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2" r:id="rId2"/>
    <p:sldId id="273" r:id="rId3"/>
    <p:sldId id="256" r:id="rId4"/>
    <p:sldId id="257" r:id="rId5"/>
    <p:sldId id="258" r:id="rId6"/>
    <p:sldId id="259" r:id="rId7"/>
    <p:sldId id="275" r:id="rId8"/>
    <p:sldId id="276" r:id="rId9"/>
    <p:sldId id="277" r:id="rId10"/>
    <p:sldId id="278" r:id="rId11"/>
    <p:sldId id="279" r:id="rId12"/>
    <p:sldId id="280" r:id="rId13"/>
    <p:sldId id="281" r:id="rId14"/>
    <p:sldId id="282" r:id="rId15"/>
    <p:sldId id="283" r:id="rId16"/>
    <p:sldId id="284" r:id="rId17"/>
    <p:sldId id="285" r:id="rId18"/>
    <p:sldId id="268"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01" autoAdjust="0"/>
  </p:normalViewPr>
  <p:slideViewPr>
    <p:cSldViewPr>
      <p:cViewPr>
        <p:scale>
          <a:sx n="93" d="100"/>
          <a:sy n="93" d="100"/>
        </p:scale>
        <p:origin x="-72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455D76-8796-428B-B05C-5F8B38F093F7}" type="datetimeFigureOut">
              <a:rPr lang="en-US" smtClean="0"/>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3597-1043-44B5-9E64-6E24052CD105}" type="slidenum">
              <a:rPr lang="en-US" smtClean="0"/>
              <a:t>‹#›</a:t>
            </a:fld>
            <a:endParaRPr lang="en-US"/>
          </a:p>
        </p:txBody>
      </p:sp>
    </p:spTree>
    <p:extLst>
      <p:ext uri="{BB962C8B-B14F-4D97-AF65-F5344CB8AC3E}">
        <p14:creationId xmlns:p14="http://schemas.microsoft.com/office/powerpoint/2010/main" val="355916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pPr>
            <a:fld id="{BE16FB46-563B-4A53-803B-3E05236191DE}" type="slidenum">
              <a:rPr lang="en-US">
                <a:latin typeface="Calibri" pitchFamily="34" charset="0"/>
              </a:rPr>
              <a:pPr fontAlgn="base">
                <a:spcBef>
                  <a:spcPct val="0"/>
                </a:spcBef>
                <a:spcAft>
                  <a:spcPct val="0"/>
                </a:spcAft>
              </a:pPr>
              <a:t>15</a:t>
            </a:fld>
            <a:endParaRPr lang="en-US">
              <a:latin typeface="Calibri" pitchFamily="34" charset="0"/>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11/6/2014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omicsgroup.org/editor-biography/Jung_Weon_Le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87363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r>
              <a:rPr lang="en-US" b="1" smtClean="0"/>
              <a:t>Autocrine signaling</a:t>
            </a:r>
            <a:endParaRPr lang="en-US" smtClean="0"/>
          </a:p>
        </p:txBody>
      </p:sp>
      <p:sp>
        <p:nvSpPr>
          <p:cNvPr id="12291" name="Content Placeholder 2"/>
          <p:cNvSpPr>
            <a:spLocks noGrp="1"/>
          </p:cNvSpPr>
          <p:nvPr>
            <p:ph sz="quarter" idx="1"/>
          </p:nvPr>
        </p:nvSpPr>
        <p:spPr>
          <a:xfrm>
            <a:off x="612775" y="1600200"/>
            <a:ext cx="8153400" cy="4495800"/>
          </a:xfrm>
        </p:spPr>
        <p:txBody>
          <a:bodyPr/>
          <a:lstStyle/>
          <a:p>
            <a:r>
              <a:rPr lang="en-US" smtClean="0"/>
              <a:t>is a way for a cell to alter its own extracellular environment, which in turn affects the way the cell functions. The cell secretes chemicals outside of its membrane and the presence of those chemicals on the outside modifies the behavior of that </a:t>
            </a:r>
            <a:r>
              <a:rPr lang="en-US" smtClean="0">
                <a:solidFill>
                  <a:srgbClr val="FF0000"/>
                </a:solidFill>
              </a:rPr>
              <a:t>same cell</a:t>
            </a:r>
            <a:r>
              <a:rPr lang="en-US" smtClean="0"/>
              <a:t>. This process is important for </a:t>
            </a:r>
            <a:r>
              <a:rPr lang="en-US" smtClean="0">
                <a:solidFill>
                  <a:srgbClr val="FF0000"/>
                </a:solidFill>
              </a:rPr>
              <a:t>growth.</a:t>
            </a:r>
            <a:r>
              <a:rPr lang="en-US" smtClean="0"/>
              <a:t/>
            </a:r>
            <a:br>
              <a:rPr lang="en-US" smtClean="0"/>
            </a:br>
            <a:endParaRPr lang="en-US" smtClean="0"/>
          </a:p>
        </p:txBody>
      </p:sp>
    </p:spTree>
    <p:extLst>
      <p:ext uri="{BB962C8B-B14F-4D97-AF65-F5344CB8AC3E}">
        <p14:creationId xmlns:p14="http://schemas.microsoft.com/office/powerpoint/2010/main" val="967929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r>
              <a:rPr lang="en-US" b="1" smtClean="0"/>
              <a:t>Paracrine signaling</a:t>
            </a:r>
            <a:endParaRPr lang="en-US" smtClean="0"/>
          </a:p>
        </p:txBody>
      </p:sp>
      <p:sp>
        <p:nvSpPr>
          <p:cNvPr id="13315" name="Content Placeholder 2"/>
          <p:cNvSpPr>
            <a:spLocks noGrp="1"/>
          </p:cNvSpPr>
          <p:nvPr>
            <p:ph sz="quarter" idx="1"/>
          </p:nvPr>
        </p:nvSpPr>
        <p:spPr>
          <a:xfrm>
            <a:off x="612775" y="1600200"/>
            <a:ext cx="8153400" cy="4495800"/>
          </a:xfrm>
        </p:spPr>
        <p:txBody>
          <a:bodyPr/>
          <a:lstStyle/>
          <a:p>
            <a:r>
              <a:rPr lang="en-US" smtClean="0"/>
              <a:t>is a way for a cell to affect the behavior of </a:t>
            </a:r>
            <a:r>
              <a:rPr lang="en-US" smtClean="0">
                <a:solidFill>
                  <a:srgbClr val="FF0000"/>
                </a:solidFill>
              </a:rPr>
              <a:t>neighboring cells </a:t>
            </a:r>
            <a:r>
              <a:rPr lang="en-US" smtClean="0"/>
              <a:t>by secreting chemicals into the common intercellular space. This is an important process during </a:t>
            </a:r>
            <a:r>
              <a:rPr lang="en-US" smtClean="0">
                <a:solidFill>
                  <a:srgbClr val="FF0000"/>
                </a:solidFill>
              </a:rPr>
              <a:t>embryonic development.</a:t>
            </a:r>
            <a:r>
              <a:rPr lang="en-US" smtClean="0"/>
              <a:t/>
            </a:r>
            <a:br>
              <a:rPr lang="en-US" smtClean="0"/>
            </a:br>
            <a:r>
              <a:rPr lang="en-US" smtClean="0"/>
              <a:t/>
            </a:r>
            <a:br>
              <a:rPr lang="en-US" smtClean="0"/>
            </a:br>
            <a:endParaRPr lang="en-US" smtClean="0"/>
          </a:p>
        </p:txBody>
      </p:sp>
    </p:spTree>
    <p:extLst>
      <p:ext uri="{BB962C8B-B14F-4D97-AF65-F5344CB8AC3E}">
        <p14:creationId xmlns:p14="http://schemas.microsoft.com/office/powerpoint/2010/main" val="623872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r>
              <a:rPr lang="en-US" b="1" smtClean="0"/>
              <a:t>Endocrine signaling</a:t>
            </a:r>
            <a:endParaRPr lang="en-US" smtClean="0"/>
          </a:p>
        </p:txBody>
      </p:sp>
      <p:sp>
        <p:nvSpPr>
          <p:cNvPr id="14339" name="Content Placeholder 2"/>
          <p:cNvSpPr>
            <a:spLocks noGrp="1"/>
          </p:cNvSpPr>
          <p:nvPr>
            <p:ph sz="quarter" idx="1"/>
          </p:nvPr>
        </p:nvSpPr>
        <p:spPr>
          <a:xfrm>
            <a:off x="612775" y="1600200"/>
            <a:ext cx="8153400" cy="4495800"/>
          </a:xfrm>
        </p:spPr>
        <p:txBody>
          <a:bodyPr/>
          <a:lstStyle/>
          <a:p>
            <a:r>
              <a:rPr lang="en-US" smtClean="0">
                <a:solidFill>
                  <a:srgbClr val="FF0000"/>
                </a:solidFill>
              </a:rPr>
              <a:t>utilizes hormones</a:t>
            </a:r>
            <a:r>
              <a:rPr lang="en-US" smtClean="0"/>
              <a:t>. A cell secretes chemicals into the bloodstream. Those chemicals affect the behavior of </a:t>
            </a:r>
            <a:r>
              <a:rPr lang="en-US" smtClean="0">
                <a:solidFill>
                  <a:srgbClr val="FF0000"/>
                </a:solidFill>
              </a:rPr>
              <a:t>distant target cells</a:t>
            </a:r>
            <a:r>
              <a:rPr lang="en-US" smtClean="0"/>
              <a:t>. </a:t>
            </a:r>
            <a:br>
              <a:rPr lang="en-US" smtClean="0"/>
            </a:br>
            <a:r>
              <a:rPr lang="en-US" smtClean="0"/>
              <a:t/>
            </a:r>
            <a:br>
              <a:rPr lang="en-US" smtClean="0"/>
            </a:br>
            <a:endParaRPr lang="en-US" smtClean="0"/>
          </a:p>
        </p:txBody>
      </p:sp>
    </p:spTree>
    <p:extLst>
      <p:ext uri="{BB962C8B-B14F-4D97-AF65-F5344CB8AC3E}">
        <p14:creationId xmlns:p14="http://schemas.microsoft.com/office/powerpoint/2010/main" val="2299253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12775" y="228600"/>
            <a:ext cx="8153400" cy="990600"/>
          </a:xfrm>
        </p:spPr>
        <p:txBody>
          <a:bodyPr/>
          <a:lstStyle/>
          <a:p>
            <a:r>
              <a:rPr lang="en-US" b="1" smtClean="0"/>
              <a:t>Direct signaling</a:t>
            </a:r>
            <a:endParaRPr lang="en-US" smtClean="0"/>
          </a:p>
        </p:txBody>
      </p:sp>
      <p:sp>
        <p:nvSpPr>
          <p:cNvPr id="3" name="Content Placeholder 2"/>
          <p:cNvSpPr>
            <a:spLocks noGrp="1"/>
          </p:cNvSpPr>
          <p:nvPr>
            <p:ph sz="quarter" idx="1"/>
          </p:nvPr>
        </p:nvSpPr>
        <p:spPr>
          <a:xfrm>
            <a:off x="612775" y="1600200"/>
            <a:ext cx="8153400" cy="4495800"/>
          </a:xfrm>
        </p:spPr>
        <p:txBody>
          <a:bodyPr>
            <a:normAutofit fontScale="92500" lnSpcReduction="20000"/>
          </a:bodyPr>
          <a:lstStyle/>
          <a:p>
            <a:pPr marL="320040" indent="-320040" fontAlgn="auto">
              <a:spcAft>
                <a:spcPts val="0"/>
              </a:spcAft>
              <a:buFont typeface="Wingdings"/>
              <a:buChar char=""/>
              <a:defRPr/>
            </a:pPr>
            <a:r>
              <a:rPr lang="en-US" dirty="0" smtClean="0"/>
              <a:t>is a transfer of ions or small molecules from </a:t>
            </a:r>
            <a:r>
              <a:rPr lang="en-US" dirty="0" smtClean="0">
                <a:solidFill>
                  <a:srgbClr val="FF0000"/>
                </a:solidFill>
              </a:rPr>
              <a:t>one cell to its neighbor through pores in the membrane</a:t>
            </a:r>
            <a:r>
              <a:rPr lang="en-US" dirty="0" smtClean="0"/>
              <a:t>. Those pores are built out of membrane proteins and are called </a:t>
            </a:r>
            <a:r>
              <a:rPr lang="en-US" b="1" dirty="0" smtClean="0"/>
              <a:t>gap junctions</a:t>
            </a:r>
            <a:r>
              <a:rPr lang="en-US" dirty="0" smtClean="0"/>
              <a:t>. This is the </a:t>
            </a:r>
            <a:r>
              <a:rPr lang="en-US" dirty="0" smtClean="0">
                <a:solidFill>
                  <a:srgbClr val="FF0000"/>
                </a:solidFill>
              </a:rPr>
              <a:t>fastest mode </a:t>
            </a:r>
            <a:r>
              <a:rPr lang="en-US" dirty="0" smtClean="0"/>
              <a:t>of cell-cell communication and is found in places where extremely fast and well-coordinated activity of cells in needed. An example of this process can be found in the </a:t>
            </a:r>
            <a:r>
              <a:rPr lang="en-US" dirty="0" smtClean="0">
                <a:solidFill>
                  <a:srgbClr val="FF0000"/>
                </a:solidFill>
              </a:rPr>
              <a:t>heart</a:t>
            </a:r>
            <a:r>
              <a:rPr lang="en-US" dirty="0" smtClean="0"/>
              <a:t>. The muscle cells in the heart communicate with each other via gap junctions which allows all heart cells to contract almost simultaneously.</a:t>
            </a:r>
            <a:br>
              <a:rPr lang="en-US" dirty="0" smtClean="0"/>
            </a:br>
            <a:endParaRPr lang="en-US" dirty="0"/>
          </a:p>
        </p:txBody>
      </p:sp>
    </p:spTree>
    <p:extLst>
      <p:ext uri="{BB962C8B-B14F-4D97-AF65-F5344CB8AC3E}">
        <p14:creationId xmlns:p14="http://schemas.microsoft.com/office/powerpoint/2010/main" val="2365863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r>
              <a:rPr lang="en-US" b="1" smtClean="0"/>
              <a:t>Synaptic signaling</a:t>
            </a:r>
            <a:endParaRPr lang="en-US" smtClean="0"/>
          </a:p>
        </p:txBody>
      </p:sp>
      <p:sp>
        <p:nvSpPr>
          <p:cNvPr id="16387" name="Content Placeholder 2"/>
          <p:cNvSpPr>
            <a:spLocks noGrp="1"/>
          </p:cNvSpPr>
          <p:nvPr>
            <p:ph sz="quarter" idx="1"/>
          </p:nvPr>
        </p:nvSpPr>
        <p:spPr>
          <a:xfrm>
            <a:off x="612775" y="1600200"/>
            <a:ext cx="8153400" cy="4495800"/>
          </a:xfrm>
        </p:spPr>
        <p:txBody>
          <a:bodyPr/>
          <a:lstStyle/>
          <a:p>
            <a:r>
              <a:rPr lang="en-US" smtClean="0"/>
              <a:t>is found in the </a:t>
            </a:r>
            <a:r>
              <a:rPr lang="en-US" smtClean="0">
                <a:solidFill>
                  <a:srgbClr val="FF0000"/>
                </a:solidFill>
              </a:rPr>
              <a:t>nervous system</a:t>
            </a:r>
            <a:r>
              <a:rPr lang="en-US" smtClean="0"/>
              <a:t>. It is a highly specific and localized type of paracrine signaling between </a:t>
            </a:r>
            <a:r>
              <a:rPr lang="en-US" smtClean="0">
                <a:solidFill>
                  <a:srgbClr val="FF0000"/>
                </a:solidFill>
              </a:rPr>
              <a:t>two nerve cells </a:t>
            </a:r>
            <a:r>
              <a:rPr lang="en-US" smtClean="0"/>
              <a:t>or between </a:t>
            </a:r>
            <a:r>
              <a:rPr lang="en-US" smtClean="0">
                <a:solidFill>
                  <a:srgbClr val="FF0000"/>
                </a:solidFill>
              </a:rPr>
              <a:t>a nerve cell and a muscle cell. </a:t>
            </a:r>
          </a:p>
        </p:txBody>
      </p:sp>
    </p:spTree>
    <p:extLst>
      <p:ext uri="{BB962C8B-B14F-4D97-AF65-F5344CB8AC3E}">
        <p14:creationId xmlns:p14="http://schemas.microsoft.com/office/powerpoint/2010/main" val="976893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pPr>
            <a:r>
              <a:rPr lang="en-US" smtClean="0">
                <a:solidFill>
                  <a:schemeClr val="tx2"/>
                </a:solidFill>
              </a:rPr>
              <a:t>Topic 14-1</a:t>
            </a:r>
          </a:p>
        </p:txBody>
      </p:sp>
      <p:sp>
        <p:nvSpPr>
          <p:cNvPr id="1741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pPr>
            <a:fld id="{2B7FB889-CB76-4127-931F-E541436844DE}" type="slidenum">
              <a:rPr lang="en-US">
                <a:solidFill>
                  <a:schemeClr val="tx2"/>
                </a:solidFill>
              </a:rPr>
              <a:pPr fontAlgn="base">
                <a:spcBef>
                  <a:spcPct val="0"/>
                </a:spcBef>
                <a:spcAft>
                  <a:spcPct val="0"/>
                </a:spcAft>
              </a:pPr>
              <a:t>15</a:t>
            </a:fld>
            <a:endParaRPr lang="en-US">
              <a:solidFill>
                <a:schemeClr val="tx2"/>
              </a:solidFill>
            </a:endParaRPr>
          </a:p>
        </p:txBody>
      </p:sp>
      <p:sp>
        <p:nvSpPr>
          <p:cNvPr id="17412" name="Rectangle 2"/>
          <p:cNvSpPr>
            <a:spLocks noGrp="1" noChangeArrowheads="1"/>
          </p:cNvSpPr>
          <p:nvPr>
            <p:ph type="body" idx="4294967295"/>
          </p:nvPr>
        </p:nvSpPr>
        <p:spPr>
          <a:xfrm>
            <a:off x="0" y="990600"/>
            <a:ext cx="8458200" cy="838200"/>
          </a:xfrm>
        </p:spPr>
        <p:txBody>
          <a:bodyPr/>
          <a:lstStyle/>
          <a:p>
            <a:endParaRPr lang="en-US" smtClean="0"/>
          </a:p>
        </p:txBody>
      </p:sp>
      <p:pic>
        <p:nvPicPr>
          <p:cNvPr id="17413" name="Picture 4" descr="C:\My Documents\Teaching\AVS221-Biol212\Cooper Support\TextArt\Ch13 debabelized\C130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0888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b="1" dirty="0" smtClean="0"/>
              <a:t>Target cells</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fontAlgn="auto">
              <a:spcAft>
                <a:spcPts val="0"/>
              </a:spcAft>
              <a:buFont typeface="Wingdings"/>
              <a:buNone/>
              <a:defRPr/>
            </a:pPr>
            <a:r>
              <a:rPr lang="en-US" sz="2200" dirty="0" smtClean="0"/>
              <a:t>   </a:t>
            </a:r>
            <a:r>
              <a:rPr lang="en-US" sz="2200" b="1" dirty="0" smtClean="0"/>
              <a:t>Specific cells are affected by hormone and respond in unique fashion</a:t>
            </a:r>
            <a:r>
              <a:rPr lang="en-US" sz="2200" dirty="0" smtClean="0"/>
              <a:t>: </a:t>
            </a:r>
          </a:p>
          <a:p>
            <a:pPr marL="320040" indent="-320040" fontAlgn="auto">
              <a:spcAft>
                <a:spcPts val="0"/>
              </a:spcAft>
              <a:buFont typeface="Wingdings"/>
              <a:buChar char=""/>
              <a:defRPr/>
            </a:pPr>
            <a:r>
              <a:rPr lang="en-US" sz="2200" dirty="0" smtClean="0"/>
              <a:t>Cells have specific receptors on membrane or in cell that respond to hormone </a:t>
            </a:r>
          </a:p>
          <a:p>
            <a:pPr marL="320040" indent="-320040" fontAlgn="auto">
              <a:spcAft>
                <a:spcPts val="0"/>
              </a:spcAft>
              <a:buFont typeface="Wingdings"/>
              <a:buChar char=""/>
              <a:defRPr/>
            </a:pPr>
            <a:r>
              <a:rPr lang="en-US" sz="2200" dirty="0" smtClean="0"/>
              <a:t>Can have receptors for several different hormones</a:t>
            </a:r>
          </a:p>
          <a:p>
            <a:pPr marL="320040" indent="-320040" fontAlgn="auto">
              <a:spcAft>
                <a:spcPts val="0"/>
              </a:spcAft>
              <a:buFont typeface="Wingdings"/>
              <a:buChar char=""/>
              <a:defRPr/>
            </a:pPr>
            <a:r>
              <a:rPr lang="en-US" sz="2200" dirty="0" smtClean="0"/>
              <a:t>Number of active receptors can change </a:t>
            </a:r>
          </a:p>
          <a:p>
            <a:pPr marL="640080" lvl="1" indent="-274320" fontAlgn="auto">
              <a:spcAft>
                <a:spcPts val="0"/>
              </a:spcAft>
              <a:buFont typeface="Wingdings 2"/>
              <a:buChar char=""/>
              <a:defRPr/>
            </a:pPr>
            <a:r>
              <a:rPr lang="en-US" sz="2200" dirty="0" smtClean="0"/>
              <a:t>Down-regulation - number of receptors decreases &amp; target is less sensitive</a:t>
            </a:r>
          </a:p>
          <a:p>
            <a:pPr marL="640080" lvl="1" indent="-274320" fontAlgn="auto">
              <a:spcAft>
                <a:spcPts val="0"/>
              </a:spcAft>
              <a:buFont typeface="Wingdings 2"/>
              <a:buChar char=""/>
              <a:defRPr/>
            </a:pPr>
            <a:r>
              <a:rPr lang="en-US" sz="2200" dirty="0" smtClean="0"/>
              <a:t>Up-regulation - number increases &amp; target is more sensitive </a:t>
            </a:r>
          </a:p>
          <a:p>
            <a:pPr marL="320040" indent="-320040" fontAlgn="auto">
              <a:spcAft>
                <a:spcPts val="0"/>
              </a:spcAft>
              <a:buFont typeface="Wingdings"/>
              <a:buChar char=""/>
              <a:defRPr/>
            </a:pPr>
            <a:endParaRPr lang="en-US" dirty="0"/>
          </a:p>
        </p:txBody>
      </p:sp>
    </p:spTree>
    <p:extLst>
      <p:ext uri="{BB962C8B-B14F-4D97-AF65-F5344CB8AC3E}">
        <p14:creationId xmlns:p14="http://schemas.microsoft.com/office/powerpoint/2010/main" val="4053380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304800"/>
            <a:ext cx="8153400" cy="914400"/>
          </a:xfrm>
        </p:spPr>
        <p:txBody>
          <a:bodyPr>
            <a:normAutofit fontScale="90000"/>
          </a:bodyPr>
          <a:lstStyle/>
          <a:p>
            <a:pPr fontAlgn="auto">
              <a:spcAft>
                <a:spcPts val="0"/>
              </a:spcAft>
              <a:defRPr/>
            </a:pPr>
            <a:r>
              <a:rPr lang="en-US" sz="2200" b="1" dirty="0" smtClean="0"/>
              <a:t>How does a cell receive a signal?</a:t>
            </a:r>
            <a:r>
              <a:rPr lang="en-US" dirty="0" smtClean="0"/>
              <a:t/>
            </a:r>
            <a:br>
              <a:rPr lang="en-US" dirty="0" smtClean="0"/>
            </a:br>
            <a:endParaRPr lang="en-US" dirty="0"/>
          </a:p>
        </p:txBody>
      </p:sp>
      <p:sp>
        <p:nvSpPr>
          <p:cNvPr id="19459" name="Content Placeholder 2"/>
          <p:cNvSpPr>
            <a:spLocks noGrp="1"/>
          </p:cNvSpPr>
          <p:nvPr>
            <p:ph sz="quarter" idx="1"/>
          </p:nvPr>
        </p:nvSpPr>
        <p:spPr>
          <a:xfrm>
            <a:off x="612775" y="990600"/>
            <a:ext cx="8153400" cy="5105400"/>
          </a:xfrm>
        </p:spPr>
        <p:txBody>
          <a:bodyPr/>
          <a:lstStyle/>
          <a:p>
            <a:r>
              <a:rPr lang="en-US" dirty="0" smtClean="0"/>
              <a:t>Some small molecules are capable of entering the cell through the plasma membrane.</a:t>
            </a:r>
          </a:p>
          <a:p>
            <a:r>
              <a:rPr lang="en-US" dirty="0" smtClean="0"/>
              <a:t>Some small hormones also enter the cell directly, by passing through the membrane. Examples are steroid hormones and thyroid hormones.</a:t>
            </a:r>
          </a:p>
        </p:txBody>
      </p:sp>
    </p:spTree>
    <p:extLst>
      <p:ext uri="{BB962C8B-B14F-4D97-AF65-F5344CB8AC3E}">
        <p14:creationId xmlns:p14="http://schemas.microsoft.com/office/powerpoint/2010/main" val="1172397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a:p>
            <a:pPr marL="0" indent="0">
              <a:buNone/>
            </a:pPr>
            <a:r>
              <a:rPr lang="en-US" sz="2400" i="1" dirty="0"/>
              <a:t>Jung Weon</a:t>
            </a:r>
            <a:endParaRPr lang="en-US" sz="2400" b="1" i="1" dirty="0" smtClean="0"/>
          </a:p>
          <a:p>
            <a:pPr marL="0" indent="0">
              <a:buNone/>
            </a:pPr>
            <a:endParaRPr lang="en-US" sz="2400" b="1" dirty="0"/>
          </a:p>
        </p:txBody>
      </p:sp>
    </p:spTree>
    <p:extLst>
      <p:ext uri="{BB962C8B-B14F-4D97-AF65-F5344CB8AC3E}">
        <p14:creationId xmlns:p14="http://schemas.microsoft.com/office/powerpoint/2010/main" val="1402386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590800"/>
            <a:ext cx="5029200" cy="838200"/>
          </a:xfrm>
        </p:spPr>
        <p:txBody>
          <a:bodyPr>
            <a:normAutofit/>
          </a:bodyPr>
          <a:lstStyle/>
          <a:p>
            <a:r>
              <a:rPr lang="en-US" dirty="0"/>
              <a:t>Jung Weon Lee</a:t>
            </a:r>
            <a:r>
              <a:rPr lang="en-US" dirty="0">
                <a:hlinkClick r:id="rId2" tooltip="Jung Weon Lee"/>
              </a:rPr>
              <a:t> </a:t>
            </a:r>
            <a:r>
              <a:rPr lang="en-US" dirty="0" smtClean="0">
                <a:effectLst/>
              </a:rPr>
              <a:t> </a:t>
            </a:r>
            <a:endParaRPr lang="en-US" dirty="0"/>
          </a:p>
        </p:txBody>
      </p:sp>
      <p:sp>
        <p:nvSpPr>
          <p:cNvPr id="3" name="Subtitle 2"/>
          <p:cNvSpPr>
            <a:spLocks noGrp="1"/>
          </p:cNvSpPr>
          <p:nvPr>
            <p:ph type="subTitle" idx="1"/>
          </p:nvPr>
        </p:nvSpPr>
        <p:spPr>
          <a:xfrm>
            <a:off x="685800" y="4343400"/>
            <a:ext cx="7772400" cy="914400"/>
          </a:xfrm>
        </p:spPr>
        <p:txBody>
          <a:bodyPr>
            <a:normAutofit lnSpcReduction="10000"/>
          </a:bodyPr>
          <a:lstStyle/>
          <a:p>
            <a:pPr algn="ctr"/>
            <a:r>
              <a:rPr lang="en-US" b="1" i="1" dirty="0" smtClean="0">
                <a:solidFill>
                  <a:schemeClr val="tx1"/>
                </a:solidFill>
              </a:rPr>
              <a:t>Editor of </a:t>
            </a:r>
          </a:p>
          <a:p>
            <a:pPr algn="ctr"/>
            <a:endParaRPr lang="en-US" b="1" i="1" dirty="0" smtClean="0">
              <a:solidFill>
                <a:schemeClr val="tx1"/>
              </a:solidFill>
            </a:endParaRPr>
          </a:p>
          <a:p>
            <a:pPr algn="ctr"/>
            <a:r>
              <a:rPr lang="en-US" b="1" i="1" dirty="0" smtClean="0">
                <a:solidFill>
                  <a:schemeClr val="tx1"/>
                </a:solidFill>
              </a:rPr>
              <a:t>Journal </a:t>
            </a:r>
            <a:r>
              <a:rPr lang="en-US" b="1" i="1" dirty="0">
                <a:solidFill>
                  <a:schemeClr val="tx1"/>
                </a:solidFill>
              </a:rPr>
              <a:t>of Pharmaceutical Care &amp; Health systems</a:t>
            </a:r>
          </a:p>
        </p:txBody>
      </p:sp>
      <p:pic>
        <p:nvPicPr>
          <p:cNvPr id="4" name="Picture 2" descr="D:\JPCHS\Editorial board\Jung Weon Lee\jwl photo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85800"/>
            <a:ext cx="22860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883920"/>
          </a:xfrm>
        </p:spPr>
        <p:txBody>
          <a:bodyPr/>
          <a:lstStyle/>
          <a:p>
            <a:r>
              <a:rPr lang="en-US" dirty="0" smtClean="0"/>
              <a:t>Biography</a:t>
            </a:r>
            <a:endParaRPr lang="en-US" dirty="0"/>
          </a:p>
        </p:txBody>
      </p:sp>
      <p:sp>
        <p:nvSpPr>
          <p:cNvPr id="3" name="Content Placeholder 2"/>
          <p:cNvSpPr>
            <a:spLocks noGrp="1"/>
          </p:cNvSpPr>
          <p:nvPr>
            <p:ph idx="1"/>
          </p:nvPr>
        </p:nvSpPr>
        <p:spPr>
          <a:xfrm>
            <a:off x="381000" y="530352"/>
            <a:ext cx="8305800" cy="4041648"/>
          </a:xfrm>
        </p:spPr>
        <p:txBody>
          <a:bodyPr>
            <a:noAutofit/>
          </a:bodyPr>
          <a:lstStyle/>
          <a:p>
            <a:r>
              <a:rPr lang="en-GB" sz="1600" dirty="0"/>
              <a:t>He got a Ph.D. degree in Pharmacology, from Department of Pharmacology, University of North Carolina at Chapel Hill, NC, USA. His is currently a professor at Department of Pharmacy, Seoul National University, Seoul, Korea (Republic of). His research interests in signal transduction of membrane proteins including integrin, </a:t>
            </a:r>
            <a:r>
              <a:rPr lang="en-GB" sz="1600" dirty="0" err="1"/>
              <a:t>tetraspanin</a:t>
            </a:r>
            <a:r>
              <a:rPr lang="en-GB" sz="1600" dirty="0"/>
              <a:t>, growth factor receptor, and others, which are involved in cell adhesion, morphology, migration, and invasion through activations of diverse intracellular </a:t>
            </a:r>
            <a:r>
              <a:rPr lang="en-GB" sz="1600" dirty="0" err="1"/>
              <a:t>signaling</a:t>
            </a:r>
            <a:r>
              <a:rPr lang="en-GB" sz="1600" dirty="0"/>
              <a:t> connections. More specifically, he has published reports on fibrotic and tumorigenic roles of a </a:t>
            </a:r>
            <a:r>
              <a:rPr lang="en-GB" sz="1600" dirty="0" err="1"/>
              <a:t>tetraspanin</a:t>
            </a:r>
            <a:r>
              <a:rPr lang="en-GB" sz="1600" dirty="0"/>
              <a:t> TM4SF5 that can collaborate with </a:t>
            </a:r>
            <a:r>
              <a:rPr lang="en-GB" sz="1600" dirty="0" err="1"/>
              <a:t>integrins</a:t>
            </a:r>
            <a:r>
              <a:rPr lang="en-GB" sz="1600" dirty="0"/>
              <a:t> and growth factor receptors for diverse cellular functions for </a:t>
            </a:r>
            <a:r>
              <a:rPr lang="en-GB" sz="1600" dirty="0" err="1"/>
              <a:t>tumorigenesis</a:t>
            </a:r>
            <a:r>
              <a:rPr lang="en-GB" sz="1600" dirty="0"/>
              <a:t> and metastasis. For the researches, he uses </a:t>
            </a:r>
            <a:r>
              <a:rPr lang="en-GB" sz="1600" i="1" dirty="0"/>
              <a:t>in vitro</a:t>
            </a:r>
            <a:r>
              <a:rPr lang="en-GB" sz="1600" dirty="0"/>
              <a:t> cell cultures in 2D or 3D ECM-surrounded system, animal system, and clinical tissues. The key words for his researches can include cancer, signal transduction, cell adhesion, actin organization, migration, invasion, 3D environment, metastasis, and epithelial-</a:t>
            </a:r>
            <a:r>
              <a:rPr lang="en-GB" sz="1600" dirty="0" err="1"/>
              <a:t>mesenchymal</a:t>
            </a:r>
            <a:r>
              <a:rPr lang="en-GB" sz="1600" dirty="0"/>
              <a:t> transition.  </a:t>
            </a:r>
            <a:endParaRPr lang="en-US" sz="1600" dirty="0"/>
          </a:p>
          <a:p>
            <a:pPr marL="0" indent="0">
              <a:buNone/>
            </a:pPr>
            <a:endParaRPr lang="en-US" sz="1800" dirty="0"/>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normAutofit/>
          </a:bodyPr>
          <a:lstStyle/>
          <a:p>
            <a:pPr marL="0" indent="0">
              <a:buNone/>
            </a:pPr>
            <a:r>
              <a:rPr lang="en-GB" dirty="0" smtClean="0"/>
              <a:t>Signal </a:t>
            </a:r>
            <a:r>
              <a:rPr lang="en-GB" dirty="0"/>
              <a:t>transduction of membrane proteins including integrin, </a:t>
            </a:r>
            <a:r>
              <a:rPr lang="en-GB" dirty="0" err="1"/>
              <a:t>tetraspanin</a:t>
            </a:r>
            <a:r>
              <a:rPr lang="en-GB" dirty="0"/>
              <a:t>, growth factor receptor, and others, which are involved in cell adhesion, morphology, migration, and invasion through activations of diverse intracellular </a:t>
            </a:r>
            <a:r>
              <a:rPr lang="en-GB" dirty="0" err="1"/>
              <a:t>signaling</a:t>
            </a:r>
            <a:r>
              <a:rPr lang="en-GB" dirty="0"/>
              <a:t> connections.</a:t>
            </a:r>
            <a:endParaRPr lang="en-US" dirty="0"/>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a:xfrm>
            <a:off x="381000" y="381000"/>
            <a:ext cx="8305800" cy="4953000"/>
          </a:xfrm>
        </p:spPr>
        <p:txBody>
          <a:bodyPr>
            <a:noAutofit/>
          </a:bodyPr>
          <a:lstStyle/>
          <a:p>
            <a:pPr marL="0" indent="0">
              <a:buNone/>
            </a:pPr>
            <a:endParaRPr lang="en-US" sz="1050" b="1" dirty="0"/>
          </a:p>
          <a:p>
            <a:pPr lvl="0"/>
            <a:r>
              <a:rPr lang="en-US" sz="1050" b="1" dirty="0"/>
              <a:t>Lee JW (2014) The biological significance of TM4SF5-mediated epithelial-</a:t>
            </a:r>
            <a:r>
              <a:rPr lang="en-US" sz="1050" b="1" dirty="0" err="1"/>
              <a:t>mesenchymal</a:t>
            </a:r>
            <a:r>
              <a:rPr lang="en-US" sz="1050" b="1" dirty="0"/>
              <a:t> transition. In preparation</a:t>
            </a:r>
          </a:p>
          <a:p>
            <a:pPr marL="0" indent="0">
              <a:buNone/>
            </a:pPr>
            <a:r>
              <a:rPr lang="en-US" sz="1050" b="1" dirty="0"/>
              <a:t> </a:t>
            </a:r>
          </a:p>
          <a:p>
            <a:pPr lvl="0"/>
            <a:r>
              <a:rPr lang="en-US" sz="1050" b="1" dirty="0"/>
              <a:t>Kim S and Lee JW (2014) Membrane proteins involved in epithelial-</a:t>
            </a:r>
            <a:r>
              <a:rPr lang="en-US" sz="1050" b="1" dirty="0" err="1"/>
              <a:t>mesenchymal</a:t>
            </a:r>
            <a:r>
              <a:rPr lang="en-US" sz="1050" b="1" dirty="0"/>
              <a:t> transition and tumor invasion; studies on TMPRSS4 and TM4SF5. Submitted</a:t>
            </a:r>
          </a:p>
          <a:p>
            <a:pPr marL="0" indent="0">
              <a:buNone/>
            </a:pPr>
            <a:r>
              <a:rPr lang="en-US" sz="1050" b="1" dirty="0"/>
              <a:t> </a:t>
            </a:r>
          </a:p>
          <a:p>
            <a:pPr lvl="0"/>
            <a:r>
              <a:rPr lang="en-US" sz="1050" b="1" dirty="0"/>
              <a:t>Y-J Choi*, H-H Kim*, H-J Kim, M Kang, M-S Lee, J </a:t>
            </a:r>
            <a:r>
              <a:rPr lang="en-US" sz="1050" b="1" dirty="0" err="1"/>
              <a:t>Ryu</a:t>
            </a:r>
            <a:r>
              <a:rPr lang="en-US" sz="1050" b="1" dirty="0"/>
              <a:t>, HE Song, SH Nam, D Lee, K-W Kim, and Lee JW (Co-</a:t>
            </a:r>
            <a:r>
              <a:rPr lang="en-US" sz="1050" b="1" dirty="0" err="1"/>
              <a:t>corresoonding</a:t>
            </a:r>
            <a:r>
              <a:rPr lang="en-US" sz="1050" b="1" dirty="0"/>
              <a:t> authors). TM4SF5 suppression disturbs integrin a5-related signaling and muscle development in </a:t>
            </a:r>
            <a:r>
              <a:rPr lang="en-US" sz="1050" b="1" dirty="0" err="1"/>
              <a:t>zebrafish</a:t>
            </a:r>
            <a:r>
              <a:rPr lang="en-US" sz="1050" b="1" dirty="0"/>
              <a:t>. Submitted. * equally contributed.</a:t>
            </a:r>
          </a:p>
          <a:p>
            <a:endParaRPr lang="en-US" sz="1050" b="1" dirty="0"/>
          </a:p>
          <a:p>
            <a:pPr lvl="0"/>
            <a:r>
              <a:rPr lang="en-US" sz="1050" b="1" dirty="0"/>
              <a:t>J </a:t>
            </a:r>
            <a:r>
              <a:rPr lang="en-US" sz="1050" b="1" dirty="0" err="1"/>
              <a:t>Ryu</a:t>
            </a:r>
            <a:r>
              <a:rPr lang="en-US" sz="1050" b="1" dirty="0"/>
              <a:t>, M Kang, M-S Lee, H-J Kim, SH Nam, HE Song, D Lee, and Lee JW (Corresponding author). Cross-talk between the TM4SF5/FAK and IL6/STAT3 pathways controls invasion and immune escape of human liver cancer cells. In Revision</a:t>
            </a:r>
          </a:p>
          <a:p>
            <a:pPr marL="0" indent="0">
              <a:buNone/>
            </a:pPr>
            <a:r>
              <a:rPr lang="en-US" sz="1050" b="1" dirty="0"/>
              <a:t> </a:t>
            </a:r>
          </a:p>
          <a:p>
            <a:pPr lvl="0"/>
            <a:r>
              <a:rPr lang="en-US" sz="1050" b="1" dirty="0"/>
              <a:t>M Kang, J </a:t>
            </a:r>
            <a:r>
              <a:rPr lang="en-US" sz="1050" b="1" dirty="0" err="1"/>
              <a:t>Ryu</a:t>
            </a:r>
            <a:r>
              <a:rPr lang="en-US" sz="1050" b="1" dirty="0"/>
              <a:t>, D Lee, M-S Lee, H-J Kim, SH Nam, HE Song, J Choi, G-H Lee, H Lee, SJ Kim, S-G Ye, S Kim, and Lee JW (Corresponding author) Correlations between TM4SF5, CD151, and CD63 in Liver Fibrotic Phenotypes and Hepatic Migration and Invasive Capacities. Submitted</a:t>
            </a:r>
          </a:p>
          <a:p>
            <a:pPr marL="0" indent="0">
              <a:buNone/>
            </a:pPr>
            <a:r>
              <a:rPr lang="en-US" sz="1050" b="1" dirty="0"/>
              <a:t> </a:t>
            </a:r>
          </a:p>
          <a:p>
            <a:pPr lvl="0"/>
            <a:r>
              <a:rPr lang="en-US" sz="1050" b="1" dirty="0"/>
              <a:t>M-S Lee, S Kim, BG Kim, C Won, SH Nam, S Kang, H- Kim, M Kang, J </a:t>
            </a:r>
            <a:r>
              <a:rPr lang="en-US" sz="1050" b="1" dirty="0" err="1"/>
              <a:t>Ryu</a:t>
            </a:r>
            <a:r>
              <a:rPr lang="en-US" sz="1050" b="1" dirty="0"/>
              <a:t>, HE Song, D Lee, S-K Ye, NL </a:t>
            </a:r>
            <a:r>
              <a:rPr lang="en-US" sz="1050" b="1" dirty="0" err="1"/>
              <a:t>Jeon</a:t>
            </a:r>
            <a:r>
              <a:rPr lang="en-US" sz="1050" b="1" dirty="0"/>
              <a:t>, NH Cho, and Lee JW (Corresponding author). Snail1 induced in breast cancer cells in 3D collagen I gel environment suppresses </a:t>
            </a:r>
            <a:r>
              <a:rPr lang="en-US" sz="1050" b="1" dirty="0" err="1"/>
              <a:t>cortactin</a:t>
            </a:r>
            <a:r>
              <a:rPr lang="en-US" sz="1050" b="1" dirty="0"/>
              <a:t> and impairs effective </a:t>
            </a:r>
            <a:r>
              <a:rPr lang="en-US" sz="1050" b="1" dirty="0" err="1"/>
              <a:t>invadopodia</a:t>
            </a:r>
            <a:r>
              <a:rPr lang="en-US" sz="1050" b="1" dirty="0"/>
              <a:t> formation. In Revision</a:t>
            </a:r>
          </a:p>
          <a:p>
            <a:pPr marL="0" indent="0">
              <a:buNone/>
            </a:pPr>
            <a:r>
              <a:rPr lang="en-US" sz="1050" b="1" dirty="0"/>
              <a:t> </a:t>
            </a:r>
          </a:p>
          <a:p>
            <a:pPr lvl="0"/>
            <a:r>
              <a:rPr lang="en-US" sz="1050" b="1" dirty="0"/>
              <a:t>Min H-J, Lee MK, Lee JW, and Kim S (2014) TMPRSS4 induces cancer cell invasion through pro-</a:t>
            </a:r>
            <a:r>
              <a:rPr lang="en-US" sz="1050" b="1" dirty="0" err="1"/>
              <a:t>uPA</a:t>
            </a:r>
            <a:r>
              <a:rPr lang="en-US" sz="1050" b="1" dirty="0"/>
              <a:t> processing. </a:t>
            </a:r>
            <a:r>
              <a:rPr lang="en-US" sz="1050" b="1" i="1" dirty="0" err="1"/>
              <a:t>Biochem</a:t>
            </a:r>
            <a:r>
              <a:rPr lang="en-US" sz="1050" b="1" i="1" dirty="0"/>
              <a:t>. </a:t>
            </a:r>
            <a:r>
              <a:rPr lang="en-US" sz="1050" b="1" i="1" dirty="0" err="1"/>
              <a:t>Biophys</a:t>
            </a:r>
            <a:r>
              <a:rPr lang="en-US" sz="1050" b="1" i="1" dirty="0"/>
              <a:t>. Res. </a:t>
            </a:r>
            <a:r>
              <a:rPr lang="en-US" sz="1050" b="1" i="1" dirty="0" err="1"/>
              <a:t>Commun</a:t>
            </a:r>
            <a:r>
              <a:rPr lang="en-US" sz="1050" b="1" i="1" dirty="0"/>
              <a:t>.</a:t>
            </a:r>
            <a:r>
              <a:rPr lang="en-US" sz="1050" b="1" dirty="0"/>
              <a:t> </a:t>
            </a:r>
            <a:r>
              <a:rPr lang="en-US" sz="1050" b="1" dirty="0" err="1"/>
              <a:t>doi</a:t>
            </a:r>
            <a:r>
              <a:rPr lang="en-US" sz="1050" b="1" dirty="0"/>
              <a:t>: 10.1016/j.bbrc.2014.01.013.</a:t>
            </a:r>
          </a:p>
          <a:p>
            <a:pPr marL="0" indent="0">
              <a:buNone/>
            </a:pPr>
            <a:r>
              <a:rPr lang="en-US" sz="1050" dirty="0"/>
              <a:t> </a:t>
            </a:r>
          </a:p>
          <a:p>
            <a:pPr marL="0" lvl="0" indent="0">
              <a:buClr>
                <a:srgbClr val="F07F09"/>
              </a:buClr>
              <a:buNone/>
            </a:pPr>
            <a:endParaRPr lang="en-US" sz="1050" b="1" dirty="0">
              <a:solidFill>
                <a:prstClr val="black"/>
              </a:solidFill>
            </a:endParaRPr>
          </a:p>
          <a:p>
            <a:endParaRPr lang="en-US" sz="1050" b="1" dirty="0"/>
          </a:p>
          <a:p>
            <a:endParaRPr lang="en-US" sz="800" b="1" dirty="0"/>
          </a:p>
          <a:p>
            <a:endParaRPr lang="en-US" sz="800" b="1" dirty="0"/>
          </a:p>
        </p:txBody>
      </p:sp>
    </p:spTree>
    <p:extLst>
      <p:ext uri="{BB962C8B-B14F-4D97-AF65-F5344CB8AC3E}">
        <p14:creationId xmlns:p14="http://schemas.microsoft.com/office/powerpoint/2010/main" val="212741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fontAlgn="auto">
              <a:spcAft>
                <a:spcPts val="0"/>
              </a:spcAft>
              <a:defRPr/>
            </a:pPr>
            <a:r>
              <a:rPr lang="en-US" dirty="0" smtClean="0"/>
              <a:t>SIGNAL TRANSDUCTION</a:t>
            </a:r>
            <a:endParaRPr lang="en-US"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48351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r>
              <a:rPr lang="en-US" smtClean="0"/>
              <a:t>Cell-Cell Interactions </a:t>
            </a:r>
          </a:p>
        </p:txBody>
      </p:sp>
      <p:sp>
        <p:nvSpPr>
          <p:cNvPr id="10243" name="Content Placeholder 2"/>
          <p:cNvSpPr>
            <a:spLocks noGrp="1"/>
          </p:cNvSpPr>
          <p:nvPr>
            <p:ph sz="quarter" idx="1"/>
          </p:nvPr>
        </p:nvSpPr>
        <p:spPr>
          <a:xfrm>
            <a:off x="612775" y="1600200"/>
            <a:ext cx="8153400" cy="4267200"/>
          </a:xfrm>
        </p:spPr>
        <p:txBody>
          <a:bodyPr>
            <a:normAutofit fontScale="92500"/>
          </a:bodyPr>
          <a:lstStyle/>
          <a:p>
            <a:r>
              <a:rPr lang="en-US" dirty="0" smtClean="0"/>
              <a:t>For a coordinated function of cells in a tissue, tissues in an organ, organs in a system and systems in the body, cells need to be able to communicate with each other. </a:t>
            </a:r>
          </a:p>
          <a:p>
            <a:r>
              <a:rPr lang="en-US" dirty="0" smtClean="0"/>
              <a:t>Each cell should be capable of sending chemical signals to other cells and of receiving chemical signals from other cells, as well as signals (chemical or other) from its immediate environment.</a:t>
            </a:r>
            <a:br>
              <a:rPr lang="en-US" dirty="0" smtClean="0"/>
            </a:br>
            <a:endParaRPr lang="en-US" dirty="0" smtClean="0"/>
          </a:p>
        </p:txBody>
      </p:sp>
    </p:spTree>
    <p:extLst>
      <p:ext uri="{BB962C8B-B14F-4D97-AF65-F5344CB8AC3E}">
        <p14:creationId xmlns:p14="http://schemas.microsoft.com/office/powerpoint/2010/main" val="1483469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lstStyle/>
          <a:p>
            <a:endParaRPr lang="en-US" smtClean="0"/>
          </a:p>
        </p:txBody>
      </p:sp>
      <p:sp>
        <p:nvSpPr>
          <p:cNvPr id="11267" name="Content Placeholder 2"/>
          <p:cNvSpPr>
            <a:spLocks noGrp="1"/>
          </p:cNvSpPr>
          <p:nvPr>
            <p:ph sz="quarter" idx="1"/>
          </p:nvPr>
        </p:nvSpPr>
        <p:spPr>
          <a:xfrm>
            <a:off x="612775" y="1600200"/>
            <a:ext cx="8153400" cy="4495800"/>
          </a:xfrm>
        </p:spPr>
        <p:txBody>
          <a:bodyPr/>
          <a:lstStyle/>
          <a:p>
            <a:r>
              <a:rPr lang="en-US" smtClean="0"/>
              <a:t>A cell can communicate signals to other cells in various ways.</a:t>
            </a:r>
          </a:p>
          <a:p>
            <a:r>
              <a:rPr lang="en-US" b="1" smtClean="0"/>
              <a:t>Autocrine signaling</a:t>
            </a:r>
          </a:p>
          <a:p>
            <a:r>
              <a:rPr lang="en-US" b="1" smtClean="0"/>
              <a:t>Paracrine signaling</a:t>
            </a:r>
          </a:p>
          <a:p>
            <a:r>
              <a:rPr lang="en-US" b="1" smtClean="0"/>
              <a:t>Endocrine signaling</a:t>
            </a:r>
          </a:p>
          <a:p>
            <a:r>
              <a:rPr lang="en-US" b="1" smtClean="0"/>
              <a:t>Direct signaling</a:t>
            </a:r>
          </a:p>
          <a:p>
            <a:r>
              <a:rPr lang="en-US" b="1" smtClean="0"/>
              <a:t>Synaptic signaling</a:t>
            </a:r>
            <a:endParaRPr lang="en-US" smtClean="0"/>
          </a:p>
        </p:txBody>
      </p:sp>
    </p:spTree>
    <p:extLst>
      <p:ext uri="{BB962C8B-B14F-4D97-AF65-F5344CB8AC3E}">
        <p14:creationId xmlns:p14="http://schemas.microsoft.com/office/powerpoint/2010/main" val="18578456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55</TotalTime>
  <Words>987</Words>
  <Application>Microsoft Office PowerPoint</Application>
  <PresentationFormat>On-screen Show (4:3)</PresentationFormat>
  <Paragraphs>79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Aspect</vt:lpstr>
      <vt:lpstr>PowerPoint Presentation</vt:lpstr>
      <vt:lpstr>PowerPoint Presentation</vt:lpstr>
      <vt:lpstr>Jung Weon Lee  </vt:lpstr>
      <vt:lpstr>Biography</vt:lpstr>
      <vt:lpstr>Research Interests</vt:lpstr>
      <vt:lpstr>Recent Publications</vt:lpstr>
      <vt:lpstr>SIGNAL TRANSDUCTION</vt:lpstr>
      <vt:lpstr>Cell-Cell Interactions </vt:lpstr>
      <vt:lpstr>PowerPoint Presentation</vt:lpstr>
      <vt:lpstr>Autocrine signaling</vt:lpstr>
      <vt:lpstr>Paracrine signaling</vt:lpstr>
      <vt:lpstr>Endocrine signaling</vt:lpstr>
      <vt:lpstr>Direct signaling</vt:lpstr>
      <vt:lpstr>Synaptic signaling</vt:lpstr>
      <vt:lpstr>PowerPoint Presentation</vt:lpstr>
      <vt:lpstr>Target cells </vt:lpstr>
      <vt:lpstr>How does a cell receive a signal?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rakesh-m</cp:lastModifiedBy>
  <cp:revision>30</cp:revision>
  <dcterms:created xsi:type="dcterms:W3CDTF">2014-10-08T08:45:06Z</dcterms:created>
  <dcterms:modified xsi:type="dcterms:W3CDTF">2014-11-06T03:32:52Z</dcterms:modified>
</cp:coreProperties>
</file>