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66" r:id="rId4"/>
    <p:sldId id="259" r:id="rId5"/>
    <p:sldId id="261" r:id="rId6"/>
    <p:sldId id="262" r:id="rId7"/>
    <p:sldId id="263" r:id="rId8"/>
    <p:sldId id="264" r:id="rId9"/>
    <p:sldId id="265" r:id="rId10"/>
    <p:sldId id="267" r:id="rId11"/>
    <p:sldId id="268" r:id="rId12"/>
    <p:sldId id="271" r:id="rId13"/>
    <p:sldId id="272"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8753681-D46E-47C6-9D33-08B7E93E2B76}" type="datetimeFigureOut">
              <a:rPr lang="en-US"/>
              <a:pPr>
                <a:defRPr/>
              </a:pPr>
              <a:t>10/14/2015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5B97FF-142B-4929-B956-E27BBC9A8D5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844A71-9BD5-45D8-B7AE-53955101224B}" type="datetimeFigureOut">
              <a:rPr lang="en-US"/>
              <a:pPr>
                <a:defRPr/>
              </a:pPr>
              <a:t>10/14/2015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755E6E-18AE-4BD5-BE7A-5D56561ACB0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FFDD93-409E-4F3A-BE7B-62ECDE143BE9}" type="datetimeFigureOut">
              <a:rPr lang="en-US"/>
              <a:pPr>
                <a:defRPr/>
              </a:pPr>
              <a:t>10/14/2015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9C63427-19E4-43A6-862F-80892395CBE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2E486E-7E3F-4457-8007-777E186BC591}" type="datetimeFigureOut">
              <a:rPr lang="en-US"/>
              <a:pPr>
                <a:defRPr/>
              </a:pPr>
              <a:t>10/14/2015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585D7D-82C2-4519-9249-C9F73C75DE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065880F-B168-401B-B2D6-83C83C92CBE6}" type="datetimeFigureOut">
              <a:rPr lang="en-US"/>
              <a:pPr>
                <a:defRPr/>
              </a:pPr>
              <a:t>10/14/2015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6FFFBF9-F27E-4F84-AD27-E23C4082BE9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612E4B0-53A8-43D9-A053-3BC0A2BA6C97}" type="datetimeFigureOut">
              <a:rPr lang="en-US"/>
              <a:pPr>
                <a:defRPr/>
              </a:pPr>
              <a:t>10/14/2015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606F65B-5CFB-4E95-9F19-B50955F8BD5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055FD41-12CD-4E6F-B705-6D24DAF532C4}" type="datetimeFigureOut">
              <a:rPr lang="en-US"/>
              <a:pPr>
                <a:defRPr/>
              </a:pPr>
              <a:t>10/14/2015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B8EB4E0-9D3B-4B77-BCEA-D622BD6F1F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F766C0E6-4AA0-4B33-85D1-795EA55DB724}" type="datetimeFigureOut">
              <a:rPr lang="en-US"/>
              <a:pPr>
                <a:defRPr/>
              </a:pPr>
              <a:t>10/14/2015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3640D6-F2D3-4EF5-A62E-8FE3BFBA39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EE4C3EF-6468-43E0-A0E5-60F701C1986A}" type="datetimeFigureOut">
              <a:rPr lang="en-US"/>
              <a:pPr>
                <a:defRPr/>
              </a:pPr>
              <a:t>10/14/2015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D25E22A9-D2FF-472F-8055-06E85FC1F54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E9351C7-CE30-41F0-A5F6-7F3F500E2727}" type="datetimeFigureOut">
              <a:rPr lang="en-US"/>
              <a:pPr>
                <a:defRPr/>
              </a:pPr>
              <a:t>10/14/2015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9A71038-1932-43B2-B809-F6CD0DA337C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D2092A8-A6AA-4152-87CB-A9B2BA5E5E98}" type="datetimeFigureOut">
              <a:rPr lang="en-US"/>
              <a:pPr>
                <a:defRPr/>
              </a:pPr>
              <a:t>10/14/2015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E81F3AC-329F-42B3-A8E3-99902AF967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D599C58-997F-4EBF-8D8E-A5F265BCCAE5}" type="datetimeFigureOut">
              <a:rPr lang="en-US"/>
              <a:pPr>
                <a:defRPr/>
              </a:pPr>
              <a:t>10/14/2015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6DC58C5-89AD-43CC-9810-E3F74A34395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omicsgroup.org/journals/advancements-in-genetic-engineering.php" TargetMode="External"/><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hyperlink" Target="http://www.omicsonline.com/open-access/molecular-genetic-medicine.ph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930" name="Picture 2" descr="C:\Users\rakesh-s\Desktop\blue_light_background_04_vector_181887.jpg"/>
          <p:cNvPicPr>
            <a:picLocks noChangeAspect="1" noChangeArrowheads="1"/>
          </p:cNvPicPr>
          <p:nvPr/>
        </p:nvPicPr>
        <p:blipFill>
          <a:blip r:embed="rId2"/>
          <a:srcRect/>
          <a:stretch>
            <a:fillRect/>
          </a:stretch>
        </p:blipFill>
        <p:spPr bwMode="auto">
          <a:xfrm>
            <a:off x="0" y="-93663"/>
            <a:ext cx="9144000" cy="6926263"/>
          </a:xfrm>
          <a:prstGeom prst="rect">
            <a:avLst/>
          </a:prstGeom>
          <a:noFill/>
          <a:ln w="9525">
            <a:noFill/>
            <a:miter lim="800000"/>
            <a:headEnd/>
            <a:tailEnd/>
          </a:ln>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2209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200" b="1" smtClean="0"/>
              <a:t/>
            </a:r>
            <a:br>
              <a:rPr lang="en-US" sz="3200" b="1" smtClean="0"/>
            </a:br>
            <a:r>
              <a:rPr lang="en-US" sz="3200" b="1" smtClean="0"/>
              <a:t>Causes that Dr. Kaiser Jamil cares about:</a:t>
            </a:r>
            <a:r>
              <a:rPr lang="en-US" b="1" smtClean="0"/>
              <a:t/>
            </a:r>
            <a:br>
              <a:rPr lang="en-US" b="1" smtClean="0"/>
            </a:br>
            <a:endParaRPr lang="en-US" smtClean="0"/>
          </a:p>
        </p:txBody>
      </p:sp>
      <p:sp>
        <p:nvSpPr>
          <p:cNvPr id="10243" name="Content Placeholder 2"/>
          <p:cNvSpPr>
            <a:spLocks noGrp="1"/>
          </p:cNvSpPr>
          <p:nvPr>
            <p:ph idx="1"/>
          </p:nvPr>
        </p:nvSpPr>
        <p:spPr/>
        <p:txBody>
          <a:bodyPr/>
          <a:lstStyle/>
          <a:p>
            <a:r>
              <a:rPr lang="en-US" smtClean="0"/>
              <a:t>Gender issues</a:t>
            </a:r>
          </a:p>
          <a:p>
            <a:r>
              <a:rPr lang="en-US" smtClean="0"/>
              <a:t>Science and Technology</a:t>
            </a:r>
          </a:p>
          <a:p>
            <a:r>
              <a:rPr lang="en-US" smtClean="0"/>
              <a:t>Social Services</a:t>
            </a:r>
          </a:p>
          <a:p>
            <a:r>
              <a:rPr lang="en-US" smtClean="0"/>
              <a:t>Education</a:t>
            </a:r>
          </a:p>
          <a:p>
            <a:r>
              <a:rPr lang="en-US" smtClean="0"/>
              <a:t>Environment</a:t>
            </a:r>
          </a:p>
          <a:p>
            <a:r>
              <a:rPr lang="en-US" smtClean="0"/>
              <a:t>Health</a:t>
            </a:r>
          </a:p>
          <a:p>
            <a:r>
              <a:rPr lang="en-US" smtClean="0"/>
              <a:t>Human Rights</a:t>
            </a:r>
          </a:p>
          <a:p>
            <a:r>
              <a:rPr lang="en-US" smtClean="0"/>
              <a:t>Poverty Alleviation</a:t>
            </a:r>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sz="3200" smtClean="0"/>
              <a:t>Brief highlight about her work</a:t>
            </a:r>
          </a:p>
        </p:txBody>
      </p:sp>
      <p:sp>
        <p:nvSpPr>
          <p:cNvPr id="11267" name="Content Placeholder 2"/>
          <p:cNvSpPr>
            <a:spLocks noGrp="1"/>
          </p:cNvSpPr>
          <p:nvPr>
            <p:ph idx="1"/>
          </p:nvPr>
        </p:nvSpPr>
        <p:spPr/>
        <p:txBody>
          <a:bodyPr/>
          <a:lstStyle/>
          <a:p>
            <a:r>
              <a:rPr lang="en-US" sz="2000" dirty="0" smtClean="0"/>
              <a:t>She combines the versatility in adopting different areas like Molecular Biology, Microbiology Bioinformatics and Drug-Gene Interactions for demonstrating the effect of some </a:t>
            </a:r>
            <a:r>
              <a:rPr lang="en-US" sz="2000" dirty="0" err="1" smtClean="0"/>
              <a:t>xenobiotics</a:t>
            </a:r>
            <a:r>
              <a:rPr lang="en-US" sz="2000" dirty="0" smtClean="0"/>
              <a:t> and metal ion pollutants that cause various malignancies in at least 2% of the population. Her work on SNPs in drug metabolizing genes showed how DNA damage leads to disease progression. Her work on the polymorphisms of drug metabolizing genes and their significance in determining the chemo regimen for therapeutic applications has made a significant impact in the scientific world as molecular diagnosis. Her International has succeeded in developing Models using </a:t>
            </a:r>
            <a:r>
              <a:rPr lang="en-US" sz="2000" dirty="0" err="1" smtClean="0"/>
              <a:t>bioinformatic</a:t>
            </a:r>
            <a:r>
              <a:rPr lang="en-US" sz="2000" dirty="0" smtClean="0"/>
              <a:t> tools for evaluating these polymorphisms for drug targeting as evidenced in her most recent publications. Her work in the area of Acute Lymphocytic Leukemia was acclaimed as the best paper and their invention was filed as a patent along with her International where they use a statistical approach to have a holistic approach to evaluate the problem of childhood leukemia.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Content Placeholder 2"/>
          <p:cNvSpPr>
            <a:spLocks noGrp="1"/>
          </p:cNvSpPr>
          <p:nvPr>
            <p:ph idx="1"/>
          </p:nvPr>
        </p:nvSpPr>
        <p:spPr/>
        <p:txBody>
          <a:bodyPr/>
          <a:lstStyle/>
          <a:p>
            <a:endParaRPr lang="en-US" smtClean="0"/>
          </a:p>
        </p:txBody>
      </p:sp>
      <p:sp>
        <p:nvSpPr>
          <p:cNvPr id="132099" name="Title 1"/>
          <p:cNvSpPr>
            <a:spLocks noGrp="1"/>
          </p:cNvSpPr>
          <p:nvPr>
            <p:ph type="title"/>
          </p:nvPr>
        </p:nvSpPr>
        <p:spPr/>
        <p:txBody>
          <a:bodyPr/>
          <a:lstStyle/>
          <a:p>
            <a:endParaRPr lang="en-US" smtClean="0"/>
          </a:p>
        </p:txBody>
      </p:sp>
      <p:pic>
        <p:nvPicPr>
          <p:cNvPr id="132100" name="Picture 2"/>
          <p:cNvPicPr>
            <a:picLocks noChangeAspect="1" noChangeArrowheads="1"/>
          </p:cNvPicPr>
          <p:nvPr/>
        </p:nvPicPr>
        <p:blipFill>
          <a:blip r:embed="rId2"/>
          <a:srcRect/>
          <a:stretch>
            <a:fillRect/>
          </a:stretch>
        </p:blipFill>
        <p:spPr bwMode="auto">
          <a:xfrm>
            <a:off x="0" y="0"/>
            <a:ext cx="9191625" cy="6958013"/>
          </a:xfrm>
          <a:prstGeom prst="rect">
            <a:avLst/>
          </a:prstGeom>
          <a:noFill/>
          <a:ln w="9525">
            <a:noFill/>
            <a:miter lim="800000"/>
            <a:headEnd/>
            <a:tailEnd/>
          </a:ln>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latin typeface="Times New Roman" pitchFamily="18" charset="0"/>
                <a:cs typeface="Times New Roman" pitchFamily="18" charset="0"/>
              </a:rPr>
              <a:t>Molecular Biomarkers &amp; Diagnosis</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Related Journals</a:t>
            </a:r>
            <a:endParaRPr lang="en-US" dirty="0">
              <a:latin typeface="Times New Roman" pitchFamily="18" charset="0"/>
              <a:cs typeface="Times New Roman" pitchFamily="18" charset="0"/>
            </a:endParaRPr>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000" dirty="0">
                <a:latin typeface="Times New Roman" pitchFamily="18" charset="0"/>
                <a:cs typeface="Times New Roman" pitchFamily="18" charset="0"/>
                <a:hlinkClick r:id="rId3" tooltip="Advancements in Genetic Engineering"/>
              </a:rPr>
              <a:t>Advancements in Genetic Engineering</a:t>
            </a:r>
            <a:endParaRPr lang="en-US" sz="2000" dirty="0">
              <a:latin typeface="Times New Roman" pitchFamily="18" charset="0"/>
              <a:cs typeface="Times New Roman" pitchFamily="18" charset="0"/>
            </a:endParaRPr>
          </a:p>
          <a:p>
            <a:pPr marL="342900" indent="-342900">
              <a:buFont typeface="Wingdings" panose="05000000000000000000" pitchFamily="2" charset="2"/>
              <a:buChar char="Ø"/>
              <a:defRPr/>
            </a:pPr>
            <a:r>
              <a:rPr lang="en-US" sz="2000" dirty="0">
                <a:latin typeface="Times New Roman" pitchFamily="18" charset="0"/>
                <a:cs typeface="Times New Roman" pitchFamily="18" charset="0"/>
                <a:hlinkClick r:id="rId4" tooltip="Journal of Molecular and Genetic Medicine"/>
              </a:rPr>
              <a:t>Journal of Molecular and Genetic Medicine</a:t>
            </a:r>
            <a:endParaRPr lang="en-US" sz="2000" dirty="0">
              <a:solidFill>
                <a:schemeClr val="bg2">
                  <a:lumMod val="50000"/>
                </a:schemeClr>
              </a:solidFill>
              <a:latin typeface="Times New Roman" pitchFamily="18" charset="0"/>
              <a:cs typeface="Times New Roman" pitchFamily="18" charset="0"/>
            </a:endParaRPr>
          </a:p>
        </p:txBody>
      </p:sp>
      <p:pic>
        <p:nvPicPr>
          <p:cNvPr id="132103" name="Picture 2"/>
          <p:cNvPicPr>
            <a:picLocks noChangeAspect="1" noChangeArrowheads="1"/>
          </p:cNvPicPr>
          <p:nvPr/>
        </p:nvPicPr>
        <p:blipFill>
          <a:blip r:embed="rId5"/>
          <a:srcRect/>
          <a:stretch>
            <a:fillRect/>
          </a:stretch>
        </p:blipFill>
        <p:spPr bwMode="auto">
          <a:xfrm>
            <a:off x="5791200" y="4114800"/>
            <a:ext cx="3048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22" name="Picture 1" descr="C:\Users\rakesh-s\Desktop\speaker.jpg"/>
          <p:cNvPicPr>
            <a:picLocks noChangeAspect="1" noChangeArrowheads="1"/>
          </p:cNvPicPr>
          <p:nvPr/>
        </p:nvPicPr>
        <p:blipFill>
          <a:blip r:embed="rId2"/>
          <a:srcRect/>
          <a:stretch>
            <a:fillRect/>
          </a:stretch>
        </p:blipFill>
        <p:spPr bwMode="auto">
          <a:xfrm>
            <a:off x="0" y="3962400"/>
            <a:ext cx="9144000" cy="2819400"/>
          </a:xfrm>
          <a:prstGeom prst="rect">
            <a:avLst/>
          </a:prstGeom>
          <a:noFill/>
          <a:ln w="9525">
            <a:noFill/>
            <a:miter lim="800000"/>
            <a:headEnd/>
            <a:tailEnd/>
          </a:ln>
        </p:spPr>
      </p:pic>
      <p:sp>
        <p:nvSpPr>
          <p:cNvPr id="6" name="Horizontal Scroll 5"/>
          <p:cNvSpPr/>
          <p:nvPr/>
        </p:nvSpPr>
        <p:spPr>
          <a:xfrm>
            <a:off x="346075" y="1416310"/>
            <a:ext cx="8229600" cy="3460489"/>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400" dirty="0">
                <a:latin typeface="Times New Roman" pitchFamily="18" charset="0"/>
                <a:cs typeface="Times New Roman" pitchFamily="18" charset="0"/>
                <a:hlinkClick r:id="rId3"/>
              </a:rPr>
              <a:t>http://www.conferenceseries.com</a:t>
            </a:r>
            <a:r>
              <a:rPr lang="en-US" sz="2400" dirty="0" smtClean="0">
                <a:latin typeface="Times New Roman" pitchFamily="18" charset="0"/>
                <a:cs typeface="Times New Roman" pitchFamily="18" charset="0"/>
                <a:hlinkClick r:id="rId3"/>
              </a:rPr>
              <a:t>/</a:t>
            </a:r>
            <a:r>
              <a:rPr lang="en-US" sz="24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0" y="-18789"/>
            <a:ext cx="8991600"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smtClean="0">
                <a:latin typeface="Times New Roman" pitchFamily="18" charset="0"/>
                <a:cs typeface="Times New Roman" pitchFamily="18" charset="0"/>
              </a:rPr>
              <a:t>Conferences</a:t>
            </a:r>
            <a:endParaRPr lang="en-US"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1447800" y="3048000"/>
            <a:ext cx="6400800" cy="3505200"/>
          </a:xfrm>
        </p:spPr>
        <p:txBody>
          <a:bodyPr/>
          <a:lstStyle/>
          <a:p>
            <a:pPr eaLnBrk="1" hangingPunct="1"/>
            <a:r>
              <a:rPr lang="en-US" sz="2400" smtClean="0">
                <a:solidFill>
                  <a:srgbClr val="FF0000"/>
                </a:solidFill>
              </a:rPr>
              <a:t>Dean, School of Life Sciences, and Director Centre for Biotechnology and Bioinformatics</a:t>
            </a:r>
          </a:p>
          <a:p>
            <a:pPr eaLnBrk="1" hangingPunct="1"/>
            <a:r>
              <a:rPr lang="en-US" sz="2400" smtClean="0">
                <a:solidFill>
                  <a:srgbClr val="FF0000"/>
                </a:solidFill>
              </a:rPr>
              <a:t>Jawaharlal Nehru Institute of Advanced Studies (JNIAS) Secunderabad- Telangana, India</a:t>
            </a:r>
          </a:p>
          <a:p>
            <a:pPr eaLnBrk="1" hangingPunct="1"/>
            <a:r>
              <a:rPr lang="en-US" sz="2400" smtClean="0">
                <a:solidFill>
                  <a:srgbClr val="FF0000"/>
                </a:solidFill>
              </a:rPr>
              <a:t>&amp;</a:t>
            </a:r>
          </a:p>
          <a:p>
            <a:pPr eaLnBrk="1" hangingPunct="1"/>
            <a:r>
              <a:rPr lang="en-US" sz="2400" smtClean="0">
                <a:solidFill>
                  <a:srgbClr val="FF0000"/>
                </a:solidFill>
              </a:rPr>
              <a:t>Head of Genetics Department</a:t>
            </a:r>
          </a:p>
          <a:p>
            <a:pPr eaLnBrk="1" hangingPunct="1"/>
            <a:r>
              <a:rPr lang="en-US" sz="2400" smtClean="0">
                <a:solidFill>
                  <a:srgbClr val="FF0000"/>
                </a:solidFill>
              </a:rPr>
              <a:t>Bhagwan Mahavir Medical Research Centre</a:t>
            </a:r>
          </a:p>
          <a:p>
            <a:pPr eaLnBrk="1" hangingPunct="1"/>
            <a:r>
              <a:rPr lang="en-US" sz="2400" smtClean="0">
                <a:solidFill>
                  <a:srgbClr val="FF0000"/>
                </a:solidFill>
              </a:rPr>
              <a:t>(BMMRC)Hyderabad, Telangana, India.</a:t>
            </a:r>
          </a:p>
          <a:p>
            <a:pPr eaLnBrk="1" hangingPunct="1"/>
            <a:endParaRPr lang="en-US" sz="2400" smtClean="0">
              <a:solidFill>
                <a:srgbClr val="FF0000"/>
              </a:solidFill>
            </a:endParaRPr>
          </a:p>
          <a:p>
            <a:pPr eaLnBrk="1" hangingPunct="1"/>
            <a:endParaRPr lang="en-US" sz="2400" smtClean="0">
              <a:solidFill>
                <a:srgbClr val="FF0000"/>
              </a:solidFill>
            </a:endParaRPr>
          </a:p>
          <a:p>
            <a:pPr eaLnBrk="1" hangingPunct="1"/>
            <a:r>
              <a:rPr lang="en-US" sz="2400" smtClean="0">
                <a:solidFill>
                  <a:srgbClr val="FF0000"/>
                </a:solidFill>
              </a:rPr>
              <a:t> </a:t>
            </a:r>
          </a:p>
        </p:txBody>
      </p:sp>
      <p:sp>
        <p:nvSpPr>
          <p:cNvPr id="2051" name="Title 1"/>
          <p:cNvSpPr>
            <a:spLocks noGrp="1"/>
          </p:cNvSpPr>
          <p:nvPr>
            <p:ph type="ctrTitle"/>
          </p:nvPr>
        </p:nvSpPr>
        <p:spPr>
          <a:xfrm>
            <a:off x="3276600" y="1447800"/>
            <a:ext cx="5105400" cy="1470025"/>
          </a:xfrm>
        </p:spPr>
        <p:txBody>
          <a:bodyPr/>
          <a:lstStyle/>
          <a:p>
            <a:pPr eaLnBrk="1" hangingPunct="1"/>
            <a:r>
              <a:rPr lang="en-US" dirty="0" smtClean="0"/>
              <a:t>Dr. Kaiser </a:t>
            </a:r>
            <a:r>
              <a:rPr lang="en-US" dirty="0" err="1" smtClean="0"/>
              <a:t>Jamil</a:t>
            </a:r>
            <a:endParaRPr lang="en-US" dirty="0" smtClean="0"/>
          </a:p>
        </p:txBody>
      </p:sp>
      <p:pic>
        <p:nvPicPr>
          <p:cNvPr id="2052" name="Picture 1"/>
          <p:cNvPicPr>
            <a:picLocks noChangeAspect="1" noChangeArrowheads="1"/>
          </p:cNvPicPr>
          <p:nvPr/>
        </p:nvPicPr>
        <p:blipFill>
          <a:blip r:embed="rId2"/>
          <a:srcRect/>
          <a:stretch>
            <a:fillRect/>
          </a:stretch>
        </p:blipFill>
        <p:spPr bwMode="auto">
          <a:xfrm>
            <a:off x="762000" y="381000"/>
            <a:ext cx="2438400" cy="2362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Brief biodata</a:t>
            </a:r>
          </a:p>
        </p:txBody>
      </p:sp>
      <p:sp>
        <p:nvSpPr>
          <p:cNvPr id="3075" name="Content Placeholder 2"/>
          <p:cNvSpPr>
            <a:spLocks noGrp="1"/>
          </p:cNvSpPr>
          <p:nvPr>
            <p:ph idx="1"/>
          </p:nvPr>
        </p:nvSpPr>
        <p:spPr>
          <a:xfrm>
            <a:off x="457200" y="1600200"/>
            <a:ext cx="8229600" cy="4876800"/>
          </a:xfrm>
        </p:spPr>
        <p:txBody>
          <a:bodyPr/>
          <a:lstStyle/>
          <a:p>
            <a:r>
              <a:rPr lang="en-US" sz="2800" b="1" smtClean="0"/>
              <a:t>Dr. Mrs. Kaiser Jamil</a:t>
            </a:r>
            <a:r>
              <a:rPr lang="en-US" sz="2800" smtClean="0"/>
              <a:t> is a distinguished Scientist, having worked in 4 renowned Institutions like IICT, CCMB (both premier Institutes of CSIR), University of Sydney (Australia) and at University of Paris (France). During her career as an active researcher, and head of Biology and Biotechnology division of CSIR-IICT, she established multidisciplinary research in biology and expanded into newer areas of R&amp;D. </a:t>
            </a:r>
          </a:p>
          <a:p>
            <a:r>
              <a:rPr lang="en-US" sz="2800" smtClean="0"/>
              <a:t> She was awarded Emeritus Scientist Award to continue her research and she joined BMMRC.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sz="quarter" idx="1"/>
          </p:nvPr>
        </p:nvSpPr>
        <p:spPr/>
        <p:txBody>
          <a:bodyPr/>
          <a:lstStyle/>
          <a:p>
            <a:pPr eaLnBrk="1" hangingPunct="1"/>
            <a:r>
              <a:rPr lang="en-US" i="1" smtClean="0"/>
              <a:t>Education</a:t>
            </a:r>
          </a:p>
          <a:p>
            <a:pPr eaLnBrk="1" hangingPunct="1"/>
            <a:r>
              <a:rPr lang="en-US" i="1" smtClean="0"/>
              <a:t>Dr. Kaiser Jamil holds PhD from Osmania University – Hyderabad, and has been Principle Scientist at CSIR’s premier Institutes –IICT and CCMB. Completed her post doctoral work at the University of Sydney- Australa and has been a Visiting Scientist on CNRS-CSIR fellowship at the University of Paris</a:t>
            </a:r>
          </a:p>
          <a:p>
            <a:pPr eaLnBrk="1" hangingPunct="1"/>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Current Research</a:t>
            </a:r>
          </a:p>
        </p:txBody>
      </p:sp>
      <p:sp>
        <p:nvSpPr>
          <p:cNvPr id="5123" name="Content Placeholder 2"/>
          <p:cNvSpPr>
            <a:spLocks noGrp="1"/>
          </p:cNvSpPr>
          <p:nvPr>
            <p:ph idx="1"/>
          </p:nvPr>
        </p:nvSpPr>
        <p:spPr/>
        <p:txBody>
          <a:bodyPr/>
          <a:lstStyle/>
          <a:p>
            <a:r>
              <a:rPr lang="en-US" smtClean="0"/>
              <a:t>Cancer biology </a:t>
            </a:r>
          </a:p>
          <a:p>
            <a:r>
              <a:rPr lang="en-US" smtClean="0"/>
              <a:t>Biotechnology and Bioinformatics</a:t>
            </a:r>
          </a:p>
          <a:p>
            <a:r>
              <a:rPr lang="en-US" smtClean="0"/>
              <a:t>Pharmacogenomics</a:t>
            </a:r>
          </a:p>
          <a:p>
            <a:r>
              <a:rPr lang="en-US" smtClean="0"/>
              <a:t>Drug-gene Interactions</a:t>
            </a:r>
          </a:p>
          <a:p>
            <a:r>
              <a:rPr lang="en-US" smtClean="0"/>
              <a:t>Role of SNPs in various Disease Progression and diagnosis </a:t>
            </a:r>
          </a:p>
          <a:p>
            <a:r>
              <a:rPr lang="en-US" smtClean="0"/>
              <a:t>Genomics in health and Disease.</a:t>
            </a:r>
          </a:p>
          <a:p>
            <a:r>
              <a:rPr lang="en-US" smtClean="0"/>
              <a:t>Epidemiology and demographics.</a:t>
            </a:r>
          </a:p>
          <a:p>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smtClean="0"/>
              <a:t>Ph.D. Guide and Mentor</a:t>
            </a:r>
          </a:p>
        </p:txBody>
      </p:sp>
      <p:sp>
        <p:nvSpPr>
          <p:cNvPr id="6147" name="Content Placeholder 2"/>
          <p:cNvSpPr>
            <a:spLocks noGrp="1"/>
          </p:cNvSpPr>
          <p:nvPr>
            <p:ph idx="1"/>
          </p:nvPr>
        </p:nvSpPr>
        <p:spPr/>
        <p:txBody>
          <a:bodyPr/>
          <a:lstStyle/>
          <a:p>
            <a:r>
              <a:rPr lang="en-US" smtClean="0"/>
              <a:t>Guided 30 students for PhD- few more registered.</a:t>
            </a:r>
          </a:p>
          <a:p>
            <a:r>
              <a:rPr lang="en-US" smtClean="0"/>
              <a:t>Supervised Graduate and post graduate for Project work</a:t>
            </a:r>
          </a:p>
          <a:p>
            <a:r>
              <a:rPr lang="en-US" smtClean="0"/>
              <a:t>Principle Investigator for Research projects</a:t>
            </a:r>
          </a:p>
          <a:p>
            <a:r>
              <a:rPr lang="en-US" smtClean="0"/>
              <a:t>Published  over 250 papers in National and international Journals. Good IF</a:t>
            </a:r>
          </a:p>
          <a:p>
            <a:r>
              <a:rPr lang="en-US" smtClean="0"/>
              <a:t>Listed in PubMed, Research Gate and LinkedIn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200" smtClean="0"/>
              <a:t>Conferences /workshops / seminars/ Editorial Board</a:t>
            </a:r>
          </a:p>
        </p:txBody>
      </p:sp>
      <p:sp>
        <p:nvSpPr>
          <p:cNvPr id="7171" name="Content Placeholder 2"/>
          <p:cNvSpPr>
            <a:spLocks noGrp="1"/>
          </p:cNvSpPr>
          <p:nvPr>
            <p:ph idx="1"/>
          </p:nvPr>
        </p:nvSpPr>
        <p:spPr>
          <a:xfrm>
            <a:off x="457200" y="1371600"/>
            <a:ext cx="8229600" cy="5257800"/>
          </a:xfrm>
        </p:spPr>
        <p:txBody>
          <a:bodyPr/>
          <a:lstStyle/>
          <a:p>
            <a:r>
              <a:rPr lang="en-US" sz="2400" smtClean="0"/>
              <a:t>Conducted &amp; participated- in confs; workshops and seminars (National &amp; International).</a:t>
            </a:r>
          </a:p>
          <a:p>
            <a:r>
              <a:rPr lang="en-US" sz="2400" smtClean="0"/>
              <a:t>Reviewer of several Journals </a:t>
            </a:r>
          </a:p>
          <a:p>
            <a:r>
              <a:rPr lang="en-US" sz="2400" b="1" smtClean="0"/>
              <a:t>On Editorial board of several Journals</a:t>
            </a:r>
          </a:p>
          <a:p>
            <a:pPr lvl="1"/>
            <a:r>
              <a:rPr lang="en-US" sz="2400" smtClean="0"/>
              <a:t>Journal of Solid Tumors ( Canada)</a:t>
            </a:r>
          </a:p>
          <a:p>
            <a:pPr lvl="1"/>
            <a:r>
              <a:rPr lang="en-US" sz="2400" smtClean="0"/>
              <a:t>Journal of Clinical Oncology (China)</a:t>
            </a:r>
          </a:p>
          <a:p>
            <a:pPr lvl="1"/>
            <a:r>
              <a:rPr lang="en-US" sz="2400" smtClean="0"/>
              <a:t>Journal of Comparative Physiology and Endocrinology</a:t>
            </a:r>
          </a:p>
          <a:p>
            <a:pPr lvl="1"/>
            <a:r>
              <a:rPr lang="en-US" sz="2400" smtClean="0"/>
              <a:t>Biology and Medicine (Omics)</a:t>
            </a:r>
          </a:p>
          <a:p>
            <a:pPr lvl="1"/>
            <a:r>
              <a:rPr lang="en-US" sz="2400" smtClean="0"/>
              <a:t>Asian Journal of Biological Sciences</a:t>
            </a:r>
          </a:p>
          <a:p>
            <a:pPr lvl="1"/>
            <a:r>
              <a:rPr lang="en-US" sz="2400" smtClean="0"/>
              <a:t>Research Journal of Biotechnology</a:t>
            </a:r>
          </a:p>
          <a:p>
            <a:pPr lvl="1"/>
            <a:r>
              <a:rPr lang="en-US" sz="2400" smtClean="0"/>
              <a:t>American Journal of Biochemistry and Molecular Biology</a:t>
            </a:r>
          </a:p>
          <a:p>
            <a:pPr lvl="1"/>
            <a:r>
              <a:rPr lang="en-US" sz="2400" smtClean="0"/>
              <a:t>others</a:t>
            </a:r>
          </a:p>
          <a:p>
            <a:endParaRPr lang="en-US" sz="1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274638"/>
            <a:ext cx="8229600" cy="792162"/>
          </a:xfrm>
        </p:spPr>
        <p:txBody>
          <a:bodyPr/>
          <a:lstStyle/>
          <a:p>
            <a:r>
              <a:rPr lang="en-US" smtClean="0"/>
              <a:t>Awards and Honors</a:t>
            </a:r>
          </a:p>
        </p:txBody>
      </p:sp>
      <p:sp>
        <p:nvSpPr>
          <p:cNvPr id="8195" name="Content Placeholder 2"/>
          <p:cNvSpPr>
            <a:spLocks noGrp="1"/>
          </p:cNvSpPr>
          <p:nvPr>
            <p:ph idx="1"/>
          </p:nvPr>
        </p:nvSpPr>
        <p:spPr>
          <a:xfrm>
            <a:off x="381000" y="1066800"/>
            <a:ext cx="8610600" cy="5105400"/>
          </a:xfrm>
        </p:spPr>
        <p:txBody>
          <a:bodyPr/>
          <a:lstStyle/>
          <a:p>
            <a:r>
              <a:rPr lang="en-US" sz="2400" smtClean="0"/>
              <a:t>Fellow of : EMSI, ZSI, NESA,</a:t>
            </a:r>
          </a:p>
          <a:p>
            <a:r>
              <a:rPr lang="en-US" sz="2000" smtClean="0"/>
              <a:t>Awarded: “Vidya Shiromani Award” by Telangana Council-2014</a:t>
            </a:r>
          </a:p>
          <a:p>
            <a:r>
              <a:rPr lang="en-US" sz="1600" smtClean="0"/>
              <a:t>Awarded </a:t>
            </a:r>
            <a:r>
              <a:rPr lang="en-US" sz="1600" b="1" smtClean="0"/>
              <a:t>–”Distinguished Scientist</a:t>
            </a:r>
            <a:r>
              <a:rPr lang="en-US" sz="1600" smtClean="0"/>
              <a:t>” – by Pentagon Research- 2013</a:t>
            </a:r>
          </a:p>
          <a:p>
            <a:r>
              <a:rPr lang="en-US" sz="1600" smtClean="0"/>
              <a:t>Award the </a:t>
            </a:r>
            <a:r>
              <a:rPr lang="en-US" sz="1600" b="1" smtClean="0"/>
              <a:t>top 20 scientists </a:t>
            </a:r>
            <a:r>
              <a:rPr lang="en-US" sz="1600" smtClean="0"/>
              <a:t>of the country in “Pharmacogenomics”–2011</a:t>
            </a:r>
          </a:p>
          <a:p>
            <a:r>
              <a:rPr lang="en-US" sz="1600" b="1" smtClean="0"/>
              <a:t>Rockefeller Award- </a:t>
            </a:r>
            <a:r>
              <a:rPr lang="en-US" sz="1600" smtClean="0"/>
              <a:t>“Successful women-Successful science”-2012 at Bellagio- Italy.</a:t>
            </a:r>
          </a:p>
          <a:p>
            <a:r>
              <a:rPr lang="en-US" sz="1600" b="1" smtClean="0"/>
              <a:t>Kuwait Institute Award- </a:t>
            </a:r>
            <a:r>
              <a:rPr lang="en-US" sz="1600" smtClean="0"/>
              <a:t>for Plenery lecture on “Female cancers” 2012</a:t>
            </a:r>
          </a:p>
          <a:p>
            <a:r>
              <a:rPr lang="en-US" sz="1600" smtClean="0"/>
              <a:t>Award for the President </a:t>
            </a:r>
            <a:r>
              <a:rPr lang="en-US" sz="1600" b="1" smtClean="0"/>
              <a:t>of OWSD Award –by Chinas’ PM at Beijing, China</a:t>
            </a:r>
            <a:r>
              <a:rPr lang="en-US" sz="1600" smtClean="0"/>
              <a:t>. -2010 at a conference on “Women Scientist in a Changing World”</a:t>
            </a:r>
          </a:p>
          <a:p>
            <a:r>
              <a:rPr lang="en-US" sz="1600" smtClean="0"/>
              <a:t>2011- </a:t>
            </a:r>
            <a:r>
              <a:rPr lang="en-US" sz="1600" b="1" smtClean="0"/>
              <a:t>Lupin Visiting Fellow</a:t>
            </a:r>
            <a:r>
              <a:rPr lang="en-US" sz="1600" smtClean="0"/>
              <a:t>: ICT- Mumbai ( Bioprocess Engineering- Nanotechnology)</a:t>
            </a:r>
          </a:p>
          <a:p>
            <a:r>
              <a:rPr lang="en-US" sz="1600" b="1" smtClean="0"/>
              <a:t>1988</a:t>
            </a:r>
            <a:r>
              <a:rPr lang="en-US" sz="1600" smtClean="0"/>
              <a:t>: </a:t>
            </a:r>
            <a:r>
              <a:rPr lang="en-US" sz="1600" b="1" smtClean="0"/>
              <a:t>TWAS/CIDA Sponsorship</a:t>
            </a:r>
            <a:r>
              <a:rPr lang="en-US" sz="1600" smtClean="0"/>
              <a:t> for attending International Conference in </a:t>
            </a:r>
            <a:r>
              <a:rPr lang="en-US" sz="1600" b="1" smtClean="0"/>
              <a:t>Trieste</a:t>
            </a:r>
            <a:r>
              <a:rPr lang="en-US" sz="1600" smtClean="0"/>
              <a:t> On Chemical Evolution.</a:t>
            </a:r>
          </a:p>
          <a:p>
            <a:r>
              <a:rPr lang="en-US" sz="1600" b="1" smtClean="0"/>
              <a:t>1988</a:t>
            </a:r>
            <a:r>
              <a:rPr lang="en-US" sz="1600" smtClean="0"/>
              <a:t>: </a:t>
            </a:r>
            <a:r>
              <a:rPr lang="en-US" sz="1600" b="1" smtClean="0"/>
              <a:t>Commonwealth Sponsorship Award</a:t>
            </a:r>
            <a:r>
              <a:rPr lang="en-US" sz="1600" smtClean="0"/>
              <a:t> (London) for visiting </a:t>
            </a:r>
            <a:r>
              <a:rPr lang="en-US" sz="1600" b="1" smtClean="0"/>
              <a:t>Zimbabwe</a:t>
            </a:r>
            <a:r>
              <a:rPr lang="en-US" sz="1600" smtClean="0"/>
              <a:t> as a Resource Person on Biological Control.</a:t>
            </a:r>
          </a:p>
          <a:p>
            <a:r>
              <a:rPr lang="en-US" sz="1600" b="1" smtClean="0"/>
              <a:t>1986</a:t>
            </a:r>
            <a:r>
              <a:rPr lang="en-US" sz="1600" smtClean="0"/>
              <a:t>: </a:t>
            </a:r>
            <a:r>
              <a:rPr lang="en-US" sz="1600" b="1" smtClean="0"/>
              <a:t>NSF Award</a:t>
            </a:r>
            <a:r>
              <a:rPr lang="en-US" sz="1600" smtClean="0"/>
              <a:t> for visit to USA as an Expert member, for the International Conference in </a:t>
            </a:r>
            <a:r>
              <a:rPr lang="en-US" sz="1600" b="1" smtClean="0"/>
              <a:t>Florida, USA </a:t>
            </a:r>
            <a:r>
              <a:rPr lang="en-US" sz="1600" smtClean="0"/>
              <a:t>on Aquatic plants for Bio-Remediation and Wastewater treatment </a:t>
            </a:r>
          </a:p>
          <a:p>
            <a:r>
              <a:rPr lang="en-US" sz="1600" b="1" smtClean="0"/>
              <a:t>1986, IUPAC</a:t>
            </a:r>
            <a:r>
              <a:rPr lang="en-US" sz="1600" smtClean="0"/>
              <a:t> Conference Sponsorship in Ottawa, </a:t>
            </a:r>
            <a:r>
              <a:rPr lang="en-US" sz="1600" b="1" smtClean="0"/>
              <a:t>Canada </a:t>
            </a:r>
            <a:r>
              <a:rPr lang="en-US" sz="1600" smtClean="0"/>
              <a:t>for Invited paper presentation.</a:t>
            </a:r>
          </a:p>
          <a:p>
            <a:r>
              <a:rPr lang="en-US" sz="1600" b="1" smtClean="0"/>
              <a:t>1985</a:t>
            </a:r>
            <a:r>
              <a:rPr lang="en-US" sz="1600" smtClean="0"/>
              <a:t>: </a:t>
            </a:r>
            <a:r>
              <a:rPr lang="en-US" sz="1600" b="1" smtClean="0"/>
              <a:t>NOCIL Award</a:t>
            </a:r>
            <a:r>
              <a:rPr lang="en-US" sz="1600" smtClean="0"/>
              <a:t> for best paper presentation in Pesticide Research. </a:t>
            </a:r>
            <a:r>
              <a:rPr lang="en-US" sz="1600" b="1" smtClean="0"/>
              <a:t>India</a:t>
            </a:r>
            <a:r>
              <a:rPr lang="en-US" sz="1600" smtClean="0"/>
              <a:t>.</a:t>
            </a:r>
          </a:p>
          <a:p>
            <a:endParaRPr lang="en-US" sz="2000" smtClean="0"/>
          </a:p>
          <a:p>
            <a:endParaRPr lang="en-US" sz="200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sz="3200" smtClean="0"/>
              <a:t>Membership of Academies and Societies </a:t>
            </a:r>
          </a:p>
        </p:txBody>
      </p:sp>
      <p:sp>
        <p:nvSpPr>
          <p:cNvPr id="9219" name="Content Placeholder 2"/>
          <p:cNvSpPr>
            <a:spLocks noGrp="1"/>
          </p:cNvSpPr>
          <p:nvPr>
            <p:ph idx="1"/>
          </p:nvPr>
        </p:nvSpPr>
        <p:spPr/>
        <p:txBody>
          <a:bodyPr/>
          <a:lstStyle/>
          <a:p>
            <a:r>
              <a:rPr lang="en-US" sz="1400" smtClean="0"/>
              <a:t>Society for Biological Chemists of India </a:t>
            </a:r>
            <a:r>
              <a:rPr lang="en-US" sz="1400" b="1" smtClean="0"/>
              <a:t>(SBCI</a:t>
            </a:r>
            <a:r>
              <a:rPr lang="en-US" sz="1400" smtClean="0"/>
              <a:t>) – LM</a:t>
            </a:r>
          </a:p>
          <a:p>
            <a:r>
              <a:rPr lang="en-US" sz="1400" smtClean="0"/>
              <a:t>National Environmental Science Academy </a:t>
            </a:r>
            <a:r>
              <a:rPr lang="en-US" sz="1400" b="1" smtClean="0"/>
              <a:t>(NESA</a:t>
            </a:r>
            <a:r>
              <a:rPr lang="en-US" sz="1400" smtClean="0"/>
              <a:t>) - LM </a:t>
            </a:r>
            <a:r>
              <a:rPr lang="en-US" sz="1400" b="1" smtClean="0"/>
              <a:t>&amp; Fellow</a:t>
            </a:r>
            <a:endParaRPr lang="en-US" sz="1400" smtClean="0"/>
          </a:p>
          <a:p>
            <a:r>
              <a:rPr lang="en-US" sz="1400" smtClean="0"/>
              <a:t>Indian Association of Pollution Chemists and Biologists (</a:t>
            </a:r>
            <a:r>
              <a:rPr lang="en-US" sz="1400" b="1" smtClean="0"/>
              <a:t>IAPCB</a:t>
            </a:r>
            <a:r>
              <a:rPr lang="en-US" sz="1400" smtClean="0"/>
              <a:t>) - LM </a:t>
            </a:r>
            <a:r>
              <a:rPr lang="en-US" sz="1400" b="1" smtClean="0"/>
              <a:t>&amp; Fellow</a:t>
            </a:r>
            <a:endParaRPr lang="en-US" sz="1400" smtClean="0"/>
          </a:p>
          <a:p>
            <a:r>
              <a:rPr lang="en-US" sz="1400" smtClean="0"/>
              <a:t>Zoological Society of India </a:t>
            </a:r>
            <a:r>
              <a:rPr lang="en-US" sz="1400" b="1" smtClean="0"/>
              <a:t>(ZSI</a:t>
            </a:r>
            <a:r>
              <a:rPr lang="en-US" sz="1400" smtClean="0"/>
              <a:t>) - LM </a:t>
            </a:r>
            <a:r>
              <a:rPr lang="en-US" sz="1400" b="1" smtClean="0"/>
              <a:t>&amp; Fellow</a:t>
            </a:r>
            <a:endParaRPr lang="en-US" sz="1400" smtClean="0"/>
          </a:p>
          <a:p>
            <a:r>
              <a:rPr lang="en-US" sz="1400" smtClean="0"/>
              <a:t>Electron Microscope Society of India </a:t>
            </a:r>
            <a:r>
              <a:rPr lang="en-US" sz="1400" b="1" smtClean="0"/>
              <a:t>(EMSI</a:t>
            </a:r>
            <a:r>
              <a:rPr lang="en-US" sz="1400" smtClean="0"/>
              <a:t>) – LM &amp; Ex-Vice- President, and </a:t>
            </a:r>
            <a:r>
              <a:rPr lang="en-US" sz="1400" b="1" smtClean="0"/>
              <a:t>Fellow</a:t>
            </a:r>
            <a:endParaRPr lang="en-US" sz="1400" smtClean="0"/>
          </a:p>
          <a:p>
            <a:r>
              <a:rPr lang="en-US" sz="1400" smtClean="0"/>
              <a:t>Environmental Mutagenic Society of India </a:t>
            </a:r>
            <a:r>
              <a:rPr lang="en-US" sz="1400" b="1" smtClean="0"/>
              <a:t>(EMSI</a:t>
            </a:r>
            <a:r>
              <a:rPr lang="en-US" sz="1400" smtClean="0"/>
              <a:t>) – LM &amp;  Past Executive Member.</a:t>
            </a:r>
          </a:p>
          <a:p>
            <a:r>
              <a:rPr lang="en-US" sz="1400" smtClean="0"/>
              <a:t>Indian Immunological Society - </a:t>
            </a:r>
            <a:r>
              <a:rPr lang="en-US" sz="1400" b="1" smtClean="0"/>
              <a:t>(IIMS</a:t>
            </a:r>
            <a:r>
              <a:rPr lang="en-US" sz="1400" smtClean="0"/>
              <a:t>) LM</a:t>
            </a:r>
          </a:p>
          <a:p>
            <a:r>
              <a:rPr lang="en-US" sz="1400" smtClean="0"/>
              <a:t>Indian Society for Cell Biology – LM</a:t>
            </a:r>
          </a:p>
          <a:p>
            <a:r>
              <a:rPr lang="en-US" sz="1400" smtClean="0"/>
              <a:t>Indian Society for Advancement of Entomology </a:t>
            </a:r>
            <a:r>
              <a:rPr lang="en-US" sz="1400" b="1" smtClean="0"/>
              <a:t>(ISAE</a:t>
            </a:r>
            <a:r>
              <a:rPr lang="en-US" sz="1400" smtClean="0"/>
              <a:t>) – LM</a:t>
            </a:r>
          </a:p>
          <a:p>
            <a:r>
              <a:rPr lang="en-US" sz="1400" smtClean="0"/>
              <a:t>Indian Women Scientist's Association </a:t>
            </a:r>
            <a:r>
              <a:rPr lang="en-US" sz="1400" b="1" smtClean="0"/>
              <a:t>(IWSA</a:t>
            </a:r>
            <a:r>
              <a:rPr lang="en-US" sz="1400" smtClean="0"/>
              <a:t>) – LM</a:t>
            </a:r>
          </a:p>
          <a:p>
            <a:r>
              <a:rPr lang="en-US" sz="1400" smtClean="0"/>
              <a:t>Former- </a:t>
            </a:r>
            <a:r>
              <a:rPr lang="en-US" sz="1400" b="1" smtClean="0"/>
              <a:t>Member of the Task</a:t>
            </a:r>
            <a:r>
              <a:rPr lang="en-US" sz="1400" smtClean="0"/>
              <a:t> - Force Committee on Water Hyacinth, Ministry of Energy, Government of India - (1989-1991).</a:t>
            </a:r>
          </a:p>
          <a:p>
            <a:r>
              <a:rPr lang="en-US" sz="1400" smtClean="0"/>
              <a:t>Former – </a:t>
            </a:r>
            <a:r>
              <a:rPr lang="en-US" sz="1400" b="1" smtClean="0"/>
              <a:t>Task force Member – DBT</a:t>
            </a:r>
            <a:r>
              <a:rPr lang="en-US" sz="1400" smtClean="0"/>
              <a:t>- New Delhi (2001-2004)</a:t>
            </a:r>
          </a:p>
          <a:p>
            <a:r>
              <a:rPr lang="en-US" sz="1400" b="1" smtClean="0"/>
              <a:t>President-</a:t>
            </a:r>
            <a:r>
              <a:rPr lang="en-US" sz="1400" smtClean="0"/>
              <a:t> </a:t>
            </a:r>
            <a:r>
              <a:rPr lang="en-US" sz="1400" b="1" smtClean="0"/>
              <a:t>Third World Organization of Women in Science</a:t>
            </a:r>
            <a:r>
              <a:rPr lang="en-US" sz="1400" smtClean="0"/>
              <a:t> (</a:t>
            </a:r>
            <a:r>
              <a:rPr lang="en-US" sz="1400" b="1" smtClean="0"/>
              <a:t>TWOWS), Trieste Italy (2005 -2010).</a:t>
            </a:r>
            <a:endParaRPr lang="en-US" sz="1400" smtClean="0"/>
          </a:p>
          <a:p>
            <a:r>
              <a:rPr lang="en-US" sz="1400" smtClean="0"/>
              <a:t>Life Member of the Society for Biological Control.</a:t>
            </a:r>
          </a:p>
          <a:p>
            <a:r>
              <a:rPr lang="en-US" sz="1400" smtClean="0"/>
              <a:t>Former- Member of </a:t>
            </a:r>
            <a:r>
              <a:rPr lang="en-US" sz="1400" b="1" smtClean="0"/>
              <a:t>New York Academy of Sciences</a:t>
            </a:r>
            <a:r>
              <a:rPr lang="en-US" sz="1400" smtClean="0"/>
              <a:t> - New York, USA (1997-99)</a:t>
            </a:r>
          </a:p>
          <a:p>
            <a:endParaRPr lang="en-US" sz="14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1101</Words>
  <Application>Microsoft Office PowerPoint</Application>
  <PresentationFormat>On-screen Show (4:3)</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Dr. Kaiser Jamil</vt:lpstr>
      <vt:lpstr>Brief biodata</vt:lpstr>
      <vt:lpstr>PowerPoint Presentation</vt:lpstr>
      <vt:lpstr>Current Research</vt:lpstr>
      <vt:lpstr>Ph.D. Guide and Mentor</vt:lpstr>
      <vt:lpstr>Conferences /workshops / seminars/ Editorial Board</vt:lpstr>
      <vt:lpstr>Awards and Honors</vt:lpstr>
      <vt:lpstr>Membership of Academies and Societies </vt:lpstr>
      <vt:lpstr> Causes that Dr. Kaiser Jamil cares about: </vt:lpstr>
      <vt:lpstr>Brief highlight about her work</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Kaiser Jamil</dc:creator>
  <cp:lastModifiedBy>Bhagath Kumar Goud Gurram</cp:lastModifiedBy>
  <cp:revision>25</cp:revision>
  <dcterms:created xsi:type="dcterms:W3CDTF">2014-08-09T08:13:23Z</dcterms:created>
  <dcterms:modified xsi:type="dcterms:W3CDTF">2015-10-14T05:07:56Z</dcterms:modified>
</cp:coreProperties>
</file>