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0" r:id="rId2"/>
    <p:sldId id="256" r:id="rId3"/>
    <p:sldId id="259" r:id="rId4"/>
    <p:sldId id="260" r:id="rId5"/>
    <p:sldId id="261" r:id="rId6"/>
    <p:sldId id="262" r:id="rId7"/>
    <p:sldId id="263" r:id="rId8"/>
    <p:sldId id="264" r:id="rId9"/>
    <p:sldId id="265" r:id="rId10"/>
    <p:sldId id="257" r:id="rId11"/>
    <p:sldId id="258" r:id="rId12"/>
    <p:sldId id="266" r:id="rId13"/>
    <p:sldId id="267" r:id="rId14"/>
    <p:sldId id="268" r:id="rId15"/>
    <p:sldId id="269" r:id="rId16"/>
    <p:sldId id="270" r:id="rId17"/>
    <p:sldId id="271" r:id="rId18"/>
    <p:sldId id="272" r:id="rId19"/>
    <p:sldId id="273" r:id="rId20"/>
    <p:sldId id="274" r:id="rId21"/>
    <p:sldId id="275" r:id="rId22"/>
    <p:sldId id="276" r:id="rId23"/>
    <p:sldId id="279" r:id="rId24"/>
    <p:sldId id="277" r:id="rId25"/>
    <p:sldId id="281" r:id="rId26"/>
    <p:sldId id="28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7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C4A1DD3-E540-4E1F-BCF8-9F7466FD39EC}" type="datetimeFigureOut">
              <a:rPr lang="en-US" smtClean="0"/>
              <a:t>10/14/2015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161D890-C922-421D-878E-BBE380CEB3E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4A1DD3-E540-4E1F-BCF8-9F7466FD39EC}"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61D890-C922-421D-878E-BBE380CEB3E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4A1DD3-E540-4E1F-BCF8-9F7466FD39EC}"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61D890-C922-421D-878E-BBE380CEB3E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4A1DD3-E540-4E1F-BCF8-9F7466FD39EC}"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61D890-C922-421D-878E-BBE380CEB3E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C4A1DD3-E540-4E1F-BCF8-9F7466FD39EC}"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61D890-C922-421D-878E-BBE380CEB3E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C4A1DD3-E540-4E1F-BCF8-9F7466FD39EC}" type="datetimeFigureOut">
              <a:rPr lang="en-US" smtClean="0"/>
              <a:t>10/14/2015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61D890-C922-421D-878E-BBE380CEB3E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C4A1DD3-E540-4E1F-BCF8-9F7466FD39EC}" type="datetimeFigureOut">
              <a:rPr lang="en-US" smtClean="0"/>
              <a:t>10/14/2015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61D890-C922-421D-878E-BBE380CEB3E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C4A1DD3-E540-4E1F-BCF8-9F7466FD39EC}" type="datetimeFigureOut">
              <a:rPr lang="en-US" smtClean="0"/>
              <a:t>10/14/2015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61D890-C922-421D-878E-BBE380CEB3E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4A1DD3-E540-4E1F-BCF8-9F7466FD39EC}" type="datetimeFigureOut">
              <a:rPr lang="en-US" smtClean="0"/>
              <a:t>10/14/2015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61D890-C922-421D-878E-BBE380CEB3E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C4A1DD3-E540-4E1F-BCF8-9F7466FD39EC}" type="datetimeFigureOut">
              <a:rPr lang="en-US" smtClean="0"/>
              <a:t>10/14/2015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61D890-C922-421D-878E-BBE380CEB3E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C4A1DD3-E540-4E1F-BCF8-9F7466FD39EC}" type="datetimeFigureOut">
              <a:rPr lang="en-US" smtClean="0"/>
              <a:t>10/14/2015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161D890-C922-421D-878E-BBE380CEB3EE}"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C4A1DD3-E540-4E1F-BCF8-9F7466FD39EC}" type="datetimeFigureOut">
              <a:rPr lang="en-US" smtClean="0"/>
              <a:t>10/14/2015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161D890-C922-421D-878E-BBE380CEB3EE}"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7.wmf"/><Relationship Id="rId5" Type="http://schemas.openxmlformats.org/officeDocument/2006/relationships/oleObject" Target="../embeddings/oleObject2.bin"/><Relationship Id="rId4" Type="http://schemas.openxmlformats.org/officeDocument/2006/relationships/image" Target="../media/image6.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0.wmf"/><Relationship Id="rId5" Type="http://schemas.openxmlformats.org/officeDocument/2006/relationships/oleObject" Target="../embeddings/oleObject5.bin"/><Relationship Id="rId4" Type="http://schemas.openxmlformats.org/officeDocument/2006/relationships/image" Target="../media/image9.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1.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3.wmf"/><Relationship Id="rId5" Type="http://schemas.openxmlformats.org/officeDocument/2006/relationships/oleObject" Target="../embeddings/oleObject8.bin"/><Relationship Id="rId4" Type="http://schemas.openxmlformats.org/officeDocument/2006/relationships/image" Target="../media/image12.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5.wmf"/><Relationship Id="rId5" Type="http://schemas.openxmlformats.org/officeDocument/2006/relationships/oleObject" Target="../embeddings/oleObject10.bin"/><Relationship Id="rId4" Type="http://schemas.openxmlformats.org/officeDocument/2006/relationships/image" Target="../media/image14.wmf"/></Relationships>
</file>

<file path=ppt/slides/_rels/slide17.x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oleObject" Target="../embeddings/oleObject11.bin"/><Relationship Id="rId7"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7.wmf"/><Relationship Id="rId5" Type="http://schemas.openxmlformats.org/officeDocument/2006/relationships/oleObject" Target="../embeddings/oleObject12.bin"/><Relationship Id="rId4" Type="http://schemas.openxmlformats.org/officeDocument/2006/relationships/image" Target="../media/image16.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20.wmf"/><Relationship Id="rId5" Type="http://schemas.openxmlformats.org/officeDocument/2006/relationships/oleObject" Target="../embeddings/oleObject15.bin"/><Relationship Id="rId4" Type="http://schemas.openxmlformats.org/officeDocument/2006/relationships/image" Target="../media/image19.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2.wmf"/><Relationship Id="rId5" Type="http://schemas.openxmlformats.org/officeDocument/2006/relationships/oleObject" Target="../embeddings/oleObject17.bin"/><Relationship Id="rId4" Type="http://schemas.openxmlformats.org/officeDocument/2006/relationships/image" Target="../media/image21.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24.wmf"/><Relationship Id="rId5" Type="http://schemas.openxmlformats.org/officeDocument/2006/relationships/oleObject" Target="../embeddings/oleObject19.bin"/><Relationship Id="rId4" Type="http://schemas.openxmlformats.org/officeDocument/2006/relationships/image" Target="../media/image23.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26.wmf"/><Relationship Id="rId5" Type="http://schemas.openxmlformats.org/officeDocument/2006/relationships/oleObject" Target="../embeddings/oleObject21.bin"/><Relationship Id="rId4" Type="http://schemas.openxmlformats.org/officeDocument/2006/relationships/image" Target="../media/image25.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jpeg"/><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26.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30.jpeg"/><Relationship Id="rId1" Type="http://schemas.openxmlformats.org/officeDocument/2006/relationships/slideLayout" Target="../slideLayouts/slideLayout2.xml"/><Relationship Id="rId5" Type="http://schemas.openxmlformats.org/officeDocument/2006/relationships/image" Target="../media/image29.png"/><Relationship Id="rId4" Type="http://schemas.openxmlformats.org/officeDocument/2006/relationships/image" Target="../media/image2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a:t>
            </a:r>
            <a:r>
              <a:rPr lang="en-IN" sz="2000" dirty="0">
                <a:solidFill>
                  <a:schemeClr val="bg2">
                    <a:lumMod val="10000"/>
                  </a:schemeClr>
                </a:solidFill>
                <a:latin typeface="Centaur" panose="02030504050205020304" pitchFamily="18" charset="0"/>
              </a:rPr>
              <a:t>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097600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tretch>
            <a:fillRect/>
          </a:stretch>
        </p:blipFill>
        <p:spPr>
          <a:xfrm>
            <a:off x="1600200" y="1053147"/>
            <a:ext cx="5943600" cy="4751705"/>
          </a:xfrm>
          <a:prstGeom prst="rect">
            <a:avLst/>
          </a:prstGeom>
        </p:spPr>
      </p:pic>
    </p:spTree>
    <p:extLst>
      <p:ext uri="{BB962C8B-B14F-4D97-AF65-F5344CB8AC3E}">
        <p14:creationId xmlns:p14="http://schemas.microsoft.com/office/powerpoint/2010/main" val="35257062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Mechanism of Formation of </a:t>
            </a:r>
            <a:r>
              <a:rPr lang="en-US" sz="3600" dirty="0" err="1" smtClean="0"/>
              <a:t>Graphene</a:t>
            </a:r>
            <a:r>
              <a:rPr lang="en-US" sz="3600" dirty="0" smtClean="0"/>
              <a:t> on Carbon Foil</a:t>
            </a:r>
            <a:endParaRPr lang="en-US" sz="3600" dirty="0"/>
          </a:p>
        </p:txBody>
      </p:sp>
      <p:sp>
        <p:nvSpPr>
          <p:cNvPr id="3" name="Content Placeholder 2"/>
          <p:cNvSpPr>
            <a:spLocks noGrp="1"/>
          </p:cNvSpPr>
          <p:nvPr>
            <p:ph idx="1"/>
          </p:nvPr>
        </p:nvSpPr>
        <p:spPr/>
        <p:txBody>
          <a:bodyPr>
            <a:normAutofit/>
          </a:bodyPr>
          <a:lstStyle/>
          <a:p>
            <a:r>
              <a:rPr lang="en-US" b="1" dirty="0"/>
              <a:t>Dissociation</a:t>
            </a:r>
            <a:endParaRPr lang="en-US" dirty="0"/>
          </a:p>
          <a:p>
            <a:r>
              <a:rPr lang="en-US" dirty="0"/>
              <a:t>			2CH</a:t>
            </a:r>
            <a:r>
              <a:rPr lang="en-US" baseline="-25000" dirty="0"/>
              <a:t>4</a:t>
            </a:r>
            <a:r>
              <a:rPr lang="en-US" dirty="0"/>
              <a:t>        </a:t>
            </a:r>
            <a:r>
              <a:rPr lang="en-US" dirty="0">
                <a:sym typeface="Symbol"/>
              </a:rPr>
              <a:t></a:t>
            </a:r>
            <a:r>
              <a:rPr lang="en-US" dirty="0"/>
              <a:t>              C</a:t>
            </a:r>
            <a:r>
              <a:rPr lang="en-US" baseline="-25000" dirty="0"/>
              <a:t>2</a:t>
            </a:r>
            <a:r>
              <a:rPr lang="en-US" dirty="0"/>
              <a:t>H</a:t>
            </a:r>
            <a:r>
              <a:rPr lang="en-US" baseline="-25000" dirty="0"/>
              <a:t>2  </a:t>
            </a:r>
            <a:r>
              <a:rPr lang="en-US" dirty="0"/>
              <a:t>+  3H</a:t>
            </a:r>
            <a:r>
              <a:rPr lang="en-US" baseline="-25000" dirty="0"/>
              <a:t>2</a:t>
            </a:r>
            <a:r>
              <a:rPr lang="en-US" dirty="0"/>
              <a:t>	</a:t>
            </a:r>
            <a:r>
              <a:rPr lang="en-US" dirty="0" smtClean="0"/>
              <a:t>(</a:t>
            </a:r>
            <a:r>
              <a:rPr lang="en-US" dirty="0"/>
              <a:t>1)</a:t>
            </a:r>
          </a:p>
          <a:p>
            <a:r>
              <a:rPr lang="en-US" dirty="0"/>
              <a:t>                                               1000</a:t>
            </a:r>
            <a:r>
              <a:rPr lang="en-US" baseline="30000" dirty="0"/>
              <a:t> 0 </a:t>
            </a:r>
            <a:r>
              <a:rPr lang="en-US" dirty="0"/>
              <a:t>C</a:t>
            </a:r>
          </a:p>
          <a:p>
            <a:r>
              <a:rPr lang="en-US" b="1" dirty="0"/>
              <a:t>Adsorption</a:t>
            </a:r>
            <a:endParaRPr lang="en-US" dirty="0"/>
          </a:p>
          <a:p>
            <a:r>
              <a:rPr lang="en-US" dirty="0"/>
              <a:t>		             C</a:t>
            </a:r>
            <a:r>
              <a:rPr lang="en-US" baseline="-25000" dirty="0"/>
              <a:t>2</a:t>
            </a:r>
            <a:r>
              <a:rPr lang="en-US" dirty="0"/>
              <a:t>H</a:t>
            </a:r>
            <a:r>
              <a:rPr lang="en-US" baseline="-25000" dirty="0"/>
              <a:t>2 </a:t>
            </a:r>
            <a:r>
              <a:rPr lang="en-US" dirty="0"/>
              <a:t> +  2Cu  </a:t>
            </a:r>
            <a:r>
              <a:rPr lang="en-US" dirty="0">
                <a:sym typeface="Symbol"/>
              </a:rPr>
              <a:t></a:t>
            </a:r>
            <a:r>
              <a:rPr lang="en-US" dirty="0"/>
              <a:t>  Cu.C</a:t>
            </a:r>
            <a:r>
              <a:rPr lang="en-US" baseline="-25000" dirty="0"/>
              <a:t>2</a:t>
            </a:r>
            <a:r>
              <a:rPr lang="en-US" dirty="0"/>
              <a:t>  +  H</a:t>
            </a:r>
            <a:r>
              <a:rPr lang="en-US" baseline="-25000" dirty="0"/>
              <a:t>2</a:t>
            </a:r>
            <a:r>
              <a:rPr lang="en-US" dirty="0"/>
              <a:t>	</a:t>
            </a:r>
            <a:r>
              <a:rPr lang="en-US" dirty="0" smtClean="0"/>
              <a:t>(</a:t>
            </a:r>
            <a:r>
              <a:rPr lang="en-US" dirty="0"/>
              <a:t>2)</a:t>
            </a:r>
          </a:p>
          <a:p>
            <a:r>
              <a:rPr lang="en-US" b="1" dirty="0"/>
              <a:t>Surface Reaction</a:t>
            </a:r>
            <a:endParaRPr lang="en-US" dirty="0"/>
          </a:p>
          <a:p>
            <a:r>
              <a:rPr lang="en-US" dirty="0"/>
              <a:t>				Cu.C</a:t>
            </a:r>
            <a:r>
              <a:rPr lang="en-US" baseline="-25000" dirty="0"/>
              <a:t>2</a:t>
            </a:r>
            <a:r>
              <a:rPr lang="en-US" dirty="0"/>
              <a:t>  </a:t>
            </a:r>
            <a:r>
              <a:rPr lang="en-US" dirty="0">
                <a:sym typeface="Symbol"/>
              </a:rPr>
              <a:t></a:t>
            </a:r>
            <a:r>
              <a:rPr lang="en-US" dirty="0"/>
              <a:t>  Cu +  2C		</a:t>
            </a:r>
            <a:r>
              <a:rPr lang="en-US" dirty="0" smtClean="0"/>
              <a:t>(</a:t>
            </a:r>
            <a:r>
              <a:rPr lang="en-US" dirty="0"/>
              <a:t>3)</a:t>
            </a:r>
          </a:p>
          <a:p>
            <a:r>
              <a:rPr lang="en-US" dirty="0"/>
              <a:t> </a:t>
            </a:r>
          </a:p>
          <a:p>
            <a:r>
              <a:rPr lang="en-US" dirty="0"/>
              <a:t> </a:t>
            </a:r>
          </a:p>
          <a:p>
            <a:endParaRPr lang="en-US" dirty="0"/>
          </a:p>
        </p:txBody>
      </p:sp>
    </p:spTree>
    <p:extLst>
      <p:ext uri="{BB962C8B-B14F-4D97-AF65-F5344CB8AC3E}">
        <p14:creationId xmlns:p14="http://schemas.microsoft.com/office/powerpoint/2010/main" val="36988454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err="1" smtClean="0"/>
              <a:t>Adsorbtion</a:t>
            </a:r>
            <a:r>
              <a:rPr lang="en-US" sz="3200" dirty="0" smtClean="0"/>
              <a:t> – Langmuir Isotherm</a:t>
            </a:r>
            <a:endParaRPr lang="en-US" sz="3200" dirty="0"/>
          </a:p>
        </p:txBody>
      </p:sp>
      <p:sp>
        <p:nvSpPr>
          <p:cNvPr id="3" name="Content Placeholder 2"/>
          <p:cNvSpPr>
            <a:spLocks noGrp="1"/>
          </p:cNvSpPr>
          <p:nvPr>
            <p:ph idx="1"/>
          </p:nvPr>
        </p:nvSpPr>
        <p:spPr/>
        <p:txBody>
          <a:bodyPr>
            <a:normAutofit/>
          </a:bodyPr>
          <a:lstStyle/>
          <a:p>
            <a:r>
              <a:rPr lang="en-US" sz="2000" dirty="0"/>
              <a:t>[filled sites]  +  [empty sites]  </a:t>
            </a:r>
            <a:r>
              <a:rPr lang="en-US" sz="2000" dirty="0">
                <a:sym typeface="Symbol"/>
              </a:rPr>
              <a:t></a:t>
            </a:r>
            <a:r>
              <a:rPr lang="en-US" sz="2000" dirty="0"/>
              <a:t>  [filled sites]			(4)</a:t>
            </a:r>
          </a:p>
          <a:p>
            <a:endParaRPr lang="en-US" sz="2000" dirty="0" smtClean="0"/>
          </a:p>
          <a:p>
            <a:r>
              <a:rPr lang="en-US" sz="2000" dirty="0" smtClean="0"/>
              <a:t>Sites </a:t>
            </a:r>
            <a:r>
              <a:rPr lang="en-US" sz="2000" dirty="0"/>
              <a:t>are subject to chemical equilibrium;</a:t>
            </a:r>
          </a:p>
          <a:p>
            <a:r>
              <a:rPr lang="en-US" sz="2000" dirty="0"/>
              <a:t>		[bulk solute] + [empty site] </a:t>
            </a:r>
            <a:r>
              <a:rPr lang="en-US" sz="2000" dirty="0">
                <a:sym typeface="Symbol"/>
              </a:rPr>
              <a:t></a:t>
            </a:r>
            <a:r>
              <a:rPr lang="en-US" sz="2000" dirty="0"/>
              <a:t>  [filled site]	</a:t>
            </a:r>
            <a:r>
              <a:rPr lang="en-US" sz="2000" dirty="0" smtClean="0"/>
              <a:t>(</a:t>
            </a:r>
            <a:r>
              <a:rPr lang="en-US" sz="2000" dirty="0"/>
              <a:t>5)</a:t>
            </a:r>
          </a:p>
          <a:p>
            <a:r>
              <a:rPr lang="en-US" sz="2000" dirty="0"/>
              <a:t>						</a:t>
            </a:r>
            <a:r>
              <a:rPr lang="en-US" sz="2000" dirty="0" smtClean="0"/>
              <a:t>                           (</a:t>
            </a:r>
            <a:r>
              <a:rPr lang="en-US" sz="2000" dirty="0"/>
              <a:t>6)</a:t>
            </a:r>
          </a:p>
          <a:p>
            <a:r>
              <a:rPr lang="en-US" sz="2000" dirty="0"/>
              <a:t>			 	</a:t>
            </a:r>
            <a:r>
              <a:rPr lang="en-US" sz="2000" dirty="0" smtClean="0"/>
              <a:t>                                                        (</a:t>
            </a:r>
            <a:r>
              <a:rPr lang="en-US" sz="2000" dirty="0"/>
              <a:t>7)</a:t>
            </a:r>
          </a:p>
          <a:p>
            <a:endParaRPr lang="en-US" sz="2000" dirty="0" smtClean="0"/>
          </a:p>
          <a:p>
            <a:endParaRPr lang="en-US" sz="2000" dirty="0"/>
          </a:p>
          <a:p>
            <a:r>
              <a:rPr lang="en-US" sz="2000" dirty="0" smtClean="0"/>
              <a:t>The </a:t>
            </a:r>
            <a:r>
              <a:rPr lang="en-US" sz="2000" dirty="0"/>
              <a:t>rate of adsorption can be written as follows</a:t>
            </a:r>
            <a:r>
              <a:rPr lang="en-US" sz="2000" dirty="0" smtClean="0"/>
              <a:t>;</a:t>
            </a:r>
          </a:p>
          <a:p>
            <a:endParaRPr lang="en-US" sz="2000" dirty="0"/>
          </a:p>
          <a:p>
            <a:r>
              <a:rPr lang="en-US" sz="2000" dirty="0"/>
              <a:t>Rate of adsorption r” = 					</a:t>
            </a:r>
            <a:r>
              <a:rPr lang="en-US" sz="2000" dirty="0" smtClean="0"/>
              <a:t>(</a:t>
            </a:r>
            <a:r>
              <a:rPr lang="en-US" sz="2000" dirty="0"/>
              <a:t>8)</a:t>
            </a:r>
          </a:p>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603183044"/>
              </p:ext>
            </p:extLst>
          </p:nvPr>
        </p:nvGraphicFramePr>
        <p:xfrm>
          <a:off x="3886200" y="3505200"/>
          <a:ext cx="1968500" cy="431800"/>
        </p:xfrm>
        <a:graphic>
          <a:graphicData uri="http://schemas.openxmlformats.org/presentationml/2006/ole">
            <mc:AlternateContent xmlns:mc="http://schemas.openxmlformats.org/markup-compatibility/2006">
              <mc:Choice xmlns:v="urn:schemas-microsoft-com:vml" Requires="v">
                <p:oleObj spid="_x0000_s1050" name="Equation" r:id="rId3" imgW="1968480" imgH="431640" progId="Equation.3">
                  <p:embed/>
                </p:oleObj>
              </mc:Choice>
              <mc:Fallback>
                <p:oleObj name="Equation" r:id="rId3" imgW="1968480" imgH="431640" progId="Equation.3">
                  <p:embed/>
                  <p:pic>
                    <p:nvPicPr>
                      <p:cNvPr id="0" name=""/>
                      <p:cNvPicPr/>
                      <p:nvPr/>
                    </p:nvPicPr>
                    <p:blipFill>
                      <a:blip r:embed="rId4"/>
                      <a:stretch>
                        <a:fillRect/>
                      </a:stretch>
                    </p:blipFill>
                    <p:spPr>
                      <a:xfrm>
                        <a:off x="3886200" y="3505200"/>
                        <a:ext cx="1968500" cy="4318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244303597"/>
              </p:ext>
            </p:extLst>
          </p:nvPr>
        </p:nvGraphicFramePr>
        <p:xfrm>
          <a:off x="2971800" y="4267200"/>
          <a:ext cx="3365500" cy="431800"/>
        </p:xfrm>
        <a:graphic>
          <a:graphicData uri="http://schemas.openxmlformats.org/presentationml/2006/ole">
            <mc:AlternateContent xmlns:mc="http://schemas.openxmlformats.org/markup-compatibility/2006">
              <mc:Choice xmlns:v="urn:schemas-microsoft-com:vml" Requires="v">
                <p:oleObj spid="_x0000_s1051" name="Equation" r:id="rId5" imgW="3365280" imgH="431640" progId="Equation.3">
                  <p:embed/>
                </p:oleObj>
              </mc:Choice>
              <mc:Fallback>
                <p:oleObj name="Equation" r:id="rId5" imgW="3365280" imgH="431640" progId="Equation.3">
                  <p:embed/>
                  <p:pic>
                    <p:nvPicPr>
                      <p:cNvPr id="0" name=""/>
                      <p:cNvPicPr/>
                      <p:nvPr/>
                    </p:nvPicPr>
                    <p:blipFill>
                      <a:blip r:embed="rId6"/>
                      <a:stretch>
                        <a:fillRect/>
                      </a:stretch>
                    </p:blipFill>
                    <p:spPr>
                      <a:xfrm>
                        <a:off x="2971800" y="4267200"/>
                        <a:ext cx="3365500" cy="43180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914908490"/>
              </p:ext>
            </p:extLst>
          </p:nvPr>
        </p:nvGraphicFramePr>
        <p:xfrm>
          <a:off x="3962400" y="5486400"/>
          <a:ext cx="838200" cy="546100"/>
        </p:xfrm>
        <a:graphic>
          <a:graphicData uri="http://schemas.openxmlformats.org/presentationml/2006/ole">
            <mc:AlternateContent xmlns:mc="http://schemas.openxmlformats.org/markup-compatibility/2006">
              <mc:Choice xmlns:v="urn:schemas-microsoft-com:vml" Requires="v">
                <p:oleObj spid="_x0000_s1052" name="Equation" r:id="rId7" imgW="838080" imgH="545760" progId="Equation.3">
                  <p:embed/>
                </p:oleObj>
              </mc:Choice>
              <mc:Fallback>
                <p:oleObj name="Equation" r:id="rId7" imgW="838080" imgH="545760" progId="Equation.3">
                  <p:embed/>
                  <p:pic>
                    <p:nvPicPr>
                      <p:cNvPr id="0" name=""/>
                      <p:cNvPicPr/>
                      <p:nvPr/>
                    </p:nvPicPr>
                    <p:blipFill>
                      <a:blip r:embed="rId8"/>
                      <a:stretch>
                        <a:fillRect/>
                      </a:stretch>
                    </p:blipFill>
                    <p:spPr>
                      <a:xfrm>
                        <a:off x="3962400" y="5486400"/>
                        <a:ext cx="838200" cy="546100"/>
                      </a:xfrm>
                      <a:prstGeom prst="rect">
                        <a:avLst/>
                      </a:prstGeom>
                    </p:spPr>
                  </p:pic>
                </p:oleObj>
              </mc:Fallback>
            </mc:AlternateContent>
          </a:graphicData>
        </a:graphic>
      </p:graphicFrame>
    </p:spTree>
    <p:extLst>
      <p:ext uri="{BB962C8B-B14F-4D97-AF65-F5344CB8AC3E}">
        <p14:creationId xmlns:p14="http://schemas.microsoft.com/office/powerpoint/2010/main" val="23962876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Effectiveness Factor</a:t>
            </a:r>
            <a:endParaRPr lang="en-US" dirty="0"/>
          </a:p>
        </p:txBody>
      </p:sp>
      <p:sp>
        <p:nvSpPr>
          <p:cNvPr id="3" name="Content Placeholder 2"/>
          <p:cNvSpPr>
            <a:spLocks noGrp="1"/>
          </p:cNvSpPr>
          <p:nvPr>
            <p:ph idx="1"/>
          </p:nvPr>
        </p:nvSpPr>
        <p:spPr/>
        <p:txBody>
          <a:bodyPr/>
          <a:lstStyle/>
          <a:p>
            <a:r>
              <a:rPr lang="en-US" dirty="0" smtClean="0"/>
              <a:t>Effectiveness Factor</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426750621"/>
              </p:ext>
            </p:extLst>
          </p:nvPr>
        </p:nvGraphicFramePr>
        <p:xfrm>
          <a:off x="2197100" y="3213100"/>
          <a:ext cx="4749800" cy="431800"/>
        </p:xfrm>
        <a:graphic>
          <a:graphicData uri="http://schemas.openxmlformats.org/presentationml/2006/ole">
            <mc:AlternateContent xmlns:mc="http://schemas.openxmlformats.org/markup-compatibility/2006">
              <mc:Choice xmlns:v="urn:schemas-microsoft-com:vml" Requires="v">
                <p:oleObj spid="_x0000_s2064" name="Equation" r:id="rId3" imgW="4749480" imgH="431640" progId="Equation.3">
                  <p:embed/>
                </p:oleObj>
              </mc:Choice>
              <mc:Fallback>
                <p:oleObj name="Equation" r:id="rId3" imgW="4749480" imgH="431640" progId="Equation.3">
                  <p:embed/>
                  <p:pic>
                    <p:nvPicPr>
                      <p:cNvPr id="0" name=""/>
                      <p:cNvPicPr/>
                      <p:nvPr/>
                    </p:nvPicPr>
                    <p:blipFill>
                      <a:blip r:embed="rId4"/>
                      <a:stretch>
                        <a:fillRect/>
                      </a:stretch>
                    </p:blipFill>
                    <p:spPr>
                      <a:xfrm>
                        <a:off x="2197100" y="3213100"/>
                        <a:ext cx="4749800" cy="4318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359199532"/>
              </p:ext>
            </p:extLst>
          </p:nvPr>
        </p:nvGraphicFramePr>
        <p:xfrm>
          <a:off x="2590800" y="4648200"/>
          <a:ext cx="2654300" cy="749300"/>
        </p:xfrm>
        <a:graphic>
          <a:graphicData uri="http://schemas.openxmlformats.org/presentationml/2006/ole">
            <mc:AlternateContent xmlns:mc="http://schemas.openxmlformats.org/markup-compatibility/2006">
              <mc:Choice xmlns:v="urn:schemas-microsoft-com:vml" Requires="v">
                <p:oleObj spid="_x0000_s2065" name="Equation" r:id="rId5" imgW="2654280" imgH="749160" progId="Equation.3">
                  <p:embed/>
                </p:oleObj>
              </mc:Choice>
              <mc:Fallback>
                <p:oleObj name="Equation" r:id="rId5" imgW="2654280" imgH="749160" progId="Equation.3">
                  <p:embed/>
                  <p:pic>
                    <p:nvPicPr>
                      <p:cNvPr id="0" name=""/>
                      <p:cNvPicPr/>
                      <p:nvPr/>
                    </p:nvPicPr>
                    <p:blipFill>
                      <a:blip r:embed="rId6"/>
                      <a:stretch>
                        <a:fillRect/>
                      </a:stretch>
                    </p:blipFill>
                    <p:spPr>
                      <a:xfrm>
                        <a:off x="2590800" y="4648200"/>
                        <a:ext cx="2654300" cy="749300"/>
                      </a:xfrm>
                      <a:prstGeom prst="rect">
                        <a:avLst/>
                      </a:prstGeom>
                    </p:spPr>
                  </p:pic>
                </p:oleObj>
              </mc:Fallback>
            </mc:AlternateContent>
          </a:graphicData>
        </a:graphic>
      </p:graphicFrame>
    </p:spTree>
    <p:extLst>
      <p:ext uri="{BB962C8B-B14F-4D97-AF65-F5344CB8AC3E}">
        <p14:creationId xmlns:p14="http://schemas.microsoft.com/office/powerpoint/2010/main" val="42159088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Autocatalytic Reaction – Simultaneous Diffusion in Annular Space of APFR</a:t>
            </a:r>
            <a:endParaRPr lang="en-US" sz="3200" dirty="0"/>
          </a:p>
        </p:txBody>
      </p:sp>
      <p:sp>
        <p:nvSpPr>
          <p:cNvPr id="3" name="Content Placeholder 2"/>
          <p:cNvSpPr>
            <a:spLocks noGrp="1"/>
          </p:cNvSpPr>
          <p:nvPr>
            <p:ph idx="1"/>
          </p:nvPr>
        </p:nvSpPr>
        <p:spPr/>
        <p:txBody>
          <a:bodyPr>
            <a:normAutofit/>
          </a:bodyPr>
          <a:lstStyle/>
          <a:p>
            <a:r>
              <a:rPr lang="en-US" sz="1800" dirty="0" smtClean="0"/>
              <a:t>Mass Balance on a cylindrical shell in annular space of a APFR of length L (long) and outer radius R and inner radius </a:t>
            </a:r>
            <a:r>
              <a:rPr lang="en-US" sz="1800" dirty="0" smtClean="0">
                <a:sym typeface="Symbol"/>
              </a:rPr>
              <a:t>R;</a:t>
            </a:r>
          </a:p>
          <a:p>
            <a:pPr marL="0" indent="0">
              <a:buNone/>
            </a:pPr>
            <a:endParaRPr lang="en-US" sz="1800" dirty="0" smtClean="0"/>
          </a:p>
          <a:p>
            <a:pPr marL="0" indent="0">
              <a:buNone/>
            </a:pPr>
            <a:endParaRPr lang="en-US" sz="1800" dirty="0"/>
          </a:p>
          <a:p>
            <a:pPr marL="0" indent="0">
              <a:buNone/>
            </a:pPr>
            <a:endParaRPr lang="en-US" sz="1800" dirty="0" smtClean="0"/>
          </a:p>
          <a:p>
            <a:pPr>
              <a:buFont typeface="Wingdings" panose="05000000000000000000" pitchFamily="2" charset="2"/>
              <a:buChar char="§"/>
            </a:pPr>
            <a:r>
              <a:rPr lang="en-US" sz="1800" dirty="0" smtClean="0"/>
              <a:t>Method of Separation of Variables</a:t>
            </a:r>
          </a:p>
          <a:p>
            <a:pPr>
              <a:buFont typeface="Wingdings" panose="05000000000000000000" pitchFamily="2" charset="2"/>
              <a:buChar char="§"/>
            </a:pPr>
            <a:r>
              <a:rPr lang="en-US" sz="1800" dirty="0" smtClean="0"/>
              <a:t>Obtain Concentration Profile as a Function of Space and Time</a:t>
            </a:r>
          </a:p>
          <a:p>
            <a:pPr>
              <a:buFont typeface="Wingdings" panose="05000000000000000000" pitchFamily="2" charset="2"/>
              <a:buChar char="§"/>
            </a:pPr>
            <a:r>
              <a:rPr lang="en-US" sz="1800" dirty="0" smtClean="0"/>
              <a:t>APFR</a:t>
            </a:r>
          </a:p>
          <a:p>
            <a:pPr>
              <a:buFont typeface="Wingdings" panose="05000000000000000000" pitchFamily="2" charset="2"/>
              <a:buChar char="§"/>
            </a:pPr>
            <a:r>
              <a:rPr lang="en-US" sz="1800" dirty="0" smtClean="0"/>
              <a:t>Chemical Vapor Deposition of </a:t>
            </a:r>
            <a:r>
              <a:rPr lang="en-US" sz="1800" dirty="0" err="1" smtClean="0"/>
              <a:t>Graphene</a:t>
            </a:r>
            <a:r>
              <a:rPr lang="en-US" sz="1800" dirty="0" smtClean="0"/>
              <a:t> on Copper Foil</a:t>
            </a:r>
          </a:p>
          <a:p>
            <a:pPr>
              <a:buFont typeface="Wingdings" panose="05000000000000000000" pitchFamily="2" charset="2"/>
              <a:buChar char="§"/>
            </a:pPr>
            <a:r>
              <a:rPr lang="en-US" sz="1800" dirty="0" smtClean="0"/>
              <a:t>Branched, Free Radical Mechanism</a:t>
            </a:r>
          </a:p>
          <a:p>
            <a:pPr>
              <a:buFont typeface="Wingdings" panose="05000000000000000000" pitchFamily="2" charset="2"/>
              <a:buChar char="§"/>
            </a:pPr>
            <a:r>
              <a:rPr lang="en-US" sz="1800" dirty="0" smtClean="0"/>
              <a:t>Free Radicals will be Neutralized at the Surface </a:t>
            </a:r>
          </a:p>
          <a:p>
            <a:pPr>
              <a:buFont typeface="Wingdings" panose="05000000000000000000" pitchFamily="2" charset="2"/>
              <a:buChar char="§"/>
            </a:pPr>
            <a:r>
              <a:rPr lang="en-US" sz="1800" dirty="0" smtClean="0"/>
              <a:t>Surface to Volume Ratio</a:t>
            </a:r>
          </a:p>
          <a:p>
            <a:pPr>
              <a:buFont typeface="Wingdings" panose="05000000000000000000" pitchFamily="2" charset="2"/>
              <a:buChar char="§"/>
            </a:pPr>
            <a:r>
              <a:rPr lang="en-US" sz="1800" dirty="0" smtClean="0"/>
              <a:t>Free Radicals makes the Reaction Autocatalytic</a:t>
            </a:r>
            <a:endParaRPr lang="en-US" sz="1800" dirty="0"/>
          </a:p>
        </p:txBody>
      </p:sp>
      <p:graphicFrame>
        <p:nvGraphicFramePr>
          <p:cNvPr id="4" name="Object 3"/>
          <p:cNvGraphicFramePr>
            <a:graphicFrameLocks noChangeAspect="1"/>
          </p:cNvGraphicFramePr>
          <p:nvPr>
            <p:extLst>
              <p:ext uri="{D42A27DB-BD31-4B8C-83A1-F6EECF244321}">
                <p14:modId xmlns:p14="http://schemas.microsoft.com/office/powerpoint/2010/main" val="3136624198"/>
              </p:ext>
            </p:extLst>
          </p:nvPr>
        </p:nvGraphicFramePr>
        <p:xfrm>
          <a:off x="3429000" y="2667000"/>
          <a:ext cx="1955800" cy="419100"/>
        </p:xfrm>
        <a:graphic>
          <a:graphicData uri="http://schemas.openxmlformats.org/presentationml/2006/ole">
            <mc:AlternateContent xmlns:mc="http://schemas.openxmlformats.org/markup-compatibility/2006">
              <mc:Choice xmlns:v="urn:schemas-microsoft-com:vml" Requires="v">
                <p:oleObj spid="_x0000_s3081" name="Equation" r:id="rId3" imgW="1955520" imgH="419040" progId="Equation.3">
                  <p:embed/>
                </p:oleObj>
              </mc:Choice>
              <mc:Fallback>
                <p:oleObj name="Equation" r:id="rId3" imgW="1955520" imgH="419040" progId="Equation.3">
                  <p:embed/>
                  <p:pic>
                    <p:nvPicPr>
                      <p:cNvPr id="0" name=""/>
                      <p:cNvPicPr/>
                      <p:nvPr/>
                    </p:nvPicPr>
                    <p:blipFill>
                      <a:blip r:embed="rId4"/>
                      <a:stretch>
                        <a:fillRect/>
                      </a:stretch>
                    </p:blipFill>
                    <p:spPr>
                      <a:xfrm>
                        <a:off x="3429000" y="2667000"/>
                        <a:ext cx="1955800" cy="419100"/>
                      </a:xfrm>
                      <a:prstGeom prst="rect">
                        <a:avLst/>
                      </a:prstGeom>
                    </p:spPr>
                  </p:pic>
                </p:oleObj>
              </mc:Fallback>
            </mc:AlternateContent>
          </a:graphicData>
        </a:graphic>
      </p:graphicFrame>
    </p:spTree>
    <p:extLst>
      <p:ext uri="{BB962C8B-B14F-4D97-AF65-F5344CB8AC3E}">
        <p14:creationId xmlns:p14="http://schemas.microsoft.com/office/powerpoint/2010/main" val="35057379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Time and Space Conditions</a:t>
            </a:r>
            <a:endParaRPr lang="en-US" sz="3200" dirty="0"/>
          </a:p>
        </p:txBody>
      </p:sp>
      <p:sp>
        <p:nvSpPr>
          <p:cNvPr id="3" name="Content Placeholder 2"/>
          <p:cNvSpPr>
            <a:spLocks noGrp="1"/>
          </p:cNvSpPr>
          <p:nvPr>
            <p:ph idx="1"/>
          </p:nvPr>
        </p:nvSpPr>
        <p:spPr/>
        <p:txBody>
          <a:bodyPr/>
          <a:lstStyle/>
          <a:p>
            <a:r>
              <a:rPr lang="en-US" sz="1600" dirty="0" smtClean="0"/>
              <a:t>Initial Condition – 0 concentration of acetylene</a:t>
            </a:r>
          </a:p>
          <a:p>
            <a:pPr marL="0" indent="0">
              <a:buNone/>
            </a:pPr>
            <a:endParaRPr lang="en-US" sz="1600" dirty="0" smtClean="0"/>
          </a:p>
          <a:p>
            <a:r>
              <a:rPr lang="en-US" sz="1600" dirty="0" smtClean="0"/>
              <a:t>At infinite time the concentration of the acetylene in the entire reactor reaches the maximum value and that r = R.</a:t>
            </a:r>
          </a:p>
          <a:p>
            <a:endParaRPr lang="en-US" sz="1600" dirty="0"/>
          </a:p>
          <a:p>
            <a:endParaRPr lang="en-US" sz="2000" dirty="0" smtClean="0"/>
          </a:p>
          <a:p>
            <a:r>
              <a:rPr lang="en-US" sz="2000" dirty="0" smtClean="0"/>
              <a:t>At </a:t>
            </a:r>
            <a:r>
              <a:rPr lang="en-US" sz="2000" dirty="0"/>
              <a:t>r = R, at the wall of the quartz reactor is impervious</a:t>
            </a:r>
          </a:p>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74918269"/>
              </p:ext>
            </p:extLst>
          </p:nvPr>
        </p:nvGraphicFramePr>
        <p:xfrm>
          <a:off x="4197350" y="3206750"/>
          <a:ext cx="749300" cy="444500"/>
        </p:xfrm>
        <a:graphic>
          <a:graphicData uri="http://schemas.openxmlformats.org/presentationml/2006/ole">
            <mc:AlternateContent xmlns:mc="http://schemas.openxmlformats.org/markup-compatibility/2006">
              <mc:Choice xmlns:v="urn:schemas-microsoft-com:vml" Requires="v">
                <p:oleObj spid="_x0000_s4110" name="Equation" r:id="rId3" imgW="749160" imgH="444240" progId="Equation.3">
                  <p:embed/>
                </p:oleObj>
              </mc:Choice>
              <mc:Fallback>
                <p:oleObj name="Equation" r:id="rId3" imgW="749160" imgH="444240" progId="Equation.3">
                  <p:embed/>
                  <p:pic>
                    <p:nvPicPr>
                      <p:cNvPr id="0" name=""/>
                      <p:cNvPicPr/>
                      <p:nvPr/>
                    </p:nvPicPr>
                    <p:blipFill>
                      <a:blip r:embed="rId4"/>
                      <a:stretch>
                        <a:fillRect/>
                      </a:stretch>
                    </p:blipFill>
                    <p:spPr>
                      <a:xfrm>
                        <a:off x="4197350" y="3206750"/>
                        <a:ext cx="749300" cy="444500"/>
                      </a:xfrm>
                      <a:prstGeom prst="rect">
                        <a:avLst/>
                      </a:prstGeom>
                    </p:spPr>
                  </p:pic>
                </p:oleObj>
              </mc:Fallback>
            </mc:AlternateContent>
          </a:graphicData>
        </a:graphic>
      </p:graphicFrame>
      <p:sp>
        <p:nvSpPr>
          <p:cNvPr id="5" name="Rectangle 4"/>
          <p:cNvSpPr/>
          <p:nvPr/>
        </p:nvSpPr>
        <p:spPr>
          <a:xfrm>
            <a:off x="533400" y="5146308"/>
            <a:ext cx="8001000" cy="923330"/>
          </a:xfrm>
          <a:prstGeom prst="rect">
            <a:avLst/>
          </a:prstGeom>
        </p:spPr>
        <p:txBody>
          <a:bodyPr wrap="square">
            <a:spAutoFit/>
          </a:bodyPr>
          <a:lstStyle/>
          <a:p>
            <a:r>
              <a:rPr lang="en-US" dirty="0"/>
              <a:t>at r = 0 although the interest is only in the annular space the resulting function has to be symmetric at r = 0. There is no good reason for asymmetry in the radial direction.</a:t>
            </a:r>
            <a:endParaRPr lang="en-US" b="1" dirty="0"/>
          </a:p>
        </p:txBody>
      </p:sp>
      <p:graphicFrame>
        <p:nvGraphicFramePr>
          <p:cNvPr id="6" name="Object 5"/>
          <p:cNvGraphicFramePr>
            <a:graphicFrameLocks noChangeAspect="1"/>
          </p:cNvGraphicFramePr>
          <p:nvPr>
            <p:extLst>
              <p:ext uri="{D42A27DB-BD31-4B8C-83A1-F6EECF244321}">
                <p14:modId xmlns:p14="http://schemas.microsoft.com/office/powerpoint/2010/main" val="906660634"/>
              </p:ext>
            </p:extLst>
          </p:nvPr>
        </p:nvGraphicFramePr>
        <p:xfrm>
          <a:off x="3429000" y="4343400"/>
          <a:ext cx="749300" cy="444500"/>
        </p:xfrm>
        <a:graphic>
          <a:graphicData uri="http://schemas.openxmlformats.org/presentationml/2006/ole">
            <mc:AlternateContent xmlns:mc="http://schemas.openxmlformats.org/markup-compatibility/2006">
              <mc:Choice xmlns:v="urn:schemas-microsoft-com:vml" Requires="v">
                <p:oleObj spid="_x0000_s4111" name="Equation" r:id="rId5" imgW="749160" imgH="444240" progId="Equation.3">
                  <p:embed/>
                </p:oleObj>
              </mc:Choice>
              <mc:Fallback>
                <p:oleObj name="Equation" r:id="rId5" imgW="749160" imgH="444240" progId="Equation.3">
                  <p:embed/>
                  <p:pic>
                    <p:nvPicPr>
                      <p:cNvPr id="0" name=""/>
                      <p:cNvPicPr/>
                      <p:nvPr/>
                    </p:nvPicPr>
                    <p:blipFill>
                      <a:blip r:embed="rId6"/>
                      <a:stretch>
                        <a:fillRect/>
                      </a:stretch>
                    </p:blipFill>
                    <p:spPr>
                      <a:xfrm>
                        <a:off x="3429000" y="4343400"/>
                        <a:ext cx="749300" cy="444500"/>
                      </a:xfrm>
                      <a:prstGeom prst="rect">
                        <a:avLst/>
                      </a:prstGeom>
                    </p:spPr>
                  </p:pic>
                </p:oleObj>
              </mc:Fallback>
            </mc:AlternateContent>
          </a:graphicData>
        </a:graphic>
      </p:graphicFrame>
    </p:spTree>
    <p:extLst>
      <p:ext uri="{BB962C8B-B14F-4D97-AF65-F5344CB8AC3E}">
        <p14:creationId xmlns:p14="http://schemas.microsoft.com/office/powerpoint/2010/main" val="5284572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Governing Equation</a:t>
            </a:r>
            <a:endParaRPr lang="en-US" sz="3200" dirty="0"/>
          </a:p>
        </p:txBody>
      </p:sp>
      <p:sp>
        <p:nvSpPr>
          <p:cNvPr id="3" name="Content Placeholder 2"/>
          <p:cNvSpPr>
            <a:spLocks noGrp="1"/>
          </p:cNvSpPr>
          <p:nvPr>
            <p:ph idx="1"/>
          </p:nvPr>
        </p:nvSpPr>
        <p:spPr/>
        <p:txBody>
          <a:bodyPr>
            <a:normAutofit/>
          </a:bodyPr>
          <a:lstStyle/>
          <a:p>
            <a:r>
              <a:rPr lang="en-US" sz="2000" dirty="0"/>
              <a:t>The governing equation can be obtained by eliminating J</a:t>
            </a:r>
            <a:r>
              <a:rPr lang="en-US" sz="2000" baseline="-25000" dirty="0"/>
              <a:t>r</a:t>
            </a:r>
            <a:r>
              <a:rPr lang="en-US" sz="2000" dirty="0"/>
              <a:t> between </a:t>
            </a:r>
            <a:r>
              <a:rPr lang="en-US" sz="2000" dirty="0" smtClean="0"/>
              <a:t> governing equation and </a:t>
            </a:r>
            <a:r>
              <a:rPr lang="en-US" sz="2000" dirty="0"/>
              <a:t>the damped wave diffusion and relaxation equation. The damped wave diffusion and relaxation equation can be written as follows;</a:t>
            </a:r>
            <a:endParaRPr lang="en-US" sz="2000" b="1" dirty="0"/>
          </a:p>
          <a:p>
            <a:endParaRPr lang="en-US" sz="2000" dirty="0" smtClean="0"/>
          </a:p>
          <a:p>
            <a:endParaRPr lang="en-US" sz="2000" dirty="0"/>
          </a:p>
          <a:p>
            <a:r>
              <a:rPr lang="en-US" sz="2000" dirty="0" smtClean="0"/>
              <a:t>Damped Wave Diffusion and Relaxation Equation</a:t>
            </a:r>
          </a:p>
          <a:p>
            <a:endParaRPr lang="en-US" sz="2000" dirty="0" smtClean="0"/>
          </a:p>
          <a:p>
            <a:endParaRPr lang="en-US" sz="2000" dirty="0"/>
          </a:p>
          <a:p>
            <a:endParaRPr lang="en-US" sz="2000" dirty="0" smtClean="0"/>
          </a:p>
          <a:p>
            <a:r>
              <a:rPr lang="en-US" sz="2000" dirty="0" smtClean="0"/>
              <a:t>Eliminate the cross derivative of molar flux J with respect to space and time</a:t>
            </a:r>
            <a:endParaRPr lang="en-US" sz="2000" dirty="0"/>
          </a:p>
        </p:txBody>
      </p:sp>
      <p:graphicFrame>
        <p:nvGraphicFramePr>
          <p:cNvPr id="4" name="Object 3"/>
          <p:cNvGraphicFramePr>
            <a:graphicFrameLocks noChangeAspect="1"/>
          </p:cNvGraphicFramePr>
          <p:nvPr>
            <p:extLst>
              <p:ext uri="{D42A27DB-BD31-4B8C-83A1-F6EECF244321}">
                <p14:modId xmlns:p14="http://schemas.microsoft.com/office/powerpoint/2010/main" val="4063379341"/>
              </p:ext>
            </p:extLst>
          </p:nvPr>
        </p:nvGraphicFramePr>
        <p:xfrm>
          <a:off x="3200400" y="3352800"/>
          <a:ext cx="1803400" cy="419100"/>
        </p:xfrm>
        <a:graphic>
          <a:graphicData uri="http://schemas.openxmlformats.org/presentationml/2006/ole">
            <mc:AlternateContent xmlns:mc="http://schemas.openxmlformats.org/markup-compatibility/2006">
              <mc:Choice xmlns:v="urn:schemas-microsoft-com:vml" Requires="v">
                <p:oleObj spid="_x0000_s5134" name="Equation" r:id="rId3" imgW="1803240" imgH="419040" progId="Equation.3">
                  <p:embed/>
                </p:oleObj>
              </mc:Choice>
              <mc:Fallback>
                <p:oleObj name="Equation" r:id="rId3" imgW="1803240" imgH="419040" progId="Equation.3">
                  <p:embed/>
                  <p:pic>
                    <p:nvPicPr>
                      <p:cNvPr id="0" name=""/>
                      <p:cNvPicPr/>
                      <p:nvPr/>
                    </p:nvPicPr>
                    <p:blipFill>
                      <a:blip r:embed="rId4"/>
                      <a:stretch>
                        <a:fillRect/>
                      </a:stretch>
                    </p:blipFill>
                    <p:spPr>
                      <a:xfrm>
                        <a:off x="3200400" y="3352800"/>
                        <a:ext cx="1803400" cy="4191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456285156"/>
              </p:ext>
            </p:extLst>
          </p:nvPr>
        </p:nvGraphicFramePr>
        <p:xfrm>
          <a:off x="3352800" y="4648200"/>
          <a:ext cx="1828800" cy="419100"/>
        </p:xfrm>
        <a:graphic>
          <a:graphicData uri="http://schemas.openxmlformats.org/presentationml/2006/ole">
            <mc:AlternateContent xmlns:mc="http://schemas.openxmlformats.org/markup-compatibility/2006">
              <mc:Choice xmlns:v="urn:schemas-microsoft-com:vml" Requires="v">
                <p:oleObj spid="_x0000_s5135" name="Equation" r:id="rId5" imgW="1828800" imgH="419040" progId="Equation.3">
                  <p:embed/>
                </p:oleObj>
              </mc:Choice>
              <mc:Fallback>
                <p:oleObj name="Equation" r:id="rId5" imgW="1828800" imgH="419040" progId="Equation.3">
                  <p:embed/>
                  <p:pic>
                    <p:nvPicPr>
                      <p:cNvPr id="0" name=""/>
                      <p:cNvPicPr/>
                      <p:nvPr/>
                    </p:nvPicPr>
                    <p:blipFill>
                      <a:blip r:embed="rId6"/>
                      <a:stretch>
                        <a:fillRect/>
                      </a:stretch>
                    </p:blipFill>
                    <p:spPr>
                      <a:xfrm>
                        <a:off x="3352800" y="4648200"/>
                        <a:ext cx="1828800" cy="419100"/>
                      </a:xfrm>
                      <a:prstGeom prst="rect">
                        <a:avLst/>
                      </a:prstGeom>
                    </p:spPr>
                  </p:pic>
                </p:oleObj>
              </mc:Fallback>
            </mc:AlternateContent>
          </a:graphicData>
        </a:graphic>
      </p:graphicFrame>
    </p:spTree>
    <p:extLst>
      <p:ext uri="{BB962C8B-B14F-4D97-AF65-F5344CB8AC3E}">
        <p14:creationId xmlns:p14="http://schemas.microsoft.com/office/powerpoint/2010/main" val="33296776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r>
              <a:rPr lang="en-US" sz="3200" dirty="0" smtClean="0"/>
              <a:t>in Concentration</a:t>
            </a:r>
            <a:endParaRPr lang="en-US" sz="3200" dirty="0"/>
          </a:p>
        </p:txBody>
      </p:sp>
      <p:sp>
        <p:nvSpPr>
          <p:cNvPr id="3" name="Content Placeholder 2"/>
          <p:cNvSpPr>
            <a:spLocks noGrp="1"/>
          </p:cNvSpPr>
          <p:nvPr>
            <p:ph idx="1"/>
          </p:nvPr>
        </p:nvSpPr>
        <p:spPr/>
        <p:txBody>
          <a:bodyPr/>
          <a:lstStyle/>
          <a:p>
            <a:r>
              <a:rPr lang="en-US" dirty="0" smtClean="0"/>
              <a:t>Governing Equation</a:t>
            </a:r>
          </a:p>
          <a:p>
            <a:endParaRPr lang="en-US" dirty="0"/>
          </a:p>
          <a:p>
            <a:endParaRPr lang="en-US" dirty="0" smtClean="0"/>
          </a:p>
          <a:p>
            <a:r>
              <a:rPr lang="en-US" dirty="0" smtClean="0"/>
              <a:t>Dimensionless form of the equation is obtained</a:t>
            </a:r>
          </a:p>
          <a:p>
            <a:endParaRPr lang="en-US" dirty="0" smtClean="0"/>
          </a:p>
          <a:p>
            <a:pPr marL="0" indent="0">
              <a:buNone/>
            </a:pP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924114369"/>
              </p:ext>
            </p:extLst>
          </p:nvPr>
        </p:nvGraphicFramePr>
        <p:xfrm>
          <a:off x="2590800" y="2438400"/>
          <a:ext cx="4394200" cy="444500"/>
        </p:xfrm>
        <a:graphic>
          <a:graphicData uri="http://schemas.openxmlformats.org/presentationml/2006/ole">
            <mc:AlternateContent xmlns:mc="http://schemas.openxmlformats.org/markup-compatibility/2006">
              <mc:Choice xmlns:v="urn:schemas-microsoft-com:vml" Requires="v">
                <p:oleObj spid="_x0000_s6162" name="Equation" r:id="rId3" imgW="4394160" imgH="444240" progId="Equation.3">
                  <p:embed/>
                </p:oleObj>
              </mc:Choice>
              <mc:Fallback>
                <p:oleObj name="Equation" r:id="rId3" imgW="4394160" imgH="444240" progId="Equation.3">
                  <p:embed/>
                  <p:pic>
                    <p:nvPicPr>
                      <p:cNvPr id="0" name=""/>
                      <p:cNvPicPr/>
                      <p:nvPr/>
                    </p:nvPicPr>
                    <p:blipFill>
                      <a:blip r:embed="rId4"/>
                      <a:stretch>
                        <a:fillRect/>
                      </a:stretch>
                    </p:blipFill>
                    <p:spPr>
                      <a:xfrm>
                        <a:off x="2590800" y="2438400"/>
                        <a:ext cx="4394200" cy="4445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50365752"/>
              </p:ext>
            </p:extLst>
          </p:nvPr>
        </p:nvGraphicFramePr>
        <p:xfrm>
          <a:off x="2057400" y="3886200"/>
          <a:ext cx="3378200" cy="520700"/>
        </p:xfrm>
        <a:graphic>
          <a:graphicData uri="http://schemas.openxmlformats.org/presentationml/2006/ole">
            <mc:AlternateContent xmlns:mc="http://schemas.openxmlformats.org/markup-compatibility/2006">
              <mc:Choice xmlns:v="urn:schemas-microsoft-com:vml" Requires="v">
                <p:oleObj spid="_x0000_s6163" name="Equation" r:id="rId5" imgW="3377880" imgH="520560" progId="Equation.3">
                  <p:embed/>
                </p:oleObj>
              </mc:Choice>
              <mc:Fallback>
                <p:oleObj name="Equation" r:id="rId5" imgW="3377880" imgH="520560" progId="Equation.3">
                  <p:embed/>
                  <p:pic>
                    <p:nvPicPr>
                      <p:cNvPr id="0" name=""/>
                      <p:cNvPicPr/>
                      <p:nvPr/>
                    </p:nvPicPr>
                    <p:blipFill>
                      <a:blip r:embed="rId6"/>
                      <a:stretch>
                        <a:fillRect/>
                      </a:stretch>
                    </p:blipFill>
                    <p:spPr>
                      <a:xfrm>
                        <a:off x="2057400" y="3886200"/>
                        <a:ext cx="3378200" cy="52070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795026430"/>
              </p:ext>
            </p:extLst>
          </p:nvPr>
        </p:nvGraphicFramePr>
        <p:xfrm>
          <a:off x="2667000" y="4876800"/>
          <a:ext cx="2616200" cy="419100"/>
        </p:xfrm>
        <a:graphic>
          <a:graphicData uri="http://schemas.openxmlformats.org/presentationml/2006/ole">
            <mc:AlternateContent xmlns:mc="http://schemas.openxmlformats.org/markup-compatibility/2006">
              <mc:Choice xmlns:v="urn:schemas-microsoft-com:vml" Requires="v">
                <p:oleObj spid="_x0000_s6164" name="Equation" r:id="rId7" imgW="2616120" imgH="419040" progId="Equation.3">
                  <p:embed/>
                </p:oleObj>
              </mc:Choice>
              <mc:Fallback>
                <p:oleObj name="Equation" r:id="rId7" imgW="2616120" imgH="419040" progId="Equation.3">
                  <p:embed/>
                  <p:pic>
                    <p:nvPicPr>
                      <p:cNvPr id="0" name=""/>
                      <p:cNvPicPr/>
                      <p:nvPr/>
                    </p:nvPicPr>
                    <p:blipFill>
                      <a:blip r:embed="rId8"/>
                      <a:stretch>
                        <a:fillRect/>
                      </a:stretch>
                    </p:blipFill>
                    <p:spPr>
                      <a:xfrm>
                        <a:off x="2667000" y="4876800"/>
                        <a:ext cx="2616200" cy="419100"/>
                      </a:xfrm>
                      <a:prstGeom prst="rect">
                        <a:avLst/>
                      </a:prstGeom>
                    </p:spPr>
                  </p:pic>
                </p:oleObj>
              </mc:Fallback>
            </mc:AlternateContent>
          </a:graphicData>
        </a:graphic>
      </p:graphicFrame>
    </p:spTree>
    <p:extLst>
      <p:ext uri="{BB962C8B-B14F-4D97-AF65-F5344CB8AC3E}">
        <p14:creationId xmlns:p14="http://schemas.microsoft.com/office/powerpoint/2010/main" val="33399290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a:t>
            </a:r>
            <a:endParaRPr lang="en-US" dirty="0"/>
          </a:p>
        </p:txBody>
      </p:sp>
      <p:sp>
        <p:nvSpPr>
          <p:cNvPr id="3" name="Content Placeholder 2"/>
          <p:cNvSpPr>
            <a:spLocks noGrp="1"/>
          </p:cNvSpPr>
          <p:nvPr>
            <p:ph idx="1"/>
          </p:nvPr>
        </p:nvSpPr>
        <p:spPr/>
        <p:txBody>
          <a:bodyPr>
            <a:normAutofit/>
          </a:bodyPr>
          <a:lstStyle/>
          <a:p>
            <a:r>
              <a:rPr lang="en-GB" sz="1800" dirty="0"/>
              <a:t>The solution is obtained by  the method of separation of variables.  First the damping term is removed by multiplying the above equation by e</a:t>
            </a:r>
            <a:r>
              <a:rPr lang="en-GB" sz="1800" baseline="30000" dirty="0"/>
              <a:t>n</a:t>
            </a:r>
            <a:r>
              <a:rPr lang="en-GB" sz="1800" baseline="30000" dirty="0">
                <a:sym typeface="Symbol"/>
              </a:rPr>
              <a:t></a:t>
            </a:r>
            <a:r>
              <a:rPr lang="en-GB" sz="1800" dirty="0"/>
              <a:t>. It can be seen that the terms group as W = </a:t>
            </a:r>
            <a:r>
              <a:rPr lang="en-GB" sz="1800" dirty="0" err="1"/>
              <a:t>ue</a:t>
            </a:r>
            <a:r>
              <a:rPr lang="en-GB" sz="1800" baseline="30000" dirty="0" err="1"/>
              <a:t>n</a:t>
            </a:r>
            <a:r>
              <a:rPr lang="en-GB" sz="1800" baseline="30000" dirty="0">
                <a:sym typeface="Symbol"/>
              </a:rPr>
              <a:t></a:t>
            </a:r>
            <a:r>
              <a:rPr lang="en-GB" sz="1800" dirty="0"/>
              <a:t> and the governing equation becomes at n = (1-k*)/2</a:t>
            </a:r>
            <a:r>
              <a:rPr lang="en-GB" sz="1800" dirty="0" smtClean="0"/>
              <a:t>;</a:t>
            </a:r>
          </a:p>
          <a:p>
            <a:endParaRPr lang="en-US" sz="1800" dirty="0"/>
          </a:p>
          <a:p>
            <a:endParaRPr lang="en-GB" sz="1800" dirty="0" smtClean="0"/>
          </a:p>
          <a:p>
            <a:r>
              <a:rPr lang="en-GB" sz="1800" dirty="0" smtClean="0"/>
              <a:t>Let </a:t>
            </a:r>
            <a:r>
              <a:rPr lang="en-GB" sz="1800" dirty="0"/>
              <a:t>W = V(</a:t>
            </a:r>
            <a:r>
              <a:rPr lang="en-GB" sz="1800" dirty="0">
                <a:sym typeface="Symbol"/>
              </a:rPr>
              <a:t></a:t>
            </a:r>
            <a:r>
              <a:rPr lang="en-GB" sz="1800" dirty="0"/>
              <a:t>) </a:t>
            </a:r>
            <a:r>
              <a:rPr lang="en-GB" sz="1800" dirty="0">
                <a:sym typeface="Symbol"/>
              </a:rPr>
              <a:t></a:t>
            </a:r>
            <a:r>
              <a:rPr lang="en-GB" sz="1800" dirty="0"/>
              <a:t> (X</a:t>
            </a:r>
            <a:r>
              <a:rPr lang="en-GB" sz="1800" dirty="0" smtClean="0"/>
              <a:t>)</a:t>
            </a:r>
          </a:p>
          <a:p>
            <a:endParaRPr lang="en-US" sz="1800" dirty="0"/>
          </a:p>
        </p:txBody>
      </p:sp>
      <p:graphicFrame>
        <p:nvGraphicFramePr>
          <p:cNvPr id="4" name="Object 3"/>
          <p:cNvGraphicFramePr>
            <a:graphicFrameLocks noChangeAspect="1"/>
          </p:cNvGraphicFramePr>
          <p:nvPr>
            <p:extLst>
              <p:ext uri="{D42A27DB-BD31-4B8C-83A1-F6EECF244321}">
                <p14:modId xmlns:p14="http://schemas.microsoft.com/office/powerpoint/2010/main" val="2765431129"/>
              </p:ext>
            </p:extLst>
          </p:nvPr>
        </p:nvGraphicFramePr>
        <p:xfrm>
          <a:off x="2590800" y="3200400"/>
          <a:ext cx="2247900" cy="419100"/>
        </p:xfrm>
        <a:graphic>
          <a:graphicData uri="http://schemas.openxmlformats.org/presentationml/2006/ole">
            <mc:AlternateContent xmlns:mc="http://schemas.openxmlformats.org/markup-compatibility/2006">
              <mc:Choice xmlns:v="urn:schemas-microsoft-com:vml" Requires="v">
                <p:oleObj spid="_x0000_s7178" name="Equation" r:id="rId3" imgW="2247840" imgH="419040" progId="Equation.3">
                  <p:embed/>
                </p:oleObj>
              </mc:Choice>
              <mc:Fallback>
                <p:oleObj name="Equation" r:id="rId3" imgW="2247840" imgH="419040" progId="Equation.3">
                  <p:embed/>
                  <p:pic>
                    <p:nvPicPr>
                      <p:cNvPr id="0" name=""/>
                      <p:cNvPicPr/>
                      <p:nvPr/>
                    </p:nvPicPr>
                    <p:blipFill>
                      <a:blip r:embed="rId4"/>
                      <a:stretch>
                        <a:fillRect/>
                      </a:stretch>
                    </p:blipFill>
                    <p:spPr>
                      <a:xfrm>
                        <a:off x="2590800" y="3200400"/>
                        <a:ext cx="2247900" cy="4191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701104599"/>
              </p:ext>
            </p:extLst>
          </p:nvPr>
        </p:nvGraphicFramePr>
        <p:xfrm>
          <a:off x="3048000" y="4724400"/>
          <a:ext cx="1803400" cy="876300"/>
        </p:xfrm>
        <a:graphic>
          <a:graphicData uri="http://schemas.openxmlformats.org/presentationml/2006/ole">
            <mc:AlternateContent xmlns:mc="http://schemas.openxmlformats.org/markup-compatibility/2006">
              <mc:Choice xmlns:v="urn:schemas-microsoft-com:vml" Requires="v">
                <p:oleObj spid="_x0000_s7179" name="Equation" r:id="rId5" imgW="1803240" imgH="876240" progId="Equation.3">
                  <p:embed/>
                </p:oleObj>
              </mc:Choice>
              <mc:Fallback>
                <p:oleObj name="Equation" r:id="rId5" imgW="1803240" imgH="876240" progId="Equation.3">
                  <p:embed/>
                  <p:pic>
                    <p:nvPicPr>
                      <p:cNvPr id="0" name=""/>
                      <p:cNvPicPr/>
                      <p:nvPr/>
                    </p:nvPicPr>
                    <p:blipFill>
                      <a:blip r:embed="rId6"/>
                      <a:stretch>
                        <a:fillRect/>
                      </a:stretch>
                    </p:blipFill>
                    <p:spPr>
                      <a:xfrm>
                        <a:off x="3048000" y="4724400"/>
                        <a:ext cx="1803400" cy="876300"/>
                      </a:xfrm>
                      <a:prstGeom prst="rect">
                        <a:avLst/>
                      </a:prstGeom>
                    </p:spPr>
                  </p:pic>
                </p:oleObj>
              </mc:Fallback>
            </mc:AlternateContent>
          </a:graphicData>
        </a:graphic>
      </p:graphicFrame>
    </p:spTree>
    <p:extLst>
      <p:ext uri="{BB962C8B-B14F-4D97-AF65-F5344CB8AC3E}">
        <p14:creationId xmlns:p14="http://schemas.microsoft.com/office/powerpoint/2010/main" val="32575214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a:t>
            </a:r>
            <a:endParaRPr lang="en-US" dirty="0"/>
          </a:p>
        </p:txBody>
      </p:sp>
      <p:sp>
        <p:nvSpPr>
          <p:cNvPr id="3" name="Content Placeholder 2"/>
          <p:cNvSpPr>
            <a:spLocks noGrp="1"/>
          </p:cNvSpPr>
          <p:nvPr>
            <p:ph idx="1"/>
          </p:nvPr>
        </p:nvSpPr>
        <p:spPr/>
        <p:txBody>
          <a:bodyPr/>
          <a:lstStyle/>
          <a:p>
            <a:r>
              <a:rPr lang="en-GB" dirty="0">
                <a:sym typeface="Symbol"/>
              </a:rPr>
              <a:t></a:t>
            </a:r>
            <a:r>
              <a:rPr lang="en-GB" dirty="0"/>
              <a:t>  =  c</a:t>
            </a:r>
            <a:r>
              <a:rPr lang="en-GB" baseline="-25000" dirty="0"/>
              <a:t>1</a:t>
            </a:r>
            <a:r>
              <a:rPr lang="en-GB" dirty="0"/>
              <a:t> </a:t>
            </a:r>
            <a:r>
              <a:rPr lang="en-GB" dirty="0" smtClean="0"/>
              <a:t>J</a:t>
            </a:r>
            <a:r>
              <a:rPr lang="en-GB" baseline="-25000" dirty="0" smtClean="0"/>
              <a:t>0</a:t>
            </a:r>
            <a:r>
              <a:rPr lang="en-GB" dirty="0" smtClean="0"/>
              <a:t> </a:t>
            </a:r>
            <a:r>
              <a:rPr lang="en-GB" dirty="0"/>
              <a:t>(</a:t>
            </a:r>
            <a:r>
              <a:rPr lang="en-GB" dirty="0">
                <a:sym typeface="Symbol"/>
              </a:rPr>
              <a:t></a:t>
            </a:r>
            <a:r>
              <a:rPr lang="en-GB" dirty="0"/>
              <a:t> X)  +  c</a:t>
            </a:r>
            <a:r>
              <a:rPr lang="en-GB" baseline="-25000" dirty="0"/>
              <a:t>2</a:t>
            </a:r>
            <a:r>
              <a:rPr lang="en-GB" dirty="0"/>
              <a:t> Y</a:t>
            </a:r>
            <a:r>
              <a:rPr lang="en-GB" baseline="-25000" dirty="0"/>
              <a:t>0</a:t>
            </a:r>
            <a:r>
              <a:rPr lang="en-GB" dirty="0"/>
              <a:t> (</a:t>
            </a:r>
            <a:r>
              <a:rPr lang="en-GB" dirty="0">
                <a:sym typeface="Symbol"/>
              </a:rPr>
              <a:t></a:t>
            </a:r>
            <a:r>
              <a:rPr lang="en-GB" dirty="0"/>
              <a:t> X</a:t>
            </a:r>
            <a:r>
              <a:rPr lang="en-GB" dirty="0" smtClean="0"/>
              <a:t>)</a:t>
            </a:r>
          </a:p>
          <a:p>
            <a:r>
              <a:rPr lang="en-GB" dirty="0" smtClean="0"/>
              <a:t> </a:t>
            </a:r>
            <a:r>
              <a:rPr lang="en-GB" sz="1800" dirty="0" smtClean="0"/>
              <a:t>It </a:t>
            </a:r>
            <a:r>
              <a:rPr lang="en-GB" sz="1800" dirty="0"/>
              <a:t>can be seen that c</a:t>
            </a:r>
            <a:r>
              <a:rPr lang="en-GB" sz="1800" baseline="-25000" dirty="0"/>
              <a:t>2</a:t>
            </a:r>
            <a:r>
              <a:rPr lang="en-GB" sz="1800" dirty="0"/>
              <a:t> = 0  from the symmetry condition that the derivative of the concentration with respect to r = 0.   Now from the BC at the surface,</a:t>
            </a:r>
            <a:endParaRPr lang="en-US" sz="1800" dirty="0"/>
          </a:p>
          <a:p>
            <a:endParaRPr lang="en-GB" sz="1800" dirty="0" smtClean="0"/>
          </a:p>
          <a:p>
            <a:endParaRPr lang="en-GB" dirty="0"/>
          </a:p>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4271339722"/>
              </p:ext>
            </p:extLst>
          </p:nvPr>
        </p:nvGraphicFramePr>
        <p:xfrm>
          <a:off x="2895600" y="3276600"/>
          <a:ext cx="2349500" cy="584200"/>
        </p:xfrm>
        <a:graphic>
          <a:graphicData uri="http://schemas.openxmlformats.org/presentationml/2006/ole">
            <mc:AlternateContent xmlns:mc="http://schemas.openxmlformats.org/markup-compatibility/2006">
              <mc:Choice xmlns:v="urn:schemas-microsoft-com:vml" Requires="v">
                <p:oleObj spid="_x0000_s8202" name="Equation" r:id="rId3" imgW="2349360" imgH="583920" progId="Equation.3">
                  <p:embed/>
                </p:oleObj>
              </mc:Choice>
              <mc:Fallback>
                <p:oleObj name="Equation" r:id="rId3" imgW="2349360" imgH="583920" progId="Equation.3">
                  <p:embed/>
                  <p:pic>
                    <p:nvPicPr>
                      <p:cNvPr id="0" name=""/>
                      <p:cNvPicPr/>
                      <p:nvPr/>
                    </p:nvPicPr>
                    <p:blipFill>
                      <a:blip r:embed="rId4"/>
                      <a:stretch>
                        <a:fillRect/>
                      </a:stretch>
                    </p:blipFill>
                    <p:spPr>
                      <a:xfrm>
                        <a:off x="2895600" y="3276600"/>
                        <a:ext cx="2349500" cy="5842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994468079"/>
              </p:ext>
            </p:extLst>
          </p:nvPr>
        </p:nvGraphicFramePr>
        <p:xfrm>
          <a:off x="2895600" y="4114800"/>
          <a:ext cx="1765300" cy="469900"/>
        </p:xfrm>
        <a:graphic>
          <a:graphicData uri="http://schemas.openxmlformats.org/presentationml/2006/ole">
            <mc:AlternateContent xmlns:mc="http://schemas.openxmlformats.org/markup-compatibility/2006">
              <mc:Choice xmlns:v="urn:schemas-microsoft-com:vml" Requires="v">
                <p:oleObj spid="_x0000_s8203" name="Equation" r:id="rId5" imgW="1765080" imgH="469800" progId="Equation.3">
                  <p:embed/>
                </p:oleObj>
              </mc:Choice>
              <mc:Fallback>
                <p:oleObj name="Equation" r:id="rId5" imgW="1765080" imgH="469800" progId="Equation.3">
                  <p:embed/>
                  <p:pic>
                    <p:nvPicPr>
                      <p:cNvPr id="0" name=""/>
                      <p:cNvPicPr/>
                      <p:nvPr/>
                    </p:nvPicPr>
                    <p:blipFill>
                      <a:blip r:embed="rId6"/>
                      <a:stretch>
                        <a:fillRect/>
                      </a:stretch>
                    </p:blipFill>
                    <p:spPr>
                      <a:xfrm>
                        <a:off x="2895600" y="4114800"/>
                        <a:ext cx="1765300" cy="469900"/>
                      </a:xfrm>
                      <a:prstGeom prst="rect">
                        <a:avLst/>
                      </a:prstGeom>
                    </p:spPr>
                  </p:pic>
                </p:oleObj>
              </mc:Fallback>
            </mc:AlternateContent>
          </a:graphicData>
        </a:graphic>
      </p:graphicFrame>
    </p:spTree>
    <p:extLst>
      <p:ext uri="{BB962C8B-B14F-4D97-AF65-F5344CB8AC3E}">
        <p14:creationId xmlns:p14="http://schemas.microsoft.com/office/powerpoint/2010/main" val="11331910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7851648" cy="2133600"/>
          </a:xfrm>
        </p:spPr>
        <p:txBody>
          <a:bodyPr>
            <a:noAutofit/>
          </a:bodyPr>
          <a:lstStyle/>
          <a:p>
            <a:pPr algn="l"/>
            <a:r>
              <a:rPr lang="en-US" sz="3600" dirty="0" smtClean="0"/>
              <a:t>On Effectiveness Factor during Roll-to-Roll Transfer Process for </a:t>
            </a:r>
            <a:r>
              <a:rPr lang="en-US" sz="3600" dirty="0" err="1" smtClean="0"/>
              <a:t>Graphene</a:t>
            </a:r>
            <a:r>
              <a:rPr lang="en-US" sz="3600" dirty="0" smtClean="0"/>
              <a:t> in Horizontal Low Pressure Chemical Vapor Deposition Annular Plug Flow Reactor</a:t>
            </a:r>
            <a:endParaRPr lang="en-US" sz="3600" dirty="0"/>
          </a:p>
        </p:txBody>
      </p:sp>
      <p:sp>
        <p:nvSpPr>
          <p:cNvPr id="3" name="Subtitle 2"/>
          <p:cNvSpPr>
            <a:spLocks noGrp="1"/>
          </p:cNvSpPr>
          <p:nvPr>
            <p:ph type="subTitle" idx="1"/>
          </p:nvPr>
        </p:nvSpPr>
        <p:spPr/>
        <p:txBody>
          <a:bodyPr>
            <a:normAutofit fontScale="85000" lnSpcReduction="20000"/>
          </a:bodyPr>
          <a:lstStyle/>
          <a:p>
            <a:r>
              <a:rPr lang="en-US" dirty="0" smtClean="0"/>
              <a:t>Dr. </a:t>
            </a:r>
            <a:r>
              <a:rPr lang="en-US" dirty="0" err="1" smtClean="0"/>
              <a:t>Kal</a:t>
            </a:r>
            <a:r>
              <a:rPr lang="en-US" dirty="0" smtClean="0"/>
              <a:t> </a:t>
            </a:r>
            <a:r>
              <a:rPr lang="en-US" dirty="0" err="1" smtClean="0"/>
              <a:t>Renganathan</a:t>
            </a:r>
            <a:r>
              <a:rPr lang="en-US" dirty="0" smtClean="0"/>
              <a:t> Sharma PE</a:t>
            </a:r>
          </a:p>
          <a:p>
            <a:r>
              <a:rPr lang="en-US" sz="1600" i="1" dirty="0" smtClean="0"/>
              <a:t>Adjunct Professor, </a:t>
            </a:r>
            <a:r>
              <a:rPr lang="en-US" sz="1600" dirty="0" smtClean="0"/>
              <a:t>Department of Physics</a:t>
            </a:r>
          </a:p>
          <a:p>
            <a:r>
              <a:rPr lang="en-US" sz="1600" i="1" dirty="0" smtClean="0"/>
              <a:t>227 Spearman Technology Bldg., College of Science and Technology</a:t>
            </a:r>
          </a:p>
          <a:p>
            <a:r>
              <a:rPr lang="en-US" sz="1600" i="1" dirty="0" smtClean="0"/>
              <a:t>Texas Southern University</a:t>
            </a:r>
          </a:p>
          <a:p>
            <a:r>
              <a:rPr lang="en-US" sz="1600" i="1" dirty="0" smtClean="0"/>
              <a:t>3100 Cleburne Street, Houston, TX 77004</a:t>
            </a:r>
          </a:p>
          <a:p>
            <a:r>
              <a:rPr lang="en-US" sz="1600" i="1" dirty="0" smtClean="0"/>
              <a:t>Tel: (713) 313 1944</a:t>
            </a:r>
          </a:p>
          <a:p>
            <a:r>
              <a:rPr lang="en-US" sz="1600" i="1" dirty="0" smtClean="0"/>
              <a:t>Email: jyoti_kalpika@yahoo.com</a:t>
            </a:r>
            <a:endParaRPr lang="en-US" sz="1600" i="1" dirty="0"/>
          </a:p>
        </p:txBody>
      </p:sp>
      <p:sp>
        <p:nvSpPr>
          <p:cNvPr id="4" name="TextBox 3"/>
          <p:cNvSpPr txBox="1"/>
          <p:nvPr/>
        </p:nvSpPr>
        <p:spPr>
          <a:xfrm>
            <a:off x="304800" y="5867400"/>
            <a:ext cx="8229600" cy="646331"/>
          </a:xfrm>
          <a:prstGeom prst="rect">
            <a:avLst/>
          </a:prstGeom>
          <a:noFill/>
        </p:spPr>
        <p:txBody>
          <a:bodyPr wrap="square" rtlCol="0">
            <a:spAutoFit/>
          </a:bodyPr>
          <a:lstStyle/>
          <a:p>
            <a:r>
              <a:rPr lang="en-US" dirty="0" smtClean="0"/>
              <a:t>Paper 17 at 247</a:t>
            </a:r>
            <a:r>
              <a:rPr lang="en-US" baseline="30000" dirty="0" smtClean="0"/>
              <a:t>th</a:t>
            </a:r>
            <a:r>
              <a:rPr lang="en-US" dirty="0" smtClean="0"/>
              <a:t> American Chemical Society National Meeting, Dallas, TX, March 16</a:t>
            </a:r>
            <a:r>
              <a:rPr lang="en-US" baseline="30000" dirty="0" smtClean="0"/>
              <a:t>th</a:t>
            </a:r>
            <a:r>
              <a:rPr lang="en-US" dirty="0" smtClean="0"/>
              <a:t> – 20</a:t>
            </a:r>
            <a:r>
              <a:rPr lang="en-US" baseline="30000" dirty="0" smtClean="0"/>
              <a:t>th</a:t>
            </a:r>
            <a:r>
              <a:rPr lang="en-US" dirty="0" smtClean="0"/>
              <a:t> 2014</a:t>
            </a:r>
            <a:endParaRPr lang="en-US" dirty="0"/>
          </a:p>
        </p:txBody>
      </p:sp>
    </p:spTree>
    <p:extLst>
      <p:ext uri="{BB962C8B-B14F-4D97-AF65-F5344CB8AC3E}">
        <p14:creationId xmlns:p14="http://schemas.microsoft.com/office/powerpoint/2010/main" val="30172743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Domain</a:t>
            </a:r>
            <a:endParaRPr lang="en-US" dirty="0"/>
          </a:p>
        </p:txBody>
      </p:sp>
      <p:sp>
        <p:nvSpPr>
          <p:cNvPr id="3" name="Content Placeholder 2"/>
          <p:cNvSpPr>
            <a:spLocks noGrp="1"/>
          </p:cNvSpPr>
          <p:nvPr>
            <p:ph idx="1"/>
          </p:nvPr>
        </p:nvSpPr>
        <p:spPr/>
        <p:txBody>
          <a:bodyPr/>
          <a:lstStyle/>
          <a:p>
            <a:r>
              <a:rPr lang="en-GB" sz="1600" dirty="0"/>
              <a:t>The solution for </a:t>
            </a:r>
            <a:r>
              <a:rPr lang="en-GB" sz="1600" dirty="0" smtClean="0"/>
              <a:t>time domain </a:t>
            </a:r>
            <a:r>
              <a:rPr lang="en-GB" sz="1600" dirty="0"/>
              <a:t>is the sum of two exponentials. The term containing the positive exponential power exponent will drop out as with increasing time the system may be assumed to reach steady state.   At steady state or infinite time W = </a:t>
            </a:r>
            <a:r>
              <a:rPr lang="en-GB" sz="1600" dirty="0" err="1"/>
              <a:t>uexp</a:t>
            </a:r>
            <a:r>
              <a:rPr lang="en-GB" sz="1600" dirty="0"/>
              <a:t>(</a:t>
            </a:r>
            <a:r>
              <a:rPr lang="en-GB" sz="1600" dirty="0">
                <a:sym typeface="Symbol"/>
              </a:rPr>
              <a:t></a:t>
            </a:r>
            <a:r>
              <a:rPr lang="en-GB" sz="1600" dirty="0"/>
              <a:t>/2),  becomes zero multiplied with infinity. This is in a </a:t>
            </a:r>
            <a:r>
              <a:rPr lang="en-GB" sz="1600" dirty="0" err="1"/>
              <a:t>inderdeterminate</a:t>
            </a:r>
            <a:r>
              <a:rPr lang="en-GB" sz="1600" dirty="0"/>
              <a:t> form of the fourth kind (</a:t>
            </a:r>
            <a:r>
              <a:rPr lang="en-GB" sz="1600" dirty="0" err="1"/>
              <a:t>Piskunov</a:t>
            </a:r>
            <a:r>
              <a:rPr lang="en-GB" sz="1600" dirty="0"/>
              <a:t>). This can be shown to go to zero.    Thus,</a:t>
            </a:r>
            <a:endParaRPr lang="en-US" sz="1600" dirty="0"/>
          </a:p>
          <a:p>
            <a:endParaRPr lang="en-US" dirty="0" smtClean="0"/>
          </a:p>
          <a:p>
            <a:endParaRPr lang="en-US" dirty="0"/>
          </a:p>
          <a:p>
            <a:r>
              <a:rPr lang="en-US" sz="2000" dirty="0" smtClean="0"/>
              <a:t>Infinite Modified Fourier Bessel Series Solution </a:t>
            </a:r>
          </a:p>
          <a:p>
            <a:endParaRPr lang="en-US" sz="2000" dirty="0"/>
          </a:p>
        </p:txBody>
      </p:sp>
      <p:graphicFrame>
        <p:nvGraphicFramePr>
          <p:cNvPr id="4" name="Object 3"/>
          <p:cNvGraphicFramePr>
            <a:graphicFrameLocks noChangeAspect="1"/>
          </p:cNvGraphicFramePr>
          <p:nvPr>
            <p:extLst>
              <p:ext uri="{D42A27DB-BD31-4B8C-83A1-F6EECF244321}">
                <p14:modId xmlns:p14="http://schemas.microsoft.com/office/powerpoint/2010/main" val="2275901549"/>
              </p:ext>
            </p:extLst>
          </p:nvPr>
        </p:nvGraphicFramePr>
        <p:xfrm>
          <a:off x="3429000" y="3505200"/>
          <a:ext cx="1168400" cy="419100"/>
        </p:xfrm>
        <a:graphic>
          <a:graphicData uri="http://schemas.openxmlformats.org/presentationml/2006/ole">
            <mc:AlternateContent xmlns:mc="http://schemas.openxmlformats.org/markup-compatibility/2006">
              <mc:Choice xmlns:v="urn:schemas-microsoft-com:vml" Requires="v">
                <p:oleObj spid="_x0000_s9226" name="Equation" r:id="rId3" imgW="1168200" imgH="419040" progId="Equation.3">
                  <p:embed/>
                </p:oleObj>
              </mc:Choice>
              <mc:Fallback>
                <p:oleObj name="Equation" r:id="rId3" imgW="1168200" imgH="419040" progId="Equation.3">
                  <p:embed/>
                  <p:pic>
                    <p:nvPicPr>
                      <p:cNvPr id="0" name=""/>
                      <p:cNvPicPr/>
                      <p:nvPr/>
                    </p:nvPicPr>
                    <p:blipFill>
                      <a:blip r:embed="rId4"/>
                      <a:stretch>
                        <a:fillRect/>
                      </a:stretch>
                    </p:blipFill>
                    <p:spPr>
                      <a:xfrm>
                        <a:off x="3429000" y="3505200"/>
                        <a:ext cx="1168400" cy="4191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973244169"/>
              </p:ext>
            </p:extLst>
          </p:nvPr>
        </p:nvGraphicFramePr>
        <p:xfrm>
          <a:off x="1903413" y="4886325"/>
          <a:ext cx="4116387" cy="666750"/>
        </p:xfrm>
        <a:graphic>
          <a:graphicData uri="http://schemas.openxmlformats.org/presentationml/2006/ole">
            <mc:AlternateContent xmlns:mc="http://schemas.openxmlformats.org/markup-compatibility/2006">
              <mc:Choice xmlns:v="urn:schemas-microsoft-com:vml" Requires="v">
                <p:oleObj spid="_x0000_s9227" name="Equation" r:id="rId5" imgW="2286000" imgH="444240" progId="Equation.3">
                  <p:embed/>
                </p:oleObj>
              </mc:Choice>
              <mc:Fallback>
                <p:oleObj name="Equation" r:id="rId5" imgW="2286000" imgH="444240" progId="Equation.3">
                  <p:embed/>
                  <p:pic>
                    <p:nvPicPr>
                      <p:cNvPr id="0" name=""/>
                      <p:cNvPicPr/>
                      <p:nvPr/>
                    </p:nvPicPr>
                    <p:blipFill>
                      <a:blip r:embed="rId6"/>
                      <a:stretch>
                        <a:fillRect/>
                      </a:stretch>
                    </p:blipFill>
                    <p:spPr>
                      <a:xfrm>
                        <a:off x="1903413" y="4886325"/>
                        <a:ext cx="4116387" cy="666750"/>
                      </a:xfrm>
                      <a:prstGeom prst="rect">
                        <a:avLst/>
                      </a:prstGeom>
                    </p:spPr>
                  </p:pic>
                </p:oleObj>
              </mc:Fallback>
            </mc:AlternateContent>
          </a:graphicData>
        </a:graphic>
      </p:graphicFrame>
    </p:spTree>
    <p:extLst>
      <p:ext uri="{BB962C8B-B14F-4D97-AF65-F5344CB8AC3E}">
        <p14:creationId xmlns:p14="http://schemas.microsoft.com/office/powerpoint/2010/main" val="22329975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GB" dirty="0"/>
              <a:t>The </a:t>
            </a:r>
            <a:r>
              <a:rPr lang="en-GB" dirty="0" err="1"/>
              <a:t>c</a:t>
            </a:r>
            <a:r>
              <a:rPr lang="en-GB" baseline="-25000" dirty="0" err="1"/>
              <a:t>n</a:t>
            </a:r>
            <a:r>
              <a:rPr lang="en-GB" dirty="0"/>
              <a:t> can be solved for from the initial condition by using the principle of </a:t>
            </a:r>
            <a:r>
              <a:rPr lang="en-GB" dirty="0" err="1"/>
              <a:t>orthogonality</a:t>
            </a:r>
            <a:r>
              <a:rPr lang="en-GB" dirty="0"/>
              <a:t> for Bessel functions.  At time is zero the LHS And RHS are multiplied by J</a:t>
            </a:r>
            <a:r>
              <a:rPr lang="en-GB" baseline="-25000" dirty="0"/>
              <a:t>0</a:t>
            </a:r>
            <a:r>
              <a:rPr lang="en-GB" dirty="0"/>
              <a:t> (</a:t>
            </a:r>
            <a:r>
              <a:rPr lang="en-GB" dirty="0">
                <a:sym typeface="Symbol"/>
              </a:rPr>
              <a:t></a:t>
            </a:r>
            <a:r>
              <a:rPr lang="en-GB" baseline="-25000" dirty="0"/>
              <a:t>m</a:t>
            </a:r>
            <a:r>
              <a:rPr lang="en-GB" dirty="0"/>
              <a:t> X). Integration between the limits of 0 and R is performed.  When n is not m the integral is zero from the principle of </a:t>
            </a:r>
            <a:r>
              <a:rPr lang="en-GB" dirty="0" err="1"/>
              <a:t>orthogonality</a:t>
            </a:r>
            <a:r>
              <a:rPr lang="en-GB" dirty="0"/>
              <a:t>. Thus when n = m, </a:t>
            </a:r>
            <a:endParaRPr lang="en-US" dirty="0"/>
          </a:p>
          <a:p>
            <a:pPr marL="0" indent="0">
              <a:buNone/>
            </a:pPr>
            <a:endParaRPr lang="en-US" dirty="0"/>
          </a:p>
          <a:p>
            <a:r>
              <a:rPr lang="en-GB" dirty="0" err="1"/>
              <a:t>c</a:t>
            </a:r>
            <a:r>
              <a:rPr lang="en-GB" baseline="-25000" dirty="0" err="1"/>
              <a:t>n</a:t>
            </a:r>
            <a:r>
              <a:rPr lang="en-GB" dirty="0"/>
              <a:t>  =  - </a:t>
            </a:r>
            <a:r>
              <a:rPr lang="en-GB" dirty="0">
                <a:sym typeface="Symbol"/>
              </a:rPr>
              <a:t></a:t>
            </a:r>
            <a:r>
              <a:rPr lang="en-GB" baseline="-25000" dirty="0"/>
              <a:t>0</a:t>
            </a:r>
            <a:r>
              <a:rPr lang="en-GB" baseline="30000" dirty="0"/>
              <a:t>R</a:t>
            </a:r>
            <a:r>
              <a:rPr lang="en-GB" dirty="0"/>
              <a:t> J</a:t>
            </a:r>
            <a:r>
              <a:rPr lang="en-GB" baseline="-25000" dirty="0"/>
              <a:t>0</a:t>
            </a:r>
            <a:r>
              <a:rPr lang="en-GB" dirty="0"/>
              <a:t> (</a:t>
            </a:r>
            <a:r>
              <a:rPr lang="en-GB" dirty="0">
                <a:sym typeface="Symbol"/>
              </a:rPr>
              <a:t></a:t>
            </a:r>
            <a:r>
              <a:rPr lang="en-GB" baseline="-25000" dirty="0"/>
              <a:t>n</a:t>
            </a:r>
            <a:r>
              <a:rPr lang="en-GB" dirty="0"/>
              <a:t> X)     /    </a:t>
            </a:r>
            <a:r>
              <a:rPr lang="en-GB" dirty="0">
                <a:sym typeface="Symbol"/>
              </a:rPr>
              <a:t></a:t>
            </a:r>
            <a:r>
              <a:rPr lang="en-GB" baseline="-25000" dirty="0"/>
              <a:t>0</a:t>
            </a:r>
            <a:r>
              <a:rPr lang="en-GB" baseline="30000" dirty="0"/>
              <a:t>R</a:t>
            </a:r>
            <a:r>
              <a:rPr lang="en-GB" dirty="0"/>
              <a:t>  J</a:t>
            </a:r>
            <a:r>
              <a:rPr lang="en-GB" baseline="-25000" dirty="0"/>
              <a:t>0</a:t>
            </a:r>
            <a:r>
              <a:rPr lang="en-GB" baseline="30000" dirty="0"/>
              <a:t>2</a:t>
            </a:r>
            <a:r>
              <a:rPr lang="en-GB" dirty="0"/>
              <a:t> (</a:t>
            </a:r>
            <a:r>
              <a:rPr lang="en-GB" dirty="0">
                <a:sym typeface="Symbol"/>
              </a:rPr>
              <a:t></a:t>
            </a:r>
            <a:r>
              <a:rPr lang="en-GB" baseline="-25000" dirty="0"/>
              <a:t>n</a:t>
            </a:r>
            <a:r>
              <a:rPr lang="en-GB" dirty="0"/>
              <a:t> X)  		</a:t>
            </a:r>
            <a:r>
              <a:rPr lang="en-GB" dirty="0" smtClean="0"/>
              <a:t> </a:t>
            </a:r>
            <a:r>
              <a:rPr lang="en-GB" dirty="0"/>
              <a:t>			</a:t>
            </a:r>
            <a:endParaRPr lang="en-US" dirty="0"/>
          </a:p>
          <a:p>
            <a:r>
              <a:rPr lang="en-GB" dirty="0"/>
              <a:t>It can be noted from Eq. [3.191] that when </a:t>
            </a:r>
            <a:endParaRPr lang="en-US" dirty="0"/>
          </a:p>
          <a:p>
            <a:pPr marL="0" indent="0">
              <a:buNone/>
            </a:pPr>
            <a:r>
              <a:rPr lang="en-GB" dirty="0"/>
              <a:t> </a:t>
            </a:r>
            <a:endParaRPr lang="en-US" dirty="0"/>
          </a:p>
          <a:p>
            <a:r>
              <a:rPr lang="en-GB" dirty="0"/>
              <a:t>   		</a:t>
            </a:r>
            <a:r>
              <a:rPr lang="en-GB" dirty="0" smtClean="0"/>
              <a:t>( </a:t>
            </a:r>
            <a:r>
              <a:rPr lang="en-GB" dirty="0"/>
              <a:t>1 + k</a:t>
            </a:r>
            <a:r>
              <a:rPr lang="en-GB" baseline="30000" dirty="0"/>
              <a:t>*</a:t>
            </a:r>
            <a:r>
              <a:rPr lang="en-GB" dirty="0"/>
              <a:t>)</a:t>
            </a:r>
            <a:r>
              <a:rPr lang="en-GB" baseline="30000" dirty="0"/>
              <a:t>2</a:t>
            </a:r>
            <a:r>
              <a:rPr lang="en-GB" dirty="0"/>
              <a:t>/4    &lt;  </a:t>
            </a:r>
            <a:r>
              <a:rPr lang="en-GB" dirty="0">
                <a:sym typeface="Symbol"/>
              </a:rPr>
              <a:t></a:t>
            </a:r>
            <a:r>
              <a:rPr lang="en-GB" baseline="-25000" dirty="0"/>
              <a:t>n</a:t>
            </a:r>
            <a:r>
              <a:rPr lang="en-GB" baseline="30000" dirty="0"/>
              <a:t>2</a:t>
            </a:r>
            <a:r>
              <a:rPr lang="en-GB" dirty="0"/>
              <a:t> 			</a:t>
            </a:r>
            <a:r>
              <a:rPr lang="en-US" dirty="0" smtClean="0"/>
              <a:t> </a:t>
            </a:r>
            <a:endParaRPr lang="en-US" dirty="0"/>
          </a:p>
          <a:p>
            <a:r>
              <a:rPr lang="en-GB" dirty="0"/>
              <a:t> </a:t>
            </a:r>
            <a:endParaRPr lang="en-US" dirty="0"/>
          </a:p>
          <a:p>
            <a:r>
              <a:rPr lang="en-GB" dirty="0"/>
              <a:t>the solution will be periodic with respect to time domain. This can be obtained by using De </a:t>
            </a:r>
            <a:r>
              <a:rPr lang="en-GB" dirty="0" err="1"/>
              <a:t>Movries</a:t>
            </a:r>
            <a:r>
              <a:rPr lang="en-GB" dirty="0"/>
              <a:t> theorem and obtaining the real part to </a:t>
            </a:r>
            <a:r>
              <a:rPr lang="en-GB" dirty="0" err="1"/>
              <a:t>exp</a:t>
            </a:r>
            <a:r>
              <a:rPr lang="en-GB" dirty="0"/>
              <a:t>(-</a:t>
            </a:r>
            <a:r>
              <a:rPr lang="en-GB" dirty="0" err="1"/>
              <a:t>i</a:t>
            </a:r>
            <a:r>
              <a:rPr lang="en-GB" dirty="0">
                <a:sym typeface="Symbol"/>
              </a:rPr>
              <a:t></a:t>
            </a:r>
            <a:r>
              <a:rPr lang="en-GB" dirty="0"/>
              <a:t> </a:t>
            </a:r>
            <a:r>
              <a:rPr lang="en-GB" dirty="0">
                <a:sym typeface="Symbol"/>
              </a:rPr>
              <a:t></a:t>
            </a:r>
            <a:r>
              <a:rPr lang="en-GB" dirty="0"/>
              <a:t> (</a:t>
            </a:r>
            <a:r>
              <a:rPr lang="en-GB" dirty="0">
                <a:sym typeface="Symbol"/>
              </a:rPr>
              <a:t></a:t>
            </a:r>
            <a:r>
              <a:rPr lang="en-GB" baseline="-25000" dirty="0"/>
              <a:t>n</a:t>
            </a:r>
            <a:r>
              <a:rPr lang="en-GB" baseline="30000" dirty="0"/>
              <a:t>2</a:t>
            </a:r>
            <a:r>
              <a:rPr lang="en-GB" dirty="0"/>
              <a:t>   -   ( 1 + k</a:t>
            </a:r>
            <a:r>
              <a:rPr lang="en-GB" baseline="30000" dirty="0"/>
              <a:t>*</a:t>
            </a:r>
            <a:r>
              <a:rPr lang="en-GB" dirty="0"/>
              <a:t>)</a:t>
            </a:r>
            <a:r>
              <a:rPr lang="en-GB" baseline="30000" dirty="0"/>
              <a:t>2</a:t>
            </a:r>
            <a:r>
              <a:rPr lang="en-GB" dirty="0"/>
              <a:t>/4 ) ). </a:t>
            </a:r>
            <a:endParaRPr lang="en-US" dirty="0"/>
          </a:p>
        </p:txBody>
      </p:sp>
    </p:spTree>
    <p:extLst>
      <p:ext uri="{BB962C8B-B14F-4D97-AF65-F5344CB8AC3E}">
        <p14:creationId xmlns:p14="http://schemas.microsoft.com/office/powerpoint/2010/main" val="40809007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Bifurcated Solution</a:t>
            </a:r>
            <a:endParaRPr lang="en-US" dirty="0"/>
          </a:p>
        </p:txBody>
      </p:sp>
      <p:sp>
        <p:nvSpPr>
          <p:cNvPr id="3" name="Content Placeholder 2"/>
          <p:cNvSpPr>
            <a:spLocks noGrp="1"/>
          </p:cNvSpPr>
          <p:nvPr>
            <p:ph idx="1"/>
          </p:nvPr>
        </p:nvSpPr>
        <p:spPr/>
        <p:txBody>
          <a:bodyPr/>
          <a:lstStyle/>
          <a:p>
            <a:r>
              <a:rPr lang="en-US" dirty="0" smtClean="0"/>
              <a:t> For Large Relaxation Times the Concentration of </a:t>
            </a:r>
            <a:r>
              <a:rPr lang="en-US" dirty="0" err="1" smtClean="0"/>
              <a:t>Graphene</a:t>
            </a:r>
            <a:r>
              <a:rPr lang="en-US" dirty="0"/>
              <a:t> </a:t>
            </a:r>
            <a:r>
              <a:rPr lang="en-US" dirty="0" smtClean="0"/>
              <a:t>(Product) will undergo Oscillations.</a:t>
            </a:r>
          </a:p>
          <a:p>
            <a:endParaRPr lang="en-US" dirty="0"/>
          </a:p>
          <a:p>
            <a:r>
              <a:rPr lang="en-US" dirty="0" smtClean="0"/>
              <a:t> </a:t>
            </a:r>
          </a:p>
          <a:p>
            <a:r>
              <a:rPr lang="en-US" dirty="0" smtClean="0"/>
              <a:t>Estimates of Relaxation Time from Stokes-Einstein Formulation from Chemical Potential (Sharma, 2006)</a:t>
            </a:r>
          </a:p>
          <a:p>
            <a:endParaRPr lang="en-US" dirty="0" smtClean="0"/>
          </a:p>
          <a:p>
            <a:r>
              <a:rPr lang="en-US" dirty="0" smtClean="0"/>
              <a:t>For </a:t>
            </a:r>
            <a:r>
              <a:rPr lang="en-US" dirty="0" err="1" smtClean="0"/>
              <a:t>Graphene</a:t>
            </a:r>
            <a:r>
              <a:rPr lang="en-US" dirty="0" smtClean="0"/>
              <a:t> at 5 </a:t>
            </a:r>
            <a:r>
              <a:rPr lang="en-US" dirty="0" err="1" smtClean="0"/>
              <a:t>torr</a:t>
            </a:r>
            <a:r>
              <a:rPr lang="en-US" dirty="0" smtClean="0"/>
              <a:t> this can be 50 minutes</a:t>
            </a:r>
            <a:endParaRPr lang="en-US" dirty="0"/>
          </a:p>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867240787"/>
              </p:ext>
            </p:extLst>
          </p:nvPr>
        </p:nvGraphicFramePr>
        <p:xfrm>
          <a:off x="4057650" y="3181350"/>
          <a:ext cx="1028700" cy="495300"/>
        </p:xfrm>
        <a:graphic>
          <a:graphicData uri="http://schemas.openxmlformats.org/presentationml/2006/ole">
            <mc:AlternateContent xmlns:mc="http://schemas.openxmlformats.org/markup-compatibility/2006">
              <mc:Choice xmlns:v="urn:schemas-microsoft-com:vml" Requires="v">
                <p:oleObj spid="_x0000_s10248" name="Equation" r:id="rId3" imgW="1028520" imgH="495000" progId="Equation.3">
                  <p:embed/>
                </p:oleObj>
              </mc:Choice>
              <mc:Fallback>
                <p:oleObj name="Equation" r:id="rId3" imgW="1028520" imgH="495000" progId="Equation.3">
                  <p:embed/>
                  <p:pic>
                    <p:nvPicPr>
                      <p:cNvPr id="0" name=""/>
                      <p:cNvPicPr/>
                      <p:nvPr/>
                    </p:nvPicPr>
                    <p:blipFill>
                      <a:blip r:embed="rId4"/>
                      <a:stretch>
                        <a:fillRect/>
                      </a:stretch>
                    </p:blipFill>
                    <p:spPr>
                      <a:xfrm>
                        <a:off x="4057650" y="3181350"/>
                        <a:ext cx="1028700" cy="4953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272362706"/>
              </p:ext>
            </p:extLst>
          </p:nvPr>
        </p:nvGraphicFramePr>
        <p:xfrm>
          <a:off x="3962400" y="4800600"/>
          <a:ext cx="774700" cy="419100"/>
        </p:xfrm>
        <a:graphic>
          <a:graphicData uri="http://schemas.openxmlformats.org/presentationml/2006/ole">
            <mc:AlternateContent xmlns:mc="http://schemas.openxmlformats.org/markup-compatibility/2006">
              <mc:Choice xmlns:v="urn:schemas-microsoft-com:vml" Requires="v">
                <p:oleObj spid="_x0000_s10249" name="Equation" r:id="rId5" imgW="774360" imgH="419040" progId="Equation.3">
                  <p:embed/>
                </p:oleObj>
              </mc:Choice>
              <mc:Fallback>
                <p:oleObj name="Equation" r:id="rId5" imgW="774360" imgH="419040" progId="Equation.3">
                  <p:embed/>
                  <p:pic>
                    <p:nvPicPr>
                      <p:cNvPr id="0" name=""/>
                      <p:cNvPicPr/>
                      <p:nvPr/>
                    </p:nvPicPr>
                    <p:blipFill>
                      <a:blip r:embed="rId6"/>
                      <a:stretch>
                        <a:fillRect/>
                      </a:stretch>
                    </p:blipFill>
                    <p:spPr>
                      <a:xfrm>
                        <a:off x="3962400" y="4800600"/>
                        <a:ext cx="774700" cy="419100"/>
                      </a:xfrm>
                      <a:prstGeom prst="rect">
                        <a:avLst/>
                      </a:prstGeom>
                    </p:spPr>
                  </p:pic>
                </p:oleObj>
              </mc:Fallback>
            </mc:AlternateContent>
          </a:graphicData>
        </a:graphic>
      </p:graphicFrame>
    </p:spTree>
    <p:extLst>
      <p:ext uri="{BB962C8B-B14F-4D97-AF65-F5344CB8AC3E}">
        <p14:creationId xmlns:p14="http://schemas.microsoft.com/office/powerpoint/2010/main" val="11484983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Shape Limit</a:t>
            </a:r>
            <a:endParaRPr lang="en-US" dirty="0"/>
          </a:p>
        </p:txBody>
      </p:sp>
      <p:sp>
        <p:nvSpPr>
          <p:cNvPr id="3" name="Content Placeholder 2"/>
          <p:cNvSpPr>
            <a:spLocks noGrp="1"/>
          </p:cNvSpPr>
          <p:nvPr>
            <p:ph idx="1"/>
          </p:nvPr>
        </p:nvSpPr>
        <p:spPr/>
        <p:txBody>
          <a:bodyPr>
            <a:normAutofit fontScale="77500" lnSpcReduction="20000"/>
          </a:bodyPr>
          <a:lstStyle/>
          <a:p>
            <a:r>
              <a:rPr lang="en-GB" dirty="0"/>
              <a:t>The surface to volume ratio needs to be maintained high. It can be seen that there exist a critical value of R above which the rate at which the free radicals are produced in the  reaction is larger than the rate at which it is removed by diffusion.  This will lead to a runaway condition in autocatalytic reactions.  At the critical value,</a:t>
            </a:r>
            <a:endParaRPr lang="en-US" dirty="0"/>
          </a:p>
          <a:p>
            <a:r>
              <a:rPr lang="en-GB" dirty="0"/>
              <a:t> </a:t>
            </a:r>
            <a:endParaRPr lang="en-US" dirty="0"/>
          </a:p>
          <a:p>
            <a:r>
              <a:rPr lang="en-GB" dirty="0"/>
              <a:t>(2R h </a:t>
            </a:r>
            <a:r>
              <a:rPr lang="en-GB" dirty="0">
                <a:sym typeface="Symbol"/>
              </a:rPr>
              <a:t></a:t>
            </a:r>
            <a:r>
              <a:rPr lang="en-GB" dirty="0"/>
              <a:t>) </a:t>
            </a:r>
            <a:r>
              <a:rPr lang="en-GB" dirty="0">
                <a:sym typeface="Symbol"/>
              </a:rPr>
              <a:t></a:t>
            </a:r>
            <a:r>
              <a:rPr lang="en-GB" dirty="0"/>
              <a:t>u/ </a:t>
            </a:r>
            <a:r>
              <a:rPr lang="en-GB" dirty="0">
                <a:sym typeface="Symbol"/>
              </a:rPr>
              <a:t></a:t>
            </a:r>
            <a:r>
              <a:rPr lang="en-GB" dirty="0"/>
              <a:t>X C</a:t>
            </a:r>
            <a:r>
              <a:rPr lang="en-GB" baseline="-25000" dirty="0"/>
              <a:t>s</a:t>
            </a:r>
            <a:r>
              <a:rPr lang="en-GB" dirty="0"/>
              <a:t> D/</a:t>
            </a:r>
            <a:r>
              <a:rPr lang="en-GB" dirty="0">
                <a:sym typeface="Symbol"/>
              </a:rPr>
              <a:t></a:t>
            </a:r>
            <a:r>
              <a:rPr lang="en-GB" dirty="0" err="1"/>
              <a:t>D</a:t>
            </a:r>
            <a:r>
              <a:rPr lang="en-GB" dirty="0" err="1">
                <a:sym typeface="Symbol"/>
              </a:rPr>
              <a:t></a:t>
            </a:r>
            <a:r>
              <a:rPr lang="en-GB" baseline="-25000" dirty="0" err="1"/>
              <a:t>r</a:t>
            </a:r>
            <a:r>
              <a:rPr lang="en-GB" dirty="0"/>
              <a:t>    =   (</a:t>
            </a:r>
            <a:r>
              <a:rPr lang="en-GB" dirty="0">
                <a:sym typeface="Symbol"/>
              </a:rPr>
              <a:t></a:t>
            </a:r>
            <a:r>
              <a:rPr lang="en-GB" dirty="0"/>
              <a:t> R</a:t>
            </a:r>
            <a:r>
              <a:rPr lang="en-GB" baseline="30000" dirty="0"/>
              <a:t>2</a:t>
            </a:r>
            <a:r>
              <a:rPr lang="en-GB" dirty="0"/>
              <a:t> h) (k”’ C)	           	(3.202)				 </a:t>
            </a:r>
            <a:endParaRPr lang="en-US" dirty="0"/>
          </a:p>
          <a:p>
            <a:r>
              <a:rPr lang="en-GB" dirty="0"/>
              <a:t>or   </a:t>
            </a:r>
            <a:r>
              <a:rPr lang="en-GB" dirty="0" err="1"/>
              <a:t>R</a:t>
            </a:r>
            <a:r>
              <a:rPr lang="en-GB" baseline="-25000" dirty="0" err="1"/>
              <a:t>crit</a:t>
            </a:r>
            <a:r>
              <a:rPr lang="en-GB" dirty="0"/>
              <a:t>   =  4 </a:t>
            </a:r>
            <a:r>
              <a:rPr lang="en-GB" dirty="0">
                <a:sym typeface="Symbol"/>
              </a:rPr>
              <a:t></a:t>
            </a:r>
            <a:r>
              <a:rPr lang="en-GB" dirty="0"/>
              <a:t>D/k”’ J</a:t>
            </a:r>
            <a:r>
              <a:rPr lang="en-GB" baseline="-25000" dirty="0"/>
              <a:t>1</a:t>
            </a:r>
            <a:r>
              <a:rPr lang="en-GB" dirty="0"/>
              <a:t> (R </a:t>
            </a:r>
            <a:r>
              <a:rPr lang="en-GB" dirty="0">
                <a:sym typeface="Symbol"/>
              </a:rPr>
              <a:t></a:t>
            </a:r>
            <a:r>
              <a:rPr lang="en-GB" dirty="0"/>
              <a:t>(k”’/D) )/J</a:t>
            </a:r>
            <a:r>
              <a:rPr lang="en-GB" baseline="-25000" dirty="0"/>
              <a:t>0</a:t>
            </a:r>
            <a:r>
              <a:rPr lang="en-GB" dirty="0"/>
              <a:t>(R </a:t>
            </a:r>
            <a:r>
              <a:rPr lang="en-GB" dirty="0">
                <a:sym typeface="Symbol"/>
              </a:rPr>
              <a:t></a:t>
            </a:r>
            <a:r>
              <a:rPr lang="en-GB" dirty="0"/>
              <a:t>(k”’/D)           	(3.203)					 </a:t>
            </a:r>
            <a:endParaRPr lang="en-US" dirty="0"/>
          </a:p>
          <a:p>
            <a:r>
              <a:rPr lang="en-GB" dirty="0"/>
              <a:t>Considering the average reaction rate instead, </a:t>
            </a:r>
            <a:endParaRPr lang="en-US" dirty="0"/>
          </a:p>
          <a:p>
            <a:r>
              <a:rPr lang="en-GB" dirty="0"/>
              <a:t> </a:t>
            </a:r>
            <a:endParaRPr lang="en-US" dirty="0"/>
          </a:p>
          <a:p>
            <a:r>
              <a:rPr lang="en-GB" dirty="0" err="1"/>
              <a:t>R</a:t>
            </a:r>
            <a:r>
              <a:rPr lang="en-GB" baseline="-25000" dirty="0" err="1"/>
              <a:t>crit</a:t>
            </a:r>
            <a:r>
              <a:rPr lang="en-GB" baseline="-25000" dirty="0"/>
              <a:t>   </a:t>
            </a:r>
            <a:r>
              <a:rPr lang="en-GB" dirty="0"/>
              <a:t>  =  2</a:t>
            </a:r>
            <a:r>
              <a:rPr lang="en-GB" dirty="0">
                <a:sym typeface="Symbol"/>
              </a:rPr>
              <a:t></a:t>
            </a:r>
            <a:r>
              <a:rPr lang="en-GB" dirty="0"/>
              <a:t>D/k”’   J</a:t>
            </a:r>
            <a:r>
              <a:rPr lang="en-GB" baseline="-25000" dirty="0"/>
              <a:t>1</a:t>
            </a:r>
            <a:r>
              <a:rPr lang="en-GB" dirty="0"/>
              <a:t> (R </a:t>
            </a:r>
            <a:r>
              <a:rPr lang="en-GB" dirty="0">
                <a:sym typeface="Symbol"/>
              </a:rPr>
              <a:t></a:t>
            </a:r>
            <a:r>
              <a:rPr lang="en-GB" dirty="0"/>
              <a:t>(k”’/D)		       	(3.204)	 </a:t>
            </a:r>
            <a:endParaRPr lang="en-US" dirty="0"/>
          </a:p>
          <a:p>
            <a:r>
              <a:rPr lang="en-GB" dirty="0"/>
              <a:t> </a:t>
            </a:r>
            <a:endParaRPr lang="en-US" dirty="0"/>
          </a:p>
          <a:p>
            <a:endParaRPr lang="en-US" dirty="0"/>
          </a:p>
        </p:txBody>
      </p:sp>
    </p:spTree>
    <p:extLst>
      <p:ext uri="{BB962C8B-B14F-4D97-AF65-F5344CB8AC3E}">
        <p14:creationId xmlns:p14="http://schemas.microsoft.com/office/powerpoint/2010/main" val="41239678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rmAutofit fontScale="92500" lnSpcReduction="10000"/>
          </a:bodyPr>
          <a:lstStyle/>
          <a:p>
            <a:r>
              <a:rPr lang="en-GB" dirty="0" smtClean="0"/>
              <a:t> </a:t>
            </a:r>
            <a:r>
              <a:rPr lang="en-GB" dirty="0" err="1" smtClean="0"/>
              <a:t>Graphene</a:t>
            </a:r>
            <a:r>
              <a:rPr lang="en-GB" dirty="0" smtClean="0"/>
              <a:t> can be made in Large Scale</a:t>
            </a:r>
          </a:p>
          <a:p>
            <a:r>
              <a:rPr lang="en-GB" dirty="0" smtClean="0"/>
              <a:t>Annular Plug Flow Reactor</a:t>
            </a:r>
          </a:p>
          <a:p>
            <a:r>
              <a:rPr lang="en-GB" dirty="0" smtClean="0"/>
              <a:t>Simultaneous Diffusion and Reaction of Acetylene in Annular Space Considered</a:t>
            </a:r>
          </a:p>
          <a:p>
            <a:r>
              <a:rPr lang="en-GB" dirty="0" smtClean="0"/>
              <a:t>Damped Wave Diffusion Effects Significant. Relaxation Time ~ 50 minutes</a:t>
            </a:r>
          </a:p>
          <a:p>
            <a:r>
              <a:rPr lang="en-GB" dirty="0" smtClean="0"/>
              <a:t>Governing Equation Solved for by Method of </a:t>
            </a:r>
            <a:r>
              <a:rPr lang="en-GB" dirty="0" err="1" smtClean="0"/>
              <a:t>Separtion</a:t>
            </a:r>
            <a:r>
              <a:rPr lang="en-GB" dirty="0" smtClean="0"/>
              <a:t> of Variables</a:t>
            </a:r>
          </a:p>
          <a:p>
            <a:r>
              <a:rPr lang="en-GB" dirty="0" smtClean="0"/>
              <a:t>Infinite Modified Fourier-Bessel Series Solution</a:t>
            </a:r>
          </a:p>
          <a:p>
            <a:r>
              <a:rPr lang="en-GB" dirty="0" smtClean="0"/>
              <a:t>For Large Relaxation Times – Subcritical Oscillations</a:t>
            </a:r>
          </a:p>
          <a:p>
            <a:r>
              <a:rPr lang="en-GB" dirty="0" smtClean="0"/>
              <a:t>Steady State – Shape Factor Effect. Critical Size for R.</a:t>
            </a:r>
            <a:endParaRPr lang="en-US" dirty="0"/>
          </a:p>
        </p:txBody>
      </p:sp>
    </p:spTree>
    <p:extLst>
      <p:ext uri="{BB962C8B-B14F-4D97-AF65-F5344CB8AC3E}">
        <p14:creationId xmlns:p14="http://schemas.microsoft.com/office/powerpoint/2010/main" val="12266232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1"/>
            <a:ext cx="8229600" cy="914400"/>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en-US" sz="2800" b="1" dirty="0" smtClean="0">
                <a:solidFill>
                  <a:schemeClr val="accent1">
                    <a:lumMod val="75000"/>
                  </a:schemeClr>
                </a:solidFill>
              </a:rPr>
              <a:t>Journal of Laser Optics &amp; Photonics </a:t>
            </a:r>
            <a:endParaRPr lang="en-US" sz="2800" b="1" dirty="0">
              <a:solidFill>
                <a:schemeClr val="accent1">
                  <a:lumMod val="75000"/>
                </a:schemeClr>
              </a:solidFill>
            </a:endParaRPr>
          </a:p>
        </p:txBody>
      </p:sp>
      <p:sp>
        <p:nvSpPr>
          <p:cNvPr id="6" name="Vertical Scroll 5"/>
          <p:cNvSpPr/>
          <p:nvPr/>
        </p:nvSpPr>
        <p:spPr>
          <a:xfrm>
            <a:off x="0" y="1219200"/>
            <a:ext cx="5562600" cy="4800600"/>
          </a:xfrm>
          <a:prstGeom prst="verticalScroll">
            <a:avLst/>
          </a:prstGeom>
        </p:spPr>
        <p:style>
          <a:lnRef idx="1">
            <a:schemeClr val="dk1"/>
          </a:lnRef>
          <a:fillRef idx="3">
            <a:schemeClr val="dk1"/>
          </a:fillRef>
          <a:effectRef idx="2">
            <a:schemeClr val="dk1"/>
          </a:effectRef>
          <a:fontRef idx="minor">
            <a:schemeClr val="lt1"/>
          </a:fontRef>
        </p:style>
        <p:txBody>
          <a:bodyPr lIns="91426" tIns="45713" rIns="91426" bIns="45713" anchor="ctr"/>
          <a:lstStyle/>
          <a:p>
            <a:pPr marL="342846" indent="-342846">
              <a:buFont typeface="Wingdings" panose="05000000000000000000" pitchFamily="2" charset="2"/>
              <a:buChar char="Ø"/>
              <a:defRPr/>
            </a:pPr>
            <a:r>
              <a:rPr lang="en-US" sz="2000" dirty="0" smtClean="0">
                <a:solidFill>
                  <a:srgbClr val="FFFFFF"/>
                </a:solidFill>
              </a:rPr>
              <a:t>Journal of Photonics</a:t>
            </a:r>
          </a:p>
          <a:p>
            <a:pPr marL="342846" indent="-342846">
              <a:buFont typeface="Wingdings" panose="05000000000000000000" pitchFamily="2" charset="2"/>
              <a:buChar char="Ø"/>
              <a:defRPr/>
            </a:pPr>
            <a:r>
              <a:rPr lang="en-US" sz="2000" dirty="0" smtClean="0">
                <a:solidFill>
                  <a:srgbClr val="FFFFFF"/>
                </a:solidFill>
              </a:rPr>
              <a:t>Journal of </a:t>
            </a:r>
            <a:r>
              <a:rPr lang="en-US" sz="2000" dirty="0">
                <a:solidFill>
                  <a:srgbClr val="FFFFFF"/>
                </a:solidFill>
              </a:rPr>
              <a:t> </a:t>
            </a:r>
            <a:r>
              <a:rPr lang="en-US" sz="2000" dirty="0" smtClean="0">
                <a:solidFill>
                  <a:srgbClr val="FFFFFF"/>
                </a:solidFill>
              </a:rPr>
              <a:t>Wave theory</a:t>
            </a:r>
          </a:p>
          <a:p>
            <a:pPr marL="342846" indent="-342846">
              <a:buFont typeface="Wingdings" panose="05000000000000000000" pitchFamily="2" charset="2"/>
              <a:buChar char="Ø"/>
              <a:defRPr/>
            </a:pPr>
            <a:r>
              <a:rPr lang="en-US" sz="2000" dirty="0">
                <a:solidFill>
                  <a:srgbClr val="FFFFFF"/>
                </a:solidFill>
              </a:rPr>
              <a:t>Journal of  </a:t>
            </a:r>
            <a:r>
              <a:rPr lang="en-US" sz="2000" dirty="0" smtClean="0">
                <a:solidFill>
                  <a:srgbClr val="FFFFFF"/>
                </a:solidFill>
              </a:rPr>
              <a:t>Optics</a:t>
            </a:r>
          </a:p>
          <a:p>
            <a:pPr marL="342846" indent="-342846">
              <a:buFont typeface="Wingdings" panose="05000000000000000000" pitchFamily="2" charset="2"/>
              <a:buChar char="Ø"/>
              <a:defRPr/>
            </a:pPr>
            <a:r>
              <a:rPr lang="en-US" sz="2000" dirty="0" smtClean="0">
                <a:solidFill>
                  <a:srgbClr val="FFFFFF"/>
                </a:solidFill>
              </a:rPr>
              <a:t>Journal of </a:t>
            </a:r>
            <a:r>
              <a:rPr lang="en-US" sz="2000" dirty="0">
                <a:solidFill>
                  <a:srgbClr val="FFFFFF"/>
                </a:solidFill>
              </a:rPr>
              <a:t> </a:t>
            </a:r>
            <a:r>
              <a:rPr lang="en-US" sz="2000" dirty="0" smtClean="0">
                <a:solidFill>
                  <a:srgbClr val="FFFFFF"/>
                </a:solidFill>
              </a:rPr>
              <a:t>Lasers</a:t>
            </a:r>
          </a:p>
          <a:p>
            <a:pPr marL="342846" indent="-342846">
              <a:buFont typeface="Wingdings" panose="05000000000000000000" pitchFamily="2" charset="2"/>
              <a:buChar char="Ø"/>
              <a:defRPr/>
            </a:pPr>
            <a:r>
              <a:rPr lang="en-US" sz="2000" dirty="0" smtClean="0">
                <a:solidFill>
                  <a:srgbClr val="FFFFFF"/>
                </a:solidFill>
              </a:rPr>
              <a:t>Signal Crystal</a:t>
            </a:r>
          </a:p>
          <a:p>
            <a:pPr marL="342846" indent="-342846">
              <a:buFont typeface="Wingdings" panose="05000000000000000000" pitchFamily="2" charset="2"/>
              <a:buChar char="Ø"/>
              <a:defRPr/>
            </a:pPr>
            <a:endParaRPr lang="en-US" sz="2000" dirty="0" smtClean="0">
              <a:solidFill>
                <a:schemeClr val="bg2">
                  <a:lumMod val="50000"/>
                </a:schemeClr>
              </a:solidFill>
            </a:endParaRPr>
          </a:p>
          <a:p>
            <a:pPr marL="342846" indent="-342846">
              <a:buFont typeface="Wingdings" panose="05000000000000000000" pitchFamily="2" charset="2"/>
              <a:buChar char="Ø"/>
              <a:defRPr/>
            </a:pPr>
            <a:endParaRPr lang="en-US" sz="2000" dirty="0">
              <a:solidFill>
                <a:schemeClr val="bg2">
                  <a:lumMod val="50000"/>
                </a:schemeClr>
              </a:solidFill>
            </a:endParaRPr>
          </a:p>
        </p:txBody>
      </p:sp>
      <p:pic>
        <p:nvPicPr>
          <p:cNvPr id="1026" name="Picture 2" descr="C:\Users\srihari-t\Desktop\lasers-optics-photon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1295400"/>
            <a:ext cx="3838575" cy="5572125"/>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www.omicsonline.org/images/omics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1" y="152401"/>
            <a:ext cx="685800" cy="838200"/>
          </a:xfrm>
          <a:prstGeom prst="rect">
            <a:avLst/>
          </a:prstGeom>
          <a:noFill/>
          <a:effectLst>
            <a:glow rad="101600">
              <a:schemeClr val="accent2">
                <a:satMod val="175000"/>
                <a:alpha val="40000"/>
              </a:schemeClr>
            </a:glow>
          </a:effectLst>
          <a:extLst>
            <a:ext uri="{909E8E84-426E-40DD-AFC4-6F175D3DCCD1}">
              <a14:hiddenFill xmlns:a14="http://schemas.microsoft.com/office/drawing/2010/main">
                <a:solidFill>
                  <a:srgbClr val="FFFFFF"/>
                </a:solidFill>
              </a14:hiddenFill>
            </a:ext>
          </a:extLst>
        </p:spPr>
      </p:pic>
      <p:pic>
        <p:nvPicPr>
          <p:cNvPr id="1035"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24800" y="152401"/>
            <a:ext cx="762000" cy="914399"/>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840843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1038227"/>
            <a:ext cx="8229600" cy="2924173"/>
          </a:xfrm>
          <a:prstGeom prst="horizontalScroll">
            <a:avLst/>
          </a:prstGeom>
        </p:spPr>
        <p:style>
          <a:lnRef idx="3">
            <a:schemeClr val="lt1"/>
          </a:lnRef>
          <a:fillRef idx="1">
            <a:schemeClr val="accent2"/>
          </a:fillRef>
          <a:effectRef idx="1">
            <a:schemeClr val="accent2"/>
          </a:effectRef>
          <a:fontRef idx="minor">
            <a:schemeClr val="lt1"/>
          </a:fontRef>
        </p:style>
        <p:txBody>
          <a:bodyPr lIns="91426" tIns="45713" rIns="91426" bIns="45713" anchor="ctr"/>
          <a:lstStyle/>
          <a:p>
            <a:pPr algn="ctr"/>
            <a:r>
              <a:rPr lang="en-IN" sz="2800" b="1" dirty="0"/>
              <a:t>For upcoming Conference visit </a:t>
            </a:r>
          </a:p>
          <a:p>
            <a:pPr algn="ctr"/>
            <a:r>
              <a:rPr lang="en-IN" sz="2800" b="1" dirty="0" smtClean="0">
                <a:hlinkClick r:id="rId3"/>
              </a:rPr>
              <a:t>http</a:t>
            </a:r>
            <a:r>
              <a:rPr lang="en-IN" sz="2800" b="1" dirty="0">
                <a:hlinkClick r:id="rId3"/>
              </a:rPr>
              <a:t>://</a:t>
            </a:r>
            <a:r>
              <a:rPr lang="en-IN" sz="2800" b="1" dirty="0" smtClean="0">
                <a:hlinkClick r:id="rId3"/>
              </a:rPr>
              <a:t>www.conferenceseries.com/</a:t>
            </a:r>
            <a:r>
              <a:rPr lang="en-IN" sz="2800" b="1" dirty="0" smtClean="0"/>
              <a:t> </a:t>
            </a:r>
            <a:endParaRPr lang="en-IN" sz="2000" b="1" dirty="0"/>
          </a:p>
          <a:p>
            <a:pPr algn="ctr">
              <a:defRPr/>
            </a:pPr>
            <a:endParaRPr lang="en-US" sz="2200" dirty="0">
              <a:latin typeface="Footlight MT Light" panose="0204060206030A020304" pitchFamily="18" charset="0"/>
            </a:endParaRPr>
          </a:p>
        </p:txBody>
      </p:sp>
      <p:sp>
        <p:nvSpPr>
          <p:cNvPr id="7" name="Title 1"/>
          <p:cNvSpPr>
            <a:spLocks noGrp="1"/>
          </p:cNvSpPr>
          <p:nvPr>
            <p:ph type="title"/>
          </p:nvPr>
        </p:nvSpPr>
        <p:spPr>
          <a:xfrm>
            <a:off x="381000" y="114301"/>
            <a:ext cx="8229600" cy="914400"/>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en-US" sz="2800" b="1" dirty="0" smtClean="0">
                <a:solidFill>
                  <a:schemeClr val="accent1">
                    <a:lumMod val="75000"/>
                  </a:schemeClr>
                </a:solidFill>
              </a:rPr>
              <a:t>Journal of Laser Optics &amp; Photonics </a:t>
            </a:r>
            <a:endParaRPr lang="en-US" sz="2800" b="1" dirty="0">
              <a:solidFill>
                <a:schemeClr val="accent1">
                  <a:lumMod val="75000"/>
                </a:schemeClr>
              </a:solidFill>
            </a:endParaRPr>
          </a:p>
        </p:txBody>
      </p:sp>
      <p:pic>
        <p:nvPicPr>
          <p:cNvPr id="10" name="Picture 10" descr="http://www.omicsonline.org/images/omicslog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6074" y="200027"/>
            <a:ext cx="829901" cy="838200"/>
          </a:xfrm>
          <a:prstGeom prst="rect">
            <a:avLst/>
          </a:prstGeom>
          <a:noFill/>
          <a:effectLst>
            <a:glow rad="101600">
              <a:schemeClr val="accent2">
                <a:satMod val="175000"/>
                <a:alpha val="40000"/>
              </a:schemeClr>
            </a:glow>
          </a:effectLst>
          <a:extLst>
            <a:ext uri="{909E8E84-426E-40DD-AFC4-6F175D3DCCD1}">
              <a14:hiddenFill xmlns:a14="http://schemas.microsoft.com/office/drawing/2010/main">
                <a:solidFill>
                  <a:srgbClr val="FFFFFF"/>
                </a:solidFill>
              </a14:hiddenFill>
            </a:ext>
          </a:extLst>
        </p:spPr>
      </p:pic>
      <p:pic>
        <p:nvPicPr>
          <p:cNvPr id="11"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24800" y="152401"/>
            <a:ext cx="762000" cy="914399"/>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836223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Graphene</a:t>
            </a:r>
            <a:endParaRPr lang="en-US" dirty="0"/>
          </a:p>
        </p:txBody>
      </p:sp>
      <p:sp>
        <p:nvSpPr>
          <p:cNvPr id="3" name="Content Placeholder 2"/>
          <p:cNvSpPr>
            <a:spLocks noGrp="1"/>
          </p:cNvSpPr>
          <p:nvPr>
            <p:ph idx="1"/>
          </p:nvPr>
        </p:nvSpPr>
        <p:spPr/>
        <p:txBody>
          <a:bodyPr>
            <a:normAutofit fontScale="55000" lnSpcReduction="20000"/>
          </a:bodyPr>
          <a:lstStyle/>
          <a:p>
            <a:pPr lvl="0"/>
            <a:r>
              <a:rPr lang="en-US" dirty="0" err="1"/>
              <a:t>Graphene</a:t>
            </a:r>
            <a:r>
              <a:rPr lang="en-US" dirty="0"/>
              <a:t> is a distinct Allotrope of Carbon </a:t>
            </a:r>
          </a:p>
          <a:p>
            <a:r>
              <a:rPr lang="en-US" dirty="0"/>
              <a:t> </a:t>
            </a:r>
          </a:p>
          <a:p>
            <a:pPr lvl="0"/>
            <a:r>
              <a:rPr lang="en-US" dirty="0"/>
              <a:t>Other Allotropes – Fullerenes, C</a:t>
            </a:r>
            <a:r>
              <a:rPr lang="en-US" baseline="-25000" dirty="0"/>
              <a:t>60</a:t>
            </a:r>
            <a:r>
              <a:rPr lang="en-US" dirty="0"/>
              <a:t>, Diamond, Graphite, Carbon Nanotubes, CNTs</a:t>
            </a:r>
          </a:p>
          <a:p>
            <a:r>
              <a:rPr lang="en-US" dirty="0"/>
              <a:t> </a:t>
            </a:r>
          </a:p>
          <a:p>
            <a:pPr lvl="0"/>
            <a:r>
              <a:rPr lang="en-US" dirty="0" err="1"/>
              <a:t>Unscrolled</a:t>
            </a:r>
            <a:r>
              <a:rPr lang="en-US" dirty="0"/>
              <a:t> CNT is </a:t>
            </a:r>
            <a:r>
              <a:rPr lang="en-US" dirty="0" err="1"/>
              <a:t>graphene</a:t>
            </a:r>
            <a:r>
              <a:rPr lang="en-US" dirty="0"/>
              <a:t>. Graphite comprises of </a:t>
            </a:r>
            <a:r>
              <a:rPr lang="en-US" dirty="0" err="1"/>
              <a:t>graphene</a:t>
            </a:r>
            <a:r>
              <a:rPr lang="en-US" dirty="0"/>
              <a:t> layers with interlayer </a:t>
            </a:r>
            <a:r>
              <a:rPr lang="en-US" dirty="0" err="1"/>
              <a:t>bondind</a:t>
            </a:r>
            <a:r>
              <a:rPr lang="en-US" dirty="0"/>
              <a:t> strength of 5.9 KJ.mol</a:t>
            </a:r>
            <a:r>
              <a:rPr lang="en-US" baseline="30000" dirty="0"/>
              <a:t>-1</a:t>
            </a:r>
            <a:r>
              <a:rPr lang="en-US" dirty="0"/>
              <a:t>.</a:t>
            </a:r>
          </a:p>
          <a:p>
            <a:r>
              <a:rPr lang="en-US" dirty="0"/>
              <a:t> </a:t>
            </a:r>
          </a:p>
          <a:p>
            <a:pPr lvl="0"/>
            <a:r>
              <a:rPr lang="en-US" dirty="0"/>
              <a:t> </a:t>
            </a:r>
            <a:r>
              <a:rPr lang="en-US" dirty="0" err="1"/>
              <a:t>Graphene</a:t>
            </a:r>
            <a:r>
              <a:rPr lang="en-US" dirty="0"/>
              <a:t> has a unique 2D, two dimensional,  hexagonal lattice structure made up of sp</a:t>
            </a:r>
            <a:r>
              <a:rPr lang="en-US" baseline="30000" dirty="0"/>
              <a:t>2</a:t>
            </a:r>
            <a:r>
              <a:rPr lang="en-US" dirty="0"/>
              <a:t> </a:t>
            </a:r>
            <a:r>
              <a:rPr lang="en-US" dirty="0" err="1"/>
              <a:t>hybrized</a:t>
            </a:r>
            <a:r>
              <a:rPr lang="en-US" dirty="0"/>
              <a:t> planar sheet of carbon atoms. </a:t>
            </a:r>
          </a:p>
          <a:p>
            <a:r>
              <a:rPr lang="en-US" dirty="0"/>
              <a:t> </a:t>
            </a:r>
          </a:p>
          <a:p>
            <a:pPr lvl="0"/>
            <a:r>
              <a:rPr lang="en-US" dirty="0"/>
              <a:t>Possesses interesting electronic, optical, mechanical and thermal properties. </a:t>
            </a:r>
          </a:p>
          <a:p>
            <a:r>
              <a:rPr lang="en-US" dirty="0"/>
              <a:t> </a:t>
            </a:r>
          </a:p>
          <a:p>
            <a:pPr lvl="0"/>
            <a:r>
              <a:rPr lang="en-US" dirty="0"/>
              <a:t>Interesting applications are expected for SG in the areas of computing , energy and medicine. </a:t>
            </a:r>
          </a:p>
          <a:p>
            <a:r>
              <a:rPr lang="en-US" dirty="0"/>
              <a:t> </a:t>
            </a:r>
          </a:p>
          <a:p>
            <a:pPr lvl="0"/>
            <a:r>
              <a:rPr lang="en-US" dirty="0"/>
              <a:t>EU, European Union,  is investing 1 billion euros as funding for ten years in order to explore commercial applications for </a:t>
            </a:r>
            <a:r>
              <a:rPr lang="en-US" dirty="0" err="1"/>
              <a:t>graphene</a:t>
            </a:r>
            <a:r>
              <a:rPr lang="en-US" dirty="0"/>
              <a:t>. </a:t>
            </a:r>
            <a:endParaRPr lang="en-US" dirty="0" smtClean="0"/>
          </a:p>
          <a:p>
            <a:pPr marL="0" lvl="0" indent="0">
              <a:buNone/>
            </a:pPr>
            <a:endParaRPr lang="en-US" dirty="0"/>
          </a:p>
          <a:p>
            <a:pPr lvl="0"/>
            <a:r>
              <a:rPr lang="en-US" dirty="0" smtClean="0"/>
              <a:t>The </a:t>
            </a:r>
            <a:r>
              <a:rPr lang="en-US" dirty="0"/>
              <a:t>Russian initiative is to spend $8.55 billion in order to create nanotech industry by the year 2015. </a:t>
            </a:r>
          </a:p>
          <a:p>
            <a:endParaRPr lang="en-US" dirty="0"/>
          </a:p>
        </p:txBody>
      </p:sp>
    </p:spTree>
    <p:extLst>
      <p:ext uri="{BB962C8B-B14F-4D97-AF65-F5344CB8AC3E}">
        <p14:creationId xmlns:p14="http://schemas.microsoft.com/office/powerpoint/2010/main" val="25267309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1999"/>
            <a:ext cx="8534400" cy="5632311"/>
          </a:xfrm>
          <a:prstGeom prst="rect">
            <a:avLst/>
          </a:prstGeom>
        </p:spPr>
        <p:txBody>
          <a:bodyPr wrap="square">
            <a:spAutoFit/>
          </a:bodyPr>
          <a:lstStyle/>
          <a:p>
            <a:pPr marL="285750" lvl="0" indent="-285750">
              <a:buFont typeface="Wingdings" panose="05000000000000000000" pitchFamily="2" charset="2"/>
              <a:buChar char="§"/>
            </a:pPr>
            <a:r>
              <a:rPr lang="en-US" dirty="0"/>
              <a:t>Korea  </a:t>
            </a:r>
            <a:r>
              <a:rPr lang="en-US" dirty="0" smtClean="0"/>
              <a:t>~ $350 </a:t>
            </a:r>
            <a:r>
              <a:rPr lang="en-US" dirty="0"/>
              <a:t>million </a:t>
            </a:r>
            <a:r>
              <a:rPr lang="en-US" dirty="0" smtClean="0"/>
              <a:t> &amp;  </a:t>
            </a:r>
            <a:r>
              <a:rPr lang="en-US" dirty="0"/>
              <a:t>7500 patents related to </a:t>
            </a:r>
            <a:r>
              <a:rPr lang="en-US" dirty="0" err="1"/>
              <a:t>graphene</a:t>
            </a:r>
            <a:r>
              <a:rPr lang="en-US" dirty="0"/>
              <a:t>. China, US and South Korea are leading in number of patents acquired in </a:t>
            </a:r>
            <a:r>
              <a:rPr lang="en-US" dirty="0" err="1"/>
              <a:t>graphene</a:t>
            </a:r>
            <a:r>
              <a:rPr lang="en-US" dirty="0"/>
              <a:t>.</a:t>
            </a:r>
          </a:p>
          <a:p>
            <a:pPr marL="285750" indent="-285750">
              <a:buFont typeface="Wingdings" panose="05000000000000000000" pitchFamily="2" charset="2"/>
              <a:buChar char="§"/>
            </a:pPr>
            <a:endParaRPr lang="en-US" dirty="0"/>
          </a:p>
          <a:p>
            <a:pPr marL="285750" lvl="0" indent="-285750">
              <a:buFont typeface="Wingdings" panose="05000000000000000000" pitchFamily="2" charset="2"/>
              <a:buChar char="§"/>
            </a:pPr>
            <a:r>
              <a:rPr lang="en-US" dirty="0"/>
              <a:t>Top industrial participants </a:t>
            </a:r>
            <a:r>
              <a:rPr lang="en-US" dirty="0" smtClean="0"/>
              <a:t> - </a:t>
            </a:r>
            <a:r>
              <a:rPr lang="en-US" dirty="0"/>
              <a:t>IBM, Xerox and Samsung.</a:t>
            </a:r>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r>
              <a:rPr lang="en-US" dirty="0"/>
              <a:t> </a:t>
            </a:r>
            <a:r>
              <a:rPr lang="en-US" dirty="0" smtClean="0"/>
              <a:t>€ </a:t>
            </a:r>
            <a:r>
              <a:rPr lang="en-US" dirty="0"/>
              <a:t>10 million is invested in Germany on carbon innovation center. </a:t>
            </a:r>
          </a:p>
          <a:p>
            <a:pPr marL="285750" indent="-285750">
              <a:buFont typeface="Wingdings" panose="05000000000000000000" pitchFamily="2" charset="2"/>
              <a:buChar char="§"/>
            </a:pPr>
            <a:r>
              <a:rPr lang="en-US" dirty="0"/>
              <a:t> </a:t>
            </a:r>
          </a:p>
          <a:p>
            <a:pPr marL="285750" lvl="0" indent="-285750">
              <a:buFont typeface="Wingdings" panose="05000000000000000000" pitchFamily="2" charset="2"/>
              <a:buChar char="§"/>
            </a:pPr>
            <a:r>
              <a:rPr lang="en-US" dirty="0"/>
              <a:t>100 papers were presented at a APS, American Physical Meeting at Denver, CO in 2007. Nobel Prize was awarded in ’10 to A. </a:t>
            </a:r>
            <a:r>
              <a:rPr lang="en-US" dirty="0" err="1"/>
              <a:t>Geim</a:t>
            </a:r>
            <a:r>
              <a:rPr lang="en-US" dirty="0"/>
              <a:t> and </a:t>
            </a:r>
            <a:r>
              <a:rPr lang="en-US" dirty="0" err="1"/>
              <a:t>Novosolev</a:t>
            </a:r>
            <a:r>
              <a:rPr lang="en-US" dirty="0"/>
              <a:t>.</a:t>
            </a:r>
          </a:p>
          <a:p>
            <a:pPr marL="285750" indent="-285750">
              <a:buFont typeface="Wingdings" panose="05000000000000000000" pitchFamily="2" charset="2"/>
              <a:buChar char="§"/>
            </a:pPr>
            <a:endParaRPr lang="en-US" dirty="0"/>
          </a:p>
          <a:p>
            <a:pPr marL="285750" lvl="0" indent="-285750">
              <a:buFont typeface="Wingdings" panose="05000000000000000000" pitchFamily="2" charset="2"/>
              <a:buChar char="§"/>
            </a:pPr>
            <a:r>
              <a:rPr lang="en-US" dirty="0"/>
              <a:t> Prof. R. </a:t>
            </a:r>
            <a:r>
              <a:rPr lang="en-US" dirty="0" err="1"/>
              <a:t>Ruoff</a:t>
            </a:r>
            <a:r>
              <a:rPr lang="en-US" dirty="0"/>
              <a:t> at University of Texas, Austin has rubbed tiny pillars of graphite against a silicon wafer surface causing them to spread out like a deck of </a:t>
            </a:r>
            <a:r>
              <a:rPr lang="en-US" dirty="0" smtClean="0"/>
              <a:t> cards</a:t>
            </a:r>
            <a:endParaRPr lang="en-US" dirty="0"/>
          </a:p>
          <a:p>
            <a:pPr marL="285750" indent="-285750">
              <a:buFont typeface="Wingdings" panose="05000000000000000000" pitchFamily="2" charset="2"/>
              <a:buChar char="§"/>
            </a:pPr>
            <a:r>
              <a:rPr lang="en-US" dirty="0"/>
              <a:t> </a:t>
            </a:r>
          </a:p>
          <a:p>
            <a:pPr marL="285750" lvl="0" indent="-285750">
              <a:buFont typeface="Wingdings" panose="05000000000000000000" pitchFamily="2" charset="2"/>
              <a:buChar char="§"/>
            </a:pPr>
            <a:r>
              <a:rPr lang="en-US" dirty="0"/>
              <a:t>Electrons are delocalized in the hexagonal sheet of atoms and move without </a:t>
            </a:r>
            <a:r>
              <a:rPr lang="en-US" dirty="0" smtClean="0"/>
              <a:t>obstacle  </a:t>
            </a:r>
          </a:p>
          <a:p>
            <a:pPr marL="285750" lvl="0" indent="-285750">
              <a:buFont typeface="Wingdings" panose="05000000000000000000" pitchFamily="2" charset="2"/>
              <a:buChar char="§"/>
            </a:pPr>
            <a:r>
              <a:rPr lang="en-US" dirty="0" smtClean="0"/>
              <a:t>Chiral</a:t>
            </a:r>
            <a:r>
              <a:rPr lang="en-US" dirty="0"/>
              <a:t>, arm chair and puckered morphology of </a:t>
            </a:r>
            <a:r>
              <a:rPr lang="en-US" dirty="0" err="1"/>
              <a:t>graphenes</a:t>
            </a:r>
            <a:r>
              <a:rPr lang="en-US" dirty="0"/>
              <a:t> are possible. </a:t>
            </a:r>
          </a:p>
          <a:p>
            <a:r>
              <a:rPr lang="en-US" dirty="0"/>
              <a:t> </a:t>
            </a:r>
          </a:p>
          <a:p>
            <a:pPr marL="285750" lvl="0" indent="-285750">
              <a:buFont typeface="Wingdings" panose="05000000000000000000" pitchFamily="2" charset="2"/>
              <a:buChar char="§"/>
            </a:pPr>
            <a:r>
              <a:rPr lang="en-US" dirty="0"/>
              <a:t>In order to puncture a </a:t>
            </a:r>
            <a:r>
              <a:rPr lang="en-US" dirty="0" err="1"/>
              <a:t>graphene</a:t>
            </a:r>
            <a:r>
              <a:rPr lang="en-US" dirty="0"/>
              <a:t> sheet with the thinness of saran wrap an elephant balanced on a pencil is needed. </a:t>
            </a:r>
          </a:p>
          <a:p>
            <a:pPr marL="285750" indent="-285750">
              <a:buFont typeface="Wingdings" panose="05000000000000000000" pitchFamily="2" charset="2"/>
              <a:buChar char="§"/>
            </a:pPr>
            <a:endParaRPr lang="en-US" dirty="0"/>
          </a:p>
        </p:txBody>
      </p:sp>
    </p:spTree>
    <p:extLst>
      <p:ext uri="{BB962C8B-B14F-4D97-AF65-F5344CB8AC3E}">
        <p14:creationId xmlns:p14="http://schemas.microsoft.com/office/powerpoint/2010/main" val="51980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..attributes</a:t>
            </a:r>
            <a:endParaRPr lang="en-US" dirty="0"/>
          </a:p>
        </p:txBody>
      </p:sp>
      <p:sp>
        <p:nvSpPr>
          <p:cNvPr id="3" name="Content Placeholder 2"/>
          <p:cNvSpPr>
            <a:spLocks noGrp="1"/>
          </p:cNvSpPr>
          <p:nvPr>
            <p:ph idx="1"/>
          </p:nvPr>
        </p:nvSpPr>
        <p:spPr>
          <a:xfrm>
            <a:off x="457200" y="1828800"/>
            <a:ext cx="8229600" cy="4495800"/>
          </a:xfrm>
        </p:spPr>
        <p:txBody>
          <a:bodyPr>
            <a:normAutofit fontScale="47500" lnSpcReduction="20000"/>
          </a:bodyPr>
          <a:lstStyle/>
          <a:p>
            <a:pPr lvl="0"/>
            <a:r>
              <a:rPr lang="en-US" dirty="0" err="1"/>
              <a:t>Graphene</a:t>
            </a:r>
            <a:r>
              <a:rPr lang="en-US" dirty="0"/>
              <a:t> is a natural substance. It is 200 times stronger than steel and has a tensile strength of 1.5 million psi. International standards have yet to be established for </a:t>
            </a:r>
            <a:r>
              <a:rPr lang="en-US" dirty="0" err="1"/>
              <a:t>graphene</a:t>
            </a:r>
            <a:r>
              <a:rPr lang="en-US" dirty="0"/>
              <a:t>. </a:t>
            </a:r>
          </a:p>
          <a:p>
            <a:pPr marL="0" indent="0">
              <a:buNone/>
            </a:pPr>
            <a:r>
              <a:rPr lang="en-US" dirty="0"/>
              <a:t> </a:t>
            </a:r>
          </a:p>
          <a:p>
            <a:pPr lvl="0"/>
            <a:r>
              <a:rPr lang="en-US" dirty="0"/>
              <a:t>According to recent Lux report the projected market value of </a:t>
            </a:r>
            <a:r>
              <a:rPr lang="en-US" dirty="0" err="1"/>
              <a:t>graphene</a:t>
            </a:r>
            <a:r>
              <a:rPr lang="en-US" dirty="0"/>
              <a:t> by 2018 is $180 million. </a:t>
            </a:r>
          </a:p>
          <a:p>
            <a:endParaRPr lang="en-US" dirty="0"/>
          </a:p>
          <a:p>
            <a:endParaRPr lang="en-US" dirty="0"/>
          </a:p>
          <a:p>
            <a:pPr lvl="0"/>
            <a:r>
              <a:rPr lang="en-US" dirty="0"/>
              <a:t>According to the BBC, British Broadcasting Corporation by 2020 the market value of </a:t>
            </a:r>
            <a:r>
              <a:rPr lang="en-US" dirty="0" err="1"/>
              <a:t>graphene</a:t>
            </a:r>
            <a:r>
              <a:rPr lang="en-US" dirty="0"/>
              <a:t> will be $675 million. The Lux report did not include a economically scalable model of fabrication of </a:t>
            </a:r>
            <a:r>
              <a:rPr lang="en-US" dirty="0" err="1"/>
              <a:t>graphene</a:t>
            </a:r>
            <a:r>
              <a:rPr lang="en-US" dirty="0"/>
              <a:t> in their estimates.</a:t>
            </a:r>
          </a:p>
          <a:p>
            <a:r>
              <a:rPr lang="en-US" dirty="0"/>
              <a:t> </a:t>
            </a:r>
          </a:p>
          <a:p>
            <a:pPr lvl="0"/>
            <a:r>
              <a:rPr lang="en-US" dirty="0"/>
              <a:t> A number of scalable methods to make </a:t>
            </a:r>
            <a:r>
              <a:rPr lang="en-US" dirty="0" err="1"/>
              <a:t>graphene</a:t>
            </a:r>
            <a:r>
              <a:rPr lang="en-US" dirty="0"/>
              <a:t> is discussed in </a:t>
            </a:r>
            <a:r>
              <a:rPr lang="en-US" dirty="0" smtClean="0"/>
              <a:t> my book. </a:t>
            </a:r>
          </a:p>
          <a:p>
            <a:pPr lvl="0"/>
            <a:endParaRPr lang="en-US" dirty="0"/>
          </a:p>
          <a:p>
            <a:pPr lvl="0"/>
            <a:r>
              <a:rPr lang="en-US" dirty="0" smtClean="0"/>
              <a:t>The </a:t>
            </a:r>
            <a:r>
              <a:rPr lang="en-US" dirty="0"/>
              <a:t>cost of production of </a:t>
            </a:r>
            <a:r>
              <a:rPr lang="en-US" dirty="0" err="1"/>
              <a:t>graphene</a:t>
            </a:r>
            <a:r>
              <a:rPr lang="en-US" dirty="0"/>
              <a:t> is expected to come down as the technologists move past the learning curve. It costs $60 per square inch of </a:t>
            </a:r>
            <a:r>
              <a:rPr lang="en-US" dirty="0" err="1"/>
              <a:t>graphene</a:t>
            </a:r>
            <a:r>
              <a:rPr lang="en-US" dirty="0"/>
              <a:t> on copper substrate. Expectations are for the costs to come down to $1 per square inch of industrial electronic applications and 10 cents per square inch for use in touch screen displays</a:t>
            </a:r>
          </a:p>
          <a:p>
            <a:r>
              <a:rPr lang="en-US" dirty="0"/>
              <a:t> </a:t>
            </a:r>
          </a:p>
          <a:p>
            <a:r>
              <a:rPr lang="en-US" dirty="0"/>
              <a:t> </a:t>
            </a:r>
          </a:p>
          <a:p>
            <a:pPr lvl="0"/>
            <a:r>
              <a:rPr lang="en-US" dirty="0"/>
              <a:t>Applications range from higher capacity electrodes, anti-reflection coatings in solar cells, carbon composites for lighter weight BMWs, panel displays in wireless telephones and laptops, thermal management, cancer treatments, feather-weight HD, high definition televisions, inks, NEMS, . </a:t>
            </a:r>
            <a:r>
              <a:rPr lang="en-US" dirty="0" err="1"/>
              <a:t>Graphene</a:t>
            </a:r>
            <a:r>
              <a:rPr lang="en-US" dirty="0"/>
              <a:t> can be used in study of sequences of RNA and DNA.</a:t>
            </a:r>
          </a:p>
          <a:p>
            <a:r>
              <a:rPr lang="en-US" dirty="0"/>
              <a:t> </a:t>
            </a:r>
          </a:p>
          <a:p>
            <a:pPr lvl="0"/>
            <a:r>
              <a:rPr lang="en-US" dirty="0"/>
              <a:t>von </a:t>
            </a:r>
            <a:r>
              <a:rPr lang="en-US" dirty="0" err="1"/>
              <a:t>Newmann</a:t>
            </a:r>
            <a:r>
              <a:rPr lang="en-US" dirty="0"/>
              <a:t> bottle neck can be obviated by design of novel MLG, magneto logic gates. Bilayer </a:t>
            </a:r>
            <a:r>
              <a:rPr lang="en-US" dirty="0" err="1"/>
              <a:t>graphene</a:t>
            </a:r>
            <a:r>
              <a:rPr lang="en-US" dirty="0"/>
              <a:t> can be used to provide tunable </a:t>
            </a:r>
            <a:r>
              <a:rPr lang="en-US" dirty="0" err="1"/>
              <a:t>bandgap</a:t>
            </a:r>
            <a:r>
              <a:rPr lang="en-US" dirty="0"/>
              <a:t> needed in </a:t>
            </a:r>
            <a:r>
              <a:rPr lang="en-US" dirty="0" err="1"/>
              <a:t>supercapacitors</a:t>
            </a:r>
            <a:r>
              <a:rPr lang="en-US" dirty="0"/>
              <a:t>, LEDS and other applications.</a:t>
            </a:r>
          </a:p>
          <a:p>
            <a:endParaRPr lang="en-US" dirty="0"/>
          </a:p>
        </p:txBody>
      </p:sp>
    </p:spTree>
    <p:extLst>
      <p:ext uri="{BB962C8B-B14F-4D97-AF65-F5344CB8AC3E}">
        <p14:creationId xmlns:p14="http://schemas.microsoft.com/office/powerpoint/2010/main" val="982546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Delocalized Electrons - Resonant</a:t>
            </a: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826815" y="1935163"/>
            <a:ext cx="5490370" cy="4389437"/>
          </a:xfrm>
          <a:prstGeom prst="rect">
            <a:avLst/>
          </a:prstGeom>
        </p:spPr>
      </p:pic>
    </p:spTree>
    <p:extLst>
      <p:ext uri="{BB962C8B-B14F-4D97-AF65-F5344CB8AC3E}">
        <p14:creationId xmlns:p14="http://schemas.microsoft.com/office/powerpoint/2010/main" val="38910142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XRD Pattern of </a:t>
            </a:r>
            <a:r>
              <a:rPr lang="en-US" dirty="0" err="1" smtClean="0"/>
              <a:t>Graphene</a:t>
            </a: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86862" y="1935163"/>
            <a:ext cx="5170276" cy="4389437"/>
          </a:xfrm>
          <a:prstGeom prst="rect">
            <a:avLst/>
          </a:prstGeom>
          <a:noFill/>
          <a:ln>
            <a:noFill/>
          </a:ln>
        </p:spPr>
      </p:pic>
    </p:spTree>
    <p:extLst>
      <p:ext uri="{BB962C8B-B14F-4D97-AF65-F5344CB8AC3E}">
        <p14:creationId xmlns:p14="http://schemas.microsoft.com/office/powerpoint/2010/main" val="33137631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XRD, x-ray diffraction has been used to obtain the </a:t>
            </a:r>
            <a:r>
              <a:rPr lang="en-US" dirty="0" err="1"/>
              <a:t>Bravais</a:t>
            </a:r>
            <a:r>
              <a:rPr lang="en-US" dirty="0"/>
              <a:t> lattice structures in materials science.</a:t>
            </a:r>
          </a:p>
          <a:p>
            <a:pPr lvl="0"/>
            <a:r>
              <a:rPr lang="en-US" dirty="0"/>
              <a:t> </a:t>
            </a:r>
            <a:r>
              <a:rPr lang="en-US" dirty="0" err="1"/>
              <a:t>Graphene</a:t>
            </a:r>
            <a:r>
              <a:rPr lang="en-US" dirty="0"/>
              <a:t> can also be characterized using XRD. </a:t>
            </a:r>
          </a:p>
          <a:p>
            <a:pPr lvl="0"/>
            <a:r>
              <a:rPr lang="en-US" dirty="0"/>
              <a:t>The peak found in graphite broadens in </a:t>
            </a:r>
            <a:r>
              <a:rPr lang="en-US" dirty="0" err="1"/>
              <a:t>graphene</a:t>
            </a:r>
            <a:r>
              <a:rPr lang="en-US" dirty="0"/>
              <a:t>.</a:t>
            </a:r>
          </a:p>
          <a:p>
            <a:pPr lvl="0"/>
            <a:r>
              <a:rPr lang="en-US" dirty="0"/>
              <a:t> Larger </a:t>
            </a:r>
            <a:r>
              <a:rPr lang="en-US" dirty="0" err="1"/>
              <a:t>nterlayer</a:t>
            </a:r>
            <a:r>
              <a:rPr lang="en-US" dirty="0"/>
              <a:t> spacing d estimates can be used to confirm </a:t>
            </a:r>
            <a:r>
              <a:rPr lang="en-US" dirty="0" err="1"/>
              <a:t>graphene</a:t>
            </a:r>
            <a:r>
              <a:rPr lang="en-US" dirty="0"/>
              <a:t>.</a:t>
            </a:r>
          </a:p>
          <a:p>
            <a:pPr lvl="0"/>
            <a:r>
              <a:rPr lang="en-US" dirty="0"/>
              <a:t> The </a:t>
            </a:r>
            <a:r>
              <a:rPr lang="en-US" dirty="0" err="1"/>
              <a:t>graphene</a:t>
            </a:r>
            <a:r>
              <a:rPr lang="en-US" dirty="0"/>
              <a:t> formed from different process conditions can be distinguished using the XRD spectra.</a:t>
            </a:r>
          </a:p>
          <a:p>
            <a:endParaRPr lang="en-US" dirty="0"/>
          </a:p>
        </p:txBody>
      </p:sp>
    </p:spTree>
    <p:extLst>
      <p:ext uri="{BB962C8B-B14F-4D97-AF65-F5344CB8AC3E}">
        <p14:creationId xmlns:p14="http://schemas.microsoft.com/office/powerpoint/2010/main" val="31522102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a:t>  </a:t>
            </a:r>
            <a:r>
              <a:rPr lang="en-US" dirty="0"/>
              <a:t/>
            </a:r>
            <a:br>
              <a:rPr lang="en-US" dirty="0"/>
            </a:br>
            <a:r>
              <a:rPr lang="en-US" b="1" dirty="0"/>
              <a:t> </a:t>
            </a:r>
            <a:r>
              <a:rPr lang="en-US" dirty="0"/>
              <a:t/>
            </a:r>
            <a:br>
              <a:rPr lang="en-US" dirty="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sz="2900" b="1" dirty="0" smtClean="0"/>
              <a:t> </a:t>
            </a:r>
            <a:r>
              <a:rPr lang="en-US" sz="5400" b="1" dirty="0"/>
              <a:t> </a:t>
            </a:r>
            <a:r>
              <a:rPr lang="en-US" sz="5400" dirty="0"/>
              <a:t/>
            </a:r>
            <a:br>
              <a:rPr lang="en-US" sz="5400" dirty="0"/>
            </a:br>
            <a:r>
              <a:rPr lang="en-US" sz="3600" dirty="0" smtClean="0"/>
              <a:t>Roll-to-Roll Transfer Process – Annular Plug Flow Reactor</a:t>
            </a:r>
            <a:endParaRPr lang="en-US" sz="3600" dirty="0"/>
          </a:p>
        </p:txBody>
      </p:sp>
      <p:sp>
        <p:nvSpPr>
          <p:cNvPr id="3" name="Content Placeholder 2"/>
          <p:cNvSpPr>
            <a:spLocks noGrp="1"/>
          </p:cNvSpPr>
          <p:nvPr>
            <p:ph idx="1"/>
          </p:nvPr>
        </p:nvSpPr>
        <p:spPr/>
        <p:txBody>
          <a:bodyPr>
            <a:normAutofit fontScale="70000" lnSpcReduction="20000"/>
          </a:bodyPr>
          <a:lstStyle/>
          <a:p>
            <a:r>
              <a:rPr lang="en-US" dirty="0" smtClean="0"/>
              <a:t>Three Steps</a:t>
            </a:r>
          </a:p>
          <a:p>
            <a:pPr marL="0" indent="0">
              <a:buNone/>
            </a:pPr>
            <a:endParaRPr lang="en-US" dirty="0" smtClean="0"/>
          </a:p>
          <a:p>
            <a:pPr lvl="0"/>
            <a:r>
              <a:rPr lang="en-US" dirty="0"/>
              <a:t>Adhesion of polymer supports to the </a:t>
            </a:r>
            <a:r>
              <a:rPr lang="en-US" dirty="0" err="1"/>
              <a:t>graphene</a:t>
            </a:r>
            <a:r>
              <a:rPr lang="en-US" dirty="0"/>
              <a:t> on copper foil.  Two rollers are used to get the </a:t>
            </a:r>
            <a:r>
              <a:rPr lang="en-US" dirty="0" err="1"/>
              <a:t>graphene</a:t>
            </a:r>
            <a:r>
              <a:rPr lang="en-US" dirty="0"/>
              <a:t> film grown on a copper foil to be attached to a polymer film coated with adhesive film as it passes through; </a:t>
            </a:r>
            <a:endParaRPr lang="en-US" dirty="0" smtClean="0"/>
          </a:p>
          <a:p>
            <a:pPr marL="0" lvl="0" indent="0">
              <a:buNone/>
            </a:pPr>
            <a:endParaRPr lang="en-US" dirty="0"/>
          </a:p>
          <a:p>
            <a:pPr lvl="0"/>
            <a:r>
              <a:rPr lang="en-US" dirty="0"/>
              <a:t> Etching of copper layers. Electrochemical reaction with aqueous 0.1  M ammonium </a:t>
            </a:r>
            <a:r>
              <a:rPr lang="en-US" dirty="0" err="1"/>
              <a:t>persulphate</a:t>
            </a:r>
            <a:r>
              <a:rPr lang="en-US" dirty="0"/>
              <a:t> solution (NH</a:t>
            </a:r>
            <a:r>
              <a:rPr lang="en-US" baseline="-25000" dirty="0"/>
              <a:t>4</a:t>
            </a:r>
            <a:r>
              <a:rPr lang="en-US" dirty="0"/>
              <a:t>)</a:t>
            </a:r>
            <a:r>
              <a:rPr lang="en-US" baseline="-25000" dirty="0"/>
              <a:t>2</a:t>
            </a:r>
            <a:r>
              <a:rPr lang="en-US" dirty="0"/>
              <a:t>S</a:t>
            </a:r>
            <a:r>
              <a:rPr lang="en-US" baseline="-25000" dirty="0"/>
              <a:t>2</a:t>
            </a:r>
            <a:r>
              <a:rPr lang="en-US" dirty="0"/>
              <a:t>O</a:t>
            </a:r>
            <a:r>
              <a:rPr lang="en-US" baseline="-25000" dirty="0"/>
              <a:t>8</a:t>
            </a:r>
            <a:r>
              <a:rPr lang="en-US" dirty="0"/>
              <a:t> enables the removal of copper layers and; </a:t>
            </a:r>
            <a:endParaRPr lang="en-US" dirty="0" smtClean="0"/>
          </a:p>
          <a:p>
            <a:pPr marL="0" lvl="0" indent="0">
              <a:buNone/>
            </a:pPr>
            <a:endParaRPr lang="en-US" dirty="0"/>
          </a:p>
          <a:p>
            <a:pPr lvl="0"/>
            <a:r>
              <a:rPr lang="en-US" dirty="0"/>
              <a:t>Release of the </a:t>
            </a:r>
            <a:r>
              <a:rPr lang="en-US" dirty="0" err="1"/>
              <a:t>graphene</a:t>
            </a:r>
            <a:r>
              <a:rPr lang="en-US" dirty="0"/>
              <a:t> layer onto a target substrate. Thermal treatment is used to detach the </a:t>
            </a:r>
            <a:r>
              <a:rPr lang="en-US" dirty="0" err="1"/>
              <a:t>graphene</a:t>
            </a:r>
            <a:r>
              <a:rPr lang="en-US" dirty="0"/>
              <a:t> from the polymer support and reattach the film onto a target substrate. This target substrate could have been placed below the copper foil in order to obviate the third step.</a:t>
            </a:r>
          </a:p>
          <a:p>
            <a:r>
              <a:rPr lang="en-US" dirty="0"/>
              <a:t> </a:t>
            </a:r>
          </a:p>
          <a:p>
            <a:pPr lvl="8"/>
            <a:r>
              <a:rPr lang="en-US" b="1" dirty="0" smtClean="0"/>
              <a:t> </a:t>
            </a:r>
            <a:endParaRPr lang="en-US" dirty="0"/>
          </a:p>
          <a:p>
            <a:endParaRPr lang="en-US" dirty="0"/>
          </a:p>
        </p:txBody>
      </p:sp>
    </p:spTree>
    <p:extLst>
      <p:ext uri="{BB962C8B-B14F-4D97-AF65-F5344CB8AC3E}">
        <p14:creationId xmlns:p14="http://schemas.microsoft.com/office/powerpoint/2010/main" val="383672776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79</TotalTime>
  <Words>1299</Words>
  <Application>Microsoft Office PowerPoint</Application>
  <PresentationFormat>On-screen Show (4:3)</PresentationFormat>
  <Paragraphs>193</Paragraphs>
  <Slides>26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Flow</vt:lpstr>
      <vt:lpstr>Equation</vt:lpstr>
      <vt:lpstr>PowerPoint Presentation</vt:lpstr>
      <vt:lpstr>On Effectiveness Factor during Roll-to-Roll Transfer Process for Graphene in Horizontal Low Pressure Chemical Vapor Deposition Annular Plug Flow Reactor</vt:lpstr>
      <vt:lpstr>Graphene</vt:lpstr>
      <vt:lpstr>PowerPoint Presentation</vt:lpstr>
      <vt:lpstr>..attributes</vt:lpstr>
      <vt:lpstr>Delocalized Electrons - Resonant</vt:lpstr>
      <vt:lpstr>XRD Pattern of Graphene</vt:lpstr>
      <vt:lpstr>PowerPoint Presentation</vt:lpstr>
      <vt:lpstr>             Roll-to-Roll Transfer Process – Annular Plug Flow Reactor</vt:lpstr>
      <vt:lpstr>PowerPoint Presentation</vt:lpstr>
      <vt:lpstr>Mechanism of Formation of Graphene on Carbon Foil</vt:lpstr>
      <vt:lpstr>Adsorbtion – Langmuir Isotherm</vt:lpstr>
      <vt:lpstr>Effectiveness Factor</vt:lpstr>
      <vt:lpstr>Autocatalytic Reaction – Simultaneous Diffusion in Annular Space of APFR</vt:lpstr>
      <vt:lpstr>Time and Space Conditions</vt:lpstr>
      <vt:lpstr>Governing Equation</vt:lpstr>
      <vt:lpstr>…in Concentration</vt:lpstr>
      <vt:lpstr>Solution</vt:lpstr>
      <vt:lpstr>Solution</vt:lpstr>
      <vt:lpstr>Time Domain</vt:lpstr>
      <vt:lpstr>PowerPoint Presentation</vt:lpstr>
      <vt:lpstr>Bifurcated Solution</vt:lpstr>
      <vt:lpstr>Shape Limit</vt:lpstr>
      <vt:lpstr>Conclusions</vt:lpstr>
      <vt:lpstr>Journal of Laser Optics &amp; Photonics </vt:lpstr>
      <vt:lpstr>Journal of Laser Optics &amp; Photonics </vt:lpstr>
    </vt:vector>
  </TitlesOfParts>
  <Company>Lone Star College - CyFair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Effectiveness Factor during Roll-to-Roll Transfer Process for Graphene in Horizontal Low Pressure Chemical Vapor Deposition Annular Plug Flow Reactor</dc:title>
  <dc:creator>Lone Star College System</dc:creator>
  <cp:lastModifiedBy>Rajesh Thota</cp:lastModifiedBy>
  <cp:revision>11</cp:revision>
  <dcterms:created xsi:type="dcterms:W3CDTF">2014-03-15T19:07:47Z</dcterms:created>
  <dcterms:modified xsi:type="dcterms:W3CDTF">2015-10-14T09:20:37Z</dcterms:modified>
</cp:coreProperties>
</file>