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7"/>
  </p:notesMasterIdLst>
  <p:sldIdLst>
    <p:sldId id="295" r:id="rId2"/>
    <p:sldId id="289" r:id="rId3"/>
    <p:sldId id="297" r:id="rId4"/>
    <p:sldId id="298" r:id="rId5"/>
    <p:sldId id="299" r:id="rId6"/>
    <p:sldId id="300" r:id="rId7"/>
    <p:sldId id="301" r:id="rId8"/>
    <p:sldId id="296" r:id="rId9"/>
    <p:sldId id="302" r:id="rId10"/>
    <p:sldId id="303" r:id="rId11"/>
    <p:sldId id="304" r:id="rId12"/>
    <p:sldId id="305" r:id="rId13"/>
    <p:sldId id="306" r:id="rId14"/>
    <p:sldId id="307" r:id="rId15"/>
    <p:sldId id="308" r:id="rId16"/>
    <p:sldId id="312" r:id="rId17"/>
    <p:sldId id="313" r:id="rId18"/>
    <p:sldId id="311" r:id="rId19"/>
    <p:sldId id="310" r:id="rId20"/>
    <p:sldId id="309" r:id="rId21"/>
    <p:sldId id="314" r:id="rId22"/>
    <p:sldId id="315" r:id="rId23"/>
    <p:sldId id="316" r:id="rId24"/>
    <p:sldId id="321" r:id="rId25"/>
    <p:sldId id="32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tikeya Tiwari" initials="K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60"/>
  </p:normalViewPr>
  <p:slideViewPr>
    <p:cSldViewPr>
      <p:cViewPr>
        <p:scale>
          <a:sx n="76" d="100"/>
          <a:sy n="76" d="100"/>
        </p:scale>
        <p:origin x="-1200"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D7D24-2BC9-4D36-82BC-D71547093D6A}" type="datetimeFigureOut">
              <a:rPr lang="en-US" smtClean="0"/>
              <a:t>10/19/2015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B666D3-C447-43B0-B933-FDF374435C02}" type="slidenum">
              <a:rPr lang="en-US" smtClean="0"/>
              <a:t>‹#›</a:t>
            </a:fld>
            <a:endParaRPr lang="en-US"/>
          </a:p>
        </p:txBody>
      </p:sp>
    </p:spTree>
    <p:extLst>
      <p:ext uri="{BB962C8B-B14F-4D97-AF65-F5344CB8AC3E}">
        <p14:creationId xmlns:p14="http://schemas.microsoft.com/office/powerpoint/2010/main" val="2681826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B666D3-C447-43B0-B933-FDF374435C02}" type="slidenum">
              <a:rPr lang="en-US" smtClean="0"/>
              <a:t>9</a:t>
            </a:fld>
            <a:endParaRPr lang="en-US"/>
          </a:p>
        </p:txBody>
      </p:sp>
    </p:spTree>
    <p:extLst>
      <p:ext uri="{BB962C8B-B14F-4D97-AF65-F5344CB8AC3E}">
        <p14:creationId xmlns:p14="http://schemas.microsoft.com/office/powerpoint/2010/main" val="649850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B666D3-C447-43B0-B933-FDF374435C02}" type="slidenum">
              <a:rPr lang="en-US" smtClean="0"/>
              <a:t>23</a:t>
            </a:fld>
            <a:endParaRPr lang="en-US"/>
          </a:p>
        </p:txBody>
      </p:sp>
    </p:spTree>
    <p:extLst>
      <p:ext uri="{BB962C8B-B14F-4D97-AF65-F5344CB8AC3E}">
        <p14:creationId xmlns:p14="http://schemas.microsoft.com/office/powerpoint/2010/main" val="329982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3623316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46517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307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1213055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2638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4258676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2892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372934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21098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0DF59-5C9A-4AF1-9196-DB2FB268C60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269666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0DF59-5C9A-4AF1-9196-DB2FB268C60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76552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0DF59-5C9A-4AF1-9196-DB2FB268C60C}"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108399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0DF59-5C9A-4AF1-9196-DB2FB268C60C}"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420525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0DF59-5C9A-4AF1-9196-DB2FB268C60C}"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388114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0DF59-5C9A-4AF1-9196-DB2FB268C60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374956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0DF59-5C9A-4AF1-9196-DB2FB268C60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33ABA-E80B-4D3E-95C6-E8A3F03BDA75}" type="slidenum">
              <a:rPr lang="en-US" smtClean="0"/>
              <a:t>‹#›</a:t>
            </a:fld>
            <a:endParaRPr lang="en-US"/>
          </a:p>
        </p:txBody>
      </p:sp>
    </p:spTree>
    <p:extLst>
      <p:ext uri="{BB962C8B-B14F-4D97-AF65-F5344CB8AC3E}">
        <p14:creationId xmlns:p14="http://schemas.microsoft.com/office/powerpoint/2010/main" val="37510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20DF59-5C9A-4AF1-9196-DB2FB268C60C}" type="datetimeFigureOut">
              <a:rPr lang="en-US" smtClean="0"/>
              <a:t>10/19/2015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2C33ABA-E80B-4D3E-95C6-E8A3F03BDA75}" type="slidenum">
              <a:rPr lang="en-US" smtClean="0"/>
              <a:t>‹#›</a:t>
            </a:fld>
            <a:endParaRPr lang="en-US"/>
          </a:p>
        </p:txBody>
      </p:sp>
    </p:spTree>
    <p:extLst>
      <p:ext uri="{BB962C8B-B14F-4D97-AF65-F5344CB8AC3E}">
        <p14:creationId xmlns:p14="http://schemas.microsoft.com/office/powerpoint/2010/main" val="181032012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omicsonline.org/bioprocessing-biotechniques.php" TargetMode="External"/><Relationship Id="rId7"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www.esciencecentral.org/journals/biodiversity-endangered-species.php" TargetMode="External"/><Relationship Id="rId5" Type="http://schemas.openxmlformats.org/officeDocument/2006/relationships/hyperlink" Target="http://omicsonline.org/bioequivalence-bioavailability.php" TargetMode="External"/><Relationship Id="rId4" Type="http://schemas.openxmlformats.org/officeDocument/2006/relationships/hyperlink" Target="http://omicsonline.org/bioremediation-biodegradation.php"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71600" y="1371600"/>
            <a:ext cx="2743200" cy="2362200"/>
          </a:xfrm>
        </p:spPr>
      </p:pic>
      <p:sp>
        <p:nvSpPr>
          <p:cNvPr id="2" name="TextBox 1"/>
          <p:cNvSpPr txBox="1"/>
          <p:nvPr/>
        </p:nvSpPr>
        <p:spPr>
          <a:xfrm>
            <a:off x="-76200" y="268069"/>
            <a:ext cx="8197678"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Research Interest &amp; Expertise</a:t>
            </a:r>
            <a:endParaRPr lang="en-US" sz="3400" dirty="0">
              <a:solidFill>
                <a:srgbClr val="FF0000"/>
              </a:solidFill>
              <a:latin typeface="Lucida Handwriting" panose="03010101010101010101" pitchFamily="66" charset="0"/>
            </a:endParaRPr>
          </a:p>
        </p:txBody>
      </p:sp>
      <p:sp>
        <p:nvSpPr>
          <p:cNvPr id="3" name="TextBox 2"/>
          <p:cNvSpPr txBox="1"/>
          <p:nvPr/>
        </p:nvSpPr>
        <p:spPr>
          <a:xfrm>
            <a:off x="76200" y="4154031"/>
            <a:ext cx="6324600" cy="2246769"/>
          </a:xfrm>
          <a:prstGeom prst="rect">
            <a:avLst/>
          </a:prstGeom>
          <a:noFill/>
        </p:spPr>
        <p:txBody>
          <a:bodyPr wrap="square" rtlCol="0">
            <a:spAutoFit/>
          </a:bodyPr>
          <a:lstStyle/>
          <a:p>
            <a:pPr algn="just"/>
            <a:r>
              <a:rPr lang="en-US" sz="2800" dirty="0" smtClean="0">
                <a:latin typeface="Lucida Handwriting" panose="03010101010101010101" pitchFamily="66" charset="0"/>
              </a:rPr>
              <a:t>Dr. Kartikeya Tiwari</a:t>
            </a:r>
          </a:p>
          <a:p>
            <a:pPr algn="just"/>
            <a:r>
              <a:rPr lang="en-US" sz="2800" dirty="0" smtClean="0">
                <a:latin typeface="Lucida Handwriting" panose="03010101010101010101" pitchFamily="66" charset="0"/>
              </a:rPr>
              <a:t>Editorial Board Member</a:t>
            </a:r>
          </a:p>
          <a:p>
            <a:pPr algn="just"/>
            <a:r>
              <a:rPr lang="en-US" sz="2800" dirty="0" smtClean="0">
                <a:latin typeface="Lucida Handwriting" panose="03010101010101010101" pitchFamily="66" charset="0"/>
              </a:rPr>
              <a:t>International Journal of Biodiversity, Bio prospecting &amp; Development (OMICS GROUP)</a:t>
            </a:r>
            <a:endParaRPr lang="en-US" sz="2800" dirty="0">
              <a:latin typeface="Lucida Handwriting" panose="03010101010101010101" pitchFamily="66" charset="0"/>
            </a:endParaRPr>
          </a:p>
        </p:txBody>
      </p:sp>
    </p:spTree>
    <p:extLst>
      <p:ext uri="{BB962C8B-B14F-4D97-AF65-F5344CB8AC3E}">
        <p14:creationId xmlns:p14="http://schemas.microsoft.com/office/powerpoint/2010/main" val="2786644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685800"/>
            <a:ext cx="8915400" cy="6124754"/>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600" i="1" dirty="0" err="1" smtClean="0">
                <a:latin typeface="Lucida Handwriting" panose="03010101010101010101" pitchFamily="66" charset="0"/>
              </a:rPr>
              <a:t>Muscodor</a:t>
            </a:r>
            <a:r>
              <a:rPr lang="en-US" sz="2600" i="1" dirty="0" smtClean="0">
                <a:latin typeface="Lucida Handwriting" panose="03010101010101010101" pitchFamily="66" charset="0"/>
              </a:rPr>
              <a:t> </a:t>
            </a:r>
            <a:r>
              <a:rPr lang="en-US" sz="2600" i="1" dirty="0" err="1" smtClean="0">
                <a:latin typeface="Lucida Handwriting" panose="03010101010101010101" pitchFamily="66" charset="0"/>
              </a:rPr>
              <a:t>albus</a:t>
            </a:r>
            <a:r>
              <a:rPr lang="en-US" sz="2600" dirty="0" smtClean="0">
                <a:latin typeface="Lucida Handwriting" panose="03010101010101010101" pitchFamily="66" charset="0"/>
              </a:rPr>
              <a:t> is a newly described endophytic fungus obtained from the plant </a:t>
            </a:r>
            <a:r>
              <a:rPr lang="en-US" sz="2600" i="1" dirty="0" err="1" smtClean="0">
                <a:latin typeface="Lucida Handwriting" panose="03010101010101010101" pitchFamily="66" charset="0"/>
              </a:rPr>
              <a:t>Cinnamomum</a:t>
            </a:r>
            <a:r>
              <a:rPr lang="en-US" sz="2600" i="1" dirty="0" smtClean="0">
                <a:latin typeface="Lucida Handwriting" panose="03010101010101010101" pitchFamily="66" charset="0"/>
              </a:rPr>
              <a:t> </a:t>
            </a:r>
            <a:r>
              <a:rPr lang="en-US" sz="2600" i="1" dirty="0" err="1" smtClean="0">
                <a:latin typeface="Lucida Handwriting" panose="03010101010101010101" pitchFamily="66" charset="0"/>
              </a:rPr>
              <a:t>zeylanicum</a:t>
            </a:r>
            <a:r>
              <a:rPr lang="en-US" sz="2600" dirty="0" smtClean="0">
                <a:latin typeface="Lucida Handwriting" panose="03010101010101010101" pitchFamily="66" charset="0"/>
              </a:rPr>
              <a:t> (</a:t>
            </a:r>
            <a:r>
              <a:rPr lang="en-US" sz="2600" dirty="0" err="1" smtClean="0">
                <a:latin typeface="Lucida Handwriting" panose="03010101010101010101" pitchFamily="66" charset="0"/>
              </a:rPr>
              <a:t>Worapong</a:t>
            </a:r>
            <a:r>
              <a:rPr lang="en-US" sz="2600" dirty="0" smtClean="0">
                <a:latin typeface="Lucida Handwriting" panose="03010101010101010101" pitchFamily="66" charset="0"/>
              </a:rPr>
              <a:t> </a:t>
            </a:r>
            <a:r>
              <a:rPr lang="en-US" sz="2600" i="1" dirty="0" smtClean="0">
                <a:latin typeface="Lucida Handwriting" panose="03010101010101010101" pitchFamily="66" charset="0"/>
              </a:rPr>
              <a:t>et al</a:t>
            </a:r>
            <a:r>
              <a:rPr lang="en-US" sz="2600" dirty="0" smtClean="0">
                <a:latin typeface="Lucida Handwriting" panose="03010101010101010101" pitchFamily="66" charset="0"/>
              </a:rPr>
              <a:t>., 2001 &amp; 2002). This </a:t>
            </a:r>
            <a:r>
              <a:rPr lang="en-US" sz="2600" dirty="0" err="1" smtClean="0">
                <a:latin typeface="Lucida Handwriting" panose="03010101010101010101" pitchFamily="66" charset="0"/>
              </a:rPr>
              <a:t>xylariaceous</a:t>
            </a:r>
            <a:r>
              <a:rPr lang="en-US" sz="2600" dirty="0" smtClean="0">
                <a:latin typeface="Lucida Handwriting" panose="03010101010101010101" pitchFamily="66" charset="0"/>
              </a:rPr>
              <a:t> fungus effectively inhibits and kills certain fungal and bacterial pathogens by producing a mixture of volatile compounds (</a:t>
            </a:r>
            <a:r>
              <a:rPr lang="en-US" sz="2600" dirty="0" err="1" smtClean="0">
                <a:latin typeface="Lucida Handwriting" panose="03010101010101010101" pitchFamily="66" charset="0"/>
              </a:rPr>
              <a:t>Strobel</a:t>
            </a:r>
            <a:r>
              <a:rPr lang="en-US" sz="2600" dirty="0" smtClean="0">
                <a:latin typeface="Lucida Handwriting" panose="03010101010101010101" pitchFamily="66" charset="0"/>
              </a:rPr>
              <a:t> </a:t>
            </a:r>
            <a:r>
              <a:rPr lang="en-US" sz="2600" i="1" dirty="0" smtClean="0">
                <a:latin typeface="Lucida Handwriting" panose="03010101010101010101" pitchFamily="66" charset="0"/>
              </a:rPr>
              <a:t>et al</a:t>
            </a:r>
            <a:r>
              <a:rPr lang="en-US" sz="2600" dirty="0" smtClean="0">
                <a:latin typeface="Lucida Handwriting" panose="03010101010101010101" pitchFamily="66" charset="0"/>
              </a:rPr>
              <a:t>., 2001).</a:t>
            </a:r>
            <a:endParaRPr lang="en-US" sz="2600" dirty="0">
              <a:latin typeface="Lucida Handwriting" panose="03010101010101010101" pitchFamily="66" charset="0"/>
            </a:endParaRPr>
          </a:p>
          <a:p>
            <a:pPr marL="457200" indent="-457200" algn="just">
              <a:buFont typeface="Wingdings" panose="05000000000000000000" pitchFamily="2" charset="2"/>
              <a:buChar char="v"/>
            </a:pPr>
            <a:r>
              <a:rPr lang="en-US" sz="2600" dirty="0" smtClean="0">
                <a:latin typeface="Lucida Handwriting" panose="03010101010101010101" pitchFamily="66" charset="0"/>
              </a:rPr>
              <a:t> The potential use of </a:t>
            </a:r>
            <a:r>
              <a:rPr lang="en-US" sz="2600" dirty="0" err="1" smtClean="0">
                <a:latin typeface="Lucida Handwriting" panose="03010101010101010101" pitchFamily="66" charset="0"/>
              </a:rPr>
              <a:t>mycofumigation</a:t>
            </a:r>
            <a:r>
              <a:rPr lang="en-US" sz="2600" dirty="0" smtClean="0">
                <a:latin typeface="Lucida Handwriting" panose="03010101010101010101" pitchFamily="66" charset="0"/>
              </a:rPr>
              <a:t> to treat soil, seeds and plants may soon be a reality. Using </a:t>
            </a:r>
            <a:r>
              <a:rPr lang="en-US" sz="2600" i="1" dirty="0" smtClean="0">
                <a:latin typeface="Lucida Handwriting" panose="03010101010101010101" pitchFamily="66" charset="0"/>
              </a:rPr>
              <a:t>M. </a:t>
            </a:r>
            <a:r>
              <a:rPr lang="en-US" sz="2600" i="1" dirty="0" err="1" smtClean="0">
                <a:latin typeface="Lucida Handwriting" panose="03010101010101010101" pitchFamily="66" charset="0"/>
              </a:rPr>
              <a:t>albus</a:t>
            </a:r>
            <a:r>
              <a:rPr lang="en-US" sz="2600" dirty="0" smtClean="0">
                <a:latin typeface="Lucida Handwriting" panose="03010101010101010101" pitchFamily="66" charset="0"/>
              </a:rPr>
              <a:t> as screening tool, it has now been possible to isolate other endophytic fungi that produce volatile antibiotics.</a:t>
            </a:r>
          </a:p>
          <a:p>
            <a:pPr algn="just"/>
            <a:r>
              <a:rPr lang="en-US" sz="2600" dirty="0" smtClean="0">
                <a:latin typeface="Lucida Handwriting" panose="03010101010101010101" pitchFamily="66" charset="0"/>
              </a:rPr>
              <a:t> </a:t>
            </a:r>
          </a:p>
        </p:txBody>
      </p:sp>
    </p:spTree>
    <p:extLst>
      <p:ext uri="{BB962C8B-B14F-4D97-AF65-F5344CB8AC3E}">
        <p14:creationId xmlns:p14="http://schemas.microsoft.com/office/powerpoint/2010/main" val="300173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685800"/>
            <a:ext cx="8915400" cy="6124754"/>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A unique peptide </a:t>
            </a:r>
            <a:r>
              <a:rPr lang="en-US" sz="2800" dirty="0" err="1" smtClean="0">
                <a:latin typeface="Lucida Handwriting" panose="03010101010101010101" pitchFamily="66" charset="0"/>
              </a:rPr>
              <a:t>antimycotic</a:t>
            </a:r>
            <a:r>
              <a:rPr lang="en-US" sz="2800" dirty="0" smtClean="0">
                <a:latin typeface="Lucida Handwriting" panose="03010101010101010101" pitchFamily="66" charset="0"/>
              </a:rPr>
              <a:t> termed </a:t>
            </a:r>
            <a:r>
              <a:rPr lang="en-US" sz="2800" dirty="0" err="1" smtClean="0">
                <a:latin typeface="Lucida Handwriting" panose="03010101010101010101" pitchFamily="66" charset="0"/>
              </a:rPr>
              <a:t>cryptocandin</a:t>
            </a:r>
            <a:r>
              <a:rPr lang="en-US" sz="2800" dirty="0" smtClean="0">
                <a:latin typeface="Lucida Handwriting" panose="03010101010101010101" pitchFamily="66" charset="0"/>
              </a:rPr>
              <a:t> was isolated and characterized from </a:t>
            </a:r>
            <a:r>
              <a:rPr lang="en-US" sz="2800" i="1" dirty="0" err="1" smtClean="0">
                <a:latin typeface="Lucida Handwriting" panose="03010101010101010101" pitchFamily="66" charset="0"/>
              </a:rPr>
              <a:t>Cryptosporiopsis</a:t>
            </a:r>
            <a:r>
              <a:rPr lang="en-US" sz="2800" i="1" dirty="0" smtClean="0">
                <a:latin typeface="Lucida Handwriting" panose="03010101010101010101" pitchFamily="66" charset="0"/>
              </a:rPr>
              <a:t> </a:t>
            </a:r>
            <a:r>
              <a:rPr lang="en-US" sz="2800" i="1" dirty="0" err="1" smtClean="0">
                <a:latin typeface="Lucida Handwriting" panose="03010101010101010101" pitchFamily="66" charset="0"/>
              </a:rPr>
              <a:t>quercina</a:t>
            </a:r>
            <a:r>
              <a:rPr lang="en-US" sz="2800" i="1" dirty="0" smtClean="0">
                <a:latin typeface="Lucida Handwriting" panose="03010101010101010101" pitchFamily="66" charset="0"/>
              </a:rPr>
              <a:t>  </a:t>
            </a:r>
            <a:r>
              <a:rPr lang="en-US" sz="2800" dirty="0" smtClean="0">
                <a:latin typeface="Lucida Handwriting" panose="03010101010101010101" pitchFamily="66" charset="0"/>
              </a:rPr>
              <a:t>(</a:t>
            </a:r>
            <a:r>
              <a:rPr lang="en-US" sz="2800" dirty="0" err="1" smtClean="0">
                <a:latin typeface="Lucida Handwriting" panose="03010101010101010101" pitchFamily="66" charset="0"/>
              </a:rPr>
              <a:t>Strobel</a:t>
            </a:r>
            <a:r>
              <a:rPr lang="en-US" sz="2800" dirty="0" smtClean="0">
                <a:latin typeface="Lucida Handwriting" panose="03010101010101010101" pitchFamily="66" charset="0"/>
              </a:rPr>
              <a:t> </a:t>
            </a:r>
            <a:r>
              <a:rPr lang="en-US" sz="2800" i="1" dirty="0" smtClean="0">
                <a:latin typeface="Lucida Handwriting" panose="03010101010101010101" pitchFamily="66" charset="0"/>
              </a:rPr>
              <a:t>et al</a:t>
            </a:r>
            <a:r>
              <a:rPr lang="en-US" sz="2800" dirty="0" smtClean="0">
                <a:latin typeface="Lucida Handwriting" panose="03010101010101010101" pitchFamily="66" charset="0"/>
              </a:rPr>
              <a:t>., 2001). This compound contains a number of peculiar </a:t>
            </a:r>
            <a:r>
              <a:rPr lang="en-US" sz="2800" dirty="0" err="1" smtClean="0">
                <a:latin typeface="Lucida Handwriting" panose="03010101010101010101" pitchFamily="66" charset="0"/>
              </a:rPr>
              <a:t>hydroxylated</a:t>
            </a:r>
            <a:r>
              <a:rPr lang="en-US" sz="2800" dirty="0" smtClean="0">
                <a:latin typeface="Lucida Handwriting" panose="03010101010101010101" pitchFamily="66" charset="0"/>
              </a:rPr>
              <a:t> amino acids and a novel amino acid: 3-hydroxyl-4-hydroxyl methyl </a:t>
            </a:r>
            <a:r>
              <a:rPr lang="en-US" sz="2800" dirty="0" err="1" smtClean="0">
                <a:latin typeface="Lucida Handwriting" panose="03010101010101010101" pitchFamily="66" charset="0"/>
              </a:rPr>
              <a:t>proline</a:t>
            </a:r>
            <a:r>
              <a:rPr lang="en-US" sz="2800" dirty="0" smtClean="0">
                <a:latin typeface="Lucida Handwriting" panose="03010101010101010101" pitchFamily="66" charset="0"/>
              </a:rPr>
              <a:t>. The bioactive compound is related to the known </a:t>
            </a:r>
            <a:r>
              <a:rPr lang="en-US" sz="2800" dirty="0" err="1" smtClean="0">
                <a:latin typeface="Lucida Handwriting" panose="03010101010101010101" pitchFamily="66" charset="0"/>
              </a:rPr>
              <a:t>antimycotics</a:t>
            </a:r>
            <a:r>
              <a:rPr lang="en-US" sz="2800" dirty="0" smtClean="0">
                <a:latin typeface="Lucida Handwriting" panose="03010101010101010101" pitchFamily="66" charset="0"/>
              </a:rPr>
              <a:t>, the </a:t>
            </a:r>
            <a:r>
              <a:rPr lang="en-US" sz="2800" dirty="0" err="1" smtClean="0">
                <a:latin typeface="Lucida Handwriting" panose="03010101010101010101" pitchFamily="66" charset="0"/>
              </a:rPr>
              <a:t>echinocandins</a:t>
            </a:r>
            <a:r>
              <a:rPr lang="en-US" sz="2800" dirty="0" smtClean="0">
                <a:latin typeface="Lucida Handwriting" panose="03010101010101010101" pitchFamily="66" charset="0"/>
              </a:rPr>
              <a:t> and the </a:t>
            </a:r>
            <a:r>
              <a:rPr lang="en-US" sz="2800" dirty="0" err="1" smtClean="0">
                <a:latin typeface="Lucida Handwriting" panose="03010101010101010101" pitchFamily="66" charset="0"/>
              </a:rPr>
              <a:t>pneumocandins</a:t>
            </a:r>
            <a:r>
              <a:rPr lang="en-US" sz="2800" dirty="0" smtClean="0">
                <a:latin typeface="Lucida Handwriting" panose="03010101010101010101" pitchFamily="66" charset="0"/>
              </a:rPr>
              <a:t>. Thus, other antifungal agents related to </a:t>
            </a:r>
            <a:r>
              <a:rPr lang="en-US" sz="2800" dirty="0" err="1" smtClean="0">
                <a:latin typeface="Lucida Handwriting" panose="03010101010101010101" pitchFamily="66" charset="0"/>
              </a:rPr>
              <a:t>cryptocandin</a:t>
            </a:r>
            <a:r>
              <a:rPr lang="en-US" sz="2800" dirty="0" smtClean="0">
                <a:latin typeface="Lucida Handwriting" panose="03010101010101010101" pitchFamily="66" charset="0"/>
              </a:rPr>
              <a:t> is also produced by </a:t>
            </a:r>
            <a:r>
              <a:rPr lang="en-US" sz="2800" i="1" dirty="0" smtClean="0">
                <a:latin typeface="Lucida Handwriting" panose="03010101010101010101" pitchFamily="66" charset="0"/>
              </a:rPr>
              <a:t>C. </a:t>
            </a:r>
            <a:r>
              <a:rPr lang="en-US" sz="2800" i="1" dirty="0" err="1" smtClean="0">
                <a:latin typeface="Lucida Handwriting" panose="03010101010101010101" pitchFamily="66" charset="0"/>
              </a:rPr>
              <a:t>quercina</a:t>
            </a:r>
            <a:r>
              <a:rPr lang="en-US" sz="2800" dirty="0" smtClean="0">
                <a:latin typeface="Lucida Handwriting" panose="03010101010101010101" pitchFamily="66" charset="0"/>
              </a:rPr>
              <a:t>. </a:t>
            </a:r>
            <a:endParaRPr lang="en-US" sz="2600" dirty="0" smtClean="0">
              <a:latin typeface="Lucida Handwriting" panose="03010101010101010101" pitchFamily="66" charset="0"/>
            </a:endParaRPr>
          </a:p>
        </p:txBody>
      </p:sp>
    </p:spTree>
    <p:extLst>
      <p:ext uri="{BB962C8B-B14F-4D97-AF65-F5344CB8AC3E}">
        <p14:creationId xmlns:p14="http://schemas.microsoft.com/office/powerpoint/2010/main" val="579436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685800"/>
            <a:ext cx="8915400" cy="6124754"/>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Alternaric acid, a biologically active secondary metabolite, produced from </a:t>
            </a:r>
            <a:r>
              <a:rPr lang="en-US" sz="2800" i="1" dirty="0" smtClean="0">
                <a:latin typeface="Lucida Handwriting" panose="03010101010101010101" pitchFamily="66" charset="0"/>
              </a:rPr>
              <a:t>Alternaria solani</a:t>
            </a:r>
            <a:r>
              <a:rPr lang="en-US" sz="2800" dirty="0" smtClean="0">
                <a:latin typeface="Lucida Handwriting" panose="03010101010101010101" pitchFamily="66" charset="0"/>
              </a:rPr>
              <a:t> shown effectiveness against various fungal pathogens (Tiwari &amp; Chittora, 2013; Brian </a:t>
            </a:r>
            <a:r>
              <a:rPr lang="en-US" sz="2800" i="1" dirty="0" smtClean="0">
                <a:latin typeface="Lucida Handwriting" panose="03010101010101010101" pitchFamily="66" charset="0"/>
              </a:rPr>
              <a:t>et al</a:t>
            </a:r>
            <a:r>
              <a:rPr lang="en-US" sz="2800" dirty="0" smtClean="0">
                <a:latin typeface="Lucida Handwriting" panose="03010101010101010101" pitchFamily="66" charset="0"/>
              </a:rPr>
              <a:t>., 1949).</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The recent discovery of polyester </a:t>
            </a:r>
            <a:r>
              <a:rPr lang="en-US" sz="2800" dirty="0">
                <a:latin typeface="Lucida Handwriting" panose="03010101010101010101" pitchFamily="66" charset="0"/>
              </a:rPr>
              <a:t>polyurethane is one of the few types of plastics susceptible to degradation by natural sources, mainly bio-degradation by microbial attack and enzyme degradation</a:t>
            </a:r>
            <a:r>
              <a:rPr lang="en-US" sz="2800" dirty="0" smtClean="0">
                <a:latin typeface="Lucida Handwriting" panose="03010101010101010101" pitchFamily="66" charset="0"/>
              </a:rPr>
              <a:t>. </a:t>
            </a:r>
          </a:p>
          <a:p>
            <a:pPr marL="457200" indent="-457200" algn="just">
              <a:buFont typeface="Wingdings" panose="05000000000000000000" pitchFamily="2" charset="2"/>
              <a:buChar char="v"/>
            </a:pPr>
            <a:r>
              <a:rPr lang="en-US" sz="2800" dirty="0" smtClean="0">
                <a:latin typeface="Lucida Handwriting" panose="03010101010101010101" pitchFamily="66" charset="0"/>
              </a:rPr>
              <a:t>Pestalotiopsis </a:t>
            </a:r>
            <a:r>
              <a:rPr lang="en-US" sz="2800" dirty="0">
                <a:latin typeface="Lucida Handwriting" panose="03010101010101010101" pitchFamily="66" charset="0"/>
              </a:rPr>
              <a:t>microspora was able to survive on an exclusive "diet" </a:t>
            </a:r>
            <a:r>
              <a:rPr lang="en-US" sz="2800" dirty="0" smtClean="0">
                <a:latin typeface="Lucida Handwriting" panose="03010101010101010101" pitchFamily="66" charset="0"/>
              </a:rPr>
              <a:t>of</a:t>
            </a:r>
          </a:p>
        </p:txBody>
      </p:sp>
    </p:spTree>
    <p:extLst>
      <p:ext uri="{BB962C8B-B14F-4D97-AF65-F5344CB8AC3E}">
        <p14:creationId xmlns:p14="http://schemas.microsoft.com/office/powerpoint/2010/main" val="343047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685800"/>
            <a:ext cx="8915400" cy="6124754"/>
          </a:xfrm>
          <a:prstGeom prst="rect">
            <a:avLst/>
          </a:prstGeom>
        </p:spPr>
        <p:txBody>
          <a:bodyPr wrap="square">
            <a:spAutoFit/>
          </a:bodyPr>
          <a:lstStyle/>
          <a:p>
            <a:pPr algn="just"/>
            <a:r>
              <a:rPr lang="en-US" sz="2800" dirty="0" smtClean="0">
                <a:latin typeface="Lucida Handwriting" panose="03010101010101010101" pitchFamily="66" charset="0"/>
              </a:rPr>
              <a:t>polyurethane as it only carbon source, both in aerobic and anaerobic conditions. </a:t>
            </a:r>
          </a:p>
          <a:p>
            <a:pPr marL="285750" indent="-285750" algn="just">
              <a:buFont typeface="Wingdings" panose="05000000000000000000" pitchFamily="2" charset="2"/>
              <a:buChar char="v"/>
            </a:pPr>
            <a:r>
              <a:rPr lang="en-US" sz="2800" dirty="0" smtClean="0">
                <a:latin typeface="Lucida Handwriting" panose="03010101010101010101" pitchFamily="66" charset="0"/>
              </a:rPr>
              <a:t>In </a:t>
            </a:r>
            <a:r>
              <a:rPr lang="en-US" sz="2800" dirty="0">
                <a:latin typeface="Lucida Handwriting" panose="03010101010101010101" pitchFamily="66" charset="0"/>
              </a:rPr>
              <a:t>the new study, the researchers identify various plant fungi that can use polyurethane as a sole carbon </a:t>
            </a:r>
            <a:r>
              <a:rPr lang="en-US" sz="2800" dirty="0" smtClean="0">
                <a:latin typeface="Lucida Handwriting" panose="03010101010101010101" pitchFamily="66" charset="0"/>
              </a:rPr>
              <a:t>source. They </a:t>
            </a:r>
            <a:r>
              <a:rPr lang="en-US" sz="2800" dirty="0">
                <a:latin typeface="Lucida Handwriting" panose="03010101010101010101" pitchFamily="66" charset="0"/>
              </a:rPr>
              <a:t>demonstrate this for two populations of Pestalotiopsis microspora and several others from the same </a:t>
            </a:r>
            <a:r>
              <a:rPr lang="en-US" sz="2800" dirty="0" smtClean="0">
                <a:latin typeface="Lucida Handwriting" panose="03010101010101010101" pitchFamily="66" charset="0"/>
              </a:rPr>
              <a:t>genus, although </a:t>
            </a:r>
            <a:r>
              <a:rPr lang="en-US" sz="2800" dirty="0">
                <a:latin typeface="Lucida Handwriting" panose="03010101010101010101" pitchFamily="66" charset="0"/>
              </a:rPr>
              <a:t>they note that the ability to degrade polyurethane is not universal across all Pestalotiopsis species. </a:t>
            </a:r>
            <a:endParaRPr lang="en-US" sz="2800" dirty="0" smtClean="0">
              <a:latin typeface="Lucida Handwriting" panose="03010101010101010101" pitchFamily="66" charset="0"/>
            </a:endParaRPr>
          </a:p>
          <a:p>
            <a:pPr marL="285750" indent="-285750" algn="just">
              <a:buFont typeface="Wingdings" panose="05000000000000000000" pitchFamily="2" charset="2"/>
              <a:buChar char="v"/>
            </a:pPr>
            <a:r>
              <a:rPr lang="en-US" sz="2800" dirty="0" smtClean="0">
                <a:latin typeface="Lucida Handwriting" panose="03010101010101010101" pitchFamily="66" charset="0"/>
              </a:rPr>
              <a:t>The </a:t>
            </a:r>
            <a:r>
              <a:rPr lang="en-US" sz="2800" dirty="0">
                <a:latin typeface="Lucida Handwriting" panose="03010101010101010101" pitchFamily="66" charset="0"/>
              </a:rPr>
              <a:t>only other microbe so far known to be capable of </a:t>
            </a:r>
            <a:r>
              <a:rPr lang="en-US" sz="2800" dirty="0" smtClean="0">
                <a:latin typeface="Lucida Handwriting" panose="03010101010101010101" pitchFamily="66" charset="0"/>
              </a:rPr>
              <a:t>using polyurethane </a:t>
            </a:r>
            <a:r>
              <a:rPr lang="en-US" sz="2800" dirty="0">
                <a:latin typeface="Lucida Handwriting" panose="03010101010101010101" pitchFamily="66" charset="0"/>
              </a:rPr>
              <a:t>as a sole source of </a:t>
            </a:r>
            <a:r>
              <a:rPr lang="en-US" sz="2800" dirty="0" smtClean="0">
                <a:latin typeface="Lucida Handwriting" panose="03010101010101010101" pitchFamily="66" charset="0"/>
              </a:rPr>
              <a:t>carbon. </a:t>
            </a:r>
            <a:endParaRPr lang="en-US" dirty="0">
              <a:latin typeface="Lucida Handwriting" panose="03010101010101010101" pitchFamily="66" charset="0"/>
            </a:endParaRPr>
          </a:p>
        </p:txBody>
      </p:sp>
      <p:sp>
        <p:nvSpPr>
          <p:cNvPr id="6" name="TextBox 5"/>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3424052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85800"/>
            <a:ext cx="8763000" cy="3970318"/>
          </a:xfrm>
          <a:prstGeom prst="rect">
            <a:avLst/>
          </a:prstGeom>
        </p:spPr>
        <p:txBody>
          <a:bodyPr wrap="square">
            <a:spAutoFit/>
          </a:bodyPr>
          <a:lstStyle/>
          <a:p>
            <a:pPr marL="285750" indent="-285750" algn="just">
              <a:buFont typeface="Wingdings" panose="05000000000000000000" pitchFamily="2" charset="2"/>
              <a:buChar char="v"/>
            </a:pPr>
            <a:r>
              <a:rPr lang="en-US" sz="2800" dirty="0">
                <a:latin typeface="Lucida Handwriting" panose="03010101010101010101" pitchFamily="66" charset="0"/>
              </a:rPr>
              <a:t>Based on molecular investigations, the researchers concluded that P. microspora fungi were able to break down the plastic using a specific enzyme they called polyurethanase. Interestingly, when they isolated this enzyme, they found that it could degrade polyurethane on its own, independently of the fungi</a:t>
            </a:r>
            <a:r>
              <a:rPr lang="en-US" sz="2800" dirty="0" smtClean="0">
                <a:latin typeface="Lucida Handwriting" panose="03010101010101010101" pitchFamily="66" charset="0"/>
              </a:rPr>
              <a:t>.</a:t>
            </a:r>
            <a:endParaRPr lang="en-US" sz="2800" dirty="0">
              <a:latin typeface="Lucida Handwriting" panose="03010101010101010101" pitchFamily="66" charset="0"/>
            </a:endParaRPr>
          </a:p>
        </p:txBody>
      </p:sp>
      <p:sp>
        <p:nvSpPr>
          <p:cNvPr id="5" name="TextBox 4"/>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3438429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98298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a:t>
            </a:r>
            <a:r>
              <a:rPr lang="en-US" sz="3000" dirty="0" smtClean="0">
                <a:solidFill>
                  <a:srgbClr val="FF0000"/>
                </a:solidFill>
                <a:latin typeface="Lucida Handwriting" panose="03010101010101010101" pitchFamily="66" charset="0"/>
              </a:rPr>
              <a:t>Protocol of isolation of fungal endophytes </a:t>
            </a:r>
          </a:p>
        </p:txBody>
      </p:sp>
      <p:sp>
        <p:nvSpPr>
          <p:cNvPr id="5" name="Rectangle 4"/>
          <p:cNvSpPr/>
          <p:nvPr/>
        </p:nvSpPr>
        <p:spPr>
          <a:xfrm>
            <a:off x="228600" y="762000"/>
            <a:ext cx="8763000" cy="6555641"/>
          </a:xfrm>
          <a:prstGeom prst="rect">
            <a:avLst/>
          </a:prstGeom>
        </p:spPr>
        <p:txBody>
          <a:bodyPr wrap="square">
            <a:spAutoFit/>
          </a:bodyPr>
          <a:lstStyle/>
          <a:p>
            <a:pPr marL="457200" indent="-457200" algn="just">
              <a:buFont typeface="Wingdings" panose="05000000000000000000" pitchFamily="2" charset="2"/>
              <a:buChar char="q"/>
            </a:pPr>
            <a:r>
              <a:rPr lang="en-US" sz="2800" dirty="0">
                <a:solidFill>
                  <a:srgbClr val="FF0000"/>
                </a:solidFill>
                <a:latin typeface="Lucida Handwriting" panose="03010101010101010101" pitchFamily="66" charset="0"/>
              </a:rPr>
              <a:t> </a:t>
            </a:r>
            <a:r>
              <a:rPr lang="en-US" sz="2800" dirty="0" smtClean="0">
                <a:solidFill>
                  <a:srgbClr val="FF0000"/>
                </a:solidFill>
                <a:latin typeface="Lucida Handwriting" panose="03010101010101010101" pitchFamily="66" charset="0"/>
              </a:rPr>
              <a:t>Criteria for plant selection</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Plants from unique environmental niches especially those with an unusual biology and possessing novel strategies of survival.</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Plants that have an ethno botanical history which are used in specific uses.</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Plants that are endemic, have an unusual longevity, are more likely to lodge endophytes with active natural products.</a:t>
            </a:r>
          </a:p>
          <a:p>
            <a:pPr marL="457200" indent="-457200" algn="just">
              <a:buFont typeface="Wingdings" panose="05000000000000000000" pitchFamily="2" charset="2"/>
              <a:buChar char="v"/>
            </a:pPr>
            <a:r>
              <a:rPr lang="en-US" sz="2800" dirty="0" smtClean="0">
                <a:latin typeface="Lucida Handwriting" panose="03010101010101010101" pitchFamily="66" charset="0"/>
              </a:rPr>
              <a:t>Plants growing in areas of great biodiversity have more number of endophytes.</a:t>
            </a:r>
          </a:p>
          <a:p>
            <a:pPr marL="285750" indent="-285750" algn="just">
              <a:buFont typeface="Wingdings" panose="05000000000000000000" pitchFamily="2" charset="2"/>
              <a:buChar char="v"/>
            </a:pPr>
            <a:endParaRPr lang="en-US" sz="2800" dirty="0">
              <a:latin typeface="Lucida Handwriting" panose="03010101010101010101" pitchFamily="66" charset="0"/>
            </a:endParaRPr>
          </a:p>
        </p:txBody>
      </p:sp>
    </p:spTree>
    <p:extLst>
      <p:ext uri="{BB962C8B-B14F-4D97-AF65-F5344CB8AC3E}">
        <p14:creationId xmlns:p14="http://schemas.microsoft.com/office/powerpoint/2010/main" val="17052789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6248400" cy="6555641"/>
          </a:xfrm>
          <a:prstGeom prst="rect">
            <a:avLst/>
          </a:prstGeom>
        </p:spPr>
        <p:txBody>
          <a:bodyPr wrap="square">
            <a:spAutoFit/>
          </a:bodyPr>
          <a:lstStyle/>
          <a:p>
            <a:pPr marL="457200" indent="-457200" algn="just">
              <a:buFont typeface="Wingdings" panose="05000000000000000000" pitchFamily="2" charset="2"/>
              <a:buChar char="q"/>
            </a:pPr>
            <a:r>
              <a:rPr lang="en-US" sz="2800" dirty="0">
                <a:solidFill>
                  <a:srgbClr val="FF0000"/>
                </a:solidFill>
                <a:latin typeface="Lucida Handwriting" panose="03010101010101010101" pitchFamily="66" charset="0"/>
              </a:rPr>
              <a:t> </a:t>
            </a:r>
            <a:r>
              <a:rPr lang="en-US" sz="2800" dirty="0" smtClean="0">
                <a:solidFill>
                  <a:srgbClr val="FF0000"/>
                </a:solidFill>
                <a:latin typeface="Lucida Handwriting" panose="03010101010101010101" pitchFamily="66" charset="0"/>
              </a:rPr>
              <a:t>Surface sterilization and inoculation </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All explants were surface sterilized by dipping in 75% ethanol for 1 minute, 4% sodium hypochlorite for 2 minutes followed by rinsing three times in sterilized distill water. In each petridish</a:t>
            </a:r>
            <a:r>
              <a:rPr lang="en-US" sz="2800" dirty="0">
                <a:latin typeface="Lucida Handwriting" panose="03010101010101010101" pitchFamily="66" charset="0"/>
              </a:rPr>
              <a:t> </a:t>
            </a:r>
            <a:r>
              <a:rPr lang="en-US" sz="2800" dirty="0" smtClean="0">
                <a:latin typeface="Lucida Handwriting" panose="03010101010101010101" pitchFamily="66" charset="0"/>
              </a:rPr>
              <a:t>, a total of four-five processed explants were eventually spaced onto the surface of potato dextrose agar media supplemented with 200ug/ml tetracycline.</a:t>
            </a:r>
          </a:p>
        </p:txBody>
      </p:sp>
      <p:pic>
        <p:nvPicPr>
          <p:cNvPr id="6" name="Picture 2" descr="cover p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1433" t="2404" r="22324" b="81968"/>
          <a:stretch/>
        </p:blipFill>
        <p:spPr bwMode="auto">
          <a:xfrm>
            <a:off x="6553200" y="838200"/>
            <a:ext cx="2514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477000" y="2895600"/>
            <a:ext cx="2590800" cy="1569660"/>
          </a:xfrm>
          <a:prstGeom prst="rect">
            <a:avLst/>
          </a:prstGeom>
          <a:noFill/>
        </p:spPr>
        <p:txBody>
          <a:bodyPr wrap="square" rtlCol="0">
            <a:spAutoFit/>
          </a:bodyPr>
          <a:lstStyle/>
          <a:p>
            <a:pPr algn="just"/>
            <a:r>
              <a:rPr lang="en-US" sz="2400" dirty="0" smtClean="0">
                <a:latin typeface="Lucida Handwriting" panose="03010101010101010101" pitchFamily="66" charset="0"/>
              </a:rPr>
              <a:t>Explants for the isolation of fungal endophytes</a:t>
            </a:r>
            <a:endParaRPr lang="en-US" sz="2400" dirty="0">
              <a:latin typeface="Lucida Handwriting" panose="03010101010101010101" pitchFamily="66" charset="0"/>
            </a:endParaRPr>
          </a:p>
        </p:txBody>
      </p:sp>
    </p:spTree>
    <p:extLst>
      <p:ext uri="{BB962C8B-B14F-4D97-AF65-F5344CB8AC3E}">
        <p14:creationId xmlns:p14="http://schemas.microsoft.com/office/powerpoint/2010/main" val="726123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763000" cy="7078861"/>
          </a:xfrm>
          <a:prstGeom prst="rect">
            <a:avLst/>
          </a:prstGeom>
        </p:spPr>
        <p:txBody>
          <a:bodyPr wrap="square">
            <a:spAutoFit/>
          </a:bodyPr>
          <a:lstStyle/>
          <a:p>
            <a:pPr marL="457200" indent="-457200" algn="just">
              <a:buFont typeface="Wingdings" panose="05000000000000000000" pitchFamily="2" charset="2"/>
              <a:buChar char="q"/>
            </a:pPr>
            <a:r>
              <a:rPr lang="en-US" sz="2800" dirty="0">
                <a:solidFill>
                  <a:srgbClr val="FF0000"/>
                </a:solidFill>
                <a:latin typeface="Lucida Handwriting" panose="03010101010101010101" pitchFamily="66" charset="0"/>
              </a:rPr>
              <a:t> Incubation</a:t>
            </a:r>
          </a:p>
          <a:p>
            <a:pPr algn="just"/>
            <a:r>
              <a:rPr lang="en-US" sz="2600" dirty="0">
                <a:latin typeface="Lucida Handwriting" panose="03010101010101010101" pitchFamily="66" charset="0"/>
              </a:rPr>
              <a:t>The petriplates with explants were incubated in the culture room at 25</a:t>
            </a:r>
            <a:r>
              <a:rPr lang="en-US" sz="2600" baseline="30000" dirty="0">
                <a:latin typeface="Lucida Handwriting" panose="03010101010101010101" pitchFamily="66" charset="0"/>
              </a:rPr>
              <a:t>0</a:t>
            </a:r>
            <a:r>
              <a:rPr lang="en-US" sz="2600" dirty="0">
                <a:latin typeface="Lucida Handwriting" panose="03010101010101010101" pitchFamily="66" charset="0"/>
              </a:rPr>
              <a:t>C.</a:t>
            </a:r>
          </a:p>
          <a:p>
            <a:pPr marL="457200" indent="-457200" algn="just">
              <a:buFont typeface="Wingdings" panose="05000000000000000000" pitchFamily="2" charset="2"/>
              <a:buChar char="q"/>
            </a:pPr>
            <a:r>
              <a:rPr lang="en-US" sz="2800" dirty="0" smtClean="0">
                <a:solidFill>
                  <a:srgbClr val="FF0000"/>
                </a:solidFill>
                <a:latin typeface="Lucida Handwriting" panose="03010101010101010101" pitchFamily="66" charset="0"/>
              </a:rPr>
              <a:t>Identification of fungal endophytes</a:t>
            </a:r>
          </a:p>
          <a:p>
            <a:pPr marL="457200" indent="-457200" algn="just">
              <a:buFont typeface="Wingdings" panose="05000000000000000000" pitchFamily="2" charset="2"/>
              <a:buChar char="v"/>
            </a:pPr>
            <a:r>
              <a:rPr lang="en-US" sz="2800" dirty="0" smtClean="0">
                <a:latin typeface="Lucida Handwriting" panose="03010101010101010101" pitchFamily="66" charset="0"/>
              </a:rPr>
              <a:t> </a:t>
            </a:r>
            <a:r>
              <a:rPr lang="en-US" sz="2600" dirty="0" smtClean="0">
                <a:latin typeface="Lucida Handwriting" panose="03010101010101010101" pitchFamily="66" charset="0"/>
              </a:rPr>
              <a:t>The identification of endophytic fungal strains was based on the morphology of the fungal culture , colony or hyphae, the characteristics of the spores and reproductive structures . Measurements of all fungal characters were made in water mounts, and the slides were subsequently mounted in  lactophenol-cotton blue stain. Those cultures which fail to sporulate were named as mycelia sterilia, and divided into different morpho species according to their cultural characteristics.</a:t>
            </a:r>
          </a:p>
          <a:p>
            <a:pPr algn="just"/>
            <a:endParaRPr lang="en-US" sz="2800" dirty="0">
              <a:latin typeface="Lucida Handwriting" panose="03010101010101010101" pitchFamily="66" charset="0"/>
            </a:endParaRPr>
          </a:p>
        </p:txBody>
      </p:sp>
    </p:spTree>
    <p:extLst>
      <p:ext uri="{BB962C8B-B14F-4D97-AF65-F5344CB8AC3E}">
        <p14:creationId xmlns:p14="http://schemas.microsoft.com/office/powerpoint/2010/main" val="7654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623" y="152400"/>
            <a:ext cx="7199407" cy="584775"/>
          </a:xfrm>
          <a:prstGeom prst="rect">
            <a:avLst/>
          </a:prstGeom>
        </p:spPr>
        <p:txBody>
          <a:bodyPr wrap="none">
            <a:spAutoFit/>
          </a:bodyPr>
          <a:lstStyle/>
          <a:p>
            <a:pPr marL="457200" indent="-457200" algn="just">
              <a:buFont typeface="Wingdings" panose="05000000000000000000" pitchFamily="2" charset="2"/>
              <a:buChar char="q"/>
            </a:pPr>
            <a:r>
              <a:rPr lang="en-US" sz="3200" dirty="0">
                <a:solidFill>
                  <a:srgbClr val="FF0000"/>
                </a:solidFill>
                <a:latin typeface="Lucida Handwriting" panose="03010101010101010101" pitchFamily="66" charset="0"/>
              </a:rPr>
              <a:t> </a:t>
            </a:r>
            <a:r>
              <a:rPr lang="en-US" sz="3200" dirty="0" smtClean="0">
                <a:solidFill>
                  <a:srgbClr val="FF0000"/>
                </a:solidFill>
                <a:latin typeface="Lucida Handwriting" panose="03010101010101010101" pitchFamily="66" charset="0"/>
              </a:rPr>
              <a:t>Preservation of pure </a:t>
            </a:r>
            <a:r>
              <a:rPr lang="en-US" sz="2800" dirty="0" smtClean="0">
                <a:solidFill>
                  <a:srgbClr val="FF0000"/>
                </a:solidFill>
                <a:latin typeface="Lucida Handwriting" panose="03010101010101010101" pitchFamily="66" charset="0"/>
              </a:rPr>
              <a:t>cultures</a:t>
            </a:r>
          </a:p>
        </p:txBody>
      </p:sp>
      <p:sp>
        <p:nvSpPr>
          <p:cNvPr id="5" name="Rectangle 4"/>
          <p:cNvSpPr/>
          <p:nvPr/>
        </p:nvSpPr>
        <p:spPr>
          <a:xfrm>
            <a:off x="0" y="914400"/>
            <a:ext cx="6248400" cy="5693866"/>
          </a:xfrm>
          <a:prstGeom prst="rect">
            <a:avLst/>
          </a:prstGeom>
        </p:spPr>
        <p:txBody>
          <a:bodyPr wrap="square">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The fungi in the pure culture were </a:t>
            </a:r>
            <a:r>
              <a:rPr lang="en-US" sz="2800" dirty="0" smtClean="0">
                <a:latin typeface="Lucida Handwriting" panose="03010101010101010101" pitchFamily="66" charset="0"/>
              </a:rPr>
              <a:t>preserved on the slant at 4</a:t>
            </a:r>
            <a:r>
              <a:rPr lang="en-US" sz="2800" baseline="30000" dirty="0" smtClean="0">
                <a:latin typeface="Lucida Handwriting" panose="03010101010101010101" pitchFamily="66" charset="0"/>
              </a:rPr>
              <a:t>0</a:t>
            </a:r>
            <a:r>
              <a:rPr lang="en-US" sz="2800" dirty="0" smtClean="0">
                <a:latin typeface="Lucida Handwriting" panose="03010101010101010101" pitchFamily="66" charset="0"/>
              </a:rPr>
              <a:t>C with proper labelling; each tube was labelled with the code number, batch number and full name of the fungi and date of storage. Several replica was made for each isolate and appropriate media was used according to the use of microbial strains.</a:t>
            </a:r>
            <a:endParaRPr lang="en-US" sz="2800" dirty="0" smtClean="0">
              <a:solidFill>
                <a:srgbClr val="FF0000"/>
              </a:solidFill>
              <a:latin typeface="Lucida Handwriting" panose="03010101010101010101" pitchFamily="66" charset="0"/>
            </a:endParaRPr>
          </a:p>
        </p:txBody>
      </p:sp>
      <p:pic>
        <p:nvPicPr>
          <p:cNvPr id="6" name="Picture 2" descr="cover p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2333" t="18900" r="49261" b="63737"/>
          <a:stretch/>
        </p:blipFill>
        <p:spPr bwMode="auto">
          <a:xfrm>
            <a:off x="6477000" y="914400"/>
            <a:ext cx="25908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6477000" y="3657600"/>
            <a:ext cx="2590800" cy="1200329"/>
          </a:xfrm>
          <a:prstGeom prst="rect">
            <a:avLst/>
          </a:prstGeom>
          <a:noFill/>
        </p:spPr>
        <p:txBody>
          <a:bodyPr wrap="square" rtlCol="0">
            <a:spAutoFit/>
          </a:bodyPr>
          <a:lstStyle/>
          <a:p>
            <a:r>
              <a:rPr lang="en-US" sz="2400" dirty="0" smtClean="0">
                <a:latin typeface="Lucida Handwriting" panose="03010101010101010101" pitchFamily="66" charset="0"/>
              </a:rPr>
              <a:t>Pure culture of </a:t>
            </a:r>
            <a:r>
              <a:rPr lang="en-US" sz="2400" i="1" dirty="0" smtClean="0">
                <a:latin typeface="Lucida Handwriting" panose="03010101010101010101" pitchFamily="66" charset="0"/>
              </a:rPr>
              <a:t>Alternaria solani</a:t>
            </a:r>
            <a:endParaRPr lang="en-US" sz="2400" i="1" dirty="0">
              <a:latin typeface="Lucida Handwriting" panose="03010101010101010101" pitchFamily="66" charset="0"/>
            </a:endParaRPr>
          </a:p>
        </p:txBody>
      </p:sp>
    </p:spTree>
    <p:extLst>
      <p:ext uri="{BB962C8B-B14F-4D97-AF65-F5344CB8AC3E}">
        <p14:creationId xmlns:p14="http://schemas.microsoft.com/office/powerpoint/2010/main" val="2741305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
        <p:nvSpPr>
          <p:cNvPr id="6" name="Rectangle 5"/>
          <p:cNvSpPr/>
          <p:nvPr/>
        </p:nvSpPr>
        <p:spPr>
          <a:xfrm>
            <a:off x="228600" y="773668"/>
            <a:ext cx="8686800" cy="4401205"/>
          </a:xfrm>
          <a:prstGeom prst="rect">
            <a:avLst/>
          </a:prstGeom>
        </p:spPr>
        <p:txBody>
          <a:bodyPr wrap="square">
            <a:spAutoFit/>
          </a:bodyPr>
          <a:lstStyle/>
          <a:p>
            <a:pPr marL="457200" indent="-457200" algn="just">
              <a:buFont typeface="Wingdings" panose="05000000000000000000" pitchFamily="2" charset="2"/>
              <a:buChar char="q"/>
            </a:pPr>
            <a:r>
              <a:rPr lang="en-US" sz="2800" dirty="0">
                <a:solidFill>
                  <a:srgbClr val="FF0000"/>
                </a:solidFill>
                <a:latin typeface="Lucida Handwriting" panose="03010101010101010101" pitchFamily="66" charset="0"/>
              </a:rPr>
              <a:t> Data analysis</a:t>
            </a:r>
          </a:p>
          <a:p>
            <a:pPr marL="457200" indent="-457200" algn="just">
              <a:buFont typeface="Wingdings" panose="05000000000000000000" pitchFamily="2" charset="2"/>
              <a:buChar char="v"/>
            </a:pPr>
            <a:r>
              <a:rPr lang="en-US" sz="2800" dirty="0">
                <a:latin typeface="Lucida Handwriting" panose="03010101010101010101" pitchFamily="66" charset="0"/>
              </a:rPr>
              <a:t>Data analysis was carried out by calculating the frequency of colonization rate (CR) and relative colonization frequencies (RF).</a:t>
            </a:r>
            <a:r>
              <a:rPr lang="en-US" sz="2800" dirty="0" smtClean="0">
                <a:latin typeface="Lucida Handwriting" panose="03010101010101010101" pitchFamily="66" charset="0"/>
              </a:rPr>
              <a:t>Colonization rate (%) of an endophyte was equal to the number of segments colonized by a single endophyte divided by the total number of segments observed x 100. </a:t>
            </a:r>
            <a:endParaRPr lang="en-US" sz="2800" dirty="0" smtClean="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172501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1" y="228600"/>
            <a:ext cx="9029700" cy="3505200"/>
          </a:xfrm>
        </p:spPr>
        <p:txBody>
          <a:bodyPr>
            <a:normAutofit fontScale="90000"/>
          </a:bodyPr>
          <a:lstStyle/>
          <a:p>
            <a:pPr marL="457200" indent="-457200" algn="just">
              <a:buFont typeface="Wingdings" panose="05000000000000000000" pitchFamily="2" charset="2"/>
              <a:buChar char="q"/>
            </a:pPr>
            <a:r>
              <a:rPr lang="en-US" sz="3100" dirty="0" smtClean="0">
                <a:solidFill>
                  <a:schemeClr val="tx1"/>
                </a:solidFill>
                <a:latin typeface="Lucida Handwriting" panose="03010101010101010101" pitchFamily="66" charset="0"/>
              </a:rPr>
              <a:t>Presently I am working as Assistant Professor, Microbiology in Management and Science University, Shah Alam, Selangor Malaysia.</a:t>
            </a:r>
            <a:br>
              <a:rPr lang="en-US" sz="3100" dirty="0" smtClean="0">
                <a:solidFill>
                  <a:schemeClr val="tx1"/>
                </a:solidFill>
                <a:latin typeface="Lucida Handwriting" panose="03010101010101010101" pitchFamily="66" charset="0"/>
              </a:rPr>
            </a:br>
            <a:r>
              <a:rPr lang="en-US" sz="3100" dirty="0" smtClean="0">
                <a:solidFill>
                  <a:schemeClr val="tx1"/>
                </a:solidFill>
                <a:latin typeface="Lucida Handwriting" panose="03010101010101010101" pitchFamily="66" charset="0"/>
              </a:rPr>
              <a:t>I did my Ph.D. from Mycology laboratory, University of Rajasthan, Jaipur, India. My research interests include  the following fields.</a:t>
            </a:r>
            <a:br>
              <a:rPr lang="en-US" sz="3100" dirty="0" smtClean="0">
                <a:solidFill>
                  <a:schemeClr val="tx1"/>
                </a:solidFill>
                <a:latin typeface="Lucida Handwriting" panose="03010101010101010101" pitchFamily="66" charset="0"/>
              </a:rPr>
            </a:br>
            <a:r>
              <a:rPr lang="en-US" sz="3100" dirty="0" smtClean="0">
                <a:solidFill>
                  <a:schemeClr val="tx1"/>
                </a:solidFill>
                <a:latin typeface="Lucida Handwriting" panose="03010101010101010101" pitchFamily="66" charset="0"/>
              </a:rPr>
              <a:t/>
            </a:r>
            <a:br>
              <a:rPr lang="en-US" sz="3100" dirty="0" smtClean="0">
                <a:solidFill>
                  <a:schemeClr val="tx1"/>
                </a:solidFill>
                <a:latin typeface="Lucida Handwriting" panose="03010101010101010101" pitchFamily="66" charset="0"/>
              </a:rPr>
            </a:br>
            <a:r>
              <a:rPr lang="en-US" sz="3000" dirty="0" smtClean="0">
                <a:solidFill>
                  <a:schemeClr val="tx1"/>
                </a:solidFill>
                <a:latin typeface="Lucida Handwriting" panose="03010101010101010101" pitchFamily="66" charset="0"/>
              </a:rPr>
              <a:t/>
            </a:r>
            <a:br>
              <a:rPr lang="en-US" sz="3000" dirty="0" smtClean="0">
                <a:solidFill>
                  <a:schemeClr val="tx1"/>
                </a:solidFill>
                <a:latin typeface="Lucida Handwriting" panose="03010101010101010101" pitchFamily="66" charset="0"/>
              </a:rPr>
            </a:br>
            <a:r>
              <a:rPr lang="en-US" sz="3000" dirty="0" smtClean="0">
                <a:solidFill>
                  <a:schemeClr val="tx1"/>
                </a:solidFill>
                <a:latin typeface="Lucida Handwriting" panose="03010101010101010101" pitchFamily="66" charset="0"/>
              </a:rPr>
              <a:t/>
            </a:r>
            <a:br>
              <a:rPr lang="en-US" sz="3000" dirty="0" smtClean="0">
                <a:solidFill>
                  <a:schemeClr val="tx1"/>
                </a:solidFill>
                <a:latin typeface="Lucida Handwriting" panose="03010101010101010101" pitchFamily="66" charset="0"/>
              </a:rPr>
            </a:br>
            <a:r>
              <a:rPr lang="en-US" sz="3000" dirty="0" smtClean="0">
                <a:solidFill>
                  <a:schemeClr val="tx1"/>
                </a:solidFill>
                <a:latin typeface="Lucida Handwriting" panose="03010101010101010101" pitchFamily="66" charset="0"/>
              </a:rPr>
              <a:t/>
            </a:r>
            <a:br>
              <a:rPr lang="en-US" sz="3000" dirty="0" smtClean="0">
                <a:solidFill>
                  <a:schemeClr val="tx1"/>
                </a:solidFill>
                <a:latin typeface="Lucida Handwriting" panose="03010101010101010101" pitchFamily="66" charset="0"/>
              </a:rPr>
            </a:br>
            <a:endParaRPr lang="en-US" sz="3000" dirty="0">
              <a:solidFill>
                <a:schemeClr val="tx1"/>
              </a:solidFill>
              <a:latin typeface="Lucida Handwriting" panose="03010101010101010101" pitchFamily="66" charset="0"/>
            </a:endParaRPr>
          </a:p>
        </p:txBody>
      </p:sp>
      <p:sp>
        <p:nvSpPr>
          <p:cNvPr id="3" name="TextBox 2"/>
          <p:cNvSpPr txBox="1"/>
          <p:nvPr/>
        </p:nvSpPr>
        <p:spPr>
          <a:xfrm>
            <a:off x="76200" y="3657600"/>
            <a:ext cx="8839200" cy="3323987"/>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600" dirty="0" smtClean="0">
                <a:latin typeface="Lucida Handwriting" panose="03010101010101010101" pitchFamily="66" charset="0"/>
              </a:rPr>
              <a:t>Isolation of novel microbes (Bacteria and fungi) from different niches of unique locations.</a:t>
            </a:r>
          </a:p>
          <a:p>
            <a:pPr marL="457200" indent="-457200" algn="just">
              <a:buFont typeface="Wingdings" panose="05000000000000000000" pitchFamily="2" charset="2"/>
              <a:buChar char="v"/>
            </a:pPr>
            <a:r>
              <a:rPr lang="en-US" sz="2600" dirty="0">
                <a:latin typeface="Lucida Handwriting" panose="03010101010101010101" pitchFamily="66" charset="0"/>
              </a:rPr>
              <a:t> </a:t>
            </a:r>
            <a:r>
              <a:rPr lang="en-US" sz="2600" dirty="0" smtClean="0">
                <a:latin typeface="Lucida Handwriting" panose="03010101010101010101" pitchFamily="66" charset="0"/>
              </a:rPr>
              <a:t>Identification of  these novel microbial strains.</a:t>
            </a:r>
          </a:p>
          <a:p>
            <a:pPr marL="457200" indent="-457200" algn="just">
              <a:buFont typeface="Wingdings" panose="05000000000000000000" pitchFamily="2" charset="2"/>
              <a:buChar char="v"/>
            </a:pPr>
            <a:r>
              <a:rPr lang="en-US" sz="2600" dirty="0">
                <a:latin typeface="Lucida Handwriting" panose="03010101010101010101" pitchFamily="66" charset="0"/>
              </a:rPr>
              <a:t> </a:t>
            </a:r>
            <a:r>
              <a:rPr lang="en-US" sz="2600" dirty="0" smtClean="0">
                <a:latin typeface="Lucida Handwriting" panose="03010101010101010101" pitchFamily="66" charset="0"/>
              </a:rPr>
              <a:t>Exploitation and optimization of novel microbial strains to harness bioactive compounds. </a:t>
            </a:r>
          </a:p>
        </p:txBody>
      </p:sp>
    </p:spTree>
    <p:extLst>
      <p:ext uri="{BB962C8B-B14F-4D97-AF65-F5344CB8AC3E}">
        <p14:creationId xmlns:p14="http://schemas.microsoft.com/office/powerpoint/2010/main" val="3044907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53340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Recent publications</a:t>
            </a:r>
          </a:p>
        </p:txBody>
      </p:sp>
      <p:sp>
        <p:nvSpPr>
          <p:cNvPr id="6" name="Rectangle 5"/>
          <p:cNvSpPr/>
          <p:nvPr/>
        </p:nvSpPr>
        <p:spPr>
          <a:xfrm>
            <a:off x="228600" y="762000"/>
            <a:ext cx="8839200" cy="6082691"/>
          </a:xfrm>
          <a:prstGeom prst="rect">
            <a:avLst/>
          </a:prstGeom>
        </p:spPr>
        <p:txBody>
          <a:bodyPr wrap="square">
            <a:spAutoFit/>
          </a:bodyPr>
          <a:lstStyle/>
          <a:p>
            <a:pPr marL="285750" indent="-285750" algn="just">
              <a:lnSpc>
                <a:spcPct val="115000"/>
              </a:lnSpc>
              <a:spcAft>
                <a:spcPts val="1000"/>
              </a:spcAft>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and Thakur H K., “Diversity and Molecular Characterization of Dominant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Bacillus amyloliquefaciens</a:t>
            </a:r>
            <a:r>
              <a:rPr lang="en-US" dirty="0">
                <a:latin typeface="Lucida Handwriting" panose="03010101010101010101" pitchFamily="66" charset="0"/>
                <a:ea typeface="Times New Roman" panose="02020603050405020304" pitchFamily="18" charset="0"/>
                <a:cs typeface="Times New Roman" panose="02020603050405020304" pitchFamily="18" charset="0"/>
              </a:rPr>
              <a:t> (JNU-001) Endophytic Bacterial Strains Isolated from Native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Neem</a:t>
            </a:r>
            <a:r>
              <a:rPr lang="en-US" dirty="0">
                <a:latin typeface="Lucida Handwriting" panose="03010101010101010101" pitchFamily="66" charset="0"/>
                <a:ea typeface="Times New Roman" panose="02020603050405020304" pitchFamily="18" charset="0"/>
                <a:cs typeface="Times New Roman" panose="02020603050405020304" pitchFamily="18" charset="0"/>
              </a:rPr>
              <a:t> Varieties of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Sanganer</a:t>
            </a:r>
            <a:r>
              <a:rPr lang="en-US" dirty="0">
                <a:latin typeface="Lucida Handwriting" panose="03010101010101010101" pitchFamily="66" charset="0"/>
                <a:ea typeface="Times New Roman" panose="02020603050405020304" pitchFamily="18" charset="0"/>
                <a:cs typeface="Times New Roman" panose="02020603050405020304" pitchFamily="18" charset="0"/>
              </a:rPr>
              <a:t> Region of Rajasthan” International Journal of Biodiversity,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Bioprospecting</a:t>
            </a:r>
            <a:r>
              <a:rPr lang="en-US" dirty="0">
                <a:latin typeface="Lucida Handwriting" panose="03010101010101010101" pitchFamily="66" charset="0"/>
                <a:ea typeface="Times New Roman" panose="02020603050405020304" pitchFamily="18" charset="0"/>
                <a:cs typeface="Times New Roman" panose="02020603050405020304" pitchFamily="18" charset="0"/>
              </a:rPr>
              <a:t> and Development, OMICS Group of Publications, 2014 1:1, Vol. 1, Issue 1, 1000115 (doi:10.4172/ ijbbd.1000115).</a:t>
            </a:r>
          </a:p>
          <a:p>
            <a:pPr marL="285750" indent="-285750" algn="just">
              <a:lnSpc>
                <a:spcPct val="115000"/>
              </a:lnSpc>
              <a:spcAft>
                <a:spcPts val="1000"/>
              </a:spcAft>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a:t>
            </a:r>
            <a:r>
              <a:rPr lang="en-US" dirty="0">
                <a:latin typeface="Lucida Handwriting" panose="03010101010101010101" pitchFamily="66" charset="0"/>
                <a:ea typeface="Times New Roman" panose="02020603050405020304" pitchFamily="18" charset="0"/>
                <a:cs typeface="Times New Roman" panose="02020603050405020304" pitchFamily="18" charset="0"/>
              </a:rPr>
              <a:t> and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Lodha</a:t>
            </a:r>
            <a:r>
              <a:rPr lang="en-US" dirty="0">
                <a:latin typeface="Lucida Handwriting" panose="03010101010101010101" pitchFamily="66" charset="0"/>
                <a:ea typeface="Times New Roman" panose="02020603050405020304" pitchFamily="18" charset="0"/>
                <a:cs typeface="Times New Roman" panose="02020603050405020304" pitchFamily="18" charset="0"/>
              </a:rPr>
              <a:t> P., “Isolation, frequency distribution and diversity of novel endophytic fungal communities of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Fusarium</a:t>
            </a:r>
            <a:r>
              <a:rPr lang="en-US" dirty="0">
                <a:latin typeface="Lucida Handwriting" panose="03010101010101010101" pitchFamily="66" charset="0"/>
                <a:ea typeface="Times New Roman" panose="02020603050405020304" pitchFamily="18" charset="0"/>
                <a:cs typeface="Times New Roman" panose="02020603050405020304" pitchFamily="18" charset="0"/>
              </a:rPr>
              <a:t> species in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Rhus</a:t>
            </a:r>
            <a:r>
              <a:rPr lang="en-US"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mysorensis</a:t>
            </a:r>
            <a:r>
              <a:rPr lang="en-US" dirty="0">
                <a:latin typeface="Lucida Handwriting" panose="03010101010101010101" pitchFamily="66" charset="0"/>
                <a:ea typeface="Times New Roman" panose="02020603050405020304" pitchFamily="18" charset="0"/>
                <a:cs typeface="Times New Roman" panose="02020603050405020304" pitchFamily="18" charset="0"/>
              </a:rPr>
              <a:t> L. from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Sanganer</a:t>
            </a:r>
            <a:r>
              <a:rPr lang="en-US" dirty="0">
                <a:latin typeface="Lucida Handwriting" panose="03010101010101010101" pitchFamily="66" charset="0"/>
                <a:ea typeface="Times New Roman" panose="02020603050405020304" pitchFamily="18" charset="0"/>
                <a:cs typeface="Times New Roman" panose="02020603050405020304" pitchFamily="18" charset="0"/>
              </a:rPr>
              <a:t> region of Rajasthan” Elixir International Journal 2014, Elixir Bio Technology 68 (2014) 21983-21986 (ISSN 2229-712X</a:t>
            </a:r>
            <a:r>
              <a:rPr lang="en-US" dirty="0" smtClean="0">
                <a:latin typeface="Lucida Handwriting" panose="03010101010101010101" pitchFamily="66" charset="0"/>
                <a:ea typeface="Times New Roman" panose="02020603050405020304" pitchFamily="18" charset="0"/>
                <a:cs typeface="Times New Roman" panose="02020603050405020304" pitchFamily="18" charset="0"/>
              </a:rPr>
              <a:t>)</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marR="120015" indent="-285750" algn="just">
              <a:lnSpc>
                <a:spcPct val="115000"/>
              </a:lnSpc>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and Chittora M., “Assessment of genetic diversity and distribution of endophytic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Alternaria solani</a:t>
            </a:r>
            <a:r>
              <a:rPr lang="en-US" dirty="0">
                <a:latin typeface="Lucida Handwriting" panose="03010101010101010101" pitchFamily="66" charset="0"/>
                <a:ea typeface="Times New Roman" panose="02020603050405020304" pitchFamily="18" charset="0"/>
                <a:cs typeface="Times New Roman" panose="02020603050405020304" pitchFamily="18" charset="0"/>
              </a:rPr>
              <a:t> isolates associated with dominant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Karanja</a:t>
            </a:r>
            <a:r>
              <a:rPr lang="en-US" dirty="0">
                <a:latin typeface="Lucida Handwriting" panose="03010101010101010101" pitchFamily="66" charset="0"/>
                <a:ea typeface="Times New Roman" panose="02020603050405020304" pitchFamily="18" charset="0"/>
                <a:cs typeface="Times New Roman" panose="02020603050405020304" pitchFamily="18" charset="0"/>
              </a:rPr>
              <a:t> plants in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Sanganer</a:t>
            </a:r>
            <a:r>
              <a:rPr lang="en-US" dirty="0">
                <a:latin typeface="Lucida Handwriting" panose="03010101010101010101" pitchFamily="66" charset="0"/>
                <a:ea typeface="Times New Roman" panose="02020603050405020304" pitchFamily="18" charset="0"/>
                <a:cs typeface="Times New Roman" panose="02020603050405020304" pitchFamily="18" charset="0"/>
              </a:rPr>
              <a:t> region of Rajasthan”</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Springer Plus </a:t>
            </a:r>
            <a:r>
              <a:rPr lang="en-US" dirty="0">
                <a:latin typeface="Lucida Handwriting" panose="03010101010101010101" pitchFamily="66" charset="0"/>
                <a:ea typeface="Times New Roman" panose="02020603050405020304" pitchFamily="18" charset="0"/>
                <a:cs typeface="Times New Roman" panose="02020603050405020304" pitchFamily="18" charset="0"/>
              </a:rPr>
              <a:t>2013, </a:t>
            </a:r>
            <a:r>
              <a:rPr lang="en-IN" dirty="0">
                <a:latin typeface="Lucida Handwriting" panose="03010101010101010101" pitchFamily="66" charset="0"/>
                <a:ea typeface="Times New Roman" panose="02020603050405020304" pitchFamily="18" charset="0"/>
                <a:cs typeface="Calibri" panose="020F0502020204030204" pitchFamily="34" charset="0"/>
              </a:rPr>
              <a:t>2193-1801-2-313 </a:t>
            </a:r>
            <a:r>
              <a:rPr lang="en-US" dirty="0">
                <a:latin typeface="Lucida Handwriting" panose="03010101010101010101" pitchFamily="66" charset="0"/>
                <a:ea typeface="Times New Roman" panose="02020603050405020304" pitchFamily="18" charset="0"/>
                <a:cs typeface="Calibri" panose="020F0502020204030204" pitchFamily="34" charset="0"/>
              </a:rPr>
              <a:t>(ISSN Number – 2193-1801).</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a:p>
            <a:pPr marR="120015" algn="just">
              <a:lnSpc>
                <a:spcPct val="115000"/>
              </a:lnSpc>
            </a:pPr>
            <a:r>
              <a:rPr lang="en-US" dirty="0">
                <a:latin typeface="Lucida Handwriting" panose="03010101010101010101" pitchFamily="66" charset="0"/>
                <a:ea typeface="Times New Roman" panose="02020603050405020304" pitchFamily="18" charset="0"/>
                <a:cs typeface="Calibri" panose="020F0502020204030204" pitchFamily="34" charset="0"/>
              </a:rPr>
              <a:t> </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099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33703"/>
            <a:ext cx="8839200" cy="6144759"/>
          </a:xfrm>
          <a:prstGeom prst="rect">
            <a:avLst/>
          </a:prstGeom>
        </p:spPr>
        <p:txBody>
          <a:bodyPr wrap="square">
            <a:spAutoFit/>
          </a:bodyPr>
          <a:lstStyle/>
          <a:p>
            <a:pPr marL="285750" marR="120015" indent="-285750" algn="just">
              <a:lnSpc>
                <a:spcPct val="115000"/>
              </a:lnSpc>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Calibri" panose="020F0502020204030204" pitchFamily="34" charset="0"/>
              </a:rPr>
              <a:t>Frequency distribution and assessment of genetic diversity of novel endophyte </a:t>
            </a:r>
            <a:r>
              <a:rPr lang="en-US" i="1" dirty="0">
                <a:latin typeface="Lucida Handwriting" panose="03010101010101010101" pitchFamily="66" charset="0"/>
                <a:ea typeface="Times New Roman" panose="02020603050405020304" pitchFamily="18" charset="0"/>
                <a:cs typeface="Calibri" panose="020F0502020204030204" pitchFamily="34" charset="0"/>
              </a:rPr>
              <a:t>Alternaria </a:t>
            </a:r>
            <a:r>
              <a:rPr lang="en-US" i="1" dirty="0" err="1">
                <a:latin typeface="Lucida Handwriting" panose="03010101010101010101" pitchFamily="66" charset="0"/>
                <a:ea typeface="Times New Roman" panose="02020603050405020304" pitchFamily="18" charset="0"/>
                <a:cs typeface="Calibri" panose="020F0502020204030204" pitchFamily="34" charset="0"/>
              </a:rPr>
              <a:t>alternata</a:t>
            </a:r>
            <a:r>
              <a:rPr lang="en-US" i="1"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accessions isolated from </a:t>
            </a:r>
            <a:r>
              <a:rPr lang="en-US" i="1" dirty="0" err="1">
                <a:latin typeface="Lucida Handwriting" panose="03010101010101010101" pitchFamily="66" charset="0"/>
                <a:ea typeface="Times New Roman" panose="02020603050405020304" pitchFamily="18" charset="0"/>
                <a:cs typeface="Calibri" panose="020F0502020204030204" pitchFamily="34" charset="0"/>
              </a:rPr>
              <a:t>Pongammia</a:t>
            </a:r>
            <a:r>
              <a:rPr lang="en-US" i="1" dirty="0">
                <a:latin typeface="Lucida Handwriting" panose="03010101010101010101" pitchFamily="66" charset="0"/>
                <a:ea typeface="Times New Roman" panose="02020603050405020304" pitchFamily="18" charset="0"/>
                <a:cs typeface="Calibri" panose="020F0502020204030204" pitchFamily="34" charset="0"/>
              </a:rPr>
              <a:t> </a:t>
            </a:r>
            <a:r>
              <a:rPr lang="en-US" i="1" dirty="0" err="1">
                <a:latin typeface="Lucida Handwriting" panose="03010101010101010101" pitchFamily="66" charset="0"/>
                <a:ea typeface="Times New Roman" panose="02020603050405020304" pitchFamily="18" charset="0"/>
                <a:cs typeface="Calibri" panose="020F0502020204030204" pitchFamily="34" charset="0"/>
              </a:rPr>
              <a:t>pinnata</a:t>
            </a:r>
            <a:r>
              <a:rPr lang="en-US" i="1"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L.” </a:t>
            </a:r>
            <a:r>
              <a:rPr lang="en-US" i="1" dirty="0">
                <a:latin typeface="Lucida Handwriting" panose="03010101010101010101" pitchFamily="66" charset="0"/>
                <a:ea typeface="Times New Roman" panose="02020603050405020304" pitchFamily="18" charset="0"/>
                <a:cs typeface="Calibri" panose="020F0502020204030204" pitchFamily="34" charset="0"/>
              </a:rPr>
              <a:t>Pakistan Journal of Biological Sciences</a:t>
            </a:r>
            <a:r>
              <a:rPr lang="en-US" dirty="0">
                <a:latin typeface="Lucida Handwriting" panose="03010101010101010101" pitchFamily="66" charset="0"/>
                <a:ea typeface="Times New Roman" panose="02020603050405020304" pitchFamily="18" charset="0"/>
                <a:cs typeface="Calibri" panose="020F0502020204030204" pitchFamily="34" charset="0"/>
              </a:rPr>
              <a:t> 16 (19): page no. 1004-1009, 2013 (ISSN Number – 1028-8880).</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marR="120015" indent="-285750" algn="just">
              <a:lnSpc>
                <a:spcPct val="115000"/>
              </a:lnSpc>
              <a:buFont typeface="Wingdings" panose="05000000000000000000" pitchFamily="2" charset="2"/>
              <a:buChar char="v"/>
            </a:pPr>
            <a:r>
              <a:rPr lang="en-US" dirty="0" err="1" smtClean="0">
                <a:latin typeface="Lucida Handwriting" panose="03010101010101010101" pitchFamily="66" charset="0"/>
                <a:ea typeface="Times New Roman" panose="02020603050405020304" pitchFamily="18" charset="0"/>
                <a:cs typeface="Times New Roman" panose="02020603050405020304" pitchFamily="18" charset="0"/>
              </a:rPr>
              <a:t>Garima</a:t>
            </a:r>
            <a:r>
              <a:rPr lang="en-US" dirty="0">
                <a:latin typeface="Lucida Handwriting" panose="03010101010101010101" pitchFamily="66" charset="0"/>
                <a:ea typeface="Times New Roman" panose="02020603050405020304" pitchFamily="18" charset="0"/>
                <a:cs typeface="Times New Roman" panose="02020603050405020304" pitchFamily="18" charset="0"/>
              </a:rPr>
              <a:t>,</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and Chittora M., “Study the effect of various physical &amp; Biochemical parameters on the production of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laccase</a:t>
            </a:r>
            <a:r>
              <a:rPr lang="en-US" dirty="0">
                <a:latin typeface="Lucida Handwriting" panose="03010101010101010101" pitchFamily="66" charset="0"/>
                <a:ea typeface="Times New Roman" panose="02020603050405020304" pitchFamily="18" charset="0"/>
                <a:cs typeface="Times New Roman" panose="02020603050405020304" pitchFamily="18" charset="0"/>
              </a:rPr>
              <a:t> enzyme produced from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Aspergillus</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flavus</a:t>
            </a:r>
            <a:r>
              <a:rPr lang="en-US" dirty="0">
                <a:latin typeface="Lucida Handwriting" panose="03010101010101010101" pitchFamily="66" charset="0"/>
                <a:ea typeface="Times New Roman" panose="02020603050405020304" pitchFamily="18" charset="0"/>
                <a:cs typeface="Times New Roman" panose="02020603050405020304" pitchFamily="18" charset="0"/>
              </a:rPr>
              <a:t> at In-Vitro conditions”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International Journal of Recent Scientific Research</a:t>
            </a:r>
            <a:r>
              <a:rPr lang="en-US" dirty="0">
                <a:latin typeface="Lucida Handwriting" panose="03010101010101010101" pitchFamily="66" charset="0"/>
                <a:ea typeface="Times New Roman" panose="02020603050405020304" pitchFamily="18" charset="0"/>
                <a:cs typeface="Times New Roman" panose="02020603050405020304" pitchFamily="18" charset="0"/>
              </a:rPr>
              <a:t>, Volume 4, Issue 5, May 2013, page no. 662-665 (ISSN Number – 0976-3031</a:t>
            </a:r>
            <a:r>
              <a:rPr lang="en-US" dirty="0" smtClean="0">
                <a:latin typeface="Lucida Handwriting" panose="03010101010101010101" pitchFamily="66" charset="0"/>
                <a:ea typeface="Times New Roman" panose="02020603050405020304" pitchFamily="18" charset="0"/>
                <a:cs typeface="Times New Roman" panose="02020603050405020304" pitchFamily="18" charset="0"/>
              </a:rPr>
              <a:t>).</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marR="120015" indent="-285750" algn="just">
              <a:lnSpc>
                <a:spcPct val="115000"/>
              </a:lnSpc>
              <a:buFont typeface="Wingdings" panose="05000000000000000000" pitchFamily="2" charset="2"/>
              <a:buChar char="v"/>
            </a:pPr>
            <a:r>
              <a:rPr lang="en-US" dirty="0" err="1">
                <a:latin typeface="Lucida Handwriting" panose="03010101010101010101" pitchFamily="66" charset="0"/>
                <a:ea typeface="Times New Roman" panose="02020603050405020304" pitchFamily="18" charset="0"/>
                <a:cs typeface="Times New Roman" panose="02020603050405020304" pitchFamily="18" charset="0"/>
              </a:rPr>
              <a:t>Garima</a:t>
            </a:r>
            <a:r>
              <a:rPr lang="en-US" dirty="0">
                <a:latin typeface="Lucida Handwriting" panose="03010101010101010101" pitchFamily="66" charset="0"/>
                <a:ea typeface="Times New Roman" panose="02020603050405020304" pitchFamily="18" charset="0"/>
                <a:cs typeface="Times New Roman" panose="02020603050405020304" pitchFamily="18" charset="0"/>
              </a:rPr>
              <a:t>,</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a:latin typeface="Lucida Handwriting" panose="03010101010101010101" pitchFamily="66" charset="0"/>
                <a:ea typeface="Times New Roman" panose="02020603050405020304" pitchFamily="18" charset="0"/>
                <a:cs typeface="Times New Roman" panose="02020603050405020304" pitchFamily="18" charset="0"/>
              </a:rPr>
              <a:t>Chittora M.,</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a:latin typeface="Lucida Handwriting" panose="03010101010101010101" pitchFamily="66" charset="0"/>
                <a:ea typeface="Times New Roman" panose="02020603050405020304" pitchFamily="18" charset="0"/>
                <a:cs typeface="Times New Roman" panose="02020603050405020304" pitchFamily="18" charset="0"/>
              </a:rPr>
              <a:t>and </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“Assessment of genetic diversity based on polypeptide band pattern among different isolates of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Aspergillus</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flavus</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a:latin typeface="Lucida Handwriting" panose="03010101010101010101" pitchFamily="66" charset="0"/>
                <a:ea typeface="Times New Roman" panose="02020603050405020304" pitchFamily="18" charset="0"/>
                <a:cs typeface="Times New Roman" panose="02020603050405020304" pitchFamily="18" charset="0"/>
              </a:rPr>
              <a:t>using SDS-PAGE”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International Journal of Bioassays</a:t>
            </a:r>
            <a:r>
              <a:rPr lang="en-US" dirty="0">
                <a:latin typeface="Lucida Handwriting" panose="03010101010101010101" pitchFamily="66" charset="0"/>
                <a:ea typeface="Times New Roman" panose="02020603050405020304" pitchFamily="18" charset="0"/>
                <a:cs typeface="Times New Roman" panose="02020603050405020304" pitchFamily="18" charset="0"/>
              </a:rPr>
              <a:t>, Volume 2 (07), June 2013, page no. 1034-36 (ISSN Number – 2278-778X</a:t>
            </a:r>
            <a:r>
              <a:rPr lang="en-US" dirty="0" smtClean="0">
                <a:latin typeface="Lucida Handwriting" panose="03010101010101010101" pitchFamily="66" charset="0"/>
                <a:ea typeface="Times New Roman" panose="02020603050405020304" pitchFamily="18" charset="0"/>
                <a:cs typeface="Times New Roman" panose="02020603050405020304" pitchFamily="18" charset="0"/>
              </a:rPr>
              <a:t>).</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marR="120015" indent="-285750" algn="just">
              <a:lnSpc>
                <a:spcPct val="115000"/>
              </a:lnSpc>
              <a:buFont typeface="Wingdings" panose="05000000000000000000" pitchFamily="2" charset="2"/>
              <a:buChar char="v"/>
            </a:pPr>
            <a:r>
              <a:rPr lang="en-US" dirty="0">
                <a:latin typeface="Lucida Handwriting" panose="03010101010101010101" pitchFamily="66" charset="0"/>
                <a:ea typeface="Times New Roman" panose="02020603050405020304" pitchFamily="18" charset="0"/>
                <a:cs typeface="Times New Roman" panose="02020603050405020304" pitchFamily="18" charset="0"/>
              </a:rPr>
              <a:t>Chittora M.,</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a:latin typeface="Lucida Handwriting" panose="03010101010101010101" pitchFamily="66" charset="0"/>
                <a:ea typeface="Times New Roman" panose="02020603050405020304" pitchFamily="18" charset="0"/>
                <a:cs typeface="Times New Roman" panose="02020603050405020304" pitchFamily="18" charset="0"/>
              </a:rPr>
              <a:t>and </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Biology &amp; Biotechnology of Cumin”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International Journal of Bioassays</a:t>
            </a:r>
            <a:r>
              <a:rPr lang="en-US" dirty="0">
                <a:latin typeface="Lucida Handwriting" panose="03010101010101010101" pitchFamily="66" charset="0"/>
                <a:ea typeface="Times New Roman" panose="02020603050405020304" pitchFamily="18" charset="0"/>
                <a:cs typeface="Times New Roman" panose="02020603050405020304" pitchFamily="18" charset="0"/>
              </a:rPr>
              <a:t>, Volume 2 (07), June 2013, page no. 1066-68 (ISSN Number – 2278-778X</a:t>
            </a:r>
            <a:r>
              <a:rPr lang="en-US" dirty="0" smtClean="0">
                <a:latin typeface="Lucida Handwriting" panose="03010101010101010101" pitchFamily="66" charset="0"/>
                <a:ea typeface="Times New Roman" panose="02020603050405020304" pitchFamily="18" charset="0"/>
                <a:cs typeface="Times New Roman" panose="02020603050405020304" pitchFamily="18" charset="0"/>
              </a:rPr>
              <a:t>).</a:t>
            </a:r>
            <a:endParaRPr lang="en-US" dirty="0">
              <a:latin typeface="Lucida Handwriting" panose="03010101010101010101" pitchFamily="66" charset="0"/>
              <a:ea typeface="Times New Roman" panose="02020603050405020304" pitchFamily="18" charset="0"/>
              <a:cs typeface="Times New Roman" panose="02020603050405020304" pitchFamily="18" charset="0"/>
            </a:endParaRPr>
          </a:p>
        </p:txBody>
      </p:sp>
      <p:sp>
        <p:nvSpPr>
          <p:cNvPr id="5" name="TextBox 4"/>
          <p:cNvSpPr txBox="1"/>
          <p:nvPr/>
        </p:nvSpPr>
        <p:spPr>
          <a:xfrm>
            <a:off x="1524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2702618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750743"/>
            <a:ext cx="8610600" cy="5116657"/>
          </a:xfrm>
          <a:prstGeom prst="rect">
            <a:avLst/>
          </a:prstGeom>
        </p:spPr>
        <p:txBody>
          <a:bodyPr wrap="square">
            <a:spAutoFit/>
          </a:bodyPr>
          <a:lstStyle/>
          <a:p>
            <a:pPr marL="285750" indent="-285750" algn="just">
              <a:lnSpc>
                <a:spcPct val="115000"/>
              </a:lnSpc>
              <a:spcAft>
                <a:spcPts val="1000"/>
              </a:spcAft>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t>
            </a:r>
            <a:r>
              <a:rPr lang="en-US" dirty="0">
                <a:latin typeface="Lucida Handwriting" panose="03010101010101010101" pitchFamily="66" charset="0"/>
                <a:ea typeface="Times New Roman" panose="02020603050405020304" pitchFamily="18" charset="0"/>
                <a:cs typeface="Times New Roman" panose="02020603050405020304" pitchFamily="18" charset="0"/>
              </a:rPr>
              <a:t>Isolation, frequency distribution and diversity of novel fungal endophytes in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Securinega</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i="1" dirty="0" err="1">
                <a:latin typeface="Lucida Handwriting" panose="03010101010101010101" pitchFamily="66" charset="0"/>
                <a:ea typeface="Times New Roman" panose="02020603050405020304" pitchFamily="18" charset="0"/>
                <a:cs typeface="Times New Roman" panose="02020603050405020304" pitchFamily="18" charset="0"/>
              </a:rPr>
              <a:t>leucopyrus</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 </a:t>
            </a:r>
            <a:r>
              <a:rPr lang="en-US" dirty="0">
                <a:latin typeface="Lucida Handwriting" panose="03010101010101010101" pitchFamily="66" charset="0"/>
                <a:ea typeface="Times New Roman" panose="02020603050405020304" pitchFamily="18" charset="0"/>
                <a:cs typeface="Times New Roman" panose="02020603050405020304" pitchFamily="18" charset="0"/>
              </a:rPr>
              <a:t>L. from </a:t>
            </a:r>
            <a:r>
              <a:rPr lang="en-US" dirty="0" err="1">
                <a:latin typeface="Lucida Handwriting" panose="03010101010101010101" pitchFamily="66" charset="0"/>
                <a:ea typeface="Times New Roman" panose="02020603050405020304" pitchFamily="18" charset="0"/>
                <a:cs typeface="Times New Roman" panose="02020603050405020304" pitchFamily="18" charset="0"/>
              </a:rPr>
              <a:t>Sanganer</a:t>
            </a:r>
            <a:r>
              <a:rPr lang="en-US" dirty="0">
                <a:latin typeface="Lucida Handwriting" panose="03010101010101010101" pitchFamily="66" charset="0"/>
                <a:ea typeface="Times New Roman" panose="02020603050405020304" pitchFamily="18" charset="0"/>
                <a:cs typeface="Times New Roman" panose="02020603050405020304" pitchFamily="18" charset="0"/>
              </a:rPr>
              <a:t> region of Rajasthan”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International Journal of Integrative sciences, Innovation and Technology </a:t>
            </a:r>
            <a:r>
              <a:rPr lang="en-US" dirty="0">
                <a:latin typeface="Lucida Handwriting" panose="03010101010101010101" pitchFamily="66" charset="0"/>
                <a:ea typeface="Times New Roman" panose="02020603050405020304" pitchFamily="18" charset="0"/>
                <a:cs typeface="Times New Roman" panose="02020603050405020304" pitchFamily="18" charset="0"/>
              </a:rPr>
              <a:t>Section B, Volume 1, Issue 5, December 2012, page no. 40-43 (ISSN Number – 2278- 1145). </a:t>
            </a:r>
            <a:endParaRPr lang="en-US" sz="1400"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Wingdings" panose="05000000000000000000" pitchFamily="2" charset="2"/>
              <a:buChar char="v"/>
            </a:pPr>
            <a:r>
              <a:rPr lang="en-US" b="1" dirty="0">
                <a:latin typeface="Lucida Handwriting" panose="03010101010101010101" pitchFamily="66" charset="0"/>
                <a:ea typeface="Times New Roman" panose="02020603050405020304" pitchFamily="18" charset="0"/>
                <a:cs typeface="Times New Roman" panose="02020603050405020304" pitchFamily="18" charset="0"/>
              </a:rPr>
              <a:t>Tiwari K. and </a:t>
            </a:r>
            <a:r>
              <a:rPr lang="en-US" b="1" dirty="0" err="1">
                <a:latin typeface="Lucida Handwriting" panose="03010101010101010101" pitchFamily="66" charset="0"/>
                <a:ea typeface="Times New Roman" panose="02020603050405020304" pitchFamily="18" charset="0"/>
                <a:cs typeface="Times New Roman" panose="02020603050405020304" pitchFamily="18" charset="0"/>
              </a:rPr>
              <a:t>Lodha</a:t>
            </a:r>
            <a:r>
              <a:rPr lang="en-US" b="1" dirty="0">
                <a:latin typeface="Lucida Handwriting" panose="03010101010101010101" pitchFamily="66" charset="0"/>
                <a:ea typeface="Times New Roman" panose="02020603050405020304" pitchFamily="18" charset="0"/>
                <a:cs typeface="Times New Roman" panose="02020603050405020304" pitchFamily="18" charset="0"/>
              </a:rPr>
              <a:t> P., “</a:t>
            </a:r>
            <a:r>
              <a:rPr lang="en-US" dirty="0">
                <a:latin typeface="Lucida Handwriting" panose="03010101010101010101" pitchFamily="66" charset="0"/>
                <a:ea typeface="Times New Roman" panose="02020603050405020304" pitchFamily="18" charset="0"/>
                <a:cs typeface="Times New Roman" panose="02020603050405020304" pitchFamily="18" charset="0"/>
              </a:rPr>
              <a:t>Endophytic fungal metabolites and their potential : An overview” </a:t>
            </a:r>
            <a:r>
              <a:rPr lang="en-US" i="1" dirty="0">
                <a:latin typeface="Lucida Handwriting" panose="03010101010101010101" pitchFamily="66" charset="0"/>
                <a:ea typeface="Times New Roman" panose="02020603050405020304" pitchFamily="18" charset="0"/>
                <a:cs typeface="Times New Roman" panose="02020603050405020304" pitchFamily="18" charset="0"/>
              </a:rPr>
              <a:t>International Journal of Life Sciences </a:t>
            </a:r>
            <a:r>
              <a:rPr lang="en-US" dirty="0">
                <a:latin typeface="Lucida Handwriting" panose="03010101010101010101" pitchFamily="66" charset="0"/>
                <a:ea typeface="Times New Roman" panose="02020603050405020304" pitchFamily="18" charset="0"/>
                <a:cs typeface="Times New Roman" panose="02020603050405020304" pitchFamily="18" charset="0"/>
              </a:rPr>
              <a:t>Volume 1, Number 2, June – August 2012, page no. 112-117 (ISSN Number - 2319-1198). </a:t>
            </a:r>
            <a:endParaRPr lang="en-US" sz="1400" dirty="0">
              <a:latin typeface="Lucida Handwriting" panose="03010101010101010101" pitchFamily="66" charset="0"/>
              <a:ea typeface="Times New Roman" panose="02020603050405020304" pitchFamily="18" charset="0"/>
              <a:cs typeface="Times New Roman" panose="02020603050405020304" pitchFamily="18" charset="0"/>
            </a:endParaRPr>
          </a:p>
          <a:p>
            <a:pPr marL="285750" marR="57785" indent="-285750" algn="just">
              <a:lnSpc>
                <a:spcPct val="115000"/>
              </a:lnSpc>
              <a:buFont typeface="Wingdings" panose="05000000000000000000" pitchFamily="2" charset="2"/>
              <a:buChar char="v"/>
            </a:pPr>
            <a:r>
              <a:rPr lang="en-US" dirty="0" err="1">
                <a:latin typeface="Lucida Handwriting" panose="03010101010101010101" pitchFamily="66" charset="0"/>
                <a:ea typeface="Times New Roman" panose="02020603050405020304" pitchFamily="18" charset="0"/>
                <a:cs typeface="Calibri" panose="020F0502020204030204" pitchFamily="34" charset="0"/>
              </a:rPr>
              <a:t>U</a:t>
            </a:r>
            <a:r>
              <a:rPr lang="en-US" spc="15" dirty="0" err="1">
                <a:latin typeface="Lucida Handwriting" panose="03010101010101010101" pitchFamily="66" charset="0"/>
                <a:ea typeface="Times New Roman" panose="02020603050405020304" pitchFamily="18" charset="0"/>
                <a:cs typeface="Calibri" panose="020F0502020204030204" pitchFamily="34" charset="0"/>
              </a:rPr>
              <a:t>p</a:t>
            </a:r>
            <a:r>
              <a:rPr lang="en-US" dirty="0" err="1">
                <a:latin typeface="Lucida Handwriting" panose="03010101010101010101" pitchFamily="66" charset="0"/>
                <a:ea typeface="Times New Roman" panose="02020603050405020304" pitchFamily="18" charset="0"/>
                <a:cs typeface="Calibri" panose="020F0502020204030204" pitchFamily="34" charset="0"/>
              </a:rPr>
              <a:t>ad</a:t>
            </a:r>
            <a:r>
              <a:rPr lang="en-US" spc="40" dirty="0" err="1">
                <a:latin typeface="Lucida Handwriting" panose="03010101010101010101" pitchFamily="66" charset="0"/>
                <a:ea typeface="Times New Roman" panose="02020603050405020304" pitchFamily="18" charset="0"/>
                <a:cs typeface="Calibri" panose="020F0502020204030204" pitchFamily="34" charset="0"/>
              </a:rPr>
              <a:t>h</a:t>
            </a:r>
            <a:r>
              <a:rPr lang="en-US" spc="-60" dirty="0" err="1">
                <a:latin typeface="Lucida Handwriting" panose="03010101010101010101" pitchFamily="66" charset="0"/>
                <a:ea typeface="Times New Roman" panose="02020603050405020304" pitchFamily="18" charset="0"/>
                <a:cs typeface="Calibri" panose="020F0502020204030204" pitchFamily="34" charset="0"/>
              </a:rPr>
              <a:t>y</a:t>
            </a:r>
            <a:r>
              <a:rPr lang="en-US" spc="45" dirty="0" err="1">
                <a:latin typeface="Lucida Handwriting" panose="03010101010101010101" pitchFamily="66" charset="0"/>
                <a:ea typeface="Times New Roman" panose="02020603050405020304" pitchFamily="18" charset="0"/>
                <a:cs typeface="Calibri" panose="020F0502020204030204" pitchFamily="34" charset="0"/>
              </a:rPr>
              <a:t>a</a:t>
            </a:r>
            <a:r>
              <a:rPr lang="en-US" spc="-45" dirty="0" err="1">
                <a:latin typeface="Lucida Handwriting" panose="03010101010101010101" pitchFamily="66" charset="0"/>
                <a:ea typeface="Times New Roman" panose="02020603050405020304" pitchFamily="18" charset="0"/>
                <a:cs typeface="Calibri" panose="020F0502020204030204" pitchFamily="34" charset="0"/>
              </a:rPr>
              <a:t>y</a:t>
            </a:r>
            <a:r>
              <a:rPr lang="en-US" spc="-45" dirty="0">
                <a:latin typeface="Lucida Handwriting" panose="03010101010101010101" pitchFamily="66" charset="0"/>
                <a:ea typeface="Times New Roman" panose="02020603050405020304" pitchFamily="18" charset="0"/>
                <a:cs typeface="Calibri" panose="020F0502020204030204" pitchFamily="34" charset="0"/>
              </a:rPr>
              <a:t>  M. K.</a:t>
            </a:r>
            <a:r>
              <a:rPr lang="en-US" dirty="0">
                <a:latin typeface="Lucida Handwriting" panose="03010101010101010101" pitchFamily="66" charset="0"/>
                <a:ea typeface="Times New Roman" panose="02020603050405020304" pitchFamily="18" charset="0"/>
                <a:cs typeface="Calibri" panose="020F0502020204030204" pitchFamily="34" charset="0"/>
              </a:rPr>
              <a:t>,</a:t>
            </a:r>
            <a:r>
              <a:rPr lang="en-US" spc="150" dirty="0">
                <a:latin typeface="Lucida Handwriting" panose="03010101010101010101" pitchFamily="66" charset="0"/>
                <a:ea typeface="Times New Roman" panose="02020603050405020304" pitchFamily="18" charset="0"/>
                <a:cs typeface="Calibri" panose="020F0502020204030204" pitchFamily="34" charset="0"/>
              </a:rPr>
              <a:t> </a:t>
            </a:r>
            <a:r>
              <a:rPr lang="en-US" spc="25" dirty="0">
                <a:latin typeface="Lucida Handwriting" panose="03010101010101010101" pitchFamily="66" charset="0"/>
                <a:ea typeface="Times New Roman" panose="02020603050405020304" pitchFamily="18" charset="0"/>
                <a:cs typeface="Calibri" panose="020F0502020204030204" pitchFamily="34" charset="0"/>
              </a:rPr>
              <a:t>J</a:t>
            </a:r>
            <a:r>
              <a:rPr lang="en-US" dirty="0">
                <a:latin typeface="Lucida Handwriting" panose="03010101010101010101" pitchFamily="66" charset="0"/>
                <a:ea typeface="Times New Roman" panose="02020603050405020304" pitchFamily="18" charset="0"/>
                <a:cs typeface="Calibri" panose="020F0502020204030204" pitchFamily="34" charset="0"/>
              </a:rPr>
              <a:t>a</a:t>
            </a:r>
            <a:r>
              <a:rPr lang="en-US" spc="5" dirty="0">
                <a:latin typeface="Lucida Handwriting" panose="03010101010101010101" pitchFamily="66" charset="0"/>
                <a:ea typeface="Times New Roman" panose="02020603050405020304" pitchFamily="18" charset="0"/>
                <a:cs typeface="Calibri" panose="020F0502020204030204" pitchFamily="34" charset="0"/>
              </a:rPr>
              <a:t>i</a:t>
            </a:r>
            <a:r>
              <a:rPr lang="en-US" dirty="0">
                <a:latin typeface="Lucida Handwriting" panose="03010101010101010101" pitchFamily="66" charset="0"/>
                <a:ea typeface="Times New Roman" panose="02020603050405020304" pitchFamily="18" charset="0"/>
                <a:cs typeface="Calibri" panose="020F0502020204030204" pitchFamily="34" charset="0"/>
              </a:rPr>
              <a:t>n D.,</a:t>
            </a:r>
            <a:r>
              <a:rPr lang="en-US" spc="115" dirty="0">
                <a:latin typeface="Lucida Handwriting" panose="03010101010101010101" pitchFamily="66" charset="0"/>
                <a:ea typeface="Times New Roman" panose="02020603050405020304" pitchFamily="18" charset="0"/>
                <a:cs typeface="Calibri" panose="020F0502020204030204" pitchFamily="34" charset="0"/>
              </a:rPr>
              <a:t> </a:t>
            </a:r>
            <a:r>
              <a:rPr lang="en-US" b="1" spc="5" dirty="0">
                <a:latin typeface="Lucida Handwriting" panose="03010101010101010101" pitchFamily="66" charset="0"/>
                <a:ea typeface="Times New Roman" panose="02020603050405020304" pitchFamily="18" charset="0"/>
                <a:cs typeface="Calibri" panose="020F0502020204030204" pitchFamily="34" charset="0"/>
              </a:rPr>
              <a:t>Ti</a:t>
            </a:r>
            <a:r>
              <a:rPr lang="en-US" b="1" spc="25" dirty="0">
                <a:latin typeface="Lucida Handwriting" panose="03010101010101010101" pitchFamily="66" charset="0"/>
                <a:ea typeface="Times New Roman" panose="02020603050405020304" pitchFamily="18" charset="0"/>
                <a:cs typeface="Calibri" panose="020F0502020204030204" pitchFamily="34" charset="0"/>
              </a:rPr>
              <a:t>w</a:t>
            </a:r>
            <a:r>
              <a:rPr lang="en-US" b="1" dirty="0">
                <a:latin typeface="Lucida Handwriting" panose="03010101010101010101" pitchFamily="66" charset="0"/>
                <a:ea typeface="Times New Roman" panose="02020603050405020304" pitchFamily="18" charset="0"/>
                <a:cs typeface="Calibri" panose="020F0502020204030204" pitchFamily="34" charset="0"/>
              </a:rPr>
              <a:t>ar</a:t>
            </a:r>
            <a:r>
              <a:rPr lang="en-US" b="1" spc="5" dirty="0">
                <a:latin typeface="Lucida Handwriting" panose="03010101010101010101" pitchFamily="66" charset="0"/>
                <a:ea typeface="Times New Roman" panose="02020603050405020304" pitchFamily="18" charset="0"/>
                <a:cs typeface="Calibri" panose="020F0502020204030204" pitchFamily="34" charset="0"/>
              </a:rPr>
              <a:t>i K</a:t>
            </a:r>
            <a:r>
              <a:rPr lang="en-US" spc="5" dirty="0">
                <a:latin typeface="Lucida Handwriting" panose="03010101010101010101" pitchFamily="66" charset="0"/>
                <a:ea typeface="Times New Roman" panose="02020603050405020304" pitchFamily="18" charset="0"/>
                <a:cs typeface="Calibri" panose="020F0502020204030204" pitchFamily="34" charset="0"/>
              </a:rPr>
              <a:t>.</a:t>
            </a:r>
            <a:r>
              <a:rPr lang="en-US" dirty="0">
                <a:latin typeface="Lucida Handwriting" panose="03010101010101010101" pitchFamily="66" charset="0"/>
                <a:ea typeface="Times New Roman" panose="02020603050405020304" pitchFamily="18" charset="0"/>
                <a:cs typeface="Calibri" panose="020F0502020204030204" pitchFamily="34" charset="0"/>
              </a:rPr>
              <a:t>,</a:t>
            </a:r>
            <a:r>
              <a:rPr lang="en-US" spc="100" dirty="0">
                <a:latin typeface="Lucida Handwriting" panose="03010101010101010101" pitchFamily="66" charset="0"/>
                <a:ea typeface="Times New Roman" panose="02020603050405020304" pitchFamily="18" charset="0"/>
                <a:cs typeface="Calibri" panose="020F0502020204030204" pitchFamily="34" charset="0"/>
              </a:rPr>
              <a:t> </a:t>
            </a:r>
            <a:r>
              <a:rPr lang="en-US" spc="5" dirty="0">
                <a:latin typeface="Lucida Handwriting" panose="03010101010101010101" pitchFamily="66" charset="0"/>
                <a:ea typeface="Times New Roman" panose="02020603050405020304" pitchFamily="18" charset="0"/>
                <a:cs typeface="Calibri" panose="020F0502020204030204" pitchFamily="34" charset="0"/>
              </a:rPr>
              <a:t>Si</a:t>
            </a:r>
            <a:r>
              <a:rPr lang="en-US" dirty="0">
                <a:latin typeface="Lucida Handwriting" panose="03010101010101010101" pitchFamily="66" charset="0"/>
                <a:ea typeface="Times New Roman" panose="02020603050405020304" pitchFamily="18" charset="0"/>
                <a:cs typeface="Calibri" panose="020F0502020204030204" pitchFamily="34" charset="0"/>
              </a:rPr>
              <a:t>n</a:t>
            </a:r>
            <a:r>
              <a:rPr lang="en-US" spc="-20" dirty="0">
                <a:latin typeface="Lucida Handwriting" panose="03010101010101010101" pitchFamily="66" charset="0"/>
                <a:ea typeface="Times New Roman" panose="02020603050405020304" pitchFamily="18" charset="0"/>
                <a:cs typeface="Calibri" panose="020F0502020204030204" pitchFamily="34" charset="0"/>
              </a:rPr>
              <a:t>g</a:t>
            </a:r>
            <a:r>
              <a:rPr lang="en-US" dirty="0">
                <a:latin typeface="Lucida Handwriting" panose="03010101010101010101" pitchFamily="66" charset="0"/>
                <a:ea typeface="Times New Roman" panose="02020603050405020304" pitchFamily="18" charset="0"/>
                <a:cs typeface="Calibri" panose="020F0502020204030204" pitchFamily="34" charset="0"/>
              </a:rPr>
              <a:t>h A.,</a:t>
            </a:r>
            <a:r>
              <a:rPr lang="en-US" spc="12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and</a:t>
            </a:r>
            <a:r>
              <a:rPr lang="en-US" spc="105" dirty="0">
                <a:latin typeface="Lucida Handwriting" panose="03010101010101010101" pitchFamily="66" charset="0"/>
                <a:ea typeface="Times New Roman" panose="02020603050405020304" pitchFamily="18" charset="0"/>
                <a:cs typeface="Calibri" panose="020F0502020204030204" pitchFamily="34" charset="0"/>
              </a:rPr>
              <a:t> </a:t>
            </a:r>
            <a:r>
              <a:rPr lang="en-US" dirty="0" err="1">
                <a:latin typeface="Lucida Handwriting" panose="03010101010101010101" pitchFamily="66" charset="0"/>
                <a:ea typeface="Times New Roman" panose="02020603050405020304" pitchFamily="18" charset="0"/>
                <a:cs typeface="Calibri" panose="020F0502020204030204" pitchFamily="34" charset="0"/>
              </a:rPr>
              <a:t>Ver</a:t>
            </a:r>
            <a:r>
              <a:rPr lang="en-US" spc="5" dirty="0" err="1">
                <a:latin typeface="Lucida Handwriting" panose="03010101010101010101" pitchFamily="66" charset="0"/>
                <a:ea typeface="Times New Roman" panose="02020603050405020304" pitchFamily="18" charset="0"/>
                <a:cs typeface="Calibri" panose="020F0502020204030204" pitchFamily="34" charset="0"/>
              </a:rPr>
              <a:t>m</a:t>
            </a:r>
            <a:r>
              <a:rPr lang="en-US" dirty="0" err="1">
                <a:latin typeface="Lucida Handwriting" panose="03010101010101010101" pitchFamily="66" charset="0"/>
                <a:ea typeface="Times New Roman" panose="02020603050405020304" pitchFamily="18" charset="0"/>
                <a:cs typeface="Calibri" panose="020F0502020204030204" pitchFamily="34" charset="0"/>
              </a:rPr>
              <a:t>a</a:t>
            </a:r>
            <a:r>
              <a:rPr lang="en-US" dirty="0">
                <a:latin typeface="Lucida Handwriting" panose="03010101010101010101" pitchFamily="66" charset="0"/>
                <a:ea typeface="Times New Roman" panose="02020603050405020304" pitchFamily="18" charset="0"/>
                <a:cs typeface="Calibri" panose="020F0502020204030204" pitchFamily="34" charset="0"/>
              </a:rPr>
              <a:t> H. N.,</a:t>
            </a:r>
            <a:r>
              <a:rPr lang="en-US" spc="60" dirty="0">
                <a:latin typeface="Lucida Handwriting" panose="03010101010101010101" pitchFamily="66" charset="0"/>
                <a:ea typeface="Times New Roman" panose="02020603050405020304" pitchFamily="18" charset="0"/>
                <a:cs typeface="Calibri" panose="020F0502020204030204" pitchFamily="34" charset="0"/>
              </a:rPr>
              <a:t> “</a:t>
            </a:r>
            <a:r>
              <a:rPr lang="en-US" spc="5" dirty="0">
                <a:latin typeface="Lucida Handwriting" panose="03010101010101010101" pitchFamily="66" charset="0"/>
                <a:ea typeface="Times New Roman" panose="02020603050405020304" pitchFamily="18" charset="0"/>
                <a:cs typeface="Calibri" panose="020F0502020204030204" pitchFamily="34" charset="0"/>
              </a:rPr>
              <a:t>E</a:t>
            </a:r>
            <a:r>
              <a:rPr lang="en-US" spc="25" dirty="0">
                <a:latin typeface="Lucida Handwriting" panose="03010101010101010101" pitchFamily="66" charset="0"/>
                <a:ea typeface="Times New Roman" panose="02020603050405020304" pitchFamily="18" charset="0"/>
                <a:cs typeface="Calibri" panose="020F0502020204030204" pitchFamily="34" charset="0"/>
              </a:rPr>
              <a:t>x</a:t>
            </a:r>
            <a:r>
              <a:rPr lang="en-US" dirty="0">
                <a:latin typeface="Lucida Handwriting" panose="03010101010101010101" pitchFamily="66" charset="0"/>
                <a:ea typeface="Times New Roman" panose="02020603050405020304" pitchFamily="18" charset="0"/>
                <a:cs typeface="Calibri" panose="020F0502020204030204" pitchFamily="34" charset="0"/>
              </a:rPr>
              <a:t>p</a:t>
            </a:r>
            <a:r>
              <a:rPr lang="en-US" spc="5" dirty="0">
                <a:latin typeface="Lucida Handwriting" panose="03010101010101010101" pitchFamily="66" charset="0"/>
                <a:ea typeface="Times New Roman" panose="02020603050405020304" pitchFamily="18" charset="0"/>
                <a:cs typeface="Calibri" panose="020F0502020204030204" pitchFamily="34" charset="0"/>
              </a:rPr>
              <a:t>l</a:t>
            </a:r>
            <a:r>
              <a:rPr lang="en-US" dirty="0">
                <a:latin typeface="Lucida Handwriting" panose="03010101010101010101" pitchFamily="66" charset="0"/>
                <a:ea typeface="Times New Roman" panose="02020603050405020304" pitchFamily="18" charset="0"/>
                <a:cs typeface="Calibri" panose="020F0502020204030204" pitchFamily="34" charset="0"/>
              </a:rPr>
              <a:t>o</a:t>
            </a:r>
            <a:r>
              <a:rPr lang="en-US" spc="5" dirty="0">
                <a:latin typeface="Lucida Handwriting" panose="03010101010101010101" pitchFamily="66" charset="0"/>
                <a:ea typeface="Times New Roman" panose="02020603050405020304" pitchFamily="18" charset="0"/>
                <a:cs typeface="Calibri" panose="020F0502020204030204" pitchFamily="34" charset="0"/>
              </a:rPr>
              <a:t>it</a:t>
            </a:r>
            <a:r>
              <a:rPr lang="en-US" dirty="0">
                <a:latin typeface="Lucida Handwriting" panose="03010101010101010101" pitchFamily="66" charset="0"/>
                <a:ea typeface="Times New Roman" panose="02020603050405020304" pitchFamily="18" charset="0"/>
                <a:cs typeface="Calibri" panose="020F0502020204030204" pitchFamily="34" charset="0"/>
              </a:rPr>
              <a:t>a</a:t>
            </a:r>
            <a:r>
              <a:rPr lang="en-US" spc="5" dirty="0">
                <a:latin typeface="Lucida Handwriting" panose="03010101010101010101" pitchFamily="66" charset="0"/>
                <a:ea typeface="Times New Roman" panose="02020603050405020304" pitchFamily="18" charset="0"/>
                <a:cs typeface="Calibri" panose="020F0502020204030204" pitchFamily="34" charset="0"/>
              </a:rPr>
              <a:t>ti</a:t>
            </a:r>
            <a:r>
              <a:rPr lang="en-US" dirty="0">
                <a:latin typeface="Lucida Handwriting" panose="03010101010101010101" pitchFamily="66" charset="0"/>
                <a:ea typeface="Times New Roman" panose="02020603050405020304" pitchFamily="18" charset="0"/>
                <a:cs typeface="Calibri" panose="020F0502020204030204" pitchFamily="34" charset="0"/>
              </a:rPr>
              <a:t>on </a:t>
            </a:r>
            <a:r>
              <a:rPr lang="en-US" spc="7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of </a:t>
            </a:r>
            <a:r>
              <a:rPr lang="en-US" spc="-15" dirty="0">
                <a:latin typeface="Lucida Handwriting" panose="03010101010101010101" pitchFamily="66" charset="0"/>
                <a:ea typeface="Times New Roman" panose="02020603050405020304" pitchFamily="18" charset="0"/>
                <a:cs typeface="Calibri" panose="020F0502020204030204" pitchFamily="34" charset="0"/>
              </a:rPr>
              <a:t>F</a:t>
            </a:r>
            <a:r>
              <a:rPr lang="en-US" dirty="0">
                <a:latin typeface="Lucida Handwriting" panose="03010101010101010101" pitchFamily="66" charset="0"/>
                <a:ea typeface="Times New Roman" panose="02020603050405020304" pitchFamily="18" charset="0"/>
                <a:cs typeface="Calibri" panose="020F0502020204030204" pitchFamily="34" charset="0"/>
              </a:rPr>
              <a:t>u</a:t>
            </a:r>
            <a:r>
              <a:rPr lang="en-US" spc="25" dirty="0">
                <a:latin typeface="Lucida Handwriting" panose="03010101010101010101" pitchFamily="66" charset="0"/>
                <a:ea typeface="Times New Roman" panose="02020603050405020304" pitchFamily="18" charset="0"/>
                <a:cs typeface="Calibri" panose="020F0502020204030204" pitchFamily="34" charset="0"/>
              </a:rPr>
              <a:t>n</a:t>
            </a:r>
            <a:r>
              <a:rPr lang="en-US" spc="-20" dirty="0">
                <a:latin typeface="Lucida Handwriting" panose="03010101010101010101" pitchFamily="66" charset="0"/>
                <a:ea typeface="Times New Roman" panose="02020603050405020304" pitchFamily="18" charset="0"/>
                <a:cs typeface="Calibri" panose="020F0502020204030204" pitchFamily="34" charset="0"/>
              </a:rPr>
              <a:t>g</a:t>
            </a:r>
            <a:r>
              <a:rPr lang="en-US" spc="5" dirty="0">
                <a:latin typeface="Lucida Handwriting" panose="03010101010101010101" pitchFamily="66" charset="0"/>
                <a:ea typeface="Times New Roman" panose="02020603050405020304" pitchFamily="18" charset="0"/>
                <a:cs typeface="Calibri" panose="020F0502020204030204" pitchFamily="34" charset="0"/>
              </a:rPr>
              <a:t>i</a:t>
            </a:r>
            <a:r>
              <a:rPr lang="en-US" dirty="0">
                <a:latin typeface="Lucida Handwriting" panose="03010101010101010101" pitchFamily="66" charset="0"/>
                <a:ea typeface="Times New Roman" panose="02020603050405020304" pitchFamily="18" charset="0"/>
                <a:cs typeface="Calibri" panose="020F0502020204030204" pitchFamily="34" charset="0"/>
              </a:rPr>
              <a:t>: </a:t>
            </a:r>
            <a:r>
              <a:rPr lang="en-US" spc="70"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A </a:t>
            </a:r>
            <a:r>
              <a:rPr lang="en-US" spc="5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p</a:t>
            </a:r>
            <a:r>
              <a:rPr lang="en-US" spc="5" dirty="0">
                <a:latin typeface="Lucida Handwriting" panose="03010101010101010101" pitchFamily="66" charset="0"/>
                <a:ea typeface="Times New Roman" panose="02020603050405020304" pitchFamily="18" charset="0"/>
                <a:cs typeface="Calibri" panose="020F0502020204030204" pitchFamily="34" charset="0"/>
              </a:rPr>
              <a:t>ot</a:t>
            </a:r>
            <a:r>
              <a:rPr lang="en-US" dirty="0">
                <a:latin typeface="Lucida Handwriting" panose="03010101010101010101" pitchFamily="66" charset="0"/>
                <a:ea typeface="Times New Roman" panose="02020603050405020304" pitchFamily="18" charset="0"/>
                <a:cs typeface="Calibri" panose="020F0502020204030204" pitchFamily="34" charset="0"/>
              </a:rPr>
              <a:t>en</a:t>
            </a:r>
            <a:r>
              <a:rPr lang="en-US" spc="5" dirty="0">
                <a:latin typeface="Lucida Handwriting" panose="03010101010101010101" pitchFamily="66" charset="0"/>
                <a:ea typeface="Times New Roman" panose="02020603050405020304" pitchFamily="18" charset="0"/>
                <a:cs typeface="Calibri" panose="020F0502020204030204" pitchFamily="34" charset="0"/>
              </a:rPr>
              <a:t>ti</a:t>
            </a:r>
            <a:r>
              <a:rPr lang="en-US" dirty="0">
                <a:latin typeface="Lucida Handwriting" panose="03010101010101010101" pitchFamily="66" charset="0"/>
                <a:ea typeface="Times New Roman" panose="02020603050405020304" pitchFamily="18" charset="0"/>
                <a:cs typeface="Calibri" panose="020F0502020204030204" pitchFamily="34" charset="0"/>
              </a:rPr>
              <a:t>al </a:t>
            </a:r>
            <a:r>
              <a:rPr lang="en-US" spc="70"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ap</a:t>
            </a:r>
            <a:r>
              <a:rPr lang="en-US" spc="15" dirty="0">
                <a:latin typeface="Lucida Handwriting" panose="03010101010101010101" pitchFamily="66" charset="0"/>
                <a:ea typeface="Times New Roman" panose="02020603050405020304" pitchFamily="18" charset="0"/>
                <a:cs typeface="Calibri" panose="020F0502020204030204" pitchFamily="34" charset="0"/>
              </a:rPr>
              <a:t>p</a:t>
            </a:r>
            <a:r>
              <a:rPr lang="en-US" dirty="0">
                <a:latin typeface="Lucida Handwriting" panose="03010101010101010101" pitchFamily="66" charset="0"/>
                <a:ea typeface="Times New Roman" panose="02020603050405020304" pitchFamily="18" charset="0"/>
                <a:cs typeface="Calibri" panose="020F0502020204030204" pitchFamily="34" charset="0"/>
              </a:rPr>
              <a:t>roach </a:t>
            </a:r>
            <a:r>
              <a:rPr lang="en-US" spc="6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for </a:t>
            </a:r>
            <a:r>
              <a:rPr lang="en-US" spc="35" dirty="0">
                <a:latin typeface="Lucida Handwriting" panose="03010101010101010101" pitchFamily="66" charset="0"/>
                <a:ea typeface="Times New Roman" panose="02020603050405020304" pitchFamily="18" charset="0"/>
                <a:cs typeface="Calibri" panose="020F0502020204030204" pitchFamily="34" charset="0"/>
              </a:rPr>
              <a:t> </a:t>
            </a:r>
            <a:r>
              <a:rPr lang="en-US" spc="5" dirty="0">
                <a:latin typeface="Lucida Handwriting" panose="03010101010101010101" pitchFamily="66" charset="0"/>
                <a:ea typeface="Times New Roman" panose="02020603050405020304" pitchFamily="18" charset="0"/>
                <a:cs typeface="Calibri" panose="020F0502020204030204" pitchFamily="34" charset="0"/>
              </a:rPr>
              <a:t>t</a:t>
            </a:r>
            <a:r>
              <a:rPr lang="en-US" spc="15" dirty="0">
                <a:latin typeface="Lucida Handwriting" panose="03010101010101010101" pitchFamily="66" charset="0"/>
                <a:ea typeface="Times New Roman" panose="02020603050405020304" pitchFamily="18" charset="0"/>
                <a:cs typeface="Calibri" panose="020F0502020204030204" pitchFamily="34" charset="0"/>
              </a:rPr>
              <a:t>h</a:t>
            </a:r>
            <a:r>
              <a:rPr lang="en-US" dirty="0">
                <a:latin typeface="Lucida Handwriting" panose="03010101010101010101" pitchFamily="66" charset="0"/>
                <a:ea typeface="Times New Roman" panose="02020603050405020304" pitchFamily="18" charset="0"/>
                <a:cs typeface="Calibri" panose="020F0502020204030204" pitchFamily="34" charset="0"/>
              </a:rPr>
              <a:t>e </a:t>
            </a:r>
            <a:r>
              <a:rPr lang="en-US" spc="40" dirty="0">
                <a:latin typeface="Lucida Handwriting" panose="03010101010101010101" pitchFamily="66" charset="0"/>
                <a:ea typeface="Times New Roman" panose="02020603050405020304" pitchFamily="18" charset="0"/>
                <a:cs typeface="Calibri" panose="020F0502020204030204" pitchFamily="34" charset="0"/>
              </a:rPr>
              <a:t> </a:t>
            </a:r>
            <a:r>
              <a:rPr lang="en-US" spc="5" dirty="0">
                <a:latin typeface="Lucida Handwriting" panose="03010101010101010101" pitchFamily="66" charset="0"/>
                <a:ea typeface="Times New Roman" panose="02020603050405020304" pitchFamily="18" charset="0"/>
                <a:cs typeface="Calibri" panose="020F0502020204030204" pitchFamily="34" charset="0"/>
              </a:rPr>
              <a:t>m</a:t>
            </a:r>
            <a:r>
              <a:rPr lang="en-US" dirty="0">
                <a:latin typeface="Lucida Handwriting" panose="03010101010101010101" pitchFamily="66" charset="0"/>
                <a:ea typeface="Times New Roman" panose="02020603050405020304" pitchFamily="18" charset="0"/>
                <a:cs typeface="Calibri" panose="020F0502020204030204" pitchFamily="34" charset="0"/>
              </a:rPr>
              <a:t>a</a:t>
            </a:r>
            <a:r>
              <a:rPr lang="en-US" spc="15" dirty="0">
                <a:latin typeface="Lucida Handwriting" panose="03010101010101010101" pitchFamily="66" charset="0"/>
                <a:ea typeface="Times New Roman" panose="02020603050405020304" pitchFamily="18" charset="0"/>
                <a:cs typeface="Calibri" panose="020F0502020204030204" pitchFamily="34" charset="0"/>
              </a:rPr>
              <a:t>n</a:t>
            </a:r>
            <a:r>
              <a:rPr lang="en-US" spc="10" dirty="0">
                <a:latin typeface="Lucida Handwriting" panose="03010101010101010101" pitchFamily="66" charset="0"/>
                <a:ea typeface="Times New Roman" panose="02020603050405020304" pitchFamily="18" charset="0"/>
                <a:cs typeface="Calibri" panose="020F0502020204030204" pitchFamily="34" charset="0"/>
              </a:rPr>
              <a:t>a</a:t>
            </a:r>
            <a:r>
              <a:rPr lang="en-US" spc="-20" dirty="0">
                <a:latin typeface="Lucida Handwriting" panose="03010101010101010101" pitchFamily="66" charset="0"/>
                <a:ea typeface="Times New Roman" panose="02020603050405020304" pitchFamily="18" charset="0"/>
                <a:cs typeface="Calibri" panose="020F0502020204030204" pitchFamily="34" charset="0"/>
              </a:rPr>
              <a:t>g</a:t>
            </a:r>
            <a:r>
              <a:rPr lang="en-US" dirty="0">
                <a:latin typeface="Lucida Handwriting" panose="03010101010101010101" pitchFamily="66" charset="0"/>
                <a:ea typeface="Times New Roman" panose="02020603050405020304" pitchFamily="18" charset="0"/>
                <a:cs typeface="Calibri" panose="020F0502020204030204" pitchFamily="34" charset="0"/>
              </a:rPr>
              <a:t>e</a:t>
            </a:r>
            <a:r>
              <a:rPr lang="en-US" spc="20" dirty="0">
                <a:latin typeface="Lucida Handwriting" panose="03010101010101010101" pitchFamily="66" charset="0"/>
                <a:ea typeface="Times New Roman" panose="02020603050405020304" pitchFamily="18" charset="0"/>
                <a:cs typeface="Calibri" panose="020F0502020204030204" pitchFamily="34" charset="0"/>
              </a:rPr>
              <a:t>m</a:t>
            </a:r>
            <a:r>
              <a:rPr lang="en-US" spc="10" dirty="0">
                <a:latin typeface="Lucida Handwriting" panose="03010101010101010101" pitchFamily="66" charset="0"/>
                <a:ea typeface="Times New Roman" panose="02020603050405020304" pitchFamily="18" charset="0"/>
                <a:cs typeface="Calibri" panose="020F0502020204030204" pitchFamily="34" charset="0"/>
              </a:rPr>
              <a:t>e</a:t>
            </a:r>
            <a:r>
              <a:rPr lang="en-US" dirty="0">
                <a:latin typeface="Lucida Handwriting" panose="03010101010101010101" pitchFamily="66" charset="0"/>
                <a:ea typeface="Times New Roman" panose="02020603050405020304" pitchFamily="18" charset="0"/>
                <a:cs typeface="Calibri" panose="020F0502020204030204" pitchFamily="34" charset="0"/>
              </a:rPr>
              <a:t>nt </a:t>
            </a:r>
            <a:r>
              <a:rPr lang="en-US" spc="5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of </a:t>
            </a:r>
            <a:r>
              <a:rPr lang="en-US" spc="35" dirty="0">
                <a:latin typeface="Lucida Handwriting" panose="03010101010101010101" pitchFamily="66" charset="0"/>
                <a:ea typeface="Times New Roman" panose="02020603050405020304" pitchFamily="18" charset="0"/>
                <a:cs typeface="Calibri" panose="020F0502020204030204" pitchFamily="34" charset="0"/>
              </a:rPr>
              <a:t> </a:t>
            </a:r>
            <a:r>
              <a:rPr lang="en-US" spc="15" dirty="0">
                <a:latin typeface="Lucida Handwriting" panose="03010101010101010101" pitchFamily="66" charset="0"/>
                <a:ea typeface="Times New Roman" panose="02020603050405020304" pitchFamily="18" charset="0"/>
                <a:cs typeface="Calibri" panose="020F0502020204030204" pitchFamily="34" charset="0"/>
              </a:rPr>
              <a:t>w</a:t>
            </a:r>
            <a:r>
              <a:rPr lang="en-US" dirty="0">
                <a:latin typeface="Lucida Handwriting" panose="03010101010101010101" pitchFamily="66" charset="0"/>
                <a:ea typeface="Times New Roman" panose="02020603050405020304" pitchFamily="18" charset="0"/>
                <a:cs typeface="Calibri" panose="020F0502020204030204" pitchFamily="34" charset="0"/>
              </a:rPr>
              <a:t>eeds”</a:t>
            </a:r>
            <a:r>
              <a:rPr lang="en-US" spc="-5" dirty="0">
                <a:latin typeface="Lucida Handwriting" panose="03010101010101010101" pitchFamily="66" charset="0"/>
                <a:ea typeface="Times New Roman" panose="02020603050405020304" pitchFamily="18" charset="0"/>
                <a:cs typeface="Calibri" panose="020F0502020204030204" pitchFamily="34" charset="0"/>
              </a:rPr>
              <a:t> </a:t>
            </a:r>
            <a:r>
              <a:rPr lang="en-US" i="1" spc="5" dirty="0">
                <a:latin typeface="Lucida Handwriting" panose="03010101010101010101" pitchFamily="66" charset="0"/>
                <a:ea typeface="Times New Roman" panose="02020603050405020304" pitchFamily="18" charset="0"/>
                <a:cs typeface="Calibri" panose="020F0502020204030204" pitchFamily="34" charset="0"/>
              </a:rPr>
              <a:t>P</a:t>
            </a:r>
            <a:r>
              <a:rPr lang="en-US" i="1" dirty="0">
                <a:latin typeface="Lucida Handwriting" panose="03010101010101010101" pitchFamily="66" charset="0"/>
                <a:ea typeface="Times New Roman" panose="02020603050405020304" pitchFamily="18" charset="0"/>
                <a:cs typeface="Calibri" panose="020F0502020204030204" pitchFamily="34" charset="0"/>
              </a:rPr>
              <a:t>roceed</a:t>
            </a:r>
            <a:r>
              <a:rPr lang="en-US" i="1" spc="5" dirty="0">
                <a:latin typeface="Lucida Handwriting" panose="03010101010101010101" pitchFamily="66" charset="0"/>
                <a:ea typeface="Times New Roman" panose="02020603050405020304" pitchFamily="18" charset="0"/>
                <a:cs typeface="Calibri" panose="020F0502020204030204" pitchFamily="34" charset="0"/>
              </a:rPr>
              <a:t>i</a:t>
            </a:r>
            <a:r>
              <a:rPr lang="en-US" i="1" spc="15" dirty="0">
                <a:latin typeface="Lucida Handwriting" panose="03010101010101010101" pitchFamily="66" charset="0"/>
                <a:ea typeface="Times New Roman" panose="02020603050405020304" pitchFamily="18" charset="0"/>
                <a:cs typeface="Calibri" panose="020F0502020204030204" pitchFamily="34" charset="0"/>
              </a:rPr>
              <a:t>n</a:t>
            </a:r>
            <a:r>
              <a:rPr lang="en-US" i="1" spc="-20" dirty="0">
                <a:latin typeface="Lucida Handwriting" panose="03010101010101010101" pitchFamily="66" charset="0"/>
                <a:ea typeface="Times New Roman" panose="02020603050405020304" pitchFamily="18" charset="0"/>
                <a:cs typeface="Calibri" panose="020F0502020204030204" pitchFamily="34" charset="0"/>
              </a:rPr>
              <a:t>g</a:t>
            </a:r>
            <a:r>
              <a:rPr lang="en-US" i="1" dirty="0">
                <a:latin typeface="Lucida Handwriting" panose="03010101010101010101" pitchFamily="66" charset="0"/>
                <a:ea typeface="Times New Roman" panose="02020603050405020304" pitchFamily="18" charset="0"/>
                <a:cs typeface="Calibri" panose="020F0502020204030204" pitchFamily="34" charset="0"/>
              </a:rPr>
              <a:t>s of</a:t>
            </a:r>
            <a:r>
              <a:rPr lang="en-US" i="1" spc="-10" dirty="0">
                <a:latin typeface="Lucida Handwriting" panose="03010101010101010101" pitchFamily="66" charset="0"/>
                <a:ea typeface="Times New Roman" panose="02020603050405020304" pitchFamily="18" charset="0"/>
                <a:cs typeface="Calibri" panose="020F0502020204030204" pitchFamily="34" charset="0"/>
              </a:rPr>
              <a:t> </a:t>
            </a:r>
            <a:r>
              <a:rPr lang="en-US" i="1" spc="15" dirty="0">
                <a:latin typeface="Lucida Handwriting" panose="03010101010101010101" pitchFamily="66" charset="0"/>
                <a:ea typeface="Times New Roman" panose="02020603050405020304" pitchFamily="18" charset="0"/>
                <a:cs typeface="Calibri" panose="020F0502020204030204" pitchFamily="34" charset="0"/>
              </a:rPr>
              <a:t>N</a:t>
            </a:r>
            <a:r>
              <a:rPr lang="en-US" i="1" dirty="0">
                <a:latin typeface="Lucida Handwriting" panose="03010101010101010101" pitchFamily="66" charset="0"/>
                <a:ea typeface="Times New Roman" panose="02020603050405020304" pitchFamily="18" charset="0"/>
                <a:cs typeface="Calibri" panose="020F0502020204030204" pitchFamily="34" charset="0"/>
              </a:rPr>
              <a:t>a</a:t>
            </a:r>
            <a:r>
              <a:rPr lang="en-US" i="1" spc="5" dirty="0">
                <a:latin typeface="Lucida Handwriting" panose="03010101010101010101" pitchFamily="66" charset="0"/>
                <a:ea typeface="Times New Roman" panose="02020603050405020304" pitchFamily="18" charset="0"/>
                <a:cs typeface="Calibri" panose="020F0502020204030204" pitchFamily="34" charset="0"/>
              </a:rPr>
              <a:t>ti</a:t>
            </a:r>
            <a:r>
              <a:rPr lang="en-US" i="1" dirty="0">
                <a:latin typeface="Lucida Handwriting" panose="03010101010101010101" pitchFamily="66" charset="0"/>
                <a:ea typeface="Times New Roman" panose="02020603050405020304" pitchFamily="18" charset="0"/>
                <a:cs typeface="Calibri" panose="020F0502020204030204" pitchFamily="34" charset="0"/>
              </a:rPr>
              <a:t>o</a:t>
            </a:r>
            <a:r>
              <a:rPr lang="en-US" i="1" spc="5" dirty="0">
                <a:latin typeface="Lucida Handwriting" panose="03010101010101010101" pitchFamily="66" charset="0"/>
                <a:ea typeface="Times New Roman" panose="02020603050405020304" pitchFamily="18" charset="0"/>
                <a:cs typeface="Calibri" panose="020F0502020204030204" pitchFamily="34" charset="0"/>
              </a:rPr>
              <a:t>n</a:t>
            </a:r>
            <a:r>
              <a:rPr lang="en-US" i="1" dirty="0">
                <a:latin typeface="Lucida Handwriting" panose="03010101010101010101" pitchFamily="66" charset="0"/>
                <a:ea typeface="Times New Roman" panose="02020603050405020304" pitchFamily="18" charset="0"/>
                <a:cs typeface="Calibri" panose="020F0502020204030204" pitchFamily="34" charset="0"/>
              </a:rPr>
              <a:t>al</a:t>
            </a:r>
            <a:r>
              <a:rPr lang="en-US" i="1" spc="10" dirty="0">
                <a:latin typeface="Lucida Handwriting" panose="03010101010101010101" pitchFamily="66" charset="0"/>
                <a:ea typeface="Times New Roman" panose="02020603050405020304" pitchFamily="18" charset="0"/>
                <a:cs typeface="Calibri" panose="020F0502020204030204" pitchFamily="34" charset="0"/>
              </a:rPr>
              <a:t> </a:t>
            </a:r>
            <a:r>
              <a:rPr lang="en-US" i="1" dirty="0">
                <a:latin typeface="Lucida Handwriting" panose="03010101010101010101" pitchFamily="66" charset="0"/>
                <a:ea typeface="Times New Roman" panose="02020603050405020304" pitchFamily="18" charset="0"/>
                <a:cs typeface="Calibri" panose="020F0502020204030204" pitchFamily="34" charset="0"/>
              </a:rPr>
              <a:t>Acade</a:t>
            </a:r>
            <a:r>
              <a:rPr lang="en-US" i="1" spc="45" dirty="0">
                <a:latin typeface="Lucida Handwriting" panose="03010101010101010101" pitchFamily="66" charset="0"/>
                <a:ea typeface="Times New Roman" panose="02020603050405020304" pitchFamily="18" charset="0"/>
                <a:cs typeface="Calibri" panose="020F0502020204030204" pitchFamily="34" charset="0"/>
              </a:rPr>
              <a:t>m</a:t>
            </a:r>
            <a:r>
              <a:rPr lang="en-US" i="1" dirty="0">
                <a:latin typeface="Lucida Handwriting" panose="03010101010101010101" pitchFamily="66" charset="0"/>
                <a:ea typeface="Times New Roman" panose="02020603050405020304" pitchFamily="18" charset="0"/>
                <a:cs typeface="Calibri" panose="020F0502020204030204" pitchFamily="34" charset="0"/>
              </a:rPr>
              <a:t>y</a:t>
            </a:r>
            <a:r>
              <a:rPr lang="en-US" i="1" spc="-70" dirty="0">
                <a:latin typeface="Lucida Handwriting" panose="03010101010101010101" pitchFamily="66" charset="0"/>
                <a:ea typeface="Times New Roman" panose="02020603050405020304" pitchFamily="18" charset="0"/>
                <a:cs typeface="Calibri" panose="020F0502020204030204" pitchFamily="34" charset="0"/>
              </a:rPr>
              <a:t> </a:t>
            </a:r>
            <a:r>
              <a:rPr lang="en-US" i="1" dirty="0">
                <a:latin typeface="Lucida Handwriting" panose="03010101010101010101" pitchFamily="66" charset="0"/>
                <a:ea typeface="Times New Roman" panose="02020603050405020304" pitchFamily="18" charset="0"/>
                <a:cs typeface="Calibri" panose="020F0502020204030204" pitchFamily="34" charset="0"/>
              </a:rPr>
              <a:t>of </a:t>
            </a:r>
            <a:r>
              <a:rPr lang="en-US" i="1" spc="20" dirty="0">
                <a:latin typeface="Lucida Handwriting" panose="03010101010101010101" pitchFamily="66" charset="0"/>
                <a:ea typeface="Times New Roman" panose="02020603050405020304" pitchFamily="18" charset="0"/>
                <a:cs typeface="Calibri" panose="020F0502020204030204" pitchFamily="34" charset="0"/>
              </a:rPr>
              <a:t>S</a:t>
            </a:r>
            <a:r>
              <a:rPr lang="en-US" i="1" dirty="0">
                <a:latin typeface="Lucida Handwriting" panose="03010101010101010101" pitchFamily="66" charset="0"/>
                <a:ea typeface="Times New Roman" panose="02020603050405020304" pitchFamily="18" charset="0"/>
                <a:cs typeface="Calibri" panose="020F0502020204030204" pitchFamily="34" charset="0"/>
              </a:rPr>
              <a:t>c</a:t>
            </a:r>
            <a:r>
              <a:rPr lang="en-US" i="1" spc="5" dirty="0">
                <a:latin typeface="Lucida Handwriting" panose="03010101010101010101" pitchFamily="66" charset="0"/>
                <a:ea typeface="Times New Roman" panose="02020603050405020304" pitchFamily="18" charset="0"/>
                <a:cs typeface="Calibri" panose="020F0502020204030204" pitchFamily="34" charset="0"/>
              </a:rPr>
              <a:t>i</a:t>
            </a:r>
            <a:r>
              <a:rPr lang="en-US" i="1" dirty="0">
                <a:latin typeface="Lucida Handwriting" panose="03010101010101010101" pitchFamily="66" charset="0"/>
                <a:ea typeface="Times New Roman" panose="02020603050405020304" pitchFamily="18" charset="0"/>
                <a:cs typeface="Calibri" panose="020F0502020204030204" pitchFamily="34" charset="0"/>
              </a:rPr>
              <a:t>ences</a:t>
            </a:r>
            <a:r>
              <a:rPr lang="en-US" dirty="0">
                <a:latin typeface="Lucida Handwriting" panose="03010101010101010101" pitchFamily="66" charset="0"/>
                <a:ea typeface="Times New Roman" panose="02020603050405020304" pitchFamily="18" charset="0"/>
                <a:cs typeface="Calibri" panose="020F0502020204030204" pitchFamily="34" charset="0"/>
              </a:rPr>
              <a:t> </a:t>
            </a:r>
            <a:r>
              <a:rPr lang="en-US" spc="5" dirty="0">
                <a:latin typeface="Lucida Handwriting" panose="03010101010101010101" pitchFamily="66" charset="0"/>
                <a:ea typeface="Times New Roman" panose="02020603050405020304" pitchFamily="18" charset="0"/>
                <a:cs typeface="Calibri" panose="020F0502020204030204" pitchFamily="34" charset="0"/>
              </a:rPr>
              <a:t>S</a:t>
            </a:r>
            <a:r>
              <a:rPr lang="en-US" spc="20" dirty="0">
                <a:latin typeface="Lucida Handwriting" panose="03010101010101010101" pitchFamily="66" charset="0"/>
                <a:ea typeface="Times New Roman" panose="02020603050405020304" pitchFamily="18" charset="0"/>
                <a:cs typeface="Calibri" panose="020F0502020204030204" pitchFamily="34" charset="0"/>
              </a:rPr>
              <a:t>e</a:t>
            </a:r>
            <a:r>
              <a:rPr lang="en-US" dirty="0">
                <a:latin typeface="Lucida Handwriting" panose="03010101010101010101" pitchFamily="66" charset="0"/>
                <a:ea typeface="Times New Roman" panose="02020603050405020304" pitchFamily="18" charset="0"/>
                <a:cs typeface="Calibri" panose="020F0502020204030204" pitchFamily="34" charset="0"/>
              </a:rPr>
              <a:t>c</a:t>
            </a:r>
            <a:r>
              <a:rPr lang="en-US" spc="5" dirty="0">
                <a:latin typeface="Lucida Handwriting" panose="03010101010101010101" pitchFamily="66" charset="0"/>
                <a:ea typeface="Times New Roman" panose="02020603050405020304" pitchFamily="18" charset="0"/>
                <a:cs typeface="Calibri" panose="020F0502020204030204" pitchFamily="34" charset="0"/>
              </a:rPr>
              <a:t>ti</a:t>
            </a:r>
            <a:r>
              <a:rPr lang="en-US" dirty="0">
                <a:latin typeface="Lucida Handwriting" panose="03010101010101010101" pitchFamily="66" charset="0"/>
                <a:ea typeface="Times New Roman" panose="02020603050405020304" pitchFamily="18" charset="0"/>
                <a:cs typeface="Calibri" panose="020F0502020204030204" pitchFamily="34" charset="0"/>
              </a:rPr>
              <a:t>on </a:t>
            </a:r>
            <a:r>
              <a:rPr lang="en-US" spc="-15" dirty="0">
                <a:latin typeface="Lucida Handwriting" panose="03010101010101010101" pitchFamily="66" charset="0"/>
                <a:ea typeface="Times New Roman" panose="02020603050405020304" pitchFamily="18" charset="0"/>
                <a:cs typeface="Calibri" panose="020F0502020204030204" pitchFamily="34" charset="0"/>
              </a:rPr>
              <a:t>B</a:t>
            </a:r>
            <a:r>
              <a:rPr lang="en-US" dirty="0">
                <a:latin typeface="Lucida Handwriting" panose="03010101010101010101" pitchFamily="66" charset="0"/>
                <a:ea typeface="Times New Roman" panose="02020603050405020304" pitchFamily="18" charset="0"/>
                <a:cs typeface="Calibri" panose="020F0502020204030204" pitchFamily="34" charset="0"/>
              </a:rPr>
              <a:t>,</a:t>
            </a:r>
            <a:r>
              <a:rPr lang="en-US" spc="-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Vo</a:t>
            </a:r>
            <a:r>
              <a:rPr lang="en-US" spc="5" dirty="0">
                <a:latin typeface="Lucida Handwriting" panose="03010101010101010101" pitchFamily="66" charset="0"/>
                <a:ea typeface="Times New Roman" panose="02020603050405020304" pitchFamily="18" charset="0"/>
                <a:cs typeface="Calibri" panose="020F0502020204030204" pitchFamily="34" charset="0"/>
              </a:rPr>
              <a:t>l</a:t>
            </a:r>
            <a:r>
              <a:rPr lang="en-US" dirty="0">
                <a:latin typeface="Lucida Handwriting" panose="03010101010101010101" pitchFamily="66" charset="0"/>
                <a:ea typeface="Times New Roman" panose="02020603050405020304" pitchFamily="18" charset="0"/>
                <a:cs typeface="Calibri" panose="020F0502020204030204" pitchFamily="34" charset="0"/>
              </a:rPr>
              <a:t>.81</a:t>
            </a:r>
            <a:r>
              <a:rPr lang="en-US" spc="-10" dirty="0">
                <a:latin typeface="Lucida Handwriting" panose="03010101010101010101" pitchFamily="66" charset="0"/>
                <a:ea typeface="Times New Roman" panose="02020603050405020304" pitchFamily="18" charset="0"/>
                <a:cs typeface="Calibri" panose="020F0502020204030204" pitchFamily="34" charset="0"/>
              </a:rPr>
              <a:t> </a:t>
            </a:r>
            <a:r>
              <a:rPr lang="en-US" spc="20" dirty="0">
                <a:latin typeface="Lucida Handwriting" panose="03010101010101010101" pitchFamily="66" charset="0"/>
                <a:ea typeface="Times New Roman" panose="02020603050405020304" pitchFamily="18" charset="0"/>
                <a:cs typeface="Calibri" panose="020F0502020204030204" pitchFamily="34" charset="0"/>
              </a:rPr>
              <a:t>p</a:t>
            </a:r>
            <a:r>
              <a:rPr lang="en-US" spc="5" dirty="0">
                <a:latin typeface="Lucida Handwriting" panose="03010101010101010101" pitchFamily="66" charset="0"/>
                <a:ea typeface="Times New Roman" panose="02020603050405020304" pitchFamily="18" charset="0"/>
                <a:cs typeface="Calibri" panose="020F0502020204030204" pitchFamily="34" charset="0"/>
              </a:rPr>
              <a:t>t</a:t>
            </a:r>
            <a:r>
              <a:rPr lang="en-US" dirty="0">
                <a:latin typeface="Lucida Handwriting" panose="03010101010101010101" pitchFamily="66" charset="0"/>
                <a:ea typeface="Times New Roman" panose="02020603050405020304" pitchFamily="18" charset="0"/>
                <a:cs typeface="Calibri" panose="020F0502020204030204" pitchFamily="34" charset="0"/>
              </a:rPr>
              <a:t>.</a:t>
            </a:r>
            <a:r>
              <a:rPr lang="en-US" spc="20" dirty="0">
                <a:latin typeface="Lucida Handwriting" panose="03010101010101010101" pitchFamily="66" charset="0"/>
                <a:ea typeface="Times New Roman" panose="02020603050405020304" pitchFamily="18" charset="0"/>
                <a:cs typeface="Calibri" panose="020F0502020204030204" pitchFamily="34" charset="0"/>
              </a:rPr>
              <a:t> </a:t>
            </a:r>
            <a:r>
              <a:rPr lang="en-US" spc="-40" dirty="0">
                <a:latin typeface="Lucida Handwriting" panose="03010101010101010101" pitchFamily="66" charset="0"/>
                <a:ea typeface="Times New Roman" panose="02020603050405020304" pitchFamily="18" charset="0"/>
                <a:cs typeface="Calibri" panose="020F0502020204030204" pitchFamily="34" charset="0"/>
              </a:rPr>
              <a:t>I</a:t>
            </a:r>
            <a:r>
              <a:rPr lang="en-US" dirty="0">
                <a:latin typeface="Lucida Handwriting" panose="03010101010101010101" pitchFamily="66" charset="0"/>
                <a:ea typeface="Times New Roman" panose="02020603050405020304" pitchFamily="18" charset="0"/>
                <a:cs typeface="Calibri" panose="020F0502020204030204" pitchFamily="34" charset="0"/>
              </a:rPr>
              <a:t>,</a:t>
            </a:r>
            <a:r>
              <a:rPr lang="en-US" spc="-5" dirty="0">
                <a:latin typeface="Lucida Handwriting" panose="03010101010101010101" pitchFamily="66" charset="0"/>
                <a:ea typeface="Times New Roman" panose="02020603050405020304" pitchFamily="18" charset="0"/>
                <a:cs typeface="Calibri" panose="020F0502020204030204" pitchFamily="34" charset="0"/>
              </a:rPr>
              <a:t> </a:t>
            </a:r>
            <a:r>
              <a:rPr lang="en-US" dirty="0">
                <a:latin typeface="Lucida Handwriting" panose="03010101010101010101" pitchFamily="66" charset="0"/>
                <a:ea typeface="Times New Roman" panose="02020603050405020304" pitchFamily="18" charset="0"/>
                <a:cs typeface="Calibri" panose="020F0502020204030204" pitchFamily="34" charset="0"/>
              </a:rPr>
              <a:t>2</a:t>
            </a:r>
            <a:r>
              <a:rPr lang="en-US" spc="5" dirty="0">
                <a:latin typeface="Lucida Handwriting" panose="03010101010101010101" pitchFamily="66" charset="0"/>
                <a:ea typeface="Times New Roman" panose="02020603050405020304" pitchFamily="18" charset="0"/>
                <a:cs typeface="Calibri" panose="020F0502020204030204" pitchFamily="34" charset="0"/>
              </a:rPr>
              <a:t>0</a:t>
            </a:r>
            <a:r>
              <a:rPr lang="en-US" spc="25" dirty="0">
                <a:latin typeface="Lucida Handwriting" panose="03010101010101010101" pitchFamily="66" charset="0"/>
                <a:ea typeface="Times New Roman" panose="02020603050405020304" pitchFamily="18" charset="0"/>
                <a:cs typeface="Calibri" panose="020F0502020204030204" pitchFamily="34" charset="0"/>
              </a:rPr>
              <a:t>1</a:t>
            </a:r>
            <a:r>
              <a:rPr lang="en-US" dirty="0">
                <a:latin typeface="Lucida Handwriting" panose="03010101010101010101" pitchFamily="66" charset="0"/>
                <a:ea typeface="Times New Roman" panose="02020603050405020304" pitchFamily="18" charset="0"/>
                <a:cs typeface="Calibri" panose="020F0502020204030204" pitchFamily="34" charset="0"/>
              </a:rPr>
              <a:t>1</a:t>
            </a:r>
            <a:r>
              <a:rPr lang="en-US" spc="20" dirty="0">
                <a:latin typeface="Lucida Handwriting" panose="03010101010101010101" pitchFamily="66" charset="0"/>
                <a:ea typeface="Times New Roman" panose="02020603050405020304" pitchFamily="18" charset="0"/>
                <a:cs typeface="Calibri" panose="020F0502020204030204" pitchFamily="34" charset="0"/>
              </a:rPr>
              <a:t> </a:t>
            </a:r>
            <a:r>
              <a:rPr lang="en-US" spc="-50" dirty="0">
                <a:latin typeface="Lucida Handwriting" panose="03010101010101010101" pitchFamily="66" charset="0"/>
                <a:ea typeface="Times New Roman" panose="02020603050405020304" pitchFamily="18" charset="0"/>
                <a:cs typeface="Calibri" panose="020F0502020204030204" pitchFamily="34" charset="0"/>
              </a:rPr>
              <a:t>I</a:t>
            </a:r>
            <a:r>
              <a:rPr lang="en-US" dirty="0">
                <a:latin typeface="Lucida Handwriting" panose="03010101010101010101" pitchFamily="66" charset="0"/>
                <a:ea typeface="Times New Roman" panose="02020603050405020304" pitchFamily="18" charset="0"/>
                <a:cs typeface="Calibri" panose="020F0502020204030204" pitchFamily="34" charset="0"/>
              </a:rPr>
              <a:t>n</a:t>
            </a:r>
            <a:r>
              <a:rPr lang="en-US" spc="5" dirty="0">
                <a:latin typeface="Lucida Handwriting" panose="03010101010101010101" pitchFamily="66" charset="0"/>
                <a:ea typeface="Times New Roman" panose="02020603050405020304" pitchFamily="18" charset="0"/>
                <a:cs typeface="Calibri" panose="020F0502020204030204" pitchFamily="34" charset="0"/>
              </a:rPr>
              <a:t>di</a:t>
            </a:r>
            <a:r>
              <a:rPr lang="en-US" dirty="0">
                <a:latin typeface="Lucida Handwriting" panose="03010101010101010101" pitchFamily="66" charset="0"/>
                <a:ea typeface="Times New Roman" panose="02020603050405020304" pitchFamily="18" charset="0"/>
                <a:cs typeface="Calibri" panose="020F0502020204030204" pitchFamily="34" charset="0"/>
              </a:rPr>
              <a:t>a, </a:t>
            </a:r>
            <a:r>
              <a:rPr lang="en-US" dirty="0">
                <a:latin typeface="Lucida Handwriting" panose="03010101010101010101" pitchFamily="66" charset="0"/>
                <a:ea typeface="Times New Roman" panose="02020603050405020304" pitchFamily="18" charset="0"/>
                <a:cs typeface="Times New Roman" panose="02020603050405020304" pitchFamily="18" charset="0"/>
              </a:rPr>
              <a:t>page no</a:t>
            </a:r>
            <a:r>
              <a:rPr lang="en-US" dirty="0">
                <a:latin typeface="Lucida Handwriting" panose="03010101010101010101" pitchFamily="66" charset="0"/>
                <a:ea typeface="Times New Roman" panose="02020603050405020304" pitchFamily="18" charset="0"/>
                <a:cs typeface="Calibri" panose="020F0502020204030204" pitchFamily="34" charset="0"/>
              </a:rPr>
              <a:t>. 69-75 </a:t>
            </a:r>
            <a:r>
              <a:rPr lang="en-US" dirty="0">
                <a:latin typeface="Lucida Handwriting" panose="03010101010101010101" pitchFamily="66" charset="0"/>
                <a:ea typeface="Times New Roman" panose="02020603050405020304" pitchFamily="18" charset="0"/>
                <a:cs typeface="Times New Roman" panose="02020603050405020304" pitchFamily="18" charset="0"/>
              </a:rPr>
              <a:t>(ISSN Number - 0973-1628</a:t>
            </a:r>
            <a:r>
              <a:rPr lang="en-US" dirty="0" smtClean="0">
                <a:latin typeface="Lucida Handwriting" panose="03010101010101010101" pitchFamily="66" charset="0"/>
                <a:ea typeface="Times New Roman" panose="02020603050405020304" pitchFamily="18" charset="0"/>
                <a:cs typeface="Times New Roman" panose="02020603050405020304" pitchFamily="18" charset="0"/>
              </a:rPr>
              <a:t>)</a:t>
            </a:r>
            <a:r>
              <a:rPr lang="en-US" dirty="0" smtClean="0">
                <a:latin typeface="Lucida Handwriting" panose="03010101010101010101" pitchFamily="66" charset="0"/>
                <a:ea typeface="Times New Roman" panose="02020603050405020304" pitchFamily="18" charset="0"/>
                <a:cs typeface="Calibri" panose="020F0502020204030204" pitchFamily="34" charset="0"/>
              </a:rPr>
              <a:t>.</a:t>
            </a:r>
            <a:endParaRPr lang="en-US" sz="1400" dirty="0">
              <a:latin typeface="Lucida Handwriting" panose="03010101010101010101" pitchFamily="66" charset="0"/>
              <a:ea typeface="Times New Roman" panose="02020603050405020304" pitchFamily="18" charset="0"/>
              <a:cs typeface="Times New Roman" panose="02020603050405020304" pitchFamily="18" charset="0"/>
            </a:endParaRPr>
          </a:p>
        </p:txBody>
      </p:sp>
      <p:sp>
        <p:nvSpPr>
          <p:cNvPr id="5" name="TextBox 4"/>
          <p:cNvSpPr txBox="1"/>
          <p:nvPr/>
        </p:nvSpPr>
        <p:spPr>
          <a:xfrm>
            <a:off x="1524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30438584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Books</a:t>
            </a:r>
            <a:endParaRPr lang="en-US" sz="3400" dirty="0">
              <a:solidFill>
                <a:srgbClr val="FF0000"/>
              </a:solidFill>
              <a:latin typeface="Lucida Handwriting" panose="03010101010101010101" pitchFamily="66" charset="0"/>
            </a:endParaRPr>
          </a:p>
        </p:txBody>
      </p:sp>
      <p:sp>
        <p:nvSpPr>
          <p:cNvPr id="6" name="Rectangle 5"/>
          <p:cNvSpPr/>
          <p:nvPr/>
        </p:nvSpPr>
        <p:spPr>
          <a:xfrm>
            <a:off x="152400" y="762000"/>
            <a:ext cx="8839200" cy="1366528"/>
          </a:xfrm>
          <a:prstGeom prst="rect">
            <a:avLst/>
          </a:prstGeom>
        </p:spPr>
        <p:txBody>
          <a:bodyPr wrap="square">
            <a:spAutoFit/>
          </a:bodyPr>
          <a:lstStyle/>
          <a:p>
            <a:pPr marL="285750" marR="41275" indent="-285750" algn="just">
              <a:lnSpc>
                <a:spcPct val="115000"/>
              </a:lnSpc>
              <a:buFont typeface="Wingdings" panose="05000000000000000000" pitchFamily="2" charset="2"/>
              <a:buChar char="v"/>
              <a:tabLst>
                <a:tab pos="6570980" algn="l"/>
              </a:tabLst>
            </a:pPr>
            <a:r>
              <a:rPr lang="en-US" b="1" dirty="0">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Tiwari K. </a:t>
            </a:r>
            <a:r>
              <a:rPr lang="en-US" dirty="0">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“Studies on fungal endophytes of certain </a:t>
            </a:r>
            <a:r>
              <a:rPr lang="en-US" dirty="0" err="1">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angiospermic</a:t>
            </a:r>
            <a:r>
              <a:rPr lang="en-US" dirty="0">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 plants occurring in </a:t>
            </a:r>
            <a:r>
              <a:rPr lang="en-US" dirty="0" err="1">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Sanganer</a:t>
            </a:r>
            <a:r>
              <a:rPr lang="en-US" dirty="0">
                <a:solidFill>
                  <a:srgbClr val="000000"/>
                </a:solidFill>
                <a:latin typeface="Lucida Handwriting" panose="03010101010101010101" pitchFamily="66" charset="0"/>
                <a:ea typeface="Times New Roman" panose="02020603050405020304" pitchFamily="18" charset="0"/>
                <a:cs typeface="Calibri" panose="020F0502020204030204" pitchFamily="34" charset="0"/>
              </a:rPr>
              <a:t> region of Rajasthan” Lambert Academic Publishing Germany, 2012 (ISBN Number 978 – 3 – 659 – 29097 – 8).</a:t>
            </a:r>
            <a:endParaRPr lang="en-US" sz="1600" dirty="0">
              <a:solidFill>
                <a:srgbClr val="000000"/>
              </a:solidFill>
              <a:effectLst/>
              <a:latin typeface="Lucida Handwriting" panose="03010101010101010101" pitchFamily="66" charset="0"/>
              <a:ea typeface="Times New Roman" panose="02020603050405020304" pitchFamily="18" charset="0"/>
            </a:endParaRPr>
          </a:p>
        </p:txBody>
      </p:sp>
      <p:sp>
        <p:nvSpPr>
          <p:cNvPr id="7" name="TextBox 6"/>
          <p:cNvSpPr txBox="1"/>
          <p:nvPr/>
        </p:nvSpPr>
        <p:spPr>
          <a:xfrm>
            <a:off x="-152400" y="2286000"/>
            <a:ext cx="79248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Address for correspondence</a:t>
            </a:r>
          </a:p>
        </p:txBody>
      </p:sp>
      <p:sp>
        <p:nvSpPr>
          <p:cNvPr id="8" name="Rectangle 7"/>
          <p:cNvSpPr/>
          <p:nvPr/>
        </p:nvSpPr>
        <p:spPr>
          <a:xfrm>
            <a:off x="0" y="3095482"/>
            <a:ext cx="9144000" cy="3490186"/>
          </a:xfrm>
          <a:prstGeom prst="rect">
            <a:avLst/>
          </a:prstGeom>
        </p:spPr>
        <p:txBody>
          <a:bodyPr wrap="square">
            <a:spAutoFit/>
          </a:bodyPr>
          <a:lstStyle/>
          <a:p>
            <a:pPr algn="just">
              <a:lnSpc>
                <a:spcPct val="115000"/>
              </a:lnSpc>
              <a:tabLst>
                <a:tab pos="4292600" algn="l"/>
              </a:tabLst>
            </a:pPr>
            <a:r>
              <a:rPr lang="en-US" sz="2400" spc="-10" dirty="0">
                <a:latin typeface="Lucida Handwriting" panose="03010101010101010101" pitchFamily="66" charset="0"/>
                <a:ea typeface="Times New Roman" panose="02020603050405020304" pitchFamily="18" charset="0"/>
                <a:cs typeface="Calibri" panose="020F0502020204030204" pitchFamily="34" charset="0"/>
              </a:rPr>
              <a:t>Dr. K</a:t>
            </a:r>
            <a:r>
              <a:rPr lang="en-US" sz="2400" dirty="0">
                <a:latin typeface="Lucida Handwriting" panose="03010101010101010101" pitchFamily="66" charset="0"/>
                <a:ea typeface="Times New Roman" panose="02020603050405020304" pitchFamily="18" charset="0"/>
                <a:cs typeface="Calibri" panose="020F0502020204030204" pitchFamily="34" charset="0"/>
              </a:rPr>
              <a:t>a</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rt</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ik</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e</a:t>
            </a:r>
            <a:r>
              <a:rPr lang="en-US" sz="2400" dirty="0">
                <a:latin typeface="Lucida Handwriting" panose="03010101010101010101" pitchFamily="66" charset="0"/>
                <a:ea typeface="Times New Roman" panose="02020603050405020304" pitchFamily="18" charset="0"/>
                <a:cs typeface="Calibri" panose="020F0502020204030204" pitchFamily="34" charset="0"/>
              </a:rPr>
              <a:t>ya </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Ti</a:t>
            </a:r>
            <a:r>
              <a:rPr lang="en-US" sz="2400" spc="10" dirty="0">
                <a:latin typeface="Lucida Handwriting" panose="03010101010101010101" pitchFamily="66" charset="0"/>
                <a:ea typeface="Times New Roman" panose="02020603050405020304" pitchFamily="18" charset="0"/>
                <a:cs typeface="Calibri" panose="020F0502020204030204" pitchFamily="34" charset="0"/>
              </a:rPr>
              <a:t>w</a:t>
            </a:r>
            <a:r>
              <a:rPr lang="en-US" sz="2400" dirty="0">
                <a:latin typeface="Lucida Handwriting" panose="03010101010101010101" pitchFamily="66" charset="0"/>
                <a:ea typeface="Times New Roman" panose="02020603050405020304" pitchFamily="18" charset="0"/>
                <a:cs typeface="Calibri" panose="020F0502020204030204" pitchFamily="34" charset="0"/>
              </a:rPr>
              <a:t>a</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r</a:t>
            </a:r>
            <a:r>
              <a:rPr lang="en-US" sz="2400" dirty="0">
                <a:latin typeface="Lucida Handwriting" panose="03010101010101010101" pitchFamily="66" charset="0"/>
                <a:ea typeface="Times New Roman" panose="02020603050405020304" pitchFamily="18" charset="0"/>
                <a:cs typeface="Calibri" panose="020F0502020204030204" pitchFamily="34" charset="0"/>
              </a:rPr>
              <a:t>i	</a:t>
            </a:r>
            <a:endParaRPr lang="en-US" sz="2400" dirty="0" smtClean="0">
              <a:latin typeface="Lucida Handwriting" panose="03010101010101010101" pitchFamily="66" charset="0"/>
              <a:ea typeface="Times New Roman" panose="02020603050405020304" pitchFamily="18" charset="0"/>
              <a:cs typeface="Calibri" panose="020F0502020204030204" pitchFamily="34" charset="0"/>
            </a:endParaRPr>
          </a:p>
          <a:p>
            <a:pPr algn="just">
              <a:lnSpc>
                <a:spcPct val="115000"/>
              </a:lnSpc>
              <a:tabLst>
                <a:tab pos="4292600" algn="l"/>
              </a:tabLst>
            </a:pP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t</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i</a:t>
            </a:r>
            <a:r>
              <a:rPr lang="en-US" sz="2400" u="sng" spc="10" dirty="0" smtClean="0">
                <a:latin typeface="Lucida Handwriting" panose="03010101010101010101" pitchFamily="66" charset="0"/>
                <a:ea typeface="Times New Roman" panose="02020603050405020304" pitchFamily="18" charset="0"/>
                <a:cs typeface="Calibri" panose="020F0502020204030204" pitchFamily="34" charset="0"/>
              </a:rPr>
              <a:t>w</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a</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r</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i</a:t>
            </a:r>
            <a:r>
              <a:rPr lang="en-US" sz="2400" u="sng" spc="-10" dirty="0" smtClean="0">
                <a:latin typeface="Lucida Handwriting" panose="03010101010101010101" pitchFamily="66" charset="0"/>
                <a:ea typeface="Times New Roman" panose="02020603050405020304" pitchFamily="18" charset="0"/>
                <a:cs typeface="Calibri" panose="020F0502020204030204" pitchFamily="34" charset="0"/>
              </a:rPr>
              <a:t>k</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a</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rt</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ik</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1@g</a:t>
            </a:r>
            <a:r>
              <a:rPr lang="en-US" sz="2400" u="sng" spc="-15" dirty="0" smtClean="0">
                <a:latin typeface="Lucida Handwriting" panose="03010101010101010101" pitchFamily="66" charset="0"/>
                <a:ea typeface="Times New Roman" panose="02020603050405020304" pitchFamily="18" charset="0"/>
                <a:cs typeface="Calibri" panose="020F0502020204030204" pitchFamily="34" charset="0"/>
              </a:rPr>
              <a:t>m</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a</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il</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a:t>
            </a:r>
            <a:r>
              <a:rPr lang="en-US" sz="2400" u="sng" spc="-5" dirty="0" smtClean="0">
                <a:latin typeface="Lucida Handwriting" panose="03010101010101010101" pitchFamily="66" charset="0"/>
                <a:ea typeface="Times New Roman" panose="02020603050405020304" pitchFamily="18" charset="0"/>
                <a:cs typeface="Calibri" panose="020F0502020204030204" pitchFamily="34" charset="0"/>
              </a:rPr>
              <a:t>c</a:t>
            </a:r>
            <a:r>
              <a:rPr lang="en-US" sz="2400" u="sng" spc="10" dirty="0" smtClean="0">
                <a:latin typeface="Lucida Handwriting" panose="03010101010101010101" pitchFamily="66" charset="0"/>
                <a:ea typeface="Times New Roman" panose="02020603050405020304" pitchFamily="18" charset="0"/>
                <a:cs typeface="Calibri" panose="020F0502020204030204" pitchFamily="34" charset="0"/>
              </a:rPr>
              <a:t>o</a:t>
            </a: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m</a:t>
            </a:r>
            <a:endParaRPr lang="en-US" sz="2400" u="sng" dirty="0" smtClean="0">
              <a:latin typeface="Lucida Handwriting" panose="03010101010101010101" pitchFamily="66" charset="0"/>
              <a:ea typeface="Times New Roman" panose="02020603050405020304" pitchFamily="18" charset="0"/>
              <a:cs typeface="Times New Roman" panose="02020603050405020304" pitchFamily="18" charset="0"/>
            </a:endParaRPr>
          </a:p>
          <a:p>
            <a:pPr algn="just">
              <a:lnSpc>
                <a:spcPct val="115000"/>
              </a:lnSpc>
              <a:tabLst>
                <a:tab pos="4292600" algn="l"/>
              </a:tabLst>
            </a:pPr>
            <a:r>
              <a:rPr lang="en-US" sz="2400" u="sng" dirty="0" smtClean="0">
                <a:latin typeface="Lucida Handwriting" panose="03010101010101010101" pitchFamily="66" charset="0"/>
                <a:ea typeface="Times New Roman" panose="02020603050405020304" pitchFamily="18" charset="0"/>
                <a:cs typeface="Calibri" panose="020F0502020204030204" pitchFamily="34" charset="0"/>
              </a:rPr>
              <a:t>Kartikeya_tiwari@msu.edu.my</a:t>
            </a:r>
            <a:endParaRPr lang="en-US" sz="2400" dirty="0">
              <a:latin typeface="Lucida Handwriting" panose="03010101010101010101" pitchFamily="66" charset="0"/>
              <a:ea typeface="Times New Roman" panose="02020603050405020304" pitchFamily="18" charset="0"/>
              <a:cs typeface="Times New Roman" panose="02020603050405020304" pitchFamily="18" charset="0"/>
            </a:endParaRPr>
          </a:p>
          <a:p>
            <a:pPr algn="just">
              <a:lnSpc>
                <a:spcPct val="115000"/>
              </a:lnSpc>
              <a:tabLst>
                <a:tab pos="4978400" algn="l"/>
              </a:tabLst>
            </a:pPr>
            <a:r>
              <a:rPr lang="en-US" sz="2400" spc="-5" dirty="0">
                <a:latin typeface="Lucida Handwriting" panose="03010101010101010101" pitchFamily="66" charset="0"/>
                <a:ea typeface="Times New Roman" panose="02020603050405020304" pitchFamily="18" charset="0"/>
                <a:cs typeface="Calibri" panose="020F0502020204030204" pitchFamily="34" charset="0"/>
              </a:rPr>
              <a:t> </a:t>
            </a:r>
            <a:r>
              <a:rPr lang="en-US" sz="2400" dirty="0">
                <a:latin typeface="Lucida Handwriting" panose="03010101010101010101" pitchFamily="66" charset="0"/>
                <a:ea typeface="Times New Roman" panose="02020603050405020304" pitchFamily="18" charset="0"/>
                <a:cs typeface="Calibri" panose="020F0502020204030204" pitchFamily="34" charset="0"/>
              </a:rPr>
              <a:t> </a:t>
            </a:r>
            <a:r>
              <a:rPr lang="en-US" sz="2400" dirty="0" smtClean="0">
                <a:latin typeface="Lucida Handwriting" panose="03010101010101010101" pitchFamily="66" charset="0"/>
                <a:ea typeface="Times New Roman" panose="02020603050405020304" pitchFamily="18" charset="0"/>
                <a:cs typeface="Calibri" panose="020F0502020204030204" pitchFamily="34" charset="0"/>
              </a:rPr>
              <a:t>Mobile No.+</a:t>
            </a:r>
            <a:r>
              <a:rPr lang="en-US" sz="2400" dirty="0">
                <a:latin typeface="Lucida Handwriting" panose="03010101010101010101" pitchFamily="66" charset="0"/>
                <a:ea typeface="Times New Roman" panose="02020603050405020304" pitchFamily="18" charset="0"/>
                <a:cs typeface="Calibri" panose="020F0502020204030204" pitchFamily="34" charset="0"/>
              </a:rPr>
              <a:t>60149294304 </a:t>
            </a:r>
            <a:endParaRPr lang="en-US" sz="2400" dirty="0">
              <a:latin typeface="Lucida Handwriting" panose="03010101010101010101" pitchFamily="66" charset="0"/>
              <a:ea typeface="Times New Roman" panose="02020603050405020304" pitchFamily="18" charset="0"/>
              <a:cs typeface="Times New Roman" panose="02020603050405020304" pitchFamily="18" charset="0"/>
            </a:endParaRPr>
          </a:p>
          <a:p>
            <a:pPr algn="just">
              <a:lnSpc>
                <a:spcPct val="115000"/>
              </a:lnSpc>
              <a:tabLst>
                <a:tab pos="4978400" algn="l"/>
              </a:tabLst>
            </a:pPr>
            <a:r>
              <a:rPr lang="en-US" sz="2400" spc="-5" dirty="0">
                <a:latin typeface="Lucida Handwriting" panose="03010101010101010101" pitchFamily="66" charset="0"/>
                <a:ea typeface="Times New Roman" panose="02020603050405020304" pitchFamily="18" charset="0"/>
                <a:cs typeface="Calibri" panose="020F0502020204030204" pitchFamily="34" charset="0"/>
              </a:rPr>
              <a:t>Corresponding Address – 23-7, </a:t>
            </a:r>
            <a:r>
              <a:rPr lang="en-US" sz="2400" spc="-5" dirty="0" err="1">
                <a:latin typeface="Lucida Handwriting" panose="03010101010101010101" pitchFamily="66" charset="0"/>
                <a:ea typeface="Times New Roman" panose="02020603050405020304" pitchFamily="18" charset="0"/>
                <a:cs typeface="Calibri" panose="020F0502020204030204" pitchFamily="34" charset="0"/>
              </a:rPr>
              <a:t>Menara</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 – U, Sector 13, </a:t>
            </a:r>
            <a:r>
              <a:rPr lang="en-US" sz="2400" spc="-5" dirty="0" err="1">
                <a:latin typeface="Lucida Handwriting" panose="03010101010101010101" pitchFamily="66" charset="0"/>
                <a:ea typeface="Times New Roman" panose="02020603050405020304" pitchFamily="18" charset="0"/>
                <a:cs typeface="Calibri" panose="020F0502020204030204" pitchFamily="34" charset="0"/>
              </a:rPr>
              <a:t>Infront</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 of Management and Science University, </a:t>
            </a:r>
            <a:r>
              <a:rPr lang="en-US" sz="2400" spc="-5" dirty="0" err="1">
                <a:latin typeface="Lucida Handwriting" panose="03010101010101010101" pitchFamily="66" charset="0"/>
                <a:ea typeface="Times New Roman" panose="02020603050405020304" pitchFamily="18" charset="0"/>
                <a:cs typeface="Calibri" panose="020F0502020204030204" pitchFamily="34" charset="0"/>
              </a:rPr>
              <a:t>Darul</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 </a:t>
            </a:r>
            <a:r>
              <a:rPr lang="en-US" sz="2400" spc="-5" dirty="0" err="1">
                <a:latin typeface="Lucida Handwriting" panose="03010101010101010101" pitchFamily="66" charset="0"/>
                <a:ea typeface="Times New Roman" panose="02020603050405020304" pitchFamily="18" charset="0"/>
                <a:cs typeface="Calibri" panose="020F0502020204030204" pitchFamily="34" charset="0"/>
              </a:rPr>
              <a:t>Ehsaan</a:t>
            </a:r>
            <a:r>
              <a:rPr lang="en-US" sz="2400" spc="-5" dirty="0">
                <a:latin typeface="Lucida Handwriting" panose="03010101010101010101" pitchFamily="66" charset="0"/>
                <a:ea typeface="Times New Roman" panose="02020603050405020304" pitchFamily="18" charset="0"/>
                <a:cs typeface="Calibri" panose="020F0502020204030204" pitchFamily="34" charset="0"/>
              </a:rPr>
              <a:t>, Shah Alam, Selangor, Malaysia - </a:t>
            </a:r>
            <a:r>
              <a:rPr lang="en-US" sz="2400" spc="-5" dirty="0" smtClean="0">
                <a:latin typeface="Lucida Handwriting" panose="03010101010101010101" pitchFamily="66" charset="0"/>
                <a:ea typeface="Times New Roman" panose="02020603050405020304" pitchFamily="18" charset="0"/>
                <a:cs typeface="Calibri" panose="020F0502020204030204" pitchFamily="34" charset="0"/>
              </a:rPr>
              <a:t>40100</a:t>
            </a:r>
            <a:endParaRPr lang="en-US" sz="2400" dirty="0">
              <a:latin typeface="Lucida Handwriting" panose="03010101010101010101"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657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a:t>Biodiversity, </a:t>
            </a:r>
            <a:r>
              <a:rPr lang="en-US" b="1" dirty="0" err="1" smtClean="0"/>
              <a:t>Bioprospecting</a:t>
            </a:r>
            <a:r>
              <a:rPr lang="en-US" b="1" dirty="0"/>
              <a:t> </a:t>
            </a:r>
            <a:r>
              <a:rPr lang="en-US" b="1" dirty="0" smtClean="0"/>
              <a:t>and </a:t>
            </a:r>
            <a:r>
              <a:rPr lang="en-US" b="1" dirty="0"/>
              <a:t>Development</a:t>
            </a:r>
            <a:r>
              <a:rPr lang="en-US" b="1" dirty="0" smtClean="0"/>
              <a:t/>
            </a:r>
            <a:br>
              <a:rPr lang="en-US" b="1" dirty="0" smtClean="0"/>
            </a:br>
            <a:r>
              <a:rPr lang="en-US" b="1" dirty="0" smtClean="0"/>
              <a:t>Related Journals</a:t>
            </a:r>
            <a:endParaRPr lang="en-US" b="1" dirty="0"/>
          </a:p>
        </p:txBody>
      </p:sp>
      <p:sp>
        <p:nvSpPr>
          <p:cNvPr id="7" name="Vertical Scroll 6"/>
          <p:cNvSpPr/>
          <p:nvPr/>
        </p:nvSpPr>
        <p:spPr>
          <a:xfrm>
            <a:off x="-82549" y="1471613"/>
            <a:ext cx="5035550" cy="4929187"/>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dirty="0">
                <a:solidFill>
                  <a:schemeClr val="dk1"/>
                </a:solidFill>
                <a:latin typeface="Calisto MT" panose="02040603050505030304" pitchFamily="18" charset="0"/>
                <a:hlinkClick r:id="rId3" tooltip="Journal of Bioprocessing &amp; Biotechniques"/>
              </a:rPr>
              <a:t>Journal of Bioprocessing &amp; </a:t>
            </a:r>
            <a:r>
              <a:rPr lang="en-US" dirty="0" err="1">
                <a:solidFill>
                  <a:schemeClr val="dk1"/>
                </a:solidFill>
                <a:latin typeface="Calisto MT" panose="02040603050505030304" pitchFamily="18" charset="0"/>
                <a:hlinkClick r:id="rId3" tooltip="Journal of Bioprocessing &amp; Biotechniques"/>
              </a:rPr>
              <a:t>Biotechniques</a:t>
            </a:r>
            <a:r>
              <a:rPr lang="en-US" dirty="0">
                <a:solidFill>
                  <a:schemeClr val="dk1"/>
                </a:solidFill>
                <a:latin typeface="Calisto MT" panose="02040603050505030304" pitchFamily="18" charset="0"/>
                <a:hlinkClick r:id="rId3" tooltip="Journal of Bioprocessing &amp; Biotechniques"/>
              </a:rPr>
              <a:t> </a:t>
            </a:r>
            <a:endParaRPr lang="en-US" dirty="0">
              <a:solidFill>
                <a:schemeClr val="dk1"/>
              </a:solidFill>
              <a:latin typeface="Calisto MT" panose="02040603050505030304" pitchFamily="18" charset="0"/>
            </a:endParaRPr>
          </a:p>
          <a:p>
            <a:pPr marL="342900" indent="-342900">
              <a:buFont typeface="Wingdings" panose="05000000000000000000" pitchFamily="2" charset="2"/>
              <a:buChar char="Ø"/>
              <a:defRPr/>
            </a:pPr>
            <a:r>
              <a:rPr lang="en-US" dirty="0">
                <a:solidFill>
                  <a:schemeClr val="dk1"/>
                </a:solidFill>
                <a:latin typeface="Calisto MT" panose="02040603050505030304" pitchFamily="18" charset="0"/>
                <a:hlinkClick r:id="rId4" tooltip="Journal of Bioremediation &amp; Biodegradation"/>
              </a:rPr>
              <a:t>Journal of Bioremediation &amp; Biodegradation </a:t>
            </a:r>
            <a:endParaRPr lang="en-US" dirty="0">
              <a:solidFill>
                <a:schemeClr val="dk1"/>
              </a:solidFill>
              <a:latin typeface="Calisto MT" panose="02040603050505030304" pitchFamily="18" charset="0"/>
            </a:endParaRPr>
          </a:p>
          <a:p>
            <a:pPr marL="342900" indent="-342900">
              <a:buFont typeface="Wingdings" panose="05000000000000000000" pitchFamily="2" charset="2"/>
              <a:buChar char="Ø"/>
              <a:defRPr/>
            </a:pPr>
            <a:r>
              <a:rPr lang="en-US" dirty="0">
                <a:solidFill>
                  <a:schemeClr val="dk1"/>
                </a:solidFill>
                <a:latin typeface="Calisto MT" panose="02040603050505030304" pitchFamily="18" charset="0"/>
                <a:hlinkClick r:id="rId5" tooltip="Journal of Bioequivalence &amp; Bioavailability"/>
              </a:rPr>
              <a:t>Journal of Bioequivalence &amp; Bioavailability</a:t>
            </a:r>
            <a:endParaRPr lang="en-US" dirty="0">
              <a:solidFill>
                <a:schemeClr val="dk1"/>
              </a:solidFill>
              <a:latin typeface="Calisto MT" panose="02040603050505030304" pitchFamily="18" charset="0"/>
            </a:endParaRPr>
          </a:p>
          <a:p>
            <a:pPr marL="342900" indent="-342900">
              <a:buFont typeface="Wingdings" panose="05000000000000000000" pitchFamily="2" charset="2"/>
              <a:buChar char="Ø"/>
              <a:defRPr/>
            </a:pPr>
            <a:r>
              <a:rPr lang="en-US" dirty="0">
                <a:solidFill>
                  <a:schemeClr val="dk1"/>
                </a:solidFill>
                <a:latin typeface="Calisto MT" panose="02040603050505030304" pitchFamily="18" charset="0"/>
                <a:hlinkClick r:id="rId6" tooltip="Journal of Biodiversity &amp; Endangered Species"/>
              </a:rPr>
              <a:t>Journal of Biodiversity &amp; Endangered Species</a:t>
            </a:r>
            <a:endParaRPr lang="en-US" dirty="0">
              <a:solidFill>
                <a:schemeClr val="dk1"/>
              </a:solidFill>
              <a:latin typeface="Calisto MT" panose="02040603050505030304" pitchFamily="18" charset="0"/>
            </a:endParaRPr>
          </a:p>
        </p:txBody>
      </p:sp>
      <p:pic>
        <p:nvPicPr>
          <p:cNvPr id="41992" name="Picture 8" descr="http://i1.tribune.com.pk/wp-content/uploads/2013/05/553677-Watershortage-1369339280-1000-640x48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38688" y="3479006"/>
            <a:ext cx="4211060" cy="3158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814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a:latin typeface="Calisto MT" panose="02040603050505030304" pitchFamily="18" charset="0"/>
              </a:rPr>
              <a:t>OMICS </a:t>
            </a:r>
            <a:r>
              <a:rPr lang="en-US" smtClean="0">
                <a:latin typeface="Calisto MT" panose="02040603050505030304" pitchFamily="18" charset="0"/>
              </a:rPr>
              <a:t>International </a:t>
            </a:r>
            <a:r>
              <a:rPr lang="en-US" dirty="0" smtClean="0">
                <a:latin typeface="Calisto MT" panose="02040603050505030304" pitchFamily="18" charset="0"/>
              </a:rPr>
              <a:t>membership </a:t>
            </a:r>
            <a:r>
              <a:rPr lang="en-US" dirty="0">
                <a:latin typeface="Calisto MT" panose="02040603050505030304" pitchFamily="18" charset="0"/>
              </a:rPr>
              <a:t>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876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914400"/>
            <a:ext cx="8839200" cy="5693866"/>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World is facing the problem of environmental pollution, drug resistance in pathogens, non biodegradable compounds recycling, deforestation and species extinction (animals, plants and microbes). </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Increased industrialization and urbanization added to the above.</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Several Scientists /researchers started working in the area but still require the further research and up gradation so that the process can be optimized/standardized.</a:t>
            </a:r>
            <a:endParaRPr lang="en-US" sz="2600" dirty="0" smtClean="0">
              <a:latin typeface="Lucida Handwriting" panose="03010101010101010101" pitchFamily="66" charset="0"/>
            </a:endParaRPr>
          </a:p>
        </p:txBody>
      </p:sp>
      <p:sp>
        <p:nvSpPr>
          <p:cNvPr id="5" name="TextBox 4"/>
          <p:cNvSpPr txBox="1"/>
          <p:nvPr/>
        </p:nvSpPr>
        <p:spPr>
          <a:xfrm>
            <a:off x="609600" y="152400"/>
            <a:ext cx="76200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Global requirement</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1727808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 y="914400"/>
            <a:ext cx="8839200" cy="5262979"/>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A large number of research laboratories still facing the problem in the preservation of novel microbial strains. (number of times the cultures/strains lost due to improper handling, wrong barcoding, lack of skilled man power, financial issues and migration of peoples/scientists to different places.</a:t>
            </a:r>
          </a:p>
          <a:p>
            <a:pPr marL="457200" indent="-457200" algn="just">
              <a:buFont typeface="Wingdings" panose="05000000000000000000" pitchFamily="2" charset="2"/>
              <a:buChar char="v"/>
            </a:pPr>
            <a:r>
              <a:rPr lang="en-US" sz="2800" dirty="0" smtClean="0">
                <a:latin typeface="Lucida Handwriting" panose="03010101010101010101" pitchFamily="66" charset="0"/>
              </a:rPr>
              <a:t>Global committees focusing in this area and looking forward to sort out these issues.   </a:t>
            </a:r>
          </a:p>
        </p:txBody>
      </p:sp>
      <p:sp>
        <p:nvSpPr>
          <p:cNvPr id="7" name="TextBox 6"/>
          <p:cNvSpPr txBox="1"/>
          <p:nvPr/>
        </p:nvSpPr>
        <p:spPr>
          <a:xfrm>
            <a:off x="609600" y="152400"/>
            <a:ext cx="76200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Tree>
    <p:extLst>
      <p:ext uri="{BB962C8B-B14F-4D97-AF65-F5344CB8AC3E}">
        <p14:creationId xmlns:p14="http://schemas.microsoft.com/office/powerpoint/2010/main" val="1814181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0" y="152400"/>
            <a:ext cx="34290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Fill the gap </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762000"/>
            <a:ext cx="8839200" cy="6124754"/>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Global committee members should come out with innovative ideas and generate funds for these issues to serve human mankind and next generation benefit.</a:t>
            </a:r>
          </a:p>
          <a:p>
            <a:pPr marL="457200" indent="-457200" algn="just">
              <a:buFont typeface="Wingdings" panose="05000000000000000000" pitchFamily="2" charset="2"/>
              <a:buChar char="v"/>
            </a:pPr>
            <a:r>
              <a:rPr lang="en-US" sz="2800" dirty="0" smtClean="0">
                <a:latin typeface="Lucida Handwriting" panose="03010101010101010101" pitchFamily="66" charset="0"/>
              </a:rPr>
              <a:t>Plantation and reforestation is the demand of coming time to stop extinction of species (Microbes, animal and plants) and maintain natural biodiversity. </a:t>
            </a:r>
          </a:p>
          <a:p>
            <a:pPr marL="457200" indent="-457200" algn="just">
              <a:buFont typeface="Wingdings" panose="05000000000000000000" pitchFamily="2" charset="2"/>
              <a:buChar char="v"/>
            </a:pPr>
            <a:r>
              <a:rPr lang="en-US" sz="2800" dirty="0" smtClean="0">
                <a:latin typeface="Lucida Handwriting" panose="03010101010101010101" pitchFamily="66" charset="0"/>
              </a:rPr>
              <a:t>Use of chemicals and heavy metals already spoiled the environment heavily. The harmful/xenobiotic compounds should be banned  to save the future.</a:t>
            </a:r>
          </a:p>
        </p:txBody>
      </p:sp>
    </p:spTree>
    <p:extLst>
      <p:ext uri="{BB962C8B-B14F-4D97-AF65-F5344CB8AC3E}">
        <p14:creationId xmlns:p14="http://schemas.microsoft.com/office/powerpoint/2010/main" val="385113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0" y="152400"/>
            <a:ext cx="34290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What next</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838200"/>
            <a:ext cx="9067800" cy="5693866"/>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Use ecofriendly chemicals /drugs and minimize/stop the use of plastics/polybags </a:t>
            </a:r>
          </a:p>
          <a:p>
            <a:pPr algn="just"/>
            <a:r>
              <a:rPr lang="en-US" sz="2800" dirty="0">
                <a:latin typeface="Lucida Handwriting" panose="03010101010101010101" pitchFamily="66" charset="0"/>
              </a:rPr>
              <a:t>	</a:t>
            </a:r>
            <a:r>
              <a:rPr lang="en-US" sz="2800" dirty="0" smtClean="0">
                <a:latin typeface="Lucida Handwriting" panose="03010101010101010101" pitchFamily="66" charset="0"/>
              </a:rPr>
              <a:t>			or</a:t>
            </a:r>
          </a:p>
          <a:p>
            <a:pPr marL="457200" indent="-457200" algn="just">
              <a:buFont typeface="Wingdings" panose="05000000000000000000" pitchFamily="2" charset="2"/>
              <a:buChar char="v"/>
            </a:pPr>
            <a:r>
              <a:rPr lang="en-US" sz="2800" dirty="0" smtClean="0">
                <a:latin typeface="Lucida Handwriting" panose="03010101010101010101" pitchFamily="66" charset="0"/>
              </a:rPr>
              <a:t>Develop a standardized ecofriendly protocol to dispose these items.</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Identify the sites of rich microbial diversity and come out with a solution to preserve these sites.</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Distribute and spread the awareness amongst common people for the use of ecofriendly products.</a:t>
            </a: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Generate the skilled manpower to sort out these issues.</a:t>
            </a:r>
          </a:p>
        </p:txBody>
      </p:sp>
    </p:spTree>
    <p:extLst>
      <p:ext uri="{BB962C8B-B14F-4D97-AF65-F5344CB8AC3E}">
        <p14:creationId xmlns:p14="http://schemas.microsoft.com/office/powerpoint/2010/main" val="2172628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52600" y="152400"/>
            <a:ext cx="48006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Research interest</a:t>
            </a:r>
            <a:endParaRPr lang="en-US" sz="3400" dirty="0">
              <a:solidFill>
                <a:srgbClr val="FF0000"/>
              </a:solidFill>
              <a:latin typeface="Lucida Handwriting" panose="03010101010101010101" pitchFamily="66" charset="0"/>
            </a:endParaRPr>
          </a:p>
        </p:txBody>
      </p:sp>
      <p:sp>
        <p:nvSpPr>
          <p:cNvPr id="6" name="TextBox 5"/>
          <p:cNvSpPr txBox="1"/>
          <p:nvPr/>
        </p:nvSpPr>
        <p:spPr>
          <a:xfrm>
            <a:off x="76200" y="838200"/>
            <a:ext cx="9067800" cy="5693866"/>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My group is working in the area of endophyte biology; isolating and identifying the novel microbial strains of various niches , for example we have isolated </a:t>
            </a:r>
            <a:r>
              <a:rPr lang="en-US" sz="2800" i="1" dirty="0" smtClean="0">
                <a:latin typeface="Lucida Handwriting" panose="03010101010101010101" pitchFamily="66" charset="0"/>
              </a:rPr>
              <a:t>Alternaria solani</a:t>
            </a:r>
            <a:r>
              <a:rPr lang="en-US" sz="2800" dirty="0" smtClean="0">
                <a:latin typeface="Lucida Handwriting" panose="03010101010101010101" pitchFamily="66" charset="0"/>
              </a:rPr>
              <a:t>, </a:t>
            </a:r>
            <a:r>
              <a:rPr lang="en-US" sz="2800" i="1" dirty="0" smtClean="0">
                <a:latin typeface="Lucida Handwriting" panose="03010101010101010101" pitchFamily="66" charset="0"/>
              </a:rPr>
              <a:t>Bacillus amyloliquefaciens</a:t>
            </a:r>
            <a:r>
              <a:rPr lang="en-US" sz="2800" dirty="0" smtClean="0">
                <a:latin typeface="Lucida Handwriting" panose="03010101010101010101" pitchFamily="66" charset="0"/>
              </a:rPr>
              <a:t>, </a:t>
            </a:r>
            <a:r>
              <a:rPr lang="en-US" sz="2800" i="1" dirty="0" smtClean="0">
                <a:latin typeface="Lucida Handwriting" panose="03010101010101010101" pitchFamily="66" charset="0"/>
              </a:rPr>
              <a:t>Alternaria </a:t>
            </a:r>
            <a:r>
              <a:rPr lang="en-US" sz="2800" i="1" dirty="0" err="1" smtClean="0">
                <a:latin typeface="Lucida Handwriting" panose="03010101010101010101" pitchFamily="66" charset="0"/>
              </a:rPr>
              <a:t>alternata</a:t>
            </a:r>
            <a:r>
              <a:rPr lang="en-US" sz="2800" dirty="0" smtClean="0">
                <a:latin typeface="Lucida Handwriting" panose="03010101010101010101" pitchFamily="66" charset="0"/>
              </a:rPr>
              <a:t>, </a:t>
            </a:r>
            <a:r>
              <a:rPr lang="en-US" sz="2800" i="1" dirty="0" err="1" smtClean="0">
                <a:latin typeface="Lucida Handwriting" panose="03010101010101010101" pitchFamily="66" charset="0"/>
              </a:rPr>
              <a:t>Aspergillus</a:t>
            </a:r>
            <a:r>
              <a:rPr lang="en-US" sz="2800" i="1" dirty="0" smtClean="0">
                <a:latin typeface="Lucida Handwriting" panose="03010101010101010101" pitchFamily="66" charset="0"/>
              </a:rPr>
              <a:t> </a:t>
            </a:r>
            <a:r>
              <a:rPr lang="en-US" sz="2800" i="1" dirty="0" err="1" smtClean="0">
                <a:latin typeface="Lucida Handwriting" panose="03010101010101010101" pitchFamily="66" charset="0"/>
              </a:rPr>
              <a:t>niger</a:t>
            </a:r>
            <a:r>
              <a:rPr lang="en-US" sz="2800" dirty="0" smtClean="0">
                <a:latin typeface="Lucida Handwriting" panose="03010101010101010101" pitchFamily="66" charset="0"/>
              </a:rPr>
              <a:t>, </a:t>
            </a:r>
            <a:r>
              <a:rPr lang="en-US" sz="2800" i="1" dirty="0" err="1" smtClean="0">
                <a:latin typeface="Lucida Handwriting" panose="03010101010101010101" pitchFamily="66" charset="0"/>
              </a:rPr>
              <a:t>Penicillium</a:t>
            </a:r>
            <a:r>
              <a:rPr lang="en-US" sz="2800" i="1" dirty="0" smtClean="0">
                <a:latin typeface="Lucida Handwriting" panose="03010101010101010101" pitchFamily="66" charset="0"/>
              </a:rPr>
              <a:t> </a:t>
            </a:r>
            <a:r>
              <a:rPr lang="en-US" sz="2800" i="1" dirty="0" err="1" smtClean="0">
                <a:latin typeface="Lucida Handwriting" panose="03010101010101010101" pitchFamily="66" charset="0"/>
              </a:rPr>
              <a:t>notatum</a:t>
            </a:r>
            <a:r>
              <a:rPr lang="en-US" sz="2800" i="1" dirty="0" smtClean="0">
                <a:latin typeface="Lucida Handwriting" panose="03010101010101010101" pitchFamily="66" charset="0"/>
              </a:rPr>
              <a:t> </a:t>
            </a:r>
            <a:r>
              <a:rPr lang="en-US" sz="2800" dirty="0" smtClean="0">
                <a:latin typeface="Lucida Handwriting" panose="03010101010101010101" pitchFamily="66" charset="0"/>
              </a:rPr>
              <a:t>, </a:t>
            </a:r>
            <a:r>
              <a:rPr lang="en-US" sz="2800" i="1" dirty="0" err="1" smtClean="0">
                <a:latin typeface="Lucida Handwriting" panose="03010101010101010101" pitchFamily="66" charset="0"/>
              </a:rPr>
              <a:t>Cladosporium</a:t>
            </a:r>
            <a:r>
              <a:rPr lang="en-US" sz="2800" i="1" dirty="0" smtClean="0">
                <a:latin typeface="Lucida Handwriting" panose="03010101010101010101" pitchFamily="66" charset="0"/>
              </a:rPr>
              <a:t> </a:t>
            </a:r>
            <a:r>
              <a:rPr lang="en-US" sz="2800" dirty="0" smtClean="0">
                <a:latin typeface="Lucida Handwriting" panose="03010101010101010101" pitchFamily="66" charset="0"/>
              </a:rPr>
              <a:t>and </a:t>
            </a:r>
            <a:r>
              <a:rPr lang="en-US" sz="2800" i="1" dirty="0" err="1" smtClean="0">
                <a:latin typeface="Lucida Handwriting" panose="03010101010101010101" pitchFamily="66" charset="0"/>
              </a:rPr>
              <a:t>fusarium</a:t>
            </a:r>
            <a:r>
              <a:rPr lang="en-US" sz="2800" dirty="0" smtClean="0">
                <a:latin typeface="Lucida Handwriting" panose="03010101010101010101" pitchFamily="66" charset="0"/>
              </a:rPr>
              <a:t> species.</a:t>
            </a:r>
          </a:p>
          <a:p>
            <a:pPr algn="just"/>
            <a:endParaRPr lang="en-US" sz="2800" dirty="0" smtClean="0">
              <a:latin typeface="Lucida Handwriting" panose="03010101010101010101" pitchFamily="66" charset="0"/>
            </a:endParaRPr>
          </a:p>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800" dirty="0" smtClean="0">
                <a:latin typeface="Lucida Handwriting" panose="03010101010101010101" pitchFamily="66" charset="0"/>
              </a:rPr>
              <a:t>Currently working on  the optimization and standardization of these novel strains to get bioactive compounds at highest /maximum level. </a:t>
            </a:r>
          </a:p>
        </p:txBody>
      </p:sp>
    </p:spTree>
    <p:extLst>
      <p:ext uri="{BB962C8B-B14F-4D97-AF65-F5344CB8AC3E}">
        <p14:creationId xmlns:p14="http://schemas.microsoft.com/office/powerpoint/2010/main" val="3484320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762000"/>
            <a:ext cx="8839200" cy="3505200"/>
          </a:xfrm>
        </p:spPr>
        <p:txBody>
          <a:bodyPr>
            <a:normAutofit fontScale="90000"/>
          </a:bodyPr>
          <a:lstStyle/>
          <a:p>
            <a:pPr marL="457200" indent="-457200" algn="just">
              <a:buFont typeface="Wingdings" panose="05000000000000000000" pitchFamily="2" charset="2"/>
              <a:buChar char="q"/>
            </a:pPr>
            <a:r>
              <a:rPr lang="en-US" sz="3200" dirty="0" smtClean="0">
                <a:solidFill>
                  <a:schemeClr val="tx1"/>
                </a:solidFill>
                <a:latin typeface="Lucida Handwriting" panose="03010101010101010101" pitchFamily="66" charset="0"/>
              </a:rPr>
              <a:t>Endophytes are defined as microorganisms that reside in the tissues of living plants are relatively unstudied and potential sources of novel natural products for exploitation in medicine, agriculture and industry.</a:t>
            </a:r>
            <a:br>
              <a:rPr lang="en-US" sz="3200" dirty="0" smtClean="0">
                <a:solidFill>
                  <a:schemeClr val="tx1"/>
                </a:solidFill>
                <a:latin typeface="Lucida Handwriting" panose="03010101010101010101" pitchFamily="66" charset="0"/>
              </a:rPr>
            </a:br>
            <a:r>
              <a:rPr lang="en-US" sz="3200" dirty="0" smtClean="0">
                <a:solidFill>
                  <a:schemeClr val="tx1"/>
                </a:solidFill>
                <a:latin typeface="Lucida Handwriting" panose="03010101010101010101" pitchFamily="66" charset="0"/>
              </a:rPr>
              <a:t/>
            </a:r>
            <a:br>
              <a:rPr lang="en-US" sz="3200" dirty="0" smtClean="0">
                <a:solidFill>
                  <a:schemeClr val="tx1"/>
                </a:solidFill>
                <a:latin typeface="Lucida Handwriting" panose="03010101010101010101" pitchFamily="66" charset="0"/>
              </a:rPr>
            </a:br>
            <a:endParaRPr lang="en-US" sz="3200" dirty="0">
              <a:solidFill>
                <a:schemeClr val="tx1"/>
              </a:solidFill>
              <a:latin typeface="Lucida Handwriting" panose="03010101010101010101" pitchFamily="66" charset="0"/>
            </a:endParaRPr>
          </a:p>
        </p:txBody>
      </p:sp>
      <p:sp>
        <p:nvSpPr>
          <p:cNvPr id="4" name="TextBox 3"/>
          <p:cNvSpPr txBox="1"/>
          <p:nvPr/>
        </p:nvSpPr>
        <p:spPr>
          <a:xfrm>
            <a:off x="990600" y="152400"/>
            <a:ext cx="55626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Concept &amp; discoveries</a:t>
            </a:r>
            <a:endParaRPr lang="en-US" sz="3400" dirty="0">
              <a:solidFill>
                <a:srgbClr val="FF0000"/>
              </a:solidFill>
              <a:latin typeface="Lucida Handwriting" panose="03010101010101010101" pitchFamily="66" charset="0"/>
            </a:endParaRPr>
          </a:p>
        </p:txBody>
      </p:sp>
      <p:sp>
        <p:nvSpPr>
          <p:cNvPr id="5" name="TextBox 4"/>
          <p:cNvSpPr txBox="1"/>
          <p:nvPr/>
        </p:nvSpPr>
        <p:spPr>
          <a:xfrm>
            <a:off x="76200" y="3810000"/>
            <a:ext cx="9067800" cy="3108543"/>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smtClean="0">
                <a:latin typeface="Lucida Handwriting" panose="03010101010101010101" pitchFamily="66" charset="0"/>
              </a:rPr>
              <a:t>These microbes can produce novel products in natural manner, therefore contain minimum /no side effects. For example taxol (Paclitaxel) is an </a:t>
            </a:r>
            <a:r>
              <a:rPr lang="en-US" sz="2800" dirty="0" err="1" smtClean="0">
                <a:latin typeface="Lucida Handwriting" panose="03010101010101010101" pitchFamily="66" charset="0"/>
              </a:rPr>
              <a:t>anticancerous</a:t>
            </a:r>
            <a:r>
              <a:rPr lang="en-US" sz="2800" dirty="0" smtClean="0">
                <a:latin typeface="Lucida Handwriting" panose="03010101010101010101" pitchFamily="66" charset="0"/>
              </a:rPr>
              <a:t>  drug produced from </a:t>
            </a:r>
            <a:r>
              <a:rPr lang="en-US" sz="2800" i="1" dirty="0" err="1" smtClean="0">
                <a:latin typeface="Lucida Handwriting" panose="03010101010101010101" pitchFamily="66" charset="0"/>
              </a:rPr>
              <a:t>Taxomyces</a:t>
            </a:r>
            <a:r>
              <a:rPr lang="en-US" sz="2800" i="1" dirty="0" smtClean="0">
                <a:latin typeface="Lucida Handwriting" panose="03010101010101010101" pitchFamily="66" charset="0"/>
              </a:rPr>
              <a:t> adreanae</a:t>
            </a:r>
            <a:r>
              <a:rPr lang="en-US" sz="2800" dirty="0" smtClean="0">
                <a:latin typeface="Lucida Handwriting" panose="03010101010101010101" pitchFamily="66" charset="0"/>
              </a:rPr>
              <a:t> </a:t>
            </a:r>
            <a:r>
              <a:rPr lang="en-US" sz="2800" dirty="0">
                <a:latin typeface="Lucida Handwriting" panose="03010101010101010101" pitchFamily="66" charset="0"/>
              </a:rPr>
              <a:t>(</a:t>
            </a:r>
            <a:r>
              <a:rPr lang="en-US" sz="2800" dirty="0" smtClean="0">
                <a:latin typeface="Lucida Handwriting" panose="03010101010101010101" pitchFamily="66" charset="0"/>
              </a:rPr>
              <a:t>fungal endophyte).</a:t>
            </a:r>
          </a:p>
        </p:txBody>
      </p:sp>
    </p:spTree>
    <p:extLst>
      <p:ext uri="{BB962C8B-B14F-4D97-AF65-F5344CB8AC3E}">
        <p14:creationId xmlns:p14="http://schemas.microsoft.com/office/powerpoint/2010/main" val="3331593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
            <a:ext cx="3124200" cy="615553"/>
          </a:xfrm>
          <a:prstGeom prst="rect">
            <a:avLst/>
          </a:prstGeom>
          <a:noFill/>
        </p:spPr>
        <p:txBody>
          <a:bodyPr wrap="square" rtlCol="0">
            <a:spAutoFit/>
          </a:bodyPr>
          <a:lstStyle/>
          <a:p>
            <a:r>
              <a:rPr lang="en-US" sz="3400" dirty="0" smtClean="0">
                <a:solidFill>
                  <a:srgbClr val="FF0000"/>
                </a:solidFill>
                <a:latin typeface="Lucida Handwriting" panose="03010101010101010101" pitchFamily="66" charset="0"/>
              </a:rPr>
              <a:t> Contd….</a:t>
            </a:r>
            <a:endParaRPr lang="en-US" sz="3400" dirty="0">
              <a:solidFill>
                <a:srgbClr val="FF0000"/>
              </a:solidFill>
              <a:latin typeface="Lucida Handwriting" panose="03010101010101010101" pitchFamily="66" charset="0"/>
            </a:endParaRPr>
          </a:p>
        </p:txBody>
      </p:sp>
      <p:sp>
        <p:nvSpPr>
          <p:cNvPr id="6" name="TextBox 5"/>
          <p:cNvSpPr txBox="1"/>
          <p:nvPr/>
        </p:nvSpPr>
        <p:spPr>
          <a:xfrm>
            <a:off x="76200" y="685800"/>
            <a:ext cx="8915400" cy="6124754"/>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dirty="0">
                <a:latin typeface="Lucida Handwriting" panose="03010101010101010101" pitchFamily="66" charset="0"/>
              </a:rPr>
              <a:t> </a:t>
            </a:r>
            <a:r>
              <a:rPr lang="en-US" sz="2600" dirty="0" smtClean="0">
                <a:latin typeface="Lucida Handwriting" panose="03010101010101010101" pitchFamily="66" charset="0"/>
              </a:rPr>
              <a:t>The secondary metabolite ambuic acid, an antifungal agent, isolated from </a:t>
            </a:r>
            <a:r>
              <a:rPr lang="en-US" sz="2600" i="1" dirty="0" smtClean="0">
                <a:latin typeface="Lucida Handwriting" panose="03010101010101010101" pitchFamily="66" charset="0"/>
              </a:rPr>
              <a:t>Pestalotiopsis microspora</a:t>
            </a:r>
            <a:r>
              <a:rPr lang="en-US" sz="2600" dirty="0" smtClean="0">
                <a:latin typeface="Lucida Handwriting" panose="03010101010101010101" pitchFamily="66" charset="0"/>
              </a:rPr>
              <a:t> have been used as models to develop new solid-state nuclear magnetic resonance (NMR) tensor methods to assist in the characterization of molecular stereochemistry of organic molecules (Harper </a:t>
            </a:r>
            <a:r>
              <a:rPr lang="en-US" sz="2600" i="1" dirty="0" smtClean="0">
                <a:latin typeface="Lucida Handwriting" panose="03010101010101010101" pitchFamily="66" charset="0"/>
              </a:rPr>
              <a:t>et al</a:t>
            </a:r>
            <a:r>
              <a:rPr lang="en-US" sz="2600" dirty="0" smtClean="0">
                <a:latin typeface="Lucida Handwriting" panose="03010101010101010101" pitchFamily="66" charset="0"/>
              </a:rPr>
              <a:t>., 2001 &amp; 2003).</a:t>
            </a:r>
          </a:p>
          <a:p>
            <a:pPr marL="457200" indent="-457200" algn="just">
              <a:buFont typeface="Wingdings" panose="05000000000000000000" pitchFamily="2" charset="2"/>
              <a:buChar char="v"/>
            </a:pPr>
            <a:endParaRPr lang="en-US" sz="2600" dirty="0" smtClean="0">
              <a:latin typeface="Lucida Handwriting" panose="03010101010101010101" pitchFamily="66" charset="0"/>
            </a:endParaRPr>
          </a:p>
          <a:p>
            <a:pPr marL="457200" indent="-457200" algn="just">
              <a:buFont typeface="Wingdings" panose="05000000000000000000" pitchFamily="2" charset="2"/>
              <a:buChar char="v"/>
            </a:pPr>
            <a:r>
              <a:rPr lang="en-US" sz="2600" dirty="0">
                <a:latin typeface="Lucida Handwriting" panose="03010101010101010101" pitchFamily="66" charset="0"/>
              </a:rPr>
              <a:t> </a:t>
            </a:r>
            <a:r>
              <a:rPr lang="en-US" sz="2600" dirty="0" err="1" smtClean="0">
                <a:latin typeface="Lucida Handwriting" panose="03010101010101010101" pitchFamily="66" charset="0"/>
              </a:rPr>
              <a:t>Colletotric</a:t>
            </a:r>
            <a:r>
              <a:rPr lang="en-US" sz="2600" dirty="0" smtClean="0">
                <a:latin typeface="Lucida Handwriting" panose="03010101010101010101" pitchFamily="66" charset="0"/>
              </a:rPr>
              <a:t> acid, a metabolite of </a:t>
            </a:r>
            <a:r>
              <a:rPr lang="en-US" sz="2600" dirty="0" err="1" smtClean="0">
                <a:latin typeface="Lucida Handwriting" panose="03010101010101010101" pitchFamily="66" charset="0"/>
              </a:rPr>
              <a:t>Colletotrichum</a:t>
            </a:r>
            <a:r>
              <a:rPr lang="en-US" sz="2600" dirty="0" smtClean="0">
                <a:latin typeface="Lucida Handwriting" panose="03010101010101010101" pitchFamily="66" charset="0"/>
              </a:rPr>
              <a:t> </a:t>
            </a:r>
            <a:r>
              <a:rPr lang="en-US" sz="2600" dirty="0" err="1" smtClean="0">
                <a:latin typeface="Lucida Handwriting" panose="03010101010101010101" pitchFamily="66" charset="0"/>
              </a:rPr>
              <a:t>gleospoirioides</a:t>
            </a:r>
            <a:r>
              <a:rPr lang="en-US" sz="2600" dirty="0" smtClean="0">
                <a:latin typeface="Lucida Handwriting" panose="03010101010101010101" pitchFamily="66" charset="0"/>
              </a:rPr>
              <a:t>, an endophytic fungus in Artemisia </a:t>
            </a:r>
            <a:r>
              <a:rPr lang="en-US" sz="2600" dirty="0" err="1" smtClean="0">
                <a:latin typeface="Lucida Handwriting" panose="03010101010101010101" pitchFamily="66" charset="0"/>
              </a:rPr>
              <a:t>mongolica</a:t>
            </a:r>
            <a:r>
              <a:rPr lang="en-US" sz="2600" dirty="0" smtClean="0">
                <a:latin typeface="Lucida Handwriting" panose="03010101010101010101" pitchFamily="66" charset="0"/>
              </a:rPr>
              <a:t>, displayed antimicrobial activity against bacteria as well as against the fungal pathogens (</a:t>
            </a:r>
            <a:r>
              <a:rPr lang="en-US" sz="2600" dirty="0" err="1" smtClean="0">
                <a:latin typeface="Lucida Handwriting" panose="03010101010101010101" pitchFamily="66" charset="0"/>
              </a:rPr>
              <a:t>Zou</a:t>
            </a:r>
            <a:r>
              <a:rPr lang="en-US" sz="2600" dirty="0" smtClean="0">
                <a:latin typeface="Lucida Handwriting" panose="03010101010101010101" pitchFamily="66" charset="0"/>
              </a:rPr>
              <a:t> et al., 2000)</a:t>
            </a:r>
            <a:r>
              <a:rPr lang="en-US" sz="2800" dirty="0">
                <a:latin typeface="Lucida Handwriting" panose="03010101010101010101" pitchFamily="66" charset="0"/>
              </a:rPr>
              <a:t>.</a:t>
            </a:r>
            <a:endParaRPr lang="en-US" sz="2600" dirty="0" smtClean="0">
              <a:latin typeface="Lucida Handwriting" panose="03010101010101010101" pitchFamily="66" charset="0"/>
            </a:endParaRPr>
          </a:p>
        </p:txBody>
      </p:sp>
    </p:spTree>
    <p:extLst>
      <p:ext uri="{BB962C8B-B14F-4D97-AF65-F5344CB8AC3E}">
        <p14:creationId xmlns:p14="http://schemas.microsoft.com/office/powerpoint/2010/main" val="619250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648</TotalTime>
  <Words>1806</Words>
  <Application>Microsoft Office PowerPoint</Application>
  <PresentationFormat>On-screen Show (4:3)</PresentationFormat>
  <Paragraphs>105</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Facet</vt:lpstr>
      <vt:lpstr>PowerPoint Presentation</vt:lpstr>
      <vt:lpstr>Presently I am working as Assistant Professor, Microbiology in Management and Science University, Shah Alam, Selangor Malaysia. I did my Ph.D. from Mycology laboratory, University of Rajasthan, Jaipur, India. My research interests include  the following fields.     </vt:lpstr>
      <vt:lpstr>PowerPoint Presentation</vt:lpstr>
      <vt:lpstr>PowerPoint Presentation</vt:lpstr>
      <vt:lpstr>PowerPoint Presentation</vt:lpstr>
      <vt:lpstr>PowerPoint Presentation</vt:lpstr>
      <vt:lpstr>PowerPoint Presentation</vt:lpstr>
      <vt:lpstr>Endophytes are defined as microorganisms that reside in the tissues of living plants are relatively unstudied and potential sources of novel natural products for exploitation in medicine, agriculture and industry.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Spotters</dc:title>
  <dc:creator>Mohammad Saad</dc:creator>
  <cp:lastModifiedBy>Balaji Daram</cp:lastModifiedBy>
  <cp:revision>117</cp:revision>
  <dcterms:created xsi:type="dcterms:W3CDTF">2014-06-07T05:41:41Z</dcterms:created>
  <dcterms:modified xsi:type="dcterms:W3CDTF">2015-10-19T12:13:35Z</dcterms:modified>
</cp:coreProperties>
</file>