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915" r:id="rId2"/>
    <p:sldId id="917" r:id="rId3"/>
    <p:sldId id="916" r:id="rId4"/>
    <p:sldId id="672" r:id="rId5"/>
    <p:sldId id="887" r:id="rId6"/>
    <p:sldId id="888" r:id="rId7"/>
    <p:sldId id="747" r:id="rId8"/>
    <p:sldId id="715" r:id="rId9"/>
    <p:sldId id="708" r:id="rId10"/>
    <p:sldId id="748" r:id="rId11"/>
    <p:sldId id="709" r:id="rId12"/>
    <p:sldId id="710" r:id="rId13"/>
    <p:sldId id="753" r:id="rId14"/>
    <p:sldId id="711" r:id="rId15"/>
    <p:sldId id="673" r:id="rId16"/>
    <p:sldId id="674" r:id="rId17"/>
    <p:sldId id="675" r:id="rId18"/>
    <p:sldId id="676" r:id="rId19"/>
    <p:sldId id="843" r:id="rId20"/>
    <p:sldId id="844" r:id="rId21"/>
    <p:sldId id="845" r:id="rId22"/>
    <p:sldId id="912" r:id="rId23"/>
    <p:sldId id="677" r:id="rId24"/>
    <p:sldId id="678" r:id="rId25"/>
    <p:sldId id="846" r:id="rId26"/>
    <p:sldId id="847" r:id="rId27"/>
    <p:sldId id="848" r:id="rId28"/>
    <p:sldId id="910" r:id="rId29"/>
    <p:sldId id="850" r:id="rId30"/>
    <p:sldId id="911" r:id="rId31"/>
    <p:sldId id="914" r:id="rId32"/>
    <p:sldId id="679" r:id="rId33"/>
    <p:sldId id="789" r:id="rId34"/>
    <p:sldId id="767" r:id="rId35"/>
    <p:sldId id="782" r:id="rId36"/>
    <p:sldId id="920" r:id="rId37"/>
    <p:sldId id="907" r:id="rId3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666633"/>
    <a:srgbClr val="333300"/>
    <a:srgbClr val="003300"/>
    <a:srgbClr val="000000"/>
    <a:srgbClr val="996600"/>
    <a:srgbClr val="660066"/>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532" autoAdjust="0"/>
  </p:normalViewPr>
  <p:slideViewPr>
    <p:cSldViewPr>
      <p:cViewPr>
        <p:scale>
          <a:sx n="75" d="100"/>
          <a:sy n="75" d="100"/>
        </p:scale>
        <p:origin x="-1236" y="120"/>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notesViewPr>
    <p:cSldViewPr>
      <p:cViewPr varScale="1">
        <p:scale>
          <a:sx n="68" d="100"/>
          <a:sy n="68" d="100"/>
        </p:scale>
        <p:origin x="-2778"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B97858FD-54AA-406E-A831-2C4E56BF3AB8}" type="datetimeFigureOut">
              <a:rPr lang="en-US"/>
              <a:pPr>
                <a:defRPr/>
              </a:pPr>
              <a:t>10/8/2014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2A2B5B16-EA13-4A3B-B480-BAA72F39FB38}" type="slidenum">
              <a:rPr lang="en-US"/>
              <a:pPr>
                <a:defRPr/>
              </a:pPr>
              <a:t>‹#›</a:t>
            </a:fld>
            <a:endParaRPr lang="en-US"/>
          </a:p>
        </p:txBody>
      </p:sp>
    </p:spTree>
    <p:extLst>
      <p:ext uri="{BB962C8B-B14F-4D97-AF65-F5344CB8AC3E}">
        <p14:creationId xmlns:p14="http://schemas.microsoft.com/office/powerpoint/2010/main" val="18525103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defRPr>
            </a:lvl1pPr>
          </a:lstStyle>
          <a:p>
            <a:pPr>
              <a:defRPr/>
            </a:pPr>
            <a:endParaRPr lang="en-US"/>
          </a:p>
        </p:txBody>
      </p:sp>
      <p:sp>
        <p:nvSpPr>
          <p:cNvPr id="5017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defRPr>
            </a:lvl1pPr>
          </a:lstStyle>
          <a:p>
            <a:pPr>
              <a:defRPr/>
            </a:pPr>
            <a:fld id="{DEE9299C-CA87-43EA-972E-E2FA643C5F02}" type="datetimeFigureOut">
              <a:rPr lang="en-US"/>
              <a:pPr>
                <a:defRPr/>
              </a:pPr>
              <a:t>10/8/2014</a:t>
            </a:fld>
            <a:endParaRPr lang="en-US"/>
          </a:p>
        </p:txBody>
      </p:sp>
      <p:sp>
        <p:nvSpPr>
          <p:cNvPr id="3686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5018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018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defRPr>
            </a:lvl1pPr>
          </a:lstStyle>
          <a:p>
            <a:pPr>
              <a:defRPr/>
            </a:pPr>
            <a:endParaRPr lang="en-US"/>
          </a:p>
        </p:txBody>
      </p:sp>
      <p:sp>
        <p:nvSpPr>
          <p:cNvPr id="5018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charset="0"/>
              </a:defRPr>
            </a:lvl1pPr>
          </a:lstStyle>
          <a:p>
            <a:pPr>
              <a:defRPr/>
            </a:pPr>
            <a:fld id="{E11E3DA8-E4A5-40DF-812E-81EA1F71670F}" type="slidenum">
              <a:rPr lang="en-US"/>
              <a:pPr>
                <a:defRPr/>
              </a:pPr>
              <a:t>‹#›</a:t>
            </a:fld>
            <a:endParaRPr lang="en-US"/>
          </a:p>
        </p:txBody>
      </p:sp>
    </p:spTree>
    <p:extLst>
      <p:ext uri="{BB962C8B-B14F-4D97-AF65-F5344CB8AC3E}">
        <p14:creationId xmlns:p14="http://schemas.microsoft.com/office/powerpoint/2010/main" val="4508777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algn="ctr"/>
            <a:r>
              <a:rPr lang="en-US" altLang="en-US" sz="1600" smtClean="0"/>
              <a:t>Lesson Objective, based on </a:t>
            </a:r>
            <a:r>
              <a:rPr lang="en-US" altLang="en-US" sz="1600" i="1" smtClean="0"/>
              <a:t>Multimedia Learning</a:t>
            </a:r>
          </a:p>
        </p:txBody>
      </p:sp>
      <p:sp>
        <p:nvSpPr>
          <p:cNvPr id="37892" name="Slide Number Placeholder 3"/>
          <p:cNvSpPr>
            <a:spLocks noGrp="1"/>
          </p:cNvSpPr>
          <p:nvPr>
            <p:ph type="sldNum" sz="quarter" idx="5"/>
          </p:nvPr>
        </p:nvSpPr>
        <p:spPr>
          <a:noFill/>
        </p:spPr>
        <p:txBody>
          <a:bodyPr/>
          <a:lstStyle/>
          <a:p>
            <a:fld id="{BAD5261B-4025-42E6-9558-65D1F2562B21}" type="slidenum">
              <a:rPr lang="en-US" altLang="en-US" smtClean="0"/>
              <a:pPr/>
              <a:t>3</a:t>
            </a:fld>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r>
              <a:rPr lang="en-US" altLang="en-US" smtClean="0"/>
              <a:t>Other channel</a:t>
            </a:r>
          </a:p>
        </p:txBody>
      </p:sp>
      <p:sp>
        <p:nvSpPr>
          <p:cNvPr id="47108" name="Slide Number Placeholder 3"/>
          <p:cNvSpPr>
            <a:spLocks noGrp="1"/>
          </p:cNvSpPr>
          <p:nvPr>
            <p:ph type="sldNum" sz="quarter" idx="5"/>
          </p:nvPr>
        </p:nvSpPr>
        <p:spPr>
          <a:noFill/>
        </p:spPr>
        <p:txBody>
          <a:bodyPr/>
          <a:lstStyle/>
          <a:p>
            <a:fld id="{05FDD2D1-8C45-4512-B858-19C1B9FED2F3}" type="slidenum">
              <a:rPr lang="en-US" altLang="en-US" smtClean="0"/>
              <a:pPr/>
              <a:t>12</a:t>
            </a:fld>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altLang="en-US" smtClean="0"/>
          </a:p>
        </p:txBody>
      </p:sp>
      <p:sp>
        <p:nvSpPr>
          <p:cNvPr id="48132" name="Slide Number Placeholder 3"/>
          <p:cNvSpPr>
            <a:spLocks noGrp="1"/>
          </p:cNvSpPr>
          <p:nvPr>
            <p:ph type="sldNum" sz="quarter" idx="5"/>
          </p:nvPr>
        </p:nvSpPr>
        <p:spPr>
          <a:noFill/>
        </p:spPr>
        <p:txBody>
          <a:bodyPr/>
          <a:lstStyle/>
          <a:p>
            <a:fld id="{375DC5D9-E6DB-4AB3-B1CB-B1219BDFD55B}" type="slidenum">
              <a:rPr lang="en-US" altLang="en-US" smtClean="0"/>
              <a:pPr/>
              <a:t>13</a:t>
            </a:fld>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r>
              <a:rPr lang="en-US" altLang="en-US" smtClean="0"/>
              <a:t>Paired channels</a:t>
            </a:r>
          </a:p>
        </p:txBody>
      </p:sp>
      <p:sp>
        <p:nvSpPr>
          <p:cNvPr id="49156" name="Slide Number Placeholder 3"/>
          <p:cNvSpPr>
            <a:spLocks noGrp="1"/>
          </p:cNvSpPr>
          <p:nvPr>
            <p:ph type="sldNum" sz="quarter" idx="5"/>
          </p:nvPr>
        </p:nvSpPr>
        <p:spPr>
          <a:noFill/>
        </p:spPr>
        <p:txBody>
          <a:bodyPr/>
          <a:lstStyle/>
          <a:p>
            <a:fld id="{DC00830C-A8E4-46B8-B2A7-9FFDEAEF029E}" type="slidenum">
              <a:rPr lang="en-US" altLang="en-US" smtClean="0"/>
              <a:pPr/>
              <a:t>14</a:t>
            </a:fld>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r>
              <a:rPr lang="en-US" altLang="en-US" sz="1600" b="1" smtClean="0"/>
              <a:t>Each of the seven orange-background slides contains one of the seven principles.</a:t>
            </a:r>
          </a:p>
          <a:p>
            <a:endParaRPr lang="en-US" altLang="en-US" sz="1600" b="1" smtClean="0"/>
          </a:p>
          <a:p>
            <a:pPr algn="just"/>
            <a:r>
              <a:rPr lang="en-US" altLang="en-US" sz="1600" b="1" smtClean="0"/>
              <a:t>Mayer grounds his principles in literature on cognition and communication (especially in education), among which is some of his research. He is strong on the two channels but provides minimal information on the use of “animation” that might occur as movement of images, pictures or pictorial components, and the use of “videos.”</a:t>
            </a:r>
          </a:p>
          <a:p>
            <a:pPr algn="just"/>
            <a:endParaRPr lang="en-US" altLang="en-US" sz="1600" b="1" smtClean="0"/>
          </a:p>
          <a:p>
            <a:pPr algn="just"/>
            <a:r>
              <a:rPr lang="en-US" altLang="en-US" sz="1600" b="1" smtClean="0"/>
              <a:t>Two channels are </a:t>
            </a:r>
            <a:r>
              <a:rPr lang="en-US" altLang="en-US" sz="1600" b="1" u="sng" smtClean="0"/>
              <a:t>Auditory</a:t>
            </a:r>
            <a:r>
              <a:rPr lang="en-US" altLang="en-US" sz="1600" b="1" smtClean="0"/>
              <a:t> and </a:t>
            </a:r>
            <a:r>
              <a:rPr lang="en-US" altLang="en-US" sz="1600" b="1" u="sng" smtClean="0"/>
              <a:t>Visual</a:t>
            </a:r>
            <a:r>
              <a:rPr lang="en-US" altLang="en-US" sz="1600" b="1" smtClean="0"/>
              <a:t>…</a:t>
            </a:r>
          </a:p>
          <a:p>
            <a:pPr algn="just"/>
            <a:endParaRPr lang="en-US" altLang="en-US" sz="1600" b="1" smtClean="0"/>
          </a:p>
        </p:txBody>
      </p:sp>
      <p:sp>
        <p:nvSpPr>
          <p:cNvPr id="50180" name="Slide Number Placeholder 3"/>
          <p:cNvSpPr>
            <a:spLocks noGrp="1"/>
          </p:cNvSpPr>
          <p:nvPr>
            <p:ph type="sldNum" sz="quarter" idx="5"/>
          </p:nvPr>
        </p:nvSpPr>
        <p:spPr>
          <a:noFill/>
        </p:spPr>
        <p:txBody>
          <a:bodyPr/>
          <a:lstStyle/>
          <a:p>
            <a:fld id="{B3BA4B59-4E2F-4F92-80FF-ED812D0CF9B8}" type="slidenum">
              <a:rPr lang="en-US" altLang="en-US" smtClean="0"/>
              <a:pPr/>
              <a:t>15</a:t>
            </a:fld>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altLang="en-US" sz="1600" b="1" smtClean="0"/>
              <a:t>Each of the seven orange-background slides contains one of the seven principles.</a:t>
            </a:r>
          </a:p>
        </p:txBody>
      </p:sp>
      <p:sp>
        <p:nvSpPr>
          <p:cNvPr id="51204" name="Slide Number Placeholder 3"/>
          <p:cNvSpPr>
            <a:spLocks noGrp="1"/>
          </p:cNvSpPr>
          <p:nvPr>
            <p:ph type="sldNum" sz="quarter" idx="5"/>
          </p:nvPr>
        </p:nvSpPr>
        <p:spPr>
          <a:noFill/>
        </p:spPr>
        <p:txBody>
          <a:bodyPr/>
          <a:lstStyle/>
          <a:p>
            <a:fld id="{38C8BAAD-ECD8-478B-BFA7-587332F4A3C1}" type="slidenum">
              <a:rPr lang="en-US" altLang="en-US" smtClean="0"/>
              <a:pPr/>
              <a:t>16</a:t>
            </a:fld>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altLang="en-US" sz="1600" b="1" smtClean="0"/>
              <a:t>Each of the seven orange-background slides contains one of the seven principles.</a:t>
            </a:r>
            <a:endParaRPr lang="en-US" altLang="en-US" sz="1600" smtClean="0"/>
          </a:p>
        </p:txBody>
      </p:sp>
      <p:sp>
        <p:nvSpPr>
          <p:cNvPr id="52228" name="Slide Number Placeholder 3"/>
          <p:cNvSpPr>
            <a:spLocks noGrp="1"/>
          </p:cNvSpPr>
          <p:nvPr>
            <p:ph type="sldNum" sz="quarter" idx="5"/>
          </p:nvPr>
        </p:nvSpPr>
        <p:spPr>
          <a:noFill/>
        </p:spPr>
        <p:txBody>
          <a:bodyPr/>
          <a:lstStyle/>
          <a:p>
            <a:fld id="{6626385C-5DF5-4856-9ECA-8611A913C8BB}" type="slidenum">
              <a:rPr lang="en-US" altLang="en-US" smtClean="0"/>
              <a:pPr/>
              <a:t>17</a:t>
            </a:fld>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r>
              <a:rPr lang="en-US" altLang="en-US" sz="1600" b="1" smtClean="0"/>
              <a:t>Each of the seven orange-background slides contains one of the seven principles.</a:t>
            </a:r>
          </a:p>
          <a:p>
            <a:endParaRPr lang="en-US" altLang="en-US" sz="1600" b="1" smtClean="0"/>
          </a:p>
          <a:p>
            <a:pPr algn="just"/>
            <a:r>
              <a:rPr lang="en-US" altLang="en-US" sz="1600" b="1" u="sng" smtClean="0"/>
              <a:t>Extraneous stuff</a:t>
            </a:r>
            <a:r>
              <a:rPr lang="en-US" altLang="en-US" sz="1600" b="1" smtClean="0"/>
              <a:t> can include many things, including extra words, noises (“bells and whistles”), pictures or photos that introduce ideas that go beyond a lesson theme, spinning transitions that take extra time, glitter in candy bags, etc.</a:t>
            </a:r>
          </a:p>
          <a:p>
            <a:pPr algn="just"/>
            <a:endParaRPr lang="en-US" altLang="en-US" sz="1600" b="1" smtClean="0"/>
          </a:p>
          <a:p>
            <a:pPr algn="just"/>
            <a:r>
              <a:rPr lang="en-US" altLang="en-US" sz="1600" b="1" smtClean="0"/>
              <a:t>Extraneous material pulls the learner from the intended lesson.</a:t>
            </a:r>
            <a:endParaRPr lang="en-US" altLang="en-US" sz="1600" smtClean="0"/>
          </a:p>
          <a:p>
            <a:pPr algn="just"/>
            <a:endParaRPr lang="en-US" altLang="en-US" smtClean="0"/>
          </a:p>
        </p:txBody>
      </p:sp>
      <p:sp>
        <p:nvSpPr>
          <p:cNvPr id="53252" name="Slide Number Placeholder 3"/>
          <p:cNvSpPr>
            <a:spLocks noGrp="1"/>
          </p:cNvSpPr>
          <p:nvPr>
            <p:ph type="sldNum" sz="quarter" idx="5"/>
          </p:nvPr>
        </p:nvSpPr>
        <p:spPr>
          <a:noFill/>
        </p:spPr>
        <p:txBody>
          <a:bodyPr/>
          <a:lstStyle/>
          <a:p>
            <a:fld id="{19F1C141-9F7D-4AE0-B13B-8BBB67C36805}" type="slidenum">
              <a:rPr lang="en-US" altLang="en-US" smtClean="0"/>
              <a:pPr/>
              <a:t>18</a:t>
            </a:fld>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altLang="en-US" smtClean="0"/>
          </a:p>
        </p:txBody>
      </p:sp>
      <p:sp>
        <p:nvSpPr>
          <p:cNvPr id="54276" name="Slide Number Placeholder 3"/>
          <p:cNvSpPr>
            <a:spLocks noGrp="1"/>
          </p:cNvSpPr>
          <p:nvPr>
            <p:ph type="sldNum" sz="quarter" idx="5"/>
          </p:nvPr>
        </p:nvSpPr>
        <p:spPr>
          <a:noFill/>
        </p:spPr>
        <p:txBody>
          <a:bodyPr/>
          <a:lstStyle/>
          <a:p>
            <a:fld id="{FC366B81-A740-44E8-898B-B17A72C4C155}" type="slidenum">
              <a:rPr lang="en-US" altLang="en-US" smtClean="0"/>
              <a:pPr/>
              <a:t>19</a:t>
            </a:fld>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en-US" altLang="en-US" smtClean="0"/>
          </a:p>
        </p:txBody>
      </p:sp>
      <p:sp>
        <p:nvSpPr>
          <p:cNvPr id="55300" name="Slide Number Placeholder 3"/>
          <p:cNvSpPr>
            <a:spLocks noGrp="1"/>
          </p:cNvSpPr>
          <p:nvPr>
            <p:ph type="sldNum" sz="quarter" idx="5"/>
          </p:nvPr>
        </p:nvSpPr>
        <p:spPr>
          <a:noFill/>
        </p:spPr>
        <p:txBody>
          <a:bodyPr/>
          <a:lstStyle/>
          <a:p>
            <a:fld id="{21E3EF6C-FC01-4254-B2A3-D7D6B9524769}" type="slidenum">
              <a:rPr lang="en-US" altLang="en-US" smtClean="0"/>
              <a:pPr/>
              <a:t>20</a:t>
            </a:fld>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altLang="en-US" smtClean="0"/>
          </a:p>
        </p:txBody>
      </p:sp>
      <p:sp>
        <p:nvSpPr>
          <p:cNvPr id="56324" name="Slide Number Placeholder 3"/>
          <p:cNvSpPr>
            <a:spLocks noGrp="1"/>
          </p:cNvSpPr>
          <p:nvPr>
            <p:ph type="sldNum" sz="quarter" idx="5"/>
          </p:nvPr>
        </p:nvSpPr>
        <p:spPr>
          <a:noFill/>
        </p:spPr>
        <p:txBody>
          <a:bodyPr/>
          <a:lstStyle/>
          <a:p>
            <a:fld id="{323A3852-B83B-4F9A-861C-A2B55AD65242}" type="slidenum">
              <a:rPr lang="en-US" altLang="en-US" smtClean="0"/>
              <a:pPr/>
              <a:t>21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xfrm>
            <a:off x="533400" y="4495800"/>
            <a:ext cx="5867400" cy="4422775"/>
          </a:xfrm>
          <a:noFill/>
          <a:ln/>
        </p:spPr>
        <p:txBody>
          <a:bodyPr/>
          <a:lstStyle/>
          <a:p>
            <a:pPr algn="ctr"/>
            <a:r>
              <a:rPr lang="en-US" altLang="en-US" sz="1400" b="1" smtClean="0">
                <a:latin typeface="Bookman Old Style" pitchFamily="18" charset="0"/>
              </a:rPr>
              <a:t>Source of the lesson: Richard Mayer, </a:t>
            </a:r>
            <a:r>
              <a:rPr lang="en-US" altLang="en-US" sz="1400" b="1" i="1" smtClean="0">
                <a:latin typeface="Bookman Old Style" pitchFamily="18" charset="0"/>
              </a:rPr>
              <a:t>Multimedia Learning</a:t>
            </a:r>
          </a:p>
          <a:p>
            <a:pPr algn="ctr"/>
            <a:r>
              <a:rPr lang="en-US" altLang="en-US" sz="1400" b="1" smtClean="0">
                <a:latin typeface="Bookman Old Style" pitchFamily="18" charset="0"/>
              </a:rPr>
              <a:t>Lancy &amp; Grove,  “The role of adults in children’s learning”</a:t>
            </a:r>
          </a:p>
          <a:p>
            <a:pPr algn="ctr"/>
            <a:endParaRPr lang="en-US" altLang="en-US" sz="1400" b="1" smtClean="0">
              <a:latin typeface="Bookman Old Style" pitchFamily="18" charset="0"/>
            </a:endParaRPr>
          </a:p>
          <a:p>
            <a:pPr algn="ctr"/>
            <a:r>
              <a:rPr lang="en-US" altLang="en-US" sz="1400" b="1" smtClean="0">
                <a:latin typeface="Bookman Old Style" pitchFamily="18" charset="0"/>
              </a:rPr>
              <a:t>Foundations = “criteria” (Mayer)</a:t>
            </a:r>
          </a:p>
          <a:p>
            <a:pPr algn="ctr"/>
            <a:r>
              <a:rPr lang="en-US" altLang="en-US" sz="1400" b="1" smtClean="0">
                <a:latin typeface="Bookman Old Style" pitchFamily="18" charset="0"/>
              </a:rPr>
              <a:t>These apply to effectiveness enhancers</a:t>
            </a:r>
          </a:p>
          <a:p>
            <a:pPr algn="ctr"/>
            <a:endParaRPr lang="en-US" altLang="en-US" sz="1400" b="1" smtClean="0">
              <a:latin typeface="Bookman Old Style" pitchFamily="18" charset="0"/>
            </a:endParaRPr>
          </a:p>
          <a:p>
            <a:pPr algn="ctr"/>
            <a:r>
              <a:rPr lang="en-US" altLang="en-US" sz="1400" b="1" smtClean="0">
                <a:latin typeface="Bookman Old Style" pitchFamily="18" charset="0"/>
              </a:rPr>
              <a:t>Cognitive Stressors = “cognitive load” (Mayer)</a:t>
            </a:r>
          </a:p>
          <a:p>
            <a:pPr algn="ctr"/>
            <a:r>
              <a:rPr lang="en-US" altLang="en-US" sz="1400" b="1" smtClean="0">
                <a:latin typeface="Bookman Old Style" pitchFamily="18" charset="0"/>
              </a:rPr>
              <a:t>Basically these are comprehension inhibitors</a:t>
            </a:r>
          </a:p>
          <a:p>
            <a:pPr algn="ctr"/>
            <a:endParaRPr lang="en-US" altLang="en-US" sz="1400" b="1" smtClean="0">
              <a:latin typeface="Bookman Old Style" pitchFamily="18" charset="0"/>
            </a:endParaRPr>
          </a:p>
          <a:p>
            <a:pPr algn="ctr"/>
            <a:r>
              <a:rPr lang="en-US" altLang="en-US" sz="1400" b="1" smtClean="0">
                <a:latin typeface="Bookman Old Style" pitchFamily="18" charset="0"/>
              </a:rPr>
              <a:t>Steps into Memor = “knowledge frames” (Mayer)</a:t>
            </a:r>
          </a:p>
          <a:p>
            <a:pPr algn="ctr"/>
            <a:r>
              <a:rPr lang="en-US" altLang="en-US" sz="1400" b="1" smtClean="0">
                <a:latin typeface="Bookman Old Style" pitchFamily="18" charset="0"/>
              </a:rPr>
              <a:t>Various learning frameworks &amp; teaching modalities</a:t>
            </a:r>
          </a:p>
          <a:p>
            <a:pPr algn="ctr"/>
            <a:endParaRPr lang="en-US" altLang="en-US" sz="1400" b="1" smtClean="0">
              <a:latin typeface="Bookman Old Style" pitchFamily="18" charset="0"/>
            </a:endParaRPr>
          </a:p>
          <a:p>
            <a:pPr algn="ctr"/>
            <a:r>
              <a:rPr lang="en-US" altLang="en-US" sz="1400" b="1" smtClean="0">
                <a:latin typeface="Bookman Old Style" pitchFamily="18" charset="0"/>
              </a:rPr>
              <a:t>Assumptions = “conventional wisdom” (Mayer)</a:t>
            </a:r>
          </a:p>
          <a:p>
            <a:pPr algn="ctr"/>
            <a:r>
              <a:rPr lang="en-US" altLang="en-US" sz="1400" b="1" smtClean="0">
                <a:latin typeface="Bookman Old Style" pitchFamily="18" charset="0"/>
              </a:rPr>
              <a:t>These apply to effective learning/cognition</a:t>
            </a:r>
            <a:endParaRPr lang="en-US" altLang="en-US" sz="1400" b="1" i="1" smtClean="0">
              <a:latin typeface="Bookman Old Style"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altLang="en-US" smtClean="0"/>
          </a:p>
        </p:txBody>
      </p:sp>
      <p:sp>
        <p:nvSpPr>
          <p:cNvPr id="57348" name="Slide Number Placeholder 3"/>
          <p:cNvSpPr>
            <a:spLocks noGrp="1"/>
          </p:cNvSpPr>
          <p:nvPr>
            <p:ph type="sldNum" sz="quarter" idx="5"/>
          </p:nvPr>
        </p:nvSpPr>
        <p:spPr>
          <a:noFill/>
        </p:spPr>
        <p:txBody>
          <a:bodyPr/>
          <a:lstStyle/>
          <a:p>
            <a:fld id="{945BBD77-A202-4F2D-8D7B-50F13A0DE55C}" type="slidenum">
              <a:rPr lang="en-US" altLang="en-US" smtClean="0"/>
              <a:pPr/>
              <a:t>22</a:t>
            </a:fld>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r>
              <a:rPr lang="en-US" altLang="en-US" sz="1600" b="1" smtClean="0"/>
              <a:t>Each of the seven orange-background slides contains one of the seven principles.</a:t>
            </a:r>
            <a:endParaRPr lang="en-US" altLang="en-US" sz="1600" smtClean="0"/>
          </a:p>
          <a:p>
            <a:endParaRPr lang="en-US" altLang="en-US" smtClean="0"/>
          </a:p>
        </p:txBody>
      </p:sp>
      <p:sp>
        <p:nvSpPr>
          <p:cNvPr id="58372" name="Slide Number Placeholder 3"/>
          <p:cNvSpPr>
            <a:spLocks noGrp="1"/>
          </p:cNvSpPr>
          <p:nvPr>
            <p:ph type="sldNum" sz="quarter" idx="5"/>
          </p:nvPr>
        </p:nvSpPr>
        <p:spPr>
          <a:noFill/>
        </p:spPr>
        <p:txBody>
          <a:bodyPr/>
          <a:lstStyle/>
          <a:p>
            <a:fld id="{F27AF987-B6FB-477F-A1DA-9512488F488D}" type="slidenum">
              <a:rPr lang="en-US" altLang="en-US" smtClean="0"/>
              <a:pPr/>
              <a:t>23</a:t>
            </a:fld>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r>
              <a:rPr lang="en-US" altLang="en-US" sz="1600" b="1" smtClean="0"/>
              <a:t>Each of the seven orange-background slides contains one of the seven principles.</a:t>
            </a:r>
            <a:endParaRPr lang="en-US" altLang="en-US" sz="1600" smtClean="0"/>
          </a:p>
          <a:p>
            <a:endParaRPr lang="en-US" altLang="en-US" smtClean="0"/>
          </a:p>
        </p:txBody>
      </p:sp>
      <p:sp>
        <p:nvSpPr>
          <p:cNvPr id="59396" name="Slide Number Placeholder 3"/>
          <p:cNvSpPr>
            <a:spLocks noGrp="1"/>
          </p:cNvSpPr>
          <p:nvPr>
            <p:ph type="sldNum" sz="quarter" idx="5"/>
          </p:nvPr>
        </p:nvSpPr>
        <p:spPr>
          <a:noFill/>
        </p:spPr>
        <p:txBody>
          <a:bodyPr/>
          <a:lstStyle/>
          <a:p>
            <a:fld id="{848DF821-DD8D-4C0C-A2EC-65E5E3ECE5AD}" type="slidenum">
              <a:rPr lang="en-US" altLang="en-US" smtClean="0"/>
              <a:pPr/>
              <a:t>24</a:t>
            </a:fld>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r>
              <a:rPr lang="en-US" altLang="en-US" smtClean="0"/>
              <a:t>Slide is one of three further illustrating constructing of lesson with Pictorial material.</a:t>
            </a:r>
          </a:p>
          <a:p>
            <a:endParaRPr lang="en-US" altLang="en-US" smtClean="0"/>
          </a:p>
        </p:txBody>
      </p:sp>
      <p:sp>
        <p:nvSpPr>
          <p:cNvPr id="60420" name="Slide Number Placeholder 3"/>
          <p:cNvSpPr>
            <a:spLocks noGrp="1"/>
          </p:cNvSpPr>
          <p:nvPr>
            <p:ph type="sldNum" sz="quarter" idx="5"/>
          </p:nvPr>
        </p:nvSpPr>
        <p:spPr>
          <a:noFill/>
        </p:spPr>
        <p:txBody>
          <a:bodyPr/>
          <a:lstStyle/>
          <a:p>
            <a:fld id="{D946865D-2A71-463B-809D-E7DDB249463B}" type="slidenum">
              <a:rPr lang="en-US" altLang="en-US" smtClean="0"/>
              <a:pPr/>
              <a:t>25</a:t>
            </a:fld>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r>
              <a:rPr lang="en-US" altLang="en-US" smtClean="0"/>
              <a:t>Slide is one of three further illustrating constructing of lesson with Pictorial material.</a:t>
            </a:r>
          </a:p>
          <a:p>
            <a:endParaRPr lang="en-US" altLang="en-US" smtClean="0"/>
          </a:p>
        </p:txBody>
      </p:sp>
      <p:sp>
        <p:nvSpPr>
          <p:cNvPr id="61444" name="Slide Number Placeholder 3"/>
          <p:cNvSpPr>
            <a:spLocks noGrp="1"/>
          </p:cNvSpPr>
          <p:nvPr>
            <p:ph type="sldNum" sz="quarter" idx="5"/>
          </p:nvPr>
        </p:nvSpPr>
        <p:spPr>
          <a:noFill/>
        </p:spPr>
        <p:txBody>
          <a:bodyPr/>
          <a:lstStyle/>
          <a:p>
            <a:fld id="{B12E9094-8624-4B9A-A05B-C659F84F52FE}" type="slidenum">
              <a:rPr lang="en-US" altLang="en-US" smtClean="0"/>
              <a:pPr/>
              <a:t>26</a:t>
            </a:fld>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a:xfrm>
            <a:off x="701675" y="4416425"/>
            <a:ext cx="5607050" cy="4422775"/>
          </a:xfrm>
        </p:spPr>
        <p:txBody>
          <a:bodyPr>
            <a:normAutofit fontScale="25000" lnSpcReduction="20000"/>
          </a:bodyPr>
          <a:lstStyle/>
          <a:p>
            <a:pPr algn="just">
              <a:defRPr/>
            </a:pPr>
            <a:r>
              <a:rPr lang="en-US" sz="4000" dirty="0" smtClean="0">
                <a:latin typeface="Times New Roman" pitchFamily="18" charset="0"/>
                <a:cs typeface="Times New Roman" pitchFamily="18" charset="0"/>
              </a:rPr>
              <a:t>Lab covers Mimicry that provides protective coloration (Lab 15.1, page 429) which an example of </a:t>
            </a:r>
            <a:r>
              <a:rPr lang="en-US" sz="4000" u="sng" dirty="0" smtClean="0">
                <a:latin typeface="Times New Roman" pitchFamily="18" charset="0"/>
                <a:cs typeface="Times New Roman" pitchFamily="18" charset="0"/>
              </a:rPr>
              <a:t>Natural Selection</a:t>
            </a:r>
            <a:r>
              <a:rPr lang="en-US" sz="4000" dirty="0" smtClean="0">
                <a:latin typeface="Times New Roman" pitchFamily="18" charset="0"/>
                <a:cs typeface="Times New Roman" pitchFamily="18" charset="0"/>
              </a:rPr>
              <a:t>. Over time, one species evolves and “mimics” another. The one that mimics usually is good to eat; the one copied tastes bad, or it has body weapons or it does something that is bothersome. Thus, predators cannot tell which one is good or which is bad, so both are left alone.</a:t>
            </a:r>
            <a:endParaRPr lang="en-US" sz="4000" u="sng" dirty="0" smtClean="0">
              <a:latin typeface="Times New Roman" pitchFamily="18" charset="0"/>
              <a:cs typeface="Times New Roman" pitchFamily="18" charset="0"/>
            </a:endParaRPr>
          </a:p>
          <a:p>
            <a:pPr>
              <a:defRPr/>
            </a:pPr>
            <a:r>
              <a:rPr lang="en-US" sz="4000" dirty="0" smtClean="0"/>
              <a:t> </a:t>
            </a:r>
            <a:endParaRPr lang="en-US" sz="4000" u="sng" dirty="0" smtClean="0"/>
          </a:p>
          <a:p>
            <a:pPr>
              <a:defRPr/>
            </a:pPr>
            <a:r>
              <a:rPr lang="en-US" sz="4000" u="sng" dirty="0" smtClean="0">
                <a:latin typeface="Times New Roman" pitchFamily="18" charset="0"/>
                <a:cs typeface="Times New Roman" pitchFamily="18" charset="0"/>
              </a:rPr>
              <a:t>Monarch Butterfly</a:t>
            </a:r>
            <a:r>
              <a:rPr lang="en-US" sz="4000" dirty="0" smtClean="0">
                <a:latin typeface="Times New Roman" pitchFamily="18" charset="0"/>
                <a:cs typeface="Times New Roman" pitchFamily="18" charset="0"/>
              </a:rPr>
              <a:t> is toxic (poisonous) and “tastes bad.” </a:t>
            </a:r>
            <a:r>
              <a:rPr lang="en-US" sz="4000" u="sng" dirty="0" smtClean="0">
                <a:latin typeface="Times New Roman" pitchFamily="18" charset="0"/>
                <a:cs typeface="Times New Roman" pitchFamily="18" charset="0"/>
              </a:rPr>
              <a:t>Viceroy Butterfly</a:t>
            </a:r>
            <a:r>
              <a:rPr lang="en-US" sz="4000" dirty="0" smtClean="0">
                <a:latin typeface="Times New Roman" pitchFamily="18" charset="0"/>
                <a:cs typeface="Times New Roman" pitchFamily="18" charset="0"/>
              </a:rPr>
              <a:t> mimics the Monarch to protect itself from being eaten. Study each: Identify similarities and differences; continue reverse side, if extra space is necessary. Self-assess (back) &gt;</a:t>
            </a:r>
            <a:endParaRPr lang="en-US" sz="4000" u="sng" dirty="0" smtClean="0">
              <a:latin typeface="Times New Roman" pitchFamily="18" charset="0"/>
              <a:cs typeface="Times New Roman" pitchFamily="18" charset="0"/>
            </a:endParaRPr>
          </a:p>
          <a:p>
            <a:pPr>
              <a:defRPr/>
            </a:pPr>
            <a:r>
              <a:rPr lang="en-US" sz="4000" dirty="0" smtClean="0">
                <a:latin typeface="Times New Roman" pitchFamily="18" charset="0"/>
                <a:cs typeface="Times New Roman" pitchFamily="18" charset="0"/>
              </a:rPr>
              <a:t> </a:t>
            </a:r>
            <a:endParaRPr lang="en-US" sz="4000" u="sng" dirty="0" smtClean="0">
              <a:latin typeface="Times New Roman" pitchFamily="18" charset="0"/>
              <a:cs typeface="Times New Roman" pitchFamily="18" charset="0"/>
            </a:endParaRPr>
          </a:p>
          <a:p>
            <a:pPr>
              <a:defRPr/>
            </a:pPr>
            <a:r>
              <a:rPr lang="en-US" sz="4000" b="1" dirty="0" smtClean="0">
                <a:latin typeface="Times New Roman" pitchFamily="18" charset="0"/>
                <a:cs typeface="Times New Roman" pitchFamily="18" charset="0"/>
              </a:rPr>
              <a:t>	 </a:t>
            </a:r>
            <a:r>
              <a:rPr lang="en-US" sz="4000" b="1" u="sng" dirty="0" smtClean="0">
                <a:latin typeface="Times New Roman" pitchFamily="18" charset="0"/>
                <a:cs typeface="Times New Roman" pitchFamily="18" charset="0"/>
              </a:rPr>
              <a:t>Monarch Butterfly</a:t>
            </a:r>
            <a:r>
              <a:rPr lang="en-US" sz="4000" b="1" dirty="0" smtClean="0">
                <a:latin typeface="Times New Roman" pitchFamily="18" charset="0"/>
                <a:cs typeface="Times New Roman" pitchFamily="18" charset="0"/>
              </a:rPr>
              <a:t>		</a:t>
            </a:r>
            <a:r>
              <a:rPr lang="en-US" sz="4000" b="1" u="sng" dirty="0" smtClean="0">
                <a:latin typeface="Times New Roman" pitchFamily="18" charset="0"/>
                <a:cs typeface="Times New Roman" pitchFamily="18" charset="0"/>
              </a:rPr>
              <a:t>Viceroy Butterfly</a:t>
            </a:r>
          </a:p>
          <a:p>
            <a:pPr>
              <a:defRPr/>
            </a:pPr>
            <a:endParaRPr lang="en-US" sz="4000" dirty="0" smtClean="0">
              <a:latin typeface="Times New Roman" pitchFamily="18" charset="0"/>
              <a:cs typeface="Times New Roman" pitchFamily="18" charset="0"/>
            </a:endParaRPr>
          </a:p>
          <a:p>
            <a:pPr algn="ctr">
              <a:defRPr/>
            </a:pPr>
            <a:r>
              <a:rPr lang="en-US" sz="4000" b="1" dirty="0" smtClean="0">
                <a:latin typeface="Times New Roman" pitchFamily="18" charset="0"/>
                <a:cs typeface="Times New Roman" pitchFamily="18" charset="0"/>
              </a:rPr>
              <a:t>Lower Wing</a:t>
            </a:r>
            <a:endParaRPr lang="en-US" sz="4000" u="sng" dirty="0" smtClean="0">
              <a:latin typeface="Times New Roman" pitchFamily="18" charset="0"/>
              <a:cs typeface="Times New Roman" pitchFamily="18" charset="0"/>
            </a:endParaRPr>
          </a:p>
          <a:p>
            <a:pPr algn="ctr">
              <a:defRPr/>
            </a:pPr>
            <a:r>
              <a:rPr lang="en-US" sz="4000" b="1" dirty="0" smtClean="0">
                <a:latin typeface="Times New Roman" pitchFamily="18" charset="0"/>
                <a:cs typeface="Times New Roman" pitchFamily="18" charset="0"/>
              </a:rPr>
              <a:t> </a:t>
            </a:r>
            <a:endParaRPr lang="en-US" sz="4000" u="sng" dirty="0" smtClean="0">
              <a:latin typeface="Times New Roman" pitchFamily="18" charset="0"/>
              <a:cs typeface="Times New Roman" pitchFamily="18" charset="0"/>
            </a:endParaRPr>
          </a:p>
          <a:p>
            <a:pPr algn="ctr">
              <a:defRPr/>
            </a:pPr>
            <a:r>
              <a:rPr lang="en-US" sz="4000" b="1" dirty="0" smtClean="0">
                <a:latin typeface="Times New Roman" pitchFamily="18" charset="0"/>
                <a:cs typeface="Times New Roman" pitchFamily="18" charset="0"/>
              </a:rPr>
              <a:t> </a:t>
            </a:r>
            <a:endParaRPr lang="en-US" sz="4000" u="sng" dirty="0" smtClean="0">
              <a:latin typeface="Times New Roman" pitchFamily="18" charset="0"/>
              <a:cs typeface="Times New Roman" pitchFamily="18" charset="0"/>
            </a:endParaRPr>
          </a:p>
          <a:p>
            <a:pPr algn="ctr">
              <a:defRPr/>
            </a:pPr>
            <a:r>
              <a:rPr lang="en-US" sz="4000" b="1" dirty="0" smtClean="0">
                <a:latin typeface="Times New Roman" pitchFamily="18" charset="0"/>
                <a:cs typeface="Times New Roman" pitchFamily="18" charset="0"/>
              </a:rPr>
              <a:t>Upper Wing</a:t>
            </a:r>
            <a:endParaRPr lang="en-US" sz="4000" u="sng" dirty="0" smtClean="0">
              <a:latin typeface="Times New Roman" pitchFamily="18" charset="0"/>
              <a:cs typeface="Times New Roman" pitchFamily="18" charset="0"/>
            </a:endParaRPr>
          </a:p>
          <a:p>
            <a:pPr algn="ctr">
              <a:defRPr/>
            </a:pPr>
            <a:r>
              <a:rPr lang="en-US" sz="4000" b="1" dirty="0" smtClean="0">
                <a:latin typeface="Times New Roman" pitchFamily="18" charset="0"/>
                <a:cs typeface="Times New Roman" pitchFamily="18" charset="0"/>
              </a:rPr>
              <a:t> </a:t>
            </a:r>
            <a:endParaRPr lang="en-US" sz="4000" u="sng" dirty="0" smtClean="0">
              <a:latin typeface="Times New Roman" pitchFamily="18" charset="0"/>
              <a:cs typeface="Times New Roman" pitchFamily="18" charset="0"/>
            </a:endParaRPr>
          </a:p>
          <a:p>
            <a:pPr algn="ctr">
              <a:defRPr/>
            </a:pPr>
            <a:r>
              <a:rPr lang="en-US" sz="4000" b="1" dirty="0" smtClean="0">
                <a:latin typeface="Times New Roman" pitchFamily="18" charset="0"/>
                <a:cs typeface="Times New Roman" pitchFamily="18" charset="0"/>
              </a:rPr>
              <a:t> </a:t>
            </a:r>
            <a:endParaRPr lang="en-US" sz="4000" u="sng" dirty="0" smtClean="0">
              <a:latin typeface="Times New Roman" pitchFamily="18" charset="0"/>
              <a:cs typeface="Times New Roman" pitchFamily="18" charset="0"/>
            </a:endParaRPr>
          </a:p>
          <a:p>
            <a:pPr algn="ctr">
              <a:defRPr/>
            </a:pPr>
            <a:r>
              <a:rPr lang="en-US" sz="4000" b="1" dirty="0" smtClean="0">
                <a:latin typeface="Times New Roman" pitchFamily="18" charset="0"/>
                <a:cs typeface="Times New Roman" pitchFamily="18" charset="0"/>
              </a:rPr>
              <a:t>Wing Shape</a:t>
            </a:r>
            <a:endParaRPr lang="en-US" sz="4000" u="sng" dirty="0" smtClean="0">
              <a:latin typeface="Times New Roman" pitchFamily="18" charset="0"/>
              <a:cs typeface="Times New Roman" pitchFamily="18" charset="0"/>
            </a:endParaRPr>
          </a:p>
          <a:p>
            <a:pPr algn="ctr">
              <a:defRPr/>
            </a:pPr>
            <a:r>
              <a:rPr lang="en-US" sz="4000" b="1" dirty="0" smtClean="0">
                <a:latin typeface="Times New Roman" pitchFamily="18" charset="0"/>
                <a:cs typeface="Times New Roman" pitchFamily="18" charset="0"/>
              </a:rPr>
              <a:t> </a:t>
            </a:r>
            <a:endParaRPr lang="en-US" sz="4000" u="sng" dirty="0" smtClean="0">
              <a:latin typeface="Times New Roman" pitchFamily="18" charset="0"/>
              <a:cs typeface="Times New Roman" pitchFamily="18" charset="0"/>
            </a:endParaRPr>
          </a:p>
          <a:p>
            <a:pPr algn="ctr">
              <a:defRPr/>
            </a:pPr>
            <a:r>
              <a:rPr lang="en-US" sz="4000" b="1" dirty="0" smtClean="0">
                <a:latin typeface="Times New Roman" pitchFamily="18" charset="0"/>
                <a:cs typeface="Times New Roman" pitchFamily="18" charset="0"/>
              </a:rPr>
              <a:t> </a:t>
            </a:r>
            <a:endParaRPr lang="en-US" sz="4000" u="sng" dirty="0" smtClean="0">
              <a:latin typeface="Times New Roman" pitchFamily="18" charset="0"/>
              <a:cs typeface="Times New Roman" pitchFamily="18" charset="0"/>
            </a:endParaRPr>
          </a:p>
          <a:p>
            <a:pPr algn="ctr">
              <a:defRPr/>
            </a:pPr>
            <a:r>
              <a:rPr lang="en-US" sz="4000" b="1" dirty="0" smtClean="0">
                <a:latin typeface="Times New Roman" pitchFamily="18" charset="0"/>
                <a:cs typeface="Times New Roman" pitchFamily="18" charset="0"/>
              </a:rPr>
              <a:t>Wing Tip</a:t>
            </a:r>
            <a:endParaRPr lang="en-US" sz="4000" u="sng" dirty="0" smtClean="0">
              <a:latin typeface="Times New Roman" pitchFamily="18" charset="0"/>
              <a:cs typeface="Times New Roman" pitchFamily="18" charset="0"/>
            </a:endParaRPr>
          </a:p>
          <a:p>
            <a:pPr algn="ctr">
              <a:defRPr/>
            </a:pPr>
            <a:r>
              <a:rPr lang="en-US" sz="4000" b="1" dirty="0" smtClean="0">
                <a:latin typeface="Times New Roman" pitchFamily="18" charset="0"/>
                <a:cs typeface="Times New Roman" pitchFamily="18" charset="0"/>
              </a:rPr>
              <a:t> </a:t>
            </a:r>
            <a:endParaRPr lang="en-US" sz="4000" u="sng" dirty="0" smtClean="0">
              <a:latin typeface="Times New Roman" pitchFamily="18" charset="0"/>
              <a:cs typeface="Times New Roman" pitchFamily="18" charset="0"/>
            </a:endParaRPr>
          </a:p>
          <a:p>
            <a:pPr algn="ctr">
              <a:defRPr/>
            </a:pPr>
            <a:r>
              <a:rPr lang="en-US" sz="4000" b="1" dirty="0" smtClean="0">
                <a:latin typeface="Times New Roman" pitchFamily="18" charset="0"/>
                <a:cs typeface="Times New Roman" pitchFamily="18" charset="0"/>
              </a:rPr>
              <a:t> </a:t>
            </a:r>
            <a:endParaRPr lang="en-US" sz="4000" u="sng" dirty="0" smtClean="0">
              <a:latin typeface="Times New Roman" pitchFamily="18" charset="0"/>
              <a:cs typeface="Times New Roman" pitchFamily="18" charset="0"/>
            </a:endParaRPr>
          </a:p>
          <a:p>
            <a:pPr algn="ctr">
              <a:defRPr/>
            </a:pPr>
            <a:r>
              <a:rPr lang="en-US" sz="4000" b="1" dirty="0" smtClean="0">
                <a:latin typeface="Times New Roman" pitchFamily="18" charset="0"/>
                <a:cs typeface="Times New Roman" pitchFamily="18" charset="0"/>
              </a:rPr>
              <a:t>Antenna</a:t>
            </a:r>
            <a:endParaRPr lang="en-US" sz="4000" u="sng" dirty="0" smtClean="0">
              <a:latin typeface="Times New Roman" pitchFamily="18" charset="0"/>
              <a:cs typeface="Times New Roman" pitchFamily="18" charset="0"/>
            </a:endParaRPr>
          </a:p>
          <a:p>
            <a:pPr algn="ctr">
              <a:defRPr/>
            </a:pPr>
            <a:r>
              <a:rPr lang="en-US" sz="4000" b="1" dirty="0" smtClean="0">
                <a:latin typeface="Times New Roman" pitchFamily="18" charset="0"/>
                <a:cs typeface="Times New Roman" pitchFamily="18" charset="0"/>
              </a:rPr>
              <a:t> </a:t>
            </a:r>
            <a:endParaRPr lang="en-US" sz="4000" u="sng" dirty="0" smtClean="0">
              <a:latin typeface="Times New Roman" pitchFamily="18" charset="0"/>
              <a:cs typeface="Times New Roman" pitchFamily="18" charset="0"/>
            </a:endParaRPr>
          </a:p>
          <a:p>
            <a:pPr algn="ctr">
              <a:defRPr/>
            </a:pPr>
            <a:r>
              <a:rPr lang="en-US" sz="4000" b="1" dirty="0" smtClean="0">
                <a:latin typeface="Times New Roman" pitchFamily="18" charset="0"/>
                <a:cs typeface="Times New Roman" pitchFamily="18" charset="0"/>
              </a:rPr>
              <a:t> </a:t>
            </a:r>
            <a:endParaRPr lang="en-US" sz="4000" u="sng" dirty="0" smtClean="0">
              <a:latin typeface="Times New Roman" pitchFamily="18" charset="0"/>
              <a:cs typeface="Times New Roman" pitchFamily="18" charset="0"/>
            </a:endParaRPr>
          </a:p>
          <a:p>
            <a:pPr algn="ctr">
              <a:defRPr/>
            </a:pPr>
            <a:r>
              <a:rPr lang="en-US" sz="4000" b="1" dirty="0" smtClean="0">
                <a:latin typeface="Times New Roman" pitchFamily="18" charset="0"/>
                <a:cs typeface="Times New Roman" pitchFamily="18" charset="0"/>
              </a:rPr>
              <a:t>Head Area</a:t>
            </a:r>
            <a:endParaRPr lang="en-US" sz="4000" u="sng" dirty="0" smtClean="0">
              <a:latin typeface="Times New Roman" pitchFamily="18" charset="0"/>
              <a:cs typeface="Times New Roman" pitchFamily="18" charset="0"/>
            </a:endParaRPr>
          </a:p>
          <a:p>
            <a:pPr algn="ctr">
              <a:defRPr/>
            </a:pPr>
            <a:r>
              <a:rPr lang="en-US" b="1" dirty="0" smtClean="0"/>
              <a:t> </a:t>
            </a:r>
            <a:endParaRPr lang="en-US" u="sng" dirty="0" smtClean="0"/>
          </a:p>
          <a:p>
            <a:pPr>
              <a:defRPr/>
            </a:pPr>
            <a:endParaRPr lang="en-US" dirty="0"/>
          </a:p>
        </p:txBody>
      </p:sp>
      <p:sp>
        <p:nvSpPr>
          <p:cNvPr id="62468" name="Slide Number Placeholder 3"/>
          <p:cNvSpPr>
            <a:spLocks noGrp="1"/>
          </p:cNvSpPr>
          <p:nvPr>
            <p:ph type="sldNum" sz="quarter" idx="5"/>
          </p:nvPr>
        </p:nvSpPr>
        <p:spPr>
          <a:noFill/>
        </p:spPr>
        <p:txBody>
          <a:bodyPr/>
          <a:lstStyle/>
          <a:p>
            <a:fld id="{5A582EF5-B6C4-4D1D-9136-2185B10E0BCD}" type="slidenum">
              <a:rPr lang="en-US" altLang="en-US" smtClean="0"/>
              <a:pPr/>
              <a:t>27</a:t>
            </a:fld>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altLang="en-US" smtClean="0"/>
          </a:p>
        </p:txBody>
      </p:sp>
      <p:sp>
        <p:nvSpPr>
          <p:cNvPr id="63492" name="Slide Number Placeholder 3"/>
          <p:cNvSpPr>
            <a:spLocks noGrp="1"/>
          </p:cNvSpPr>
          <p:nvPr>
            <p:ph type="sldNum" sz="quarter" idx="5"/>
          </p:nvPr>
        </p:nvSpPr>
        <p:spPr>
          <a:noFill/>
        </p:spPr>
        <p:txBody>
          <a:bodyPr/>
          <a:lstStyle/>
          <a:p>
            <a:fld id="{0F3494B5-CC8B-40DE-A73A-1B37B00DC146}" type="slidenum">
              <a:rPr lang="en-US" altLang="en-US" smtClean="0"/>
              <a:pPr/>
              <a:t>28</a:t>
            </a:fld>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xfrm>
            <a:off x="701675" y="4416425"/>
            <a:ext cx="5607050" cy="4651375"/>
          </a:xfrm>
          <a:noFill/>
          <a:ln/>
        </p:spPr>
        <p:txBody>
          <a:bodyPr/>
          <a:lstStyle/>
          <a:p>
            <a:pPr algn="just">
              <a:lnSpc>
                <a:spcPct val="80000"/>
              </a:lnSpc>
            </a:pPr>
            <a:r>
              <a:rPr lang="en-US" altLang="en-US" sz="1000" smtClean="0"/>
              <a:t>Lab 15.1: </a:t>
            </a:r>
            <a:r>
              <a:rPr lang="en-US" altLang="en-US" sz="1000" u="sng" smtClean="0"/>
              <a:t>Mimicry</a:t>
            </a:r>
            <a:r>
              <a:rPr lang="en-US" altLang="en-US" sz="1000" smtClean="0"/>
              <a:t> provides “protective coloration” (p 429). It is one example of </a:t>
            </a:r>
            <a:r>
              <a:rPr lang="en-US" altLang="en-US" sz="1000" u="sng" smtClean="0"/>
              <a:t>Natural Selection</a:t>
            </a:r>
            <a:r>
              <a:rPr lang="en-US" altLang="en-US" sz="1000" smtClean="0"/>
              <a:t>. Over time, one species evolves and mimics another. One that mimics is usually good to eat. The one copied tastes bad, or it has body weapons, or it does something that is bothersome. Thus, predators cannot tell which one is good or which is bad, so both are left alone.</a:t>
            </a:r>
            <a:endParaRPr lang="en-US" altLang="en-US" sz="1000" u="sng" smtClean="0"/>
          </a:p>
          <a:p>
            <a:pPr>
              <a:lnSpc>
                <a:spcPct val="80000"/>
              </a:lnSpc>
            </a:pPr>
            <a:r>
              <a:rPr lang="en-US" altLang="en-US" sz="900" smtClean="0"/>
              <a:t> </a:t>
            </a:r>
            <a:endParaRPr lang="en-US" altLang="en-US" sz="800" u="sng" smtClean="0"/>
          </a:p>
          <a:p>
            <a:pPr>
              <a:lnSpc>
                <a:spcPct val="80000"/>
              </a:lnSpc>
            </a:pPr>
            <a:r>
              <a:rPr lang="en-US" altLang="en-US" sz="1000" u="sng" smtClean="0"/>
              <a:t>Monarch Butterfly</a:t>
            </a:r>
            <a:r>
              <a:rPr lang="en-US" altLang="en-US" sz="1000" smtClean="0"/>
              <a:t> is toxic (poisonous) and “tastes bad.” </a:t>
            </a:r>
            <a:r>
              <a:rPr lang="en-US" altLang="en-US" sz="1000" u="sng" smtClean="0"/>
              <a:t>Viceroy Butterfly</a:t>
            </a:r>
            <a:r>
              <a:rPr lang="en-US" altLang="en-US" sz="1000" smtClean="0"/>
              <a:t> mimics the Monarch to protect itself from being eaten. Study each: Identify similarities and differences. Self-assess your work (back) &gt;</a:t>
            </a:r>
            <a:endParaRPr lang="en-US" altLang="en-US" sz="1000" u="sng" smtClean="0"/>
          </a:p>
          <a:p>
            <a:pPr>
              <a:lnSpc>
                <a:spcPct val="80000"/>
              </a:lnSpc>
            </a:pPr>
            <a:r>
              <a:rPr lang="en-US" altLang="en-US" sz="900" smtClean="0"/>
              <a:t> </a:t>
            </a:r>
            <a:endParaRPr lang="en-US" altLang="en-US" sz="900" u="sng" smtClean="0"/>
          </a:p>
          <a:p>
            <a:pPr>
              <a:lnSpc>
                <a:spcPct val="80000"/>
              </a:lnSpc>
            </a:pPr>
            <a:r>
              <a:rPr lang="en-US" altLang="en-US" sz="900" b="1" smtClean="0"/>
              <a:t>	 </a:t>
            </a:r>
            <a:r>
              <a:rPr lang="en-US" altLang="en-US" sz="900" b="1" u="sng" smtClean="0"/>
              <a:t>Viceroy Butterfly</a:t>
            </a:r>
            <a:r>
              <a:rPr lang="en-US" altLang="en-US" sz="900" b="1" smtClean="0"/>
              <a:t>		</a:t>
            </a:r>
            <a:r>
              <a:rPr lang="en-US" altLang="en-US" sz="900" b="1" u="sng" smtClean="0"/>
              <a:t>Monarch Butterfly</a:t>
            </a:r>
          </a:p>
          <a:p>
            <a:pPr algn="ctr">
              <a:lnSpc>
                <a:spcPct val="80000"/>
              </a:lnSpc>
            </a:pPr>
            <a:r>
              <a:rPr lang="en-US" altLang="en-US" sz="900" b="1" smtClean="0"/>
              <a:t>Lower Wing</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Upper Wing</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Wing Shape</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Wing Tip</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Antenna</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Head Area</a:t>
            </a:r>
            <a:endParaRPr lang="en-US" altLang="en-US" sz="900" u="sng" smtClean="0"/>
          </a:p>
          <a:p>
            <a:pPr>
              <a:lnSpc>
                <a:spcPct val="80000"/>
              </a:lnSpc>
            </a:pPr>
            <a:endParaRPr lang="en-US" altLang="en-US" sz="900" smtClean="0"/>
          </a:p>
        </p:txBody>
      </p:sp>
      <p:sp>
        <p:nvSpPr>
          <p:cNvPr id="64516" name="Slide Number Placeholder 3"/>
          <p:cNvSpPr>
            <a:spLocks noGrp="1"/>
          </p:cNvSpPr>
          <p:nvPr>
            <p:ph type="sldNum" sz="quarter" idx="5"/>
          </p:nvPr>
        </p:nvSpPr>
        <p:spPr>
          <a:noFill/>
        </p:spPr>
        <p:txBody>
          <a:bodyPr/>
          <a:lstStyle/>
          <a:p>
            <a:fld id="{6BB44E31-CDAC-4F45-9FD3-60F7ED1FC7EA}" type="slidenum">
              <a:rPr lang="en-US" altLang="en-US" smtClean="0"/>
              <a:pPr/>
              <a:t>29</a:t>
            </a:fld>
            <a:endParaRPr lang="en-US"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xfrm>
            <a:off x="701675" y="4416425"/>
            <a:ext cx="5607050" cy="4651375"/>
          </a:xfrm>
          <a:noFill/>
          <a:ln/>
        </p:spPr>
        <p:txBody>
          <a:bodyPr/>
          <a:lstStyle/>
          <a:p>
            <a:pPr algn="just">
              <a:lnSpc>
                <a:spcPct val="80000"/>
              </a:lnSpc>
            </a:pPr>
            <a:r>
              <a:rPr lang="en-US" altLang="en-US" sz="1000" smtClean="0"/>
              <a:t>Lab 15.1: </a:t>
            </a:r>
            <a:r>
              <a:rPr lang="en-US" altLang="en-US" sz="1000" u="sng" smtClean="0"/>
              <a:t>Mimicry</a:t>
            </a:r>
            <a:r>
              <a:rPr lang="en-US" altLang="en-US" sz="1000" smtClean="0"/>
              <a:t> provides “protective coloration” (p 429). It is one example of </a:t>
            </a:r>
            <a:r>
              <a:rPr lang="en-US" altLang="en-US" sz="1000" u="sng" smtClean="0"/>
              <a:t>Natural Selection</a:t>
            </a:r>
            <a:r>
              <a:rPr lang="en-US" altLang="en-US" sz="1000" smtClean="0"/>
              <a:t>. Over time, one species evolves and mimics another. One that mimics is usually good to eat. The one copied tastes bad, or it has body weapons, or it does something that is bothersome. Thus, predators cannot tell which one is good or which is bad, so both are left alone.</a:t>
            </a:r>
            <a:endParaRPr lang="en-US" altLang="en-US" sz="1000" u="sng" smtClean="0"/>
          </a:p>
          <a:p>
            <a:pPr>
              <a:lnSpc>
                <a:spcPct val="80000"/>
              </a:lnSpc>
            </a:pPr>
            <a:r>
              <a:rPr lang="en-US" altLang="en-US" sz="900" smtClean="0"/>
              <a:t> </a:t>
            </a:r>
            <a:endParaRPr lang="en-US" altLang="en-US" sz="800" u="sng" smtClean="0"/>
          </a:p>
          <a:p>
            <a:pPr>
              <a:lnSpc>
                <a:spcPct val="80000"/>
              </a:lnSpc>
            </a:pPr>
            <a:r>
              <a:rPr lang="en-US" altLang="en-US" sz="1000" u="sng" smtClean="0"/>
              <a:t>Monarch Butterfly</a:t>
            </a:r>
            <a:r>
              <a:rPr lang="en-US" altLang="en-US" sz="1000" smtClean="0"/>
              <a:t> is toxic (poisonous) and “tastes bad.” </a:t>
            </a:r>
            <a:r>
              <a:rPr lang="en-US" altLang="en-US" sz="1000" u="sng" smtClean="0"/>
              <a:t>Viceroy Butterfly</a:t>
            </a:r>
            <a:r>
              <a:rPr lang="en-US" altLang="en-US" sz="1000" smtClean="0"/>
              <a:t> mimics the Monarch to protect itself from being eaten. Study each: Identify similarities and differences. Self-assess your work (back) &gt;</a:t>
            </a:r>
            <a:endParaRPr lang="en-US" altLang="en-US" sz="1000" u="sng" smtClean="0"/>
          </a:p>
          <a:p>
            <a:pPr>
              <a:lnSpc>
                <a:spcPct val="80000"/>
              </a:lnSpc>
            </a:pPr>
            <a:r>
              <a:rPr lang="en-US" altLang="en-US" sz="900" smtClean="0"/>
              <a:t> </a:t>
            </a:r>
            <a:endParaRPr lang="en-US" altLang="en-US" sz="900" u="sng" smtClean="0"/>
          </a:p>
          <a:p>
            <a:pPr>
              <a:lnSpc>
                <a:spcPct val="80000"/>
              </a:lnSpc>
            </a:pPr>
            <a:r>
              <a:rPr lang="en-US" altLang="en-US" sz="900" b="1" smtClean="0"/>
              <a:t>	 </a:t>
            </a:r>
            <a:r>
              <a:rPr lang="en-US" altLang="en-US" sz="900" b="1" u="sng" smtClean="0"/>
              <a:t>Viceroy Butterfly</a:t>
            </a:r>
            <a:r>
              <a:rPr lang="en-US" altLang="en-US" sz="900" b="1" smtClean="0"/>
              <a:t>		</a:t>
            </a:r>
            <a:r>
              <a:rPr lang="en-US" altLang="en-US" sz="900" b="1" u="sng" smtClean="0"/>
              <a:t>Monarch Butterfly</a:t>
            </a:r>
          </a:p>
          <a:p>
            <a:pPr algn="ctr">
              <a:lnSpc>
                <a:spcPct val="80000"/>
              </a:lnSpc>
            </a:pPr>
            <a:r>
              <a:rPr lang="en-US" altLang="en-US" sz="900" b="1" smtClean="0"/>
              <a:t>Lower Wing</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Upper Wing</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Wing Shape</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Wing Tip</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Antenna</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 </a:t>
            </a:r>
            <a:endParaRPr lang="en-US" altLang="en-US" sz="900" u="sng" smtClean="0"/>
          </a:p>
          <a:p>
            <a:pPr algn="ctr">
              <a:lnSpc>
                <a:spcPct val="80000"/>
              </a:lnSpc>
            </a:pPr>
            <a:r>
              <a:rPr lang="en-US" altLang="en-US" sz="900" b="1" smtClean="0"/>
              <a:t>Head Area</a:t>
            </a:r>
            <a:endParaRPr lang="en-US" altLang="en-US" sz="900" u="sng" smtClean="0"/>
          </a:p>
          <a:p>
            <a:pPr>
              <a:lnSpc>
                <a:spcPct val="80000"/>
              </a:lnSpc>
            </a:pPr>
            <a:endParaRPr lang="en-US" altLang="en-US" sz="900" smtClean="0"/>
          </a:p>
        </p:txBody>
      </p:sp>
      <p:sp>
        <p:nvSpPr>
          <p:cNvPr id="65540" name="Slide Number Placeholder 3"/>
          <p:cNvSpPr>
            <a:spLocks noGrp="1"/>
          </p:cNvSpPr>
          <p:nvPr>
            <p:ph type="sldNum" sz="quarter" idx="5"/>
          </p:nvPr>
        </p:nvSpPr>
        <p:spPr>
          <a:noFill/>
        </p:spPr>
        <p:txBody>
          <a:bodyPr/>
          <a:lstStyle/>
          <a:p>
            <a:fld id="{12526257-C995-4345-9171-F1539AEB82FA}" type="slidenum">
              <a:rPr lang="en-US" altLang="en-US" smtClean="0"/>
              <a:pPr/>
              <a:t>30</a:t>
            </a:fld>
            <a:endParaRPr lang="en-US"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altLang="en-US" smtClean="0"/>
          </a:p>
        </p:txBody>
      </p:sp>
      <p:sp>
        <p:nvSpPr>
          <p:cNvPr id="66564" name="Slide Number Placeholder 3"/>
          <p:cNvSpPr>
            <a:spLocks noGrp="1"/>
          </p:cNvSpPr>
          <p:nvPr>
            <p:ph type="sldNum" sz="quarter" idx="5"/>
          </p:nvPr>
        </p:nvSpPr>
        <p:spPr>
          <a:noFill/>
        </p:spPr>
        <p:txBody>
          <a:bodyPr/>
          <a:lstStyle/>
          <a:p>
            <a:fld id="{B97F4436-44B2-46CD-A979-AE6D993401D0}" type="slidenum">
              <a:rPr lang="en-US" altLang="en-US" smtClean="0"/>
              <a:pPr/>
              <a:t>31</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pPr algn="ctr"/>
            <a:r>
              <a:rPr lang="en-US" altLang="en-US" smtClean="0"/>
              <a:t>These three slides will be provided on paper but not reviewed. </a:t>
            </a:r>
          </a:p>
          <a:p>
            <a:pPr algn="ctr"/>
            <a:r>
              <a:rPr lang="en-US" altLang="en-US" smtClean="0"/>
              <a:t>Fourth and fifth slides are essential.</a:t>
            </a:r>
          </a:p>
        </p:txBody>
      </p:sp>
      <p:sp>
        <p:nvSpPr>
          <p:cNvPr id="39940"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anchor="b"/>
          <a:lstStyle/>
          <a:p>
            <a:pPr algn="r" eaLnBrk="0" hangingPunct="0"/>
            <a:fld id="{12250945-FA49-4C91-8242-32CAF3AF7635}" type="slidenum">
              <a:rPr lang="en-US" altLang="en-US" sz="1200"/>
              <a:pPr algn="r" eaLnBrk="0" hangingPunct="0"/>
              <a:t>5</a:t>
            </a:fld>
            <a:endParaRPr lang="en-US" altLang="en-US"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r>
              <a:rPr lang="en-US" altLang="en-US" sz="1600" b="1" smtClean="0"/>
              <a:t>Each of the seven orange-background slides contains one of the seven principles.</a:t>
            </a:r>
          </a:p>
          <a:p>
            <a:endParaRPr lang="en-US" altLang="en-US" sz="1600" b="1" smtClean="0"/>
          </a:p>
          <a:p>
            <a:pPr algn="just"/>
            <a:r>
              <a:rPr lang="en-US" altLang="en-US" sz="1600" b="1" smtClean="0"/>
              <a:t>This principle introduces variation in learning styles, which speaks to strategies of </a:t>
            </a:r>
            <a:r>
              <a:rPr lang="en-US" altLang="en-US" sz="1600" b="1" i="1" smtClean="0"/>
              <a:t>Differentiated Instruction</a:t>
            </a:r>
            <a:r>
              <a:rPr lang="en-US" altLang="en-US" sz="1600" b="1" smtClean="0"/>
              <a:t>. It refers to ways students learn through multiple intelligences, the intent of a lesson, if it is not obvious from the way that it is presented.</a:t>
            </a:r>
          </a:p>
          <a:p>
            <a:pPr algn="just"/>
            <a:r>
              <a:rPr lang="en-US" altLang="en-US" sz="1600" b="1" smtClean="0"/>
              <a:t>High-knowledge learners are hypothesized to benefit from most any lesson format, assuming it’s coherent. Both types benefit multimedia, but low-knowledge learners, interestingly, show greater increments in learning than high-knowledge learners.</a:t>
            </a:r>
          </a:p>
          <a:p>
            <a:pPr algn="just"/>
            <a:r>
              <a:rPr lang="en-US" altLang="en-US" sz="1600" b="1" smtClean="0"/>
              <a:t>Also, students adept at “printed pages” should not be dissuaded from using this approach to learning…</a:t>
            </a:r>
            <a:endParaRPr lang="en-US" altLang="en-US" sz="1600" smtClean="0"/>
          </a:p>
          <a:p>
            <a:endParaRPr lang="en-US" altLang="en-US" smtClean="0"/>
          </a:p>
        </p:txBody>
      </p:sp>
      <p:sp>
        <p:nvSpPr>
          <p:cNvPr id="67588" name="Slide Number Placeholder 3"/>
          <p:cNvSpPr>
            <a:spLocks noGrp="1"/>
          </p:cNvSpPr>
          <p:nvPr>
            <p:ph type="sldNum" sz="quarter" idx="5"/>
          </p:nvPr>
        </p:nvSpPr>
        <p:spPr>
          <a:noFill/>
        </p:spPr>
        <p:txBody>
          <a:bodyPr/>
          <a:lstStyle/>
          <a:p>
            <a:fld id="{353AE81E-9849-46C6-8193-9978691BB122}" type="slidenum">
              <a:rPr lang="en-US" altLang="en-US" smtClean="0"/>
              <a:pPr/>
              <a:t>32</a:t>
            </a:fld>
            <a:endParaRPr lang="en-US"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altLang="en-US" smtClean="0"/>
          </a:p>
        </p:txBody>
      </p:sp>
      <p:sp>
        <p:nvSpPr>
          <p:cNvPr id="68612" name="Slide Number Placeholder 3"/>
          <p:cNvSpPr>
            <a:spLocks noGrp="1"/>
          </p:cNvSpPr>
          <p:nvPr>
            <p:ph type="sldNum" sz="quarter" idx="5"/>
          </p:nvPr>
        </p:nvSpPr>
        <p:spPr>
          <a:noFill/>
        </p:spPr>
        <p:txBody>
          <a:bodyPr/>
          <a:lstStyle/>
          <a:p>
            <a:fld id="{27FB5E3B-4706-4A43-A9F1-D3AE854D962E}" type="slidenum">
              <a:rPr lang="en-US" altLang="en-US" smtClean="0"/>
              <a:pPr/>
              <a:t>33</a:t>
            </a:fld>
            <a:endParaRPr lang="en-US"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altLang="en-US" smtClean="0"/>
          </a:p>
        </p:txBody>
      </p:sp>
      <p:sp>
        <p:nvSpPr>
          <p:cNvPr id="69636" name="Slide Number Placeholder 3"/>
          <p:cNvSpPr>
            <a:spLocks noGrp="1"/>
          </p:cNvSpPr>
          <p:nvPr>
            <p:ph type="sldNum" sz="quarter" idx="5"/>
          </p:nvPr>
        </p:nvSpPr>
        <p:spPr>
          <a:noFill/>
        </p:spPr>
        <p:txBody>
          <a:bodyPr/>
          <a:lstStyle/>
          <a:p>
            <a:fld id="{AC31DCA7-2E89-4175-AC24-ABFAAB271216}" type="slidenum">
              <a:rPr lang="en-US" altLang="en-US" smtClean="0"/>
              <a:pPr/>
              <a:t>34</a:t>
            </a:fld>
            <a:endParaRPr lang="en-US"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altLang="en-US" smtClean="0"/>
          </a:p>
        </p:txBody>
      </p:sp>
      <p:sp>
        <p:nvSpPr>
          <p:cNvPr id="70660" name="Slide Number Placeholder 3"/>
          <p:cNvSpPr>
            <a:spLocks noGrp="1"/>
          </p:cNvSpPr>
          <p:nvPr>
            <p:ph type="sldNum" sz="quarter" idx="5"/>
          </p:nvPr>
        </p:nvSpPr>
        <p:spPr>
          <a:noFill/>
        </p:spPr>
        <p:txBody>
          <a:bodyPr/>
          <a:lstStyle/>
          <a:p>
            <a:fld id="{035DE55D-438C-462D-9360-188E007BACF1}" type="slidenum">
              <a:rPr lang="en-US" altLang="en-US" smtClean="0"/>
              <a:pPr/>
              <a:t>35</a:t>
            </a:fld>
            <a:endParaRPr lang="en-US" alt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pPr algn="ctr"/>
            <a:r>
              <a:rPr lang="en-US" altLang="en-US" smtClean="0"/>
              <a:t>These three slides will be provided on paper but not reviewed. </a:t>
            </a:r>
          </a:p>
          <a:p>
            <a:pPr algn="ctr"/>
            <a:r>
              <a:rPr lang="en-US" altLang="en-US" smtClean="0"/>
              <a:t>Fourth and fifth slides are essential.</a:t>
            </a:r>
          </a:p>
          <a:p>
            <a:endParaRPr lang="en-US" altLang="en-US" smtClean="0"/>
          </a:p>
        </p:txBody>
      </p:sp>
      <p:sp>
        <p:nvSpPr>
          <p:cNvPr id="40964"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anchor="b"/>
          <a:lstStyle/>
          <a:p>
            <a:pPr algn="r" eaLnBrk="0" hangingPunct="0"/>
            <a:fld id="{BFD322D3-3A26-40F3-A37B-0D2BFDAB9A2E}" type="slidenum">
              <a:rPr lang="en-US" altLang="en-US" sz="1200"/>
              <a:pPr algn="r" eaLnBrk="0" hangingPunct="0"/>
              <a:t>6</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pPr algn="ctr"/>
            <a:r>
              <a:rPr lang="en-US" altLang="en-US" smtClean="0"/>
              <a:t>Fourth and fifth slides are essential.</a:t>
            </a:r>
          </a:p>
          <a:p>
            <a:endParaRPr lang="en-US" altLang="en-US" smtClean="0"/>
          </a:p>
        </p:txBody>
      </p:sp>
      <p:sp>
        <p:nvSpPr>
          <p:cNvPr id="41988" name="Slide Number Placeholder 3"/>
          <p:cNvSpPr>
            <a:spLocks noGrp="1"/>
          </p:cNvSpPr>
          <p:nvPr>
            <p:ph type="sldNum" sz="quarter" idx="5"/>
          </p:nvPr>
        </p:nvSpPr>
        <p:spPr>
          <a:noFill/>
        </p:spPr>
        <p:txBody>
          <a:bodyPr/>
          <a:lstStyle/>
          <a:p>
            <a:fld id="{DBEEE7D1-AFA7-462C-8D86-0EA65E21A35F}" type="slidenum">
              <a:rPr lang="en-US" altLang="en-US" smtClean="0"/>
              <a:pPr/>
              <a:t>7</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pPr algn="ctr"/>
            <a:r>
              <a:rPr lang="en-US" altLang="en-US" smtClean="0"/>
              <a:t>Fourth and fifth slides are essential.</a:t>
            </a:r>
          </a:p>
          <a:p>
            <a:endParaRPr lang="en-US" altLang="en-US" smtClean="0"/>
          </a:p>
        </p:txBody>
      </p:sp>
      <p:sp>
        <p:nvSpPr>
          <p:cNvPr id="43012" name="Slide Number Placeholder 3"/>
          <p:cNvSpPr>
            <a:spLocks noGrp="1"/>
          </p:cNvSpPr>
          <p:nvPr>
            <p:ph type="sldNum" sz="quarter" idx="5"/>
          </p:nvPr>
        </p:nvSpPr>
        <p:spPr>
          <a:noFill/>
        </p:spPr>
        <p:txBody>
          <a:bodyPr/>
          <a:lstStyle/>
          <a:p>
            <a:fld id="{72A803C5-88C0-48CF-8A0B-1A728BF74955}" type="slidenum">
              <a:rPr lang="en-US" altLang="en-US" smtClean="0"/>
              <a:pPr/>
              <a:t>8</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Slide Number Placeholder 3"/>
          <p:cNvSpPr>
            <a:spLocks noGrp="1"/>
          </p:cNvSpPr>
          <p:nvPr>
            <p:ph type="sldNum" sz="quarter" idx="5"/>
          </p:nvPr>
        </p:nvSpPr>
        <p:spPr>
          <a:noFill/>
        </p:spPr>
        <p:txBody>
          <a:bodyPr/>
          <a:lstStyle/>
          <a:p>
            <a:fld id="{245E9431-41C8-4912-8AA9-18A32C4ED7EB}" type="slidenum">
              <a:rPr lang="en-US" altLang="en-US" smtClean="0"/>
              <a:pPr/>
              <a:t>9</a:t>
            </a:fld>
            <a:endParaRPr lang="en-US" altLang="en-US" smtClean="0"/>
          </a:p>
        </p:txBody>
      </p:sp>
      <p:sp>
        <p:nvSpPr>
          <p:cNvPr id="44036" name="Notes Placeholder 2"/>
          <p:cNvSpPr>
            <a:spLocks noGrp="1"/>
          </p:cNvSpPr>
          <p:nvPr>
            <p:ph type="body" idx="3"/>
          </p:nvPr>
        </p:nvSpPr>
        <p:spPr>
          <a:xfrm>
            <a:off x="609600" y="4416425"/>
            <a:ext cx="5867400" cy="4183063"/>
          </a:xfrm>
          <a:noFill/>
          <a:ln/>
        </p:spPr>
        <p:txBody>
          <a:bodyPr/>
          <a:lstStyle/>
          <a:p>
            <a:pPr algn="ctr"/>
            <a:r>
              <a:rPr lang="en-US" altLang="en-US" sz="1600" u="sng" smtClean="0">
                <a:latin typeface="Times New Roman" pitchFamily="18" charset="0"/>
                <a:cs typeface="Times New Roman" pitchFamily="18" charset="0"/>
              </a:rPr>
              <a:t>Printed Text</a:t>
            </a:r>
            <a:r>
              <a:rPr lang="en-US" altLang="en-US" sz="1600" smtClean="0">
                <a:latin typeface="Times New Roman" pitchFamily="18" charset="0"/>
                <a:cs typeface="Times New Roman" pitchFamily="18" charset="0"/>
              </a:rPr>
              <a:t> is the foundation of traditional teaching and learning.</a:t>
            </a:r>
          </a:p>
          <a:p>
            <a:pPr algn="just"/>
            <a:endParaRPr lang="en-US" altLang="en-US" sz="1000" smtClean="0">
              <a:latin typeface="Times New Roman" pitchFamily="18" charset="0"/>
              <a:cs typeface="Times New Roman" pitchFamily="18" charset="0"/>
            </a:endParaRPr>
          </a:p>
          <a:p>
            <a:pPr algn="just"/>
            <a:r>
              <a:rPr lang="en-US" altLang="en-US" sz="1600" smtClean="0">
                <a:latin typeface="Times New Roman" pitchFamily="18" charset="0"/>
                <a:cs typeface="Times New Roman" pitchFamily="18" charset="0"/>
              </a:rPr>
              <a:t>Text (1) begins with the Visual (2) through the eyes, shifts to Auditory (3) through selection of word sounds and images, which is mentally organized into verbal understanding (3), which is merged with prior knowledge (4).</a:t>
            </a:r>
          </a:p>
          <a:p>
            <a:pPr algn="just"/>
            <a:endParaRPr lang="en-US" altLang="en-US" sz="1600" smtClean="0">
              <a:latin typeface="Times New Roman" pitchFamily="18" charset="0"/>
              <a:cs typeface="Times New Roman" pitchFamily="18" charset="0"/>
            </a:endParaRPr>
          </a:p>
          <a:p>
            <a:pPr algn="just"/>
            <a:r>
              <a:rPr lang="en-US" altLang="en-US" sz="1600" smtClean="0">
                <a:latin typeface="Times New Roman" pitchFamily="18" charset="0"/>
                <a:cs typeface="Times New Roman" pitchFamily="18" charset="0"/>
              </a:rPr>
              <a:t>Traditional teaching assumes full-focused attention on reading text without distractions, like pictures &amp; sounds, or TV or radio or I-Pod.</a:t>
            </a:r>
          </a:p>
          <a:p>
            <a:pPr algn="just"/>
            <a:endParaRPr lang="en-US" altLang="en-US" sz="1600" smtClean="0">
              <a:latin typeface="Times New Roman" pitchFamily="18" charset="0"/>
              <a:cs typeface="Times New Roman" pitchFamily="18" charset="0"/>
            </a:endParaRPr>
          </a:p>
          <a:p>
            <a:pPr algn="just"/>
            <a:r>
              <a:rPr lang="en-US" altLang="en-US" sz="1600" smtClean="0">
                <a:latin typeface="Times New Roman" pitchFamily="18" charset="0"/>
                <a:cs typeface="Times New Roman" pitchFamily="18" charset="0"/>
              </a:rPr>
              <a:t>Mixing memory work through the two channels of Visual &amp; Auditory requires extra effort…</a:t>
            </a:r>
          </a:p>
          <a:p>
            <a:pPr algn="just"/>
            <a:endParaRPr lang="en-US" altLang="en-US" smtClean="0">
              <a:latin typeface="Times New Roman" pitchFamily="18" charset="0"/>
              <a:cs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n-US" altLang="en-US" smtClean="0"/>
          </a:p>
        </p:txBody>
      </p:sp>
      <p:sp>
        <p:nvSpPr>
          <p:cNvPr id="45060" name="Slide Number Placeholder 3"/>
          <p:cNvSpPr>
            <a:spLocks noGrp="1"/>
          </p:cNvSpPr>
          <p:nvPr>
            <p:ph type="sldNum" sz="quarter" idx="5"/>
          </p:nvPr>
        </p:nvSpPr>
        <p:spPr>
          <a:noFill/>
        </p:spPr>
        <p:txBody>
          <a:bodyPr/>
          <a:lstStyle/>
          <a:p>
            <a:fld id="{0F273B41-87DF-4C7A-82A0-7CA4D8CBB947}" type="slidenum">
              <a:rPr lang="en-US" altLang="en-US" smtClean="0"/>
              <a:pPr/>
              <a:t>10</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r>
              <a:rPr lang="en-US" altLang="en-US" smtClean="0"/>
              <a:t>One channel</a:t>
            </a:r>
          </a:p>
        </p:txBody>
      </p:sp>
      <p:sp>
        <p:nvSpPr>
          <p:cNvPr id="46084" name="Slide Number Placeholder 3"/>
          <p:cNvSpPr>
            <a:spLocks noGrp="1"/>
          </p:cNvSpPr>
          <p:nvPr>
            <p:ph type="sldNum" sz="quarter" idx="5"/>
          </p:nvPr>
        </p:nvSpPr>
        <p:spPr>
          <a:noFill/>
        </p:spPr>
        <p:txBody>
          <a:bodyPr/>
          <a:lstStyle/>
          <a:p>
            <a:fld id="{4B520485-7BE4-4E66-8A66-273617972885}" type="slidenum">
              <a:rPr lang="en-US" altLang="en-US" smtClean="0"/>
              <a:pPr/>
              <a:t>11</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39A4258-3767-4C2D-BC81-9D577D3108D4}" type="slidenum">
              <a:rPr lang="en-US"/>
              <a:pPr>
                <a:defRPr/>
              </a:pPr>
              <a:t>‹#›</a:t>
            </a:fld>
            <a:endParaRPr lang="en-US"/>
          </a:p>
        </p:txBody>
      </p:sp>
    </p:spTree>
  </p:cSld>
  <p:clrMapOvr>
    <a:masterClrMapping/>
  </p:clrMapOvr>
  <p:transition spd="med" advClick="0" advTm="7000">
    <p:wipe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9D9EB6-CF0F-4442-BE3F-C23C6B89FF88}" type="slidenum">
              <a:rPr lang="en-US"/>
              <a:pPr>
                <a:defRPr/>
              </a:pPr>
              <a:t>‹#›</a:t>
            </a:fld>
            <a:endParaRPr lang="en-US"/>
          </a:p>
        </p:txBody>
      </p:sp>
    </p:spTree>
  </p:cSld>
  <p:clrMapOvr>
    <a:masterClrMapping/>
  </p:clrMapOvr>
  <p:transition spd="med" advClick="0" advTm="7000">
    <p:wipe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111F7B9-EA93-4057-8C2F-3A5E755B7294}" type="slidenum">
              <a:rPr lang="en-US"/>
              <a:pPr>
                <a:defRPr/>
              </a:pPr>
              <a:t>‹#›</a:t>
            </a:fld>
            <a:endParaRPr lang="en-US"/>
          </a:p>
        </p:txBody>
      </p:sp>
    </p:spTree>
  </p:cSld>
  <p:clrMapOvr>
    <a:masterClrMapping/>
  </p:clrMapOvr>
  <p:transition spd="med" advClick="0" advTm="7000">
    <p:wipe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FADA630-B492-4CE3-86CC-EA0D4FB051A3}" type="slidenum">
              <a:rPr lang="en-US"/>
              <a:pPr>
                <a:defRPr/>
              </a:pPr>
              <a:t>‹#›</a:t>
            </a:fld>
            <a:endParaRPr lang="en-US"/>
          </a:p>
        </p:txBody>
      </p:sp>
    </p:spTree>
  </p:cSld>
  <p:clrMapOvr>
    <a:masterClrMapping/>
  </p:clrMapOvr>
  <p:transition spd="med" advClick="0" advTm="7000">
    <p:wipe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378ABE0-DDB3-4E52-8DB1-FDBACABB9407}" type="slidenum">
              <a:rPr lang="en-US"/>
              <a:pPr>
                <a:defRPr/>
              </a:pPr>
              <a:t>‹#›</a:t>
            </a:fld>
            <a:endParaRPr lang="en-US"/>
          </a:p>
        </p:txBody>
      </p:sp>
    </p:spTree>
  </p:cSld>
  <p:clrMapOvr>
    <a:masterClrMapping/>
  </p:clrMapOvr>
  <p:transition spd="med" advClick="0" advTm="7000">
    <p:wipe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0AA90EB-3AD9-47D0-9A4F-2750E7105844}" type="slidenum">
              <a:rPr lang="en-US"/>
              <a:pPr>
                <a:defRPr/>
              </a:pPr>
              <a:t>‹#›</a:t>
            </a:fld>
            <a:endParaRPr lang="en-US"/>
          </a:p>
        </p:txBody>
      </p:sp>
    </p:spTree>
  </p:cSld>
  <p:clrMapOvr>
    <a:masterClrMapping/>
  </p:clrMapOvr>
  <p:transition spd="med" advClick="0" advTm="7000">
    <p:wipe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A1C7A5-3EA5-44A3-8601-06C4AE6FBE29}" type="slidenum">
              <a:rPr lang="en-US"/>
              <a:pPr>
                <a:defRPr/>
              </a:pPr>
              <a:t>‹#›</a:t>
            </a:fld>
            <a:endParaRPr lang="en-US"/>
          </a:p>
        </p:txBody>
      </p:sp>
    </p:spTree>
  </p:cSld>
  <p:clrMapOvr>
    <a:masterClrMapping/>
  </p:clrMapOvr>
  <p:transition spd="med" advClick="0" advTm="7000">
    <p:wipe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50209AE-26C5-4FB0-A31A-05B41B3EEBB3}" type="slidenum">
              <a:rPr lang="en-US"/>
              <a:pPr>
                <a:defRPr/>
              </a:pPr>
              <a:t>‹#›</a:t>
            </a:fld>
            <a:endParaRPr lang="en-US"/>
          </a:p>
        </p:txBody>
      </p:sp>
    </p:spTree>
  </p:cSld>
  <p:clrMapOvr>
    <a:masterClrMapping/>
  </p:clrMapOvr>
  <p:transition spd="med" advClick="0" advTm="7000">
    <p:wipe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00E7E14-2086-437E-9072-6547A8EFB6D2}" type="slidenum">
              <a:rPr lang="en-US"/>
              <a:pPr>
                <a:defRPr/>
              </a:pPr>
              <a:t>‹#›</a:t>
            </a:fld>
            <a:endParaRPr lang="en-US"/>
          </a:p>
        </p:txBody>
      </p:sp>
    </p:spTree>
  </p:cSld>
  <p:clrMapOvr>
    <a:masterClrMapping/>
  </p:clrMapOvr>
  <p:transition spd="med" advClick="0" advTm="7000">
    <p:wipe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D7A9165-EC95-4C6C-B7A2-F55E65B6794C}" type="slidenum">
              <a:rPr lang="en-US"/>
              <a:pPr>
                <a:defRPr/>
              </a:pPr>
              <a:t>‹#›</a:t>
            </a:fld>
            <a:endParaRPr lang="en-US"/>
          </a:p>
        </p:txBody>
      </p:sp>
    </p:spTree>
  </p:cSld>
  <p:clrMapOvr>
    <a:masterClrMapping/>
  </p:clrMapOvr>
  <p:transition spd="med" advClick="0" advTm="7000">
    <p:wipe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4856EBC-B4C5-45B2-BDCF-BC9B6F6FC637}" type="slidenum">
              <a:rPr lang="en-US"/>
              <a:pPr>
                <a:defRPr/>
              </a:pPr>
              <a:t>‹#›</a:t>
            </a:fld>
            <a:endParaRPr lang="en-US"/>
          </a:p>
        </p:txBody>
      </p:sp>
    </p:spTree>
  </p:cSld>
  <p:clrMapOvr>
    <a:masterClrMapping/>
  </p:clrMapOvr>
  <p:transition spd="med" advClick="0" advTm="7000">
    <p:wipe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90DE0C3-34AA-4F87-9DD3-0D512EF2849F}" type="slidenum">
              <a:rPr lang="en-US"/>
              <a:pPr>
                <a:defRPr/>
              </a:pPr>
              <a:t>‹#›</a:t>
            </a:fld>
            <a:endParaRPr lang="en-US"/>
          </a:p>
        </p:txBody>
      </p:sp>
    </p:spTree>
  </p:cSld>
  <p:clrMapOvr>
    <a:masterClrMapping/>
  </p:clrMapOvr>
  <p:transition spd="med" advClick="0" advTm="7000">
    <p:wipe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25A9F85-4C6E-44EA-B781-3E0AED104128}" type="slidenum">
              <a:rPr lang="en-US"/>
              <a:pPr>
                <a:defRPr/>
              </a:pPr>
              <a:t>‹#›</a:t>
            </a:fld>
            <a:endParaRPr lang="en-US"/>
          </a:p>
        </p:txBody>
      </p:sp>
    </p:spTree>
  </p:cSld>
  <p:clrMapOvr>
    <a:masterClrMapping/>
  </p:clrMapOvr>
  <p:transition spd="med" advClick="0" advTm="7000">
    <p:wipe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670FD623-75EA-4F8F-9555-DB06AF7C8AC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spd="med" advClick="0" advTm="7000">
    <p:wipe dir="u"/>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4.jpeg"/><Relationship Id="rId7" Type="http://schemas.openxmlformats.org/officeDocument/2006/relationships/image" Target="../media/image10.jpeg"/><Relationship Id="rId2" Type="http://schemas.openxmlformats.org/officeDocument/2006/relationships/notesSlide" Target="../notesSlides/notesSlide27.xml"/><Relationship Id="rId1" Type="http://schemas.openxmlformats.org/officeDocument/2006/relationships/slideLayout" Target="../slideLayouts/slideLayout1.xml"/><Relationship Id="rId6" Type="http://schemas.openxmlformats.org/officeDocument/2006/relationships/hyperlink" Target="http://www.cirrusimage.com/butterfly/viceroy_06.jpg" TargetMode="External"/><Relationship Id="rId5" Type="http://schemas.openxmlformats.org/officeDocument/2006/relationships/image" Target="../media/image6.jpeg"/><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4.jpeg"/><Relationship Id="rId7" Type="http://schemas.openxmlformats.org/officeDocument/2006/relationships/image" Target="../media/image10.jpeg"/><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hyperlink" Target="http://www.cirrusimage.com/butterfly/viceroy_06.jpg" TargetMode="External"/><Relationship Id="rId5" Type="http://schemas.openxmlformats.org/officeDocument/2006/relationships/image" Target="../media/image6.jpeg"/><Relationship Id="rId4" Type="http://schemas.openxmlformats.org/officeDocument/2006/relationships/image" Target="../media/image9.jpe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cstate="print"/>
          <a:srcRect/>
          <a:stretch>
            <a:fillRect/>
          </a:stretch>
        </p:blipFill>
        <p:spPr bwMode="auto">
          <a:xfrm>
            <a:off x="6350" y="0"/>
            <a:ext cx="9137650" cy="2849563"/>
          </a:xfrm>
          <a:prstGeom prst="rect">
            <a:avLst/>
          </a:prstGeom>
          <a:noFill/>
          <a:ln w="9525">
            <a:noFill/>
            <a:miter lim="800000"/>
            <a:headEnd/>
            <a:tailEnd/>
          </a:ln>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w="9525">
            <a:noFill/>
            <a:miter lim="800000"/>
            <a:headEnd/>
            <a:tailEnd/>
          </a:ln>
        </p:spPr>
        <p:txBody>
          <a:bodyPr wrap="none">
            <a:spAutoFit/>
          </a:bodyPr>
          <a:lstStyle/>
          <a:p>
            <a:pPr eaLnBrk="1" hangingPunct="1"/>
            <a:r>
              <a:rPr lang="en-US" altLang="en-US" sz="2000">
                <a:solidFill>
                  <a:srgbClr val="7030A0"/>
                </a:solidFill>
                <a:latin typeface="Arial" charset="0"/>
                <a:cs typeface="Arial" charset="0"/>
              </a:rPr>
              <a:t>Contact us at: contact.omics@omicsonline.org</a:t>
            </a:r>
          </a:p>
        </p:txBody>
      </p:sp>
      <p:pic>
        <p:nvPicPr>
          <p:cNvPr id="3077" name="Picture 3" descr="C:\Users\rakesh-s\Desktop\indexFG.jpg"/>
          <p:cNvPicPr>
            <a:picLocks noChangeAspect="1" noChangeArrowheads="1"/>
          </p:cNvPicPr>
          <p:nvPr/>
        </p:nvPicPr>
        <p:blipFill>
          <a:blip r:embed="rId3" cstate="print"/>
          <a:srcRect/>
          <a:stretch>
            <a:fillRect/>
          </a:stretch>
        </p:blipFill>
        <p:spPr bwMode="auto">
          <a:xfrm>
            <a:off x="6350" y="849313"/>
            <a:ext cx="1981200" cy="1992312"/>
          </a:xfrm>
          <a:prstGeom prst="rect">
            <a:avLst/>
          </a:prstGeom>
          <a:noFill/>
          <a:ln w="9525">
            <a:noFill/>
            <a:miter lim="800000"/>
            <a:headEnd/>
            <a:tailEnd/>
          </a:ln>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cSld>
  <p:clrMapOvr>
    <a:masterClrMapping/>
  </p:clrMapOvr>
  <p:transition spd="med" advClick="0" advTm="7000">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alpha val="96077"/>
          </a:srgbClr>
        </a:solidFill>
        <a:effectLst/>
      </p:bgPr>
    </p:bg>
    <p:spTree>
      <p:nvGrpSpPr>
        <p:cNvPr id="1" name=""/>
        <p:cNvGrpSpPr/>
        <p:nvPr/>
      </p:nvGrpSpPr>
      <p:grpSpPr>
        <a:xfrm>
          <a:off x="0" y="0"/>
          <a:ext cx="0" cy="0"/>
          <a:chOff x="0" y="0"/>
          <a:chExt cx="0" cy="0"/>
        </a:xfrm>
      </p:grpSpPr>
      <p:sp>
        <p:nvSpPr>
          <p:cNvPr id="9218" name="Title 3"/>
          <p:cNvSpPr>
            <a:spLocks noGrp="1"/>
          </p:cNvSpPr>
          <p:nvPr>
            <p:ph type="title"/>
          </p:nvPr>
        </p:nvSpPr>
        <p:spPr>
          <a:xfrm>
            <a:off x="457200" y="381000"/>
            <a:ext cx="8229600" cy="5638800"/>
          </a:xfrm>
        </p:spPr>
        <p:txBody>
          <a:bodyPr/>
          <a:lstStyle/>
          <a:p>
            <a:r>
              <a:rPr lang="en-US" altLang="en-US" sz="6000" smtClean="0">
                <a:solidFill>
                  <a:srgbClr val="FFFF66"/>
                </a:solidFill>
              </a:rPr>
              <a:t>Multi-Media Model</a:t>
            </a:r>
            <a:r>
              <a:rPr lang="en-US" altLang="en-US" smtClean="0">
                <a:solidFill>
                  <a:srgbClr val="FFC000"/>
                </a:solidFill>
              </a:rPr>
              <a:t/>
            </a:r>
            <a:br>
              <a:rPr lang="en-US" altLang="en-US" smtClean="0">
                <a:solidFill>
                  <a:srgbClr val="FFC000"/>
                </a:solidFill>
              </a:rPr>
            </a:br>
            <a:r>
              <a:rPr lang="en-US" altLang="en-US" sz="4000" smtClean="0">
                <a:solidFill>
                  <a:srgbClr val="FFC000"/>
                </a:solidFill>
              </a:rPr>
              <a:t/>
            </a:r>
            <a:br>
              <a:rPr lang="en-US" altLang="en-US" sz="4000" smtClean="0">
                <a:solidFill>
                  <a:srgbClr val="FFC000"/>
                </a:solidFill>
              </a:rPr>
            </a:br>
            <a:r>
              <a:rPr lang="en-US" altLang="en-US" smtClean="0">
                <a:solidFill>
                  <a:srgbClr val="FFFFCC"/>
                </a:solidFill>
              </a:rPr>
              <a:t/>
            </a:r>
            <a:br>
              <a:rPr lang="en-US" altLang="en-US" smtClean="0">
                <a:solidFill>
                  <a:srgbClr val="FFFFCC"/>
                </a:solidFill>
              </a:rPr>
            </a:br>
            <a:r>
              <a:rPr lang="en-US" altLang="en-US" u="sng" smtClean="0">
                <a:solidFill>
                  <a:srgbClr val="FFFFCC"/>
                </a:solidFill>
              </a:rPr>
              <a:t>Paired Presentation</a:t>
            </a:r>
            <a:r>
              <a:rPr lang="en-US" altLang="en-US" smtClean="0">
                <a:solidFill>
                  <a:srgbClr val="FFFFCC"/>
                </a:solidFill>
              </a:rPr>
              <a:t/>
            </a:r>
            <a:br>
              <a:rPr lang="en-US" altLang="en-US" smtClean="0">
                <a:solidFill>
                  <a:srgbClr val="FFFFCC"/>
                </a:solidFill>
              </a:rPr>
            </a:br>
            <a:r>
              <a:rPr lang="en-US" altLang="en-US" smtClean="0">
                <a:solidFill>
                  <a:srgbClr val="FFFFCC"/>
                </a:solidFill>
              </a:rPr>
              <a:t/>
            </a:r>
            <a:br>
              <a:rPr lang="en-US" altLang="en-US" smtClean="0">
                <a:solidFill>
                  <a:srgbClr val="FFFFCC"/>
                </a:solidFill>
              </a:rPr>
            </a:br>
            <a:r>
              <a:rPr lang="en-US" altLang="en-US" smtClean="0">
                <a:solidFill>
                  <a:srgbClr val="FFFFCC"/>
                </a:solidFill>
              </a:rPr>
              <a:t>“Narration” &amp; “Animation”</a:t>
            </a:r>
          </a:p>
        </p:txBody>
      </p:sp>
    </p:spTree>
  </p:cSld>
  <p:clrMapOvr>
    <a:masterClrMapping/>
  </p:clrMapOvr>
  <p:transition spd="slow" advClick="0" advTm="3000">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sp>
        <p:nvSpPr>
          <p:cNvPr id="66" name="Title 1"/>
          <p:cNvSpPr txBox="1">
            <a:spLocks/>
          </p:cNvSpPr>
          <p:nvPr/>
        </p:nvSpPr>
        <p:spPr bwMode="auto">
          <a:xfrm>
            <a:off x="0" y="2620963"/>
            <a:ext cx="1905000" cy="838200"/>
          </a:xfrm>
          <a:prstGeom prst="rect">
            <a:avLst/>
          </a:prstGeom>
          <a:noFill/>
          <a:ln w="9525">
            <a:noFill/>
            <a:miter lim="800000"/>
            <a:headEnd/>
            <a:tailEnd/>
          </a:ln>
        </p:spPr>
        <p:txBody>
          <a:bodyPr anchor="ctr"/>
          <a:lstStyle/>
          <a:p>
            <a:pPr algn="ctr" eaLnBrk="0" hangingPunct="0">
              <a:defRPr/>
            </a:pPr>
            <a:r>
              <a:rPr lang="en-US" sz="2800" kern="0" dirty="0">
                <a:solidFill>
                  <a:srgbClr val="002060"/>
                </a:solidFill>
                <a:latin typeface="+mj-lt"/>
                <a:ea typeface="+mj-ea"/>
                <a:cs typeface="+mj-cs"/>
              </a:rPr>
              <a:t>Words</a:t>
            </a:r>
          </a:p>
        </p:txBody>
      </p:sp>
      <p:sp>
        <p:nvSpPr>
          <p:cNvPr id="67" name="Title 1"/>
          <p:cNvSpPr txBox="1">
            <a:spLocks/>
          </p:cNvSpPr>
          <p:nvPr/>
        </p:nvSpPr>
        <p:spPr bwMode="auto">
          <a:xfrm>
            <a:off x="0" y="3382963"/>
            <a:ext cx="1905000" cy="960437"/>
          </a:xfrm>
          <a:prstGeom prst="rect">
            <a:avLst/>
          </a:prstGeom>
          <a:noFill/>
          <a:ln w="9525">
            <a:noFill/>
            <a:miter lim="800000"/>
            <a:headEnd/>
            <a:tailEnd/>
          </a:ln>
        </p:spPr>
        <p:txBody>
          <a:bodyPr anchor="ctr"/>
          <a:lstStyle/>
          <a:p>
            <a:pPr algn="ctr" eaLnBrk="0" hangingPunct="0">
              <a:defRPr/>
            </a:pPr>
            <a:r>
              <a:rPr lang="en-US" sz="2800" kern="0" dirty="0">
                <a:solidFill>
                  <a:schemeClr val="accent6">
                    <a:lumMod val="60000"/>
                    <a:lumOff val="40000"/>
                  </a:schemeClr>
                </a:solidFill>
                <a:latin typeface="+mj-lt"/>
                <a:ea typeface="+mj-ea"/>
                <a:cs typeface="+mj-cs"/>
              </a:rPr>
              <a:t>Pictures</a:t>
            </a:r>
          </a:p>
        </p:txBody>
      </p:sp>
      <p:sp>
        <p:nvSpPr>
          <p:cNvPr id="68" name="Title 1"/>
          <p:cNvSpPr txBox="1">
            <a:spLocks/>
          </p:cNvSpPr>
          <p:nvPr/>
        </p:nvSpPr>
        <p:spPr bwMode="auto">
          <a:xfrm>
            <a:off x="2057400" y="2620963"/>
            <a:ext cx="1447800" cy="838200"/>
          </a:xfrm>
          <a:prstGeom prst="rect">
            <a:avLst/>
          </a:prstGeom>
          <a:noFill/>
          <a:ln w="9525">
            <a:noFill/>
            <a:miter lim="800000"/>
            <a:headEnd/>
            <a:tailEnd/>
          </a:ln>
        </p:spPr>
        <p:txBody>
          <a:bodyPr anchor="ctr"/>
          <a:lstStyle/>
          <a:p>
            <a:pPr algn="ctr" eaLnBrk="0" hangingPunct="0">
              <a:defRPr/>
            </a:pPr>
            <a:r>
              <a:rPr lang="en-US" sz="2800" kern="0" dirty="0">
                <a:solidFill>
                  <a:srgbClr val="002060"/>
                </a:solidFill>
                <a:latin typeface="+mj-lt"/>
                <a:ea typeface="+mj-ea"/>
                <a:cs typeface="+mj-cs"/>
              </a:rPr>
              <a:t>Ears</a:t>
            </a:r>
          </a:p>
        </p:txBody>
      </p:sp>
      <p:sp>
        <p:nvSpPr>
          <p:cNvPr id="69" name="Title 1"/>
          <p:cNvSpPr txBox="1">
            <a:spLocks/>
          </p:cNvSpPr>
          <p:nvPr/>
        </p:nvSpPr>
        <p:spPr bwMode="auto">
          <a:xfrm>
            <a:off x="2057400" y="3382963"/>
            <a:ext cx="1447800" cy="960437"/>
          </a:xfrm>
          <a:prstGeom prst="rect">
            <a:avLst/>
          </a:prstGeom>
          <a:noFill/>
          <a:ln w="9525">
            <a:noFill/>
            <a:miter lim="800000"/>
            <a:headEnd/>
            <a:tailEnd/>
          </a:ln>
        </p:spPr>
        <p:txBody>
          <a:bodyPr anchor="ctr"/>
          <a:lstStyle/>
          <a:p>
            <a:pPr algn="ctr" eaLnBrk="0" hangingPunct="0">
              <a:defRPr/>
            </a:pPr>
            <a:r>
              <a:rPr lang="en-US" sz="2800" kern="0" dirty="0">
                <a:solidFill>
                  <a:schemeClr val="accent6">
                    <a:lumMod val="60000"/>
                    <a:lumOff val="40000"/>
                  </a:schemeClr>
                </a:solidFill>
                <a:latin typeface="+mj-lt"/>
                <a:ea typeface="+mj-ea"/>
                <a:cs typeface="+mj-cs"/>
              </a:rPr>
              <a:t>Eyes</a:t>
            </a:r>
          </a:p>
        </p:txBody>
      </p:sp>
      <p:sp>
        <p:nvSpPr>
          <p:cNvPr id="70" name="Title 1"/>
          <p:cNvSpPr txBox="1">
            <a:spLocks/>
          </p:cNvSpPr>
          <p:nvPr/>
        </p:nvSpPr>
        <p:spPr bwMode="auto">
          <a:xfrm>
            <a:off x="7543800" y="3276600"/>
            <a:ext cx="1600200" cy="762000"/>
          </a:xfrm>
          <a:prstGeom prst="rect">
            <a:avLst/>
          </a:prstGeom>
          <a:noFill/>
          <a:ln w="9525">
            <a:noFill/>
            <a:miter lim="800000"/>
            <a:headEnd/>
            <a:tailEnd/>
          </a:ln>
        </p:spPr>
        <p:txBody>
          <a:bodyPr anchor="ctr"/>
          <a:lstStyle/>
          <a:p>
            <a:pPr algn="ctr" eaLnBrk="0" hangingPunct="0">
              <a:defRPr/>
            </a:pPr>
            <a:r>
              <a:rPr lang="en-US" sz="2000" b="1" kern="0" dirty="0">
                <a:solidFill>
                  <a:schemeClr val="tx2"/>
                </a:solidFill>
                <a:latin typeface="+mj-lt"/>
                <a:ea typeface="+mj-ea"/>
                <a:cs typeface="+mj-cs"/>
              </a:rPr>
              <a:t>Prior</a:t>
            </a:r>
          </a:p>
          <a:p>
            <a:pPr algn="ctr" eaLnBrk="0" hangingPunct="0">
              <a:defRPr/>
            </a:pPr>
            <a:r>
              <a:rPr lang="en-US" sz="2000" b="1" kern="0" dirty="0">
                <a:solidFill>
                  <a:schemeClr val="tx2"/>
                </a:solidFill>
                <a:latin typeface="+mj-lt"/>
                <a:ea typeface="+mj-ea"/>
                <a:cs typeface="+mj-cs"/>
              </a:rPr>
              <a:t>Knowledge</a:t>
            </a:r>
          </a:p>
        </p:txBody>
      </p:sp>
      <p:sp>
        <p:nvSpPr>
          <p:cNvPr id="71" name="Title 1"/>
          <p:cNvSpPr txBox="1">
            <a:spLocks/>
          </p:cNvSpPr>
          <p:nvPr/>
        </p:nvSpPr>
        <p:spPr bwMode="auto">
          <a:xfrm>
            <a:off x="3657600" y="2620963"/>
            <a:ext cx="1752600" cy="838200"/>
          </a:xfrm>
          <a:prstGeom prst="rect">
            <a:avLst/>
          </a:prstGeom>
          <a:noFill/>
          <a:ln w="9525">
            <a:noFill/>
            <a:miter lim="800000"/>
            <a:headEnd/>
            <a:tailEnd/>
          </a:ln>
        </p:spPr>
        <p:txBody>
          <a:bodyPr anchor="ctr"/>
          <a:lstStyle/>
          <a:p>
            <a:pPr algn="ctr" eaLnBrk="0" hangingPunct="0">
              <a:defRPr/>
            </a:pPr>
            <a:r>
              <a:rPr lang="en-US" sz="2800" kern="0" dirty="0">
                <a:solidFill>
                  <a:srgbClr val="002060"/>
                </a:solidFill>
                <a:latin typeface="+mj-lt"/>
                <a:ea typeface="+mj-ea"/>
                <a:cs typeface="+mj-cs"/>
              </a:rPr>
              <a:t>Sounds</a:t>
            </a:r>
          </a:p>
        </p:txBody>
      </p:sp>
      <p:sp>
        <p:nvSpPr>
          <p:cNvPr id="72" name="Title 1"/>
          <p:cNvSpPr txBox="1">
            <a:spLocks/>
          </p:cNvSpPr>
          <p:nvPr/>
        </p:nvSpPr>
        <p:spPr bwMode="auto">
          <a:xfrm>
            <a:off x="3657600" y="3382963"/>
            <a:ext cx="1752600" cy="960437"/>
          </a:xfrm>
          <a:prstGeom prst="rect">
            <a:avLst/>
          </a:prstGeom>
          <a:noFill/>
          <a:ln w="9525">
            <a:noFill/>
            <a:miter lim="800000"/>
            <a:headEnd/>
            <a:tailEnd/>
          </a:ln>
        </p:spPr>
        <p:txBody>
          <a:bodyPr anchor="ctr"/>
          <a:lstStyle/>
          <a:p>
            <a:pPr algn="ctr" eaLnBrk="0" hangingPunct="0">
              <a:defRPr/>
            </a:pPr>
            <a:r>
              <a:rPr lang="en-US" sz="2800" kern="0" dirty="0">
                <a:solidFill>
                  <a:schemeClr val="accent6">
                    <a:lumMod val="60000"/>
                    <a:lumOff val="40000"/>
                  </a:schemeClr>
                </a:solidFill>
                <a:latin typeface="+mj-lt"/>
                <a:ea typeface="+mj-ea"/>
                <a:cs typeface="+mj-cs"/>
              </a:rPr>
              <a:t>Images</a:t>
            </a:r>
          </a:p>
        </p:txBody>
      </p:sp>
      <p:sp>
        <p:nvSpPr>
          <p:cNvPr id="73" name="Title 1"/>
          <p:cNvSpPr txBox="1">
            <a:spLocks/>
          </p:cNvSpPr>
          <p:nvPr/>
        </p:nvSpPr>
        <p:spPr bwMode="auto">
          <a:xfrm>
            <a:off x="5715000" y="2620963"/>
            <a:ext cx="1676400" cy="838200"/>
          </a:xfrm>
          <a:prstGeom prst="rect">
            <a:avLst/>
          </a:prstGeom>
          <a:noFill/>
          <a:ln w="9525">
            <a:noFill/>
            <a:miter lim="800000"/>
            <a:headEnd/>
            <a:tailEnd/>
          </a:ln>
        </p:spPr>
        <p:txBody>
          <a:bodyPr anchor="ctr"/>
          <a:lstStyle/>
          <a:p>
            <a:pPr algn="ctr" eaLnBrk="0" hangingPunct="0">
              <a:defRPr/>
            </a:pPr>
            <a:r>
              <a:rPr lang="en-US" sz="2800" kern="0" dirty="0">
                <a:solidFill>
                  <a:srgbClr val="002060"/>
                </a:solidFill>
                <a:latin typeface="+mj-lt"/>
                <a:ea typeface="+mj-ea"/>
                <a:cs typeface="+mj-cs"/>
              </a:rPr>
              <a:t>Verbal</a:t>
            </a:r>
          </a:p>
        </p:txBody>
      </p:sp>
      <p:sp>
        <p:nvSpPr>
          <p:cNvPr id="74" name="Title 1"/>
          <p:cNvSpPr txBox="1">
            <a:spLocks/>
          </p:cNvSpPr>
          <p:nvPr/>
        </p:nvSpPr>
        <p:spPr bwMode="auto">
          <a:xfrm>
            <a:off x="5715000" y="3382963"/>
            <a:ext cx="1676400" cy="960437"/>
          </a:xfrm>
          <a:prstGeom prst="rect">
            <a:avLst/>
          </a:prstGeom>
          <a:noFill/>
          <a:ln w="9525">
            <a:noFill/>
            <a:miter lim="800000"/>
            <a:headEnd/>
            <a:tailEnd/>
          </a:ln>
        </p:spPr>
        <p:txBody>
          <a:bodyPr anchor="ctr"/>
          <a:lstStyle/>
          <a:p>
            <a:pPr algn="ctr" eaLnBrk="0" hangingPunct="0">
              <a:defRPr/>
            </a:pPr>
            <a:r>
              <a:rPr lang="en-US" sz="2800" kern="0" dirty="0">
                <a:solidFill>
                  <a:schemeClr val="accent6">
                    <a:lumMod val="60000"/>
                    <a:lumOff val="40000"/>
                  </a:schemeClr>
                </a:solidFill>
                <a:latin typeface="+mj-lt"/>
                <a:ea typeface="+mj-ea"/>
                <a:cs typeface="+mj-cs"/>
              </a:rPr>
              <a:t>Pictorial</a:t>
            </a:r>
          </a:p>
        </p:txBody>
      </p:sp>
      <p:grpSp>
        <p:nvGrpSpPr>
          <p:cNvPr id="2" name="Group 35"/>
          <p:cNvGrpSpPr>
            <a:grpSpLocks/>
          </p:cNvGrpSpPr>
          <p:nvPr/>
        </p:nvGrpSpPr>
        <p:grpSpPr bwMode="auto">
          <a:xfrm>
            <a:off x="1600200" y="2590800"/>
            <a:ext cx="6096000" cy="868363"/>
            <a:chOff x="1600200" y="2590800"/>
            <a:chExt cx="6096000" cy="868363"/>
          </a:xfrm>
        </p:grpSpPr>
        <p:sp>
          <p:nvSpPr>
            <p:cNvPr id="116" name="Title 1"/>
            <p:cNvSpPr txBox="1">
              <a:spLocks/>
            </p:cNvSpPr>
            <p:nvPr/>
          </p:nvSpPr>
          <p:spPr bwMode="auto">
            <a:xfrm>
              <a:off x="2895600" y="2590800"/>
              <a:ext cx="1219200" cy="381000"/>
            </a:xfrm>
            <a:prstGeom prst="rect">
              <a:avLst/>
            </a:prstGeom>
            <a:noFill/>
            <a:ln w="9525">
              <a:noFill/>
              <a:miter lim="800000"/>
              <a:headEnd/>
              <a:tailEnd/>
            </a:ln>
          </p:spPr>
          <p:txBody>
            <a:bodyPr anchor="ctr"/>
            <a:lstStyle/>
            <a:p>
              <a:pPr algn="ctr" eaLnBrk="0" hangingPunct="0">
                <a:defRPr/>
              </a:pPr>
              <a:r>
                <a:rPr lang="en-US" sz="1600" b="1" kern="0" dirty="0">
                  <a:solidFill>
                    <a:srgbClr val="660033"/>
                  </a:solidFill>
                  <a:latin typeface="Garamond" pitchFamily="18" charset="0"/>
                </a:rPr>
                <a:t>selecting</a:t>
              </a:r>
              <a:endParaRPr lang="en-US" sz="1600" b="1" kern="0" dirty="0">
                <a:solidFill>
                  <a:srgbClr val="660033"/>
                </a:solidFill>
                <a:latin typeface="Garamond" pitchFamily="18" charset="0"/>
                <a:ea typeface="+mj-ea"/>
                <a:cs typeface="+mj-cs"/>
              </a:endParaRPr>
            </a:p>
          </p:txBody>
        </p:sp>
        <p:sp>
          <p:nvSpPr>
            <p:cNvPr id="122" name="Title 1"/>
            <p:cNvSpPr txBox="1">
              <a:spLocks/>
            </p:cNvSpPr>
            <p:nvPr/>
          </p:nvSpPr>
          <p:spPr bwMode="auto">
            <a:xfrm>
              <a:off x="4953000" y="2590800"/>
              <a:ext cx="1219200" cy="381000"/>
            </a:xfrm>
            <a:prstGeom prst="rect">
              <a:avLst/>
            </a:prstGeom>
            <a:noFill/>
            <a:ln w="9525">
              <a:noFill/>
              <a:miter lim="800000"/>
              <a:headEnd/>
              <a:tailEnd/>
            </a:ln>
          </p:spPr>
          <p:txBody>
            <a:bodyPr anchor="ctr"/>
            <a:lstStyle/>
            <a:p>
              <a:pPr algn="ctr" eaLnBrk="0" hangingPunct="0">
                <a:defRPr/>
              </a:pPr>
              <a:r>
                <a:rPr lang="en-US" sz="1600" b="1" kern="0" dirty="0">
                  <a:solidFill>
                    <a:srgbClr val="660033"/>
                  </a:solidFill>
                  <a:latin typeface="Garamond" pitchFamily="18" charset="0"/>
                </a:rPr>
                <a:t>organizing</a:t>
              </a:r>
            </a:p>
          </p:txBody>
        </p:sp>
        <p:cxnSp>
          <p:nvCxnSpPr>
            <p:cNvPr id="10267" name="Straight Arrow Connector 74"/>
            <p:cNvCxnSpPr>
              <a:cxnSpLocks noChangeShapeType="1"/>
            </p:cNvCxnSpPr>
            <p:nvPr/>
          </p:nvCxnSpPr>
          <p:spPr bwMode="auto">
            <a:xfrm>
              <a:off x="1600200" y="3078163"/>
              <a:ext cx="609600" cy="1587"/>
            </a:xfrm>
            <a:prstGeom prst="straightConnector1">
              <a:avLst/>
            </a:prstGeom>
            <a:noFill/>
            <a:ln w="76200" algn="ctr">
              <a:solidFill>
                <a:srgbClr val="660033"/>
              </a:solidFill>
              <a:round/>
              <a:headEnd/>
              <a:tailEnd type="arrow" w="med" len="med"/>
            </a:ln>
          </p:spPr>
        </p:cxnSp>
        <p:cxnSp>
          <p:nvCxnSpPr>
            <p:cNvPr id="10268" name="Straight Arrow Connector 76"/>
            <p:cNvCxnSpPr>
              <a:cxnSpLocks noChangeShapeType="1"/>
            </p:cNvCxnSpPr>
            <p:nvPr/>
          </p:nvCxnSpPr>
          <p:spPr bwMode="auto">
            <a:xfrm>
              <a:off x="3200400" y="3078163"/>
              <a:ext cx="533400" cy="1587"/>
            </a:xfrm>
            <a:prstGeom prst="straightConnector1">
              <a:avLst/>
            </a:prstGeom>
            <a:noFill/>
            <a:ln w="76200" algn="ctr">
              <a:solidFill>
                <a:srgbClr val="660033"/>
              </a:solidFill>
              <a:round/>
              <a:headEnd/>
              <a:tailEnd type="arrow" w="med" len="med"/>
            </a:ln>
          </p:spPr>
        </p:cxnSp>
        <p:cxnSp>
          <p:nvCxnSpPr>
            <p:cNvPr id="10269" name="Straight Arrow Connector 78"/>
            <p:cNvCxnSpPr>
              <a:cxnSpLocks noChangeShapeType="1"/>
            </p:cNvCxnSpPr>
            <p:nvPr/>
          </p:nvCxnSpPr>
          <p:spPr bwMode="auto">
            <a:xfrm>
              <a:off x="5181600" y="3078163"/>
              <a:ext cx="685800" cy="1587"/>
            </a:xfrm>
            <a:prstGeom prst="straightConnector1">
              <a:avLst/>
            </a:prstGeom>
            <a:noFill/>
            <a:ln w="76200" algn="ctr">
              <a:solidFill>
                <a:srgbClr val="660033"/>
              </a:solidFill>
              <a:round/>
              <a:headEnd/>
              <a:tailEnd type="arrow" w="med" len="med"/>
            </a:ln>
          </p:spPr>
        </p:cxnSp>
        <p:sp>
          <p:nvSpPr>
            <p:cNvPr id="83" name="Bent Arrow 82"/>
            <p:cNvSpPr/>
            <p:nvPr/>
          </p:nvSpPr>
          <p:spPr>
            <a:xfrm rot="5400000">
              <a:off x="7200900" y="2963863"/>
              <a:ext cx="457200" cy="533400"/>
            </a:xfrm>
            <a:prstGeom prst="bentArrow">
              <a:avLst/>
            </a:prstGeom>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grpSp>
      <p:sp>
        <p:nvSpPr>
          <p:cNvPr id="12343" name="Line 82"/>
          <p:cNvSpPr>
            <a:spLocks noChangeShapeType="1"/>
          </p:cNvSpPr>
          <p:nvPr/>
        </p:nvSpPr>
        <p:spPr bwMode="auto">
          <a:xfrm flipH="1">
            <a:off x="7696200" y="3551238"/>
            <a:ext cx="304800" cy="0"/>
          </a:xfrm>
          <a:prstGeom prst="line">
            <a:avLst/>
          </a:prstGeom>
          <a:noFill/>
          <a:ln w="57150">
            <a:solidFill>
              <a:srgbClr val="660033"/>
            </a:solidFill>
            <a:round/>
            <a:headEnd/>
            <a:tailEnd type="triangle" w="med" len="med"/>
          </a:ln>
        </p:spPr>
        <p:txBody>
          <a:bodyPr/>
          <a:lstStyle/>
          <a:p>
            <a:endParaRPr lang="en-US"/>
          </a:p>
        </p:txBody>
      </p:sp>
      <p:sp>
        <p:nvSpPr>
          <p:cNvPr id="10253" name="Title 1"/>
          <p:cNvSpPr txBox="1">
            <a:spLocks/>
          </p:cNvSpPr>
          <p:nvPr/>
        </p:nvSpPr>
        <p:spPr bwMode="auto">
          <a:xfrm rot="-469981">
            <a:off x="247650" y="2286000"/>
            <a:ext cx="1876425" cy="533400"/>
          </a:xfrm>
          <a:prstGeom prst="rect">
            <a:avLst/>
          </a:prstGeom>
          <a:noFill/>
          <a:ln w="9525">
            <a:noFill/>
            <a:miter lim="800000"/>
            <a:headEnd/>
            <a:tailEnd/>
          </a:ln>
        </p:spPr>
        <p:txBody>
          <a:bodyPr anchor="ctr"/>
          <a:lstStyle/>
          <a:p>
            <a:pPr algn="ctr" eaLnBrk="0" hangingPunct="0"/>
            <a:r>
              <a:rPr lang="en-US" altLang="en-US" sz="2400" b="1">
                <a:solidFill>
                  <a:srgbClr val="003300"/>
                </a:solidFill>
                <a:latin typeface="Bookman Old Style" pitchFamily="18" charset="0"/>
              </a:rPr>
              <a:t>Narration</a:t>
            </a:r>
          </a:p>
        </p:txBody>
      </p:sp>
      <p:grpSp>
        <p:nvGrpSpPr>
          <p:cNvPr id="10254" name="Group 105"/>
          <p:cNvGrpSpPr>
            <a:grpSpLocks/>
          </p:cNvGrpSpPr>
          <p:nvPr/>
        </p:nvGrpSpPr>
        <p:grpSpPr bwMode="auto">
          <a:xfrm>
            <a:off x="76200" y="4648200"/>
            <a:ext cx="8915400" cy="609600"/>
            <a:chOff x="76200" y="4648200"/>
            <a:chExt cx="8915400" cy="609600"/>
          </a:xfrm>
        </p:grpSpPr>
        <p:sp>
          <p:nvSpPr>
            <p:cNvPr id="101" name="Right Brace 100"/>
            <p:cNvSpPr/>
            <p:nvPr/>
          </p:nvSpPr>
          <p:spPr>
            <a:xfrm rot="5400000" flipV="1">
              <a:off x="609600" y="4114800"/>
              <a:ext cx="609600" cy="1676400"/>
            </a:xfrm>
            <a:prstGeom prst="rightBrace">
              <a:avLst>
                <a:gd name="adj1" fmla="val 8333"/>
                <a:gd name="adj2" fmla="val 45455"/>
              </a:avLst>
            </a:prstGeom>
            <a:ln w="57150">
              <a:solidFill>
                <a:srgbClr val="33CC3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chemeClr val="accent2">
                    <a:lumMod val="75000"/>
                  </a:schemeClr>
                </a:solidFill>
              </a:endParaRPr>
            </a:p>
          </p:txBody>
        </p:sp>
        <p:sp>
          <p:nvSpPr>
            <p:cNvPr id="105" name="Right Brace 104"/>
            <p:cNvSpPr/>
            <p:nvPr/>
          </p:nvSpPr>
          <p:spPr>
            <a:xfrm rot="5400000" flipV="1">
              <a:off x="2476500" y="4229100"/>
              <a:ext cx="609600" cy="1447800"/>
            </a:xfrm>
            <a:prstGeom prst="rightBrace">
              <a:avLst>
                <a:gd name="adj1" fmla="val 8333"/>
                <a:gd name="adj2" fmla="val 45455"/>
              </a:avLst>
            </a:prstGeom>
            <a:ln w="57150">
              <a:solidFill>
                <a:srgbClr val="33CC3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chemeClr val="accent2">
                    <a:lumMod val="75000"/>
                  </a:schemeClr>
                </a:solidFill>
              </a:endParaRPr>
            </a:p>
          </p:txBody>
        </p:sp>
        <p:sp>
          <p:nvSpPr>
            <p:cNvPr id="106" name="Right Brace 105"/>
            <p:cNvSpPr/>
            <p:nvPr/>
          </p:nvSpPr>
          <p:spPr>
            <a:xfrm rot="5400000" flipV="1">
              <a:off x="5295900" y="3162300"/>
              <a:ext cx="609600" cy="3581400"/>
            </a:xfrm>
            <a:prstGeom prst="rightBrace">
              <a:avLst>
                <a:gd name="adj1" fmla="val 8333"/>
                <a:gd name="adj2" fmla="val 45455"/>
              </a:avLst>
            </a:prstGeom>
            <a:ln w="57150">
              <a:solidFill>
                <a:srgbClr val="33CC3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chemeClr val="accent2">
                    <a:lumMod val="75000"/>
                  </a:schemeClr>
                </a:solidFill>
              </a:endParaRPr>
            </a:p>
          </p:txBody>
        </p:sp>
        <p:sp>
          <p:nvSpPr>
            <p:cNvPr id="107" name="Right Brace 106"/>
            <p:cNvSpPr/>
            <p:nvPr/>
          </p:nvSpPr>
          <p:spPr>
            <a:xfrm rot="5400000" flipV="1">
              <a:off x="7962900" y="4229100"/>
              <a:ext cx="609600" cy="1447800"/>
            </a:xfrm>
            <a:prstGeom prst="rightBrace">
              <a:avLst>
                <a:gd name="adj1" fmla="val 8333"/>
                <a:gd name="adj2" fmla="val 45455"/>
              </a:avLst>
            </a:prstGeom>
            <a:ln w="57150">
              <a:solidFill>
                <a:srgbClr val="33CC3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chemeClr val="accent2">
                    <a:lumMod val="75000"/>
                  </a:schemeClr>
                </a:solidFill>
              </a:endParaRPr>
            </a:p>
          </p:txBody>
        </p:sp>
      </p:grpSp>
      <p:grpSp>
        <p:nvGrpSpPr>
          <p:cNvPr id="10255" name="Group 111"/>
          <p:cNvGrpSpPr>
            <a:grpSpLocks/>
          </p:cNvGrpSpPr>
          <p:nvPr/>
        </p:nvGrpSpPr>
        <p:grpSpPr bwMode="auto">
          <a:xfrm>
            <a:off x="152400" y="5486400"/>
            <a:ext cx="8991600" cy="609600"/>
            <a:chOff x="152400" y="5486400"/>
            <a:chExt cx="8991600" cy="609600"/>
          </a:xfrm>
        </p:grpSpPr>
        <p:sp>
          <p:nvSpPr>
            <p:cNvPr id="109" name="Title 1"/>
            <p:cNvSpPr txBox="1">
              <a:spLocks/>
            </p:cNvSpPr>
            <p:nvPr/>
          </p:nvSpPr>
          <p:spPr bwMode="auto">
            <a:xfrm>
              <a:off x="4038600" y="5486400"/>
              <a:ext cx="2819400" cy="457200"/>
            </a:xfrm>
            <a:prstGeom prst="rect">
              <a:avLst/>
            </a:prstGeom>
            <a:noFill/>
            <a:ln w="9525">
              <a:noFill/>
              <a:miter lim="800000"/>
              <a:headEnd/>
              <a:tailEnd/>
            </a:ln>
          </p:spPr>
          <p:txBody>
            <a:bodyPr anchor="ctr"/>
            <a:lstStyle/>
            <a:p>
              <a:pPr algn="ctr" eaLnBrk="0" hangingPunct="0">
                <a:defRPr/>
              </a:pPr>
              <a:r>
                <a:rPr lang="en-US" sz="2400" b="1" kern="0" dirty="0">
                  <a:solidFill>
                    <a:srgbClr val="660033"/>
                  </a:solidFill>
                  <a:latin typeface="Garamond" pitchFamily="18" charset="0"/>
                </a:rPr>
                <a:t>Working Memory</a:t>
              </a:r>
            </a:p>
          </p:txBody>
        </p:sp>
        <p:sp>
          <p:nvSpPr>
            <p:cNvPr id="111" name="Title 1"/>
            <p:cNvSpPr txBox="1">
              <a:spLocks/>
            </p:cNvSpPr>
            <p:nvPr/>
          </p:nvSpPr>
          <p:spPr bwMode="auto">
            <a:xfrm>
              <a:off x="7239000" y="5486400"/>
              <a:ext cx="1905000" cy="609600"/>
            </a:xfrm>
            <a:prstGeom prst="rect">
              <a:avLst/>
            </a:prstGeom>
            <a:noFill/>
            <a:ln w="9525">
              <a:noFill/>
              <a:miter lim="800000"/>
              <a:headEnd/>
              <a:tailEnd/>
            </a:ln>
          </p:spPr>
          <p:txBody>
            <a:bodyPr anchor="ctr"/>
            <a:lstStyle/>
            <a:p>
              <a:pPr algn="ctr" eaLnBrk="0" hangingPunct="0">
                <a:defRPr/>
              </a:pPr>
              <a:r>
                <a:rPr lang="en-US" sz="2400" b="1" kern="0" dirty="0">
                  <a:solidFill>
                    <a:srgbClr val="660033"/>
                  </a:solidFill>
                  <a:latin typeface="Garamond" pitchFamily="18" charset="0"/>
                </a:rPr>
                <a:t>Long-Term</a:t>
              </a:r>
            </a:p>
            <a:p>
              <a:pPr algn="ctr" eaLnBrk="0" hangingPunct="0">
                <a:defRPr/>
              </a:pPr>
              <a:r>
                <a:rPr lang="en-US" sz="2400" b="1" kern="0" dirty="0">
                  <a:solidFill>
                    <a:srgbClr val="660033"/>
                  </a:solidFill>
                  <a:latin typeface="Garamond" pitchFamily="18" charset="0"/>
                </a:rPr>
                <a:t>Memory</a:t>
              </a:r>
            </a:p>
          </p:txBody>
        </p:sp>
        <p:sp>
          <p:nvSpPr>
            <p:cNvPr id="112" name="Title 1"/>
            <p:cNvSpPr txBox="1">
              <a:spLocks/>
            </p:cNvSpPr>
            <p:nvPr/>
          </p:nvSpPr>
          <p:spPr bwMode="auto">
            <a:xfrm>
              <a:off x="1828800" y="5486400"/>
              <a:ext cx="1752600" cy="609600"/>
            </a:xfrm>
            <a:prstGeom prst="rect">
              <a:avLst/>
            </a:prstGeom>
            <a:noFill/>
            <a:ln w="9525">
              <a:noFill/>
              <a:miter lim="800000"/>
              <a:headEnd/>
              <a:tailEnd/>
            </a:ln>
          </p:spPr>
          <p:txBody>
            <a:bodyPr anchor="ctr"/>
            <a:lstStyle/>
            <a:p>
              <a:pPr algn="ctr" eaLnBrk="0" hangingPunct="0">
                <a:defRPr/>
              </a:pPr>
              <a:r>
                <a:rPr lang="en-US" sz="2400" b="1" kern="0" dirty="0">
                  <a:solidFill>
                    <a:srgbClr val="660033"/>
                  </a:solidFill>
                  <a:latin typeface="Garamond" pitchFamily="18" charset="0"/>
                </a:rPr>
                <a:t>Sensory</a:t>
              </a:r>
            </a:p>
            <a:p>
              <a:pPr algn="ctr" eaLnBrk="0" hangingPunct="0">
                <a:defRPr/>
              </a:pPr>
              <a:r>
                <a:rPr lang="en-US" sz="2400" b="1" kern="0" dirty="0">
                  <a:solidFill>
                    <a:srgbClr val="660033"/>
                  </a:solidFill>
                  <a:latin typeface="Garamond" pitchFamily="18" charset="0"/>
                </a:rPr>
                <a:t>Memory</a:t>
              </a:r>
            </a:p>
          </p:txBody>
        </p:sp>
        <p:sp>
          <p:nvSpPr>
            <p:cNvPr id="114" name="Title 1"/>
            <p:cNvSpPr txBox="1">
              <a:spLocks/>
            </p:cNvSpPr>
            <p:nvPr/>
          </p:nvSpPr>
          <p:spPr bwMode="auto">
            <a:xfrm>
              <a:off x="152400" y="5486400"/>
              <a:ext cx="1371600" cy="457200"/>
            </a:xfrm>
            <a:prstGeom prst="rect">
              <a:avLst/>
            </a:prstGeom>
            <a:noFill/>
            <a:ln w="9525">
              <a:noFill/>
              <a:miter lim="800000"/>
              <a:headEnd/>
              <a:tailEnd/>
            </a:ln>
          </p:spPr>
          <p:txBody>
            <a:bodyPr anchor="ctr"/>
            <a:lstStyle/>
            <a:p>
              <a:pPr algn="ctr" eaLnBrk="0" hangingPunct="0">
                <a:defRPr/>
              </a:pPr>
              <a:r>
                <a:rPr lang="en-US" sz="2400" b="1" kern="0" dirty="0">
                  <a:solidFill>
                    <a:srgbClr val="660033"/>
                  </a:solidFill>
                  <a:latin typeface="Garamond" pitchFamily="18" charset="0"/>
                </a:rPr>
                <a:t>Lesson</a:t>
              </a:r>
            </a:p>
          </p:txBody>
        </p:sp>
      </p:grpSp>
      <p:sp>
        <p:nvSpPr>
          <p:cNvPr id="30" name="Title 1"/>
          <p:cNvSpPr>
            <a:spLocks noGrp="1"/>
          </p:cNvSpPr>
          <p:nvPr>
            <p:ph type="title"/>
          </p:nvPr>
        </p:nvSpPr>
        <p:spPr>
          <a:xfrm>
            <a:off x="457200" y="579438"/>
            <a:ext cx="8229600" cy="868362"/>
          </a:xfrm>
        </p:spPr>
        <p:txBody>
          <a:bodyPr/>
          <a:lstStyle/>
          <a:p>
            <a:r>
              <a:rPr lang="en-US" altLang="en-US" b="1" smtClean="0">
                <a:solidFill>
                  <a:srgbClr val="660066"/>
                </a:solidFill>
                <a:latin typeface="Times New Roman" pitchFamily="18" charset="0"/>
                <a:cs typeface="Times New Roman" pitchFamily="18" charset="0"/>
              </a:rPr>
              <a:t>One Channel</a:t>
            </a:r>
          </a:p>
        </p:txBody>
      </p:sp>
    </p:spTree>
  </p:cSld>
  <p:clrMapOvr>
    <a:masterClrMapping/>
  </p:clrMapOvr>
  <p:transition spd="med" advClick="0" advTm="7000">
    <p:wipe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nodeType="afterGroup">
                            <p:stCondLst>
                              <p:cond delay="500"/>
                            </p:stCondLst>
                            <p:childTnLst>
                              <p:par>
                                <p:cTn id="9" presetID="22" presetClass="entr" presetSubtype="2" fill="hold" grpId="0" nodeType="afterEffect">
                                  <p:stCondLst>
                                    <p:cond delay="1000"/>
                                  </p:stCondLst>
                                  <p:childTnLst>
                                    <p:set>
                                      <p:cBhvr>
                                        <p:cTn id="10" dur="1" fill="hold">
                                          <p:stCondLst>
                                            <p:cond delay="0"/>
                                          </p:stCondLst>
                                        </p:cTn>
                                        <p:tgtEl>
                                          <p:spTgt spid="12343"/>
                                        </p:tgtEl>
                                        <p:attrNameLst>
                                          <p:attrName>style.visibility</p:attrName>
                                        </p:attrNameLst>
                                      </p:cBhvr>
                                      <p:to>
                                        <p:strVal val="visible"/>
                                      </p:to>
                                    </p:set>
                                    <p:animEffect transition="in" filter="wipe(right)">
                                      <p:cBhvr>
                                        <p:cTn id="11" dur="500"/>
                                        <p:tgtEl>
                                          <p:spTgt spid="1234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6" presetClass="entr" presetSubtype="37" fill="hold" grpId="0" nodeType="click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barn(outVertical)">
                                      <p:cBhvr>
                                        <p:cTn id="16"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43" grpId="0" animBg="1"/>
      <p:bldP spid="30"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sp>
        <p:nvSpPr>
          <p:cNvPr id="70" name="Title 1"/>
          <p:cNvSpPr txBox="1">
            <a:spLocks/>
          </p:cNvSpPr>
          <p:nvPr/>
        </p:nvSpPr>
        <p:spPr bwMode="auto">
          <a:xfrm>
            <a:off x="7543800" y="3276600"/>
            <a:ext cx="1600200" cy="762000"/>
          </a:xfrm>
          <a:prstGeom prst="rect">
            <a:avLst/>
          </a:prstGeom>
          <a:noFill/>
          <a:ln w="9525">
            <a:noFill/>
            <a:miter lim="800000"/>
            <a:headEnd/>
            <a:tailEnd/>
          </a:ln>
        </p:spPr>
        <p:txBody>
          <a:bodyPr anchor="ctr"/>
          <a:lstStyle/>
          <a:p>
            <a:pPr algn="ctr" eaLnBrk="0" hangingPunct="0">
              <a:defRPr/>
            </a:pPr>
            <a:r>
              <a:rPr lang="en-US" sz="2000" b="1" kern="0" dirty="0">
                <a:solidFill>
                  <a:schemeClr val="tx2"/>
                </a:solidFill>
                <a:latin typeface="+mj-lt"/>
                <a:ea typeface="+mj-ea"/>
                <a:cs typeface="+mj-cs"/>
              </a:rPr>
              <a:t>Prior</a:t>
            </a:r>
          </a:p>
          <a:p>
            <a:pPr algn="ctr" eaLnBrk="0" hangingPunct="0">
              <a:defRPr/>
            </a:pPr>
            <a:r>
              <a:rPr lang="en-US" sz="2000" b="1" kern="0" dirty="0">
                <a:solidFill>
                  <a:schemeClr val="tx2"/>
                </a:solidFill>
                <a:latin typeface="+mj-lt"/>
                <a:ea typeface="+mj-ea"/>
                <a:cs typeface="+mj-cs"/>
              </a:rPr>
              <a:t>Knowledge</a:t>
            </a:r>
          </a:p>
        </p:txBody>
      </p:sp>
      <p:grpSp>
        <p:nvGrpSpPr>
          <p:cNvPr id="11267" name="Group 114"/>
          <p:cNvGrpSpPr>
            <a:grpSpLocks/>
          </p:cNvGrpSpPr>
          <p:nvPr/>
        </p:nvGrpSpPr>
        <p:grpSpPr bwMode="auto">
          <a:xfrm>
            <a:off x="0" y="2620963"/>
            <a:ext cx="7391400" cy="838200"/>
            <a:chOff x="0" y="2620963"/>
            <a:chExt cx="7391400" cy="838200"/>
          </a:xfrm>
        </p:grpSpPr>
        <p:sp>
          <p:nvSpPr>
            <p:cNvPr id="66" name="Title 1"/>
            <p:cNvSpPr txBox="1">
              <a:spLocks/>
            </p:cNvSpPr>
            <p:nvPr/>
          </p:nvSpPr>
          <p:spPr bwMode="auto">
            <a:xfrm>
              <a:off x="0" y="2620963"/>
              <a:ext cx="1905000" cy="838200"/>
            </a:xfrm>
            <a:prstGeom prst="rect">
              <a:avLst/>
            </a:prstGeom>
            <a:noFill/>
            <a:ln w="9525">
              <a:noFill/>
              <a:miter lim="800000"/>
              <a:headEnd/>
              <a:tailEnd/>
            </a:ln>
          </p:spPr>
          <p:txBody>
            <a:bodyPr anchor="ctr"/>
            <a:lstStyle/>
            <a:p>
              <a:pPr algn="ctr" eaLnBrk="0" hangingPunct="0">
                <a:defRPr/>
              </a:pPr>
              <a:r>
                <a:rPr lang="en-US" sz="2800" kern="0" dirty="0">
                  <a:solidFill>
                    <a:srgbClr val="002060"/>
                  </a:solidFill>
                  <a:latin typeface="+mj-lt"/>
                  <a:ea typeface="+mj-ea"/>
                  <a:cs typeface="+mj-cs"/>
                </a:rPr>
                <a:t>Words</a:t>
              </a:r>
            </a:p>
          </p:txBody>
        </p:sp>
        <p:sp>
          <p:nvSpPr>
            <p:cNvPr id="68" name="Title 1"/>
            <p:cNvSpPr txBox="1">
              <a:spLocks/>
            </p:cNvSpPr>
            <p:nvPr/>
          </p:nvSpPr>
          <p:spPr bwMode="auto">
            <a:xfrm>
              <a:off x="2057400" y="2620963"/>
              <a:ext cx="1447800" cy="838200"/>
            </a:xfrm>
            <a:prstGeom prst="rect">
              <a:avLst/>
            </a:prstGeom>
            <a:noFill/>
            <a:ln w="9525">
              <a:noFill/>
              <a:miter lim="800000"/>
              <a:headEnd/>
              <a:tailEnd/>
            </a:ln>
          </p:spPr>
          <p:txBody>
            <a:bodyPr anchor="ctr"/>
            <a:lstStyle/>
            <a:p>
              <a:pPr algn="ctr" eaLnBrk="0" hangingPunct="0">
                <a:defRPr/>
              </a:pPr>
              <a:r>
                <a:rPr lang="en-US" sz="2800" kern="0" dirty="0">
                  <a:solidFill>
                    <a:srgbClr val="002060"/>
                  </a:solidFill>
                  <a:latin typeface="+mj-lt"/>
                  <a:ea typeface="+mj-ea"/>
                  <a:cs typeface="+mj-cs"/>
                </a:rPr>
                <a:t>Ears</a:t>
              </a:r>
            </a:p>
          </p:txBody>
        </p:sp>
        <p:sp>
          <p:nvSpPr>
            <p:cNvPr id="71" name="Title 1"/>
            <p:cNvSpPr txBox="1">
              <a:spLocks/>
            </p:cNvSpPr>
            <p:nvPr/>
          </p:nvSpPr>
          <p:spPr bwMode="auto">
            <a:xfrm>
              <a:off x="3657600" y="2620963"/>
              <a:ext cx="1752600" cy="838200"/>
            </a:xfrm>
            <a:prstGeom prst="rect">
              <a:avLst/>
            </a:prstGeom>
            <a:noFill/>
            <a:ln w="9525">
              <a:noFill/>
              <a:miter lim="800000"/>
              <a:headEnd/>
              <a:tailEnd/>
            </a:ln>
          </p:spPr>
          <p:txBody>
            <a:bodyPr anchor="ctr"/>
            <a:lstStyle/>
            <a:p>
              <a:pPr algn="ctr" eaLnBrk="0" hangingPunct="0">
                <a:defRPr/>
              </a:pPr>
              <a:r>
                <a:rPr lang="en-US" sz="2800" kern="0" dirty="0">
                  <a:solidFill>
                    <a:srgbClr val="002060"/>
                  </a:solidFill>
                  <a:latin typeface="+mj-lt"/>
                  <a:ea typeface="+mj-ea"/>
                  <a:cs typeface="+mj-cs"/>
                </a:rPr>
                <a:t>Sounds</a:t>
              </a:r>
            </a:p>
          </p:txBody>
        </p:sp>
        <p:sp>
          <p:nvSpPr>
            <p:cNvPr id="73" name="Title 1"/>
            <p:cNvSpPr txBox="1">
              <a:spLocks/>
            </p:cNvSpPr>
            <p:nvPr/>
          </p:nvSpPr>
          <p:spPr bwMode="auto">
            <a:xfrm>
              <a:off x="5715000" y="2620963"/>
              <a:ext cx="1676400" cy="838200"/>
            </a:xfrm>
            <a:prstGeom prst="rect">
              <a:avLst/>
            </a:prstGeom>
            <a:noFill/>
            <a:ln w="9525">
              <a:noFill/>
              <a:miter lim="800000"/>
              <a:headEnd/>
              <a:tailEnd/>
            </a:ln>
          </p:spPr>
          <p:txBody>
            <a:bodyPr anchor="ctr"/>
            <a:lstStyle/>
            <a:p>
              <a:pPr algn="ctr" eaLnBrk="0" hangingPunct="0">
                <a:defRPr/>
              </a:pPr>
              <a:r>
                <a:rPr lang="en-US" sz="2800" kern="0" dirty="0">
                  <a:solidFill>
                    <a:srgbClr val="002060"/>
                  </a:solidFill>
                  <a:latin typeface="+mj-lt"/>
                  <a:ea typeface="+mj-ea"/>
                  <a:cs typeface="+mj-cs"/>
                </a:rPr>
                <a:t>Verbal</a:t>
              </a:r>
            </a:p>
          </p:txBody>
        </p:sp>
      </p:grpSp>
      <p:grpSp>
        <p:nvGrpSpPr>
          <p:cNvPr id="11268" name="Group 125"/>
          <p:cNvGrpSpPr>
            <a:grpSpLocks/>
          </p:cNvGrpSpPr>
          <p:nvPr/>
        </p:nvGrpSpPr>
        <p:grpSpPr bwMode="auto">
          <a:xfrm>
            <a:off x="0" y="3382963"/>
            <a:ext cx="7391400" cy="960437"/>
            <a:chOff x="0" y="3382963"/>
            <a:chExt cx="7391400" cy="960437"/>
          </a:xfrm>
        </p:grpSpPr>
        <p:sp>
          <p:nvSpPr>
            <p:cNvPr id="67" name="Title 1"/>
            <p:cNvSpPr txBox="1">
              <a:spLocks/>
            </p:cNvSpPr>
            <p:nvPr/>
          </p:nvSpPr>
          <p:spPr bwMode="auto">
            <a:xfrm>
              <a:off x="0" y="3382963"/>
              <a:ext cx="1905000" cy="960437"/>
            </a:xfrm>
            <a:prstGeom prst="rect">
              <a:avLst/>
            </a:prstGeom>
            <a:noFill/>
            <a:ln w="9525">
              <a:noFill/>
              <a:miter lim="800000"/>
              <a:headEnd/>
              <a:tailEnd/>
            </a:ln>
          </p:spPr>
          <p:txBody>
            <a:bodyPr anchor="ctr"/>
            <a:lstStyle/>
            <a:p>
              <a:pPr algn="ctr" eaLnBrk="0" hangingPunct="0">
                <a:defRPr/>
              </a:pPr>
              <a:r>
                <a:rPr lang="en-US" sz="2800" kern="0" dirty="0">
                  <a:solidFill>
                    <a:schemeClr val="accent6">
                      <a:lumMod val="60000"/>
                      <a:lumOff val="40000"/>
                    </a:schemeClr>
                  </a:solidFill>
                  <a:latin typeface="+mj-lt"/>
                  <a:ea typeface="+mj-ea"/>
                  <a:cs typeface="+mj-cs"/>
                </a:rPr>
                <a:t>Pictures</a:t>
              </a:r>
            </a:p>
          </p:txBody>
        </p:sp>
        <p:sp>
          <p:nvSpPr>
            <p:cNvPr id="69" name="Title 1"/>
            <p:cNvSpPr txBox="1">
              <a:spLocks/>
            </p:cNvSpPr>
            <p:nvPr/>
          </p:nvSpPr>
          <p:spPr bwMode="auto">
            <a:xfrm>
              <a:off x="2057400" y="3382963"/>
              <a:ext cx="1447800" cy="960437"/>
            </a:xfrm>
            <a:prstGeom prst="rect">
              <a:avLst/>
            </a:prstGeom>
            <a:noFill/>
            <a:ln w="9525">
              <a:noFill/>
              <a:miter lim="800000"/>
              <a:headEnd/>
              <a:tailEnd/>
            </a:ln>
          </p:spPr>
          <p:txBody>
            <a:bodyPr anchor="ctr"/>
            <a:lstStyle/>
            <a:p>
              <a:pPr algn="ctr" eaLnBrk="0" hangingPunct="0">
                <a:defRPr/>
              </a:pPr>
              <a:r>
                <a:rPr lang="en-US" sz="2800" kern="0" dirty="0">
                  <a:solidFill>
                    <a:schemeClr val="accent6">
                      <a:lumMod val="60000"/>
                      <a:lumOff val="40000"/>
                    </a:schemeClr>
                  </a:solidFill>
                  <a:latin typeface="+mj-lt"/>
                  <a:ea typeface="+mj-ea"/>
                  <a:cs typeface="+mj-cs"/>
                </a:rPr>
                <a:t>Eyes</a:t>
              </a:r>
            </a:p>
          </p:txBody>
        </p:sp>
        <p:sp>
          <p:nvSpPr>
            <p:cNvPr id="72" name="Title 1"/>
            <p:cNvSpPr txBox="1">
              <a:spLocks/>
            </p:cNvSpPr>
            <p:nvPr/>
          </p:nvSpPr>
          <p:spPr bwMode="auto">
            <a:xfrm>
              <a:off x="3657600" y="3382963"/>
              <a:ext cx="1752600" cy="960437"/>
            </a:xfrm>
            <a:prstGeom prst="rect">
              <a:avLst/>
            </a:prstGeom>
            <a:noFill/>
            <a:ln w="9525">
              <a:noFill/>
              <a:miter lim="800000"/>
              <a:headEnd/>
              <a:tailEnd/>
            </a:ln>
          </p:spPr>
          <p:txBody>
            <a:bodyPr anchor="ctr"/>
            <a:lstStyle/>
            <a:p>
              <a:pPr algn="ctr" eaLnBrk="0" hangingPunct="0">
                <a:defRPr/>
              </a:pPr>
              <a:r>
                <a:rPr lang="en-US" sz="2800" kern="0" dirty="0">
                  <a:solidFill>
                    <a:schemeClr val="accent6">
                      <a:lumMod val="60000"/>
                      <a:lumOff val="40000"/>
                    </a:schemeClr>
                  </a:solidFill>
                  <a:latin typeface="+mj-lt"/>
                  <a:ea typeface="+mj-ea"/>
                  <a:cs typeface="+mj-cs"/>
                </a:rPr>
                <a:t>Images</a:t>
              </a:r>
            </a:p>
          </p:txBody>
        </p:sp>
        <p:sp>
          <p:nvSpPr>
            <p:cNvPr id="74" name="Title 1"/>
            <p:cNvSpPr txBox="1">
              <a:spLocks/>
            </p:cNvSpPr>
            <p:nvPr/>
          </p:nvSpPr>
          <p:spPr bwMode="auto">
            <a:xfrm>
              <a:off x="5715000" y="3382963"/>
              <a:ext cx="1676400" cy="960437"/>
            </a:xfrm>
            <a:prstGeom prst="rect">
              <a:avLst/>
            </a:prstGeom>
            <a:noFill/>
            <a:ln w="9525">
              <a:noFill/>
              <a:miter lim="800000"/>
              <a:headEnd/>
              <a:tailEnd/>
            </a:ln>
          </p:spPr>
          <p:txBody>
            <a:bodyPr anchor="ctr"/>
            <a:lstStyle/>
            <a:p>
              <a:pPr algn="ctr" eaLnBrk="0" hangingPunct="0">
                <a:defRPr/>
              </a:pPr>
              <a:r>
                <a:rPr lang="en-US" sz="2800" kern="0" dirty="0">
                  <a:solidFill>
                    <a:schemeClr val="accent6">
                      <a:lumMod val="60000"/>
                      <a:lumOff val="40000"/>
                    </a:schemeClr>
                  </a:solidFill>
                  <a:latin typeface="+mj-lt"/>
                  <a:ea typeface="+mj-ea"/>
                  <a:cs typeface="+mj-cs"/>
                </a:rPr>
                <a:t>Pictorial</a:t>
              </a:r>
            </a:p>
          </p:txBody>
        </p:sp>
      </p:grpSp>
      <p:grpSp>
        <p:nvGrpSpPr>
          <p:cNvPr id="4" name="Group 32"/>
          <p:cNvGrpSpPr>
            <a:grpSpLocks/>
          </p:cNvGrpSpPr>
          <p:nvPr/>
        </p:nvGrpSpPr>
        <p:grpSpPr bwMode="auto">
          <a:xfrm>
            <a:off x="1676400" y="3535363"/>
            <a:ext cx="5943600" cy="808037"/>
            <a:chOff x="1676400" y="3535363"/>
            <a:chExt cx="5943600" cy="808037"/>
          </a:xfrm>
        </p:grpSpPr>
        <p:sp>
          <p:nvSpPr>
            <p:cNvPr id="117" name="Title 1"/>
            <p:cNvSpPr txBox="1">
              <a:spLocks/>
            </p:cNvSpPr>
            <p:nvPr/>
          </p:nvSpPr>
          <p:spPr bwMode="auto">
            <a:xfrm>
              <a:off x="2895600" y="3962400"/>
              <a:ext cx="1219200" cy="381000"/>
            </a:xfrm>
            <a:prstGeom prst="rect">
              <a:avLst/>
            </a:prstGeom>
            <a:noFill/>
            <a:ln w="9525">
              <a:noFill/>
              <a:miter lim="800000"/>
              <a:headEnd/>
              <a:tailEnd/>
            </a:ln>
          </p:spPr>
          <p:txBody>
            <a:bodyPr anchor="ctr"/>
            <a:lstStyle/>
            <a:p>
              <a:pPr algn="ctr" eaLnBrk="0" hangingPunct="0">
                <a:defRPr/>
              </a:pPr>
              <a:r>
                <a:rPr lang="en-US" sz="1600" b="1" kern="0" dirty="0">
                  <a:solidFill>
                    <a:srgbClr val="660033"/>
                  </a:solidFill>
                  <a:latin typeface="Garamond" pitchFamily="18" charset="0"/>
                </a:rPr>
                <a:t>selecting</a:t>
              </a:r>
              <a:endParaRPr lang="en-US" sz="1600" b="1" kern="0" dirty="0">
                <a:solidFill>
                  <a:srgbClr val="660033"/>
                </a:solidFill>
                <a:latin typeface="Garamond" pitchFamily="18" charset="0"/>
                <a:ea typeface="+mj-ea"/>
                <a:cs typeface="+mj-cs"/>
              </a:endParaRPr>
            </a:p>
          </p:txBody>
        </p:sp>
        <p:sp>
          <p:nvSpPr>
            <p:cNvPr id="123" name="Title 1"/>
            <p:cNvSpPr txBox="1">
              <a:spLocks/>
            </p:cNvSpPr>
            <p:nvPr/>
          </p:nvSpPr>
          <p:spPr bwMode="auto">
            <a:xfrm>
              <a:off x="4953000" y="4038600"/>
              <a:ext cx="1219200" cy="228600"/>
            </a:xfrm>
            <a:prstGeom prst="rect">
              <a:avLst/>
            </a:prstGeom>
            <a:noFill/>
            <a:ln w="9525">
              <a:noFill/>
              <a:miter lim="800000"/>
              <a:headEnd/>
              <a:tailEnd/>
            </a:ln>
          </p:spPr>
          <p:txBody>
            <a:bodyPr anchor="ctr"/>
            <a:lstStyle/>
            <a:p>
              <a:pPr algn="ctr" eaLnBrk="0" hangingPunct="0">
                <a:defRPr/>
              </a:pPr>
              <a:r>
                <a:rPr lang="en-US" sz="1600" b="1" kern="0" dirty="0">
                  <a:solidFill>
                    <a:srgbClr val="660033"/>
                  </a:solidFill>
                  <a:latin typeface="Garamond" pitchFamily="18" charset="0"/>
                </a:rPr>
                <a:t>organizing</a:t>
              </a:r>
            </a:p>
          </p:txBody>
        </p:sp>
        <p:cxnSp>
          <p:nvCxnSpPr>
            <p:cNvPr id="76" name="Straight Arrow Connector 75"/>
            <p:cNvCxnSpPr/>
            <p:nvPr/>
          </p:nvCxnSpPr>
          <p:spPr bwMode="auto">
            <a:xfrm>
              <a:off x="1676400" y="3916363"/>
              <a:ext cx="533400" cy="1587"/>
            </a:xfrm>
            <a:prstGeom prst="straightConnector1">
              <a:avLst/>
            </a:prstGeom>
            <a:ln w="76200">
              <a:solidFill>
                <a:srgbClr val="660033"/>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bwMode="auto">
            <a:xfrm>
              <a:off x="3200400" y="3914775"/>
              <a:ext cx="609600" cy="1588"/>
            </a:xfrm>
            <a:prstGeom prst="straightConnector1">
              <a:avLst/>
            </a:prstGeom>
            <a:ln w="76200">
              <a:solidFill>
                <a:srgbClr val="660033"/>
              </a:solidFill>
              <a:tailEnd type="arrow"/>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bwMode="auto">
            <a:xfrm>
              <a:off x="5181600" y="3914775"/>
              <a:ext cx="609600" cy="1588"/>
            </a:xfrm>
            <a:prstGeom prst="straightConnector1">
              <a:avLst/>
            </a:prstGeom>
            <a:ln w="76200">
              <a:solidFill>
                <a:srgbClr val="660033"/>
              </a:solidFill>
              <a:tailEnd type="arrow"/>
            </a:ln>
          </p:spPr>
          <p:style>
            <a:lnRef idx="1">
              <a:schemeClr val="accent1"/>
            </a:lnRef>
            <a:fillRef idx="0">
              <a:schemeClr val="accent1"/>
            </a:fillRef>
            <a:effectRef idx="0">
              <a:schemeClr val="accent1"/>
            </a:effectRef>
            <a:fontRef idx="minor">
              <a:schemeClr val="tx1"/>
            </a:fontRef>
          </p:style>
        </p:cxnSp>
        <p:sp>
          <p:nvSpPr>
            <p:cNvPr id="84" name="Bent Arrow 83"/>
            <p:cNvSpPr/>
            <p:nvPr/>
          </p:nvSpPr>
          <p:spPr bwMode="auto">
            <a:xfrm rot="5400000" flipH="1">
              <a:off x="7215981" y="3558382"/>
              <a:ext cx="427037" cy="381000"/>
            </a:xfrm>
            <a:prstGeom prst="bentArrow">
              <a:avLst>
                <a:gd name="adj1" fmla="val 25000"/>
                <a:gd name="adj2" fmla="val 16667"/>
                <a:gd name="adj3" fmla="val 25000"/>
                <a:gd name="adj4" fmla="val 43750"/>
              </a:avLst>
            </a:prstGeom>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grpSp>
      <p:sp>
        <p:nvSpPr>
          <p:cNvPr id="12343" name="Line 82"/>
          <p:cNvSpPr>
            <a:spLocks noChangeShapeType="1"/>
          </p:cNvSpPr>
          <p:nvPr/>
        </p:nvSpPr>
        <p:spPr bwMode="auto">
          <a:xfrm flipH="1">
            <a:off x="7696200" y="3551238"/>
            <a:ext cx="304800" cy="0"/>
          </a:xfrm>
          <a:prstGeom prst="line">
            <a:avLst/>
          </a:prstGeom>
          <a:noFill/>
          <a:ln w="57150">
            <a:solidFill>
              <a:srgbClr val="660033"/>
            </a:solidFill>
            <a:round/>
            <a:headEnd/>
            <a:tailEnd type="triangle" w="med" len="med"/>
          </a:ln>
        </p:spPr>
        <p:txBody>
          <a:bodyPr/>
          <a:lstStyle/>
          <a:p>
            <a:endParaRPr lang="en-US"/>
          </a:p>
        </p:txBody>
      </p:sp>
      <p:sp>
        <p:nvSpPr>
          <p:cNvPr id="11271" name="Title 1"/>
          <p:cNvSpPr txBox="1">
            <a:spLocks/>
          </p:cNvSpPr>
          <p:nvPr/>
        </p:nvSpPr>
        <p:spPr bwMode="auto">
          <a:xfrm rot="-479784">
            <a:off x="207963" y="3225800"/>
            <a:ext cx="1849437" cy="457200"/>
          </a:xfrm>
          <a:prstGeom prst="rect">
            <a:avLst/>
          </a:prstGeom>
          <a:noFill/>
          <a:ln w="9525">
            <a:noFill/>
            <a:miter lim="800000"/>
            <a:headEnd/>
            <a:tailEnd/>
          </a:ln>
        </p:spPr>
        <p:txBody>
          <a:bodyPr anchor="ctr"/>
          <a:lstStyle/>
          <a:p>
            <a:pPr algn="ctr" eaLnBrk="0" hangingPunct="0"/>
            <a:r>
              <a:rPr lang="en-US" altLang="en-US" sz="2400" b="1">
                <a:solidFill>
                  <a:srgbClr val="003300"/>
                </a:solidFill>
                <a:latin typeface="Bookman Old Style" pitchFamily="18" charset="0"/>
              </a:rPr>
              <a:t>Animation</a:t>
            </a:r>
          </a:p>
        </p:txBody>
      </p:sp>
      <p:grpSp>
        <p:nvGrpSpPr>
          <p:cNvPr id="11272" name="Group 105"/>
          <p:cNvGrpSpPr>
            <a:grpSpLocks/>
          </p:cNvGrpSpPr>
          <p:nvPr/>
        </p:nvGrpSpPr>
        <p:grpSpPr bwMode="auto">
          <a:xfrm>
            <a:off x="76200" y="4648200"/>
            <a:ext cx="8915400" cy="609600"/>
            <a:chOff x="76200" y="4648200"/>
            <a:chExt cx="8915400" cy="609600"/>
          </a:xfrm>
        </p:grpSpPr>
        <p:sp>
          <p:nvSpPr>
            <p:cNvPr id="101" name="Right Brace 100"/>
            <p:cNvSpPr/>
            <p:nvPr/>
          </p:nvSpPr>
          <p:spPr>
            <a:xfrm rot="5400000" flipV="1">
              <a:off x="609600" y="4114800"/>
              <a:ext cx="609600" cy="1676400"/>
            </a:xfrm>
            <a:prstGeom prst="rightBrace">
              <a:avLst>
                <a:gd name="adj1" fmla="val 8333"/>
                <a:gd name="adj2" fmla="val 45455"/>
              </a:avLst>
            </a:prstGeom>
            <a:ln w="57150">
              <a:solidFill>
                <a:srgbClr val="33CC3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chemeClr val="accent2">
                    <a:lumMod val="75000"/>
                  </a:schemeClr>
                </a:solidFill>
              </a:endParaRPr>
            </a:p>
          </p:txBody>
        </p:sp>
        <p:sp>
          <p:nvSpPr>
            <p:cNvPr id="105" name="Right Brace 104"/>
            <p:cNvSpPr/>
            <p:nvPr/>
          </p:nvSpPr>
          <p:spPr>
            <a:xfrm rot="5400000" flipV="1">
              <a:off x="2476500" y="4229100"/>
              <a:ext cx="609600" cy="1447800"/>
            </a:xfrm>
            <a:prstGeom prst="rightBrace">
              <a:avLst>
                <a:gd name="adj1" fmla="val 8333"/>
                <a:gd name="adj2" fmla="val 45455"/>
              </a:avLst>
            </a:prstGeom>
            <a:ln w="57150">
              <a:solidFill>
                <a:srgbClr val="33CC3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chemeClr val="accent2">
                    <a:lumMod val="75000"/>
                  </a:schemeClr>
                </a:solidFill>
              </a:endParaRPr>
            </a:p>
          </p:txBody>
        </p:sp>
        <p:sp>
          <p:nvSpPr>
            <p:cNvPr id="106" name="Right Brace 105"/>
            <p:cNvSpPr/>
            <p:nvPr/>
          </p:nvSpPr>
          <p:spPr>
            <a:xfrm rot="5400000" flipV="1">
              <a:off x="5295900" y="3162300"/>
              <a:ext cx="609600" cy="3581400"/>
            </a:xfrm>
            <a:prstGeom prst="rightBrace">
              <a:avLst>
                <a:gd name="adj1" fmla="val 8333"/>
                <a:gd name="adj2" fmla="val 45455"/>
              </a:avLst>
            </a:prstGeom>
            <a:ln w="57150">
              <a:solidFill>
                <a:srgbClr val="33CC3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chemeClr val="accent2">
                    <a:lumMod val="75000"/>
                  </a:schemeClr>
                </a:solidFill>
              </a:endParaRPr>
            </a:p>
          </p:txBody>
        </p:sp>
        <p:sp>
          <p:nvSpPr>
            <p:cNvPr id="107" name="Right Brace 106"/>
            <p:cNvSpPr/>
            <p:nvPr/>
          </p:nvSpPr>
          <p:spPr>
            <a:xfrm rot="5400000" flipV="1">
              <a:off x="7962900" y="4229100"/>
              <a:ext cx="609600" cy="1447800"/>
            </a:xfrm>
            <a:prstGeom prst="rightBrace">
              <a:avLst>
                <a:gd name="adj1" fmla="val 8333"/>
                <a:gd name="adj2" fmla="val 45455"/>
              </a:avLst>
            </a:prstGeom>
            <a:ln w="57150">
              <a:solidFill>
                <a:srgbClr val="33CC3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chemeClr val="accent2">
                    <a:lumMod val="75000"/>
                  </a:schemeClr>
                </a:solidFill>
              </a:endParaRPr>
            </a:p>
          </p:txBody>
        </p:sp>
      </p:grpSp>
      <p:grpSp>
        <p:nvGrpSpPr>
          <p:cNvPr id="11273" name="Group 111"/>
          <p:cNvGrpSpPr>
            <a:grpSpLocks/>
          </p:cNvGrpSpPr>
          <p:nvPr/>
        </p:nvGrpSpPr>
        <p:grpSpPr bwMode="auto">
          <a:xfrm>
            <a:off x="152400" y="5486400"/>
            <a:ext cx="8991600" cy="609600"/>
            <a:chOff x="152400" y="5486400"/>
            <a:chExt cx="8991600" cy="609600"/>
          </a:xfrm>
        </p:grpSpPr>
        <p:sp>
          <p:nvSpPr>
            <p:cNvPr id="109" name="Title 1"/>
            <p:cNvSpPr txBox="1">
              <a:spLocks/>
            </p:cNvSpPr>
            <p:nvPr/>
          </p:nvSpPr>
          <p:spPr bwMode="auto">
            <a:xfrm>
              <a:off x="4038600" y="5486400"/>
              <a:ext cx="2819400" cy="457200"/>
            </a:xfrm>
            <a:prstGeom prst="rect">
              <a:avLst/>
            </a:prstGeom>
            <a:noFill/>
            <a:ln w="9525">
              <a:noFill/>
              <a:miter lim="800000"/>
              <a:headEnd/>
              <a:tailEnd/>
            </a:ln>
          </p:spPr>
          <p:txBody>
            <a:bodyPr anchor="ctr"/>
            <a:lstStyle/>
            <a:p>
              <a:pPr algn="ctr" eaLnBrk="0" hangingPunct="0">
                <a:defRPr/>
              </a:pPr>
              <a:r>
                <a:rPr lang="en-US" sz="2400" b="1" kern="0" dirty="0">
                  <a:solidFill>
                    <a:srgbClr val="660033"/>
                  </a:solidFill>
                  <a:latin typeface="Garamond" pitchFamily="18" charset="0"/>
                </a:rPr>
                <a:t>Working Memory</a:t>
              </a:r>
            </a:p>
          </p:txBody>
        </p:sp>
        <p:sp>
          <p:nvSpPr>
            <p:cNvPr id="111" name="Title 1"/>
            <p:cNvSpPr txBox="1">
              <a:spLocks/>
            </p:cNvSpPr>
            <p:nvPr/>
          </p:nvSpPr>
          <p:spPr bwMode="auto">
            <a:xfrm>
              <a:off x="7239000" y="5486400"/>
              <a:ext cx="1905000" cy="609600"/>
            </a:xfrm>
            <a:prstGeom prst="rect">
              <a:avLst/>
            </a:prstGeom>
            <a:noFill/>
            <a:ln w="9525">
              <a:noFill/>
              <a:miter lim="800000"/>
              <a:headEnd/>
              <a:tailEnd/>
            </a:ln>
          </p:spPr>
          <p:txBody>
            <a:bodyPr anchor="ctr"/>
            <a:lstStyle/>
            <a:p>
              <a:pPr algn="ctr" eaLnBrk="0" hangingPunct="0">
                <a:defRPr/>
              </a:pPr>
              <a:r>
                <a:rPr lang="en-US" sz="2400" b="1" kern="0" dirty="0">
                  <a:solidFill>
                    <a:srgbClr val="660033"/>
                  </a:solidFill>
                  <a:latin typeface="Garamond" pitchFamily="18" charset="0"/>
                </a:rPr>
                <a:t>Long-Term</a:t>
              </a:r>
            </a:p>
            <a:p>
              <a:pPr algn="ctr" eaLnBrk="0" hangingPunct="0">
                <a:defRPr/>
              </a:pPr>
              <a:r>
                <a:rPr lang="en-US" sz="2400" b="1" kern="0" dirty="0">
                  <a:solidFill>
                    <a:srgbClr val="660033"/>
                  </a:solidFill>
                  <a:latin typeface="Garamond" pitchFamily="18" charset="0"/>
                </a:rPr>
                <a:t>Memory</a:t>
              </a:r>
            </a:p>
          </p:txBody>
        </p:sp>
        <p:sp>
          <p:nvSpPr>
            <p:cNvPr id="112" name="Title 1"/>
            <p:cNvSpPr txBox="1">
              <a:spLocks/>
            </p:cNvSpPr>
            <p:nvPr/>
          </p:nvSpPr>
          <p:spPr bwMode="auto">
            <a:xfrm>
              <a:off x="1828800" y="5486400"/>
              <a:ext cx="1752600" cy="609600"/>
            </a:xfrm>
            <a:prstGeom prst="rect">
              <a:avLst/>
            </a:prstGeom>
            <a:noFill/>
            <a:ln w="9525">
              <a:noFill/>
              <a:miter lim="800000"/>
              <a:headEnd/>
              <a:tailEnd/>
            </a:ln>
          </p:spPr>
          <p:txBody>
            <a:bodyPr anchor="ctr"/>
            <a:lstStyle/>
            <a:p>
              <a:pPr algn="ctr" eaLnBrk="0" hangingPunct="0">
                <a:defRPr/>
              </a:pPr>
              <a:r>
                <a:rPr lang="en-US" sz="2400" b="1" kern="0" dirty="0">
                  <a:solidFill>
                    <a:srgbClr val="660033"/>
                  </a:solidFill>
                  <a:latin typeface="Garamond" pitchFamily="18" charset="0"/>
                </a:rPr>
                <a:t>Sensory</a:t>
              </a:r>
            </a:p>
            <a:p>
              <a:pPr algn="ctr" eaLnBrk="0" hangingPunct="0">
                <a:defRPr/>
              </a:pPr>
              <a:r>
                <a:rPr lang="en-US" sz="2400" b="1" kern="0" dirty="0">
                  <a:solidFill>
                    <a:srgbClr val="660033"/>
                  </a:solidFill>
                  <a:latin typeface="Garamond" pitchFamily="18" charset="0"/>
                </a:rPr>
                <a:t>Memory</a:t>
              </a:r>
            </a:p>
          </p:txBody>
        </p:sp>
        <p:sp>
          <p:nvSpPr>
            <p:cNvPr id="114" name="Title 1"/>
            <p:cNvSpPr txBox="1">
              <a:spLocks/>
            </p:cNvSpPr>
            <p:nvPr/>
          </p:nvSpPr>
          <p:spPr bwMode="auto">
            <a:xfrm>
              <a:off x="152400" y="5486400"/>
              <a:ext cx="1371600" cy="457200"/>
            </a:xfrm>
            <a:prstGeom prst="rect">
              <a:avLst/>
            </a:prstGeom>
            <a:noFill/>
            <a:ln w="9525">
              <a:noFill/>
              <a:miter lim="800000"/>
              <a:headEnd/>
              <a:tailEnd/>
            </a:ln>
          </p:spPr>
          <p:txBody>
            <a:bodyPr anchor="ctr"/>
            <a:lstStyle/>
            <a:p>
              <a:pPr algn="ctr" eaLnBrk="0" hangingPunct="0">
                <a:defRPr/>
              </a:pPr>
              <a:r>
                <a:rPr lang="en-US" sz="2400" b="1" kern="0" dirty="0">
                  <a:solidFill>
                    <a:srgbClr val="660033"/>
                  </a:solidFill>
                  <a:latin typeface="Garamond" pitchFamily="18" charset="0"/>
                </a:rPr>
                <a:t>Lesson</a:t>
              </a:r>
            </a:p>
          </p:txBody>
        </p:sp>
      </p:grpSp>
      <p:sp>
        <p:nvSpPr>
          <p:cNvPr id="32" name="Title 1"/>
          <p:cNvSpPr>
            <a:spLocks noGrp="1"/>
          </p:cNvSpPr>
          <p:nvPr>
            <p:ph type="title"/>
          </p:nvPr>
        </p:nvSpPr>
        <p:spPr>
          <a:xfrm>
            <a:off x="457200" y="579438"/>
            <a:ext cx="8229600" cy="868362"/>
          </a:xfrm>
        </p:spPr>
        <p:txBody>
          <a:bodyPr/>
          <a:lstStyle/>
          <a:p>
            <a:r>
              <a:rPr lang="en-US" altLang="en-US" b="1" smtClean="0">
                <a:solidFill>
                  <a:srgbClr val="660066"/>
                </a:solidFill>
                <a:latin typeface="Times New Roman" pitchFamily="18" charset="0"/>
                <a:cs typeface="Times New Roman" pitchFamily="18" charset="0"/>
              </a:rPr>
              <a:t>One Channel</a:t>
            </a:r>
          </a:p>
        </p:txBody>
      </p:sp>
    </p:spTree>
  </p:cSld>
  <p:clrMapOvr>
    <a:masterClrMapping/>
  </p:clrMapOvr>
  <p:transition spd="med" advClick="0" advTm="7000">
    <p:wipe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150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nodeType="afterGroup">
                            <p:stCondLst>
                              <p:cond delay="2000"/>
                            </p:stCondLst>
                            <p:childTnLst>
                              <p:par>
                                <p:cTn id="9" presetID="22" presetClass="entr" presetSubtype="2" fill="hold" grpId="0" nodeType="afterEffect">
                                  <p:stCondLst>
                                    <p:cond delay="1000"/>
                                  </p:stCondLst>
                                  <p:childTnLst>
                                    <p:set>
                                      <p:cBhvr>
                                        <p:cTn id="10" dur="1" fill="hold">
                                          <p:stCondLst>
                                            <p:cond delay="0"/>
                                          </p:stCondLst>
                                        </p:cTn>
                                        <p:tgtEl>
                                          <p:spTgt spid="12343"/>
                                        </p:tgtEl>
                                        <p:attrNameLst>
                                          <p:attrName>style.visibility</p:attrName>
                                        </p:attrNameLst>
                                      </p:cBhvr>
                                      <p:to>
                                        <p:strVal val="visible"/>
                                      </p:to>
                                    </p:set>
                                    <p:animEffect transition="in" filter="wipe(right)">
                                      <p:cBhvr>
                                        <p:cTn id="11" dur="500"/>
                                        <p:tgtEl>
                                          <p:spTgt spid="1234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6" presetClass="entr" presetSubtype="37" fill="hold" grpId="0" nodeType="click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barn(outVertical)">
                                      <p:cBhvr>
                                        <p:cTn id="16"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43" grpId="0" animBg="1"/>
      <p:bldP spid="3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2060">
            <a:alpha val="96077"/>
          </a:srgbClr>
        </a:solidFill>
        <a:effectLst/>
      </p:bgPr>
    </p:bg>
    <p:spTree>
      <p:nvGrpSpPr>
        <p:cNvPr id="1" name=""/>
        <p:cNvGrpSpPr/>
        <p:nvPr/>
      </p:nvGrpSpPr>
      <p:grpSpPr>
        <a:xfrm>
          <a:off x="0" y="0"/>
          <a:ext cx="0" cy="0"/>
          <a:chOff x="0" y="0"/>
          <a:chExt cx="0" cy="0"/>
        </a:xfrm>
      </p:grpSpPr>
      <p:sp>
        <p:nvSpPr>
          <p:cNvPr id="5" name="Title 3"/>
          <p:cNvSpPr txBox="1">
            <a:spLocks/>
          </p:cNvSpPr>
          <p:nvPr/>
        </p:nvSpPr>
        <p:spPr bwMode="auto">
          <a:xfrm>
            <a:off x="457200" y="457200"/>
            <a:ext cx="8229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n-US" altLang="en-US" sz="6000" kern="0" dirty="0" smtClean="0">
                <a:solidFill>
                  <a:srgbClr val="FFFF66"/>
                </a:solidFill>
              </a:rPr>
              <a:t>Multi-Media Model</a:t>
            </a:r>
            <a:r>
              <a:rPr lang="en-US" altLang="en-US" kern="0" dirty="0" smtClean="0">
                <a:solidFill>
                  <a:srgbClr val="FFC000"/>
                </a:solidFill>
              </a:rPr>
              <a:t/>
            </a:r>
            <a:br>
              <a:rPr lang="en-US" altLang="en-US" kern="0" dirty="0" smtClean="0">
                <a:solidFill>
                  <a:srgbClr val="FFC000"/>
                </a:solidFill>
              </a:rPr>
            </a:br>
            <a:r>
              <a:rPr lang="en-US" altLang="en-US" sz="4000" kern="0" dirty="0" smtClean="0">
                <a:solidFill>
                  <a:srgbClr val="FFC000"/>
                </a:solidFill>
              </a:rPr>
              <a:t/>
            </a:r>
            <a:br>
              <a:rPr lang="en-US" altLang="en-US" sz="4000" kern="0" dirty="0" smtClean="0">
                <a:solidFill>
                  <a:srgbClr val="FFC000"/>
                </a:solidFill>
              </a:rPr>
            </a:br>
            <a:r>
              <a:rPr lang="en-US" altLang="en-US" sz="4800" u="sng" kern="0" dirty="0" smtClean="0">
                <a:solidFill>
                  <a:srgbClr val="FFFFCC"/>
                </a:solidFill>
              </a:rPr>
              <a:t>Dual Channels</a:t>
            </a:r>
            <a:r>
              <a:rPr lang="en-US" altLang="en-US" sz="4000" kern="0" dirty="0" smtClean="0">
                <a:solidFill>
                  <a:srgbClr val="FFFFCC"/>
                </a:solidFill>
              </a:rPr>
              <a:t/>
            </a:r>
            <a:br>
              <a:rPr lang="en-US" altLang="en-US" sz="4000" kern="0" dirty="0" smtClean="0">
                <a:solidFill>
                  <a:srgbClr val="FFFFCC"/>
                </a:solidFill>
              </a:rPr>
            </a:br>
            <a:r>
              <a:rPr lang="en-US" altLang="en-US" sz="2000" kern="0" dirty="0" smtClean="0">
                <a:solidFill>
                  <a:srgbClr val="FFFFCC"/>
                </a:solidFill>
              </a:rPr>
              <a:t/>
            </a:r>
            <a:br>
              <a:rPr lang="en-US" altLang="en-US" sz="2000" kern="0" dirty="0" smtClean="0">
                <a:solidFill>
                  <a:srgbClr val="FFFFCC"/>
                </a:solidFill>
              </a:rPr>
            </a:br>
            <a:r>
              <a:rPr lang="en-US" altLang="en-US" sz="4000" kern="0" dirty="0" smtClean="0">
                <a:solidFill>
                  <a:srgbClr val="FFFFCC"/>
                </a:solidFill>
              </a:rPr>
              <a:t>“auditory”  </a:t>
            </a:r>
            <a:r>
              <a:rPr lang="en-US" altLang="en-US" sz="3200" kern="0" dirty="0" smtClean="0">
                <a:solidFill>
                  <a:srgbClr val="FFFFCC"/>
                </a:solidFill>
              </a:rPr>
              <a:t>and</a:t>
            </a:r>
            <a:r>
              <a:rPr lang="en-US" altLang="en-US" sz="4000" kern="0" dirty="0" smtClean="0">
                <a:solidFill>
                  <a:srgbClr val="FFFFCC"/>
                </a:solidFill>
              </a:rPr>
              <a:t>  “visual”</a:t>
            </a:r>
            <a:endParaRPr lang="en-US" altLang="en-US" kern="0" dirty="0" smtClean="0">
              <a:solidFill>
                <a:srgbClr val="FFFFCC"/>
              </a:solidFill>
            </a:endParaRPr>
          </a:p>
        </p:txBody>
      </p:sp>
    </p:spTree>
  </p:cSld>
  <p:clrMapOvr>
    <a:masterClrMapping/>
  </p:clrMapOvr>
  <p:transition spd="slow" advClick="0" advTm="3000">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sp>
        <p:nvSpPr>
          <p:cNvPr id="66" name="Title 1"/>
          <p:cNvSpPr txBox="1">
            <a:spLocks/>
          </p:cNvSpPr>
          <p:nvPr/>
        </p:nvSpPr>
        <p:spPr bwMode="auto">
          <a:xfrm>
            <a:off x="0" y="2620963"/>
            <a:ext cx="1905000" cy="838200"/>
          </a:xfrm>
          <a:prstGeom prst="rect">
            <a:avLst/>
          </a:prstGeom>
          <a:noFill/>
          <a:ln w="9525">
            <a:noFill/>
            <a:miter lim="800000"/>
            <a:headEnd/>
            <a:tailEnd/>
          </a:ln>
        </p:spPr>
        <p:txBody>
          <a:bodyPr anchor="ctr"/>
          <a:lstStyle/>
          <a:p>
            <a:pPr algn="ctr" eaLnBrk="0" hangingPunct="0">
              <a:defRPr/>
            </a:pPr>
            <a:r>
              <a:rPr lang="en-US" sz="2800" b="1" kern="0" dirty="0">
                <a:solidFill>
                  <a:srgbClr val="002060"/>
                </a:solidFill>
                <a:latin typeface="+mj-lt"/>
                <a:ea typeface="+mj-ea"/>
                <a:cs typeface="+mj-cs"/>
              </a:rPr>
              <a:t>Words</a:t>
            </a:r>
          </a:p>
        </p:txBody>
      </p:sp>
      <p:sp>
        <p:nvSpPr>
          <p:cNvPr id="67" name="Title 1"/>
          <p:cNvSpPr txBox="1">
            <a:spLocks/>
          </p:cNvSpPr>
          <p:nvPr/>
        </p:nvSpPr>
        <p:spPr bwMode="auto">
          <a:xfrm>
            <a:off x="0" y="3382963"/>
            <a:ext cx="1905000" cy="960437"/>
          </a:xfrm>
          <a:prstGeom prst="rect">
            <a:avLst/>
          </a:prstGeom>
          <a:noFill/>
          <a:ln w="9525">
            <a:noFill/>
            <a:miter lim="800000"/>
            <a:headEnd/>
            <a:tailEnd/>
          </a:ln>
        </p:spPr>
        <p:txBody>
          <a:bodyPr anchor="ctr"/>
          <a:lstStyle/>
          <a:p>
            <a:pPr algn="ctr" eaLnBrk="0" hangingPunct="0">
              <a:defRPr/>
            </a:pPr>
            <a:r>
              <a:rPr lang="en-US" sz="2800" b="1" kern="0" dirty="0">
                <a:solidFill>
                  <a:schemeClr val="accent6">
                    <a:lumMod val="60000"/>
                    <a:lumOff val="40000"/>
                  </a:schemeClr>
                </a:solidFill>
                <a:latin typeface="+mj-lt"/>
                <a:ea typeface="+mj-ea"/>
                <a:cs typeface="+mj-cs"/>
              </a:rPr>
              <a:t>Pictures</a:t>
            </a:r>
          </a:p>
        </p:txBody>
      </p:sp>
      <p:sp>
        <p:nvSpPr>
          <p:cNvPr id="68" name="Title 1"/>
          <p:cNvSpPr txBox="1">
            <a:spLocks/>
          </p:cNvSpPr>
          <p:nvPr/>
        </p:nvSpPr>
        <p:spPr bwMode="auto">
          <a:xfrm>
            <a:off x="2057400" y="2620963"/>
            <a:ext cx="1447800" cy="838200"/>
          </a:xfrm>
          <a:prstGeom prst="rect">
            <a:avLst/>
          </a:prstGeom>
          <a:noFill/>
          <a:ln w="9525">
            <a:noFill/>
            <a:miter lim="800000"/>
            <a:headEnd/>
            <a:tailEnd/>
          </a:ln>
        </p:spPr>
        <p:txBody>
          <a:bodyPr anchor="ctr"/>
          <a:lstStyle/>
          <a:p>
            <a:pPr algn="ctr" eaLnBrk="0" hangingPunct="0">
              <a:defRPr/>
            </a:pPr>
            <a:r>
              <a:rPr lang="en-US" sz="2800" b="1" kern="0" dirty="0">
                <a:solidFill>
                  <a:srgbClr val="002060"/>
                </a:solidFill>
                <a:latin typeface="+mj-lt"/>
                <a:ea typeface="+mj-ea"/>
                <a:cs typeface="+mj-cs"/>
              </a:rPr>
              <a:t>Ears</a:t>
            </a:r>
          </a:p>
        </p:txBody>
      </p:sp>
      <p:sp>
        <p:nvSpPr>
          <p:cNvPr id="69" name="Title 1"/>
          <p:cNvSpPr txBox="1">
            <a:spLocks/>
          </p:cNvSpPr>
          <p:nvPr/>
        </p:nvSpPr>
        <p:spPr bwMode="auto">
          <a:xfrm>
            <a:off x="2057400" y="3382963"/>
            <a:ext cx="1447800" cy="960437"/>
          </a:xfrm>
          <a:prstGeom prst="rect">
            <a:avLst/>
          </a:prstGeom>
          <a:noFill/>
          <a:ln w="9525">
            <a:noFill/>
            <a:miter lim="800000"/>
            <a:headEnd/>
            <a:tailEnd/>
          </a:ln>
        </p:spPr>
        <p:txBody>
          <a:bodyPr anchor="ctr"/>
          <a:lstStyle/>
          <a:p>
            <a:pPr algn="ctr" eaLnBrk="0" hangingPunct="0">
              <a:defRPr/>
            </a:pPr>
            <a:r>
              <a:rPr lang="en-US" sz="2800" b="1" kern="0" dirty="0">
                <a:solidFill>
                  <a:schemeClr val="accent6">
                    <a:lumMod val="60000"/>
                    <a:lumOff val="40000"/>
                  </a:schemeClr>
                </a:solidFill>
                <a:latin typeface="+mj-lt"/>
                <a:ea typeface="+mj-ea"/>
                <a:cs typeface="+mj-cs"/>
              </a:rPr>
              <a:t>Eyes</a:t>
            </a:r>
          </a:p>
        </p:txBody>
      </p:sp>
      <p:sp>
        <p:nvSpPr>
          <p:cNvPr id="70" name="Title 1"/>
          <p:cNvSpPr txBox="1">
            <a:spLocks/>
          </p:cNvSpPr>
          <p:nvPr/>
        </p:nvSpPr>
        <p:spPr bwMode="auto">
          <a:xfrm>
            <a:off x="7543800" y="3276600"/>
            <a:ext cx="1600200" cy="762000"/>
          </a:xfrm>
          <a:prstGeom prst="rect">
            <a:avLst/>
          </a:prstGeom>
          <a:noFill/>
          <a:ln w="9525">
            <a:noFill/>
            <a:miter lim="800000"/>
            <a:headEnd/>
            <a:tailEnd/>
          </a:ln>
        </p:spPr>
        <p:txBody>
          <a:bodyPr anchor="ctr"/>
          <a:lstStyle/>
          <a:p>
            <a:pPr algn="ctr" eaLnBrk="0" hangingPunct="0">
              <a:defRPr/>
            </a:pPr>
            <a:r>
              <a:rPr lang="en-US" sz="2000" b="1" kern="0" dirty="0">
                <a:solidFill>
                  <a:schemeClr val="tx2"/>
                </a:solidFill>
                <a:latin typeface="+mj-lt"/>
                <a:ea typeface="+mj-ea"/>
                <a:cs typeface="+mj-cs"/>
              </a:rPr>
              <a:t>Prior</a:t>
            </a:r>
          </a:p>
          <a:p>
            <a:pPr algn="ctr" eaLnBrk="0" hangingPunct="0">
              <a:defRPr/>
            </a:pPr>
            <a:r>
              <a:rPr lang="en-US" sz="2000" b="1" kern="0" dirty="0">
                <a:solidFill>
                  <a:schemeClr val="tx2"/>
                </a:solidFill>
                <a:latin typeface="+mj-lt"/>
                <a:ea typeface="+mj-ea"/>
                <a:cs typeface="+mj-cs"/>
              </a:rPr>
              <a:t>Knowledge</a:t>
            </a:r>
          </a:p>
        </p:txBody>
      </p:sp>
      <p:sp>
        <p:nvSpPr>
          <p:cNvPr id="71" name="Title 1"/>
          <p:cNvSpPr txBox="1">
            <a:spLocks/>
          </p:cNvSpPr>
          <p:nvPr/>
        </p:nvSpPr>
        <p:spPr bwMode="auto">
          <a:xfrm>
            <a:off x="3657600" y="2620963"/>
            <a:ext cx="1752600" cy="838200"/>
          </a:xfrm>
          <a:prstGeom prst="rect">
            <a:avLst/>
          </a:prstGeom>
          <a:noFill/>
          <a:ln w="9525">
            <a:noFill/>
            <a:miter lim="800000"/>
            <a:headEnd/>
            <a:tailEnd/>
          </a:ln>
        </p:spPr>
        <p:txBody>
          <a:bodyPr anchor="ctr"/>
          <a:lstStyle/>
          <a:p>
            <a:pPr algn="ctr" eaLnBrk="0" hangingPunct="0">
              <a:defRPr/>
            </a:pPr>
            <a:r>
              <a:rPr lang="en-US" sz="2800" b="1" kern="0" dirty="0">
                <a:solidFill>
                  <a:srgbClr val="002060"/>
                </a:solidFill>
                <a:latin typeface="+mj-lt"/>
                <a:ea typeface="+mj-ea"/>
                <a:cs typeface="+mj-cs"/>
              </a:rPr>
              <a:t>Sounds</a:t>
            </a:r>
          </a:p>
        </p:txBody>
      </p:sp>
      <p:sp>
        <p:nvSpPr>
          <p:cNvPr id="72" name="Title 1"/>
          <p:cNvSpPr txBox="1">
            <a:spLocks/>
          </p:cNvSpPr>
          <p:nvPr/>
        </p:nvSpPr>
        <p:spPr bwMode="auto">
          <a:xfrm>
            <a:off x="3657600" y="3382963"/>
            <a:ext cx="1752600" cy="960437"/>
          </a:xfrm>
          <a:prstGeom prst="rect">
            <a:avLst/>
          </a:prstGeom>
          <a:noFill/>
          <a:ln w="9525">
            <a:noFill/>
            <a:miter lim="800000"/>
            <a:headEnd/>
            <a:tailEnd/>
          </a:ln>
        </p:spPr>
        <p:txBody>
          <a:bodyPr anchor="ctr"/>
          <a:lstStyle/>
          <a:p>
            <a:pPr algn="ctr" eaLnBrk="0" hangingPunct="0">
              <a:defRPr/>
            </a:pPr>
            <a:r>
              <a:rPr lang="en-US" sz="2800" b="1" kern="0" dirty="0">
                <a:solidFill>
                  <a:schemeClr val="accent6">
                    <a:lumMod val="60000"/>
                    <a:lumOff val="40000"/>
                  </a:schemeClr>
                </a:solidFill>
                <a:latin typeface="+mj-lt"/>
                <a:ea typeface="+mj-ea"/>
                <a:cs typeface="+mj-cs"/>
              </a:rPr>
              <a:t>Images</a:t>
            </a:r>
          </a:p>
        </p:txBody>
      </p:sp>
      <p:sp>
        <p:nvSpPr>
          <p:cNvPr id="73" name="Title 1"/>
          <p:cNvSpPr txBox="1">
            <a:spLocks/>
          </p:cNvSpPr>
          <p:nvPr/>
        </p:nvSpPr>
        <p:spPr bwMode="auto">
          <a:xfrm>
            <a:off x="5715000" y="2620963"/>
            <a:ext cx="1676400" cy="838200"/>
          </a:xfrm>
          <a:prstGeom prst="rect">
            <a:avLst/>
          </a:prstGeom>
          <a:noFill/>
          <a:ln w="9525">
            <a:noFill/>
            <a:miter lim="800000"/>
            <a:headEnd/>
            <a:tailEnd/>
          </a:ln>
        </p:spPr>
        <p:txBody>
          <a:bodyPr anchor="ctr"/>
          <a:lstStyle/>
          <a:p>
            <a:pPr algn="ctr" eaLnBrk="0" hangingPunct="0">
              <a:defRPr/>
            </a:pPr>
            <a:r>
              <a:rPr lang="en-US" sz="2800" b="1" kern="0" dirty="0">
                <a:solidFill>
                  <a:srgbClr val="002060"/>
                </a:solidFill>
                <a:latin typeface="+mj-lt"/>
                <a:ea typeface="+mj-ea"/>
                <a:cs typeface="+mj-cs"/>
              </a:rPr>
              <a:t>Verbal</a:t>
            </a:r>
          </a:p>
        </p:txBody>
      </p:sp>
      <p:sp>
        <p:nvSpPr>
          <p:cNvPr id="74" name="Title 1"/>
          <p:cNvSpPr txBox="1">
            <a:spLocks/>
          </p:cNvSpPr>
          <p:nvPr/>
        </p:nvSpPr>
        <p:spPr bwMode="auto">
          <a:xfrm>
            <a:off x="5715000" y="3382963"/>
            <a:ext cx="1676400" cy="960437"/>
          </a:xfrm>
          <a:prstGeom prst="rect">
            <a:avLst/>
          </a:prstGeom>
          <a:noFill/>
          <a:ln w="9525">
            <a:noFill/>
            <a:miter lim="800000"/>
            <a:headEnd/>
            <a:tailEnd/>
          </a:ln>
        </p:spPr>
        <p:txBody>
          <a:bodyPr anchor="ctr"/>
          <a:lstStyle/>
          <a:p>
            <a:pPr algn="ctr" eaLnBrk="0" hangingPunct="0">
              <a:defRPr/>
            </a:pPr>
            <a:r>
              <a:rPr lang="en-US" sz="2800" b="1" kern="0" dirty="0">
                <a:solidFill>
                  <a:schemeClr val="accent6">
                    <a:lumMod val="60000"/>
                    <a:lumOff val="40000"/>
                  </a:schemeClr>
                </a:solidFill>
                <a:latin typeface="+mj-lt"/>
                <a:ea typeface="+mj-ea"/>
                <a:cs typeface="+mj-cs"/>
              </a:rPr>
              <a:t>Pictorial</a:t>
            </a:r>
          </a:p>
        </p:txBody>
      </p:sp>
      <p:grpSp>
        <p:nvGrpSpPr>
          <p:cNvPr id="13323" name="Group 105"/>
          <p:cNvGrpSpPr>
            <a:grpSpLocks/>
          </p:cNvGrpSpPr>
          <p:nvPr/>
        </p:nvGrpSpPr>
        <p:grpSpPr bwMode="auto">
          <a:xfrm>
            <a:off x="76200" y="4648200"/>
            <a:ext cx="8915400" cy="609600"/>
            <a:chOff x="76200" y="4648200"/>
            <a:chExt cx="8915400" cy="609600"/>
          </a:xfrm>
        </p:grpSpPr>
        <p:sp>
          <p:nvSpPr>
            <p:cNvPr id="101" name="Right Brace 100"/>
            <p:cNvSpPr/>
            <p:nvPr/>
          </p:nvSpPr>
          <p:spPr>
            <a:xfrm rot="5400000" flipV="1">
              <a:off x="609600" y="4114800"/>
              <a:ext cx="609600" cy="1676400"/>
            </a:xfrm>
            <a:prstGeom prst="rightBrace">
              <a:avLst>
                <a:gd name="adj1" fmla="val 8333"/>
                <a:gd name="adj2" fmla="val 45455"/>
              </a:avLst>
            </a:prstGeom>
            <a:ln w="57150">
              <a:solidFill>
                <a:srgbClr val="33CC3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chemeClr val="accent2">
                    <a:lumMod val="75000"/>
                  </a:schemeClr>
                </a:solidFill>
              </a:endParaRPr>
            </a:p>
          </p:txBody>
        </p:sp>
        <p:sp>
          <p:nvSpPr>
            <p:cNvPr id="105" name="Right Brace 104"/>
            <p:cNvSpPr/>
            <p:nvPr/>
          </p:nvSpPr>
          <p:spPr>
            <a:xfrm rot="5400000" flipV="1">
              <a:off x="2476500" y="4229100"/>
              <a:ext cx="609600" cy="1447800"/>
            </a:xfrm>
            <a:prstGeom prst="rightBrace">
              <a:avLst>
                <a:gd name="adj1" fmla="val 8333"/>
                <a:gd name="adj2" fmla="val 45455"/>
              </a:avLst>
            </a:prstGeom>
            <a:ln w="57150">
              <a:solidFill>
                <a:srgbClr val="33CC3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chemeClr val="accent2">
                    <a:lumMod val="75000"/>
                  </a:schemeClr>
                </a:solidFill>
              </a:endParaRPr>
            </a:p>
          </p:txBody>
        </p:sp>
        <p:sp>
          <p:nvSpPr>
            <p:cNvPr id="106" name="Right Brace 105"/>
            <p:cNvSpPr/>
            <p:nvPr/>
          </p:nvSpPr>
          <p:spPr>
            <a:xfrm rot="5400000" flipV="1">
              <a:off x="5295900" y="3162300"/>
              <a:ext cx="609600" cy="3581400"/>
            </a:xfrm>
            <a:prstGeom prst="rightBrace">
              <a:avLst>
                <a:gd name="adj1" fmla="val 8333"/>
                <a:gd name="adj2" fmla="val 45455"/>
              </a:avLst>
            </a:prstGeom>
            <a:ln w="57150">
              <a:solidFill>
                <a:srgbClr val="33CC3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chemeClr val="accent2">
                    <a:lumMod val="75000"/>
                  </a:schemeClr>
                </a:solidFill>
              </a:endParaRPr>
            </a:p>
          </p:txBody>
        </p:sp>
        <p:sp>
          <p:nvSpPr>
            <p:cNvPr id="107" name="Right Brace 106"/>
            <p:cNvSpPr/>
            <p:nvPr/>
          </p:nvSpPr>
          <p:spPr>
            <a:xfrm rot="5400000" flipV="1">
              <a:off x="7962900" y="4229100"/>
              <a:ext cx="609600" cy="1447800"/>
            </a:xfrm>
            <a:prstGeom prst="rightBrace">
              <a:avLst>
                <a:gd name="adj1" fmla="val 8333"/>
                <a:gd name="adj2" fmla="val 45455"/>
              </a:avLst>
            </a:prstGeom>
            <a:ln w="57150">
              <a:solidFill>
                <a:srgbClr val="33CC3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chemeClr val="accent2">
                    <a:lumMod val="75000"/>
                  </a:schemeClr>
                </a:solidFill>
              </a:endParaRPr>
            </a:p>
          </p:txBody>
        </p:sp>
      </p:grpSp>
      <p:grpSp>
        <p:nvGrpSpPr>
          <p:cNvPr id="13324" name="Group 111"/>
          <p:cNvGrpSpPr>
            <a:grpSpLocks/>
          </p:cNvGrpSpPr>
          <p:nvPr/>
        </p:nvGrpSpPr>
        <p:grpSpPr bwMode="auto">
          <a:xfrm>
            <a:off x="152400" y="5486400"/>
            <a:ext cx="8991600" cy="609600"/>
            <a:chOff x="152400" y="5486400"/>
            <a:chExt cx="8991600" cy="609600"/>
          </a:xfrm>
        </p:grpSpPr>
        <p:sp>
          <p:nvSpPr>
            <p:cNvPr id="109" name="Title 1"/>
            <p:cNvSpPr txBox="1">
              <a:spLocks/>
            </p:cNvSpPr>
            <p:nvPr/>
          </p:nvSpPr>
          <p:spPr bwMode="auto">
            <a:xfrm>
              <a:off x="4038600" y="5486400"/>
              <a:ext cx="2819400" cy="457200"/>
            </a:xfrm>
            <a:prstGeom prst="rect">
              <a:avLst/>
            </a:prstGeom>
            <a:noFill/>
            <a:ln w="9525">
              <a:noFill/>
              <a:miter lim="800000"/>
              <a:headEnd/>
              <a:tailEnd/>
            </a:ln>
          </p:spPr>
          <p:txBody>
            <a:bodyPr anchor="ctr"/>
            <a:lstStyle/>
            <a:p>
              <a:pPr algn="ctr" eaLnBrk="0" hangingPunct="0">
                <a:defRPr/>
              </a:pPr>
              <a:r>
                <a:rPr lang="en-US" sz="2400" b="1" kern="0" dirty="0">
                  <a:solidFill>
                    <a:srgbClr val="660033"/>
                  </a:solidFill>
                  <a:latin typeface="Garamond" pitchFamily="18" charset="0"/>
                </a:rPr>
                <a:t>Working Memory</a:t>
              </a:r>
            </a:p>
          </p:txBody>
        </p:sp>
        <p:sp>
          <p:nvSpPr>
            <p:cNvPr id="111" name="Title 1"/>
            <p:cNvSpPr txBox="1">
              <a:spLocks/>
            </p:cNvSpPr>
            <p:nvPr/>
          </p:nvSpPr>
          <p:spPr bwMode="auto">
            <a:xfrm>
              <a:off x="7239000" y="5486400"/>
              <a:ext cx="1905000" cy="609600"/>
            </a:xfrm>
            <a:prstGeom prst="rect">
              <a:avLst/>
            </a:prstGeom>
            <a:noFill/>
            <a:ln w="9525">
              <a:noFill/>
              <a:miter lim="800000"/>
              <a:headEnd/>
              <a:tailEnd/>
            </a:ln>
          </p:spPr>
          <p:txBody>
            <a:bodyPr anchor="ctr"/>
            <a:lstStyle/>
            <a:p>
              <a:pPr algn="ctr" eaLnBrk="0" hangingPunct="0">
                <a:defRPr/>
              </a:pPr>
              <a:r>
                <a:rPr lang="en-US" sz="2400" b="1" kern="0" dirty="0">
                  <a:solidFill>
                    <a:srgbClr val="660033"/>
                  </a:solidFill>
                  <a:latin typeface="Garamond" pitchFamily="18" charset="0"/>
                </a:rPr>
                <a:t>Long-Term</a:t>
              </a:r>
            </a:p>
            <a:p>
              <a:pPr algn="ctr" eaLnBrk="0" hangingPunct="0">
                <a:defRPr/>
              </a:pPr>
              <a:r>
                <a:rPr lang="en-US" sz="2400" b="1" kern="0" dirty="0">
                  <a:solidFill>
                    <a:srgbClr val="660033"/>
                  </a:solidFill>
                  <a:latin typeface="Garamond" pitchFamily="18" charset="0"/>
                </a:rPr>
                <a:t>Memory</a:t>
              </a:r>
            </a:p>
          </p:txBody>
        </p:sp>
        <p:sp>
          <p:nvSpPr>
            <p:cNvPr id="112" name="Title 1"/>
            <p:cNvSpPr txBox="1">
              <a:spLocks/>
            </p:cNvSpPr>
            <p:nvPr/>
          </p:nvSpPr>
          <p:spPr bwMode="auto">
            <a:xfrm>
              <a:off x="1828800" y="5486400"/>
              <a:ext cx="1752600" cy="609600"/>
            </a:xfrm>
            <a:prstGeom prst="rect">
              <a:avLst/>
            </a:prstGeom>
            <a:noFill/>
            <a:ln w="9525">
              <a:noFill/>
              <a:miter lim="800000"/>
              <a:headEnd/>
              <a:tailEnd/>
            </a:ln>
          </p:spPr>
          <p:txBody>
            <a:bodyPr anchor="ctr"/>
            <a:lstStyle/>
            <a:p>
              <a:pPr algn="ctr" eaLnBrk="0" hangingPunct="0">
                <a:defRPr/>
              </a:pPr>
              <a:r>
                <a:rPr lang="en-US" sz="2400" b="1" kern="0" dirty="0">
                  <a:solidFill>
                    <a:srgbClr val="660033"/>
                  </a:solidFill>
                  <a:latin typeface="Garamond" pitchFamily="18" charset="0"/>
                </a:rPr>
                <a:t>Sensory</a:t>
              </a:r>
            </a:p>
            <a:p>
              <a:pPr algn="ctr" eaLnBrk="0" hangingPunct="0">
                <a:defRPr/>
              </a:pPr>
              <a:r>
                <a:rPr lang="en-US" sz="2400" b="1" kern="0" dirty="0">
                  <a:solidFill>
                    <a:srgbClr val="660033"/>
                  </a:solidFill>
                  <a:latin typeface="Garamond" pitchFamily="18" charset="0"/>
                </a:rPr>
                <a:t>Memory</a:t>
              </a:r>
            </a:p>
          </p:txBody>
        </p:sp>
        <p:sp>
          <p:nvSpPr>
            <p:cNvPr id="114" name="Title 1"/>
            <p:cNvSpPr txBox="1">
              <a:spLocks/>
            </p:cNvSpPr>
            <p:nvPr/>
          </p:nvSpPr>
          <p:spPr bwMode="auto">
            <a:xfrm>
              <a:off x="152400" y="5486400"/>
              <a:ext cx="1371600" cy="457200"/>
            </a:xfrm>
            <a:prstGeom prst="rect">
              <a:avLst/>
            </a:prstGeom>
            <a:noFill/>
            <a:ln w="9525">
              <a:noFill/>
              <a:miter lim="800000"/>
              <a:headEnd/>
              <a:tailEnd/>
            </a:ln>
          </p:spPr>
          <p:txBody>
            <a:bodyPr anchor="ctr"/>
            <a:lstStyle/>
            <a:p>
              <a:pPr algn="ctr" eaLnBrk="0" hangingPunct="0">
                <a:defRPr/>
              </a:pPr>
              <a:r>
                <a:rPr lang="en-US" sz="2400" b="1" kern="0" dirty="0">
                  <a:solidFill>
                    <a:srgbClr val="660033"/>
                  </a:solidFill>
                  <a:latin typeface="Garamond" pitchFamily="18" charset="0"/>
                </a:rPr>
                <a:t>Lesson</a:t>
              </a:r>
            </a:p>
          </p:txBody>
        </p:sp>
      </p:grpSp>
      <p:sp>
        <p:nvSpPr>
          <p:cNvPr id="41" name="Line 82"/>
          <p:cNvSpPr>
            <a:spLocks noChangeShapeType="1"/>
          </p:cNvSpPr>
          <p:nvPr/>
        </p:nvSpPr>
        <p:spPr bwMode="auto">
          <a:xfrm flipH="1">
            <a:off x="7696200" y="3505200"/>
            <a:ext cx="304800" cy="0"/>
          </a:xfrm>
          <a:prstGeom prst="line">
            <a:avLst/>
          </a:prstGeom>
          <a:noFill/>
          <a:ln w="57150">
            <a:solidFill>
              <a:srgbClr val="660033"/>
            </a:solidFill>
            <a:round/>
            <a:headEnd/>
            <a:tailEnd type="triangle" w="med" len="med"/>
          </a:ln>
        </p:spPr>
        <p:txBody>
          <a:bodyPr/>
          <a:lstStyle/>
          <a:p>
            <a:endParaRPr lang="en-US"/>
          </a:p>
        </p:txBody>
      </p:sp>
      <p:grpSp>
        <p:nvGrpSpPr>
          <p:cNvPr id="4" name="Group 44"/>
          <p:cNvGrpSpPr>
            <a:grpSpLocks/>
          </p:cNvGrpSpPr>
          <p:nvPr/>
        </p:nvGrpSpPr>
        <p:grpSpPr bwMode="auto">
          <a:xfrm>
            <a:off x="1600200" y="2590800"/>
            <a:ext cx="6096000" cy="1752600"/>
            <a:chOff x="1600200" y="2590800"/>
            <a:chExt cx="6096000" cy="1752600"/>
          </a:xfrm>
        </p:grpSpPr>
        <p:sp>
          <p:nvSpPr>
            <p:cNvPr id="116" name="Title 1"/>
            <p:cNvSpPr txBox="1">
              <a:spLocks/>
            </p:cNvSpPr>
            <p:nvPr/>
          </p:nvSpPr>
          <p:spPr bwMode="auto">
            <a:xfrm>
              <a:off x="2895600" y="2590800"/>
              <a:ext cx="1219200" cy="381000"/>
            </a:xfrm>
            <a:prstGeom prst="rect">
              <a:avLst/>
            </a:prstGeom>
            <a:noFill/>
            <a:ln w="9525">
              <a:noFill/>
              <a:miter lim="800000"/>
              <a:headEnd/>
              <a:tailEnd/>
            </a:ln>
          </p:spPr>
          <p:txBody>
            <a:bodyPr anchor="ctr"/>
            <a:lstStyle/>
            <a:p>
              <a:pPr algn="ctr" eaLnBrk="0" hangingPunct="0">
                <a:defRPr/>
              </a:pPr>
              <a:r>
                <a:rPr lang="en-US" sz="1600" b="1" kern="0" dirty="0">
                  <a:solidFill>
                    <a:srgbClr val="660033"/>
                  </a:solidFill>
                  <a:latin typeface="Garamond" pitchFamily="18" charset="0"/>
                </a:rPr>
                <a:t>selecting</a:t>
              </a:r>
              <a:endParaRPr lang="en-US" sz="1600" b="1" kern="0" dirty="0">
                <a:solidFill>
                  <a:srgbClr val="660033"/>
                </a:solidFill>
                <a:latin typeface="Garamond" pitchFamily="18" charset="0"/>
                <a:ea typeface="+mj-ea"/>
                <a:cs typeface="+mj-cs"/>
              </a:endParaRPr>
            </a:p>
          </p:txBody>
        </p:sp>
        <p:sp>
          <p:nvSpPr>
            <p:cNvPr id="122" name="Title 1"/>
            <p:cNvSpPr txBox="1">
              <a:spLocks/>
            </p:cNvSpPr>
            <p:nvPr/>
          </p:nvSpPr>
          <p:spPr bwMode="auto">
            <a:xfrm>
              <a:off x="4953000" y="2590800"/>
              <a:ext cx="1219200" cy="381000"/>
            </a:xfrm>
            <a:prstGeom prst="rect">
              <a:avLst/>
            </a:prstGeom>
            <a:noFill/>
            <a:ln w="9525">
              <a:noFill/>
              <a:miter lim="800000"/>
              <a:headEnd/>
              <a:tailEnd/>
            </a:ln>
          </p:spPr>
          <p:txBody>
            <a:bodyPr anchor="ctr"/>
            <a:lstStyle/>
            <a:p>
              <a:pPr algn="ctr" eaLnBrk="0" hangingPunct="0">
                <a:defRPr/>
              </a:pPr>
              <a:r>
                <a:rPr lang="en-US" sz="1600" b="1" kern="0" dirty="0">
                  <a:solidFill>
                    <a:srgbClr val="660033"/>
                  </a:solidFill>
                  <a:latin typeface="Garamond" pitchFamily="18" charset="0"/>
                </a:rPr>
                <a:t>organizing</a:t>
              </a:r>
            </a:p>
          </p:txBody>
        </p:sp>
        <p:cxnSp>
          <p:nvCxnSpPr>
            <p:cNvPr id="13332" name="Straight Arrow Connector 74"/>
            <p:cNvCxnSpPr>
              <a:cxnSpLocks noChangeShapeType="1"/>
            </p:cNvCxnSpPr>
            <p:nvPr/>
          </p:nvCxnSpPr>
          <p:spPr bwMode="auto">
            <a:xfrm>
              <a:off x="1600200" y="3078164"/>
              <a:ext cx="609600" cy="1587"/>
            </a:xfrm>
            <a:prstGeom prst="straightConnector1">
              <a:avLst/>
            </a:prstGeom>
            <a:noFill/>
            <a:ln w="76200" algn="ctr">
              <a:solidFill>
                <a:srgbClr val="660033"/>
              </a:solidFill>
              <a:round/>
              <a:headEnd/>
              <a:tailEnd type="arrow" w="med" len="med"/>
            </a:ln>
          </p:spPr>
        </p:cxnSp>
        <p:cxnSp>
          <p:nvCxnSpPr>
            <p:cNvPr id="13333" name="Straight Arrow Connector 76"/>
            <p:cNvCxnSpPr>
              <a:cxnSpLocks noChangeShapeType="1"/>
            </p:cNvCxnSpPr>
            <p:nvPr/>
          </p:nvCxnSpPr>
          <p:spPr bwMode="auto">
            <a:xfrm>
              <a:off x="3200400" y="3078164"/>
              <a:ext cx="533400" cy="1587"/>
            </a:xfrm>
            <a:prstGeom prst="straightConnector1">
              <a:avLst/>
            </a:prstGeom>
            <a:noFill/>
            <a:ln w="76200" algn="ctr">
              <a:solidFill>
                <a:srgbClr val="660033"/>
              </a:solidFill>
              <a:round/>
              <a:headEnd/>
              <a:tailEnd type="arrow" w="med" len="med"/>
            </a:ln>
          </p:spPr>
        </p:cxnSp>
        <p:cxnSp>
          <p:nvCxnSpPr>
            <p:cNvPr id="13334" name="Straight Arrow Connector 78"/>
            <p:cNvCxnSpPr>
              <a:cxnSpLocks noChangeShapeType="1"/>
            </p:cNvCxnSpPr>
            <p:nvPr/>
          </p:nvCxnSpPr>
          <p:spPr bwMode="auto">
            <a:xfrm>
              <a:off x="5181600" y="3078164"/>
              <a:ext cx="685800" cy="1587"/>
            </a:xfrm>
            <a:prstGeom prst="straightConnector1">
              <a:avLst/>
            </a:prstGeom>
            <a:noFill/>
            <a:ln w="76200" algn="ctr">
              <a:solidFill>
                <a:srgbClr val="660033"/>
              </a:solidFill>
              <a:round/>
              <a:headEnd/>
              <a:tailEnd type="arrow" w="med" len="med"/>
            </a:ln>
          </p:spPr>
        </p:cxnSp>
        <p:sp>
          <p:nvSpPr>
            <p:cNvPr id="83" name="Bent Arrow 82"/>
            <p:cNvSpPr/>
            <p:nvPr/>
          </p:nvSpPr>
          <p:spPr>
            <a:xfrm rot="5400000">
              <a:off x="7200900" y="2933700"/>
              <a:ext cx="457200" cy="533400"/>
            </a:xfrm>
            <a:prstGeom prst="bentArrow">
              <a:avLst/>
            </a:prstGeom>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cxnSp>
          <p:nvCxnSpPr>
            <p:cNvPr id="31" name="Straight Arrow Connector 30"/>
            <p:cNvCxnSpPr/>
            <p:nvPr/>
          </p:nvCxnSpPr>
          <p:spPr bwMode="auto">
            <a:xfrm>
              <a:off x="1676400" y="3916363"/>
              <a:ext cx="533400" cy="1587"/>
            </a:xfrm>
            <a:prstGeom prst="straightConnector1">
              <a:avLst/>
            </a:prstGeom>
            <a:ln w="76200">
              <a:solidFill>
                <a:srgbClr val="660033"/>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bwMode="auto">
            <a:xfrm>
              <a:off x="3200400" y="3914775"/>
              <a:ext cx="609600" cy="1588"/>
            </a:xfrm>
            <a:prstGeom prst="straightConnector1">
              <a:avLst/>
            </a:prstGeom>
            <a:ln w="76200">
              <a:solidFill>
                <a:srgbClr val="660033"/>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bwMode="auto">
            <a:xfrm>
              <a:off x="5181600" y="3914775"/>
              <a:ext cx="609600" cy="1588"/>
            </a:xfrm>
            <a:prstGeom prst="straightConnector1">
              <a:avLst/>
            </a:prstGeom>
            <a:ln w="76200">
              <a:solidFill>
                <a:srgbClr val="660033"/>
              </a:solidFill>
              <a:tailEnd type="arrow"/>
            </a:ln>
          </p:spPr>
          <p:style>
            <a:lnRef idx="1">
              <a:schemeClr val="accent1"/>
            </a:lnRef>
            <a:fillRef idx="0">
              <a:schemeClr val="accent1"/>
            </a:fillRef>
            <a:effectRef idx="0">
              <a:schemeClr val="accent1"/>
            </a:effectRef>
            <a:fontRef idx="minor">
              <a:schemeClr val="tx1"/>
            </a:fontRef>
          </p:style>
        </p:cxnSp>
        <p:sp>
          <p:nvSpPr>
            <p:cNvPr id="34" name="Bent Arrow 33"/>
            <p:cNvSpPr/>
            <p:nvPr/>
          </p:nvSpPr>
          <p:spPr bwMode="auto">
            <a:xfrm rot="5400000" flipH="1">
              <a:off x="7215981" y="3528219"/>
              <a:ext cx="427038" cy="381000"/>
            </a:xfrm>
            <a:prstGeom prst="bentArrow">
              <a:avLst>
                <a:gd name="adj1" fmla="val 25000"/>
                <a:gd name="adj2" fmla="val 16667"/>
                <a:gd name="adj3" fmla="val 25000"/>
                <a:gd name="adj4" fmla="val 43750"/>
              </a:avLst>
            </a:prstGeom>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42" name="Title 1"/>
            <p:cNvSpPr txBox="1">
              <a:spLocks/>
            </p:cNvSpPr>
            <p:nvPr/>
          </p:nvSpPr>
          <p:spPr bwMode="auto">
            <a:xfrm>
              <a:off x="2895600" y="3962400"/>
              <a:ext cx="1219200" cy="381000"/>
            </a:xfrm>
            <a:prstGeom prst="rect">
              <a:avLst/>
            </a:prstGeom>
            <a:noFill/>
            <a:ln w="9525">
              <a:noFill/>
              <a:miter lim="800000"/>
              <a:headEnd/>
              <a:tailEnd/>
            </a:ln>
          </p:spPr>
          <p:txBody>
            <a:bodyPr anchor="ctr"/>
            <a:lstStyle/>
            <a:p>
              <a:pPr algn="ctr" eaLnBrk="0" hangingPunct="0">
                <a:defRPr/>
              </a:pPr>
              <a:r>
                <a:rPr lang="en-US" sz="1600" b="1" kern="0" dirty="0">
                  <a:solidFill>
                    <a:srgbClr val="660033"/>
                  </a:solidFill>
                  <a:latin typeface="Garamond" pitchFamily="18" charset="0"/>
                </a:rPr>
                <a:t>selecting</a:t>
              </a:r>
              <a:endParaRPr lang="en-US" sz="1600" b="1" kern="0" dirty="0">
                <a:solidFill>
                  <a:srgbClr val="660033"/>
                </a:solidFill>
                <a:latin typeface="Garamond" pitchFamily="18" charset="0"/>
                <a:ea typeface="+mj-ea"/>
                <a:cs typeface="+mj-cs"/>
              </a:endParaRPr>
            </a:p>
          </p:txBody>
        </p:sp>
        <p:sp>
          <p:nvSpPr>
            <p:cNvPr id="43" name="Title 1"/>
            <p:cNvSpPr txBox="1">
              <a:spLocks/>
            </p:cNvSpPr>
            <p:nvPr/>
          </p:nvSpPr>
          <p:spPr bwMode="auto">
            <a:xfrm>
              <a:off x="4953000" y="4038600"/>
              <a:ext cx="1219200" cy="228600"/>
            </a:xfrm>
            <a:prstGeom prst="rect">
              <a:avLst/>
            </a:prstGeom>
            <a:noFill/>
            <a:ln w="9525">
              <a:noFill/>
              <a:miter lim="800000"/>
              <a:headEnd/>
              <a:tailEnd/>
            </a:ln>
          </p:spPr>
          <p:txBody>
            <a:bodyPr anchor="ctr"/>
            <a:lstStyle/>
            <a:p>
              <a:pPr algn="ctr" eaLnBrk="0" hangingPunct="0">
                <a:defRPr/>
              </a:pPr>
              <a:r>
                <a:rPr lang="en-US" sz="1600" b="1" kern="0" dirty="0">
                  <a:solidFill>
                    <a:srgbClr val="660033"/>
                  </a:solidFill>
                  <a:latin typeface="Garamond" pitchFamily="18" charset="0"/>
                </a:rPr>
                <a:t>organizing</a:t>
              </a:r>
            </a:p>
          </p:txBody>
        </p:sp>
      </p:grpSp>
      <p:sp>
        <p:nvSpPr>
          <p:cNvPr id="13327" name="Title 1"/>
          <p:cNvSpPr txBox="1">
            <a:spLocks/>
          </p:cNvSpPr>
          <p:nvPr/>
        </p:nvSpPr>
        <p:spPr bwMode="auto">
          <a:xfrm rot="-479784">
            <a:off x="207963" y="3225800"/>
            <a:ext cx="1849437" cy="457200"/>
          </a:xfrm>
          <a:prstGeom prst="rect">
            <a:avLst/>
          </a:prstGeom>
          <a:noFill/>
          <a:ln w="9525">
            <a:noFill/>
            <a:miter lim="800000"/>
            <a:headEnd/>
            <a:tailEnd/>
          </a:ln>
        </p:spPr>
        <p:txBody>
          <a:bodyPr anchor="ctr"/>
          <a:lstStyle/>
          <a:p>
            <a:pPr algn="ctr" eaLnBrk="0" hangingPunct="0"/>
            <a:r>
              <a:rPr lang="en-US" altLang="en-US" sz="2400" b="1">
                <a:solidFill>
                  <a:srgbClr val="003300"/>
                </a:solidFill>
                <a:latin typeface="Bookman Old Style" pitchFamily="18" charset="0"/>
              </a:rPr>
              <a:t>Animation</a:t>
            </a:r>
          </a:p>
        </p:txBody>
      </p:sp>
      <p:sp>
        <p:nvSpPr>
          <p:cNvPr id="13328" name="Title 1"/>
          <p:cNvSpPr txBox="1">
            <a:spLocks/>
          </p:cNvSpPr>
          <p:nvPr/>
        </p:nvSpPr>
        <p:spPr bwMode="auto">
          <a:xfrm rot="-469981">
            <a:off x="252413" y="2360613"/>
            <a:ext cx="1876425" cy="457200"/>
          </a:xfrm>
          <a:prstGeom prst="rect">
            <a:avLst/>
          </a:prstGeom>
          <a:noFill/>
          <a:ln w="9525">
            <a:noFill/>
            <a:miter lim="800000"/>
            <a:headEnd/>
            <a:tailEnd/>
          </a:ln>
        </p:spPr>
        <p:txBody>
          <a:bodyPr anchor="ctr"/>
          <a:lstStyle/>
          <a:p>
            <a:pPr algn="ctr" eaLnBrk="0" hangingPunct="0"/>
            <a:r>
              <a:rPr lang="en-US" altLang="en-US" sz="2400" b="1">
                <a:solidFill>
                  <a:srgbClr val="003300"/>
                </a:solidFill>
                <a:latin typeface="Bookman Old Style" pitchFamily="18" charset="0"/>
              </a:rPr>
              <a:t>Narration</a:t>
            </a:r>
          </a:p>
        </p:txBody>
      </p:sp>
      <p:sp>
        <p:nvSpPr>
          <p:cNvPr id="38" name="Title 1"/>
          <p:cNvSpPr>
            <a:spLocks noGrp="1"/>
          </p:cNvSpPr>
          <p:nvPr>
            <p:ph type="title"/>
          </p:nvPr>
        </p:nvSpPr>
        <p:spPr>
          <a:xfrm>
            <a:off x="457200" y="579438"/>
            <a:ext cx="8229600" cy="868362"/>
          </a:xfrm>
        </p:spPr>
        <p:txBody>
          <a:bodyPr/>
          <a:lstStyle/>
          <a:p>
            <a:r>
              <a:rPr lang="en-US" altLang="en-US" b="1" smtClean="0">
                <a:solidFill>
                  <a:srgbClr val="660066"/>
                </a:solidFill>
                <a:latin typeface="Times New Roman" pitchFamily="18" charset="0"/>
                <a:cs typeface="Times New Roman" pitchFamily="18" charset="0"/>
              </a:rPr>
              <a:t>This is </a:t>
            </a:r>
            <a:r>
              <a:rPr lang="en-US" altLang="en-US" b="1" u="sng" smtClean="0">
                <a:solidFill>
                  <a:srgbClr val="660066"/>
                </a:solidFill>
                <a:latin typeface="Times New Roman" pitchFamily="18" charset="0"/>
                <a:cs typeface="Times New Roman" pitchFamily="18" charset="0"/>
              </a:rPr>
              <a:t>less</a:t>
            </a:r>
            <a:r>
              <a:rPr lang="en-US" altLang="en-US" b="1" smtClean="0">
                <a:solidFill>
                  <a:srgbClr val="660066"/>
                </a:solidFill>
                <a:latin typeface="Times New Roman" pitchFamily="18" charset="0"/>
                <a:cs typeface="Times New Roman" pitchFamily="18" charset="0"/>
              </a:rPr>
              <a:t> work…</a:t>
            </a:r>
          </a:p>
        </p:txBody>
      </p:sp>
    </p:spTree>
  </p:cSld>
  <p:clrMapOvr>
    <a:masterClrMapping/>
  </p:clrMapOvr>
  <p:transition spd="med" advClick="0" advTm="9000">
    <p:wipe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150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nodeType="afterGroup">
                            <p:stCondLst>
                              <p:cond delay="2000"/>
                            </p:stCondLst>
                            <p:childTnLst>
                              <p:par>
                                <p:cTn id="9" presetID="22" presetClass="entr" presetSubtype="2" fill="hold" grpId="0" nodeType="afterEffect">
                                  <p:stCondLst>
                                    <p:cond delay="1000"/>
                                  </p:stCondLst>
                                  <p:childTnLst>
                                    <p:set>
                                      <p:cBhvr>
                                        <p:cTn id="10" dur="1" fill="hold">
                                          <p:stCondLst>
                                            <p:cond delay="0"/>
                                          </p:stCondLst>
                                        </p:cTn>
                                        <p:tgtEl>
                                          <p:spTgt spid="41"/>
                                        </p:tgtEl>
                                        <p:attrNameLst>
                                          <p:attrName>style.visibility</p:attrName>
                                        </p:attrNameLst>
                                      </p:cBhvr>
                                      <p:to>
                                        <p:strVal val="visible"/>
                                      </p:to>
                                    </p:set>
                                    <p:animEffect transition="in" filter="wipe(right)">
                                      <p:cBhvr>
                                        <p:cTn id="11" dur="500"/>
                                        <p:tgtEl>
                                          <p:spTgt spid="41"/>
                                        </p:tgtEl>
                                      </p:cBhvr>
                                    </p:animEffect>
                                  </p:childTnLst>
                                </p:cTn>
                              </p:par>
                            </p:childTnLst>
                          </p:cTn>
                        </p:par>
                        <p:par>
                          <p:cTn id="12" fill="hold" nodeType="afterGroup">
                            <p:stCondLst>
                              <p:cond delay="3500"/>
                            </p:stCondLst>
                            <p:childTnLst>
                              <p:par>
                                <p:cTn id="13" presetID="14" presetClass="entr" presetSubtype="10" fill="hold" grpId="0" nodeType="afterEffect">
                                  <p:stCondLst>
                                    <p:cond delay="1000"/>
                                  </p:stCondLst>
                                  <p:childTnLst>
                                    <p:set>
                                      <p:cBhvr>
                                        <p:cTn id="14" dur="1" fill="hold">
                                          <p:stCondLst>
                                            <p:cond delay="0"/>
                                          </p:stCondLst>
                                        </p:cTn>
                                        <p:tgtEl>
                                          <p:spTgt spid="38"/>
                                        </p:tgtEl>
                                        <p:attrNameLst>
                                          <p:attrName>style.visibility</p:attrName>
                                        </p:attrNameLst>
                                      </p:cBhvr>
                                      <p:to>
                                        <p:strVal val="visible"/>
                                      </p:to>
                                    </p:set>
                                    <p:animEffect transition="in" filter="randombar(horizontal)">
                                      <p:cBhvr>
                                        <p:cTn id="15" dur="75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38"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CC66"/>
        </a:solidFill>
        <a:effectLst/>
      </p:bgPr>
    </p:bg>
    <p:spTree>
      <p:nvGrpSpPr>
        <p:cNvPr id="1" name=""/>
        <p:cNvGrpSpPr/>
        <p:nvPr/>
      </p:nvGrpSpPr>
      <p:grpSpPr>
        <a:xfrm>
          <a:off x="0" y="0"/>
          <a:ext cx="0" cy="0"/>
          <a:chOff x="0" y="0"/>
          <a:chExt cx="0" cy="0"/>
        </a:xfrm>
      </p:grpSpPr>
      <p:sp>
        <p:nvSpPr>
          <p:cNvPr id="4" name="Title 1"/>
          <p:cNvSpPr txBox="1">
            <a:spLocks/>
          </p:cNvSpPr>
          <p:nvPr/>
        </p:nvSpPr>
        <p:spPr>
          <a:xfrm>
            <a:off x="457200" y="5715000"/>
            <a:ext cx="8229600" cy="990600"/>
          </a:xfrm>
          <a:prstGeom prst="rect">
            <a:avLst/>
          </a:prstGeom>
        </p:spPr>
        <p:txBody>
          <a:bodyPr/>
          <a:lstStyle/>
          <a:p>
            <a:pPr algn="ctr" eaLnBrk="0" hangingPunct="0">
              <a:defRPr/>
            </a:pPr>
            <a:r>
              <a:rPr lang="en-US" sz="4400" b="1" u="sng" kern="0" dirty="0">
                <a:solidFill>
                  <a:srgbClr val="002060"/>
                </a:solidFill>
                <a:latin typeface="+mj-lt"/>
                <a:ea typeface="+mj-ea"/>
                <a:cs typeface="+mj-cs"/>
              </a:rPr>
              <a:t>Multimedia</a:t>
            </a:r>
          </a:p>
        </p:txBody>
      </p:sp>
      <p:sp>
        <p:nvSpPr>
          <p:cNvPr id="14339" name="Title 1"/>
          <p:cNvSpPr txBox="1">
            <a:spLocks/>
          </p:cNvSpPr>
          <p:nvPr/>
        </p:nvSpPr>
        <p:spPr bwMode="auto">
          <a:xfrm>
            <a:off x="457200" y="152400"/>
            <a:ext cx="8229600" cy="2819400"/>
          </a:xfrm>
          <a:prstGeom prst="rect">
            <a:avLst/>
          </a:prstGeom>
          <a:noFill/>
          <a:ln w="9525">
            <a:noFill/>
            <a:miter lim="800000"/>
            <a:headEnd/>
            <a:tailEnd/>
          </a:ln>
        </p:spPr>
        <p:txBody>
          <a:bodyPr/>
          <a:lstStyle/>
          <a:p>
            <a:pPr algn="ctr" eaLnBrk="0" hangingPunct="0"/>
            <a:r>
              <a:rPr lang="en-US" altLang="en-US" sz="4400" b="1">
                <a:solidFill>
                  <a:srgbClr val="336600"/>
                </a:solidFill>
              </a:rPr>
              <a:t>One learns better when    words and picture appear near each other, than words alone</a:t>
            </a:r>
          </a:p>
        </p:txBody>
      </p:sp>
      <p:sp>
        <p:nvSpPr>
          <p:cNvPr id="9" name="Content Placeholder 2"/>
          <p:cNvSpPr txBox="1">
            <a:spLocks/>
          </p:cNvSpPr>
          <p:nvPr/>
        </p:nvSpPr>
        <p:spPr>
          <a:xfrm>
            <a:off x="304800" y="3276600"/>
            <a:ext cx="8229600" cy="22860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just">
              <a:defRPr/>
            </a:pPr>
            <a:r>
              <a:rPr lang="en-US" altLang="en-US" kern="0" smtClean="0">
                <a:solidFill>
                  <a:srgbClr val="800000"/>
                </a:solidFill>
              </a:rPr>
              <a:t>Words and pictures together encourage verbal and pictorial mental models; assist making mental connections between them</a:t>
            </a:r>
          </a:p>
          <a:p>
            <a:pPr algn="just">
              <a:defRPr/>
            </a:pPr>
            <a:r>
              <a:rPr lang="en-US" altLang="en-US" kern="0" smtClean="0">
                <a:solidFill>
                  <a:srgbClr val="800000"/>
                </a:solidFill>
              </a:rPr>
              <a:t>Narration = Words &amp; Animation = Pictures</a:t>
            </a:r>
            <a:endParaRPr lang="en-US" altLang="en-US" kern="0" dirty="0" smtClean="0">
              <a:solidFill>
                <a:srgbClr val="800000"/>
              </a:solidFill>
            </a:endParaRPr>
          </a:p>
        </p:txBody>
      </p:sp>
    </p:spTree>
  </p:cSld>
  <p:clrMapOvr>
    <a:masterClrMapping/>
  </p:clrMapOvr>
  <p:transition spd="slow" advClick="0" advTm="10000">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CC66"/>
        </a:solidFill>
        <a:effectLst/>
      </p:bgPr>
    </p:bg>
    <p:spTree>
      <p:nvGrpSpPr>
        <p:cNvPr id="1" name=""/>
        <p:cNvGrpSpPr/>
        <p:nvPr/>
      </p:nvGrpSpPr>
      <p:grpSpPr>
        <a:xfrm>
          <a:off x="0" y="0"/>
          <a:ext cx="0" cy="0"/>
          <a:chOff x="0" y="0"/>
          <a:chExt cx="0" cy="0"/>
        </a:xfrm>
      </p:grpSpPr>
      <p:sp>
        <p:nvSpPr>
          <p:cNvPr id="15362" name="Title 1"/>
          <p:cNvSpPr txBox="1">
            <a:spLocks/>
          </p:cNvSpPr>
          <p:nvPr/>
        </p:nvSpPr>
        <p:spPr bwMode="auto">
          <a:xfrm>
            <a:off x="457200" y="152400"/>
            <a:ext cx="8229600" cy="2819400"/>
          </a:xfrm>
          <a:prstGeom prst="rect">
            <a:avLst/>
          </a:prstGeom>
          <a:noFill/>
          <a:ln w="9525">
            <a:noFill/>
            <a:miter lim="800000"/>
            <a:headEnd/>
            <a:tailEnd/>
          </a:ln>
        </p:spPr>
        <p:txBody>
          <a:bodyPr/>
          <a:lstStyle/>
          <a:p>
            <a:pPr algn="ctr" eaLnBrk="0" hangingPunct="0"/>
            <a:r>
              <a:rPr lang="en-US" altLang="en-US" sz="4400" b="1">
                <a:solidFill>
                  <a:srgbClr val="336600"/>
                </a:solidFill>
              </a:rPr>
              <a:t>One learns better when    related pictures &amp; words are presented spatially near, not far, and not on top of visual</a:t>
            </a:r>
          </a:p>
        </p:txBody>
      </p:sp>
      <p:sp>
        <p:nvSpPr>
          <p:cNvPr id="3" name="Content Placeholder 2"/>
          <p:cNvSpPr txBox="1">
            <a:spLocks/>
          </p:cNvSpPr>
          <p:nvPr/>
        </p:nvSpPr>
        <p:spPr>
          <a:xfrm>
            <a:off x="304800" y="3276600"/>
            <a:ext cx="8229600" cy="1714500"/>
          </a:xfrm>
          <a:prstGeom prst="rect">
            <a:avLst/>
          </a:prstGeom>
        </p:spPr>
        <p:txBody>
          <a:bodyPr/>
          <a:lstStyle/>
          <a:p>
            <a:pPr marL="342900" indent="-342900" algn="just" eaLnBrk="0" hangingPunct="0">
              <a:spcBef>
                <a:spcPct val="20000"/>
              </a:spcBef>
              <a:defRPr/>
            </a:pPr>
            <a:r>
              <a:rPr lang="en-US" sz="3200" kern="0" dirty="0">
                <a:solidFill>
                  <a:srgbClr val="800000"/>
                </a:solidFill>
                <a:latin typeface="+mn-lt"/>
              </a:rPr>
              <a:t>	Words and pictures together are held in working memory; focus attention better; and reduce need “to search” page/screen</a:t>
            </a:r>
          </a:p>
        </p:txBody>
      </p:sp>
      <p:sp>
        <p:nvSpPr>
          <p:cNvPr id="15364" name="Title 1"/>
          <p:cNvSpPr txBox="1">
            <a:spLocks/>
          </p:cNvSpPr>
          <p:nvPr/>
        </p:nvSpPr>
        <p:spPr bwMode="auto">
          <a:xfrm>
            <a:off x="457200" y="5715000"/>
            <a:ext cx="8229600" cy="990600"/>
          </a:xfrm>
          <a:prstGeom prst="rect">
            <a:avLst/>
          </a:prstGeom>
          <a:noFill/>
          <a:ln w="9525">
            <a:noFill/>
            <a:miter lim="800000"/>
            <a:headEnd/>
            <a:tailEnd/>
          </a:ln>
        </p:spPr>
        <p:txBody>
          <a:bodyPr/>
          <a:lstStyle/>
          <a:p>
            <a:pPr algn="ctr" eaLnBrk="0" hangingPunct="0"/>
            <a:r>
              <a:rPr lang="en-US" altLang="en-US" sz="4400" b="1" u="sng">
                <a:solidFill>
                  <a:srgbClr val="002060"/>
                </a:solidFill>
              </a:rPr>
              <a:t>Spatial Proximity</a:t>
            </a:r>
          </a:p>
        </p:txBody>
      </p:sp>
    </p:spTree>
  </p:cSld>
  <p:clrMapOvr>
    <a:masterClrMapping/>
  </p:clrMapOvr>
  <p:transition spd="slow" advClick="0" advTm="9000">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CC66"/>
        </a:solidFill>
        <a:effectLst/>
      </p:bgPr>
    </p:bg>
    <p:spTree>
      <p:nvGrpSpPr>
        <p:cNvPr id="1" name=""/>
        <p:cNvGrpSpPr/>
        <p:nvPr/>
      </p:nvGrpSpPr>
      <p:grpSpPr>
        <a:xfrm>
          <a:off x="0" y="0"/>
          <a:ext cx="0" cy="0"/>
          <a:chOff x="0" y="0"/>
          <a:chExt cx="0" cy="0"/>
        </a:xfrm>
      </p:grpSpPr>
      <p:sp>
        <p:nvSpPr>
          <p:cNvPr id="16386" name="Title 1"/>
          <p:cNvSpPr txBox="1">
            <a:spLocks/>
          </p:cNvSpPr>
          <p:nvPr/>
        </p:nvSpPr>
        <p:spPr bwMode="auto">
          <a:xfrm>
            <a:off x="457200" y="152400"/>
            <a:ext cx="8229600" cy="2895600"/>
          </a:xfrm>
          <a:prstGeom prst="rect">
            <a:avLst/>
          </a:prstGeom>
          <a:noFill/>
          <a:ln w="9525">
            <a:noFill/>
            <a:miter lim="800000"/>
            <a:headEnd/>
            <a:tailEnd/>
          </a:ln>
        </p:spPr>
        <p:txBody>
          <a:bodyPr/>
          <a:lstStyle/>
          <a:p>
            <a:pPr algn="ctr" eaLnBrk="0" hangingPunct="0"/>
            <a:r>
              <a:rPr lang="en-US" altLang="en-US" sz="4400" b="1">
                <a:solidFill>
                  <a:srgbClr val="336600"/>
                </a:solidFill>
              </a:rPr>
              <a:t>One learns better when  words and pictures are presented simultaneously, rather than successively</a:t>
            </a:r>
          </a:p>
        </p:txBody>
      </p:sp>
      <p:sp>
        <p:nvSpPr>
          <p:cNvPr id="4" name="Title 1"/>
          <p:cNvSpPr txBox="1">
            <a:spLocks/>
          </p:cNvSpPr>
          <p:nvPr/>
        </p:nvSpPr>
        <p:spPr>
          <a:xfrm>
            <a:off x="457200" y="5715000"/>
            <a:ext cx="8229600" cy="990600"/>
          </a:xfrm>
          <a:prstGeom prst="rect">
            <a:avLst/>
          </a:prstGeom>
        </p:spPr>
        <p:txBody>
          <a:bodyPr/>
          <a:lstStyle/>
          <a:p>
            <a:pPr algn="ctr" eaLnBrk="0" hangingPunct="0">
              <a:defRPr/>
            </a:pPr>
            <a:r>
              <a:rPr lang="en-US" sz="4400" b="1" u="sng" kern="0" dirty="0">
                <a:solidFill>
                  <a:srgbClr val="002060"/>
                </a:solidFill>
                <a:latin typeface="+mj-lt"/>
                <a:ea typeface="+mj-ea"/>
                <a:cs typeface="+mj-cs"/>
              </a:rPr>
              <a:t>Temporal Contiguity</a:t>
            </a:r>
          </a:p>
        </p:txBody>
      </p:sp>
      <p:sp>
        <p:nvSpPr>
          <p:cNvPr id="5" name="Content Placeholder 2"/>
          <p:cNvSpPr txBox="1">
            <a:spLocks/>
          </p:cNvSpPr>
          <p:nvPr/>
        </p:nvSpPr>
        <p:spPr>
          <a:xfrm>
            <a:off x="304800" y="3276600"/>
            <a:ext cx="8153400" cy="1981200"/>
          </a:xfrm>
          <a:prstGeom prst="rect">
            <a:avLst/>
          </a:prstGeom>
        </p:spPr>
        <p:txBody>
          <a:bodyPr/>
          <a:lstStyle/>
          <a:p>
            <a:pPr marL="342900" indent="-342900" algn="just" eaLnBrk="0" hangingPunct="0">
              <a:spcBef>
                <a:spcPct val="20000"/>
              </a:spcBef>
              <a:defRPr/>
            </a:pPr>
            <a:r>
              <a:rPr lang="en-US" sz="3200" kern="0" dirty="0">
                <a:solidFill>
                  <a:srgbClr val="800000"/>
                </a:solidFill>
                <a:latin typeface="+mn-lt"/>
              </a:rPr>
              <a:t>	Bits (</a:t>
            </a:r>
            <a:r>
              <a:rPr lang="en-US" sz="3200" i="1" kern="0" dirty="0">
                <a:solidFill>
                  <a:srgbClr val="800000"/>
                </a:solidFill>
                <a:latin typeface="+mn-lt"/>
              </a:rPr>
              <a:t>chunks</a:t>
            </a:r>
            <a:r>
              <a:rPr lang="en-US" sz="3200" kern="0" dirty="0">
                <a:solidFill>
                  <a:srgbClr val="800000"/>
                </a:solidFill>
                <a:latin typeface="+mn-lt"/>
              </a:rPr>
              <a:t>) of narration and animation are held in working memory more easily; encourage mental connections between verbal and visual representations</a:t>
            </a:r>
          </a:p>
        </p:txBody>
      </p:sp>
    </p:spTree>
  </p:cSld>
  <p:clrMapOvr>
    <a:masterClrMapping/>
  </p:clrMapOvr>
  <p:transition spd="slow" advClick="0" advTm="9000">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CC66"/>
        </a:solidFill>
        <a:effectLst/>
      </p:bgPr>
    </p:bg>
    <p:spTree>
      <p:nvGrpSpPr>
        <p:cNvPr id="1" name=""/>
        <p:cNvGrpSpPr/>
        <p:nvPr/>
      </p:nvGrpSpPr>
      <p:grpSpPr>
        <a:xfrm>
          <a:off x="0" y="0"/>
          <a:ext cx="0" cy="0"/>
          <a:chOff x="0" y="0"/>
          <a:chExt cx="0" cy="0"/>
        </a:xfrm>
      </p:grpSpPr>
      <p:sp>
        <p:nvSpPr>
          <p:cNvPr id="17410" name="Title 1"/>
          <p:cNvSpPr txBox="1">
            <a:spLocks/>
          </p:cNvSpPr>
          <p:nvPr/>
        </p:nvSpPr>
        <p:spPr bwMode="auto">
          <a:xfrm>
            <a:off x="457200" y="152400"/>
            <a:ext cx="8229600" cy="2895600"/>
          </a:xfrm>
          <a:prstGeom prst="rect">
            <a:avLst/>
          </a:prstGeom>
          <a:noFill/>
          <a:ln w="9525">
            <a:noFill/>
            <a:miter lim="800000"/>
            <a:headEnd/>
            <a:tailEnd/>
          </a:ln>
        </p:spPr>
        <p:txBody>
          <a:bodyPr/>
          <a:lstStyle/>
          <a:p>
            <a:pPr algn="ctr" eaLnBrk="0" hangingPunct="0"/>
            <a:r>
              <a:rPr lang="en-US" altLang="en-US" sz="4400" b="1">
                <a:solidFill>
                  <a:srgbClr val="336600"/>
                </a:solidFill>
              </a:rPr>
              <a:t>One learns better when extraneous stuff is excluded, rather than included</a:t>
            </a:r>
          </a:p>
        </p:txBody>
      </p:sp>
      <p:sp>
        <p:nvSpPr>
          <p:cNvPr id="4" name="Title 1"/>
          <p:cNvSpPr txBox="1">
            <a:spLocks/>
          </p:cNvSpPr>
          <p:nvPr/>
        </p:nvSpPr>
        <p:spPr>
          <a:xfrm>
            <a:off x="457200" y="5715000"/>
            <a:ext cx="8229600" cy="990600"/>
          </a:xfrm>
          <a:prstGeom prst="rect">
            <a:avLst/>
          </a:prstGeom>
        </p:spPr>
        <p:txBody>
          <a:bodyPr/>
          <a:lstStyle/>
          <a:p>
            <a:pPr algn="ctr" eaLnBrk="0" hangingPunct="0">
              <a:defRPr/>
            </a:pPr>
            <a:r>
              <a:rPr lang="en-US" sz="4400" b="1" u="sng" kern="0" dirty="0">
                <a:solidFill>
                  <a:srgbClr val="002060"/>
                </a:solidFill>
                <a:latin typeface="+mj-lt"/>
                <a:ea typeface="+mj-ea"/>
                <a:cs typeface="+mj-cs"/>
              </a:rPr>
              <a:t>Coherence</a:t>
            </a:r>
          </a:p>
        </p:txBody>
      </p:sp>
      <p:sp>
        <p:nvSpPr>
          <p:cNvPr id="5" name="Content Placeholder 2"/>
          <p:cNvSpPr txBox="1">
            <a:spLocks/>
          </p:cNvSpPr>
          <p:nvPr/>
        </p:nvSpPr>
        <p:spPr>
          <a:xfrm>
            <a:off x="304800" y="3276600"/>
            <a:ext cx="8229600" cy="2057400"/>
          </a:xfrm>
          <a:prstGeom prst="rect">
            <a:avLst/>
          </a:prstGeom>
        </p:spPr>
        <p:txBody>
          <a:bodyPr/>
          <a:lstStyle/>
          <a:p>
            <a:pPr marL="342900" indent="-342900" algn="just" eaLnBrk="0" hangingPunct="0">
              <a:spcBef>
                <a:spcPct val="20000"/>
              </a:spcBef>
              <a:defRPr/>
            </a:pPr>
            <a:r>
              <a:rPr lang="en-US" sz="3200" kern="0" dirty="0">
                <a:solidFill>
                  <a:srgbClr val="800000"/>
                </a:solidFill>
                <a:latin typeface="+mn-lt"/>
              </a:rPr>
              <a:t>	Extraneous stuff competes for energies in working memory; diverts focus from core idea &amp; moves into inappropriate themes; disrupts organizing the material cognitively</a:t>
            </a:r>
          </a:p>
        </p:txBody>
      </p:sp>
    </p:spTree>
  </p:cSld>
  <p:clrMapOvr>
    <a:masterClrMapping/>
  </p:clrMapOvr>
  <p:transition spd="slow" advClick="0" advTm="9000">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25618" name="Rectangle 7"/>
          <p:cNvSpPr>
            <a:spLocks noChangeArrowheads="1"/>
          </p:cNvSpPr>
          <p:nvPr/>
        </p:nvSpPr>
        <p:spPr bwMode="auto">
          <a:xfrm>
            <a:off x="2057400" y="2438400"/>
            <a:ext cx="1371600" cy="1143000"/>
          </a:xfrm>
          <a:prstGeom prst="rect">
            <a:avLst/>
          </a:prstGeom>
          <a:solidFill>
            <a:srgbClr val="DDDDDD"/>
          </a:solidFill>
          <a:ln w="12700">
            <a:solidFill>
              <a:srgbClr val="000000"/>
            </a:solidFill>
            <a:miter lim="800000"/>
            <a:headEnd/>
            <a:tailEnd/>
          </a:ln>
        </p:spPr>
        <p:txBody>
          <a:bodyPr anchor="ctr"/>
          <a:lstStyle/>
          <a:p>
            <a:pPr algn="ctr" eaLnBrk="0" hangingPunct="0"/>
            <a:r>
              <a:rPr lang="en-US" altLang="en-US" sz="2000" b="1">
                <a:solidFill>
                  <a:srgbClr val="009900"/>
                </a:solidFill>
                <a:latin typeface="Arial Narrow" pitchFamily="34" charset="0"/>
              </a:rPr>
              <a:t>Memory</a:t>
            </a:r>
          </a:p>
          <a:p>
            <a:pPr algn="ctr" eaLnBrk="0" hangingPunct="0"/>
            <a:r>
              <a:rPr lang="en-US" altLang="en-US" sz="2000" b="1">
                <a:solidFill>
                  <a:srgbClr val="009900"/>
                </a:solidFill>
                <a:latin typeface="Arial Narrow" pitchFamily="34" charset="0"/>
              </a:rPr>
              <a:t>Box</a:t>
            </a:r>
          </a:p>
        </p:txBody>
      </p:sp>
      <p:sp>
        <p:nvSpPr>
          <p:cNvPr id="94212" name="Rectangle 4"/>
          <p:cNvSpPr>
            <a:spLocks noChangeArrowheads="1"/>
          </p:cNvSpPr>
          <p:nvPr/>
        </p:nvSpPr>
        <p:spPr bwMode="auto">
          <a:xfrm>
            <a:off x="3581400" y="381000"/>
            <a:ext cx="5410200" cy="1600200"/>
          </a:xfrm>
          <a:prstGeom prst="rect">
            <a:avLst/>
          </a:prstGeom>
          <a:noFill/>
          <a:ln w="9525">
            <a:noFill/>
            <a:miter lim="800000"/>
            <a:headEnd/>
            <a:tailEnd/>
          </a:ln>
        </p:spPr>
        <p:txBody>
          <a:bodyPr anchor="ctr"/>
          <a:lstStyle/>
          <a:p>
            <a:pPr algn="ctr" eaLnBrk="0" hangingPunct="0"/>
            <a:r>
              <a:rPr lang="en-US" altLang="en-US" sz="3200" u="sng">
                <a:solidFill>
                  <a:srgbClr val="800080"/>
                </a:solidFill>
                <a:latin typeface="Bookman Old Style" pitchFamily="18" charset="0"/>
              </a:rPr>
              <a:t>Chunking</a:t>
            </a:r>
            <a:r>
              <a:rPr lang="en-US" altLang="en-US" sz="3200">
                <a:solidFill>
                  <a:srgbClr val="800080"/>
                </a:solidFill>
                <a:latin typeface="Bookman Old Style" pitchFamily="18" charset="0"/>
              </a:rPr>
              <a:t> is bunching together for meaningful cognitive tasks</a:t>
            </a:r>
          </a:p>
        </p:txBody>
      </p:sp>
      <p:sp>
        <p:nvSpPr>
          <p:cNvPr id="94215" name="Rectangle 7"/>
          <p:cNvSpPr>
            <a:spLocks noChangeArrowheads="1"/>
          </p:cNvSpPr>
          <p:nvPr/>
        </p:nvSpPr>
        <p:spPr bwMode="auto">
          <a:xfrm>
            <a:off x="4648200" y="2590800"/>
            <a:ext cx="3657600" cy="762000"/>
          </a:xfrm>
          <a:prstGeom prst="rect">
            <a:avLst/>
          </a:prstGeom>
          <a:noFill/>
          <a:ln w="9525">
            <a:noFill/>
            <a:miter lim="800000"/>
            <a:headEnd/>
            <a:tailEnd/>
          </a:ln>
        </p:spPr>
        <p:txBody>
          <a:bodyPr anchor="ctr"/>
          <a:lstStyle/>
          <a:p>
            <a:pPr algn="ctr" eaLnBrk="0" hangingPunct="0"/>
            <a:r>
              <a:rPr lang="en-US" altLang="en-US" sz="4400" b="1">
                <a:solidFill>
                  <a:srgbClr val="009900"/>
                </a:solidFill>
                <a:latin typeface="Georgia" pitchFamily="18" charset="0"/>
              </a:rPr>
              <a:t>got chunks?</a:t>
            </a:r>
          </a:p>
        </p:txBody>
      </p:sp>
      <p:sp>
        <p:nvSpPr>
          <p:cNvPr id="2" name="Rectangle 7"/>
          <p:cNvSpPr>
            <a:spLocks noChangeArrowheads="1"/>
          </p:cNvSpPr>
          <p:nvPr/>
        </p:nvSpPr>
        <p:spPr bwMode="auto">
          <a:xfrm>
            <a:off x="4191000" y="4419600"/>
            <a:ext cx="1371600" cy="685800"/>
          </a:xfrm>
          <a:prstGeom prst="rect">
            <a:avLst/>
          </a:prstGeom>
          <a:noFill/>
          <a:ln w="9525">
            <a:noFill/>
            <a:miter lim="800000"/>
            <a:headEnd/>
            <a:tailEnd/>
          </a:ln>
        </p:spPr>
        <p:txBody>
          <a:bodyPr anchor="ctr"/>
          <a:lstStyle/>
          <a:p>
            <a:pPr algn="ctr" eaLnBrk="0" hangingPunct="0"/>
            <a:r>
              <a:rPr lang="en-US" altLang="en-US" sz="2000" b="1">
                <a:solidFill>
                  <a:srgbClr val="000099"/>
                </a:solidFill>
                <a:latin typeface="Georgia" pitchFamily="18" charset="0"/>
              </a:rPr>
              <a:t>get chunks</a:t>
            </a:r>
          </a:p>
        </p:txBody>
      </p:sp>
      <p:sp>
        <p:nvSpPr>
          <p:cNvPr id="3" name="Rectangle 7"/>
          <p:cNvSpPr>
            <a:spLocks noChangeArrowheads="1"/>
          </p:cNvSpPr>
          <p:nvPr/>
        </p:nvSpPr>
        <p:spPr bwMode="auto">
          <a:xfrm>
            <a:off x="1295400" y="4114800"/>
            <a:ext cx="2514600" cy="762000"/>
          </a:xfrm>
          <a:prstGeom prst="rect">
            <a:avLst/>
          </a:prstGeom>
          <a:noFill/>
          <a:ln w="9525">
            <a:noFill/>
            <a:miter lim="800000"/>
            <a:headEnd/>
            <a:tailEnd/>
          </a:ln>
        </p:spPr>
        <p:txBody>
          <a:bodyPr anchor="ctr"/>
          <a:lstStyle/>
          <a:p>
            <a:pPr algn="ctr" eaLnBrk="0" hangingPunct="0"/>
            <a:r>
              <a:rPr lang="en-US" altLang="en-US" sz="2800" b="1">
                <a:solidFill>
                  <a:srgbClr val="009900"/>
                </a:solidFill>
                <a:latin typeface="Georgia" pitchFamily="18" charset="0"/>
              </a:rPr>
              <a:t>get chunks</a:t>
            </a:r>
          </a:p>
        </p:txBody>
      </p:sp>
      <p:sp>
        <p:nvSpPr>
          <p:cNvPr id="4" name="Rectangle 7"/>
          <p:cNvSpPr>
            <a:spLocks noChangeArrowheads="1"/>
          </p:cNvSpPr>
          <p:nvPr/>
        </p:nvSpPr>
        <p:spPr bwMode="auto">
          <a:xfrm>
            <a:off x="1143000" y="4876800"/>
            <a:ext cx="2057400" cy="990600"/>
          </a:xfrm>
          <a:prstGeom prst="rect">
            <a:avLst/>
          </a:prstGeom>
          <a:noFill/>
          <a:ln w="9525">
            <a:noFill/>
            <a:miter lim="800000"/>
            <a:headEnd/>
            <a:tailEnd/>
          </a:ln>
        </p:spPr>
        <p:txBody>
          <a:bodyPr anchor="ctr"/>
          <a:lstStyle/>
          <a:p>
            <a:pPr algn="ctr" eaLnBrk="0" hangingPunct="0"/>
            <a:r>
              <a:rPr lang="en-US" altLang="en-US" sz="3200" b="1">
                <a:solidFill>
                  <a:srgbClr val="000099"/>
                </a:solidFill>
                <a:latin typeface="Georgia" pitchFamily="18" charset="0"/>
              </a:rPr>
              <a:t>get chunks</a:t>
            </a:r>
          </a:p>
        </p:txBody>
      </p:sp>
      <p:sp>
        <p:nvSpPr>
          <p:cNvPr id="38922" name="Rectangle 6"/>
          <p:cNvSpPr>
            <a:spLocks noChangeArrowheads="1"/>
          </p:cNvSpPr>
          <p:nvPr/>
        </p:nvSpPr>
        <p:spPr bwMode="auto">
          <a:xfrm>
            <a:off x="6019800" y="5638800"/>
            <a:ext cx="2895600" cy="990600"/>
          </a:xfrm>
          <a:prstGeom prst="rect">
            <a:avLst/>
          </a:prstGeom>
          <a:solidFill>
            <a:srgbClr val="B2B2B2"/>
          </a:solidFill>
          <a:ln w="9525">
            <a:noFill/>
            <a:miter lim="800000"/>
            <a:headEnd/>
            <a:tailEnd/>
          </a:ln>
        </p:spPr>
        <p:txBody>
          <a:bodyPr anchor="ctr"/>
          <a:lstStyle/>
          <a:p>
            <a:pPr algn="ctr" eaLnBrk="0" hangingPunct="0">
              <a:defRPr/>
            </a:pPr>
            <a:r>
              <a:rPr lang="en-US" b="1" dirty="0">
                <a:solidFill>
                  <a:srgbClr val="009900"/>
                </a:solidFill>
                <a:latin typeface="+mn-lt"/>
              </a:rPr>
              <a:t>Chunking is placing items in memory boxes</a:t>
            </a:r>
          </a:p>
        </p:txBody>
      </p:sp>
      <p:sp>
        <p:nvSpPr>
          <p:cNvPr id="5" name="Rectangle 7"/>
          <p:cNvSpPr>
            <a:spLocks noChangeArrowheads="1"/>
          </p:cNvSpPr>
          <p:nvPr/>
        </p:nvSpPr>
        <p:spPr bwMode="auto">
          <a:xfrm>
            <a:off x="3200400" y="5486400"/>
            <a:ext cx="2514600" cy="838200"/>
          </a:xfrm>
          <a:prstGeom prst="rect">
            <a:avLst/>
          </a:prstGeom>
          <a:noFill/>
          <a:ln w="9525">
            <a:noFill/>
            <a:miter lim="800000"/>
            <a:headEnd/>
            <a:tailEnd/>
          </a:ln>
        </p:spPr>
        <p:txBody>
          <a:bodyPr anchor="ctr"/>
          <a:lstStyle/>
          <a:p>
            <a:pPr algn="ctr" eaLnBrk="0" hangingPunct="0"/>
            <a:r>
              <a:rPr lang="en-US" altLang="en-US" sz="2800" b="1">
                <a:solidFill>
                  <a:srgbClr val="009900"/>
                </a:solidFill>
                <a:latin typeface="Georgia" pitchFamily="18" charset="0"/>
              </a:rPr>
              <a:t>get chunks</a:t>
            </a:r>
          </a:p>
        </p:txBody>
      </p:sp>
      <p:sp>
        <p:nvSpPr>
          <p:cNvPr id="6" name="Rectangle 7"/>
          <p:cNvSpPr>
            <a:spLocks noChangeArrowheads="1"/>
          </p:cNvSpPr>
          <p:nvPr/>
        </p:nvSpPr>
        <p:spPr bwMode="auto">
          <a:xfrm>
            <a:off x="5486400" y="3352800"/>
            <a:ext cx="2895600" cy="762000"/>
          </a:xfrm>
          <a:prstGeom prst="rect">
            <a:avLst/>
          </a:prstGeom>
          <a:noFill/>
          <a:ln w="9525">
            <a:noFill/>
            <a:miter lim="800000"/>
            <a:headEnd/>
            <a:tailEnd/>
          </a:ln>
        </p:spPr>
        <p:txBody>
          <a:bodyPr anchor="ctr"/>
          <a:lstStyle/>
          <a:p>
            <a:pPr algn="ctr" eaLnBrk="0" hangingPunct="0"/>
            <a:r>
              <a:rPr lang="en-US" altLang="en-US" sz="3200" b="1">
                <a:solidFill>
                  <a:srgbClr val="009900"/>
                </a:solidFill>
                <a:latin typeface="Georgia" pitchFamily="18" charset="0"/>
              </a:rPr>
              <a:t>got chunks?</a:t>
            </a:r>
          </a:p>
        </p:txBody>
      </p:sp>
      <p:sp>
        <p:nvSpPr>
          <p:cNvPr id="14" name="Rectangle 6"/>
          <p:cNvSpPr>
            <a:spLocks noChangeArrowheads="1"/>
          </p:cNvSpPr>
          <p:nvPr/>
        </p:nvSpPr>
        <p:spPr bwMode="auto">
          <a:xfrm>
            <a:off x="228600" y="457200"/>
            <a:ext cx="990600" cy="5562600"/>
          </a:xfrm>
          <a:prstGeom prst="rect">
            <a:avLst/>
          </a:prstGeom>
          <a:noFill/>
          <a:ln w="9525">
            <a:noFill/>
            <a:miter lim="800000"/>
            <a:headEnd/>
            <a:tailEnd/>
          </a:ln>
        </p:spPr>
        <p:txBody>
          <a:bodyPr anchor="ctr"/>
          <a:lstStyle/>
          <a:p>
            <a:pPr algn="ctr" eaLnBrk="0" hangingPunct="0"/>
            <a:r>
              <a:rPr lang="en-US" altLang="en-US" sz="1600" b="1">
                <a:solidFill>
                  <a:srgbClr val="993366"/>
                </a:solidFill>
                <a:latin typeface="Georgia" pitchFamily="18" charset="0"/>
              </a:rPr>
              <a:t>chunks</a:t>
            </a:r>
          </a:p>
          <a:p>
            <a:pPr algn="ctr" eaLnBrk="0" hangingPunct="0"/>
            <a:endParaRPr lang="en-US" altLang="en-US" sz="1600" b="1">
              <a:solidFill>
                <a:srgbClr val="993366"/>
              </a:solidFill>
              <a:latin typeface="Georgia" pitchFamily="18" charset="0"/>
            </a:endParaRPr>
          </a:p>
          <a:p>
            <a:pPr algn="ctr" eaLnBrk="0" hangingPunct="0"/>
            <a:r>
              <a:rPr lang="en-US" altLang="en-US" sz="1600" b="1">
                <a:solidFill>
                  <a:srgbClr val="993366"/>
                </a:solidFill>
                <a:latin typeface="Georgia" pitchFamily="18" charset="0"/>
              </a:rPr>
              <a:t>chunks</a:t>
            </a:r>
          </a:p>
          <a:p>
            <a:pPr algn="ctr" eaLnBrk="0" hangingPunct="0"/>
            <a:endParaRPr lang="en-US" altLang="en-US" sz="1600" b="1">
              <a:solidFill>
                <a:srgbClr val="993366"/>
              </a:solidFill>
              <a:latin typeface="Georgia" pitchFamily="18" charset="0"/>
            </a:endParaRPr>
          </a:p>
          <a:p>
            <a:pPr algn="ctr" eaLnBrk="0" hangingPunct="0"/>
            <a:r>
              <a:rPr lang="en-US" altLang="en-US" sz="1600" b="1">
                <a:solidFill>
                  <a:srgbClr val="993366"/>
                </a:solidFill>
                <a:latin typeface="Georgia" pitchFamily="18" charset="0"/>
              </a:rPr>
              <a:t>chunks</a:t>
            </a:r>
          </a:p>
          <a:p>
            <a:pPr algn="ctr" eaLnBrk="0" hangingPunct="0"/>
            <a:endParaRPr lang="en-US" altLang="en-US" sz="1600" b="1">
              <a:solidFill>
                <a:srgbClr val="993366"/>
              </a:solidFill>
              <a:latin typeface="Georgia" pitchFamily="18" charset="0"/>
            </a:endParaRPr>
          </a:p>
          <a:p>
            <a:pPr algn="ctr" eaLnBrk="0" hangingPunct="0"/>
            <a:r>
              <a:rPr lang="en-US" altLang="en-US" sz="1600" b="1">
                <a:solidFill>
                  <a:srgbClr val="993366"/>
                </a:solidFill>
                <a:latin typeface="Georgia" pitchFamily="18" charset="0"/>
              </a:rPr>
              <a:t>chunks</a:t>
            </a:r>
          </a:p>
          <a:p>
            <a:pPr algn="ctr" eaLnBrk="0" hangingPunct="0"/>
            <a:endParaRPr lang="en-US" altLang="en-US" sz="1600" b="1">
              <a:solidFill>
                <a:srgbClr val="993366"/>
              </a:solidFill>
              <a:latin typeface="Georgia" pitchFamily="18" charset="0"/>
            </a:endParaRPr>
          </a:p>
          <a:p>
            <a:pPr algn="ctr" eaLnBrk="0" hangingPunct="0"/>
            <a:r>
              <a:rPr lang="en-US" altLang="en-US" sz="1600" b="1">
                <a:solidFill>
                  <a:srgbClr val="993366"/>
                </a:solidFill>
                <a:latin typeface="Georgia" pitchFamily="18" charset="0"/>
              </a:rPr>
              <a:t>chunks</a:t>
            </a:r>
          </a:p>
          <a:p>
            <a:pPr algn="ctr" eaLnBrk="0" hangingPunct="0"/>
            <a:endParaRPr lang="en-US" altLang="en-US" sz="1600" b="1">
              <a:solidFill>
                <a:srgbClr val="993366"/>
              </a:solidFill>
              <a:latin typeface="Georgia" pitchFamily="18" charset="0"/>
            </a:endParaRPr>
          </a:p>
          <a:p>
            <a:pPr algn="ctr" eaLnBrk="0" hangingPunct="0"/>
            <a:r>
              <a:rPr lang="en-US" altLang="en-US" sz="1600" b="1">
                <a:solidFill>
                  <a:srgbClr val="993366"/>
                </a:solidFill>
                <a:latin typeface="Georgia" pitchFamily="18" charset="0"/>
              </a:rPr>
              <a:t>chunks</a:t>
            </a:r>
          </a:p>
          <a:p>
            <a:pPr algn="ctr" eaLnBrk="0" hangingPunct="0"/>
            <a:endParaRPr lang="en-US" altLang="en-US" sz="1600" b="1">
              <a:solidFill>
                <a:srgbClr val="993366"/>
              </a:solidFill>
              <a:latin typeface="Georgia" pitchFamily="18" charset="0"/>
            </a:endParaRPr>
          </a:p>
          <a:p>
            <a:pPr algn="ctr" eaLnBrk="0" hangingPunct="0"/>
            <a:r>
              <a:rPr lang="en-US" altLang="en-US" sz="1600" b="1">
                <a:solidFill>
                  <a:srgbClr val="993366"/>
                </a:solidFill>
                <a:latin typeface="Georgia" pitchFamily="18" charset="0"/>
              </a:rPr>
              <a:t>chunks</a:t>
            </a:r>
          </a:p>
          <a:p>
            <a:pPr algn="ctr" eaLnBrk="0" hangingPunct="0"/>
            <a:endParaRPr lang="en-US" altLang="en-US" sz="1600" b="1">
              <a:solidFill>
                <a:srgbClr val="993366"/>
              </a:solidFill>
              <a:latin typeface="Georgia" pitchFamily="18" charset="0"/>
            </a:endParaRPr>
          </a:p>
          <a:p>
            <a:pPr algn="ctr" eaLnBrk="0" hangingPunct="0"/>
            <a:r>
              <a:rPr lang="en-US" altLang="en-US" sz="1600" b="1">
                <a:solidFill>
                  <a:srgbClr val="993366"/>
                </a:solidFill>
                <a:latin typeface="Georgia" pitchFamily="18" charset="0"/>
              </a:rPr>
              <a:t>chunks</a:t>
            </a:r>
          </a:p>
          <a:p>
            <a:pPr algn="ctr" eaLnBrk="0" hangingPunct="0"/>
            <a:endParaRPr lang="en-US" altLang="en-US" sz="1600" b="1">
              <a:solidFill>
                <a:srgbClr val="993366"/>
              </a:solidFill>
              <a:latin typeface="Georgia" pitchFamily="18" charset="0"/>
            </a:endParaRPr>
          </a:p>
          <a:p>
            <a:pPr algn="ctr" eaLnBrk="0" hangingPunct="0"/>
            <a:r>
              <a:rPr lang="en-US" altLang="en-US" sz="1600" b="1">
                <a:solidFill>
                  <a:srgbClr val="993366"/>
                </a:solidFill>
                <a:latin typeface="Georgia" pitchFamily="18" charset="0"/>
              </a:rPr>
              <a:t>chunks</a:t>
            </a:r>
          </a:p>
          <a:p>
            <a:pPr algn="ctr" eaLnBrk="0" hangingPunct="0"/>
            <a:endParaRPr lang="en-US" altLang="en-US" sz="1600" b="1">
              <a:solidFill>
                <a:srgbClr val="993366"/>
              </a:solidFill>
              <a:latin typeface="Georgia" pitchFamily="18" charset="0"/>
            </a:endParaRPr>
          </a:p>
          <a:p>
            <a:pPr algn="ctr" eaLnBrk="0" hangingPunct="0"/>
            <a:r>
              <a:rPr lang="en-US" altLang="en-US" sz="1600" b="1">
                <a:solidFill>
                  <a:srgbClr val="993366"/>
                </a:solidFill>
                <a:latin typeface="Georgia" pitchFamily="18" charset="0"/>
              </a:rPr>
              <a:t>chunks</a:t>
            </a:r>
          </a:p>
          <a:p>
            <a:pPr algn="ctr" eaLnBrk="0" hangingPunct="0"/>
            <a:endParaRPr lang="en-US" altLang="en-US" sz="1600" b="1">
              <a:solidFill>
                <a:srgbClr val="993366"/>
              </a:solidFill>
              <a:latin typeface="Georgia" pitchFamily="18" charset="0"/>
            </a:endParaRPr>
          </a:p>
          <a:p>
            <a:pPr algn="ctr" eaLnBrk="0" hangingPunct="0"/>
            <a:r>
              <a:rPr lang="en-US" altLang="en-US" sz="1600" b="1">
                <a:solidFill>
                  <a:srgbClr val="993366"/>
                </a:solidFill>
                <a:latin typeface="Georgia" pitchFamily="18" charset="0"/>
              </a:rPr>
              <a:t>chunks</a:t>
            </a:r>
          </a:p>
          <a:p>
            <a:pPr algn="ctr" eaLnBrk="0" hangingPunct="0"/>
            <a:endParaRPr lang="en-US" altLang="en-US" sz="1600" b="1">
              <a:solidFill>
                <a:srgbClr val="993366"/>
              </a:solidFill>
              <a:latin typeface="Georgia" pitchFamily="18" charset="0"/>
            </a:endParaRPr>
          </a:p>
          <a:p>
            <a:pPr algn="ctr" eaLnBrk="0" hangingPunct="0"/>
            <a:r>
              <a:rPr lang="en-US" altLang="en-US" sz="1600" b="1">
                <a:solidFill>
                  <a:srgbClr val="993366"/>
                </a:solidFill>
                <a:latin typeface="Georgia" pitchFamily="18" charset="0"/>
              </a:rPr>
              <a:t>chunks</a:t>
            </a:r>
          </a:p>
        </p:txBody>
      </p:sp>
      <p:sp>
        <p:nvSpPr>
          <p:cNvPr id="25" name="Rectangle 6"/>
          <p:cNvSpPr>
            <a:spLocks noChangeArrowheads="1"/>
          </p:cNvSpPr>
          <p:nvPr/>
        </p:nvSpPr>
        <p:spPr bwMode="auto">
          <a:xfrm>
            <a:off x="152400" y="6172200"/>
            <a:ext cx="1143000" cy="457200"/>
          </a:xfrm>
          <a:prstGeom prst="rect">
            <a:avLst/>
          </a:prstGeom>
          <a:noFill/>
          <a:ln w="9525">
            <a:noFill/>
            <a:miter lim="800000"/>
            <a:headEnd/>
            <a:tailEnd/>
          </a:ln>
        </p:spPr>
        <p:txBody>
          <a:bodyPr anchor="ctr"/>
          <a:lstStyle/>
          <a:p>
            <a:pPr algn="ctr" eaLnBrk="0" hangingPunct="0"/>
            <a:r>
              <a:rPr lang="en-US" altLang="en-US" sz="1600" b="1">
                <a:solidFill>
                  <a:srgbClr val="993366"/>
                </a:solidFill>
                <a:latin typeface="Georgia" pitchFamily="18" charset="0"/>
              </a:rPr>
              <a:t>chunks</a:t>
            </a:r>
          </a:p>
        </p:txBody>
      </p:sp>
      <p:sp>
        <p:nvSpPr>
          <p:cNvPr id="21" name="Rounded Rectangle 20"/>
          <p:cNvSpPr/>
          <p:nvPr/>
        </p:nvSpPr>
        <p:spPr>
          <a:xfrm rot="18358613">
            <a:off x="4233862" y="-1682750"/>
            <a:ext cx="687388" cy="102504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Rounded Rectangle 21"/>
          <p:cNvSpPr/>
          <p:nvPr/>
        </p:nvSpPr>
        <p:spPr>
          <a:xfrm rot="14023539">
            <a:off x="4278312" y="-1670050"/>
            <a:ext cx="709613" cy="103235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spd="slow" advClick="0" advTm="7000">
    <p:strips dir="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4212"/>
                                        </p:tgtEl>
                                        <p:attrNameLst>
                                          <p:attrName>style.visibility</p:attrName>
                                        </p:attrNameLst>
                                      </p:cBhvr>
                                      <p:to>
                                        <p:strVal val="visible"/>
                                      </p:to>
                                    </p:set>
                                    <p:animEffect transition="in" filter="wipe(left)">
                                      <p:cBhvr>
                                        <p:cTn id="7" dur="2000"/>
                                        <p:tgtEl>
                                          <p:spTgt spid="94212"/>
                                        </p:tgtEl>
                                      </p:cBhvr>
                                    </p:animEffect>
                                  </p:childTnLst>
                                </p:cTn>
                              </p:par>
                            </p:childTnLst>
                          </p:cTn>
                        </p:par>
                        <p:par>
                          <p:cTn id="8" fill="hold" nodeType="afterGroup">
                            <p:stCondLst>
                              <p:cond delay="2000"/>
                            </p:stCondLst>
                            <p:childTnLst>
                              <p:par>
                                <p:cTn id="9" presetID="23" presetClass="entr" presetSubtype="528" fill="hold" grpId="0" nodeType="afterEffect">
                                  <p:stCondLst>
                                    <p:cond delay="1000"/>
                                  </p:stCondLst>
                                  <p:childTnLst>
                                    <p:set>
                                      <p:cBhvr>
                                        <p:cTn id="10" dur="1" fill="hold">
                                          <p:stCondLst>
                                            <p:cond delay="0"/>
                                          </p:stCondLst>
                                        </p:cTn>
                                        <p:tgtEl>
                                          <p:spTgt spid="94215"/>
                                        </p:tgtEl>
                                        <p:attrNameLst>
                                          <p:attrName>style.visibility</p:attrName>
                                        </p:attrNameLst>
                                      </p:cBhvr>
                                      <p:to>
                                        <p:strVal val="visible"/>
                                      </p:to>
                                    </p:set>
                                    <p:anim calcmode="lin" valueType="num">
                                      <p:cBhvr>
                                        <p:cTn id="11" dur="1000" fill="hold"/>
                                        <p:tgtEl>
                                          <p:spTgt spid="94215"/>
                                        </p:tgtEl>
                                        <p:attrNameLst>
                                          <p:attrName>ppt_w</p:attrName>
                                        </p:attrNameLst>
                                      </p:cBhvr>
                                      <p:tavLst>
                                        <p:tav tm="0">
                                          <p:val>
                                            <p:fltVal val="0"/>
                                          </p:val>
                                        </p:tav>
                                        <p:tav tm="100000">
                                          <p:val>
                                            <p:strVal val="#ppt_w"/>
                                          </p:val>
                                        </p:tav>
                                      </p:tavLst>
                                    </p:anim>
                                    <p:anim calcmode="lin" valueType="num">
                                      <p:cBhvr>
                                        <p:cTn id="12" dur="1000" fill="hold"/>
                                        <p:tgtEl>
                                          <p:spTgt spid="94215"/>
                                        </p:tgtEl>
                                        <p:attrNameLst>
                                          <p:attrName>ppt_h</p:attrName>
                                        </p:attrNameLst>
                                      </p:cBhvr>
                                      <p:tavLst>
                                        <p:tav tm="0">
                                          <p:val>
                                            <p:fltVal val="0"/>
                                          </p:val>
                                        </p:tav>
                                        <p:tav tm="100000">
                                          <p:val>
                                            <p:strVal val="#ppt_h"/>
                                          </p:val>
                                        </p:tav>
                                      </p:tavLst>
                                    </p:anim>
                                    <p:anim calcmode="lin" valueType="num">
                                      <p:cBhvr>
                                        <p:cTn id="13" dur="1000" fill="hold"/>
                                        <p:tgtEl>
                                          <p:spTgt spid="94215"/>
                                        </p:tgtEl>
                                        <p:attrNameLst>
                                          <p:attrName>ppt_x</p:attrName>
                                        </p:attrNameLst>
                                      </p:cBhvr>
                                      <p:tavLst>
                                        <p:tav tm="0">
                                          <p:val>
                                            <p:fltVal val="0.5"/>
                                          </p:val>
                                        </p:tav>
                                        <p:tav tm="100000">
                                          <p:val>
                                            <p:strVal val="#ppt_x"/>
                                          </p:val>
                                        </p:tav>
                                      </p:tavLst>
                                    </p:anim>
                                    <p:anim calcmode="lin" valueType="num">
                                      <p:cBhvr>
                                        <p:cTn id="14" dur="1000" fill="hold"/>
                                        <p:tgtEl>
                                          <p:spTgt spid="94215"/>
                                        </p:tgtEl>
                                        <p:attrNameLst>
                                          <p:attrName>ppt_y</p:attrName>
                                        </p:attrNameLst>
                                      </p:cBhvr>
                                      <p:tavLst>
                                        <p:tav tm="0">
                                          <p:val>
                                            <p:fltVal val="0.5"/>
                                          </p:val>
                                        </p:tav>
                                        <p:tav tm="100000">
                                          <p:val>
                                            <p:strVal val="#ppt_y"/>
                                          </p:val>
                                        </p:tav>
                                      </p:tavLst>
                                    </p:anim>
                                  </p:childTnLst>
                                </p:cTn>
                              </p:par>
                            </p:childTnLst>
                          </p:cTn>
                        </p:par>
                        <p:par>
                          <p:cTn id="15" fill="hold" nodeType="afterGroup">
                            <p:stCondLst>
                              <p:cond delay="4000"/>
                            </p:stCondLst>
                            <p:childTnLst>
                              <p:par>
                                <p:cTn id="16" presetID="23" presetClass="entr" presetSubtype="528"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1000" fill="hold"/>
                                        <p:tgtEl>
                                          <p:spTgt spid="6"/>
                                        </p:tgtEl>
                                        <p:attrNameLst>
                                          <p:attrName>ppt_w</p:attrName>
                                        </p:attrNameLst>
                                      </p:cBhvr>
                                      <p:tavLst>
                                        <p:tav tm="0">
                                          <p:val>
                                            <p:fltVal val="0"/>
                                          </p:val>
                                        </p:tav>
                                        <p:tav tm="100000">
                                          <p:val>
                                            <p:strVal val="#ppt_w"/>
                                          </p:val>
                                        </p:tav>
                                      </p:tavLst>
                                    </p:anim>
                                    <p:anim calcmode="lin" valueType="num">
                                      <p:cBhvr>
                                        <p:cTn id="19" dur="1000" fill="hold"/>
                                        <p:tgtEl>
                                          <p:spTgt spid="6"/>
                                        </p:tgtEl>
                                        <p:attrNameLst>
                                          <p:attrName>ppt_h</p:attrName>
                                        </p:attrNameLst>
                                      </p:cBhvr>
                                      <p:tavLst>
                                        <p:tav tm="0">
                                          <p:val>
                                            <p:fltVal val="0"/>
                                          </p:val>
                                        </p:tav>
                                        <p:tav tm="100000">
                                          <p:val>
                                            <p:strVal val="#ppt_h"/>
                                          </p:val>
                                        </p:tav>
                                      </p:tavLst>
                                    </p:anim>
                                    <p:anim calcmode="lin" valueType="num">
                                      <p:cBhvr>
                                        <p:cTn id="20" dur="1000" fill="hold"/>
                                        <p:tgtEl>
                                          <p:spTgt spid="6"/>
                                        </p:tgtEl>
                                        <p:attrNameLst>
                                          <p:attrName>ppt_x</p:attrName>
                                        </p:attrNameLst>
                                      </p:cBhvr>
                                      <p:tavLst>
                                        <p:tav tm="0">
                                          <p:val>
                                            <p:fltVal val="0.5"/>
                                          </p:val>
                                        </p:tav>
                                        <p:tav tm="100000">
                                          <p:val>
                                            <p:strVal val="#ppt_x"/>
                                          </p:val>
                                        </p:tav>
                                      </p:tavLst>
                                    </p:anim>
                                    <p:anim calcmode="lin" valueType="num">
                                      <p:cBhvr>
                                        <p:cTn id="21" dur="1000" fill="hold"/>
                                        <p:tgtEl>
                                          <p:spTgt spid="6"/>
                                        </p:tgtEl>
                                        <p:attrNameLst>
                                          <p:attrName>ppt_y</p:attrName>
                                        </p:attrNameLst>
                                      </p:cBhvr>
                                      <p:tavLst>
                                        <p:tav tm="0">
                                          <p:val>
                                            <p:fltVal val="0.5"/>
                                          </p:val>
                                        </p:tav>
                                        <p:tav tm="100000">
                                          <p:val>
                                            <p:strVal val="#ppt_y"/>
                                          </p:val>
                                        </p:tav>
                                      </p:tavLst>
                                    </p:anim>
                                  </p:childTnLst>
                                </p:cTn>
                              </p:par>
                              <p:par>
                                <p:cTn id="22" presetID="37" presetClass="entr" presetSubtype="0" fill="hold" grpId="0" nodeType="withEffect">
                                  <p:stCondLst>
                                    <p:cond delay="100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1000"/>
                                        <p:tgtEl>
                                          <p:spTgt spid="3"/>
                                        </p:tgtEl>
                                      </p:cBhvr>
                                    </p:animEffect>
                                    <p:anim calcmode="lin" valueType="num">
                                      <p:cBhvr>
                                        <p:cTn id="25" dur="1000" fill="hold"/>
                                        <p:tgtEl>
                                          <p:spTgt spid="3"/>
                                        </p:tgtEl>
                                        <p:attrNameLst>
                                          <p:attrName>ppt_x</p:attrName>
                                        </p:attrNameLst>
                                      </p:cBhvr>
                                      <p:tavLst>
                                        <p:tav tm="0">
                                          <p:val>
                                            <p:strVal val="#ppt_x"/>
                                          </p:val>
                                        </p:tav>
                                        <p:tav tm="100000">
                                          <p:val>
                                            <p:strVal val="#ppt_x"/>
                                          </p:val>
                                        </p:tav>
                                      </p:tavLst>
                                    </p:anim>
                                    <p:anim calcmode="lin" valueType="num">
                                      <p:cBhvr>
                                        <p:cTn id="26" dur="900" decel="100000" fill="hold"/>
                                        <p:tgtEl>
                                          <p:spTgt spid="3"/>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par>
                                <p:cTn id="28" presetID="23" presetClass="entr" presetSubtype="528" fill="hold" grpId="0" nodeType="withEffect">
                                  <p:stCondLst>
                                    <p:cond delay="1000"/>
                                  </p:stCondLst>
                                  <p:childTnLst>
                                    <p:set>
                                      <p:cBhvr>
                                        <p:cTn id="29" dur="1" fill="hold">
                                          <p:stCondLst>
                                            <p:cond delay="0"/>
                                          </p:stCondLst>
                                        </p:cTn>
                                        <p:tgtEl>
                                          <p:spTgt spid="2"/>
                                        </p:tgtEl>
                                        <p:attrNameLst>
                                          <p:attrName>style.visibility</p:attrName>
                                        </p:attrNameLst>
                                      </p:cBhvr>
                                      <p:to>
                                        <p:strVal val="visible"/>
                                      </p:to>
                                    </p:set>
                                    <p:anim calcmode="lin" valueType="num">
                                      <p:cBhvr>
                                        <p:cTn id="30" dur="1000" fill="hold"/>
                                        <p:tgtEl>
                                          <p:spTgt spid="2"/>
                                        </p:tgtEl>
                                        <p:attrNameLst>
                                          <p:attrName>ppt_w</p:attrName>
                                        </p:attrNameLst>
                                      </p:cBhvr>
                                      <p:tavLst>
                                        <p:tav tm="0">
                                          <p:val>
                                            <p:fltVal val="0"/>
                                          </p:val>
                                        </p:tav>
                                        <p:tav tm="100000">
                                          <p:val>
                                            <p:strVal val="#ppt_w"/>
                                          </p:val>
                                        </p:tav>
                                      </p:tavLst>
                                    </p:anim>
                                    <p:anim calcmode="lin" valueType="num">
                                      <p:cBhvr>
                                        <p:cTn id="31" dur="1000" fill="hold"/>
                                        <p:tgtEl>
                                          <p:spTgt spid="2"/>
                                        </p:tgtEl>
                                        <p:attrNameLst>
                                          <p:attrName>ppt_h</p:attrName>
                                        </p:attrNameLst>
                                      </p:cBhvr>
                                      <p:tavLst>
                                        <p:tav tm="0">
                                          <p:val>
                                            <p:fltVal val="0"/>
                                          </p:val>
                                        </p:tav>
                                        <p:tav tm="100000">
                                          <p:val>
                                            <p:strVal val="#ppt_h"/>
                                          </p:val>
                                        </p:tav>
                                      </p:tavLst>
                                    </p:anim>
                                    <p:anim calcmode="lin" valueType="num">
                                      <p:cBhvr>
                                        <p:cTn id="32" dur="1000" fill="hold"/>
                                        <p:tgtEl>
                                          <p:spTgt spid="2"/>
                                        </p:tgtEl>
                                        <p:attrNameLst>
                                          <p:attrName>ppt_x</p:attrName>
                                        </p:attrNameLst>
                                      </p:cBhvr>
                                      <p:tavLst>
                                        <p:tav tm="0">
                                          <p:val>
                                            <p:fltVal val="0.5"/>
                                          </p:val>
                                        </p:tav>
                                        <p:tav tm="100000">
                                          <p:val>
                                            <p:strVal val="#ppt_x"/>
                                          </p:val>
                                        </p:tav>
                                      </p:tavLst>
                                    </p:anim>
                                    <p:anim calcmode="lin" valueType="num">
                                      <p:cBhvr>
                                        <p:cTn id="33" dur="1000" fill="hold"/>
                                        <p:tgtEl>
                                          <p:spTgt spid="2"/>
                                        </p:tgtEl>
                                        <p:attrNameLst>
                                          <p:attrName>ppt_y</p:attrName>
                                        </p:attrNameLst>
                                      </p:cBhvr>
                                      <p:tavLst>
                                        <p:tav tm="0">
                                          <p:val>
                                            <p:fltVal val="0.5"/>
                                          </p:val>
                                        </p:tav>
                                        <p:tav tm="100000">
                                          <p:val>
                                            <p:strVal val="#ppt_y"/>
                                          </p:val>
                                        </p:tav>
                                      </p:tavLst>
                                    </p:anim>
                                  </p:childTnLst>
                                </p:cTn>
                              </p:par>
                              <p:par>
                                <p:cTn id="34" presetID="52" presetClass="entr" presetSubtype="0" fill="hold" grpId="0" nodeType="withEffect">
                                  <p:stCondLst>
                                    <p:cond delay="1000"/>
                                  </p:stCondLst>
                                  <p:childTnLst>
                                    <p:set>
                                      <p:cBhvr>
                                        <p:cTn id="35" dur="1" fill="hold">
                                          <p:stCondLst>
                                            <p:cond delay="0"/>
                                          </p:stCondLst>
                                        </p:cTn>
                                        <p:tgtEl>
                                          <p:spTgt spid="4"/>
                                        </p:tgtEl>
                                        <p:attrNameLst>
                                          <p:attrName>style.visibility</p:attrName>
                                        </p:attrNameLst>
                                      </p:cBhvr>
                                      <p:to>
                                        <p:strVal val="visible"/>
                                      </p:to>
                                    </p:set>
                                    <p:animScale>
                                      <p:cBhvr>
                                        <p:cTn id="36"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7" dur="1000" decel="50000" fill="hold">
                                          <p:stCondLst>
                                            <p:cond delay="0"/>
                                          </p:stCondLst>
                                        </p:cTn>
                                        <p:tgtEl>
                                          <p:spTgt spid="4"/>
                                        </p:tgtEl>
                                        <p:attrNameLst>
                                          <p:attrName>ppt_x</p:attrName>
                                          <p:attrName>ppt_y</p:attrName>
                                        </p:attrNameLst>
                                      </p:cBhvr>
                                    </p:animMotion>
                                    <p:animEffect transition="in" filter="fade">
                                      <p:cBhvr>
                                        <p:cTn id="38" dur="1000"/>
                                        <p:tgtEl>
                                          <p:spTgt spid="4"/>
                                        </p:tgtEl>
                                      </p:cBhvr>
                                    </p:animEffect>
                                  </p:childTnLst>
                                </p:cTn>
                              </p:par>
                              <p:par>
                                <p:cTn id="39" presetID="37" presetClass="entr" presetSubtype="0" fill="hold" grpId="0" nodeType="withEffect">
                                  <p:stCondLst>
                                    <p:cond delay="100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1000"/>
                                        <p:tgtEl>
                                          <p:spTgt spid="5"/>
                                        </p:tgtEl>
                                      </p:cBhvr>
                                    </p:animEffect>
                                    <p:anim calcmode="lin" valueType="num">
                                      <p:cBhvr>
                                        <p:cTn id="42" dur="1000" fill="hold"/>
                                        <p:tgtEl>
                                          <p:spTgt spid="5"/>
                                        </p:tgtEl>
                                        <p:attrNameLst>
                                          <p:attrName>ppt_x</p:attrName>
                                        </p:attrNameLst>
                                      </p:cBhvr>
                                      <p:tavLst>
                                        <p:tav tm="0">
                                          <p:val>
                                            <p:strVal val="#ppt_x"/>
                                          </p:val>
                                        </p:tav>
                                        <p:tav tm="100000">
                                          <p:val>
                                            <p:strVal val="#ppt_x"/>
                                          </p:val>
                                        </p:tav>
                                      </p:tavLst>
                                    </p:anim>
                                    <p:anim calcmode="lin" valueType="num">
                                      <p:cBhvr>
                                        <p:cTn id="43" dur="900" decel="100000" fill="hold"/>
                                        <p:tgtEl>
                                          <p:spTgt spid="5"/>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45" fill="hold" nodeType="afterGroup">
                            <p:stCondLst>
                              <p:cond delay="6000"/>
                            </p:stCondLst>
                            <p:childTnLst>
                              <p:par>
                                <p:cTn id="46" presetID="22" presetClass="entr" presetSubtype="4" fill="hold" grpId="0" nodeType="afterEffect">
                                  <p:stCondLst>
                                    <p:cond delay="0"/>
                                  </p:stCondLst>
                                  <p:childTnLst>
                                    <p:set>
                                      <p:cBhvr>
                                        <p:cTn id="47" dur="1" fill="hold">
                                          <p:stCondLst>
                                            <p:cond delay="0"/>
                                          </p:stCondLst>
                                        </p:cTn>
                                        <p:tgtEl>
                                          <p:spTgt spid="25618"/>
                                        </p:tgtEl>
                                        <p:attrNameLst>
                                          <p:attrName>style.visibility</p:attrName>
                                        </p:attrNameLst>
                                      </p:cBhvr>
                                      <p:to>
                                        <p:strVal val="visible"/>
                                      </p:to>
                                    </p:set>
                                    <p:animEffect transition="in" filter="wipe(down)">
                                      <p:cBhvr>
                                        <p:cTn id="48" dur="500"/>
                                        <p:tgtEl>
                                          <p:spTgt spid="25618"/>
                                        </p:tgtEl>
                                      </p:cBhvr>
                                    </p:animEffect>
                                  </p:childTnLst>
                                </p:cTn>
                              </p:par>
                            </p:childTnLst>
                          </p:cTn>
                        </p:par>
                        <p:par>
                          <p:cTn id="49" fill="hold" nodeType="afterGroup">
                            <p:stCondLst>
                              <p:cond delay="6500"/>
                            </p:stCondLst>
                            <p:childTnLst>
                              <p:par>
                                <p:cTn id="50" presetID="4" presetClass="entr" presetSubtype="32" fill="hold" grpId="0" nodeType="afterEffect">
                                  <p:stCondLst>
                                    <p:cond delay="0"/>
                                  </p:stCondLst>
                                  <p:childTnLst>
                                    <p:set>
                                      <p:cBhvr>
                                        <p:cTn id="51" dur="1" fill="hold">
                                          <p:stCondLst>
                                            <p:cond delay="0"/>
                                          </p:stCondLst>
                                        </p:cTn>
                                        <p:tgtEl>
                                          <p:spTgt spid="38922"/>
                                        </p:tgtEl>
                                        <p:attrNameLst>
                                          <p:attrName>style.visibility</p:attrName>
                                        </p:attrNameLst>
                                      </p:cBhvr>
                                      <p:to>
                                        <p:strVal val="visible"/>
                                      </p:to>
                                    </p:set>
                                    <p:animEffect transition="in" filter="box(out)">
                                      <p:cBhvr>
                                        <p:cTn id="52" dur="500"/>
                                        <p:tgtEl>
                                          <p:spTgt spid="38922"/>
                                        </p:tgtEl>
                                      </p:cBhvr>
                                    </p:animEffect>
                                  </p:childTnLst>
                                </p:cTn>
                              </p:par>
                            </p:childTnLst>
                          </p:cTn>
                        </p:par>
                        <p:par>
                          <p:cTn id="53" fill="hold" nodeType="afterGroup">
                            <p:stCondLst>
                              <p:cond delay="7000"/>
                            </p:stCondLst>
                            <p:childTnLst>
                              <p:par>
                                <p:cTn id="54" presetID="17" presetClass="entr" presetSubtype="1" fill="hold" grpId="0" nodeType="afterEffect">
                                  <p:stCondLst>
                                    <p:cond delay="1500"/>
                                  </p:stCondLst>
                                  <p:childTnLst>
                                    <p:set>
                                      <p:cBhvr>
                                        <p:cTn id="55" dur="1" fill="hold">
                                          <p:stCondLst>
                                            <p:cond delay="0"/>
                                          </p:stCondLst>
                                        </p:cTn>
                                        <p:tgtEl>
                                          <p:spTgt spid="14"/>
                                        </p:tgtEl>
                                        <p:attrNameLst>
                                          <p:attrName>style.visibility</p:attrName>
                                        </p:attrNameLst>
                                      </p:cBhvr>
                                      <p:to>
                                        <p:strVal val="visible"/>
                                      </p:to>
                                    </p:set>
                                    <p:anim calcmode="lin" valueType="num">
                                      <p:cBhvr>
                                        <p:cTn id="56" dur="2000" fill="hold"/>
                                        <p:tgtEl>
                                          <p:spTgt spid="14"/>
                                        </p:tgtEl>
                                        <p:attrNameLst>
                                          <p:attrName>ppt_x</p:attrName>
                                        </p:attrNameLst>
                                      </p:cBhvr>
                                      <p:tavLst>
                                        <p:tav tm="0">
                                          <p:val>
                                            <p:strVal val="#ppt_x"/>
                                          </p:val>
                                        </p:tav>
                                        <p:tav tm="100000">
                                          <p:val>
                                            <p:strVal val="#ppt_x"/>
                                          </p:val>
                                        </p:tav>
                                      </p:tavLst>
                                    </p:anim>
                                    <p:anim calcmode="lin" valueType="num">
                                      <p:cBhvr>
                                        <p:cTn id="57" dur="2000" fill="hold"/>
                                        <p:tgtEl>
                                          <p:spTgt spid="14"/>
                                        </p:tgtEl>
                                        <p:attrNameLst>
                                          <p:attrName>ppt_y</p:attrName>
                                        </p:attrNameLst>
                                      </p:cBhvr>
                                      <p:tavLst>
                                        <p:tav tm="0">
                                          <p:val>
                                            <p:strVal val="#ppt_y-#ppt_h/2"/>
                                          </p:val>
                                        </p:tav>
                                        <p:tav tm="100000">
                                          <p:val>
                                            <p:strVal val="#ppt_y"/>
                                          </p:val>
                                        </p:tav>
                                      </p:tavLst>
                                    </p:anim>
                                    <p:anim calcmode="lin" valueType="num">
                                      <p:cBhvr>
                                        <p:cTn id="58" dur="2000" fill="hold"/>
                                        <p:tgtEl>
                                          <p:spTgt spid="14"/>
                                        </p:tgtEl>
                                        <p:attrNameLst>
                                          <p:attrName>ppt_w</p:attrName>
                                        </p:attrNameLst>
                                      </p:cBhvr>
                                      <p:tavLst>
                                        <p:tav tm="0">
                                          <p:val>
                                            <p:strVal val="#ppt_w"/>
                                          </p:val>
                                        </p:tav>
                                        <p:tav tm="100000">
                                          <p:val>
                                            <p:strVal val="#ppt_w"/>
                                          </p:val>
                                        </p:tav>
                                      </p:tavLst>
                                    </p:anim>
                                    <p:anim calcmode="lin" valueType="num">
                                      <p:cBhvr>
                                        <p:cTn id="59" dur="2000" fill="hold"/>
                                        <p:tgtEl>
                                          <p:spTgt spid="14"/>
                                        </p:tgtEl>
                                        <p:attrNameLst>
                                          <p:attrName>ppt_h</p:attrName>
                                        </p:attrNameLst>
                                      </p:cBhvr>
                                      <p:tavLst>
                                        <p:tav tm="0">
                                          <p:val>
                                            <p:fltVal val="0"/>
                                          </p:val>
                                        </p:tav>
                                        <p:tav tm="100000">
                                          <p:val>
                                            <p:strVal val="#ppt_h"/>
                                          </p:val>
                                        </p:tav>
                                      </p:tavLst>
                                    </p:anim>
                                  </p:childTnLst>
                                </p:cTn>
                              </p:par>
                            </p:childTnLst>
                          </p:cTn>
                        </p:par>
                        <p:par>
                          <p:cTn id="60" fill="hold" nodeType="afterGroup">
                            <p:stCondLst>
                              <p:cond delay="10500"/>
                            </p:stCondLst>
                            <p:childTnLst>
                              <p:par>
                                <p:cTn id="61" presetID="2" presetClass="entr" presetSubtype="3" fill="hold" grpId="0" nodeType="afterEffect">
                                  <p:stCondLst>
                                    <p:cond delay="500"/>
                                  </p:stCondLst>
                                  <p:childTnLst>
                                    <p:set>
                                      <p:cBhvr>
                                        <p:cTn id="62" dur="1" fill="hold">
                                          <p:stCondLst>
                                            <p:cond delay="0"/>
                                          </p:stCondLst>
                                        </p:cTn>
                                        <p:tgtEl>
                                          <p:spTgt spid="25"/>
                                        </p:tgtEl>
                                        <p:attrNameLst>
                                          <p:attrName>style.visibility</p:attrName>
                                        </p:attrNameLst>
                                      </p:cBhvr>
                                      <p:to>
                                        <p:strVal val="visible"/>
                                      </p:to>
                                    </p:set>
                                    <p:anim calcmode="lin" valueType="num">
                                      <p:cBhvr additive="base">
                                        <p:cTn id="63" dur="1000" fill="hold"/>
                                        <p:tgtEl>
                                          <p:spTgt spid="25"/>
                                        </p:tgtEl>
                                        <p:attrNameLst>
                                          <p:attrName>ppt_x</p:attrName>
                                        </p:attrNameLst>
                                      </p:cBhvr>
                                      <p:tavLst>
                                        <p:tav tm="0">
                                          <p:val>
                                            <p:strVal val="1+#ppt_w/2"/>
                                          </p:val>
                                        </p:tav>
                                        <p:tav tm="100000">
                                          <p:val>
                                            <p:strVal val="#ppt_x"/>
                                          </p:val>
                                        </p:tav>
                                      </p:tavLst>
                                    </p:anim>
                                    <p:anim calcmode="lin" valueType="num">
                                      <p:cBhvr additive="base">
                                        <p:cTn id="64" dur="1000" fill="hold"/>
                                        <p:tgtEl>
                                          <p:spTgt spid="25"/>
                                        </p:tgtEl>
                                        <p:attrNameLst>
                                          <p:attrName>ppt_y</p:attrName>
                                        </p:attrNameLst>
                                      </p:cBhvr>
                                      <p:tavLst>
                                        <p:tav tm="0">
                                          <p:val>
                                            <p:strVal val="0-#ppt_h/2"/>
                                          </p:val>
                                        </p:tav>
                                        <p:tav tm="100000">
                                          <p:val>
                                            <p:strVal val="#ppt_y"/>
                                          </p:val>
                                        </p:tav>
                                      </p:tavLst>
                                    </p:anim>
                                  </p:childTnLst>
                                </p:cTn>
                              </p:par>
                            </p:childTnLst>
                          </p:cTn>
                        </p:par>
                        <p:par>
                          <p:cTn id="65" fill="hold" nodeType="afterGroup">
                            <p:stCondLst>
                              <p:cond delay="12000"/>
                            </p:stCondLst>
                            <p:childTnLst>
                              <p:par>
                                <p:cTn id="66" presetID="18" presetClass="entr" presetSubtype="6" fill="hold" grpId="0" nodeType="afterEffect">
                                  <p:stCondLst>
                                    <p:cond delay="1500"/>
                                  </p:stCondLst>
                                  <p:childTnLst>
                                    <p:set>
                                      <p:cBhvr>
                                        <p:cTn id="67" dur="1" fill="hold">
                                          <p:stCondLst>
                                            <p:cond delay="0"/>
                                          </p:stCondLst>
                                        </p:cTn>
                                        <p:tgtEl>
                                          <p:spTgt spid="21"/>
                                        </p:tgtEl>
                                        <p:attrNameLst>
                                          <p:attrName>style.visibility</p:attrName>
                                        </p:attrNameLst>
                                      </p:cBhvr>
                                      <p:to>
                                        <p:strVal val="visible"/>
                                      </p:to>
                                    </p:set>
                                    <p:animEffect transition="in" filter="strips(downRight)">
                                      <p:cBhvr>
                                        <p:cTn id="68" dur="500"/>
                                        <p:tgtEl>
                                          <p:spTgt spid="21"/>
                                        </p:tgtEl>
                                      </p:cBhvr>
                                    </p:animEffect>
                                  </p:childTnLst>
                                </p:cTn>
                              </p:par>
                            </p:childTnLst>
                          </p:cTn>
                        </p:par>
                        <p:par>
                          <p:cTn id="69" fill="hold" nodeType="afterGroup">
                            <p:stCondLst>
                              <p:cond delay="14000"/>
                            </p:stCondLst>
                            <p:childTnLst>
                              <p:par>
                                <p:cTn id="70" presetID="18" presetClass="entr" presetSubtype="12" fill="hold" grpId="0" nodeType="afterEffect">
                                  <p:stCondLst>
                                    <p:cond delay="0"/>
                                  </p:stCondLst>
                                  <p:childTnLst>
                                    <p:set>
                                      <p:cBhvr>
                                        <p:cTn id="71" dur="1" fill="hold">
                                          <p:stCondLst>
                                            <p:cond delay="0"/>
                                          </p:stCondLst>
                                        </p:cTn>
                                        <p:tgtEl>
                                          <p:spTgt spid="22"/>
                                        </p:tgtEl>
                                        <p:attrNameLst>
                                          <p:attrName>style.visibility</p:attrName>
                                        </p:attrNameLst>
                                      </p:cBhvr>
                                      <p:to>
                                        <p:strVal val="visible"/>
                                      </p:to>
                                    </p:set>
                                    <p:animEffect transition="in" filter="strips(downLeft)">
                                      <p:cBhvr>
                                        <p:cTn id="72"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18" grpId="0" animBg="1"/>
      <p:bldP spid="94212" grpId="0"/>
      <p:bldP spid="94215" grpId="0"/>
      <p:bldP spid="2" grpId="0"/>
      <p:bldP spid="3" grpId="0"/>
      <p:bldP spid="4" grpId="0"/>
      <p:bldP spid="38922" grpId="0" animBg="1"/>
      <p:bldP spid="5" grpId="0"/>
      <p:bldP spid="6" grpId="0"/>
      <p:bldP spid="14" grpId="0"/>
      <p:bldP spid="25" grpId="0"/>
      <p:bldP spid="21"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cstate="print"/>
          <a:srcRect/>
          <a:stretch>
            <a:fillRect/>
          </a:stretch>
        </p:blipFill>
        <p:spPr bwMode="auto">
          <a:xfrm>
            <a:off x="0" y="-93663"/>
            <a:ext cx="9144000" cy="6926263"/>
          </a:xfrm>
          <a:prstGeom prst="rect">
            <a:avLst/>
          </a:prstGeom>
          <a:noFill/>
          <a:ln w="9525">
            <a:noFill/>
            <a:miter lim="800000"/>
            <a:headEnd/>
            <a:tailEnd/>
          </a:ln>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cSld>
  <p:clrMapOvr>
    <a:masterClrMapping/>
  </p:clrMapOvr>
  <p:transition spd="med" advClick="0" advTm="7000">
    <p:wipe dir="u"/>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19458" name="Title 1"/>
          <p:cNvSpPr>
            <a:spLocks noGrp="1"/>
          </p:cNvSpPr>
          <p:nvPr>
            <p:ph type="title"/>
          </p:nvPr>
        </p:nvSpPr>
        <p:spPr>
          <a:xfrm>
            <a:off x="381000" y="274638"/>
            <a:ext cx="8229600" cy="6126162"/>
          </a:xfrm>
        </p:spPr>
        <p:txBody>
          <a:bodyPr/>
          <a:lstStyle/>
          <a:p>
            <a:r>
              <a:rPr lang="en-US" altLang="en-US" sz="7200" b="1" smtClean="0">
                <a:solidFill>
                  <a:srgbClr val="003300"/>
                </a:solidFill>
              </a:rPr>
              <a:t>Better</a:t>
            </a:r>
          </a:p>
        </p:txBody>
      </p:sp>
      <p:sp>
        <p:nvSpPr>
          <p:cNvPr id="19459" name="Line 3"/>
          <p:cNvSpPr>
            <a:spLocks noChangeShapeType="1"/>
          </p:cNvSpPr>
          <p:nvPr/>
        </p:nvSpPr>
        <p:spPr bwMode="auto">
          <a:xfrm flipV="1">
            <a:off x="4495800" y="762000"/>
            <a:ext cx="0" cy="1676400"/>
          </a:xfrm>
          <a:prstGeom prst="line">
            <a:avLst/>
          </a:prstGeom>
          <a:noFill/>
          <a:ln w="203200">
            <a:solidFill>
              <a:srgbClr val="003300"/>
            </a:solidFill>
            <a:round/>
            <a:headEnd/>
            <a:tailEnd type="triangle" w="med" len="med"/>
          </a:ln>
        </p:spPr>
        <p:txBody>
          <a:bodyPr/>
          <a:lstStyle/>
          <a:p>
            <a:endParaRPr lang="en-US"/>
          </a:p>
        </p:txBody>
      </p:sp>
    </p:spTree>
  </p:cSld>
  <p:clrMapOvr>
    <a:masterClrMapping/>
  </p:clrMapOvr>
  <p:transition spd="slow" advClick="0" advTm="1000">
    <p:pull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94212" name="Rectangle 4"/>
          <p:cNvSpPr>
            <a:spLocks noChangeArrowheads="1"/>
          </p:cNvSpPr>
          <p:nvPr/>
        </p:nvSpPr>
        <p:spPr bwMode="auto">
          <a:xfrm>
            <a:off x="304800" y="1219200"/>
            <a:ext cx="8686800" cy="2743200"/>
          </a:xfrm>
          <a:prstGeom prst="rect">
            <a:avLst/>
          </a:prstGeom>
          <a:noFill/>
          <a:ln w="9525">
            <a:noFill/>
            <a:miter lim="800000"/>
            <a:headEnd/>
            <a:tailEnd/>
          </a:ln>
        </p:spPr>
        <p:txBody>
          <a:bodyPr anchor="ctr"/>
          <a:lstStyle/>
          <a:p>
            <a:pPr algn="ctr" eaLnBrk="0" hangingPunct="0"/>
            <a:r>
              <a:rPr lang="en-US" altLang="en-US" sz="5400" u="sng">
                <a:solidFill>
                  <a:srgbClr val="800080"/>
                </a:solidFill>
                <a:latin typeface="Bookman Old Style" pitchFamily="18" charset="0"/>
              </a:rPr>
              <a:t>Chunking</a:t>
            </a:r>
            <a:r>
              <a:rPr lang="en-US" altLang="en-US" sz="5400">
                <a:solidFill>
                  <a:srgbClr val="800080"/>
                </a:solidFill>
                <a:latin typeface="Bookman Old Style" pitchFamily="18" charset="0"/>
              </a:rPr>
              <a:t> is bunching together for meaningful cognitive tasks</a:t>
            </a:r>
          </a:p>
        </p:txBody>
      </p:sp>
      <p:sp>
        <p:nvSpPr>
          <p:cNvPr id="14" name="Rectangle 6"/>
          <p:cNvSpPr>
            <a:spLocks noChangeArrowheads="1"/>
          </p:cNvSpPr>
          <p:nvPr/>
        </p:nvSpPr>
        <p:spPr bwMode="auto">
          <a:xfrm>
            <a:off x="7848600" y="838200"/>
            <a:ext cx="1066800" cy="5562600"/>
          </a:xfrm>
          <a:prstGeom prst="rect">
            <a:avLst/>
          </a:prstGeom>
          <a:noFill/>
          <a:ln w="9525">
            <a:noFill/>
            <a:miter lim="800000"/>
            <a:headEnd/>
            <a:tailEnd/>
          </a:ln>
        </p:spPr>
        <p:txBody>
          <a:bodyPr anchor="ctr"/>
          <a:lstStyle/>
          <a:p>
            <a:pPr algn="ctr" eaLnBrk="0" hangingPunct="0"/>
            <a:r>
              <a:rPr lang="en-US" altLang="en-US" b="1">
                <a:solidFill>
                  <a:srgbClr val="993366"/>
                </a:solidFill>
                <a:latin typeface="Georgia" pitchFamily="18" charset="0"/>
              </a:rPr>
              <a:t>chunks</a:t>
            </a:r>
          </a:p>
          <a:p>
            <a:pPr algn="ctr" eaLnBrk="0" hangingPunct="0"/>
            <a:endParaRPr lang="en-US" altLang="en-US" b="1">
              <a:solidFill>
                <a:srgbClr val="993366"/>
              </a:solidFill>
              <a:latin typeface="Georgia" pitchFamily="18" charset="0"/>
            </a:endParaRPr>
          </a:p>
          <a:p>
            <a:pPr algn="ctr" eaLnBrk="0" hangingPunct="0"/>
            <a:r>
              <a:rPr lang="en-US" altLang="en-US" b="1">
                <a:solidFill>
                  <a:srgbClr val="993366"/>
                </a:solidFill>
                <a:latin typeface="Georgia" pitchFamily="18" charset="0"/>
              </a:rPr>
              <a:t>chunks</a:t>
            </a:r>
          </a:p>
          <a:p>
            <a:pPr algn="ctr" eaLnBrk="0" hangingPunct="0"/>
            <a:endParaRPr lang="en-US" altLang="en-US" b="1">
              <a:solidFill>
                <a:srgbClr val="993366"/>
              </a:solidFill>
              <a:latin typeface="Georgia" pitchFamily="18" charset="0"/>
            </a:endParaRPr>
          </a:p>
          <a:p>
            <a:pPr algn="ctr" eaLnBrk="0" hangingPunct="0"/>
            <a:r>
              <a:rPr lang="en-US" altLang="en-US" b="1">
                <a:solidFill>
                  <a:srgbClr val="993366"/>
                </a:solidFill>
                <a:latin typeface="Georgia" pitchFamily="18" charset="0"/>
              </a:rPr>
              <a:t>chunks</a:t>
            </a:r>
          </a:p>
          <a:p>
            <a:pPr algn="ctr" eaLnBrk="0" hangingPunct="0"/>
            <a:endParaRPr lang="en-US" altLang="en-US" b="1">
              <a:solidFill>
                <a:srgbClr val="993366"/>
              </a:solidFill>
              <a:latin typeface="Georgia" pitchFamily="18" charset="0"/>
            </a:endParaRPr>
          </a:p>
          <a:p>
            <a:pPr algn="ctr" eaLnBrk="0" hangingPunct="0"/>
            <a:r>
              <a:rPr lang="en-US" altLang="en-US" b="1">
                <a:solidFill>
                  <a:srgbClr val="993366"/>
                </a:solidFill>
                <a:latin typeface="Georgia" pitchFamily="18" charset="0"/>
              </a:rPr>
              <a:t>chunks</a:t>
            </a:r>
          </a:p>
          <a:p>
            <a:pPr algn="ctr" eaLnBrk="0" hangingPunct="0"/>
            <a:endParaRPr lang="en-US" altLang="en-US" b="1">
              <a:solidFill>
                <a:srgbClr val="993366"/>
              </a:solidFill>
              <a:latin typeface="Georgia" pitchFamily="18" charset="0"/>
            </a:endParaRPr>
          </a:p>
          <a:p>
            <a:pPr algn="ctr" eaLnBrk="0" hangingPunct="0"/>
            <a:r>
              <a:rPr lang="en-US" altLang="en-US" b="1">
                <a:solidFill>
                  <a:srgbClr val="993366"/>
                </a:solidFill>
                <a:latin typeface="Georgia" pitchFamily="18" charset="0"/>
              </a:rPr>
              <a:t>chunks</a:t>
            </a:r>
          </a:p>
          <a:p>
            <a:pPr algn="ctr" eaLnBrk="0" hangingPunct="0"/>
            <a:endParaRPr lang="en-US" altLang="en-US" b="1">
              <a:solidFill>
                <a:srgbClr val="993366"/>
              </a:solidFill>
              <a:latin typeface="Georgia" pitchFamily="18" charset="0"/>
            </a:endParaRPr>
          </a:p>
          <a:p>
            <a:pPr algn="ctr" eaLnBrk="0" hangingPunct="0"/>
            <a:r>
              <a:rPr lang="en-US" altLang="en-US" b="1">
                <a:solidFill>
                  <a:srgbClr val="993366"/>
                </a:solidFill>
                <a:latin typeface="Georgia" pitchFamily="18" charset="0"/>
              </a:rPr>
              <a:t>chunks</a:t>
            </a:r>
          </a:p>
          <a:p>
            <a:pPr algn="ctr" eaLnBrk="0" hangingPunct="0"/>
            <a:endParaRPr lang="en-US" altLang="en-US" b="1">
              <a:solidFill>
                <a:srgbClr val="993366"/>
              </a:solidFill>
              <a:latin typeface="Georgia" pitchFamily="18" charset="0"/>
            </a:endParaRPr>
          </a:p>
          <a:p>
            <a:pPr algn="ctr" eaLnBrk="0" hangingPunct="0"/>
            <a:r>
              <a:rPr lang="en-US" altLang="en-US" b="1">
                <a:solidFill>
                  <a:srgbClr val="993366"/>
                </a:solidFill>
                <a:latin typeface="Georgia" pitchFamily="18" charset="0"/>
              </a:rPr>
              <a:t>chunks</a:t>
            </a:r>
          </a:p>
          <a:p>
            <a:pPr algn="ctr" eaLnBrk="0" hangingPunct="0"/>
            <a:endParaRPr lang="en-US" altLang="en-US" b="1">
              <a:solidFill>
                <a:srgbClr val="993366"/>
              </a:solidFill>
              <a:latin typeface="Georgia" pitchFamily="18" charset="0"/>
            </a:endParaRPr>
          </a:p>
          <a:p>
            <a:pPr algn="ctr" eaLnBrk="0" hangingPunct="0"/>
            <a:r>
              <a:rPr lang="en-US" altLang="en-US" b="1">
                <a:solidFill>
                  <a:srgbClr val="993366"/>
                </a:solidFill>
                <a:latin typeface="Georgia" pitchFamily="18" charset="0"/>
              </a:rPr>
              <a:t>chunks</a:t>
            </a:r>
          </a:p>
          <a:p>
            <a:pPr algn="ctr" eaLnBrk="0" hangingPunct="0"/>
            <a:endParaRPr lang="en-US" altLang="en-US" b="1">
              <a:solidFill>
                <a:srgbClr val="993366"/>
              </a:solidFill>
              <a:latin typeface="Georgia" pitchFamily="18" charset="0"/>
            </a:endParaRPr>
          </a:p>
          <a:p>
            <a:pPr algn="ctr" eaLnBrk="0" hangingPunct="0"/>
            <a:r>
              <a:rPr lang="en-US" altLang="en-US" b="1">
                <a:solidFill>
                  <a:srgbClr val="993366"/>
                </a:solidFill>
                <a:latin typeface="Georgia" pitchFamily="18" charset="0"/>
              </a:rPr>
              <a:t>chunks</a:t>
            </a:r>
          </a:p>
          <a:p>
            <a:pPr algn="ctr" eaLnBrk="0" hangingPunct="0"/>
            <a:endParaRPr lang="en-US" altLang="en-US" b="1">
              <a:solidFill>
                <a:srgbClr val="993366"/>
              </a:solidFill>
              <a:latin typeface="Georgia" pitchFamily="18" charset="0"/>
            </a:endParaRPr>
          </a:p>
          <a:p>
            <a:pPr algn="ctr" eaLnBrk="0" hangingPunct="0"/>
            <a:r>
              <a:rPr lang="en-US" altLang="en-US" b="1">
                <a:solidFill>
                  <a:srgbClr val="993366"/>
                </a:solidFill>
                <a:latin typeface="Georgia" pitchFamily="18" charset="0"/>
              </a:rPr>
              <a:t>chunks</a:t>
            </a:r>
          </a:p>
          <a:p>
            <a:pPr algn="ctr" eaLnBrk="0" hangingPunct="0"/>
            <a:endParaRPr lang="en-US" altLang="en-US" b="1">
              <a:solidFill>
                <a:srgbClr val="993366"/>
              </a:solidFill>
              <a:latin typeface="Georgia" pitchFamily="18" charset="0"/>
            </a:endParaRPr>
          </a:p>
          <a:p>
            <a:pPr algn="ctr" eaLnBrk="0" hangingPunct="0"/>
            <a:r>
              <a:rPr lang="en-US" altLang="en-US" b="1">
                <a:solidFill>
                  <a:srgbClr val="993366"/>
                </a:solidFill>
                <a:latin typeface="Georgia" pitchFamily="18" charset="0"/>
              </a:rPr>
              <a:t>chunks</a:t>
            </a:r>
          </a:p>
        </p:txBody>
      </p:sp>
      <p:sp>
        <p:nvSpPr>
          <p:cNvPr id="25" name="Rectangle 6"/>
          <p:cNvSpPr>
            <a:spLocks noChangeArrowheads="1"/>
          </p:cNvSpPr>
          <p:nvPr/>
        </p:nvSpPr>
        <p:spPr bwMode="auto">
          <a:xfrm>
            <a:off x="7772400" y="152400"/>
            <a:ext cx="1219200" cy="457200"/>
          </a:xfrm>
          <a:prstGeom prst="rect">
            <a:avLst/>
          </a:prstGeom>
          <a:noFill/>
          <a:ln w="9525">
            <a:noFill/>
            <a:miter lim="800000"/>
            <a:headEnd/>
            <a:tailEnd/>
          </a:ln>
        </p:spPr>
        <p:txBody>
          <a:bodyPr anchor="ctr"/>
          <a:lstStyle/>
          <a:p>
            <a:pPr algn="ctr" eaLnBrk="0" hangingPunct="0"/>
            <a:r>
              <a:rPr lang="en-US" altLang="en-US" b="1">
                <a:solidFill>
                  <a:srgbClr val="993366"/>
                </a:solidFill>
                <a:latin typeface="Georgia" pitchFamily="18" charset="0"/>
              </a:rPr>
              <a:t>chunks</a:t>
            </a:r>
          </a:p>
        </p:txBody>
      </p:sp>
      <p:sp>
        <p:nvSpPr>
          <p:cNvPr id="27658" name="Rectangle 7"/>
          <p:cNvSpPr>
            <a:spLocks noChangeArrowheads="1"/>
          </p:cNvSpPr>
          <p:nvPr/>
        </p:nvSpPr>
        <p:spPr bwMode="auto">
          <a:xfrm>
            <a:off x="3200400" y="2438400"/>
            <a:ext cx="2438400" cy="1905000"/>
          </a:xfrm>
          <a:prstGeom prst="rect">
            <a:avLst/>
          </a:prstGeom>
          <a:solidFill>
            <a:srgbClr val="DDDDDD"/>
          </a:solidFill>
          <a:ln w="28575">
            <a:solidFill>
              <a:srgbClr val="000000"/>
            </a:solidFill>
            <a:miter lim="800000"/>
            <a:headEnd/>
            <a:tailEnd/>
          </a:ln>
        </p:spPr>
        <p:txBody>
          <a:bodyPr anchor="ctr"/>
          <a:lstStyle/>
          <a:p>
            <a:pPr algn="ctr" eaLnBrk="0" hangingPunct="0"/>
            <a:r>
              <a:rPr lang="en-US" altLang="en-US" sz="2800" b="1">
                <a:solidFill>
                  <a:srgbClr val="009900"/>
                </a:solidFill>
                <a:latin typeface="Arial Narrow" pitchFamily="34" charset="0"/>
              </a:rPr>
              <a:t>Memory</a:t>
            </a:r>
          </a:p>
          <a:p>
            <a:pPr algn="ctr" eaLnBrk="0" hangingPunct="0"/>
            <a:r>
              <a:rPr lang="en-US" altLang="en-US" sz="2800" b="1">
                <a:solidFill>
                  <a:srgbClr val="009900"/>
                </a:solidFill>
                <a:latin typeface="Arial Narrow" pitchFamily="34" charset="0"/>
              </a:rPr>
              <a:t>Box</a:t>
            </a:r>
          </a:p>
        </p:txBody>
      </p:sp>
      <p:sp>
        <p:nvSpPr>
          <p:cNvPr id="2" name="Rectangle 6"/>
          <p:cNvSpPr>
            <a:spLocks noChangeArrowheads="1"/>
          </p:cNvSpPr>
          <p:nvPr/>
        </p:nvSpPr>
        <p:spPr bwMode="auto">
          <a:xfrm>
            <a:off x="5791200" y="3124200"/>
            <a:ext cx="3276600" cy="990600"/>
          </a:xfrm>
          <a:prstGeom prst="rect">
            <a:avLst/>
          </a:prstGeom>
          <a:solidFill>
            <a:srgbClr val="B2B2B2"/>
          </a:solidFill>
          <a:ln w="9525">
            <a:noFill/>
            <a:miter lim="800000"/>
            <a:headEnd/>
            <a:tailEnd/>
          </a:ln>
        </p:spPr>
        <p:txBody>
          <a:bodyPr anchor="ctr"/>
          <a:lstStyle/>
          <a:p>
            <a:pPr algn="ctr" eaLnBrk="0" hangingPunct="0"/>
            <a:r>
              <a:rPr lang="en-US" altLang="en-US" sz="2400" b="1">
                <a:solidFill>
                  <a:srgbClr val="009900"/>
                </a:solidFill>
              </a:rPr>
              <a:t>Placing knowledge</a:t>
            </a:r>
          </a:p>
          <a:p>
            <a:pPr algn="ctr" eaLnBrk="0" hangingPunct="0"/>
            <a:r>
              <a:rPr lang="en-US" altLang="en-US" sz="2400" b="1">
                <a:solidFill>
                  <a:srgbClr val="009900"/>
                </a:solidFill>
              </a:rPr>
              <a:t>in memory box</a:t>
            </a:r>
          </a:p>
        </p:txBody>
      </p:sp>
    </p:spTree>
  </p:cSld>
  <p:clrMapOvr>
    <a:masterClrMapping/>
  </p:clrMapOvr>
  <p:transition spd="slow" advClick="0" advTm="1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xit" presetSubtype="10" fill="hold" grpId="0" nodeType="afterEffect">
                                  <p:stCondLst>
                                    <p:cond delay="3000"/>
                                  </p:stCondLst>
                                  <p:childTnLst>
                                    <p:anim calcmode="lin" valueType="num">
                                      <p:cBhvr>
                                        <p:cTn id="6" dur="1000"/>
                                        <p:tgtEl>
                                          <p:spTgt spid="94212"/>
                                        </p:tgtEl>
                                        <p:attrNameLst>
                                          <p:attrName>ppt_w</p:attrName>
                                        </p:attrNameLst>
                                      </p:cBhvr>
                                      <p:tavLst>
                                        <p:tav tm="0">
                                          <p:val>
                                            <p:strVal val="ppt_w"/>
                                          </p:val>
                                        </p:tav>
                                        <p:tav tm="100000">
                                          <p:val>
                                            <p:fltVal val="0"/>
                                          </p:val>
                                        </p:tav>
                                      </p:tavLst>
                                    </p:anim>
                                    <p:anim calcmode="lin" valueType="num">
                                      <p:cBhvr>
                                        <p:cTn id="7" dur="1000"/>
                                        <p:tgtEl>
                                          <p:spTgt spid="94212"/>
                                        </p:tgtEl>
                                        <p:attrNameLst>
                                          <p:attrName>ppt_h</p:attrName>
                                        </p:attrNameLst>
                                      </p:cBhvr>
                                      <p:tavLst>
                                        <p:tav tm="0">
                                          <p:val>
                                            <p:strVal val="ppt_h"/>
                                          </p:val>
                                        </p:tav>
                                        <p:tav tm="100000">
                                          <p:val>
                                            <p:strVal val="ppt_h"/>
                                          </p:val>
                                        </p:tav>
                                      </p:tavLst>
                                    </p:anim>
                                    <p:set>
                                      <p:cBhvr>
                                        <p:cTn id="8" dur="1" fill="hold">
                                          <p:stCondLst>
                                            <p:cond delay="999"/>
                                          </p:stCondLst>
                                        </p:cTn>
                                        <p:tgtEl>
                                          <p:spTgt spid="94212"/>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27658"/>
                                        </p:tgtEl>
                                        <p:attrNameLst>
                                          <p:attrName>style.visibility</p:attrName>
                                        </p:attrNameLst>
                                      </p:cBhvr>
                                      <p:to>
                                        <p:strVal val="visible"/>
                                      </p:to>
                                    </p:set>
                                    <p:anim calcmode="lin" valueType="num">
                                      <p:cBhvr>
                                        <p:cTn id="13" dur="500" fill="hold"/>
                                        <p:tgtEl>
                                          <p:spTgt spid="27658"/>
                                        </p:tgtEl>
                                        <p:attrNameLst>
                                          <p:attrName>ppt_w</p:attrName>
                                        </p:attrNameLst>
                                      </p:cBhvr>
                                      <p:tavLst>
                                        <p:tav tm="0">
                                          <p:val>
                                            <p:fltVal val="0"/>
                                          </p:val>
                                        </p:tav>
                                        <p:tav tm="100000">
                                          <p:val>
                                            <p:strVal val="#ppt_w"/>
                                          </p:val>
                                        </p:tav>
                                      </p:tavLst>
                                    </p:anim>
                                    <p:anim calcmode="lin" valueType="num">
                                      <p:cBhvr>
                                        <p:cTn id="14" dur="500" fill="hold"/>
                                        <p:tgtEl>
                                          <p:spTgt spid="27658"/>
                                        </p:tgtEl>
                                        <p:attrNameLst>
                                          <p:attrName>ppt_h</p:attrName>
                                        </p:attrNameLst>
                                      </p:cBhvr>
                                      <p:tavLst>
                                        <p:tav tm="0">
                                          <p:val>
                                            <p:fltVal val="0"/>
                                          </p:val>
                                        </p:tav>
                                        <p:tav tm="100000">
                                          <p:val>
                                            <p:strVal val="#ppt_h"/>
                                          </p:val>
                                        </p:tav>
                                      </p:tavLst>
                                    </p:anim>
                                    <p:animEffect transition="in" filter="fade">
                                      <p:cBhvr>
                                        <p:cTn id="15" dur="500"/>
                                        <p:tgtEl>
                                          <p:spTgt spid="27658"/>
                                        </p:tgtEl>
                                      </p:cBhvr>
                                    </p:animEffect>
                                  </p:childTnLst>
                                </p:cTn>
                              </p:par>
                            </p:childTnLst>
                          </p:cTn>
                        </p:par>
                        <p:par>
                          <p:cTn id="16" fill="hold" nodeType="afterGroup">
                            <p:stCondLst>
                              <p:cond delay="500"/>
                            </p:stCondLst>
                            <p:childTnLst>
                              <p:par>
                                <p:cTn id="17" presetID="2" presetClass="entr" presetSubtype="3" fill="hold" grpId="0" nodeType="afterEffect">
                                  <p:stCondLst>
                                    <p:cond delay="500"/>
                                  </p:stCondLst>
                                  <p:childTnLst>
                                    <p:set>
                                      <p:cBhvr>
                                        <p:cTn id="18" dur="1" fill="hold">
                                          <p:stCondLst>
                                            <p:cond delay="0"/>
                                          </p:stCondLst>
                                        </p:cTn>
                                        <p:tgtEl>
                                          <p:spTgt spid="25"/>
                                        </p:tgtEl>
                                        <p:attrNameLst>
                                          <p:attrName>style.visibility</p:attrName>
                                        </p:attrNameLst>
                                      </p:cBhvr>
                                      <p:to>
                                        <p:strVal val="visible"/>
                                      </p:to>
                                    </p:set>
                                    <p:anim calcmode="lin" valueType="num">
                                      <p:cBhvr additive="base">
                                        <p:cTn id="19" dur="1000" fill="hold"/>
                                        <p:tgtEl>
                                          <p:spTgt spid="25"/>
                                        </p:tgtEl>
                                        <p:attrNameLst>
                                          <p:attrName>ppt_x</p:attrName>
                                        </p:attrNameLst>
                                      </p:cBhvr>
                                      <p:tavLst>
                                        <p:tav tm="0">
                                          <p:val>
                                            <p:strVal val="1+#ppt_w/2"/>
                                          </p:val>
                                        </p:tav>
                                        <p:tav tm="100000">
                                          <p:val>
                                            <p:strVal val="#ppt_x"/>
                                          </p:val>
                                        </p:tav>
                                      </p:tavLst>
                                    </p:anim>
                                    <p:anim calcmode="lin" valueType="num">
                                      <p:cBhvr additive="base">
                                        <p:cTn id="20" dur="1000" fill="hold"/>
                                        <p:tgtEl>
                                          <p:spTgt spid="25"/>
                                        </p:tgtEl>
                                        <p:attrNameLst>
                                          <p:attrName>ppt_y</p:attrName>
                                        </p:attrNameLst>
                                      </p:cBhvr>
                                      <p:tavLst>
                                        <p:tav tm="0">
                                          <p:val>
                                            <p:strVal val="0-#ppt_h/2"/>
                                          </p:val>
                                        </p:tav>
                                        <p:tav tm="100000">
                                          <p:val>
                                            <p:strVal val="#ppt_y"/>
                                          </p:val>
                                        </p:tav>
                                      </p:tavLst>
                                    </p:anim>
                                  </p:childTnLst>
                                </p:cTn>
                              </p:par>
                            </p:childTnLst>
                          </p:cTn>
                        </p:par>
                        <p:par>
                          <p:cTn id="21" fill="hold" nodeType="afterGroup">
                            <p:stCondLst>
                              <p:cond delay="2000"/>
                            </p:stCondLst>
                            <p:childTnLst>
                              <p:par>
                                <p:cTn id="22" presetID="17" presetClass="entr" presetSubtype="1" fill="hold" grpId="0" nodeType="after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p:cTn id="24" dur="1000" fill="hold"/>
                                        <p:tgtEl>
                                          <p:spTgt spid="14"/>
                                        </p:tgtEl>
                                        <p:attrNameLst>
                                          <p:attrName>ppt_x</p:attrName>
                                        </p:attrNameLst>
                                      </p:cBhvr>
                                      <p:tavLst>
                                        <p:tav tm="0">
                                          <p:val>
                                            <p:strVal val="#ppt_x"/>
                                          </p:val>
                                        </p:tav>
                                        <p:tav tm="100000">
                                          <p:val>
                                            <p:strVal val="#ppt_x"/>
                                          </p:val>
                                        </p:tav>
                                      </p:tavLst>
                                    </p:anim>
                                    <p:anim calcmode="lin" valueType="num">
                                      <p:cBhvr>
                                        <p:cTn id="25" dur="1000" fill="hold"/>
                                        <p:tgtEl>
                                          <p:spTgt spid="14"/>
                                        </p:tgtEl>
                                        <p:attrNameLst>
                                          <p:attrName>ppt_y</p:attrName>
                                        </p:attrNameLst>
                                      </p:cBhvr>
                                      <p:tavLst>
                                        <p:tav tm="0">
                                          <p:val>
                                            <p:strVal val="#ppt_y-#ppt_h/2"/>
                                          </p:val>
                                        </p:tav>
                                        <p:tav tm="100000">
                                          <p:val>
                                            <p:strVal val="#ppt_y"/>
                                          </p:val>
                                        </p:tav>
                                      </p:tavLst>
                                    </p:anim>
                                    <p:anim calcmode="lin" valueType="num">
                                      <p:cBhvr>
                                        <p:cTn id="26" dur="1000" fill="hold"/>
                                        <p:tgtEl>
                                          <p:spTgt spid="14"/>
                                        </p:tgtEl>
                                        <p:attrNameLst>
                                          <p:attrName>ppt_w</p:attrName>
                                        </p:attrNameLst>
                                      </p:cBhvr>
                                      <p:tavLst>
                                        <p:tav tm="0">
                                          <p:val>
                                            <p:strVal val="#ppt_w"/>
                                          </p:val>
                                        </p:tav>
                                        <p:tav tm="100000">
                                          <p:val>
                                            <p:strVal val="#ppt_w"/>
                                          </p:val>
                                        </p:tav>
                                      </p:tavLst>
                                    </p:anim>
                                    <p:anim calcmode="lin" valueType="num">
                                      <p:cBhvr>
                                        <p:cTn id="27" dur="1000" fill="hold"/>
                                        <p:tgtEl>
                                          <p:spTgt spid="14"/>
                                        </p:tgtEl>
                                        <p:attrNameLst>
                                          <p:attrName>ppt_h</p:attrName>
                                        </p:attrNameLst>
                                      </p:cBhvr>
                                      <p:tavLst>
                                        <p:tav tm="0">
                                          <p:val>
                                            <p:fltVal val="0"/>
                                          </p:val>
                                        </p:tav>
                                        <p:tav tm="100000">
                                          <p:val>
                                            <p:strVal val="#ppt_h"/>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3" presetClass="exit" presetSubtype="544" fill="hold" grpId="1" nodeType="clickEffect">
                                  <p:stCondLst>
                                    <p:cond delay="1000"/>
                                  </p:stCondLst>
                                  <p:childTnLst>
                                    <p:anim calcmode="lin" valueType="num">
                                      <p:cBhvr>
                                        <p:cTn id="31" dur="1000"/>
                                        <p:tgtEl>
                                          <p:spTgt spid="14"/>
                                        </p:tgtEl>
                                        <p:attrNameLst>
                                          <p:attrName>ppt_w</p:attrName>
                                        </p:attrNameLst>
                                      </p:cBhvr>
                                      <p:tavLst>
                                        <p:tav tm="0">
                                          <p:val>
                                            <p:strVal val="ppt_w"/>
                                          </p:val>
                                        </p:tav>
                                        <p:tav tm="100000">
                                          <p:val>
                                            <p:fltVal val="0"/>
                                          </p:val>
                                        </p:tav>
                                      </p:tavLst>
                                    </p:anim>
                                    <p:anim calcmode="lin" valueType="num">
                                      <p:cBhvr>
                                        <p:cTn id="32" dur="1000"/>
                                        <p:tgtEl>
                                          <p:spTgt spid="14"/>
                                        </p:tgtEl>
                                        <p:attrNameLst>
                                          <p:attrName>ppt_h</p:attrName>
                                        </p:attrNameLst>
                                      </p:cBhvr>
                                      <p:tavLst>
                                        <p:tav tm="0">
                                          <p:val>
                                            <p:strVal val="ppt_h"/>
                                          </p:val>
                                        </p:tav>
                                        <p:tav tm="100000">
                                          <p:val>
                                            <p:fltVal val="0"/>
                                          </p:val>
                                        </p:tav>
                                      </p:tavLst>
                                    </p:anim>
                                    <p:anim calcmode="lin" valueType="num">
                                      <p:cBhvr>
                                        <p:cTn id="33" dur="1000"/>
                                        <p:tgtEl>
                                          <p:spTgt spid="14"/>
                                        </p:tgtEl>
                                        <p:attrNameLst>
                                          <p:attrName>ppt_x</p:attrName>
                                        </p:attrNameLst>
                                      </p:cBhvr>
                                      <p:tavLst>
                                        <p:tav tm="0">
                                          <p:val>
                                            <p:strVal val="ppt_x"/>
                                          </p:val>
                                        </p:tav>
                                        <p:tav tm="100000">
                                          <p:val>
                                            <p:fltVal val="0.5"/>
                                          </p:val>
                                        </p:tav>
                                      </p:tavLst>
                                    </p:anim>
                                    <p:anim calcmode="lin" valueType="num">
                                      <p:cBhvr>
                                        <p:cTn id="34" dur="1000"/>
                                        <p:tgtEl>
                                          <p:spTgt spid="14"/>
                                        </p:tgtEl>
                                        <p:attrNameLst>
                                          <p:attrName>ppt_y</p:attrName>
                                        </p:attrNameLst>
                                      </p:cBhvr>
                                      <p:tavLst>
                                        <p:tav tm="0">
                                          <p:val>
                                            <p:strVal val="ppt_y"/>
                                          </p:val>
                                        </p:tav>
                                        <p:tav tm="100000">
                                          <p:val>
                                            <p:fltVal val="0.5"/>
                                          </p:val>
                                        </p:tav>
                                      </p:tavLst>
                                    </p:anim>
                                    <p:set>
                                      <p:cBhvr>
                                        <p:cTn id="35" dur="1" fill="hold">
                                          <p:stCondLst>
                                            <p:cond delay="999"/>
                                          </p:stCondLst>
                                        </p:cTn>
                                        <p:tgtEl>
                                          <p:spTgt spid="14"/>
                                        </p:tgtEl>
                                        <p:attrNameLst>
                                          <p:attrName>style.visibility</p:attrName>
                                        </p:attrNameLst>
                                      </p:cBhvr>
                                      <p:to>
                                        <p:strVal val="hidden"/>
                                      </p:to>
                                    </p:set>
                                  </p:childTnLst>
                                </p:cTn>
                              </p:par>
                              <p:par>
                                <p:cTn id="36" presetID="23" presetClass="exit" presetSubtype="544" fill="hold" grpId="1" nodeType="withEffect">
                                  <p:stCondLst>
                                    <p:cond delay="1000"/>
                                  </p:stCondLst>
                                  <p:childTnLst>
                                    <p:anim calcmode="lin" valueType="num">
                                      <p:cBhvr>
                                        <p:cTn id="37" dur="1000"/>
                                        <p:tgtEl>
                                          <p:spTgt spid="25"/>
                                        </p:tgtEl>
                                        <p:attrNameLst>
                                          <p:attrName>ppt_w</p:attrName>
                                        </p:attrNameLst>
                                      </p:cBhvr>
                                      <p:tavLst>
                                        <p:tav tm="0">
                                          <p:val>
                                            <p:strVal val="ppt_w"/>
                                          </p:val>
                                        </p:tav>
                                        <p:tav tm="100000">
                                          <p:val>
                                            <p:fltVal val="0"/>
                                          </p:val>
                                        </p:tav>
                                      </p:tavLst>
                                    </p:anim>
                                    <p:anim calcmode="lin" valueType="num">
                                      <p:cBhvr>
                                        <p:cTn id="38" dur="1000"/>
                                        <p:tgtEl>
                                          <p:spTgt spid="25"/>
                                        </p:tgtEl>
                                        <p:attrNameLst>
                                          <p:attrName>ppt_h</p:attrName>
                                        </p:attrNameLst>
                                      </p:cBhvr>
                                      <p:tavLst>
                                        <p:tav tm="0">
                                          <p:val>
                                            <p:strVal val="ppt_h"/>
                                          </p:val>
                                        </p:tav>
                                        <p:tav tm="100000">
                                          <p:val>
                                            <p:fltVal val="0"/>
                                          </p:val>
                                        </p:tav>
                                      </p:tavLst>
                                    </p:anim>
                                    <p:anim calcmode="lin" valueType="num">
                                      <p:cBhvr>
                                        <p:cTn id="39" dur="1000"/>
                                        <p:tgtEl>
                                          <p:spTgt spid="25"/>
                                        </p:tgtEl>
                                        <p:attrNameLst>
                                          <p:attrName>ppt_x</p:attrName>
                                        </p:attrNameLst>
                                      </p:cBhvr>
                                      <p:tavLst>
                                        <p:tav tm="0">
                                          <p:val>
                                            <p:strVal val="ppt_x"/>
                                          </p:val>
                                        </p:tav>
                                        <p:tav tm="100000">
                                          <p:val>
                                            <p:fltVal val="0.5"/>
                                          </p:val>
                                        </p:tav>
                                      </p:tavLst>
                                    </p:anim>
                                    <p:anim calcmode="lin" valueType="num">
                                      <p:cBhvr>
                                        <p:cTn id="40" dur="1000"/>
                                        <p:tgtEl>
                                          <p:spTgt spid="25"/>
                                        </p:tgtEl>
                                        <p:attrNameLst>
                                          <p:attrName>ppt_y</p:attrName>
                                        </p:attrNameLst>
                                      </p:cBhvr>
                                      <p:tavLst>
                                        <p:tav tm="0">
                                          <p:val>
                                            <p:strVal val="ppt_y"/>
                                          </p:val>
                                        </p:tav>
                                        <p:tav tm="100000">
                                          <p:val>
                                            <p:fltVal val="0.5"/>
                                          </p:val>
                                        </p:tav>
                                      </p:tavLst>
                                    </p:anim>
                                    <p:set>
                                      <p:cBhvr>
                                        <p:cTn id="41" dur="1" fill="hold">
                                          <p:stCondLst>
                                            <p:cond delay="999"/>
                                          </p:stCondLst>
                                        </p:cTn>
                                        <p:tgtEl>
                                          <p:spTgt spid="25"/>
                                        </p:tgtEl>
                                        <p:attrNameLst>
                                          <p:attrName>style.visibility</p:attrName>
                                        </p:attrNameLst>
                                      </p:cBhvr>
                                      <p:to>
                                        <p:strVal val="hidden"/>
                                      </p:to>
                                    </p:set>
                                  </p:childTnLst>
                                </p:cTn>
                              </p:par>
                            </p:childTnLst>
                          </p:cTn>
                        </p:par>
                        <p:par>
                          <p:cTn id="42" fill="hold" nodeType="afterGroup">
                            <p:stCondLst>
                              <p:cond delay="2000"/>
                            </p:stCondLst>
                            <p:childTnLst>
                              <p:par>
                                <p:cTn id="43" presetID="4" presetClass="entr" presetSubtype="32" fill="hold" grpId="0" nodeType="after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box(out)">
                                      <p:cBhvr>
                                        <p:cTn id="4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2" grpId="0"/>
      <p:bldP spid="14" grpId="0"/>
      <p:bldP spid="14" grpId="1"/>
      <p:bldP spid="25" grpId="0"/>
      <p:bldP spid="25" grpId="1"/>
      <p:bldP spid="27658" grpId="0" animBg="1"/>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666633"/>
        </a:solid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rot="21415031">
            <a:off x="633413" y="828675"/>
            <a:ext cx="7848600" cy="4983163"/>
          </a:xfrm>
        </p:spPr>
        <p:txBody>
          <a:bodyPr/>
          <a:lstStyle/>
          <a:p>
            <a:r>
              <a:rPr lang="en-US" altLang="en-US" sz="3200" b="1" smtClean="0">
                <a:solidFill>
                  <a:schemeClr val="bg1"/>
                </a:solidFill>
                <a:latin typeface="Times New Roman" pitchFamily="18" charset="0"/>
                <a:cs typeface="Times New Roman" pitchFamily="18" charset="0"/>
              </a:rPr>
              <a:t>IN THIS EXAMPLE</a:t>
            </a:r>
            <a:br>
              <a:rPr lang="en-US" altLang="en-US" sz="3200" b="1" smtClean="0">
                <a:solidFill>
                  <a:schemeClr val="bg1"/>
                </a:solidFill>
                <a:latin typeface="Times New Roman" pitchFamily="18" charset="0"/>
                <a:cs typeface="Times New Roman" pitchFamily="18" charset="0"/>
              </a:rPr>
            </a:br>
            <a:r>
              <a:rPr lang="en-US" altLang="en-US" sz="3200" b="1" smtClean="0">
                <a:solidFill>
                  <a:schemeClr val="bg1"/>
                </a:solidFill>
                <a:latin typeface="Times New Roman" pitchFamily="18" charset="0"/>
                <a:cs typeface="Times New Roman" pitchFamily="18" charset="0"/>
              </a:rPr>
              <a:t>Coherence is increased through</a:t>
            </a:r>
            <a:br>
              <a:rPr lang="en-US" altLang="en-US" sz="3200" b="1" smtClean="0">
                <a:solidFill>
                  <a:schemeClr val="bg1"/>
                </a:solidFill>
                <a:latin typeface="Times New Roman" pitchFamily="18" charset="0"/>
                <a:cs typeface="Times New Roman" pitchFamily="18" charset="0"/>
              </a:rPr>
            </a:br>
            <a:r>
              <a:rPr lang="en-US" altLang="en-US" sz="3200" b="1" smtClean="0">
                <a:solidFill>
                  <a:schemeClr val="bg1"/>
                </a:solidFill>
                <a:latin typeface="Times New Roman" pitchFamily="18" charset="0"/>
                <a:cs typeface="Times New Roman" pitchFamily="18" charset="0"/>
              </a:rPr>
              <a:t>enhanced spatial proximity and</a:t>
            </a:r>
            <a:br>
              <a:rPr lang="en-US" altLang="en-US" sz="3200" b="1" smtClean="0">
                <a:solidFill>
                  <a:schemeClr val="bg1"/>
                </a:solidFill>
                <a:latin typeface="Times New Roman" pitchFamily="18" charset="0"/>
                <a:cs typeface="Times New Roman" pitchFamily="18" charset="0"/>
              </a:rPr>
            </a:br>
            <a:r>
              <a:rPr lang="en-US" altLang="en-US" sz="3200" b="1" smtClean="0">
                <a:solidFill>
                  <a:schemeClr val="bg1"/>
                </a:solidFill>
                <a:latin typeface="Times New Roman" pitchFamily="18" charset="0"/>
                <a:cs typeface="Times New Roman" pitchFamily="18" charset="0"/>
              </a:rPr>
              <a:t>enhanced temporal contiguity;</a:t>
            </a:r>
            <a:br>
              <a:rPr lang="en-US" altLang="en-US" sz="3200" b="1" smtClean="0">
                <a:solidFill>
                  <a:schemeClr val="bg1"/>
                </a:solidFill>
                <a:latin typeface="Times New Roman" pitchFamily="18" charset="0"/>
                <a:cs typeface="Times New Roman" pitchFamily="18" charset="0"/>
              </a:rPr>
            </a:br>
            <a:r>
              <a:rPr lang="en-US" altLang="en-US" sz="3200" b="1" smtClean="0">
                <a:solidFill>
                  <a:schemeClr val="bg1"/>
                </a:solidFill>
                <a:latin typeface="Times New Roman" pitchFamily="18" charset="0"/>
                <a:cs typeface="Times New Roman" pitchFamily="18" charset="0"/>
              </a:rPr>
              <a:t>Animated text is used, no narration;</a:t>
            </a:r>
            <a:br>
              <a:rPr lang="en-US" altLang="en-US" sz="3200" b="1" smtClean="0">
                <a:solidFill>
                  <a:schemeClr val="bg1"/>
                </a:solidFill>
                <a:latin typeface="Times New Roman" pitchFamily="18" charset="0"/>
                <a:cs typeface="Times New Roman" pitchFamily="18" charset="0"/>
              </a:rPr>
            </a:br>
            <a:r>
              <a:rPr lang="en-US" altLang="en-US" sz="3200" b="1" smtClean="0">
                <a:solidFill>
                  <a:schemeClr val="bg1"/>
                </a:solidFill>
                <a:latin typeface="Times New Roman" pitchFamily="18" charset="0"/>
                <a:cs typeface="Times New Roman" pitchFamily="18" charset="0"/>
              </a:rPr>
              <a:t>Extraneous text/animation is removed.</a:t>
            </a:r>
          </a:p>
        </p:txBody>
      </p:sp>
    </p:spTree>
  </p:cSld>
  <p:clrMapOvr>
    <a:masterClrMapping/>
  </p:clrMapOvr>
  <p:transition spd="slow" advClick="0" advTm="11000">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CC66"/>
        </a:solidFill>
        <a:effectLst/>
      </p:bgPr>
    </p:bg>
    <p:spTree>
      <p:nvGrpSpPr>
        <p:cNvPr id="1" name=""/>
        <p:cNvGrpSpPr/>
        <p:nvPr/>
      </p:nvGrpSpPr>
      <p:grpSpPr>
        <a:xfrm>
          <a:off x="0" y="0"/>
          <a:ext cx="0" cy="0"/>
          <a:chOff x="0" y="0"/>
          <a:chExt cx="0" cy="0"/>
        </a:xfrm>
      </p:grpSpPr>
      <p:sp>
        <p:nvSpPr>
          <p:cNvPr id="22530" name="Title 1"/>
          <p:cNvSpPr txBox="1">
            <a:spLocks/>
          </p:cNvSpPr>
          <p:nvPr/>
        </p:nvSpPr>
        <p:spPr bwMode="auto">
          <a:xfrm>
            <a:off x="457200" y="152400"/>
            <a:ext cx="8229600" cy="2895600"/>
          </a:xfrm>
          <a:prstGeom prst="rect">
            <a:avLst/>
          </a:prstGeom>
          <a:noFill/>
          <a:ln w="9525">
            <a:noFill/>
            <a:miter lim="800000"/>
            <a:headEnd/>
            <a:tailEnd/>
          </a:ln>
        </p:spPr>
        <p:txBody>
          <a:bodyPr/>
          <a:lstStyle/>
          <a:p>
            <a:pPr algn="ctr" eaLnBrk="0" hangingPunct="0"/>
            <a:r>
              <a:rPr lang="en-US" altLang="en-US" sz="4400" b="1">
                <a:solidFill>
                  <a:srgbClr val="336600"/>
                </a:solidFill>
              </a:rPr>
              <a:t>One learns better from animation and narration, than animation and on-screen text</a:t>
            </a:r>
          </a:p>
        </p:txBody>
      </p:sp>
      <p:sp>
        <p:nvSpPr>
          <p:cNvPr id="4" name="Title 1"/>
          <p:cNvSpPr txBox="1">
            <a:spLocks/>
          </p:cNvSpPr>
          <p:nvPr/>
        </p:nvSpPr>
        <p:spPr>
          <a:xfrm>
            <a:off x="457200" y="5715000"/>
            <a:ext cx="8229600" cy="990600"/>
          </a:xfrm>
          <a:prstGeom prst="rect">
            <a:avLst/>
          </a:prstGeom>
        </p:spPr>
        <p:txBody>
          <a:bodyPr/>
          <a:lstStyle/>
          <a:p>
            <a:pPr algn="ctr" eaLnBrk="0" hangingPunct="0">
              <a:defRPr/>
            </a:pPr>
            <a:r>
              <a:rPr lang="en-US" sz="4400" b="1" u="sng" kern="0" dirty="0">
                <a:solidFill>
                  <a:srgbClr val="002060"/>
                </a:solidFill>
                <a:latin typeface="+mj-lt"/>
                <a:ea typeface="+mj-ea"/>
                <a:cs typeface="+mj-cs"/>
              </a:rPr>
              <a:t>Modality</a:t>
            </a:r>
          </a:p>
        </p:txBody>
      </p:sp>
      <p:sp>
        <p:nvSpPr>
          <p:cNvPr id="5" name="Content Placeholder 2"/>
          <p:cNvSpPr txBox="1">
            <a:spLocks/>
          </p:cNvSpPr>
          <p:nvPr/>
        </p:nvSpPr>
        <p:spPr>
          <a:xfrm>
            <a:off x="304800" y="3276600"/>
            <a:ext cx="8382000" cy="2133600"/>
          </a:xfrm>
          <a:prstGeom prst="rect">
            <a:avLst/>
          </a:prstGeom>
        </p:spPr>
        <p:txBody>
          <a:bodyPr/>
          <a:lstStyle/>
          <a:p>
            <a:pPr marL="342900" indent="-342900" algn="just" eaLnBrk="0" hangingPunct="0">
              <a:spcBef>
                <a:spcPct val="20000"/>
              </a:spcBef>
              <a:buFontTx/>
              <a:buChar char="•"/>
              <a:defRPr/>
            </a:pPr>
            <a:r>
              <a:rPr lang="en-US" sz="3200" kern="0" dirty="0">
                <a:solidFill>
                  <a:srgbClr val="800000"/>
                </a:solidFill>
                <a:latin typeface="+mn-lt"/>
              </a:rPr>
              <a:t>Words through auditory/verbal channel are more easily processed, which leaves open visual/pictorial channel (prevents “jumble”)</a:t>
            </a:r>
          </a:p>
          <a:p>
            <a:pPr marL="342900" indent="-342900" algn="just" eaLnBrk="0" hangingPunct="0">
              <a:spcBef>
                <a:spcPct val="20000"/>
              </a:spcBef>
              <a:buFontTx/>
              <a:buChar char="•"/>
              <a:defRPr/>
            </a:pPr>
            <a:r>
              <a:rPr lang="en-US" sz="3200" kern="0" dirty="0">
                <a:solidFill>
                  <a:srgbClr val="800000"/>
                </a:solidFill>
                <a:latin typeface="+mn-lt"/>
              </a:rPr>
              <a:t>More effective if spoken, than printed text</a:t>
            </a:r>
          </a:p>
        </p:txBody>
      </p:sp>
    </p:spTree>
  </p:cSld>
  <p:clrMapOvr>
    <a:masterClrMapping/>
  </p:clrMapOvr>
  <p:transition spd="slow" advClick="0" advTm="9000">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CC66"/>
        </a:solidFill>
        <a:effectLst/>
      </p:bgPr>
    </p:bg>
    <p:spTree>
      <p:nvGrpSpPr>
        <p:cNvPr id="1" name=""/>
        <p:cNvGrpSpPr/>
        <p:nvPr/>
      </p:nvGrpSpPr>
      <p:grpSpPr>
        <a:xfrm>
          <a:off x="0" y="0"/>
          <a:ext cx="0" cy="0"/>
          <a:chOff x="0" y="0"/>
          <a:chExt cx="0" cy="0"/>
        </a:xfrm>
      </p:grpSpPr>
      <p:sp>
        <p:nvSpPr>
          <p:cNvPr id="23554" name="Title 1"/>
          <p:cNvSpPr txBox="1">
            <a:spLocks/>
          </p:cNvSpPr>
          <p:nvPr/>
        </p:nvSpPr>
        <p:spPr bwMode="auto">
          <a:xfrm>
            <a:off x="457200" y="152400"/>
            <a:ext cx="8229600" cy="2895600"/>
          </a:xfrm>
          <a:prstGeom prst="rect">
            <a:avLst/>
          </a:prstGeom>
          <a:noFill/>
          <a:ln w="9525">
            <a:noFill/>
            <a:miter lim="800000"/>
            <a:headEnd/>
            <a:tailEnd/>
          </a:ln>
        </p:spPr>
        <p:txBody>
          <a:bodyPr/>
          <a:lstStyle/>
          <a:p>
            <a:pPr algn="ctr" eaLnBrk="0" hangingPunct="0"/>
            <a:r>
              <a:rPr lang="en-US" altLang="en-US" sz="4400" b="1">
                <a:solidFill>
                  <a:srgbClr val="336600"/>
                </a:solidFill>
              </a:rPr>
              <a:t>One learns better from animation and narration, than animation/narration with text</a:t>
            </a:r>
          </a:p>
        </p:txBody>
      </p:sp>
      <p:sp>
        <p:nvSpPr>
          <p:cNvPr id="4" name="Title 1"/>
          <p:cNvSpPr txBox="1">
            <a:spLocks/>
          </p:cNvSpPr>
          <p:nvPr/>
        </p:nvSpPr>
        <p:spPr>
          <a:xfrm>
            <a:off x="457200" y="5715000"/>
            <a:ext cx="8229600" cy="990600"/>
          </a:xfrm>
          <a:prstGeom prst="rect">
            <a:avLst/>
          </a:prstGeom>
        </p:spPr>
        <p:txBody>
          <a:bodyPr/>
          <a:lstStyle/>
          <a:p>
            <a:pPr algn="ctr" eaLnBrk="0" hangingPunct="0">
              <a:defRPr/>
            </a:pPr>
            <a:r>
              <a:rPr lang="en-US" sz="4400" b="1" u="sng" kern="0" dirty="0">
                <a:solidFill>
                  <a:srgbClr val="002060"/>
                </a:solidFill>
                <a:latin typeface="+mj-lt"/>
                <a:ea typeface="+mj-ea"/>
                <a:cs typeface="+mj-cs"/>
              </a:rPr>
              <a:t>Redundancy</a:t>
            </a:r>
          </a:p>
        </p:txBody>
      </p:sp>
      <p:sp>
        <p:nvSpPr>
          <p:cNvPr id="23556" name="Content Placeholder 2"/>
          <p:cNvSpPr txBox="1">
            <a:spLocks/>
          </p:cNvSpPr>
          <p:nvPr/>
        </p:nvSpPr>
        <p:spPr bwMode="auto">
          <a:xfrm>
            <a:off x="304800" y="3276600"/>
            <a:ext cx="8382000" cy="2133600"/>
          </a:xfrm>
          <a:prstGeom prst="rect">
            <a:avLst/>
          </a:prstGeom>
          <a:noFill/>
          <a:ln w="9525">
            <a:noFill/>
            <a:miter lim="800000"/>
            <a:headEnd/>
            <a:tailEnd/>
          </a:ln>
        </p:spPr>
        <p:txBody>
          <a:bodyPr/>
          <a:lstStyle/>
          <a:p>
            <a:pPr marL="342900" indent="-342900" algn="just" eaLnBrk="0" hangingPunct="0">
              <a:spcBef>
                <a:spcPct val="20000"/>
              </a:spcBef>
              <a:buFontTx/>
              <a:buChar char="•"/>
            </a:pPr>
            <a:r>
              <a:rPr lang="en-US" altLang="en-US" sz="3200">
                <a:solidFill>
                  <a:srgbClr val="800000"/>
                </a:solidFill>
              </a:rPr>
              <a:t>Pictures &amp; words together (animation/text)  can sometimes overload the visual channel</a:t>
            </a:r>
          </a:p>
          <a:p>
            <a:pPr marL="342900" indent="-342900" algn="just" eaLnBrk="0" hangingPunct="0">
              <a:spcBef>
                <a:spcPct val="20000"/>
              </a:spcBef>
              <a:buFontTx/>
              <a:buChar char="•"/>
            </a:pPr>
            <a:r>
              <a:rPr lang="en-US" altLang="en-US" sz="3200">
                <a:solidFill>
                  <a:srgbClr val="800000"/>
                </a:solidFill>
              </a:rPr>
              <a:t>More effective to teach thru two channels, that is, </a:t>
            </a:r>
            <a:r>
              <a:rPr lang="en-US" altLang="en-US" sz="3200" b="1" i="1">
                <a:solidFill>
                  <a:srgbClr val="800000"/>
                </a:solidFill>
              </a:rPr>
              <a:t>Auditory</a:t>
            </a:r>
            <a:r>
              <a:rPr lang="en-US" altLang="en-US" sz="3200">
                <a:solidFill>
                  <a:srgbClr val="800000"/>
                </a:solidFill>
              </a:rPr>
              <a:t> and </a:t>
            </a:r>
            <a:r>
              <a:rPr lang="en-US" altLang="en-US" sz="3200" b="1" i="1">
                <a:solidFill>
                  <a:srgbClr val="800000"/>
                </a:solidFill>
              </a:rPr>
              <a:t>Visual</a:t>
            </a:r>
          </a:p>
        </p:txBody>
      </p:sp>
    </p:spTree>
  </p:cSld>
  <p:clrMapOvr>
    <a:masterClrMapping/>
  </p:clrMapOvr>
  <p:transition spd="slow" advClick="0" advTm="9000">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24578" name="Rectangle 4"/>
          <p:cNvSpPr>
            <a:spLocks noGrp="1" noChangeArrowheads="1"/>
          </p:cNvSpPr>
          <p:nvPr>
            <p:ph type="title"/>
          </p:nvPr>
        </p:nvSpPr>
        <p:spPr>
          <a:xfrm>
            <a:off x="381000" y="152400"/>
            <a:ext cx="8229600" cy="533400"/>
          </a:xfrm>
          <a:noFill/>
        </p:spPr>
        <p:txBody>
          <a:bodyPr/>
          <a:lstStyle/>
          <a:p>
            <a:r>
              <a:rPr lang="en-US" altLang="en-US" sz="3200" b="1" smtClean="0">
                <a:solidFill>
                  <a:srgbClr val="000099"/>
                </a:solidFill>
              </a:rPr>
              <a:t>Viceroy Butterfly (tastes good)</a:t>
            </a:r>
          </a:p>
        </p:txBody>
      </p:sp>
      <p:pic>
        <p:nvPicPr>
          <p:cNvPr id="24579" name="Picture 3" descr="Mimic-monarch-butterfly-no-america-02"/>
          <p:cNvPicPr>
            <a:picLocks noChangeAspect="1" noChangeArrowheads="1"/>
          </p:cNvPicPr>
          <p:nvPr/>
        </p:nvPicPr>
        <p:blipFill>
          <a:blip r:embed="rId4" cstate="print"/>
          <a:srcRect/>
          <a:stretch>
            <a:fillRect/>
          </a:stretch>
        </p:blipFill>
        <p:spPr bwMode="auto">
          <a:xfrm>
            <a:off x="381000" y="914400"/>
            <a:ext cx="8382000" cy="5791200"/>
          </a:xfrm>
          <a:prstGeom prst="rect">
            <a:avLst/>
          </a:prstGeom>
          <a:noFill/>
          <a:ln w="9525">
            <a:noFill/>
            <a:miter lim="800000"/>
            <a:headEnd/>
            <a:tailEnd/>
          </a:ln>
        </p:spPr>
      </p:pic>
    </p:spTree>
  </p:cSld>
  <p:clrMapOvr>
    <a:masterClrMapping/>
  </p:clrMapOvr>
  <p:transition spd="slow" advClick="0" advTm="3000">
    <p:strips dir="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25602" name="Rectangle 4"/>
          <p:cNvSpPr>
            <a:spLocks noGrp="1" noChangeArrowheads="1"/>
          </p:cNvSpPr>
          <p:nvPr>
            <p:ph type="title"/>
          </p:nvPr>
        </p:nvSpPr>
        <p:spPr>
          <a:xfrm>
            <a:off x="381000" y="152400"/>
            <a:ext cx="8229600" cy="533400"/>
          </a:xfrm>
          <a:noFill/>
        </p:spPr>
        <p:txBody>
          <a:bodyPr/>
          <a:lstStyle/>
          <a:p>
            <a:r>
              <a:rPr lang="en-US" altLang="en-US" sz="3200" b="1" smtClean="0">
                <a:solidFill>
                  <a:srgbClr val="000099"/>
                </a:solidFill>
              </a:rPr>
              <a:t>Monarch Butterfly (tastes bad)</a:t>
            </a:r>
          </a:p>
        </p:txBody>
      </p:sp>
      <p:pic>
        <p:nvPicPr>
          <p:cNvPr id="25603" name="Picture 3" descr="Mimic-viceroy-butterfly"/>
          <p:cNvPicPr>
            <a:picLocks noChangeAspect="1" noChangeArrowheads="1"/>
          </p:cNvPicPr>
          <p:nvPr/>
        </p:nvPicPr>
        <p:blipFill>
          <a:blip r:embed="rId4" cstate="print"/>
          <a:srcRect/>
          <a:stretch>
            <a:fillRect/>
          </a:stretch>
        </p:blipFill>
        <p:spPr bwMode="auto">
          <a:xfrm>
            <a:off x="228600" y="838200"/>
            <a:ext cx="8686800" cy="6019800"/>
          </a:xfrm>
          <a:prstGeom prst="rect">
            <a:avLst/>
          </a:prstGeom>
          <a:noFill/>
          <a:ln w="9525">
            <a:noFill/>
            <a:miter lim="800000"/>
            <a:headEnd/>
            <a:tailEnd/>
          </a:ln>
        </p:spPr>
      </p:pic>
    </p:spTree>
  </p:cSld>
  <p:clrMapOvr>
    <a:masterClrMapping/>
  </p:clrMapOvr>
  <p:transition spd="slow" advClick="0" advTm="3000">
    <p:strips dir="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srcRect/>
          <a:tile tx="0" ty="0" sx="100000" sy="100000" flip="none" algn="tl"/>
        </a:blipFill>
        <a:effectLst/>
      </p:bgPr>
    </p:bg>
    <p:spTree>
      <p:nvGrpSpPr>
        <p:cNvPr id="1" name=""/>
        <p:cNvGrpSpPr/>
        <p:nvPr/>
      </p:nvGrpSpPr>
      <p:grpSpPr>
        <a:xfrm>
          <a:off x="0" y="0"/>
          <a:ext cx="0" cy="0"/>
          <a:chOff x="0" y="0"/>
          <a:chExt cx="0" cy="0"/>
        </a:xfrm>
      </p:grpSpPr>
      <p:pic>
        <p:nvPicPr>
          <p:cNvPr id="26626" name="Picture 3" descr="image: Monarch Butterfly"/>
          <p:cNvPicPr>
            <a:picLocks noChangeAspect="1" noChangeArrowheads="1"/>
          </p:cNvPicPr>
          <p:nvPr/>
        </p:nvPicPr>
        <p:blipFill>
          <a:blip r:embed="rId4" cstate="print"/>
          <a:srcRect/>
          <a:stretch>
            <a:fillRect/>
          </a:stretch>
        </p:blipFill>
        <p:spPr bwMode="auto">
          <a:xfrm>
            <a:off x="4572000" y="3430588"/>
            <a:ext cx="4572000" cy="3422650"/>
          </a:xfrm>
          <a:prstGeom prst="rect">
            <a:avLst/>
          </a:prstGeom>
          <a:noFill/>
          <a:ln w="9525">
            <a:noFill/>
            <a:miter lim="800000"/>
            <a:headEnd/>
            <a:tailEnd/>
          </a:ln>
        </p:spPr>
      </p:pic>
      <p:pic>
        <p:nvPicPr>
          <p:cNvPr id="26627" name="Picture 6" descr="image: Viceroy Butterfly"/>
          <p:cNvPicPr>
            <a:picLocks noChangeAspect="1" noChangeArrowheads="1"/>
          </p:cNvPicPr>
          <p:nvPr/>
        </p:nvPicPr>
        <p:blipFill>
          <a:blip r:embed="rId5" cstate="print"/>
          <a:srcRect/>
          <a:stretch>
            <a:fillRect/>
          </a:stretch>
        </p:blipFill>
        <p:spPr bwMode="auto">
          <a:xfrm>
            <a:off x="0" y="3429000"/>
            <a:ext cx="4572000" cy="3429000"/>
          </a:xfrm>
          <a:prstGeom prst="rect">
            <a:avLst/>
          </a:prstGeom>
          <a:noFill/>
          <a:ln w="9525">
            <a:noFill/>
            <a:miter lim="800000"/>
            <a:headEnd/>
            <a:tailEnd/>
          </a:ln>
        </p:spPr>
      </p:pic>
      <p:sp>
        <p:nvSpPr>
          <p:cNvPr id="26628" name="Rectangle 11"/>
          <p:cNvSpPr>
            <a:spLocks noChangeArrowheads="1"/>
          </p:cNvSpPr>
          <p:nvPr/>
        </p:nvSpPr>
        <p:spPr bwMode="auto">
          <a:xfrm>
            <a:off x="5181600" y="76200"/>
            <a:ext cx="2743200" cy="533400"/>
          </a:xfrm>
          <a:prstGeom prst="rect">
            <a:avLst/>
          </a:prstGeom>
          <a:noFill/>
          <a:ln w="9525">
            <a:noFill/>
            <a:miter lim="800000"/>
            <a:headEnd/>
            <a:tailEnd/>
          </a:ln>
        </p:spPr>
        <p:txBody>
          <a:bodyPr anchor="ctr"/>
          <a:lstStyle/>
          <a:p>
            <a:pPr algn="ctr"/>
            <a:r>
              <a:rPr lang="en-US" altLang="en-US" sz="3600" b="1">
                <a:solidFill>
                  <a:srgbClr val="CC3300"/>
                </a:solidFill>
              </a:rPr>
              <a:t>Monarch</a:t>
            </a:r>
          </a:p>
        </p:txBody>
      </p:sp>
      <p:sp>
        <p:nvSpPr>
          <p:cNvPr id="26629" name="Rectangle 12"/>
          <p:cNvSpPr>
            <a:spLocks noChangeArrowheads="1"/>
          </p:cNvSpPr>
          <p:nvPr/>
        </p:nvSpPr>
        <p:spPr bwMode="auto">
          <a:xfrm>
            <a:off x="1143000" y="152400"/>
            <a:ext cx="2057400" cy="381000"/>
          </a:xfrm>
          <a:prstGeom prst="rect">
            <a:avLst/>
          </a:prstGeom>
          <a:noFill/>
          <a:ln w="9525">
            <a:noFill/>
            <a:miter lim="800000"/>
            <a:headEnd/>
            <a:tailEnd/>
          </a:ln>
        </p:spPr>
        <p:txBody>
          <a:bodyPr anchor="ctr"/>
          <a:lstStyle/>
          <a:p>
            <a:pPr algn="ctr"/>
            <a:r>
              <a:rPr lang="en-US" altLang="en-US" sz="3600" b="1">
                <a:solidFill>
                  <a:schemeClr val="accent2"/>
                </a:solidFill>
              </a:rPr>
              <a:t>Viceroy</a:t>
            </a:r>
          </a:p>
        </p:txBody>
      </p:sp>
      <p:sp>
        <p:nvSpPr>
          <p:cNvPr id="2065" name="Rectangle 17"/>
          <p:cNvSpPr>
            <a:spLocks noChangeArrowheads="1"/>
          </p:cNvSpPr>
          <p:nvPr/>
        </p:nvSpPr>
        <p:spPr bwMode="auto">
          <a:xfrm>
            <a:off x="7086600" y="3352800"/>
            <a:ext cx="1828800" cy="609600"/>
          </a:xfrm>
          <a:prstGeom prst="rect">
            <a:avLst/>
          </a:prstGeom>
          <a:noFill/>
          <a:ln w="9525">
            <a:noFill/>
            <a:miter lim="800000"/>
            <a:headEnd/>
            <a:tailEnd/>
          </a:ln>
          <a:effectLst/>
        </p:spPr>
        <p:txBody>
          <a:bodyPr anchor="ctr"/>
          <a:lstStyle/>
          <a:p>
            <a:pPr algn="ctr">
              <a:defRPr/>
            </a:pPr>
            <a:r>
              <a:rPr lang="en-US" sz="2400" b="1" dirty="0">
                <a:solidFill>
                  <a:schemeClr val="accent3"/>
                </a:solidFill>
              </a:rPr>
              <a:t>Tastes bad</a:t>
            </a:r>
          </a:p>
        </p:txBody>
      </p:sp>
      <p:sp>
        <p:nvSpPr>
          <p:cNvPr id="26631" name="Rectangle 18"/>
          <p:cNvSpPr>
            <a:spLocks noChangeArrowheads="1"/>
          </p:cNvSpPr>
          <p:nvPr/>
        </p:nvSpPr>
        <p:spPr bwMode="auto">
          <a:xfrm>
            <a:off x="609600" y="3581400"/>
            <a:ext cx="2057400" cy="609600"/>
          </a:xfrm>
          <a:prstGeom prst="rect">
            <a:avLst/>
          </a:prstGeom>
          <a:noFill/>
          <a:ln w="9525">
            <a:noFill/>
            <a:miter lim="800000"/>
            <a:headEnd/>
            <a:tailEnd/>
          </a:ln>
        </p:spPr>
        <p:txBody>
          <a:bodyPr anchor="ctr"/>
          <a:lstStyle/>
          <a:p>
            <a:pPr algn="ctr"/>
            <a:r>
              <a:rPr lang="en-US" altLang="en-US" sz="2400" b="1">
                <a:solidFill>
                  <a:schemeClr val="accent2"/>
                </a:solidFill>
              </a:rPr>
              <a:t>Tastes good</a:t>
            </a:r>
          </a:p>
        </p:txBody>
      </p:sp>
      <p:sp>
        <p:nvSpPr>
          <p:cNvPr id="26632" name="Rectangle 12"/>
          <p:cNvSpPr>
            <a:spLocks noChangeArrowheads="1"/>
          </p:cNvSpPr>
          <p:nvPr/>
        </p:nvSpPr>
        <p:spPr bwMode="auto">
          <a:xfrm>
            <a:off x="381000" y="762000"/>
            <a:ext cx="8382000" cy="2514600"/>
          </a:xfrm>
          <a:prstGeom prst="rect">
            <a:avLst/>
          </a:prstGeom>
          <a:noFill/>
          <a:ln w="9525">
            <a:noFill/>
            <a:miter lim="800000"/>
            <a:headEnd/>
            <a:tailEnd/>
          </a:ln>
        </p:spPr>
        <p:txBody>
          <a:bodyPr anchor="ctr"/>
          <a:lstStyle/>
          <a:p>
            <a:pPr algn="just"/>
            <a:r>
              <a:rPr lang="en-US" altLang="en-US" sz="2800" u="sng">
                <a:solidFill>
                  <a:srgbClr val="003300"/>
                </a:solidFill>
              </a:rPr>
              <a:t>Mimicry</a:t>
            </a:r>
            <a:r>
              <a:rPr lang="en-US" altLang="en-US" sz="2800">
                <a:solidFill>
                  <a:srgbClr val="003300"/>
                </a:solidFill>
              </a:rPr>
              <a:t> means “to copy” an appearance for self-protection. Think of yourself walking down the street of a strange neighborhood. If you “dress” like most the people around you, you will be “safer.”</a:t>
            </a:r>
          </a:p>
          <a:p>
            <a:pPr algn="just"/>
            <a:endParaRPr lang="en-US" altLang="en-US" sz="1200">
              <a:solidFill>
                <a:srgbClr val="003300"/>
              </a:solidFill>
            </a:endParaRPr>
          </a:p>
          <a:p>
            <a:pPr algn="ctr"/>
            <a:r>
              <a:rPr lang="en-US" altLang="en-US" sz="2800">
                <a:solidFill>
                  <a:srgbClr val="003300"/>
                </a:solidFill>
              </a:rPr>
              <a:t>Our lesson today is </a:t>
            </a:r>
            <a:r>
              <a:rPr lang="en-US" altLang="en-US" sz="2800" b="1" u="sng">
                <a:solidFill>
                  <a:srgbClr val="003300"/>
                </a:solidFill>
              </a:rPr>
              <a:t>Natural Selection</a:t>
            </a:r>
            <a:r>
              <a:rPr lang="en-US" altLang="en-US" sz="2800">
                <a:solidFill>
                  <a:srgbClr val="003300"/>
                </a:solidFill>
              </a:rPr>
              <a:t>.</a:t>
            </a:r>
          </a:p>
        </p:txBody>
      </p:sp>
    </p:spTree>
  </p:cSld>
  <p:clrMapOvr>
    <a:masterClrMapping/>
  </p:clrMapOvr>
  <p:transition spd="slow" advClick="0" advTm="11000">
    <p:strips dir="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27650" name="Title 1"/>
          <p:cNvSpPr>
            <a:spLocks noGrp="1"/>
          </p:cNvSpPr>
          <p:nvPr>
            <p:ph type="title"/>
          </p:nvPr>
        </p:nvSpPr>
        <p:spPr>
          <a:xfrm>
            <a:off x="381000" y="274638"/>
            <a:ext cx="8229600" cy="6126162"/>
          </a:xfrm>
        </p:spPr>
        <p:txBody>
          <a:bodyPr/>
          <a:lstStyle/>
          <a:p>
            <a:r>
              <a:rPr lang="en-US" altLang="en-US" sz="7200" b="1" smtClean="0">
                <a:solidFill>
                  <a:srgbClr val="003300"/>
                </a:solidFill>
              </a:rPr>
              <a:t>Better</a:t>
            </a:r>
          </a:p>
        </p:txBody>
      </p:sp>
      <p:sp>
        <p:nvSpPr>
          <p:cNvPr id="27651" name="Line 3"/>
          <p:cNvSpPr>
            <a:spLocks noChangeShapeType="1"/>
          </p:cNvSpPr>
          <p:nvPr/>
        </p:nvSpPr>
        <p:spPr bwMode="auto">
          <a:xfrm flipV="1">
            <a:off x="4495800" y="762000"/>
            <a:ext cx="0" cy="1676400"/>
          </a:xfrm>
          <a:prstGeom prst="line">
            <a:avLst/>
          </a:prstGeom>
          <a:noFill/>
          <a:ln w="203200">
            <a:solidFill>
              <a:srgbClr val="003300"/>
            </a:solidFill>
            <a:round/>
            <a:headEnd/>
            <a:tailEnd type="triangle" w="med" len="med"/>
          </a:ln>
        </p:spPr>
        <p:txBody>
          <a:bodyPr/>
          <a:lstStyle/>
          <a:p>
            <a:endParaRPr lang="en-US"/>
          </a:p>
        </p:txBody>
      </p:sp>
    </p:spTree>
  </p:cSld>
  <p:clrMapOvr>
    <a:masterClrMapping/>
  </p:clrMapOvr>
  <p:transition spd="slow" advClick="0" advTm="1000">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srcRect/>
          <a:tile tx="0" ty="0" sx="100000" sy="100000" flip="none" algn="tl"/>
        </a:blipFill>
        <a:effectLst/>
      </p:bgPr>
    </p:bg>
    <p:spTree>
      <p:nvGrpSpPr>
        <p:cNvPr id="1" name=""/>
        <p:cNvGrpSpPr/>
        <p:nvPr/>
      </p:nvGrpSpPr>
      <p:grpSpPr>
        <a:xfrm>
          <a:off x="0" y="0"/>
          <a:ext cx="0" cy="0"/>
          <a:chOff x="0" y="0"/>
          <a:chExt cx="0" cy="0"/>
        </a:xfrm>
      </p:grpSpPr>
      <p:grpSp>
        <p:nvGrpSpPr>
          <p:cNvPr id="28674" name="Group 11"/>
          <p:cNvGrpSpPr>
            <a:grpSpLocks/>
          </p:cNvGrpSpPr>
          <p:nvPr/>
        </p:nvGrpSpPr>
        <p:grpSpPr bwMode="auto">
          <a:xfrm>
            <a:off x="0" y="4267200"/>
            <a:ext cx="9144000" cy="2590800"/>
            <a:chOff x="0" y="2688"/>
            <a:chExt cx="5760" cy="1632"/>
          </a:xfrm>
        </p:grpSpPr>
        <p:pic>
          <p:nvPicPr>
            <p:cNvPr id="28681" name="Picture 5" descr="butterfly pictures, butterflies picture"/>
            <p:cNvPicPr>
              <a:picLocks noChangeAspect="1" noChangeArrowheads="1"/>
            </p:cNvPicPr>
            <p:nvPr/>
          </p:nvPicPr>
          <p:blipFill>
            <a:blip r:embed="rId4" cstate="print"/>
            <a:srcRect t="20833" b="10417"/>
            <a:stretch>
              <a:fillRect/>
            </a:stretch>
          </p:blipFill>
          <p:spPr bwMode="auto">
            <a:xfrm>
              <a:off x="2832" y="2688"/>
              <a:ext cx="2928" cy="1632"/>
            </a:xfrm>
            <a:prstGeom prst="rect">
              <a:avLst/>
            </a:prstGeom>
            <a:noFill/>
            <a:ln w="9525">
              <a:noFill/>
              <a:miter lim="800000"/>
              <a:headEnd/>
              <a:tailEnd/>
            </a:ln>
          </p:spPr>
        </p:pic>
        <p:pic>
          <p:nvPicPr>
            <p:cNvPr id="28682" name="Picture 6" descr="Viceroy Butterfly"/>
            <p:cNvPicPr>
              <a:picLocks noChangeAspect="1" noChangeArrowheads="1"/>
            </p:cNvPicPr>
            <p:nvPr/>
          </p:nvPicPr>
          <p:blipFill>
            <a:blip r:embed="rId5" cstate="print"/>
            <a:srcRect t="16409" b="16409"/>
            <a:stretch>
              <a:fillRect/>
            </a:stretch>
          </p:blipFill>
          <p:spPr bwMode="auto">
            <a:xfrm>
              <a:off x="0" y="2688"/>
              <a:ext cx="2832" cy="1632"/>
            </a:xfrm>
            <a:prstGeom prst="rect">
              <a:avLst/>
            </a:prstGeom>
            <a:noFill/>
            <a:ln w="9525">
              <a:noFill/>
              <a:miter lim="800000"/>
              <a:headEnd/>
              <a:tailEnd/>
            </a:ln>
          </p:spPr>
        </p:pic>
      </p:grpSp>
      <p:pic>
        <p:nvPicPr>
          <p:cNvPr id="28675" name="Picture 15" descr="viceroy_06_small">
            <a:hlinkClick r:id="rId6"/>
          </p:cNvPr>
          <p:cNvPicPr>
            <a:picLocks noChangeAspect="1" noChangeArrowheads="1"/>
          </p:cNvPicPr>
          <p:nvPr/>
        </p:nvPicPr>
        <p:blipFill>
          <a:blip r:embed="rId7" cstate="print"/>
          <a:srcRect t="6369" b="6369"/>
          <a:stretch>
            <a:fillRect/>
          </a:stretch>
        </p:blipFill>
        <p:spPr bwMode="auto">
          <a:xfrm>
            <a:off x="0" y="20638"/>
            <a:ext cx="4419600" cy="2990850"/>
          </a:xfrm>
          <a:prstGeom prst="rect">
            <a:avLst/>
          </a:prstGeom>
          <a:noFill/>
          <a:ln w="9525">
            <a:noFill/>
            <a:miter lim="800000"/>
            <a:headEnd/>
            <a:tailEnd/>
          </a:ln>
        </p:spPr>
      </p:pic>
      <p:pic>
        <p:nvPicPr>
          <p:cNvPr id="28676" name="Picture 16" descr="Monarch Butterfly"/>
          <p:cNvPicPr>
            <a:picLocks noChangeAspect="1" noChangeArrowheads="1"/>
          </p:cNvPicPr>
          <p:nvPr/>
        </p:nvPicPr>
        <p:blipFill>
          <a:blip r:embed="rId8" cstate="print"/>
          <a:srcRect t="5748" b="5748"/>
          <a:stretch>
            <a:fillRect/>
          </a:stretch>
        </p:blipFill>
        <p:spPr bwMode="auto">
          <a:xfrm>
            <a:off x="4419600" y="0"/>
            <a:ext cx="4724400" cy="3035300"/>
          </a:xfrm>
          <a:prstGeom prst="rect">
            <a:avLst/>
          </a:prstGeom>
          <a:noFill/>
          <a:ln w="9525">
            <a:noFill/>
            <a:miter lim="800000"/>
            <a:headEnd/>
            <a:tailEnd/>
          </a:ln>
        </p:spPr>
      </p:pic>
      <p:sp>
        <p:nvSpPr>
          <p:cNvPr id="28677" name="Rectangle 11"/>
          <p:cNvSpPr>
            <a:spLocks noChangeArrowheads="1"/>
          </p:cNvSpPr>
          <p:nvPr/>
        </p:nvSpPr>
        <p:spPr bwMode="auto">
          <a:xfrm>
            <a:off x="5181600" y="3048000"/>
            <a:ext cx="2743200" cy="457200"/>
          </a:xfrm>
          <a:prstGeom prst="rect">
            <a:avLst/>
          </a:prstGeom>
          <a:noFill/>
          <a:ln w="9525">
            <a:noFill/>
            <a:miter lim="800000"/>
            <a:headEnd/>
            <a:tailEnd/>
          </a:ln>
        </p:spPr>
        <p:txBody>
          <a:bodyPr anchor="ctr"/>
          <a:lstStyle/>
          <a:p>
            <a:pPr algn="ctr"/>
            <a:r>
              <a:rPr lang="en-US" altLang="en-US" sz="3600" b="1">
                <a:solidFill>
                  <a:srgbClr val="CC3300"/>
                </a:solidFill>
              </a:rPr>
              <a:t>Monarch</a:t>
            </a:r>
          </a:p>
        </p:txBody>
      </p:sp>
      <p:sp>
        <p:nvSpPr>
          <p:cNvPr id="28678" name="Rectangle 12"/>
          <p:cNvSpPr>
            <a:spLocks noChangeArrowheads="1"/>
          </p:cNvSpPr>
          <p:nvPr/>
        </p:nvSpPr>
        <p:spPr bwMode="auto">
          <a:xfrm>
            <a:off x="1066800" y="3124200"/>
            <a:ext cx="2057400" cy="392113"/>
          </a:xfrm>
          <a:prstGeom prst="rect">
            <a:avLst/>
          </a:prstGeom>
          <a:noFill/>
          <a:ln w="9525">
            <a:noFill/>
            <a:miter lim="800000"/>
            <a:headEnd/>
            <a:tailEnd/>
          </a:ln>
        </p:spPr>
        <p:txBody>
          <a:bodyPr anchor="ctr"/>
          <a:lstStyle/>
          <a:p>
            <a:pPr algn="ctr"/>
            <a:r>
              <a:rPr lang="en-US" altLang="en-US" sz="3600" b="1">
                <a:solidFill>
                  <a:schemeClr val="accent2"/>
                </a:solidFill>
              </a:rPr>
              <a:t>Viceroy</a:t>
            </a:r>
          </a:p>
        </p:txBody>
      </p:sp>
      <p:sp>
        <p:nvSpPr>
          <p:cNvPr id="28679" name="Rectangle 17"/>
          <p:cNvSpPr>
            <a:spLocks noChangeArrowheads="1"/>
          </p:cNvSpPr>
          <p:nvPr/>
        </p:nvSpPr>
        <p:spPr bwMode="auto">
          <a:xfrm>
            <a:off x="5410200" y="3657600"/>
            <a:ext cx="2286000" cy="533400"/>
          </a:xfrm>
          <a:prstGeom prst="rect">
            <a:avLst/>
          </a:prstGeom>
          <a:noFill/>
          <a:ln w="9525">
            <a:noFill/>
            <a:miter lim="800000"/>
            <a:headEnd/>
            <a:tailEnd/>
          </a:ln>
        </p:spPr>
        <p:txBody>
          <a:bodyPr anchor="ctr"/>
          <a:lstStyle/>
          <a:p>
            <a:pPr algn="ctr"/>
            <a:r>
              <a:rPr lang="en-US" altLang="en-US" sz="2800" b="1">
                <a:solidFill>
                  <a:srgbClr val="CC3300"/>
                </a:solidFill>
              </a:rPr>
              <a:t>Tastes bad</a:t>
            </a:r>
          </a:p>
        </p:txBody>
      </p:sp>
      <p:sp>
        <p:nvSpPr>
          <p:cNvPr id="28680" name="Rectangle 18"/>
          <p:cNvSpPr>
            <a:spLocks noChangeArrowheads="1"/>
          </p:cNvSpPr>
          <p:nvPr/>
        </p:nvSpPr>
        <p:spPr bwMode="auto">
          <a:xfrm>
            <a:off x="762000" y="3657600"/>
            <a:ext cx="2590800" cy="533400"/>
          </a:xfrm>
          <a:prstGeom prst="rect">
            <a:avLst/>
          </a:prstGeom>
          <a:noFill/>
          <a:ln w="9525">
            <a:noFill/>
            <a:miter lim="800000"/>
            <a:headEnd/>
            <a:tailEnd/>
          </a:ln>
        </p:spPr>
        <p:txBody>
          <a:bodyPr anchor="ctr"/>
          <a:lstStyle/>
          <a:p>
            <a:pPr algn="ctr"/>
            <a:r>
              <a:rPr lang="en-US" altLang="en-US" sz="2800" b="1">
                <a:solidFill>
                  <a:schemeClr val="accent2"/>
                </a:solidFill>
              </a:rPr>
              <a:t>Tastes good</a:t>
            </a:r>
          </a:p>
        </p:txBody>
      </p:sp>
    </p:spTree>
  </p:cSld>
  <p:clrMapOvr>
    <a:masterClrMapping/>
  </p:clrMapOvr>
  <p:transition spd="slow" advClick="0" advTm="5000">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381000" y="3276600"/>
            <a:ext cx="8458200" cy="1447800"/>
          </a:xfrm>
          <a:prstGeom prst="rect">
            <a:avLst/>
          </a:prstGeom>
          <a:solidFill>
            <a:schemeClr val="accent5">
              <a:lumMod val="90000"/>
            </a:schemeClr>
          </a:solidFill>
          <a:ln w="9525">
            <a:solidFill>
              <a:srgbClr val="660066"/>
            </a:solidFill>
            <a:miter lim="800000"/>
            <a:headEnd/>
            <a:tailEnd/>
          </a:ln>
        </p:spPr>
        <p:txBody>
          <a:bodyPr anchor="ctr"/>
          <a:lstStyle/>
          <a:p>
            <a:pPr algn="ctr" eaLnBrk="0" hangingPunct="0">
              <a:defRPr/>
            </a:pPr>
            <a:r>
              <a:rPr lang="en-US" sz="3600" b="1" dirty="0">
                <a:solidFill>
                  <a:srgbClr val="800000"/>
                </a:solidFill>
                <a:latin typeface="Times New Roman" pitchFamily="18" charset="0"/>
                <a:cs typeface="Times New Roman" pitchFamily="18" charset="0"/>
              </a:rPr>
              <a:t>In this presentation, learners will </a:t>
            </a:r>
            <a:r>
              <a:rPr lang="en-US" sz="3600" b="1" u="sng" dirty="0">
                <a:solidFill>
                  <a:srgbClr val="800000"/>
                </a:solidFill>
                <a:latin typeface="Times New Roman" pitchFamily="18" charset="0"/>
                <a:cs typeface="Times New Roman" pitchFamily="18" charset="0"/>
              </a:rPr>
              <a:t>review</a:t>
            </a:r>
            <a:r>
              <a:rPr lang="en-US" sz="3600" b="1" dirty="0">
                <a:solidFill>
                  <a:srgbClr val="800000"/>
                </a:solidFill>
                <a:latin typeface="Times New Roman" pitchFamily="18" charset="0"/>
                <a:cs typeface="Times New Roman" pitchFamily="18" charset="0"/>
              </a:rPr>
              <a:t> eight principles of </a:t>
            </a:r>
            <a:r>
              <a:rPr lang="en-US" sz="3600" b="1" i="1" dirty="0">
                <a:solidFill>
                  <a:srgbClr val="800000"/>
                </a:solidFill>
                <a:latin typeface="Times New Roman" pitchFamily="18" charset="0"/>
                <a:cs typeface="Times New Roman" pitchFamily="18" charset="0"/>
              </a:rPr>
              <a:t>Multi-Media Learning</a:t>
            </a:r>
            <a:endParaRPr lang="en-US" sz="3600" b="1" dirty="0">
              <a:solidFill>
                <a:srgbClr val="800000"/>
              </a:solidFill>
              <a:latin typeface="Times New Roman" pitchFamily="18" charset="0"/>
              <a:cs typeface="Times New Roman" pitchFamily="18" charset="0"/>
            </a:endParaRPr>
          </a:p>
        </p:txBody>
      </p:sp>
      <p:sp>
        <p:nvSpPr>
          <p:cNvPr id="8" name="Rectangle 2"/>
          <p:cNvSpPr txBox="1">
            <a:spLocks noChangeArrowheads="1"/>
          </p:cNvSpPr>
          <p:nvPr/>
        </p:nvSpPr>
        <p:spPr bwMode="auto">
          <a:xfrm>
            <a:off x="685800" y="381000"/>
            <a:ext cx="7772400" cy="2743200"/>
          </a:xfrm>
          <a:prstGeom prst="rect">
            <a:avLst/>
          </a:prstGeom>
          <a:solidFill>
            <a:srgbClr val="0033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altLang="en-US" sz="6000" b="1" kern="0" dirty="0" smtClean="0">
                <a:solidFill>
                  <a:srgbClr val="CCFFFF"/>
                </a:solidFill>
              </a:rPr>
              <a:t>Effective Learning with Multi-Media</a:t>
            </a:r>
          </a:p>
        </p:txBody>
      </p:sp>
      <p:sp>
        <p:nvSpPr>
          <p:cNvPr id="4" name="Rectangle 2"/>
          <p:cNvSpPr txBox="1">
            <a:spLocks noChangeArrowheads="1"/>
          </p:cNvSpPr>
          <p:nvPr/>
        </p:nvSpPr>
        <p:spPr bwMode="auto">
          <a:xfrm>
            <a:off x="685800" y="5562600"/>
            <a:ext cx="7772400" cy="1066800"/>
          </a:xfrm>
          <a:prstGeom prst="rect">
            <a:avLst/>
          </a:prstGeom>
          <a:noFill/>
          <a:ln w="9525">
            <a:noFill/>
            <a:miter lim="800000"/>
            <a:headEnd/>
            <a:tailEnd/>
          </a:ln>
        </p:spPr>
        <p:txBody>
          <a:bodyPr anchor="ctr"/>
          <a:lstStyle/>
          <a:p>
            <a:pPr algn="ctr" eaLnBrk="0" hangingPunct="0">
              <a:defRPr/>
            </a:pPr>
            <a:r>
              <a:rPr lang="en-US" sz="2800" b="1" kern="0" dirty="0">
                <a:solidFill>
                  <a:schemeClr val="accent6">
                    <a:lumMod val="40000"/>
                    <a:lumOff val="60000"/>
                  </a:schemeClr>
                </a:solidFill>
                <a:latin typeface="+mj-lt"/>
                <a:ea typeface="+mj-ea"/>
                <a:cs typeface="+mj-cs"/>
              </a:rPr>
              <a:t>Created by Keith V. </a:t>
            </a:r>
            <a:r>
              <a:rPr lang="en-US" sz="2800" b="1" kern="0" dirty="0" err="1">
                <a:solidFill>
                  <a:schemeClr val="accent6">
                    <a:lumMod val="40000"/>
                    <a:lumOff val="60000"/>
                  </a:schemeClr>
                </a:solidFill>
                <a:latin typeface="+mj-lt"/>
                <a:ea typeface="+mj-ea"/>
                <a:cs typeface="+mj-cs"/>
              </a:rPr>
              <a:t>Bletzer</a:t>
            </a:r>
            <a:r>
              <a:rPr lang="en-US" sz="2800" b="1" kern="0" dirty="0">
                <a:solidFill>
                  <a:schemeClr val="accent6">
                    <a:lumMod val="40000"/>
                    <a:lumOff val="60000"/>
                  </a:schemeClr>
                </a:solidFill>
                <a:latin typeface="+mj-lt"/>
                <a:ea typeface="+mj-ea"/>
                <a:cs typeface="+mj-cs"/>
              </a:rPr>
              <a:t>, Editorial Board</a:t>
            </a:r>
          </a:p>
          <a:p>
            <a:pPr algn="ctr" eaLnBrk="0" hangingPunct="0">
              <a:defRPr/>
            </a:pPr>
            <a:r>
              <a:rPr lang="en-US" sz="2800" b="1" i="1" kern="0" dirty="0">
                <a:solidFill>
                  <a:schemeClr val="accent6">
                    <a:lumMod val="40000"/>
                    <a:lumOff val="60000"/>
                  </a:schemeClr>
                </a:solidFill>
                <a:latin typeface="+mj-lt"/>
                <a:ea typeface="+mj-ea"/>
                <a:cs typeface="+mj-cs"/>
              </a:rPr>
              <a:t>Anthropology-Open Access Journal</a:t>
            </a:r>
          </a:p>
        </p:txBody>
      </p:sp>
    </p:spTree>
  </p:cSld>
  <p:clrMapOvr>
    <a:masterClrMapping/>
  </p:clrMapOvr>
  <p:transition spd="med" advClick="0" advTm="7000">
    <p:wipe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1" nodeType="afterEffect">
                                  <p:stCondLst>
                                    <p:cond delay="50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childTnLst>
                                </p:cTn>
                              </p:par>
                            </p:childTnLst>
                          </p:cTn>
                        </p:par>
                        <p:par>
                          <p:cTn id="9" fill="hold" nodeType="afterGroup">
                            <p:stCondLst>
                              <p:cond delay="1500"/>
                            </p:stCondLst>
                            <p:childTnLst>
                              <p:par>
                                <p:cTn id="10" presetID="17" presetClass="exit" presetSubtype="4" fill="hold" grpId="0" nodeType="afterEffect">
                                  <p:stCondLst>
                                    <p:cond delay="6000"/>
                                  </p:stCondLst>
                                  <p:childTnLst>
                                    <p:anim calcmode="lin" valueType="num">
                                      <p:cBhvr>
                                        <p:cTn id="11" dur="1000"/>
                                        <p:tgtEl>
                                          <p:spTgt spid="7"/>
                                        </p:tgtEl>
                                        <p:attrNameLst>
                                          <p:attrName>ppt_x</p:attrName>
                                        </p:attrNameLst>
                                      </p:cBhvr>
                                      <p:tavLst>
                                        <p:tav tm="0">
                                          <p:val>
                                            <p:strVal val="ppt_x"/>
                                          </p:val>
                                        </p:tav>
                                        <p:tav tm="100000">
                                          <p:val>
                                            <p:strVal val="ppt_x"/>
                                          </p:val>
                                        </p:tav>
                                      </p:tavLst>
                                    </p:anim>
                                    <p:anim calcmode="lin" valueType="num">
                                      <p:cBhvr>
                                        <p:cTn id="12" dur="1000"/>
                                        <p:tgtEl>
                                          <p:spTgt spid="7"/>
                                        </p:tgtEl>
                                        <p:attrNameLst>
                                          <p:attrName>ppt_y</p:attrName>
                                        </p:attrNameLst>
                                      </p:cBhvr>
                                      <p:tavLst>
                                        <p:tav tm="0">
                                          <p:val>
                                            <p:strVal val="ppt_y"/>
                                          </p:val>
                                        </p:tav>
                                        <p:tav tm="100000">
                                          <p:val>
                                            <p:strVal val="ppt_y+ppt_h/2"/>
                                          </p:val>
                                        </p:tav>
                                      </p:tavLst>
                                    </p:anim>
                                    <p:anim calcmode="lin" valueType="num">
                                      <p:cBhvr>
                                        <p:cTn id="13" dur="1000"/>
                                        <p:tgtEl>
                                          <p:spTgt spid="7"/>
                                        </p:tgtEl>
                                        <p:attrNameLst>
                                          <p:attrName>ppt_w</p:attrName>
                                        </p:attrNameLst>
                                      </p:cBhvr>
                                      <p:tavLst>
                                        <p:tav tm="0">
                                          <p:val>
                                            <p:strVal val="ppt_w"/>
                                          </p:val>
                                        </p:tav>
                                        <p:tav tm="100000">
                                          <p:val>
                                            <p:strVal val="ppt_w"/>
                                          </p:val>
                                        </p:tav>
                                      </p:tavLst>
                                    </p:anim>
                                    <p:anim calcmode="lin" valueType="num">
                                      <p:cBhvr>
                                        <p:cTn id="14" dur="1000"/>
                                        <p:tgtEl>
                                          <p:spTgt spid="7"/>
                                        </p:tgtEl>
                                        <p:attrNameLst>
                                          <p:attrName>ppt_h</p:attrName>
                                        </p:attrNameLst>
                                      </p:cBhvr>
                                      <p:tavLst>
                                        <p:tav tm="0">
                                          <p:val>
                                            <p:strVal val="ppt_h"/>
                                          </p:val>
                                        </p:tav>
                                        <p:tav tm="100000">
                                          <p:val>
                                            <p:fltVal val="0"/>
                                          </p:val>
                                        </p:tav>
                                      </p:tavLst>
                                    </p:anim>
                                    <p:set>
                                      <p:cBhvr>
                                        <p:cTn id="15" dur="1" fill="hold">
                                          <p:stCondLst>
                                            <p:cond delay="999"/>
                                          </p:stCondLst>
                                        </p:cTn>
                                        <p:tgtEl>
                                          <p:spTgt spid="7"/>
                                        </p:tgtEl>
                                        <p:attrNameLst>
                                          <p:attrName>style.visibility</p:attrName>
                                        </p:attrNameLst>
                                      </p:cBhvr>
                                      <p:to>
                                        <p:strVal val="hidden"/>
                                      </p:to>
                                    </p:set>
                                  </p:childTnLst>
                                </p:cTn>
                              </p:par>
                            </p:childTnLst>
                          </p:cTn>
                        </p:par>
                        <p:par>
                          <p:cTn id="16" fill="hold" nodeType="afterGroup">
                            <p:stCondLst>
                              <p:cond delay="8500"/>
                            </p:stCondLst>
                            <p:childTnLst>
                              <p:par>
                                <p:cTn id="17" presetID="12" presetClass="exit" presetSubtype="4" fill="hold" grpId="0" nodeType="afterEffect">
                                  <p:stCondLst>
                                    <p:cond delay="500"/>
                                  </p:stCondLst>
                                  <p:childTnLst>
                                    <p:animEffect transition="out" filter="slide(fromBottom)">
                                      <p:cBhvr>
                                        <p:cTn id="18" dur="750"/>
                                        <p:tgtEl>
                                          <p:spTgt spid="8"/>
                                        </p:tgtEl>
                                      </p:cBhvr>
                                    </p:animEffect>
                                    <p:set>
                                      <p:cBhvr>
                                        <p:cTn id="19" dur="1" fill="hold">
                                          <p:stCondLst>
                                            <p:cond delay="749"/>
                                          </p:stCondLst>
                                        </p:cTn>
                                        <p:tgtEl>
                                          <p:spTgt spid="8"/>
                                        </p:tgtEl>
                                        <p:attrNameLst>
                                          <p:attrName>style.visibility</p:attrName>
                                        </p:attrNameLst>
                                      </p:cBhvr>
                                      <p:to>
                                        <p:strVal val="hidden"/>
                                      </p:to>
                                    </p:set>
                                  </p:childTnLst>
                                </p:cTn>
                              </p:par>
                            </p:childTnLst>
                          </p:cTn>
                        </p:par>
                        <p:par>
                          <p:cTn id="20" fill="hold" nodeType="afterGroup">
                            <p:stCondLst>
                              <p:cond delay="9750"/>
                            </p:stCondLst>
                            <p:childTnLst>
                              <p:par>
                                <p:cTn id="21" presetID="2" presetClass="exit" presetSubtype="2" fill="hold" grpId="0" nodeType="afterEffect">
                                  <p:stCondLst>
                                    <p:cond delay="250"/>
                                  </p:stCondLst>
                                  <p:childTnLst>
                                    <p:anim calcmode="lin" valueType="num">
                                      <p:cBhvr additive="base">
                                        <p:cTn id="22" dur="750"/>
                                        <p:tgtEl>
                                          <p:spTgt spid="4"/>
                                        </p:tgtEl>
                                        <p:attrNameLst>
                                          <p:attrName>ppt_x</p:attrName>
                                        </p:attrNameLst>
                                      </p:cBhvr>
                                      <p:tavLst>
                                        <p:tav tm="0">
                                          <p:val>
                                            <p:strVal val="ppt_x"/>
                                          </p:val>
                                        </p:tav>
                                        <p:tav tm="100000">
                                          <p:val>
                                            <p:strVal val="1+ppt_w/2"/>
                                          </p:val>
                                        </p:tav>
                                      </p:tavLst>
                                    </p:anim>
                                    <p:anim calcmode="lin" valueType="num">
                                      <p:cBhvr additive="base">
                                        <p:cTn id="23" dur="750"/>
                                        <p:tgtEl>
                                          <p:spTgt spid="4"/>
                                        </p:tgtEl>
                                        <p:attrNameLst>
                                          <p:attrName>ppt_y</p:attrName>
                                        </p:attrNameLst>
                                      </p:cBhvr>
                                      <p:tavLst>
                                        <p:tav tm="0">
                                          <p:val>
                                            <p:strVal val="ppt_y"/>
                                          </p:val>
                                        </p:tav>
                                        <p:tav tm="100000">
                                          <p:val>
                                            <p:strVal val="ppt_y"/>
                                          </p:val>
                                        </p:tav>
                                      </p:tavLst>
                                    </p:anim>
                                    <p:set>
                                      <p:cBhvr>
                                        <p:cTn id="24" dur="1" fill="hold">
                                          <p:stCondLst>
                                            <p:cond delay="74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srcRect/>
          <a:tile tx="0" ty="0" sx="100000" sy="100000" flip="none" algn="tl"/>
        </a:blipFill>
        <a:effectLst/>
      </p:bgPr>
    </p:bg>
    <p:spTree>
      <p:nvGrpSpPr>
        <p:cNvPr id="1" name=""/>
        <p:cNvGrpSpPr/>
        <p:nvPr/>
      </p:nvGrpSpPr>
      <p:grpSpPr>
        <a:xfrm>
          <a:off x="0" y="0"/>
          <a:ext cx="0" cy="0"/>
          <a:chOff x="0" y="0"/>
          <a:chExt cx="0" cy="0"/>
        </a:xfrm>
      </p:grpSpPr>
      <p:grpSp>
        <p:nvGrpSpPr>
          <p:cNvPr id="29698" name="Group 11"/>
          <p:cNvGrpSpPr>
            <a:grpSpLocks/>
          </p:cNvGrpSpPr>
          <p:nvPr/>
        </p:nvGrpSpPr>
        <p:grpSpPr bwMode="auto">
          <a:xfrm>
            <a:off x="0" y="4267200"/>
            <a:ext cx="9144000" cy="2590800"/>
            <a:chOff x="0" y="2688"/>
            <a:chExt cx="5760" cy="1632"/>
          </a:xfrm>
        </p:grpSpPr>
        <p:pic>
          <p:nvPicPr>
            <p:cNvPr id="29702" name="Picture 5" descr="butterfly pictures, butterflies picture"/>
            <p:cNvPicPr>
              <a:picLocks noChangeAspect="1" noChangeArrowheads="1"/>
            </p:cNvPicPr>
            <p:nvPr/>
          </p:nvPicPr>
          <p:blipFill>
            <a:blip r:embed="rId4" cstate="print"/>
            <a:srcRect t="20833" b="10417"/>
            <a:stretch>
              <a:fillRect/>
            </a:stretch>
          </p:blipFill>
          <p:spPr bwMode="auto">
            <a:xfrm>
              <a:off x="2832" y="2688"/>
              <a:ext cx="2928" cy="1632"/>
            </a:xfrm>
            <a:prstGeom prst="rect">
              <a:avLst/>
            </a:prstGeom>
            <a:noFill/>
            <a:ln w="9525">
              <a:noFill/>
              <a:miter lim="800000"/>
              <a:headEnd/>
              <a:tailEnd/>
            </a:ln>
          </p:spPr>
        </p:pic>
        <p:pic>
          <p:nvPicPr>
            <p:cNvPr id="29703" name="Picture 6" descr="Viceroy Butterfly"/>
            <p:cNvPicPr>
              <a:picLocks noChangeAspect="1" noChangeArrowheads="1"/>
            </p:cNvPicPr>
            <p:nvPr/>
          </p:nvPicPr>
          <p:blipFill>
            <a:blip r:embed="rId5" cstate="print"/>
            <a:srcRect t="16409" b="16409"/>
            <a:stretch>
              <a:fillRect/>
            </a:stretch>
          </p:blipFill>
          <p:spPr bwMode="auto">
            <a:xfrm>
              <a:off x="0" y="2688"/>
              <a:ext cx="2832" cy="1632"/>
            </a:xfrm>
            <a:prstGeom prst="rect">
              <a:avLst/>
            </a:prstGeom>
            <a:noFill/>
            <a:ln w="9525">
              <a:noFill/>
              <a:miter lim="800000"/>
              <a:headEnd/>
              <a:tailEnd/>
            </a:ln>
          </p:spPr>
        </p:pic>
      </p:grpSp>
      <p:pic>
        <p:nvPicPr>
          <p:cNvPr id="29699" name="Picture 15" descr="viceroy_06_small">
            <a:hlinkClick r:id="rId6"/>
          </p:cNvPr>
          <p:cNvPicPr>
            <a:picLocks noChangeAspect="1" noChangeArrowheads="1"/>
          </p:cNvPicPr>
          <p:nvPr/>
        </p:nvPicPr>
        <p:blipFill>
          <a:blip r:embed="rId7" cstate="print"/>
          <a:srcRect t="6369" b="6369"/>
          <a:stretch>
            <a:fillRect/>
          </a:stretch>
        </p:blipFill>
        <p:spPr bwMode="auto">
          <a:xfrm>
            <a:off x="0" y="20638"/>
            <a:ext cx="4419600" cy="2990850"/>
          </a:xfrm>
          <a:prstGeom prst="rect">
            <a:avLst/>
          </a:prstGeom>
          <a:noFill/>
          <a:ln w="9525">
            <a:noFill/>
            <a:miter lim="800000"/>
            <a:headEnd/>
            <a:tailEnd/>
          </a:ln>
        </p:spPr>
      </p:pic>
      <p:pic>
        <p:nvPicPr>
          <p:cNvPr id="29700" name="Picture 16" descr="Monarch Butterfly"/>
          <p:cNvPicPr>
            <a:picLocks noChangeAspect="1" noChangeArrowheads="1"/>
          </p:cNvPicPr>
          <p:nvPr/>
        </p:nvPicPr>
        <p:blipFill>
          <a:blip r:embed="rId8" cstate="print"/>
          <a:srcRect t="5748" b="5748"/>
          <a:stretch>
            <a:fillRect/>
          </a:stretch>
        </p:blipFill>
        <p:spPr bwMode="auto">
          <a:xfrm>
            <a:off x="4419600" y="0"/>
            <a:ext cx="4724400" cy="3035300"/>
          </a:xfrm>
          <a:prstGeom prst="rect">
            <a:avLst/>
          </a:prstGeom>
          <a:noFill/>
          <a:ln w="9525">
            <a:noFill/>
            <a:miter lim="800000"/>
            <a:headEnd/>
            <a:tailEnd/>
          </a:ln>
        </p:spPr>
      </p:pic>
      <p:sp>
        <p:nvSpPr>
          <p:cNvPr id="29701" name="Rectangle 11"/>
          <p:cNvSpPr>
            <a:spLocks noChangeArrowheads="1"/>
          </p:cNvSpPr>
          <p:nvPr/>
        </p:nvSpPr>
        <p:spPr bwMode="auto">
          <a:xfrm>
            <a:off x="685800" y="3124200"/>
            <a:ext cx="7696200" cy="1066800"/>
          </a:xfrm>
          <a:prstGeom prst="rect">
            <a:avLst/>
          </a:prstGeom>
          <a:noFill/>
          <a:ln w="9525">
            <a:noFill/>
            <a:miter lim="800000"/>
            <a:headEnd/>
            <a:tailEnd/>
          </a:ln>
        </p:spPr>
        <p:txBody>
          <a:bodyPr anchor="ctr"/>
          <a:lstStyle/>
          <a:p>
            <a:pPr algn="ctr"/>
            <a:r>
              <a:rPr lang="en-US" altLang="en-US" sz="4000" b="1">
                <a:solidFill>
                  <a:srgbClr val="003300"/>
                </a:solidFill>
              </a:rPr>
              <a:t>Protective Coloration</a:t>
            </a:r>
          </a:p>
          <a:p>
            <a:pPr algn="ctr"/>
            <a:r>
              <a:rPr lang="en-US" altLang="en-US" sz="3600" b="1">
                <a:solidFill>
                  <a:srgbClr val="CC3300"/>
                </a:solidFill>
              </a:rPr>
              <a:t>preserves “bad,” </a:t>
            </a:r>
            <a:r>
              <a:rPr lang="en-US" altLang="en-US" sz="3600" b="1">
                <a:solidFill>
                  <a:schemeClr val="accent2"/>
                </a:solidFill>
              </a:rPr>
              <a:t>mimics “good”</a:t>
            </a:r>
          </a:p>
        </p:txBody>
      </p:sp>
    </p:spTree>
  </p:cSld>
  <p:clrMapOvr>
    <a:masterClrMapping/>
  </p:clrMapOvr>
  <p:transition spd="slow" advClick="0" advTm="6000">
    <p:split orient="vert" dir="in"/>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666633"/>
        </a:solidFill>
        <a:effectLst/>
      </p:bgPr>
    </p:bg>
    <p:spTree>
      <p:nvGrpSpPr>
        <p:cNvPr id="1" name=""/>
        <p:cNvGrpSpPr/>
        <p:nvPr/>
      </p:nvGrpSpPr>
      <p:grpSpPr>
        <a:xfrm>
          <a:off x="0" y="0"/>
          <a:ext cx="0" cy="0"/>
          <a:chOff x="0" y="0"/>
          <a:chExt cx="0" cy="0"/>
        </a:xfrm>
      </p:grpSpPr>
      <p:sp>
        <p:nvSpPr>
          <p:cNvPr id="30722" name="Title 1"/>
          <p:cNvSpPr>
            <a:spLocks noGrp="1"/>
          </p:cNvSpPr>
          <p:nvPr>
            <p:ph type="title"/>
          </p:nvPr>
        </p:nvSpPr>
        <p:spPr>
          <a:xfrm rot="21415031">
            <a:off x="633413" y="828675"/>
            <a:ext cx="7848600" cy="4983163"/>
          </a:xfrm>
        </p:spPr>
        <p:txBody>
          <a:bodyPr/>
          <a:lstStyle/>
          <a:p>
            <a:r>
              <a:rPr lang="en-US" altLang="en-US" sz="3200" b="1" smtClean="0">
                <a:solidFill>
                  <a:schemeClr val="bg1"/>
                </a:solidFill>
                <a:latin typeface="Times New Roman" pitchFamily="18" charset="0"/>
                <a:cs typeface="Times New Roman" pitchFamily="18" charset="0"/>
              </a:rPr>
              <a:t>IN THIS EXAMPLE</a:t>
            </a:r>
            <a:br>
              <a:rPr lang="en-US" altLang="en-US" sz="3200" b="1" smtClean="0">
                <a:solidFill>
                  <a:schemeClr val="bg1"/>
                </a:solidFill>
                <a:latin typeface="Times New Roman" pitchFamily="18" charset="0"/>
                <a:cs typeface="Times New Roman" pitchFamily="18" charset="0"/>
              </a:rPr>
            </a:br>
            <a:r>
              <a:rPr lang="en-US" altLang="en-US" sz="3200" b="1" smtClean="0">
                <a:solidFill>
                  <a:schemeClr val="bg1"/>
                </a:solidFill>
                <a:latin typeface="Times New Roman" pitchFamily="18" charset="0"/>
                <a:cs typeface="Times New Roman" pitchFamily="18" charset="0"/>
              </a:rPr>
              <a:t>Coherence is increased through</a:t>
            </a:r>
            <a:br>
              <a:rPr lang="en-US" altLang="en-US" sz="3200" b="1" smtClean="0">
                <a:solidFill>
                  <a:schemeClr val="bg1"/>
                </a:solidFill>
                <a:latin typeface="Times New Roman" pitchFamily="18" charset="0"/>
                <a:cs typeface="Times New Roman" pitchFamily="18" charset="0"/>
              </a:rPr>
            </a:br>
            <a:r>
              <a:rPr lang="en-US" altLang="en-US" sz="3200" b="1" smtClean="0">
                <a:solidFill>
                  <a:schemeClr val="bg1"/>
                </a:solidFill>
                <a:latin typeface="Times New Roman" pitchFamily="18" charset="0"/>
                <a:cs typeface="Times New Roman" pitchFamily="18" charset="0"/>
              </a:rPr>
              <a:t>enhanced spatial proximity;</a:t>
            </a:r>
            <a:br>
              <a:rPr lang="en-US" altLang="en-US" sz="3200" b="1" smtClean="0">
                <a:solidFill>
                  <a:schemeClr val="bg1"/>
                </a:solidFill>
                <a:latin typeface="Times New Roman" pitchFamily="18" charset="0"/>
                <a:cs typeface="Times New Roman" pitchFamily="18" charset="0"/>
              </a:rPr>
            </a:br>
            <a:r>
              <a:rPr lang="en-US" altLang="en-US" sz="3200" b="1" smtClean="0">
                <a:solidFill>
                  <a:schemeClr val="bg1"/>
                </a:solidFill>
                <a:latin typeface="Times New Roman" pitchFamily="18" charset="0"/>
                <a:cs typeface="Times New Roman" pitchFamily="18" charset="0"/>
              </a:rPr>
              <a:t>Extraneous text is removed;</a:t>
            </a:r>
            <a:br>
              <a:rPr lang="en-US" altLang="en-US" sz="3200" b="1" smtClean="0">
                <a:solidFill>
                  <a:schemeClr val="bg1"/>
                </a:solidFill>
                <a:latin typeface="Times New Roman" pitchFamily="18" charset="0"/>
                <a:cs typeface="Times New Roman" pitchFamily="18" charset="0"/>
              </a:rPr>
            </a:br>
            <a:r>
              <a:rPr lang="en-US" altLang="en-US" sz="3200" b="1" smtClean="0">
                <a:solidFill>
                  <a:schemeClr val="bg1"/>
                </a:solidFill>
                <a:latin typeface="Times New Roman" pitchFamily="18" charset="0"/>
                <a:cs typeface="Times New Roman" pitchFamily="18" charset="0"/>
              </a:rPr>
              <a:t>Printed text is separated from visual,</a:t>
            </a:r>
            <a:br>
              <a:rPr lang="en-US" altLang="en-US" sz="3200" b="1" smtClean="0">
                <a:solidFill>
                  <a:schemeClr val="bg1"/>
                </a:solidFill>
                <a:latin typeface="Times New Roman" pitchFamily="18" charset="0"/>
                <a:cs typeface="Times New Roman" pitchFamily="18" charset="0"/>
              </a:rPr>
            </a:br>
            <a:r>
              <a:rPr lang="en-US" altLang="en-US" sz="3200" b="1" smtClean="0">
                <a:solidFill>
                  <a:schemeClr val="bg1"/>
                </a:solidFill>
                <a:latin typeface="Times New Roman" pitchFamily="18" charset="0"/>
                <a:cs typeface="Times New Roman" pitchFamily="18" charset="0"/>
              </a:rPr>
              <a:t>but could be replaced by brief narration;</a:t>
            </a:r>
            <a:br>
              <a:rPr lang="en-US" altLang="en-US" sz="3200" b="1" smtClean="0">
                <a:solidFill>
                  <a:schemeClr val="bg1"/>
                </a:solidFill>
                <a:latin typeface="Times New Roman" pitchFamily="18" charset="0"/>
                <a:cs typeface="Times New Roman" pitchFamily="18" charset="0"/>
              </a:rPr>
            </a:br>
            <a:r>
              <a:rPr lang="en-US" altLang="en-US" sz="3200" b="1" smtClean="0">
                <a:solidFill>
                  <a:schemeClr val="bg1"/>
                </a:solidFill>
                <a:latin typeface="Times New Roman" pitchFamily="18" charset="0"/>
                <a:cs typeface="Times New Roman" pitchFamily="18" charset="0"/>
              </a:rPr>
              <a:t>No animation is used, would be extraneous.</a:t>
            </a:r>
          </a:p>
        </p:txBody>
      </p:sp>
    </p:spTree>
  </p:cSld>
  <p:clrMapOvr>
    <a:masterClrMapping/>
  </p:clrMapOvr>
  <p:transition spd="slow" advClick="0" advTm="12000">
    <p:cove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CC66"/>
        </a:solidFill>
        <a:effectLst/>
      </p:bgPr>
    </p:bg>
    <p:spTree>
      <p:nvGrpSpPr>
        <p:cNvPr id="1" name=""/>
        <p:cNvGrpSpPr/>
        <p:nvPr/>
      </p:nvGrpSpPr>
      <p:grpSpPr>
        <a:xfrm>
          <a:off x="0" y="0"/>
          <a:ext cx="0" cy="0"/>
          <a:chOff x="0" y="0"/>
          <a:chExt cx="0" cy="0"/>
        </a:xfrm>
      </p:grpSpPr>
      <p:sp>
        <p:nvSpPr>
          <p:cNvPr id="31746" name="Title 1"/>
          <p:cNvSpPr txBox="1">
            <a:spLocks/>
          </p:cNvSpPr>
          <p:nvPr/>
        </p:nvSpPr>
        <p:spPr bwMode="auto">
          <a:xfrm>
            <a:off x="381000" y="152400"/>
            <a:ext cx="8458200" cy="2895600"/>
          </a:xfrm>
          <a:prstGeom prst="rect">
            <a:avLst/>
          </a:prstGeom>
          <a:noFill/>
          <a:ln w="9525">
            <a:noFill/>
            <a:miter lim="800000"/>
            <a:headEnd/>
            <a:tailEnd/>
          </a:ln>
        </p:spPr>
        <p:txBody>
          <a:bodyPr/>
          <a:lstStyle/>
          <a:p>
            <a:pPr algn="ctr" eaLnBrk="0" hangingPunct="0"/>
            <a:r>
              <a:rPr lang="en-US" altLang="en-US" sz="4400" b="1">
                <a:solidFill>
                  <a:srgbClr val="336600"/>
                </a:solidFill>
              </a:rPr>
              <a:t>Design effects are stronger for low-knowledge &amp; high-spatial, than those learners who are            high-knowledge &amp; low-spatial</a:t>
            </a:r>
          </a:p>
        </p:txBody>
      </p:sp>
      <p:sp>
        <p:nvSpPr>
          <p:cNvPr id="3" name="Content Placeholder 2"/>
          <p:cNvSpPr txBox="1">
            <a:spLocks/>
          </p:cNvSpPr>
          <p:nvPr/>
        </p:nvSpPr>
        <p:spPr>
          <a:xfrm>
            <a:off x="304800" y="3200400"/>
            <a:ext cx="8229600" cy="2514600"/>
          </a:xfrm>
          <a:prstGeom prst="rect">
            <a:avLst/>
          </a:prstGeom>
        </p:spPr>
        <p:txBody>
          <a:bodyPr/>
          <a:lstStyle/>
          <a:p>
            <a:pPr marL="342900" indent="-342900" algn="just" eaLnBrk="0" hangingPunct="0">
              <a:spcBef>
                <a:spcPct val="20000"/>
              </a:spcBef>
              <a:defRPr/>
            </a:pPr>
            <a:r>
              <a:rPr lang="en-US" sz="3200" kern="0" dirty="0">
                <a:solidFill>
                  <a:srgbClr val="800000"/>
                </a:solidFill>
                <a:latin typeface="+mn-lt"/>
              </a:rPr>
              <a:t>	High-knowledge learners use prior ideas to compensate poor guidance; high-spatial integrate visual/verbal images more easily; low-spatial require extra effort with images which detract from grasping visual / verbal</a:t>
            </a:r>
          </a:p>
        </p:txBody>
      </p:sp>
      <p:sp>
        <p:nvSpPr>
          <p:cNvPr id="4" name="Title 1"/>
          <p:cNvSpPr txBox="1">
            <a:spLocks/>
          </p:cNvSpPr>
          <p:nvPr/>
        </p:nvSpPr>
        <p:spPr>
          <a:xfrm>
            <a:off x="457200" y="5715000"/>
            <a:ext cx="8229600" cy="990600"/>
          </a:xfrm>
          <a:prstGeom prst="rect">
            <a:avLst/>
          </a:prstGeom>
        </p:spPr>
        <p:txBody>
          <a:bodyPr/>
          <a:lstStyle/>
          <a:p>
            <a:pPr algn="ctr" eaLnBrk="0" hangingPunct="0">
              <a:defRPr/>
            </a:pPr>
            <a:r>
              <a:rPr lang="en-US" sz="4400" b="1" u="sng" kern="0" dirty="0">
                <a:solidFill>
                  <a:schemeClr val="accent6">
                    <a:lumMod val="75000"/>
                  </a:schemeClr>
                </a:solidFill>
                <a:latin typeface="+mj-lt"/>
                <a:ea typeface="+mj-ea"/>
                <a:cs typeface="+mj-cs"/>
              </a:rPr>
              <a:t>Individual Difference</a:t>
            </a:r>
          </a:p>
        </p:txBody>
      </p:sp>
    </p:spTree>
  </p:cSld>
  <p:clrMapOvr>
    <a:masterClrMapping/>
  </p:clrMapOvr>
  <p:transition spd="slow" advClick="0" advTm="11000">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CC66"/>
        </a:solidFill>
        <a:effectLst/>
      </p:bgPr>
    </p:bg>
    <p:spTree>
      <p:nvGrpSpPr>
        <p:cNvPr id="1" name=""/>
        <p:cNvGrpSpPr/>
        <p:nvPr/>
      </p:nvGrpSpPr>
      <p:grpSpPr>
        <a:xfrm>
          <a:off x="0" y="0"/>
          <a:ext cx="0" cy="0"/>
          <a:chOff x="0" y="0"/>
          <a:chExt cx="0" cy="0"/>
        </a:xfrm>
      </p:grpSpPr>
      <p:sp>
        <p:nvSpPr>
          <p:cNvPr id="32770" name="Content Placeholder 2"/>
          <p:cNvSpPr txBox="1">
            <a:spLocks/>
          </p:cNvSpPr>
          <p:nvPr/>
        </p:nvSpPr>
        <p:spPr bwMode="auto">
          <a:xfrm>
            <a:off x="533400" y="3200400"/>
            <a:ext cx="7848600" cy="2209800"/>
          </a:xfrm>
          <a:prstGeom prst="rect">
            <a:avLst/>
          </a:prstGeom>
          <a:noFill/>
          <a:ln w="9525">
            <a:noFill/>
            <a:miter lim="800000"/>
            <a:headEnd/>
            <a:tailEnd/>
          </a:ln>
        </p:spPr>
        <p:txBody>
          <a:bodyPr/>
          <a:lstStyle/>
          <a:p>
            <a:pPr marL="342900" indent="-342900" algn="just" eaLnBrk="0" hangingPunct="0">
              <a:spcBef>
                <a:spcPct val="20000"/>
              </a:spcBef>
            </a:pPr>
            <a:r>
              <a:rPr lang="en-US" altLang="en-US" sz="3200">
                <a:solidFill>
                  <a:srgbClr val="800000"/>
                </a:solidFill>
              </a:rPr>
              <a:t>	Scare tactics, abrasive punishment, extreme threats and forceful put-downs do not generate conditions that are ideal for effective learning</a:t>
            </a:r>
            <a:endParaRPr lang="en-US" altLang="en-US">
              <a:solidFill>
                <a:srgbClr val="800000"/>
              </a:solidFill>
            </a:endParaRPr>
          </a:p>
        </p:txBody>
      </p:sp>
      <p:sp>
        <p:nvSpPr>
          <p:cNvPr id="32771" name="Title 1"/>
          <p:cNvSpPr txBox="1">
            <a:spLocks/>
          </p:cNvSpPr>
          <p:nvPr/>
        </p:nvSpPr>
        <p:spPr bwMode="auto">
          <a:xfrm>
            <a:off x="381000" y="152400"/>
            <a:ext cx="8458200" cy="2209800"/>
          </a:xfrm>
          <a:prstGeom prst="rect">
            <a:avLst/>
          </a:prstGeom>
          <a:noFill/>
          <a:ln w="9525">
            <a:noFill/>
            <a:miter lim="800000"/>
            <a:headEnd/>
            <a:tailEnd/>
          </a:ln>
        </p:spPr>
        <p:txBody>
          <a:bodyPr/>
          <a:lstStyle/>
          <a:p>
            <a:pPr algn="ctr"/>
            <a:r>
              <a:rPr lang="en-US" altLang="en-US" sz="4400" b="1">
                <a:solidFill>
                  <a:srgbClr val="336600"/>
                </a:solidFill>
              </a:rPr>
              <a:t>Moderate arousal produces situation of greater learning than high or low arousal</a:t>
            </a:r>
            <a:endParaRPr lang="en-US" altLang="en-US"/>
          </a:p>
        </p:txBody>
      </p:sp>
      <p:sp>
        <p:nvSpPr>
          <p:cNvPr id="32772" name="Title 1"/>
          <p:cNvSpPr txBox="1">
            <a:spLocks/>
          </p:cNvSpPr>
          <p:nvPr/>
        </p:nvSpPr>
        <p:spPr bwMode="auto">
          <a:xfrm>
            <a:off x="457200" y="5715000"/>
            <a:ext cx="8229600" cy="990600"/>
          </a:xfrm>
          <a:prstGeom prst="rect">
            <a:avLst/>
          </a:prstGeom>
          <a:noFill/>
          <a:ln w="9525">
            <a:noFill/>
            <a:miter lim="800000"/>
            <a:headEnd/>
            <a:tailEnd/>
          </a:ln>
        </p:spPr>
        <p:txBody>
          <a:bodyPr/>
          <a:lstStyle/>
          <a:p>
            <a:pPr algn="ctr" eaLnBrk="0" hangingPunct="0"/>
            <a:r>
              <a:rPr lang="en-US" altLang="en-US" sz="4400" b="1" u="sng">
                <a:solidFill>
                  <a:srgbClr val="222268"/>
                </a:solidFill>
              </a:rPr>
              <a:t>Positive Environment</a:t>
            </a:r>
          </a:p>
        </p:txBody>
      </p:sp>
      <p:sp>
        <p:nvSpPr>
          <p:cNvPr id="32773" name="Content Placeholder 2"/>
          <p:cNvSpPr txBox="1">
            <a:spLocks/>
          </p:cNvSpPr>
          <p:nvPr/>
        </p:nvSpPr>
        <p:spPr bwMode="auto">
          <a:xfrm>
            <a:off x="5181600" y="4800600"/>
            <a:ext cx="3505200" cy="381000"/>
          </a:xfrm>
          <a:prstGeom prst="rect">
            <a:avLst/>
          </a:prstGeom>
          <a:noFill/>
          <a:ln w="9525">
            <a:noFill/>
            <a:miter lim="800000"/>
            <a:headEnd/>
            <a:tailEnd/>
          </a:ln>
        </p:spPr>
        <p:txBody>
          <a:bodyPr/>
          <a:lstStyle/>
          <a:p>
            <a:pPr marL="342900" indent="-342900" algn="ctr" eaLnBrk="0" hangingPunct="0">
              <a:spcBef>
                <a:spcPct val="20000"/>
              </a:spcBef>
            </a:pPr>
            <a:r>
              <a:rPr lang="en-US" altLang="en-US">
                <a:solidFill>
                  <a:srgbClr val="800000"/>
                </a:solidFill>
              </a:rPr>
              <a:t>- Lancy and Grove (2010)</a:t>
            </a:r>
          </a:p>
        </p:txBody>
      </p:sp>
    </p:spTree>
  </p:cSld>
  <p:clrMapOvr>
    <a:masterClrMapping/>
  </p:clrMapOvr>
  <p:transition spd="slow" advClick="0" advTm="9000">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33794" name="Title 1"/>
          <p:cNvSpPr txBox="1">
            <a:spLocks/>
          </p:cNvSpPr>
          <p:nvPr/>
        </p:nvSpPr>
        <p:spPr bwMode="auto">
          <a:xfrm>
            <a:off x="152400" y="152400"/>
            <a:ext cx="8839200" cy="990600"/>
          </a:xfrm>
          <a:prstGeom prst="rect">
            <a:avLst/>
          </a:prstGeom>
          <a:noFill/>
          <a:ln w="9525">
            <a:noFill/>
            <a:miter lim="800000"/>
            <a:headEnd/>
            <a:tailEnd/>
          </a:ln>
        </p:spPr>
        <p:txBody>
          <a:bodyPr/>
          <a:lstStyle/>
          <a:p>
            <a:pPr algn="ctr" eaLnBrk="0" hangingPunct="0"/>
            <a:r>
              <a:rPr lang="en-US" altLang="en-US" sz="4400" b="1">
                <a:solidFill>
                  <a:schemeClr val="bg1"/>
                </a:solidFill>
              </a:rPr>
              <a:t>What makes good multi-media?</a:t>
            </a:r>
          </a:p>
        </p:txBody>
      </p:sp>
      <p:sp>
        <p:nvSpPr>
          <p:cNvPr id="33795" name="Title 1"/>
          <p:cNvSpPr txBox="1">
            <a:spLocks/>
          </p:cNvSpPr>
          <p:nvPr/>
        </p:nvSpPr>
        <p:spPr bwMode="auto">
          <a:xfrm>
            <a:off x="152400" y="1143000"/>
            <a:ext cx="8839200" cy="2743200"/>
          </a:xfrm>
          <a:prstGeom prst="rect">
            <a:avLst/>
          </a:prstGeom>
          <a:noFill/>
          <a:ln w="9525">
            <a:noFill/>
            <a:miter lim="800000"/>
            <a:headEnd/>
            <a:tailEnd/>
          </a:ln>
        </p:spPr>
        <p:txBody>
          <a:bodyPr/>
          <a:lstStyle/>
          <a:p>
            <a:pPr algn="ctr" eaLnBrk="0" hangingPunct="0"/>
            <a:r>
              <a:rPr lang="en-US" altLang="en-US" sz="4000">
                <a:solidFill>
                  <a:schemeClr val="bg1"/>
                </a:solidFill>
              </a:rPr>
              <a:t>- Mixed modalities -</a:t>
            </a:r>
          </a:p>
          <a:p>
            <a:pPr algn="ctr" eaLnBrk="0" hangingPunct="0"/>
            <a:r>
              <a:rPr lang="en-US" altLang="en-US" sz="4000">
                <a:solidFill>
                  <a:schemeClr val="bg1"/>
                </a:solidFill>
              </a:rPr>
              <a:t>- Simultaneous elements -</a:t>
            </a:r>
          </a:p>
          <a:p>
            <a:pPr algn="ctr" eaLnBrk="0" hangingPunct="0"/>
            <a:r>
              <a:rPr lang="en-US" altLang="en-US" sz="4000">
                <a:solidFill>
                  <a:schemeClr val="bg1"/>
                </a:solidFill>
              </a:rPr>
              <a:t>-Integrated meaningful structures-</a:t>
            </a:r>
          </a:p>
          <a:p>
            <a:pPr algn="ctr" eaLnBrk="0" hangingPunct="0"/>
            <a:r>
              <a:rPr lang="en-US" altLang="en-US" sz="4000">
                <a:solidFill>
                  <a:schemeClr val="bg1"/>
                </a:solidFill>
              </a:rPr>
              <a:t>- Concise -</a:t>
            </a:r>
          </a:p>
        </p:txBody>
      </p:sp>
      <p:sp>
        <p:nvSpPr>
          <p:cNvPr id="33796" name="Title 1"/>
          <p:cNvSpPr txBox="1">
            <a:spLocks/>
          </p:cNvSpPr>
          <p:nvPr/>
        </p:nvSpPr>
        <p:spPr bwMode="auto">
          <a:xfrm>
            <a:off x="76200" y="4191000"/>
            <a:ext cx="8915400" cy="2057400"/>
          </a:xfrm>
          <a:prstGeom prst="rect">
            <a:avLst/>
          </a:prstGeom>
          <a:noFill/>
          <a:ln w="9525">
            <a:noFill/>
            <a:miter lim="800000"/>
            <a:headEnd/>
            <a:tailEnd/>
          </a:ln>
        </p:spPr>
        <p:txBody>
          <a:bodyPr/>
          <a:lstStyle/>
          <a:p>
            <a:pPr algn="ctr" eaLnBrk="0" hangingPunct="0"/>
            <a:r>
              <a:rPr lang="en-US" altLang="en-US" sz="4800" b="1">
                <a:solidFill>
                  <a:schemeClr val="bg1"/>
                </a:solidFill>
              </a:rPr>
              <a:t>What should one </a:t>
            </a:r>
            <a:r>
              <a:rPr lang="en-US" altLang="en-US" sz="4800" b="1" u="sng">
                <a:solidFill>
                  <a:schemeClr val="bg1"/>
                </a:solidFill>
              </a:rPr>
              <a:t>aim</a:t>
            </a:r>
            <a:r>
              <a:rPr lang="en-US" altLang="en-US" sz="4800" b="1">
                <a:solidFill>
                  <a:schemeClr val="bg1"/>
                </a:solidFill>
              </a:rPr>
              <a:t> for?</a:t>
            </a:r>
          </a:p>
          <a:p>
            <a:pPr algn="ctr" eaLnBrk="0" hangingPunct="0"/>
            <a:r>
              <a:rPr lang="en-US" altLang="en-US" sz="4000">
                <a:solidFill>
                  <a:schemeClr val="bg1"/>
                </a:solidFill>
              </a:rPr>
              <a:t>Conceptual, not topical relevance</a:t>
            </a:r>
          </a:p>
          <a:p>
            <a:pPr algn="ctr" eaLnBrk="0" hangingPunct="0"/>
            <a:r>
              <a:rPr lang="en-US" altLang="en-US" sz="4000">
                <a:solidFill>
                  <a:schemeClr val="bg1"/>
                </a:solidFill>
              </a:rPr>
              <a:t>Focused, not split attention</a:t>
            </a:r>
          </a:p>
        </p:txBody>
      </p:sp>
    </p:spTree>
  </p:cSld>
  <p:clrMapOvr>
    <a:masterClrMapping/>
  </p:clrMapOvr>
  <p:transition spd="slow" advClick="0" advTm="9000">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4597A0"/>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152400" y="152400"/>
            <a:ext cx="8839200" cy="714375"/>
          </a:xfrm>
          <a:prstGeom prst="rect">
            <a:avLst/>
          </a:prstGeom>
        </p:spPr>
        <p:txBody>
          <a:bodyPr/>
          <a:lstStyle/>
          <a:p>
            <a:pPr algn="ctr" eaLnBrk="0" hangingPunct="0">
              <a:defRPr/>
            </a:pPr>
            <a:r>
              <a:rPr lang="en-US" sz="4400" b="1" kern="0" dirty="0">
                <a:solidFill>
                  <a:srgbClr val="003300"/>
                </a:solidFill>
                <a:latin typeface="+mj-lt"/>
                <a:ea typeface="+mj-ea"/>
                <a:cs typeface="+mj-cs"/>
              </a:rPr>
              <a:t>Credits</a:t>
            </a:r>
          </a:p>
        </p:txBody>
      </p:sp>
      <p:sp>
        <p:nvSpPr>
          <p:cNvPr id="34819" name="Title 1"/>
          <p:cNvSpPr txBox="1">
            <a:spLocks/>
          </p:cNvSpPr>
          <p:nvPr/>
        </p:nvSpPr>
        <p:spPr bwMode="auto">
          <a:xfrm>
            <a:off x="76200" y="1066800"/>
            <a:ext cx="8991600" cy="5486400"/>
          </a:xfrm>
          <a:prstGeom prst="rect">
            <a:avLst/>
          </a:prstGeom>
          <a:noFill/>
          <a:ln w="9525">
            <a:noFill/>
            <a:miter lim="800000"/>
            <a:headEnd/>
            <a:tailEnd/>
          </a:ln>
        </p:spPr>
        <p:txBody>
          <a:bodyPr/>
          <a:lstStyle/>
          <a:p>
            <a:pPr algn="ctr" eaLnBrk="0" hangingPunct="0"/>
            <a:r>
              <a:rPr lang="en-US" altLang="en-US" sz="2000" b="1" i="1">
                <a:solidFill>
                  <a:srgbClr val="003300"/>
                </a:solidFill>
                <a:latin typeface="Times New Roman" pitchFamily="18" charset="0"/>
                <a:cs typeface="Times New Roman" pitchFamily="18" charset="0"/>
              </a:rPr>
              <a:t>Multimedia Learning</a:t>
            </a:r>
            <a:r>
              <a:rPr lang="en-US" altLang="en-US" sz="2000">
                <a:solidFill>
                  <a:srgbClr val="003300"/>
                </a:solidFill>
                <a:latin typeface="Times New Roman" pitchFamily="18" charset="0"/>
                <a:cs typeface="Times New Roman" pitchFamily="18" charset="0"/>
              </a:rPr>
              <a:t>, 2001, Richard E. Mayer</a:t>
            </a:r>
          </a:p>
          <a:p>
            <a:pPr algn="ctr" eaLnBrk="0" hangingPunct="0"/>
            <a:r>
              <a:rPr lang="en-US" altLang="en-US" sz="2000">
                <a:solidFill>
                  <a:srgbClr val="003300"/>
                </a:solidFill>
                <a:latin typeface="Times New Roman" pitchFamily="18" charset="0"/>
                <a:cs typeface="Times New Roman" pitchFamily="18" charset="0"/>
              </a:rPr>
              <a:t>(Cambridge, MA: Cambridge University Press)</a:t>
            </a:r>
          </a:p>
          <a:p>
            <a:pPr algn="ctr" eaLnBrk="0" hangingPunct="0"/>
            <a:endParaRPr lang="en-US" altLang="en-US" sz="1200">
              <a:solidFill>
                <a:srgbClr val="003300"/>
              </a:solidFill>
              <a:latin typeface="Times New Roman" pitchFamily="18" charset="0"/>
              <a:cs typeface="Times New Roman" pitchFamily="18" charset="0"/>
            </a:endParaRPr>
          </a:p>
          <a:p>
            <a:pPr algn="ctr" eaLnBrk="0" hangingPunct="0"/>
            <a:r>
              <a:rPr lang="en-US" altLang="en-US" sz="2000">
                <a:solidFill>
                  <a:srgbClr val="003300"/>
                </a:solidFill>
                <a:latin typeface="Times New Roman" pitchFamily="18" charset="0"/>
                <a:cs typeface="Times New Roman" pitchFamily="18" charset="0"/>
              </a:rPr>
              <a:t>“</a:t>
            </a:r>
            <a:r>
              <a:rPr lang="en-US" altLang="en-US" sz="2000" b="1">
                <a:solidFill>
                  <a:srgbClr val="003300"/>
                </a:solidFill>
                <a:latin typeface="Times New Roman" pitchFamily="18" charset="0"/>
                <a:cs typeface="Times New Roman" pitchFamily="18" charset="0"/>
              </a:rPr>
              <a:t>SMART, SMARTer, SMARTest</a:t>
            </a:r>
            <a:r>
              <a:rPr lang="en-US" altLang="en-US" sz="2000">
                <a:solidFill>
                  <a:srgbClr val="003300"/>
                </a:solidFill>
                <a:latin typeface="Times New Roman" pitchFamily="18" charset="0"/>
                <a:cs typeface="Times New Roman" pitchFamily="18" charset="0"/>
              </a:rPr>
              <a:t>,” Teaching Workshop Presented at</a:t>
            </a:r>
          </a:p>
          <a:p>
            <a:pPr algn="ctr" eaLnBrk="0" hangingPunct="0"/>
            <a:r>
              <a:rPr lang="en-US" altLang="en-US" sz="2000">
                <a:solidFill>
                  <a:srgbClr val="003300"/>
                </a:solidFill>
                <a:latin typeface="Times New Roman" pitchFamily="18" charset="0"/>
                <a:cs typeface="Times New Roman" pitchFamily="18" charset="0"/>
              </a:rPr>
              <a:t>Annual Conference, Arizona Technology in Education Association</a:t>
            </a:r>
          </a:p>
          <a:p>
            <a:pPr algn="ctr" eaLnBrk="0" hangingPunct="0"/>
            <a:r>
              <a:rPr lang="en-US" altLang="en-US" sz="2000">
                <a:solidFill>
                  <a:srgbClr val="003300"/>
                </a:solidFill>
                <a:latin typeface="Times New Roman" pitchFamily="18" charset="0"/>
                <a:cs typeface="Times New Roman" pitchFamily="18" charset="0"/>
              </a:rPr>
              <a:t>Vail, Arizona, October 29, 2012</a:t>
            </a:r>
          </a:p>
          <a:p>
            <a:pPr algn="ctr" eaLnBrk="0" hangingPunct="0"/>
            <a:endParaRPr lang="en-US" altLang="en-US" sz="1200">
              <a:solidFill>
                <a:srgbClr val="003300"/>
              </a:solidFill>
              <a:latin typeface="Times New Roman" pitchFamily="18" charset="0"/>
              <a:cs typeface="Times New Roman" pitchFamily="18" charset="0"/>
            </a:endParaRPr>
          </a:p>
          <a:p>
            <a:pPr algn="ctr" eaLnBrk="0" hangingPunct="0"/>
            <a:r>
              <a:rPr lang="en-US" altLang="en-US" sz="2000">
                <a:solidFill>
                  <a:srgbClr val="003300"/>
                </a:solidFill>
                <a:latin typeface="Times New Roman" pitchFamily="18" charset="0"/>
                <a:cs typeface="Times New Roman" pitchFamily="18" charset="0"/>
              </a:rPr>
              <a:t>“</a:t>
            </a:r>
            <a:r>
              <a:rPr lang="en-US" altLang="en-US" sz="2000" b="1">
                <a:solidFill>
                  <a:srgbClr val="003300"/>
                </a:solidFill>
                <a:latin typeface="Times New Roman" pitchFamily="18" charset="0"/>
                <a:cs typeface="Times New Roman" pitchFamily="18" charset="0"/>
              </a:rPr>
              <a:t>Language Play,</a:t>
            </a:r>
            <a:r>
              <a:rPr lang="en-US" altLang="en-US" sz="2000">
                <a:solidFill>
                  <a:srgbClr val="003300"/>
                </a:solidFill>
                <a:latin typeface="Times New Roman" pitchFamily="18" charset="0"/>
                <a:cs typeface="Times New Roman" pitchFamily="18" charset="0"/>
              </a:rPr>
              <a:t>” 2009, Don L.F. Nilsen and Alleen Pace Nilsen,</a:t>
            </a:r>
          </a:p>
          <a:p>
            <a:pPr algn="ctr" eaLnBrk="0" hangingPunct="0"/>
            <a:r>
              <a:rPr lang="en-US" altLang="en-US" sz="2000">
                <a:solidFill>
                  <a:srgbClr val="003300"/>
                </a:solidFill>
                <a:latin typeface="Times New Roman" pitchFamily="18" charset="0"/>
                <a:cs typeface="Times New Roman" pitchFamily="18" charset="0"/>
              </a:rPr>
              <a:t>Department of English, Arizona State University, Tempe, Arizona</a:t>
            </a:r>
          </a:p>
          <a:p>
            <a:pPr algn="ctr" eaLnBrk="0" hangingPunct="0"/>
            <a:endParaRPr lang="en-US" altLang="en-US" sz="1200">
              <a:solidFill>
                <a:srgbClr val="003300"/>
              </a:solidFill>
              <a:latin typeface="Times New Roman" pitchFamily="18" charset="0"/>
              <a:cs typeface="Times New Roman" pitchFamily="18" charset="0"/>
            </a:endParaRPr>
          </a:p>
          <a:p>
            <a:pPr algn="ctr" eaLnBrk="0" hangingPunct="0"/>
            <a:r>
              <a:rPr lang="en-US" altLang="en-US" sz="2000">
                <a:solidFill>
                  <a:srgbClr val="003300"/>
                </a:solidFill>
                <a:latin typeface="Times New Roman" pitchFamily="18" charset="0"/>
              </a:rPr>
              <a:t>“</a:t>
            </a:r>
            <a:r>
              <a:rPr lang="en-US" altLang="en-US" sz="2000" b="1">
                <a:solidFill>
                  <a:srgbClr val="003300"/>
                </a:solidFill>
                <a:latin typeface="Times New Roman" pitchFamily="18" charset="0"/>
              </a:rPr>
              <a:t>The role of adults in children’s learning</a:t>
            </a:r>
            <a:r>
              <a:rPr lang="en-US" altLang="en-US" sz="2000">
                <a:solidFill>
                  <a:srgbClr val="003300"/>
                </a:solidFill>
                <a:latin typeface="Times New Roman" pitchFamily="18" charset="0"/>
              </a:rPr>
              <a:t>,” D. F. Lancy &amp; M. A. Grove, 2010,</a:t>
            </a:r>
          </a:p>
          <a:p>
            <a:pPr algn="ctr" eaLnBrk="0" hangingPunct="0"/>
            <a:r>
              <a:rPr lang="en-US" altLang="en-US" sz="2000">
                <a:solidFill>
                  <a:srgbClr val="003300"/>
                </a:solidFill>
                <a:latin typeface="Times New Roman" pitchFamily="18" charset="0"/>
              </a:rPr>
              <a:t>D. F. Lancy, J. Bock &amp; S. Gaskins (editors), </a:t>
            </a:r>
            <a:r>
              <a:rPr lang="en-US" altLang="en-US" sz="2000" i="1">
                <a:solidFill>
                  <a:srgbClr val="003300"/>
                </a:solidFill>
                <a:latin typeface="Times New Roman" pitchFamily="18" charset="0"/>
              </a:rPr>
              <a:t>The Anthropology of Learning in Childhood</a:t>
            </a:r>
            <a:r>
              <a:rPr lang="en-US" altLang="en-US" sz="2000">
                <a:solidFill>
                  <a:srgbClr val="003300"/>
                </a:solidFill>
                <a:latin typeface="Times New Roman" pitchFamily="18" charset="0"/>
              </a:rPr>
              <a:t>, pages 145-179 (Walnut Creek, CA: AltaMira Press)</a:t>
            </a:r>
            <a:endParaRPr lang="en-US" altLang="en-US" sz="2000">
              <a:solidFill>
                <a:srgbClr val="003300"/>
              </a:solidFill>
              <a:latin typeface="Times New Roman" pitchFamily="18" charset="0"/>
              <a:cs typeface="Times New Roman" pitchFamily="18" charset="0"/>
            </a:endParaRPr>
          </a:p>
          <a:p>
            <a:pPr algn="ctr" eaLnBrk="0" hangingPunct="0"/>
            <a:endParaRPr lang="en-US" altLang="en-US" sz="1200">
              <a:solidFill>
                <a:srgbClr val="003300"/>
              </a:solidFill>
              <a:latin typeface="Times New Roman" pitchFamily="18" charset="0"/>
              <a:cs typeface="Times New Roman" pitchFamily="18" charset="0"/>
            </a:endParaRPr>
          </a:p>
          <a:p>
            <a:pPr algn="ctr" eaLnBrk="0" hangingPunct="0"/>
            <a:r>
              <a:rPr lang="en-US" altLang="en-US" sz="2000">
                <a:solidFill>
                  <a:srgbClr val="003300"/>
                </a:solidFill>
                <a:latin typeface="Times New Roman" pitchFamily="18" charset="0"/>
                <a:cs typeface="Times New Roman" pitchFamily="18" charset="0"/>
              </a:rPr>
              <a:t>Butterfly pictures: Paul B. Sutherland and William T. Hark (</a:t>
            </a:r>
            <a:r>
              <a:rPr lang="en-US" altLang="en-US" sz="2000">
                <a:solidFill>
                  <a:srgbClr val="000099"/>
                </a:solidFill>
                <a:latin typeface="Times New Roman" pitchFamily="18" charset="0"/>
                <a:cs typeface="Times New Roman" pitchFamily="18" charset="0"/>
              </a:rPr>
              <a:t>google.com</a:t>
            </a:r>
            <a:r>
              <a:rPr lang="en-US" altLang="en-US" sz="2000">
                <a:solidFill>
                  <a:srgbClr val="003300"/>
                </a:solidFill>
                <a:latin typeface="Times New Roman" pitchFamily="18" charset="0"/>
                <a:cs typeface="Times New Roman" pitchFamily="18" charset="0"/>
              </a:rPr>
              <a:t>)</a:t>
            </a:r>
          </a:p>
          <a:p>
            <a:pPr algn="ctr" eaLnBrk="0" hangingPunct="0"/>
            <a:endParaRPr lang="en-US" altLang="en-US" sz="800">
              <a:solidFill>
                <a:srgbClr val="003300"/>
              </a:solidFill>
              <a:latin typeface="Times New Roman" pitchFamily="18" charset="0"/>
              <a:cs typeface="Times New Roman" pitchFamily="18" charset="0"/>
            </a:endParaRPr>
          </a:p>
          <a:p>
            <a:pPr algn="ctr" eaLnBrk="0" hangingPunct="0"/>
            <a:r>
              <a:rPr lang="en-US" altLang="en-US" sz="1600">
                <a:solidFill>
                  <a:srgbClr val="003300"/>
                </a:solidFill>
                <a:latin typeface="Times New Roman" pitchFamily="18" charset="0"/>
                <a:cs typeface="Times New Roman" pitchFamily="18" charset="0"/>
              </a:rPr>
              <a:t>* * * * * * * * * * * * * * * * * * * * * * * *</a:t>
            </a:r>
          </a:p>
          <a:p>
            <a:pPr algn="ctr" eaLnBrk="0" hangingPunct="0"/>
            <a:r>
              <a:rPr lang="en-US" altLang="en-US" sz="2000">
                <a:solidFill>
                  <a:srgbClr val="003300"/>
                </a:solidFill>
                <a:latin typeface="Times New Roman" pitchFamily="18" charset="0"/>
                <a:cs typeface="Times New Roman" pitchFamily="18" charset="0"/>
              </a:rPr>
              <a:t>Taught High School Science 3 years / Credit Recovery 2 years (Tucson, AZ)</a:t>
            </a:r>
          </a:p>
          <a:p>
            <a:pPr algn="ctr" eaLnBrk="0" hangingPunct="0"/>
            <a:r>
              <a:rPr lang="en-US" altLang="en-US" sz="2000">
                <a:solidFill>
                  <a:srgbClr val="003300"/>
                </a:solidFill>
                <a:latin typeface="Times New Roman" pitchFamily="18" charset="0"/>
                <a:cs typeface="Times New Roman" pitchFamily="18" charset="0"/>
              </a:rPr>
              <a:t>Member, Arizona Technology in Education Association, 2008-2012</a:t>
            </a:r>
          </a:p>
          <a:p>
            <a:pPr algn="ctr" eaLnBrk="0" hangingPunct="0"/>
            <a:endParaRPr lang="en-US" altLang="en-US" sz="2000">
              <a:solidFill>
                <a:srgbClr val="003300"/>
              </a:solidFill>
              <a:latin typeface="Times New Roman" pitchFamily="18" charset="0"/>
              <a:cs typeface="Times New Roman" pitchFamily="18" charset="0"/>
            </a:endParaRPr>
          </a:p>
          <a:p>
            <a:pPr algn="ctr" eaLnBrk="0" hangingPunct="0"/>
            <a:endParaRPr lang="en-US" altLang="en-US" sz="2000">
              <a:solidFill>
                <a:srgbClr val="000099"/>
              </a:solidFill>
              <a:latin typeface="Times New Roman" pitchFamily="18" charset="0"/>
              <a:cs typeface="Times New Roman" pitchFamily="18" charset="0"/>
            </a:endParaRPr>
          </a:p>
          <a:p>
            <a:pPr algn="ctr" eaLnBrk="0" hangingPunct="0"/>
            <a:endParaRPr lang="en-US" altLang="en-US" sz="2000">
              <a:solidFill>
                <a:schemeClr val="tx2"/>
              </a:solidFill>
              <a:latin typeface="Times New Roman" pitchFamily="18" charset="0"/>
              <a:cs typeface="Times New Roman" pitchFamily="18" charset="0"/>
            </a:endParaRPr>
          </a:p>
        </p:txBody>
      </p:sp>
    </p:spTree>
  </p:cSld>
  <p:clrMapOvr>
    <a:masterClrMapping/>
  </p:clrMapOvr>
  <p:transition spd="slow" advClick="0" advTm="8000">
    <p:circl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8436" name="Picture 2" descr="C:\Users\rakesh-s\Desktop\2-2nd-dec.jpg"/>
          <p:cNvPicPr>
            <a:picLocks noChangeAspect="1" noChangeArrowheads="1"/>
          </p:cNvPicPr>
          <p:nvPr/>
        </p:nvPicPr>
        <p:blipFill>
          <a:blip r:embed="rId2" cstate="print"/>
          <a:srcRect/>
          <a:stretch>
            <a:fillRect/>
          </a:stretch>
        </p:blipFill>
        <p:spPr bwMode="auto">
          <a:xfrm>
            <a:off x="0" y="0"/>
            <a:ext cx="9144000" cy="4348163"/>
          </a:xfrm>
          <a:prstGeom prst="rect">
            <a:avLst/>
          </a:prstGeom>
          <a:noFill/>
          <a:ln w="9525">
            <a:noFill/>
            <a:miter lim="800000"/>
            <a:headEnd/>
            <a:tailEnd/>
          </a:ln>
        </p:spPr>
      </p:pic>
      <p:pic>
        <p:nvPicPr>
          <p:cNvPr id="18437" name="Picture 3" descr="C:\Users\rakesh-s\Desktop\membership.jpg"/>
          <p:cNvPicPr>
            <a:picLocks noChangeAspect="1" noChangeArrowheads="1"/>
          </p:cNvPicPr>
          <p:nvPr/>
        </p:nvPicPr>
        <p:blipFill>
          <a:blip r:embed="rId3" cstate="print"/>
          <a:srcRect/>
          <a:stretch>
            <a:fillRect/>
          </a:stretch>
        </p:blipFill>
        <p:spPr bwMode="auto">
          <a:xfrm>
            <a:off x="0" y="4191000"/>
            <a:ext cx="9144000" cy="2667000"/>
          </a:xfrm>
          <a:prstGeom prst="rect">
            <a:avLst/>
          </a:prstGeom>
          <a:noFill/>
          <a:ln w="9525">
            <a:noFill/>
            <a:miter lim="800000"/>
            <a:headEnd/>
            <a:tailEnd/>
          </a:ln>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cSld>
  <p:clrMapOvr>
    <a:masterClrMapping/>
  </p:clrMapOvr>
  <p:transition spd="med" advClick="0" advTm="7000">
    <p:wipe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4" name="Rectangle 6"/>
          <p:cNvSpPr>
            <a:spLocks noChangeArrowheads="1"/>
          </p:cNvSpPr>
          <p:nvPr/>
        </p:nvSpPr>
        <p:spPr bwMode="auto">
          <a:xfrm>
            <a:off x="762000" y="304800"/>
            <a:ext cx="8001000" cy="6400800"/>
          </a:xfrm>
          <a:prstGeom prst="rect">
            <a:avLst/>
          </a:prstGeom>
          <a:solidFill>
            <a:schemeClr val="tx1"/>
          </a:solidFill>
          <a:ln w="9525">
            <a:noFill/>
            <a:miter lim="800000"/>
            <a:headEnd/>
            <a:tailEnd/>
          </a:ln>
        </p:spPr>
        <p:txBody>
          <a:bodyPr anchor="ctr"/>
          <a:lstStyle/>
          <a:p>
            <a:pPr algn="ctr" eaLnBrk="0" hangingPunct="0"/>
            <a:r>
              <a:rPr lang="en-US" altLang="en-US" sz="1600" b="1">
                <a:solidFill>
                  <a:schemeClr val="bg1"/>
                </a:solidFill>
              </a:rPr>
              <a:t>End of slide show, click to exit</a:t>
            </a:r>
          </a:p>
          <a:p>
            <a:pPr algn="ctr" eaLnBrk="0" hangingPunct="0"/>
            <a:endParaRPr lang="en-US" altLang="en-US" sz="1600" b="1">
              <a:solidFill>
                <a:schemeClr val="bg1"/>
              </a:solidFill>
            </a:endParaRPr>
          </a:p>
          <a:p>
            <a:pPr algn="ctr" eaLnBrk="0" hangingPunct="0"/>
            <a:r>
              <a:rPr lang="en-US" altLang="en-US" b="1">
                <a:solidFill>
                  <a:schemeClr val="bg1"/>
                </a:solidFill>
              </a:rPr>
              <a:t>End of slide show, click to exit</a:t>
            </a:r>
          </a:p>
          <a:p>
            <a:pPr algn="ctr" eaLnBrk="0" hangingPunct="0"/>
            <a:endParaRPr lang="en-US" altLang="en-US" sz="1600" b="1">
              <a:solidFill>
                <a:schemeClr val="bg1"/>
              </a:solidFill>
            </a:endParaRPr>
          </a:p>
          <a:p>
            <a:pPr algn="ctr" eaLnBrk="0" hangingPunct="0"/>
            <a:r>
              <a:rPr lang="en-US" altLang="en-US" sz="2000" b="1">
                <a:solidFill>
                  <a:schemeClr val="bg1"/>
                </a:solidFill>
              </a:rPr>
              <a:t>End of slide show, click to exit</a:t>
            </a:r>
          </a:p>
          <a:p>
            <a:pPr algn="ctr" eaLnBrk="0" hangingPunct="0"/>
            <a:endParaRPr lang="en-US" altLang="en-US" sz="1600" b="1">
              <a:solidFill>
                <a:schemeClr val="bg1"/>
              </a:solidFill>
            </a:endParaRPr>
          </a:p>
          <a:p>
            <a:pPr algn="ctr" eaLnBrk="0" hangingPunct="0"/>
            <a:r>
              <a:rPr lang="en-US" altLang="en-US" sz="2200" b="1">
                <a:solidFill>
                  <a:schemeClr val="bg1"/>
                </a:solidFill>
              </a:rPr>
              <a:t>End of slide show, click to exit</a:t>
            </a:r>
          </a:p>
          <a:p>
            <a:pPr algn="ctr" eaLnBrk="0" hangingPunct="0"/>
            <a:endParaRPr lang="en-US" altLang="en-US" sz="2200" b="1">
              <a:solidFill>
                <a:schemeClr val="bg1"/>
              </a:solidFill>
            </a:endParaRPr>
          </a:p>
          <a:p>
            <a:pPr algn="ctr" eaLnBrk="0" hangingPunct="0"/>
            <a:r>
              <a:rPr lang="en-US" altLang="en-US" sz="2400" b="1">
                <a:solidFill>
                  <a:schemeClr val="bg1"/>
                </a:solidFill>
              </a:rPr>
              <a:t>End of slide show, click to exit</a:t>
            </a:r>
          </a:p>
          <a:p>
            <a:pPr algn="ctr" eaLnBrk="0" hangingPunct="0"/>
            <a:endParaRPr lang="en-US" altLang="en-US" sz="2400" b="1">
              <a:solidFill>
                <a:schemeClr val="bg1"/>
              </a:solidFill>
            </a:endParaRPr>
          </a:p>
          <a:p>
            <a:pPr algn="ctr" eaLnBrk="0" hangingPunct="0"/>
            <a:r>
              <a:rPr lang="en-US" altLang="en-US" sz="2600" b="1">
                <a:solidFill>
                  <a:schemeClr val="bg1"/>
                </a:solidFill>
              </a:rPr>
              <a:t>End of slide show, click to exit</a:t>
            </a:r>
          </a:p>
          <a:p>
            <a:pPr algn="ctr" eaLnBrk="0" hangingPunct="0"/>
            <a:endParaRPr lang="en-US" altLang="en-US" sz="2600" b="1">
              <a:solidFill>
                <a:schemeClr val="bg1"/>
              </a:solidFill>
            </a:endParaRPr>
          </a:p>
          <a:p>
            <a:pPr algn="ctr" eaLnBrk="0" hangingPunct="0"/>
            <a:r>
              <a:rPr lang="en-US" altLang="en-US" sz="2800" b="1">
                <a:solidFill>
                  <a:schemeClr val="bg1"/>
                </a:solidFill>
              </a:rPr>
              <a:t>End of slide show, click to exit</a:t>
            </a:r>
          </a:p>
          <a:p>
            <a:pPr algn="ctr" eaLnBrk="0" hangingPunct="0"/>
            <a:endParaRPr lang="en-US" altLang="en-US" sz="2800" b="1">
              <a:solidFill>
                <a:schemeClr val="bg1"/>
              </a:solidFill>
            </a:endParaRPr>
          </a:p>
          <a:p>
            <a:pPr algn="ctr" eaLnBrk="0" hangingPunct="0"/>
            <a:r>
              <a:rPr lang="en-US" altLang="en-US" sz="3000" b="1">
                <a:solidFill>
                  <a:schemeClr val="bg1"/>
                </a:solidFill>
              </a:rPr>
              <a:t>End of slide show, click to exit</a:t>
            </a:r>
          </a:p>
          <a:p>
            <a:pPr algn="ctr" eaLnBrk="0" hangingPunct="0"/>
            <a:endParaRPr lang="en-US" altLang="en-US" sz="3000" b="1">
              <a:solidFill>
                <a:schemeClr val="bg1"/>
              </a:solidFill>
            </a:endParaRPr>
          </a:p>
          <a:p>
            <a:pPr algn="ctr" eaLnBrk="0" hangingPunct="0"/>
            <a:r>
              <a:rPr lang="en-US" altLang="en-US" sz="3200" b="1">
                <a:solidFill>
                  <a:schemeClr val="bg1"/>
                </a:solidFill>
              </a:rPr>
              <a:t>End of slide show, click to exit</a:t>
            </a:r>
            <a:endParaRPr lang="en-US" altLang="en-US" sz="1600" b="1">
              <a:solidFill>
                <a:schemeClr val="bg1"/>
              </a:solidFill>
            </a:endParaRPr>
          </a:p>
        </p:txBody>
      </p:sp>
      <p:sp>
        <p:nvSpPr>
          <p:cNvPr id="35843" name="Rectangle 6"/>
          <p:cNvSpPr>
            <a:spLocks noChangeArrowheads="1"/>
          </p:cNvSpPr>
          <p:nvPr/>
        </p:nvSpPr>
        <p:spPr bwMode="auto">
          <a:xfrm>
            <a:off x="762000" y="0"/>
            <a:ext cx="8001000" cy="381000"/>
          </a:xfrm>
          <a:prstGeom prst="rect">
            <a:avLst/>
          </a:prstGeom>
          <a:noFill/>
          <a:ln w="9525">
            <a:noFill/>
            <a:miter lim="800000"/>
            <a:headEnd/>
            <a:tailEnd/>
          </a:ln>
        </p:spPr>
        <p:txBody>
          <a:bodyPr anchor="ctr"/>
          <a:lstStyle/>
          <a:p>
            <a:pPr algn="ctr" eaLnBrk="0" hangingPunct="0"/>
            <a:r>
              <a:rPr lang="en-US" altLang="en-US" sz="1200" b="1">
                <a:solidFill>
                  <a:schemeClr val="bg1"/>
                </a:solidFill>
              </a:rPr>
              <a:t>End of slide show, click to exit</a:t>
            </a:r>
            <a:endParaRPr lang="en-US" altLang="en-US" sz="1600" b="1">
              <a:solidFill>
                <a:schemeClr val="bg1"/>
              </a:solidFill>
            </a:endParaRPr>
          </a:p>
        </p:txBody>
      </p:sp>
      <p:sp>
        <p:nvSpPr>
          <p:cNvPr id="6" name="Title 1"/>
          <p:cNvSpPr txBox="1">
            <a:spLocks/>
          </p:cNvSpPr>
          <p:nvPr/>
        </p:nvSpPr>
        <p:spPr>
          <a:xfrm>
            <a:off x="152400" y="76200"/>
            <a:ext cx="8839200" cy="6629400"/>
          </a:xfrm>
          <a:prstGeom prst="rect">
            <a:avLst/>
          </a:prstGeom>
          <a:solidFill>
            <a:srgbClr val="000000"/>
          </a:solidFill>
        </p:spPr>
        <p:txBody>
          <a:bodyPr/>
          <a:lstStyle/>
          <a:p>
            <a:pPr algn="ctr" eaLnBrk="0" hangingPunct="0">
              <a:defRPr/>
            </a:pPr>
            <a:endParaRPr lang="en-US" sz="4400" b="1" kern="0" dirty="0">
              <a:solidFill>
                <a:srgbClr val="FFFF99"/>
              </a:solidFill>
              <a:latin typeface="+mj-lt"/>
              <a:ea typeface="+mj-ea"/>
              <a:cs typeface="+mj-cs"/>
            </a:endParaRPr>
          </a:p>
          <a:p>
            <a:pPr algn="ctr" eaLnBrk="0" hangingPunct="0">
              <a:defRPr/>
            </a:pPr>
            <a:endParaRPr lang="en-US" sz="6000" b="1" kern="0" dirty="0">
              <a:solidFill>
                <a:srgbClr val="FFFF99"/>
              </a:solidFill>
              <a:latin typeface="+mj-lt"/>
              <a:ea typeface="+mj-ea"/>
              <a:cs typeface="+mj-cs"/>
            </a:endParaRPr>
          </a:p>
          <a:p>
            <a:pPr algn="ctr" eaLnBrk="0" hangingPunct="0">
              <a:defRPr/>
            </a:pPr>
            <a:endParaRPr lang="en-US" sz="4000" b="1" kern="0" dirty="0">
              <a:solidFill>
                <a:srgbClr val="FFFF99"/>
              </a:solidFill>
              <a:latin typeface="+mj-lt"/>
              <a:ea typeface="+mj-ea"/>
              <a:cs typeface="+mj-cs"/>
            </a:endParaRPr>
          </a:p>
          <a:p>
            <a:pPr algn="ctr" eaLnBrk="0" hangingPunct="0">
              <a:defRPr/>
            </a:pPr>
            <a:r>
              <a:rPr lang="en-US" sz="6000" b="1" kern="0" dirty="0">
                <a:solidFill>
                  <a:srgbClr val="FFFF99"/>
                </a:solidFill>
                <a:latin typeface="+mj-lt"/>
                <a:ea typeface="+mj-ea"/>
                <a:cs typeface="+mj-cs"/>
              </a:rPr>
              <a:t>Not</a:t>
            </a:r>
          </a:p>
          <a:p>
            <a:pPr algn="ctr" eaLnBrk="0" hangingPunct="0">
              <a:defRPr/>
            </a:pPr>
            <a:r>
              <a:rPr lang="en-US" sz="6000" b="1" kern="0" dirty="0">
                <a:solidFill>
                  <a:srgbClr val="FFFF99"/>
                </a:solidFill>
                <a:latin typeface="Times New Roman" pitchFamily="18" charset="0"/>
                <a:ea typeface="+mj-ea"/>
                <a:cs typeface="Times New Roman" pitchFamily="18" charset="0"/>
              </a:rPr>
              <a:t>THE END</a:t>
            </a:r>
          </a:p>
        </p:txBody>
      </p:sp>
    </p:spTree>
  </p:cSld>
  <p:clrMapOvr>
    <a:masterClrMapping/>
  </p:clrMapOvr>
  <p:transition spd="slow" advClick="0" advTm="6000">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200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3000"/>
                                        <p:tgtEl>
                                          <p:spTgt spid="14"/>
                                        </p:tgtEl>
                                      </p:cBhvr>
                                    </p:animEffect>
                                  </p:childTnLst>
                                </p:cTn>
                              </p:par>
                              <p:par>
                                <p:cTn id="8" presetID="22" presetClass="exit" presetSubtype="4" fill="hold" grpId="0" nodeType="withEffect">
                                  <p:stCondLst>
                                    <p:cond delay="0"/>
                                  </p:stCondLst>
                                  <p:childTnLst>
                                    <p:animEffect transition="out" filter="wipe(down)">
                                      <p:cBhvr>
                                        <p:cTn id="9" dur="2000"/>
                                        <p:tgtEl>
                                          <p:spTgt spid="6"/>
                                        </p:tgtEl>
                                      </p:cBhvr>
                                    </p:animEffect>
                                    <p:set>
                                      <p:cBhvr>
                                        <p:cTn id="10"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C1C1D"/>
        </a:solidFill>
        <a:effectLst/>
      </p:bgPr>
    </p:bg>
    <p:spTree>
      <p:nvGrpSpPr>
        <p:cNvPr id="1" name=""/>
        <p:cNvGrpSpPr/>
        <p:nvPr/>
      </p:nvGrpSpPr>
      <p:grpSpPr>
        <a:xfrm>
          <a:off x="0" y="0"/>
          <a:ext cx="0" cy="0"/>
          <a:chOff x="0" y="0"/>
          <a:chExt cx="0" cy="0"/>
        </a:xfrm>
      </p:grpSpPr>
      <p:sp>
        <p:nvSpPr>
          <p:cNvPr id="10" name="Rectangle 6"/>
          <p:cNvSpPr>
            <a:spLocks noChangeArrowheads="1"/>
          </p:cNvSpPr>
          <p:nvPr/>
        </p:nvSpPr>
        <p:spPr bwMode="auto">
          <a:xfrm>
            <a:off x="228600" y="76200"/>
            <a:ext cx="8686800" cy="1371600"/>
          </a:xfrm>
          <a:prstGeom prst="rect">
            <a:avLst/>
          </a:prstGeom>
          <a:solidFill>
            <a:srgbClr val="FFFF99"/>
          </a:solidFill>
          <a:ln w="9525">
            <a:solidFill>
              <a:srgbClr val="DDDDDD"/>
            </a:solidFill>
            <a:miter lim="800000"/>
            <a:headEnd/>
            <a:tailEnd/>
          </a:ln>
        </p:spPr>
        <p:txBody>
          <a:bodyPr anchor="ctr"/>
          <a:lstStyle/>
          <a:p>
            <a:pPr eaLnBrk="0" hangingPunct="0"/>
            <a:r>
              <a:rPr lang="en-US" altLang="en-US" sz="4800" b="1" i="1">
                <a:solidFill>
                  <a:schemeClr val="accent2"/>
                </a:solidFill>
              </a:rPr>
              <a:t> Multi-Media Learning</a:t>
            </a:r>
            <a:r>
              <a:rPr lang="en-US" altLang="en-US" sz="4800" b="1">
                <a:solidFill>
                  <a:schemeClr val="accent2"/>
                </a:solidFill>
              </a:rPr>
              <a:t> (</a:t>
            </a:r>
            <a:r>
              <a:rPr lang="en-US" altLang="en-US" sz="4000" b="1">
                <a:solidFill>
                  <a:schemeClr val="accent2"/>
                </a:solidFill>
              </a:rPr>
              <a:t>2001</a:t>
            </a:r>
            <a:r>
              <a:rPr lang="en-US" altLang="en-US" sz="4800" b="1">
                <a:solidFill>
                  <a:schemeClr val="accent2"/>
                </a:solidFill>
              </a:rPr>
              <a:t>)</a:t>
            </a:r>
          </a:p>
          <a:p>
            <a:pPr eaLnBrk="0" hangingPunct="0"/>
            <a:r>
              <a:rPr lang="en-US" altLang="en-US" sz="3600" b="1">
                <a:solidFill>
                  <a:schemeClr val="accent2"/>
                </a:solidFill>
              </a:rPr>
              <a:t>  Richard E Mayer		proposes:</a:t>
            </a:r>
          </a:p>
        </p:txBody>
      </p:sp>
      <p:grpSp>
        <p:nvGrpSpPr>
          <p:cNvPr id="2" name="Group 7"/>
          <p:cNvGrpSpPr>
            <a:grpSpLocks/>
          </p:cNvGrpSpPr>
          <p:nvPr/>
        </p:nvGrpSpPr>
        <p:grpSpPr bwMode="auto">
          <a:xfrm>
            <a:off x="0" y="1828800"/>
            <a:ext cx="8991600" cy="4419600"/>
            <a:chOff x="0" y="1152"/>
            <a:chExt cx="5664" cy="2784"/>
          </a:xfrm>
        </p:grpSpPr>
        <p:sp>
          <p:nvSpPr>
            <p:cNvPr id="3076" name="Rectangle 2"/>
            <p:cNvSpPr>
              <a:spLocks noChangeArrowheads="1"/>
            </p:cNvSpPr>
            <p:nvPr/>
          </p:nvSpPr>
          <p:spPr bwMode="auto">
            <a:xfrm>
              <a:off x="191" y="3360"/>
              <a:ext cx="5281" cy="576"/>
            </a:xfrm>
            <a:prstGeom prst="rect">
              <a:avLst/>
            </a:prstGeom>
            <a:noFill/>
            <a:ln w="9525">
              <a:noFill/>
              <a:miter lim="800000"/>
              <a:headEnd/>
              <a:tailEnd/>
            </a:ln>
          </p:spPr>
          <p:txBody>
            <a:bodyPr anchor="ctr"/>
            <a:lstStyle/>
            <a:p>
              <a:pPr algn="ctr" eaLnBrk="0" hangingPunct="0"/>
              <a:r>
                <a:rPr lang="en-US" altLang="en-US" sz="6000" b="1">
                  <a:solidFill>
                    <a:srgbClr val="DDDDDD"/>
                  </a:solidFill>
                </a:rPr>
                <a:t>3 assumptions </a:t>
              </a:r>
              <a:r>
                <a:rPr lang="en-US" altLang="en-US" sz="4000" b="1">
                  <a:solidFill>
                    <a:srgbClr val="DDDDDD"/>
                  </a:solidFill>
                </a:rPr>
                <a:t>(cognition)</a:t>
              </a:r>
            </a:p>
          </p:txBody>
        </p:sp>
        <p:sp>
          <p:nvSpPr>
            <p:cNvPr id="3077" name="Rectangle 2"/>
            <p:cNvSpPr>
              <a:spLocks noChangeArrowheads="1"/>
            </p:cNvSpPr>
            <p:nvPr/>
          </p:nvSpPr>
          <p:spPr bwMode="auto">
            <a:xfrm>
              <a:off x="96" y="2640"/>
              <a:ext cx="4998" cy="624"/>
            </a:xfrm>
            <a:prstGeom prst="rect">
              <a:avLst/>
            </a:prstGeom>
            <a:noFill/>
            <a:ln w="9525">
              <a:noFill/>
              <a:miter lim="800000"/>
              <a:headEnd/>
              <a:tailEnd/>
            </a:ln>
          </p:spPr>
          <p:txBody>
            <a:bodyPr anchor="ctr"/>
            <a:lstStyle/>
            <a:p>
              <a:pPr algn="ctr" eaLnBrk="0" hangingPunct="0"/>
              <a:r>
                <a:rPr lang="en-US" altLang="en-US" sz="6000" b="1">
                  <a:solidFill>
                    <a:srgbClr val="DDDDDD"/>
                  </a:solidFill>
                </a:rPr>
                <a:t>3 steps into memory</a:t>
              </a:r>
            </a:p>
          </p:txBody>
        </p:sp>
        <p:sp>
          <p:nvSpPr>
            <p:cNvPr id="3078" name="Rectangle 2"/>
            <p:cNvSpPr>
              <a:spLocks noChangeArrowheads="1"/>
            </p:cNvSpPr>
            <p:nvPr/>
          </p:nvSpPr>
          <p:spPr bwMode="auto">
            <a:xfrm>
              <a:off x="96" y="1152"/>
              <a:ext cx="5568" cy="624"/>
            </a:xfrm>
            <a:prstGeom prst="rect">
              <a:avLst/>
            </a:prstGeom>
            <a:noFill/>
            <a:ln w="9525">
              <a:noFill/>
              <a:miter lim="800000"/>
              <a:headEnd/>
              <a:tailEnd/>
            </a:ln>
          </p:spPr>
          <p:txBody>
            <a:bodyPr anchor="ctr"/>
            <a:lstStyle/>
            <a:p>
              <a:pPr algn="ctr" eaLnBrk="0" hangingPunct="0"/>
              <a:r>
                <a:rPr lang="en-US" altLang="en-US" sz="6000" b="1">
                  <a:solidFill>
                    <a:srgbClr val="DDDDDD"/>
                  </a:solidFill>
                </a:rPr>
                <a:t>3 foundations </a:t>
              </a:r>
              <a:r>
                <a:rPr lang="en-US" altLang="en-US" sz="4000" b="1">
                  <a:solidFill>
                    <a:srgbClr val="DDDDDD"/>
                  </a:solidFill>
                </a:rPr>
                <a:t>(multi-media)</a:t>
              </a:r>
            </a:p>
          </p:txBody>
        </p:sp>
        <p:sp>
          <p:nvSpPr>
            <p:cNvPr id="3079" name="Rectangle 2"/>
            <p:cNvSpPr>
              <a:spLocks noChangeArrowheads="1"/>
            </p:cNvSpPr>
            <p:nvPr/>
          </p:nvSpPr>
          <p:spPr bwMode="auto">
            <a:xfrm>
              <a:off x="0" y="1824"/>
              <a:ext cx="5280" cy="624"/>
            </a:xfrm>
            <a:prstGeom prst="rect">
              <a:avLst/>
            </a:prstGeom>
            <a:noFill/>
            <a:ln w="9525">
              <a:noFill/>
              <a:miter lim="800000"/>
              <a:headEnd/>
              <a:tailEnd/>
            </a:ln>
          </p:spPr>
          <p:txBody>
            <a:bodyPr anchor="ctr"/>
            <a:lstStyle/>
            <a:p>
              <a:pPr algn="ctr" eaLnBrk="0" hangingPunct="0"/>
              <a:r>
                <a:rPr lang="en-US" altLang="en-US" sz="6000" b="1">
                  <a:solidFill>
                    <a:srgbClr val="DDDDDD"/>
                  </a:solidFill>
                </a:rPr>
                <a:t>2 cognitive stressors</a:t>
              </a:r>
            </a:p>
          </p:txBody>
        </p:sp>
      </p:grpSp>
    </p:spTree>
  </p:cSld>
  <p:clrMapOvr>
    <a:masterClrMapping/>
  </p:clrMapOvr>
  <p:transition spd="med" advClick="0" advTm="7000">
    <p:wipe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xit" presetSubtype="0" fill="hold" grpId="0" nodeType="afterEffect">
                                  <p:stCondLst>
                                    <p:cond delay="3000"/>
                                  </p:stCondLst>
                                  <p:childTnLst>
                                    <p:animEffect transition="out" filter="fade">
                                      <p:cBhvr>
                                        <p:cTn id="6" dur="2000"/>
                                        <p:tgtEl>
                                          <p:spTgt spid="10"/>
                                        </p:tgtEl>
                                      </p:cBhvr>
                                    </p:animEffect>
                                    <p:anim calcmode="lin" valueType="num">
                                      <p:cBhvr>
                                        <p:cTn id="7" dur="2000"/>
                                        <p:tgtEl>
                                          <p:spTgt spid="10"/>
                                        </p:tgtEl>
                                        <p:attrNameLst>
                                          <p:attrName>ppt_x</p:attrName>
                                        </p:attrNameLst>
                                      </p:cBhvr>
                                      <p:tavLst>
                                        <p:tav tm="0">
                                          <p:val>
                                            <p:strVal val="ppt_x"/>
                                          </p:val>
                                        </p:tav>
                                        <p:tav tm="100000">
                                          <p:val>
                                            <p:strVal val="ppt_x"/>
                                          </p:val>
                                        </p:tav>
                                      </p:tavLst>
                                    </p:anim>
                                    <p:anim calcmode="lin" valueType="num">
                                      <p:cBhvr>
                                        <p:cTn id="8" dur="2000"/>
                                        <p:tgtEl>
                                          <p:spTgt spid="10"/>
                                        </p:tgtEl>
                                        <p:attrNameLst>
                                          <p:attrName>ppt_y</p:attrName>
                                        </p:attrNameLst>
                                      </p:cBhvr>
                                      <p:tavLst>
                                        <p:tav tm="0">
                                          <p:val>
                                            <p:strVal val="ppt_y"/>
                                          </p:val>
                                        </p:tav>
                                        <p:tav tm="100000">
                                          <p:val>
                                            <p:strVal val="ppt_y-.1"/>
                                          </p:val>
                                        </p:tav>
                                      </p:tavLst>
                                    </p:anim>
                                    <p:set>
                                      <p:cBhvr>
                                        <p:cTn id="9" dur="1" fill="hold">
                                          <p:stCondLst>
                                            <p:cond delay="1999"/>
                                          </p:stCondLst>
                                        </p:cTn>
                                        <p:tgtEl>
                                          <p:spTgt spid="10"/>
                                        </p:tgtEl>
                                        <p:attrNameLst>
                                          <p:attrName>style.visibility</p:attrName>
                                        </p:attrNameLst>
                                      </p:cBhvr>
                                      <p:to>
                                        <p:strVal val="hidden"/>
                                      </p:to>
                                    </p:set>
                                  </p:childTnLst>
                                </p:cTn>
                              </p:par>
                            </p:childTnLst>
                          </p:cTn>
                        </p:par>
                        <p:par>
                          <p:cTn id="10" fill="hold" nodeType="afterGroup">
                            <p:stCondLst>
                              <p:cond delay="5000"/>
                            </p:stCondLst>
                            <p:childTnLst>
                              <p:par>
                                <p:cTn id="11" presetID="55" presetClass="exit" presetSubtype="0" fill="hold" nodeType="afterEffect">
                                  <p:stCondLst>
                                    <p:cond delay="1000"/>
                                  </p:stCondLst>
                                  <p:childTnLst>
                                    <p:anim calcmode="lin" valueType="num">
                                      <p:cBhvr>
                                        <p:cTn id="12" dur="1000"/>
                                        <p:tgtEl>
                                          <p:spTgt spid="2"/>
                                        </p:tgtEl>
                                        <p:attrNameLst>
                                          <p:attrName>ppt_w</p:attrName>
                                        </p:attrNameLst>
                                      </p:cBhvr>
                                      <p:tavLst>
                                        <p:tav tm="0">
                                          <p:val>
                                            <p:strVal val="ppt_w"/>
                                          </p:val>
                                        </p:tav>
                                        <p:tav tm="100000">
                                          <p:val>
                                            <p:strVal val="ppt_w*0.70"/>
                                          </p:val>
                                        </p:tav>
                                      </p:tavLst>
                                    </p:anim>
                                    <p:anim calcmode="lin" valueType="num">
                                      <p:cBhvr>
                                        <p:cTn id="13" dur="1000"/>
                                        <p:tgtEl>
                                          <p:spTgt spid="2"/>
                                        </p:tgtEl>
                                        <p:attrNameLst>
                                          <p:attrName>ppt_h</p:attrName>
                                        </p:attrNameLst>
                                      </p:cBhvr>
                                      <p:tavLst>
                                        <p:tav tm="0">
                                          <p:val>
                                            <p:strVal val="ppt_h"/>
                                          </p:val>
                                        </p:tav>
                                        <p:tav tm="100000">
                                          <p:val>
                                            <p:strVal val="ppt_h"/>
                                          </p:val>
                                        </p:tav>
                                      </p:tavLst>
                                    </p:anim>
                                    <p:animEffect transition="out" filter="fade">
                                      <p:cBhvr>
                                        <p:cTn id="14" dur="1000"/>
                                        <p:tgtEl>
                                          <p:spTgt spid="2"/>
                                        </p:tgtEl>
                                      </p:cBhvr>
                                    </p:animEffect>
                                    <p:set>
                                      <p:cBhvr>
                                        <p:cTn id="15"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96600"/>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04800" y="1295400"/>
            <a:ext cx="8610600" cy="3124200"/>
          </a:xfrm>
          <a:prstGeom prst="rect">
            <a:avLst/>
          </a:prstGeom>
          <a:noFill/>
          <a:ln w="9525">
            <a:noFill/>
            <a:miter lim="800000"/>
            <a:headEnd/>
            <a:tailEnd/>
          </a:ln>
        </p:spPr>
        <p:txBody>
          <a:bodyPr anchor="ctr"/>
          <a:lstStyle/>
          <a:p>
            <a:pPr algn="ctr" eaLnBrk="0" hangingPunct="0"/>
            <a:r>
              <a:rPr lang="en-US" altLang="en-US" sz="5400" u="sng">
                <a:solidFill>
                  <a:srgbClr val="FFFFCC"/>
                </a:solidFill>
              </a:rPr>
              <a:t>Intelligibility</a:t>
            </a:r>
            <a:r>
              <a:rPr lang="en-US" altLang="en-US" sz="5400">
                <a:solidFill>
                  <a:srgbClr val="FFFFCC"/>
                </a:solidFill>
              </a:rPr>
              <a:t> and </a:t>
            </a:r>
            <a:r>
              <a:rPr lang="en-US" altLang="en-US" sz="5400" u="sng">
                <a:solidFill>
                  <a:srgbClr val="FFFFCC"/>
                </a:solidFill>
              </a:rPr>
              <a:t>Plausibility</a:t>
            </a:r>
          </a:p>
          <a:p>
            <a:pPr algn="ctr" eaLnBrk="0" hangingPunct="0"/>
            <a:endParaRPr lang="en-US" altLang="en-US" sz="2400" u="sng">
              <a:solidFill>
                <a:srgbClr val="FFFFCC"/>
              </a:solidFill>
            </a:endParaRPr>
          </a:p>
          <a:p>
            <a:pPr algn="ctr" eaLnBrk="0" hangingPunct="0"/>
            <a:r>
              <a:rPr lang="en-US" altLang="en-US" sz="4000">
                <a:solidFill>
                  <a:srgbClr val="FFFFCC"/>
                </a:solidFill>
              </a:rPr>
              <a:t>‘Compatible’ and ‘Consistent’</a:t>
            </a:r>
          </a:p>
          <a:p>
            <a:pPr algn="ctr" eaLnBrk="0" hangingPunct="0"/>
            <a:r>
              <a:rPr lang="en-US" altLang="en-US" sz="4000">
                <a:solidFill>
                  <a:srgbClr val="FFFFCC"/>
                </a:solidFill>
              </a:rPr>
              <a:t>with how people learn</a:t>
            </a:r>
          </a:p>
        </p:txBody>
      </p:sp>
      <p:sp>
        <p:nvSpPr>
          <p:cNvPr id="4099" name="Rectangle 3"/>
          <p:cNvSpPr>
            <a:spLocks noChangeArrowheads="1"/>
          </p:cNvSpPr>
          <p:nvPr/>
        </p:nvSpPr>
        <p:spPr bwMode="auto">
          <a:xfrm>
            <a:off x="457200" y="4724400"/>
            <a:ext cx="8382000" cy="1905000"/>
          </a:xfrm>
          <a:prstGeom prst="rect">
            <a:avLst/>
          </a:prstGeom>
          <a:noFill/>
          <a:ln w="9525">
            <a:noFill/>
            <a:miter lim="800000"/>
            <a:headEnd/>
            <a:tailEnd/>
          </a:ln>
        </p:spPr>
        <p:txBody>
          <a:bodyPr anchor="ctr"/>
          <a:lstStyle/>
          <a:p>
            <a:pPr algn="ctr" eaLnBrk="0" hangingPunct="0"/>
            <a:r>
              <a:rPr lang="en-US" altLang="en-US" sz="5400" b="1" u="sng">
                <a:solidFill>
                  <a:srgbClr val="FFFFCC"/>
                </a:solidFill>
                <a:latin typeface="Bookman Old Style" pitchFamily="18" charset="0"/>
              </a:rPr>
              <a:t>Applicability</a:t>
            </a:r>
          </a:p>
          <a:p>
            <a:pPr algn="ctr" eaLnBrk="0" hangingPunct="0"/>
            <a:r>
              <a:rPr lang="en-US" altLang="en-US" sz="4000" b="1" i="1">
                <a:solidFill>
                  <a:srgbClr val="FFFFCC"/>
                </a:solidFill>
                <a:latin typeface="Bookman Old Style" pitchFamily="18" charset="0"/>
              </a:rPr>
              <a:t>fits</a:t>
            </a:r>
            <a:r>
              <a:rPr lang="en-US" altLang="en-US" sz="4000" b="1">
                <a:solidFill>
                  <a:srgbClr val="FFFFCC"/>
                </a:solidFill>
                <a:latin typeface="Bookman Old Style" pitchFamily="18" charset="0"/>
              </a:rPr>
              <a:t> with multi-media</a:t>
            </a:r>
            <a:endParaRPr lang="en-US" altLang="en-US" sz="4000">
              <a:solidFill>
                <a:srgbClr val="FFFFCC"/>
              </a:solidFill>
              <a:latin typeface="Bookman Old Style" pitchFamily="18" charset="0"/>
            </a:endParaRPr>
          </a:p>
        </p:txBody>
      </p:sp>
      <p:sp>
        <p:nvSpPr>
          <p:cNvPr id="4100" name="Rectangle 2"/>
          <p:cNvSpPr>
            <a:spLocks noChangeArrowheads="1"/>
          </p:cNvSpPr>
          <p:nvPr/>
        </p:nvSpPr>
        <p:spPr bwMode="auto">
          <a:xfrm>
            <a:off x="228600" y="228600"/>
            <a:ext cx="8686800" cy="990600"/>
          </a:xfrm>
          <a:prstGeom prst="rect">
            <a:avLst/>
          </a:prstGeom>
          <a:noFill/>
          <a:ln w="9525">
            <a:noFill/>
            <a:miter lim="800000"/>
            <a:headEnd/>
            <a:tailEnd/>
          </a:ln>
        </p:spPr>
        <p:txBody>
          <a:bodyPr anchor="ctr"/>
          <a:lstStyle/>
          <a:p>
            <a:pPr algn="ctr" eaLnBrk="0" hangingPunct="0"/>
            <a:r>
              <a:rPr lang="en-US" altLang="en-US" sz="6000" b="1">
                <a:solidFill>
                  <a:srgbClr val="FFFF99"/>
                </a:solidFill>
              </a:rPr>
              <a:t>3 foundations </a:t>
            </a:r>
            <a:r>
              <a:rPr lang="en-US" altLang="en-US" sz="4000" b="1">
                <a:solidFill>
                  <a:srgbClr val="FFFF99"/>
                </a:solidFill>
              </a:rPr>
              <a:t>(multi-media)</a:t>
            </a:r>
          </a:p>
        </p:txBody>
      </p:sp>
    </p:spTree>
  </p:cSld>
  <p:clrMapOvr>
    <a:masterClrMapping/>
  </p:clrMapOvr>
  <p:transition spd="slow" advClick="0" advTm="8000">
    <p:cover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96600"/>
        </a:solidFill>
        <a:effectLst/>
      </p:bgPr>
    </p:bg>
    <p:spTree>
      <p:nvGrpSpPr>
        <p:cNvPr id="1" name=""/>
        <p:cNvGrpSpPr/>
        <p:nvPr/>
      </p:nvGrpSpPr>
      <p:grpSpPr>
        <a:xfrm>
          <a:off x="0" y="0"/>
          <a:ext cx="0" cy="0"/>
          <a:chOff x="0" y="0"/>
          <a:chExt cx="0" cy="0"/>
        </a:xfrm>
      </p:grpSpPr>
      <p:sp>
        <p:nvSpPr>
          <p:cNvPr id="5122" name="Subtitle 2"/>
          <p:cNvSpPr>
            <a:spLocks noGrp="1"/>
          </p:cNvSpPr>
          <p:nvPr>
            <p:ph type="subTitle" idx="4294967295"/>
          </p:nvPr>
        </p:nvSpPr>
        <p:spPr>
          <a:xfrm>
            <a:off x="228600" y="1981200"/>
            <a:ext cx="8534400" cy="1828800"/>
          </a:xfrm>
        </p:spPr>
        <p:txBody>
          <a:bodyPr/>
          <a:lstStyle/>
          <a:p>
            <a:pPr marL="0" indent="0" algn="ctr">
              <a:lnSpc>
                <a:spcPct val="80000"/>
              </a:lnSpc>
              <a:buFontTx/>
              <a:buNone/>
            </a:pPr>
            <a:r>
              <a:rPr lang="en-US" altLang="en-US" sz="4400" b="1" u="sng" smtClean="0">
                <a:solidFill>
                  <a:srgbClr val="FFFFCC"/>
                </a:solidFill>
                <a:latin typeface="Comic Sans MS" pitchFamily="66" charset="0"/>
              </a:rPr>
              <a:t>Intrinsic Cognitive Load</a:t>
            </a:r>
            <a:r>
              <a:rPr lang="en-US" altLang="en-US" sz="4400" b="1" smtClean="0">
                <a:solidFill>
                  <a:srgbClr val="FFFFCC"/>
                </a:solidFill>
                <a:latin typeface="Comic Sans MS" pitchFamily="66" charset="0"/>
              </a:rPr>
              <a:t>:</a:t>
            </a:r>
          </a:p>
          <a:p>
            <a:pPr marL="0" indent="0" algn="ctr">
              <a:lnSpc>
                <a:spcPct val="80000"/>
              </a:lnSpc>
              <a:buFontTx/>
              <a:buNone/>
            </a:pPr>
            <a:r>
              <a:rPr lang="en-US" altLang="en-US" sz="4400" b="1" smtClean="0">
                <a:solidFill>
                  <a:srgbClr val="FFFFCC"/>
                </a:solidFill>
                <a:latin typeface="Comic Sans MS" pitchFamily="66" charset="0"/>
              </a:rPr>
              <a:t>inherent difficulty of material</a:t>
            </a:r>
          </a:p>
        </p:txBody>
      </p:sp>
      <p:sp>
        <p:nvSpPr>
          <p:cNvPr id="5123" name="Rectangle 2"/>
          <p:cNvSpPr>
            <a:spLocks noChangeArrowheads="1"/>
          </p:cNvSpPr>
          <p:nvPr/>
        </p:nvSpPr>
        <p:spPr bwMode="auto">
          <a:xfrm>
            <a:off x="228600" y="228600"/>
            <a:ext cx="8382000" cy="990600"/>
          </a:xfrm>
          <a:prstGeom prst="rect">
            <a:avLst/>
          </a:prstGeom>
          <a:noFill/>
          <a:ln w="9525">
            <a:noFill/>
            <a:miter lim="800000"/>
            <a:headEnd/>
            <a:tailEnd/>
          </a:ln>
        </p:spPr>
        <p:txBody>
          <a:bodyPr anchor="ctr"/>
          <a:lstStyle/>
          <a:p>
            <a:pPr algn="ctr" eaLnBrk="0" hangingPunct="0"/>
            <a:r>
              <a:rPr lang="en-US" altLang="en-US" sz="6000" b="1">
                <a:solidFill>
                  <a:srgbClr val="FFFF99"/>
                </a:solidFill>
              </a:rPr>
              <a:t>2 cognitive stressors</a:t>
            </a:r>
          </a:p>
        </p:txBody>
      </p:sp>
      <p:sp>
        <p:nvSpPr>
          <p:cNvPr id="5124" name="Subtitle 2"/>
          <p:cNvSpPr txBox="1">
            <a:spLocks/>
          </p:cNvSpPr>
          <p:nvPr/>
        </p:nvSpPr>
        <p:spPr bwMode="auto">
          <a:xfrm>
            <a:off x="228600" y="4191000"/>
            <a:ext cx="8534400" cy="1828800"/>
          </a:xfrm>
          <a:prstGeom prst="rect">
            <a:avLst/>
          </a:prstGeom>
          <a:noFill/>
          <a:ln w="9525">
            <a:noFill/>
            <a:miter lim="800000"/>
            <a:headEnd/>
            <a:tailEnd/>
          </a:ln>
        </p:spPr>
        <p:txBody>
          <a:bodyPr/>
          <a:lstStyle/>
          <a:p>
            <a:pPr algn="ctr" eaLnBrk="0" hangingPunct="0">
              <a:lnSpc>
                <a:spcPct val="80000"/>
              </a:lnSpc>
              <a:spcBef>
                <a:spcPct val="20000"/>
              </a:spcBef>
            </a:pPr>
            <a:r>
              <a:rPr lang="en-US" altLang="en-US" sz="4400" b="1" u="sng">
                <a:solidFill>
                  <a:srgbClr val="FFFFCC"/>
                </a:solidFill>
                <a:latin typeface="Comic Sans MS" pitchFamily="66" charset="0"/>
              </a:rPr>
              <a:t>Extraneous Cognitive Load</a:t>
            </a:r>
            <a:r>
              <a:rPr lang="en-US" altLang="en-US" sz="4400" b="1">
                <a:solidFill>
                  <a:srgbClr val="FFFFCC"/>
                </a:solidFill>
                <a:latin typeface="Comic Sans MS" pitchFamily="66" charset="0"/>
              </a:rPr>
              <a:t>:</a:t>
            </a:r>
          </a:p>
          <a:p>
            <a:pPr algn="ctr" eaLnBrk="0" hangingPunct="0">
              <a:lnSpc>
                <a:spcPct val="80000"/>
              </a:lnSpc>
              <a:spcBef>
                <a:spcPct val="20000"/>
              </a:spcBef>
            </a:pPr>
            <a:r>
              <a:rPr lang="en-US" altLang="en-US" sz="4400" b="1">
                <a:solidFill>
                  <a:srgbClr val="FFFFCC"/>
                </a:solidFill>
                <a:latin typeface="Comic Sans MS" pitchFamily="66" charset="0"/>
              </a:rPr>
              <a:t>how the message is designed</a:t>
            </a:r>
          </a:p>
        </p:txBody>
      </p:sp>
    </p:spTree>
  </p:cSld>
  <p:clrMapOvr>
    <a:masterClrMapping/>
  </p:clrMapOvr>
  <p:transition spd="slow" advClick="0" advTm="8000">
    <p:cover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9194D">
            <a:alpha val="96077"/>
          </a:srgbClr>
        </a:soli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1371600"/>
            <a:ext cx="9144000" cy="1524000"/>
          </a:xfrm>
          <a:prstGeom prst="rect">
            <a:avLst/>
          </a:prstGeom>
          <a:noFill/>
          <a:ln w="9525">
            <a:noFill/>
            <a:miter lim="800000"/>
            <a:headEnd/>
            <a:tailEnd/>
          </a:ln>
        </p:spPr>
        <p:txBody>
          <a:bodyPr anchor="ctr"/>
          <a:lstStyle/>
          <a:p>
            <a:pPr algn="ctr" eaLnBrk="0" hangingPunct="0"/>
            <a:r>
              <a:rPr lang="en-US" altLang="en-US" sz="3600" b="1" u="sng">
                <a:solidFill>
                  <a:schemeClr val="bg1"/>
                </a:solidFill>
                <a:latin typeface="Times New Roman" pitchFamily="18" charset="0"/>
                <a:cs typeface="Times New Roman" pitchFamily="18" charset="0"/>
              </a:rPr>
              <a:t>Selecting</a:t>
            </a:r>
            <a:r>
              <a:rPr lang="en-US" altLang="en-US" sz="3600">
                <a:solidFill>
                  <a:schemeClr val="bg1"/>
                </a:solidFill>
                <a:latin typeface="Times New Roman" pitchFamily="18" charset="0"/>
                <a:cs typeface="Times New Roman" pitchFamily="18" charset="0"/>
              </a:rPr>
              <a:t>: attends to relevant words and pictures, especially core items &amp; main steps</a:t>
            </a:r>
          </a:p>
        </p:txBody>
      </p:sp>
      <p:sp>
        <p:nvSpPr>
          <p:cNvPr id="6147" name="Rectangle 2"/>
          <p:cNvSpPr>
            <a:spLocks noChangeArrowheads="1"/>
          </p:cNvSpPr>
          <p:nvPr/>
        </p:nvSpPr>
        <p:spPr bwMode="auto">
          <a:xfrm>
            <a:off x="457200" y="228600"/>
            <a:ext cx="8001000" cy="990600"/>
          </a:xfrm>
          <a:prstGeom prst="rect">
            <a:avLst/>
          </a:prstGeom>
          <a:noFill/>
          <a:ln w="9525">
            <a:noFill/>
            <a:miter lim="800000"/>
            <a:headEnd/>
            <a:tailEnd/>
          </a:ln>
        </p:spPr>
        <p:txBody>
          <a:bodyPr anchor="ctr"/>
          <a:lstStyle/>
          <a:p>
            <a:pPr algn="ctr" eaLnBrk="0" hangingPunct="0"/>
            <a:r>
              <a:rPr lang="en-US" altLang="en-US" sz="6000" b="1">
                <a:solidFill>
                  <a:srgbClr val="8AC6CD"/>
                </a:solidFill>
              </a:rPr>
              <a:t>3 </a:t>
            </a:r>
            <a:r>
              <a:rPr lang="en-US" altLang="en-US" sz="6000" b="1" u="sng">
                <a:solidFill>
                  <a:srgbClr val="8AC6CD"/>
                </a:solidFill>
              </a:rPr>
              <a:t>steps into memory</a:t>
            </a:r>
          </a:p>
        </p:txBody>
      </p:sp>
      <p:sp>
        <p:nvSpPr>
          <p:cNvPr id="6148" name="Rectangle 2"/>
          <p:cNvSpPr>
            <a:spLocks noChangeArrowheads="1"/>
          </p:cNvSpPr>
          <p:nvPr/>
        </p:nvSpPr>
        <p:spPr bwMode="auto">
          <a:xfrm>
            <a:off x="228600" y="3048000"/>
            <a:ext cx="8686800" cy="1447800"/>
          </a:xfrm>
          <a:prstGeom prst="rect">
            <a:avLst/>
          </a:prstGeom>
          <a:noFill/>
          <a:ln w="9525">
            <a:noFill/>
            <a:miter lim="800000"/>
            <a:headEnd/>
            <a:tailEnd/>
          </a:ln>
        </p:spPr>
        <p:txBody>
          <a:bodyPr anchor="ctr"/>
          <a:lstStyle/>
          <a:p>
            <a:pPr algn="ctr" eaLnBrk="0" hangingPunct="0"/>
            <a:r>
              <a:rPr lang="en-US" altLang="en-US" sz="3600" b="1" u="sng">
                <a:solidFill>
                  <a:schemeClr val="bg1"/>
                </a:solidFill>
                <a:latin typeface="Times New Roman" pitchFamily="18" charset="0"/>
                <a:cs typeface="Times New Roman" pitchFamily="18" charset="0"/>
              </a:rPr>
              <a:t>Organizing</a:t>
            </a:r>
            <a:r>
              <a:rPr lang="en-US" altLang="en-US" sz="3600">
                <a:solidFill>
                  <a:schemeClr val="bg1"/>
                </a:solidFill>
                <a:latin typeface="Times New Roman" pitchFamily="18" charset="0"/>
                <a:cs typeface="Times New Roman" pitchFamily="18" charset="0"/>
              </a:rPr>
              <a:t>: builds </a:t>
            </a:r>
            <a:r>
              <a:rPr lang="en-US" altLang="en-US" sz="3600" b="1" i="1">
                <a:solidFill>
                  <a:schemeClr val="bg1"/>
                </a:solidFill>
                <a:latin typeface="Times New Roman" pitchFamily="18" charset="0"/>
                <a:cs typeface="Times New Roman" pitchFamily="18" charset="0"/>
              </a:rPr>
              <a:t>internal</a:t>
            </a:r>
            <a:r>
              <a:rPr lang="en-US" altLang="en-US" sz="3600">
                <a:solidFill>
                  <a:schemeClr val="bg1"/>
                </a:solidFill>
                <a:latin typeface="Times New Roman" pitchFamily="18" charset="0"/>
                <a:cs typeface="Times New Roman" pitchFamily="18" charset="0"/>
              </a:rPr>
              <a:t> connections, creates coherent model (verbal or pictorial)</a:t>
            </a:r>
          </a:p>
        </p:txBody>
      </p:sp>
      <p:sp>
        <p:nvSpPr>
          <p:cNvPr id="6149" name="Rectangle 2"/>
          <p:cNvSpPr>
            <a:spLocks noChangeArrowheads="1"/>
          </p:cNvSpPr>
          <p:nvPr/>
        </p:nvSpPr>
        <p:spPr bwMode="auto">
          <a:xfrm>
            <a:off x="228600" y="4800600"/>
            <a:ext cx="8686800" cy="1447800"/>
          </a:xfrm>
          <a:prstGeom prst="rect">
            <a:avLst/>
          </a:prstGeom>
          <a:noFill/>
          <a:ln w="9525">
            <a:noFill/>
            <a:miter lim="800000"/>
            <a:headEnd/>
            <a:tailEnd/>
          </a:ln>
        </p:spPr>
        <p:txBody>
          <a:bodyPr anchor="ctr"/>
          <a:lstStyle/>
          <a:p>
            <a:pPr algn="ctr" eaLnBrk="0" hangingPunct="0"/>
            <a:r>
              <a:rPr lang="en-US" altLang="en-US" sz="3600" b="1" u="sng">
                <a:solidFill>
                  <a:schemeClr val="bg1"/>
                </a:solidFill>
                <a:latin typeface="Times New Roman" pitchFamily="18" charset="0"/>
                <a:cs typeface="Times New Roman" pitchFamily="18" charset="0"/>
              </a:rPr>
              <a:t>Integrating</a:t>
            </a:r>
            <a:r>
              <a:rPr lang="en-US" altLang="en-US" sz="3600">
                <a:solidFill>
                  <a:schemeClr val="bg1"/>
                </a:solidFill>
                <a:latin typeface="Times New Roman" pitchFamily="18" charset="0"/>
                <a:cs typeface="Times New Roman" pitchFamily="18" charset="0"/>
              </a:rPr>
              <a:t>: builds </a:t>
            </a:r>
            <a:r>
              <a:rPr lang="en-US" altLang="en-US" sz="3600" b="1" i="1">
                <a:solidFill>
                  <a:schemeClr val="bg1"/>
                </a:solidFill>
                <a:latin typeface="Times New Roman" pitchFamily="18" charset="0"/>
                <a:cs typeface="Times New Roman" pitchFamily="18" charset="0"/>
              </a:rPr>
              <a:t>external</a:t>
            </a:r>
            <a:r>
              <a:rPr lang="en-US" altLang="en-US" sz="3600">
                <a:solidFill>
                  <a:schemeClr val="bg1"/>
                </a:solidFill>
                <a:latin typeface="Times New Roman" pitchFamily="18" charset="0"/>
                <a:cs typeface="Times New Roman" pitchFamily="18" charset="0"/>
              </a:rPr>
              <a:t> connections    with coherent model </a:t>
            </a:r>
            <a:r>
              <a:rPr lang="en-US" altLang="en-US" sz="3600" i="1">
                <a:solidFill>
                  <a:schemeClr val="bg1"/>
                </a:solidFill>
                <a:latin typeface="Times New Roman" pitchFamily="18" charset="0"/>
                <a:cs typeface="Times New Roman" pitchFamily="18" charset="0"/>
              </a:rPr>
              <a:t>and</a:t>
            </a:r>
            <a:r>
              <a:rPr lang="en-US" altLang="en-US" sz="3600">
                <a:solidFill>
                  <a:schemeClr val="bg1"/>
                </a:solidFill>
                <a:latin typeface="Times New Roman" pitchFamily="18" charset="0"/>
                <a:cs typeface="Times New Roman" pitchFamily="18" charset="0"/>
              </a:rPr>
              <a:t> prior knowledge</a:t>
            </a:r>
          </a:p>
        </p:txBody>
      </p:sp>
    </p:spTree>
  </p:cSld>
  <p:clrMapOvr>
    <a:masterClrMapping/>
  </p:clrMapOvr>
  <p:transition spd="slow" advClick="0" advTm="10000">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333300">
            <a:alpha val="83920"/>
          </a:srgbClr>
        </a:solidFill>
        <a:effectLst/>
      </p:bgPr>
    </p:bg>
    <p:spTree>
      <p:nvGrpSpPr>
        <p:cNvPr id="1" name=""/>
        <p:cNvGrpSpPr/>
        <p:nvPr/>
      </p:nvGrpSpPr>
      <p:grpSpPr>
        <a:xfrm>
          <a:off x="0" y="0"/>
          <a:ext cx="0" cy="0"/>
          <a:chOff x="0" y="0"/>
          <a:chExt cx="0" cy="0"/>
        </a:xfrm>
      </p:grpSpPr>
      <p:sp>
        <p:nvSpPr>
          <p:cNvPr id="7170" name="Rectangle 4"/>
          <p:cNvSpPr>
            <a:spLocks noChangeArrowheads="1"/>
          </p:cNvSpPr>
          <p:nvPr/>
        </p:nvSpPr>
        <p:spPr bwMode="auto">
          <a:xfrm>
            <a:off x="304800" y="1295400"/>
            <a:ext cx="8534400" cy="5334000"/>
          </a:xfrm>
          <a:prstGeom prst="rect">
            <a:avLst/>
          </a:prstGeom>
          <a:noFill/>
          <a:ln w="9525">
            <a:noFill/>
            <a:miter lim="800000"/>
            <a:headEnd/>
            <a:tailEnd/>
          </a:ln>
        </p:spPr>
        <p:txBody>
          <a:bodyPr anchor="ctr"/>
          <a:lstStyle/>
          <a:p>
            <a:pPr algn="ctr" eaLnBrk="0" hangingPunct="0"/>
            <a:r>
              <a:rPr lang="en-US" altLang="en-US" sz="4800" b="1" u="sng">
                <a:solidFill>
                  <a:srgbClr val="FFCC66"/>
                </a:solidFill>
                <a:latin typeface="Comic Sans MS" pitchFamily="66" charset="0"/>
                <a:cs typeface="Courier New" pitchFamily="49" charset="0"/>
              </a:rPr>
              <a:t>Paired Channels</a:t>
            </a:r>
            <a:endParaRPr lang="en-US" altLang="en-US" sz="4000" b="1">
              <a:solidFill>
                <a:srgbClr val="FFCC66"/>
              </a:solidFill>
              <a:latin typeface="Comic Sans MS" pitchFamily="66" charset="0"/>
              <a:cs typeface="Courier New" pitchFamily="49" charset="0"/>
            </a:endParaRPr>
          </a:p>
          <a:p>
            <a:pPr algn="ctr" eaLnBrk="0" hangingPunct="0"/>
            <a:r>
              <a:rPr lang="en-US" altLang="en-US" sz="4000" b="1">
                <a:solidFill>
                  <a:srgbClr val="FFCC66"/>
                </a:solidFill>
                <a:latin typeface="Arial Narrow" pitchFamily="34" charset="0"/>
                <a:cs typeface="Courier New" pitchFamily="49" charset="0"/>
              </a:rPr>
              <a:t>Visual   and   Auditory</a:t>
            </a:r>
          </a:p>
          <a:p>
            <a:pPr algn="ctr" eaLnBrk="0" hangingPunct="0"/>
            <a:endParaRPr lang="en-US" altLang="en-US" sz="2000" b="1">
              <a:solidFill>
                <a:srgbClr val="FFCC66"/>
              </a:solidFill>
              <a:latin typeface="Courier New" pitchFamily="49" charset="0"/>
              <a:cs typeface="Courier New" pitchFamily="49" charset="0"/>
            </a:endParaRPr>
          </a:p>
          <a:p>
            <a:pPr algn="ctr" eaLnBrk="0" hangingPunct="0"/>
            <a:r>
              <a:rPr lang="en-US" altLang="en-US" sz="4800" b="1" u="sng">
                <a:solidFill>
                  <a:srgbClr val="FFCC66"/>
                </a:solidFill>
                <a:latin typeface="Comic Sans MS" pitchFamily="66" charset="0"/>
                <a:cs typeface="Courier New" pitchFamily="49" charset="0"/>
              </a:rPr>
              <a:t>Limited Working Memory</a:t>
            </a:r>
            <a:endParaRPr lang="en-US" altLang="en-US" sz="4000" b="1">
              <a:solidFill>
                <a:srgbClr val="FFCC66"/>
              </a:solidFill>
              <a:latin typeface="Comic Sans MS" pitchFamily="66" charset="0"/>
              <a:cs typeface="Courier New" pitchFamily="49" charset="0"/>
            </a:endParaRPr>
          </a:p>
          <a:p>
            <a:pPr algn="ctr" eaLnBrk="0" hangingPunct="0"/>
            <a:r>
              <a:rPr lang="en-US" altLang="en-US" sz="4000" b="1">
                <a:solidFill>
                  <a:srgbClr val="FFCC66"/>
                </a:solidFill>
                <a:latin typeface="Arial Narrow" pitchFamily="34" charset="0"/>
                <a:cs typeface="Courier New" pitchFamily="49" charset="0"/>
              </a:rPr>
              <a:t>5 to 7 items, or 5 to 7 chunks (items)</a:t>
            </a:r>
          </a:p>
          <a:p>
            <a:pPr algn="ctr" eaLnBrk="0" hangingPunct="0"/>
            <a:endParaRPr lang="en-US" altLang="en-US" sz="2000" b="1">
              <a:solidFill>
                <a:srgbClr val="FFCC66"/>
              </a:solidFill>
              <a:latin typeface="Courier New" pitchFamily="49" charset="0"/>
              <a:cs typeface="Courier New" pitchFamily="49" charset="0"/>
            </a:endParaRPr>
          </a:p>
          <a:p>
            <a:pPr algn="ctr" eaLnBrk="0" hangingPunct="0"/>
            <a:r>
              <a:rPr lang="en-US" altLang="en-US" sz="4800" b="1" u="sng">
                <a:solidFill>
                  <a:srgbClr val="FFCC66"/>
                </a:solidFill>
                <a:latin typeface="Comic Sans MS" pitchFamily="66" charset="0"/>
                <a:cs typeface="Courier New" pitchFamily="49" charset="0"/>
              </a:rPr>
              <a:t>Active Processing</a:t>
            </a:r>
            <a:endParaRPr lang="en-US" altLang="en-US" sz="4000" b="1">
              <a:solidFill>
                <a:srgbClr val="FFCC66"/>
              </a:solidFill>
              <a:latin typeface="Comic Sans MS" pitchFamily="66" charset="0"/>
              <a:cs typeface="Courier New" pitchFamily="49" charset="0"/>
            </a:endParaRPr>
          </a:p>
          <a:p>
            <a:pPr algn="ctr" eaLnBrk="0" hangingPunct="0"/>
            <a:r>
              <a:rPr lang="en-US" altLang="en-US" sz="4000" b="1" i="1">
                <a:solidFill>
                  <a:srgbClr val="FFCC66"/>
                </a:solidFill>
                <a:latin typeface="Arial Narrow" pitchFamily="34" charset="0"/>
                <a:cs typeface="Courier New" pitchFamily="49" charset="0"/>
              </a:rPr>
              <a:t>Attend</a:t>
            </a:r>
            <a:r>
              <a:rPr lang="en-US" altLang="en-US" sz="4000" b="1">
                <a:solidFill>
                  <a:srgbClr val="FFCC66"/>
                </a:solidFill>
                <a:latin typeface="Arial Narrow" pitchFamily="34" charset="0"/>
                <a:cs typeface="Courier New" pitchFamily="49" charset="0"/>
              </a:rPr>
              <a:t> to input</a:t>
            </a:r>
          </a:p>
          <a:p>
            <a:pPr algn="ctr" eaLnBrk="0" hangingPunct="0"/>
            <a:r>
              <a:rPr lang="en-US" altLang="en-US" sz="4000" b="1" i="1">
                <a:solidFill>
                  <a:srgbClr val="FFCC66"/>
                </a:solidFill>
                <a:latin typeface="Arial Narrow" pitchFamily="34" charset="0"/>
                <a:cs typeface="Courier New" pitchFamily="49" charset="0"/>
              </a:rPr>
              <a:t>Organize</a:t>
            </a:r>
            <a:r>
              <a:rPr lang="en-US" altLang="en-US" sz="4000" b="1">
                <a:solidFill>
                  <a:srgbClr val="FFCC66"/>
                </a:solidFill>
                <a:latin typeface="Arial Narrow" pitchFamily="34" charset="0"/>
                <a:cs typeface="Courier New" pitchFamily="49" charset="0"/>
              </a:rPr>
              <a:t> it  --  </a:t>
            </a:r>
            <a:r>
              <a:rPr lang="en-US" altLang="en-US" sz="4000" b="1" i="1">
                <a:solidFill>
                  <a:srgbClr val="FFCC66"/>
                </a:solidFill>
                <a:latin typeface="Arial Narrow" pitchFamily="34" charset="0"/>
                <a:cs typeface="Courier New" pitchFamily="49" charset="0"/>
              </a:rPr>
              <a:t>Integrate</a:t>
            </a:r>
            <a:r>
              <a:rPr lang="en-US" altLang="en-US" sz="4000" b="1">
                <a:solidFill>
                  <a:srgbClr val="FFCC66"/>
                </a:solidFill>
                <a:latin typeface="Arial Narrow" pitchFamily="34" charset="0"/>
                <a:cs typeface="Courier New" pitchFamily="49" charset="0"/>
              </a:rPr>
              <a:t> it</a:t>
            </a:r>
          </a:p>
        </p:txBody>
      </p:sp>
      <p:sp>
        <p:nvSpPr>
          <p:cNvPr id="9219" name="Rectangle 2"/>
          <p:cNvSpPr>
            <a:spLocks noChangeArrowheads="1"/>
          </p:cNvSpPr>
          <p:nvPr/>
        </p:nvSpPr>
        <p:spPr bwMode="auto">
          <a:xfrm>
            <a:off x="304800" y="228600"/>
            <a:ext cx="8763000" cy="990600"/>
          </a:xfrm>
          <a:prstGeom prst="rect">
            <a:avLst/>
          </a:prstGeom>
          <a:noFill/>
          <a:ln w="9525">
            <a:noFill/>
            <a:miter lim="800000"/>
            <a:headEnd/>
            <a:tailEnd/>
          </a:ln>
        </p:spPr>
        <p:txBody>
          <a:bodyPr anchor="ctr"/>
          <a:lstStyle/>
          <a:p>
            <a:pPr algn="ctr" eaLnBrk="0" hangingPunct="0">
              <a:defRPr/>
            </a:pPr>
            <a:r>
              <a:rPr lang="en-US" sz="6000" b="1" dirty="0">
                <a:solidFill>
                  <a:schemeClr val="accent5">
                    <a:lumMod val="75000"/>
                  </a:schemeClr>
                </a:solidFill>
              </a:rPr>
              <a:t>3 </a:t>
            </a:r>
            <a:r>
              <a:rPr lang="en-US" sz="6000" b="1" u="sng" dirty="0">
                <a:solidFill>
                  <a:schemeClr val="accent5">
                    <a:lumMod val="75000"/>
                  </a:schemeClr>
                </a:solidFill>
              </a:rPr>
              <a:t>assumptions</a:t>
            </a:r>
            <a:r>
              <a:rPr lang="en-US" sz="6000" b="1" dirty="0">
                <a:solidFill>
                  <a:schemeClr val="accent5">
                    <a:lumMod val="75000"/>
                  </a:schemeClr>
                </a:solidFill>
              </a:rPr>
              <a:t> </a:t>
            </a:r>
            <a:r>
              <a:rPr lang="en-US" sz="4000" b="1" dirty="0">
                <a:solidFill>
                  <a:schemeClr val="accent5">
                    <a:lumMod val="75000"/>
                  </a:schemeClr>
                </a:solidFill>
              </a:rPr>
              <a:t>(cognition)</a:t>
            </a:r>
          </a:p>
        </p:txBody>
      </p:sp>
    </p:spTree>
  </p:cSld>
  <p:clrMapOvr>
    <a:masterClrMapping/>
  </p:clrMapOvr>
  <p:transition spd="slow" advClick="0" advTm="9000">
    <p:pull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sp>
        <p:nvSpPr>
          <p:cNvPr id="70" name="Title 1"/>
          <p:cNvSpPr txBox="1">
            <a:spLocks/>
          </p:cNvSpPr>
          <p:nvPr/>
        </p:nvSpPr>
        <p:spPr bwMode="auto">
          <a:xfrm>
            <a:off x="7543800" y="3276600"/>
            <a:ext cx="1600200" cy="762000"/>
          </a:xfrm>
          <a:prstGeom prst="rect">
            <a:avLst/>
          </a:prstGeom>
          <a:noFill/>
          <a:ln w="9525">
            <a:noFill/>
            <a:miter lim="800000"/>
            <a:headEnd/>
            <a:tailEnd/>
          </a:ln>
        </p:spPr>
        <p:txBody>
          <a:bodyPr anchor="ctr"/>
          <a:lstStyle/>
          <a:p>
            <a:pPr algn="ctr" eaLnBrk="0" hangingPunct="0">
              <a:defRPr/>
            </a:pPr>
            <a:r>
              <a:rPr lang="en-US" sz="2000" b="1" kern="0" dirty="0">
                <a:solidFill>
                  <a:schemeClr val="tx2"/>
                </a:solidFill>
                <a:latin typeface="+mj-lt"/>
                <a:ea typeface="+mj-ea"/>
                <a:cs typeface="+mj-cs"/>
              </a:rPr>
              <a:t>Prior</a:t>
            </a:r>
          </a:p>
          <a:p>
            <a:pPr algn="ctr" eaLnBrk="0" hangingPunct="0">
              <a:defRPr/>
            </a:pPr>
            <a:r>
              <a:rPr lang="en-US" sz="2000" b="1" kern="0" dirty="0">
                <a:solidFill>
                  <a:schemeClr val="tx2"/>
                </a:solidFill>
                <a:latin typeface="+mj-lt"/>
                <a:ea typeface="+mj-ea"/>
                <a:cs typeface="+mj-cs"/>
              </a:rPr>
              <a:t>Knowledge</a:t>
            </a:r>
          </a:p>
        </p:txBody>
      </p:sp>
      <p:sp>
        <p:nvSpPr>
          <p:cNvPr id="66" name="Title 1"/>
          <p:cNvSpPr txBox="1">
            <a:spLocks/>
          </p:cNvSpPr>
          <p:nvPr/>
        </p:nvSpPr>
        <p:spPr bwMode="auto">
          <a:xfrm>
            <a:off x="0" y="2620963"/>
            <a:ext cx="1905000" cy="838200"/>
          </a:xfrm>
          <a:prstGeom prst="rect">
            <a:avLst/>
          </a:prstGeom>
          <a:noFill/>
          <a:ln w="9525">
            <a:noFill/>
            <a:miter lim="800000"/>
            <a:headEnd/>
            <a:tailEnd/>
          </a:ln>
        </p:spPr>
        <p:txBody>
          <a:bodyPr anchor="ctr"/>
          <a:lstStyle/>
          <a:p>
            <a:pPr algn="ctr" eaLnBrk="0" hangingPunct="0">
              <a:defRPr/>
            </a:pPr>
            <a:r>
              <a:rPr lang="en-US" sz="2800" b="1" kern="0" dirty="0">
                <a:solidFill>
                  <a:srgbClr val="002060"/>
                </a:solidFill>
                <a:latin typeface="+mj-lt"/>
                <a:ea typeface="+mj-ea"/>
                <a:cs typeface="+mj-cs"/>
              </a:rPr>
              <a:t>Words</a:t>
            </a:r>
          </a:p>
        </p:txBody>
      </p:sp>
      <p:sp>
        <p:nvSpPr>
          <p:cNvPr id="68" name="Title 1"/>
          <p:cNvSpPr txBox="1">
            <a:spLocks/>
          </p:cNvSpPr>
          <p:nvPr/>
        </p:nvSpPr>
        <p:spPr bwMode="auto">
          <a:xfrm>
            <a:off x="2057400" y="2620963"/>
            <a:ext cx="1447800" cy="838200"/>
          </a:xfrm>
          <a:prstGeom prst="rect">
            <a:avLst/>
          </a:prstGeom>
          <a:noFill/>
          <a:ln w="9525">
            <a:noFill/>
            <a:miter lim="800000"/>
            <a:headEnd/>
            <a:tailEnd/>
          </a:ln>
        </p:spPr>
        <p:txBody>
          <a:bodyPr anchor="ctr"/>
          <a:lstStyle/>
          <a:p>
            <a:pPr algn="ctr" eaLnBrk="0" hangingPunct="0">
              <a:defRPr/>
            </a:pPr>
            <a:r>
              <a:rPr lang="en-US" sz="2800" kern="0" dirty="0">
                <a:solidFill>
                  <a:srgbClr val="002060"/>
                </a:solidFill>
                <a:latin typeface="+mj-lt"/>
                <a:ea typeface="+mj-ea"/>
                <a:cs typeface="+mj-cs"/>
              </a:rPr>
              <a:t>Ears</a:t>
            </a:r>
          </a:p>
        </p:txBody>
      </p:sp>
      <p:sp>
        <p:nvSpPr>
          <p:cNvPr id="71" name="Title 1"/>
          <p:cNvSpPr txBox="1">
            <a:spLocks/>
          </p:cNvSpPr>
          <p:nvPr/>
        </p:nvSpPr>
        <p:spPr bwMode="auto">
          <a:xfrm>
            <a:off x="3657600" y="2620963"/>
            <a:ext cx="1752600" cy="838200"/>
          </a:xfrm>
          <a:prstGeom prst="rect">
            <a:avLst/>
          </a:prstGeom>
          <a:noFill/>
          <a:ln w="9525">
            <a:noFill/>
            <a:miter lim="800000"/>
            <a:headEnd/>
            <a:tailEnd/>
          </a:ln>
        </p:spPr>
        <p:txBody>
          <a:bodyPr anchor="ctr"/>
          <a:lstStyle/>
          <a:p>
            <a:pPr algn="ctr" eaLnBrk="0" hangingPunct="0">
              <a:defRPr/>
            </a:pPr>
            <a:r>
              <a:rPr lang="en-US" sz="2800" b="1" kern="0" dirty="0">
                <a:solidFill>
                  <a:srgbClr val="002060"/>
                </a:solidFill>
                <a:latin typeface="+mj-lt"/>
                <a:ea typeface="+mj-ea"/>
                <a:cs typeface="+mj-cs"/>
              </a:rPr>
              <a:t>Sounds</a:t>
            </a:r>
          </a:p>
        </p:txBody>
      </p:sp>
      <p:sp>
        <p:nvSpPr>
          <p:cNvPr id="73" name="Title 1"/>
          <p:cNvSpPr txBox="1">
            <a:spLocks/>
          </p:cNvSpPr>
          <p:nvPr/>
        </p:nvSpPr>
        <p:spPr bwMode="auto">
          <a:xfrm>
            <a:off x="5715000" y="2620963"/>
            <a:ext cx="1676400" cy="838200"/>
          </a:xfrm>
          <a:prstGeom prst="rect">
            <a:avLst/>
          </a:prstGeom>
          <a:noFill/>
          <a:ln w="9525">
            <a:noFill/>
            <a:miter lim="800000"/>
            <a:headEnd/>
            <a:tailEnd/>
          </a:ln>
        </p:spPr>
        <p:txBody>
          <a:bodyPr anchor="ctr"/>
          <a:lstStyle/>
          <a:p>
            <a:pPr algn="ctr" eaLnBrk="0" hangingPunct="0">
              <a:defRPr/>
            </a:pPr>
            <a:r>
              <a:rPr lang="en-US" sz="2800" b="1" kern="0" dirty="0">
                <a:solidFill>
                  <a:srgbClr val="002060"/>
                </a:solidFill>
                <a:latin typeface="+mj-lt"/>
                <a:ea typeface="+mj-ea"/>
                <a:cs typeface="+mj-cs"/>
              </a:rPr>
              <a:t>Verbal</a:t>
            </a:r>
          </a:p>
        </p:txBody>
      </p:sp>
      <p:sp>
        <p:nvSpPr>
          <p:cNvPr id="67" name="Title 1"/>
          <p:cNvSpPr txBox="1">
            <a:spLocks/>
          </p:cNvSpPr>
          <p:nvPr/>
        </p:nvSpPr>
        <p:spPr bwMode="auto">
          <a:xfrm>
            <a:off x="0" y="3382963"/>
            <a:ext cx="1905000" cy="960437"/>
          </a:xfrm>
          <a:prstGeom prst="rect">
            <a:avLst/>
          </a:prstGeom>
          <a:noFill/>
          <a:ln w="9525">
            <a:noFill/>
            <a:miter lim="800000"/>
            <a:headEnd/>
            <a:tailEnd/>
          </a:ln>
        </p:spPr>
        <p:txBody>
          <a:bodyPr anchor="ctr"/>
          <a:lstStyle/>
          <a:p>
            <a:pPr algn="ctr" eaLnBrk="0" hangingPunct="0">
              <a:defRPr/>
            </a:pPr>
            <a:r>
              <a:rPr lang="en-US" sz="2800" kern="0" dirty="0">
                <a:solidFill>
                  <a:schemeClr val="accent6">
                    <a:lumMod val="60000"/>
                    <a:lumOff val="40000"/>
                  </a:schemeClr>
                </a:solidFill>
                <a:latin typeface="+mj-lt"/>
                <a:ea typeface="+mj-ea"/>
                <a:cs typeface="+mj-cs"/>
              </a:rPr>
              <a:t>Pictures</a:t>
            </a:r>
          </a:p>
        </p:txBody>
      </p:sp>
      <p:sp>
        <p:nvSpPr>
          <p:cNvPr id="69" name="Title 1"/>
          <p:cNvSpPr txBox="1">
            <a:spLocks/>
          </p:cNvSpPr>
          <p:nvPr/>
        </p:nvSpPr>
        <p:spPr bwMode="auto">
          <a:xfrm>
            <a:off x="2057400" y="3382963"/>
            <a:ext cx="1447800" cy="960437"/>
          </a:xfrm>
          <a:prstGeom prst="rect">
            <a:avLst/>
          </a:prstGeom>
          <a:noFill/>
          <a:ln w="9525">
            <a:noFill/>
            <a:miter lim="800000"/>
            <a:headEnd/>
            <a:tailEnd/>
          </a:ln>
        </p:spPr>
        <p:txBody>
          <a:bodyPr anchor="ctr"/>
          <a:lstStyle/>
          <a:p>
            <a:pPr algn="ctr" eaLnBrk="0" hangingPunct="0">
              <a:defRPr/>
            </a:pPr>
            <a:r>
              <a:rPr lang="en-US" sz="2800" b="1" kern="0" dirty="0">
                <a:solidFill>
                  <a:schemeClr val="accent6">
                    <a:lumMod val="60000"/>
                    <a:lumOff val="40000"/>
                  </a:schemeClr>
                </a:solidFill>
                <a:latin typeface="+mj-lt"/>
                <a:ea typeface="+mj-ea"/>
                <a:cs typeface="+mj-cs"/>
              </a:rPr>
              <a:t>Eyes</a:t>
            </a:r>
          </a:p>
        </p:txBody>
      </p:sp>
      <p:sp>
        <p:nvSpPr>
          <p:cNvPr id="72" name="Title 1"/>
          <p:cNvSpPr txBox="1">
            <a:spLocks/>
          </p:cNvSpPr>
          <p:nvPr/>
        </p:nvSpPr>
        <p:spPr bwMode="auto">
          <a:xfrm>
            <a:off x="3657600" y="3382963"/>
            <a:ext cx="1752600" cy="960437"/>
          </a:xfrm>
          <a:prstGeom prst="rect">
            <a:avLst/>
          </a:prstGeom>
          <a:noFill/>
          <a:ln w="9525">
            <a:noFill/>
            <a:miter lim="800000"/>
            <a:headEnd/>
            <a:tailEnd/>
          </a:ln>
        </p:spPr>
        <p:txBody>
          <a:bodyPr anchor="ctr"/>
          <a:lstStyle/>
          <a:p>
            <a:pPr algn="ctr" eaLnBrk="0" hangingPunct="0">
              <a:defRPr/>
            </a:pPr>
            <a:r>
              <a:rPr lang="en-US" sz="2800" b="1" kern="0" dirty="0">
                <a:solidFill>
                  <a:schemeClr val="accent6">
                    <a:lumMod val="60000"/>
                    <a:lumOff val="40000"/>
                  </a:schemeClr>
                </a:solidFill>
                <a:latin typeface="+mj-lt"/>
                <a:ea typeface="+mj-ea"/>
                <a:cs typeface="+mj-cs"/>
              </a:rPr>
              <a:t>Images</a:t>
            </a:r>
          </a:p>
        </p:txBody>
      </p:sp>
      <p:sp>
        <p:nvSpPr>
          <p:cNvPr id="74" name="Title 1"/>
          <p:cNvSpPr txBox="1">
            <a:spLocks/>
          </p:cNvSpPr>
          <p:nvPr/>
        </p:nvSpPr>
        <p:spPr bwMode="auto">
          <a:xfrm>
            <a:off x="5715000" y="3382963"/>
            <a:ext cx="1676400" cy="960437"/>
          </a:xfrm>
          <a:prstGeom prst="rect">
            <a:avLst/>
          </a:prstGeom>
          <a:noFill/>
          <a:ln w="9525">
            <a:noFill/>
            <a:miter lim="800000"/>
            <a:headEnd/>
            <a:tailEnd/>
          </a:ln>
        </p:spPr>
        <p:txBody>
          <a:bodyPr anchor="ctr"/>
          <a:lstStyle/>
          <a:p>
            <a:pPr algn="ctr" eaLnBrk="0" hangingPunct="0">
              <a:defRPr/>
            </a:pPr>
            <a:r>
              <a:rPr lang="en-US" sz="2800" kern="0" dirty="0">
                <a:solidFill>
                  <a:schemeClr val="accent6">
                    <a:lumMod val="60000"/>
                    <a:lumOff val="40000"/>
                  </a:schemeClr>
                </a:solidFill>
                <a:latin typeface="+mj-lt"/>
                <a:ea typeface="+mj-ea"/>
                <a:cs typeface="+mj-cs"/>
              </a:rPr>
              <a:t>Pictorial</a:t>
            </a:r>
          </a:p>
        </p:txBody>
      </p:sp>
      <p:grpSp>
        <p:nvGrpSpPr>
          <p:cNvPr id="2" name="Group 105"/>
          <p:cNvGrpSpPr>
            <a:grpSpLocks/>
          </p:cNvGrpSpPr>
          <p:nvPr/>
        </p:nvGrpSpPr>
        <p:grpSpPr bwMode="auto">
          <a:xfrm>
            <a:off x="76200" y="4648200"/>
            <a:ext cx="8915400" cy="609600"/>
            <a:chOff x="76200" y="4648200"/>
            <a:chExt cx="8915400" cy="609600"/>
          </a:xfrm>
        </p:grpSpPr>
        <p:sp>
          <p:nvSpPr>
            <p:cNvPr id="101" name="Right Brace 100"/>
            <p:cNvSpPr/>
            <p:nvPr/>
          </p:nvSpPr>
          <p:spPr>
            <a:xfrm rot="5400000" flipV="1">
              <a:off x="609600" y="4114800"/>
              <a:ext cx="609600" cy="1676400"/>
            </a:xfrm>
            <a:prstGeom prst="rightBrace">
              <a:avLst>
                <a:gd name="adj1" fmla="val 8333"/>
                <a:gd name="adj2" fmla="val 45455"/>
              </a:avLst>
            </a:prstGeom>
            <a:ln w="57150">
              <a:solidFill>
                <a:srgbClr val="33CC3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chemeClr val="accent2">
                    <a:lumMod val="75000"/>
                  </a:schemeClr>
                </a:solidFill>
              </a:endParaRPr>
            </a:p>
          </p:txBody>
        </p:sp>
        <p:sp>
          <p:nvSpPr>
            <p:cNvPr id="105" name="Right Brace 104"/>
            <p:cNvSpPr/>
            <p:nvPr/>
          </p:nvSpPr>
          <p:spPr>
            <a:xfrm rot="5400000" flipV="1">
              <a:off x="2476500" y="4229100"/>
              <a:ext cx="609600" cy="1447800"/>
            </a:xfrm>
            <a:prstGeom prst="rightBrace">
              <a:avLst>
                <a:gd name="adj1" fmla="val 8333"/>
                <a:gd name="adj2" fmla="val 45455"/>
              </a:avLst>
            </a:prstGeom>
            <a:ln w="57150">
              <a:solidFill>
                <a:srgbClr val="33CC3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chemeClr val="accent2">
                    <a:lumMod val="75000"/>
                  </a:schemeClr>
                </a:solidFill>
              </a:endParaRPr>
            </a:p>
          </p:txBody>
        </p:sp>
        <p:sp>
          <p:nvSpPr>
            <p:cNvPr id="106" name="Right Brace 105"/>
            <p:cNvSpPr/>
            <p:nvPr/>
          </p:nvSpPr>
          <p:spPr>
            <a:xfrm rot="5400000" flipV="1">
              <a:off x="5295900" y="3162300"/>
              <a:ext cx="609600" cy="3581400"/>
            </a:xfrm>
            <a:prstGeom prst="rightBrace">
              <a:avLst>
                <a:gd name="adj1" fmla="val 8333"/>
                <a:gd name="adj2" fmla="val 45455"/>
              </a:avLst>
            </a:prstGeom>
            <a:ln w="57150">
              <a:solidFill>
                <a:srgbClr val="33CC3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chemeClr val="accent2">
                    <a:lumMod val="75000"/>
                  </a:schemeClr>
                </a:solidFill>
              </a:endParaRPr>
            </a:p>
          </p:txBody>
        </p:sp>
        <p:sp>
          <p:nvSpPr>
            <p:cNvPr id="107" name="Right Brace 106"/>
            <p:cNvSpPr/>
            <p:nvPr/>
          </p:nvSpPr>
          <p:spPr>
            <a:xfrm rot="5400000" flipV="1">
              <a:off x="7962900" y="4229100"/>
              <a:ext cx="609600" cy="1447800"/>
            </a:xfrm>
            <a:prstGeom prst="rightBrace">
              <a:avLst>
                <a:gd name="adj1" fmla="val 8333"/>
                <a:gd name="adj2" fmla="val 45455"/>
              </a:avLst>
            </a:prstGeom>
            <a:ln w="57150">
              <a:solidFill>
                <a:srgbClr val="33CC3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chemeClr val="accent2">
                    <a:lumMod val="75000"/>
                  </a:schemeClr>
                </a:solidFill>
              </a:endParaRPr>
            </a:p>
          </p:txBody>
        </p:sp>
      </p:grpSp>
      <p:grpSp>
        <p:nvGrpSpPr>
          <p:cNvPr id="3" name="Group 111"/>
          <p:cNvGrpSpPr>
            <a:grpSpLocks/>
          </p:cNvGrpSpPr>
          <p:nvPr/>
        </p:nvGrpSpPr>
        <p:grpSpPr bwMode="auto">
          <a:xfrm>
            <a:off x="152400" y="5486400"/>
            <a:ext cx="8991600" cy="609600"/>
            <a:chOff x="152400" y="5486400"/>
            <a:chExt cx="8991600" cy="609600"/>
          </a:xfrm>
        </p:grpSpPr>
        <p:sp>
          <p:nvSpPr>
            <p:cNvPr id="109" name="Title 1"/>
            <p:cNvSpPr txBox="1">
              <a:spLocks/>
            </p:cNvSpPr>
            <p:nvPr/>
          </p:nvSpPr>
          <p:spPr bwMode="auto">
            <a:xfrm>
              <a:off x="4038600" y="5486400"/>
              <a:ext cx="2819400" cy="457200"/>
            </a:xfrm>
            <a:prstGeom prst="rect">
              <a:avLst/>
            </a:prstGeom>
            <a:noFill/>
            <a:ln w="9525">
              <a:noFill/>
              <a:miter lim="800000"/>
              <a:headEnd/>
              <a:tailEnd/>
            </a:ln>
          </p:spPr>
          <p:txBody>
            <a:bodyPr anchor="ctr"/>
            <a:lstStyle/>
            <a:p>
              <a:pPr algn="ctr" eaLnBrk="0" hangingPunct="0">
                <a:defRPr/>
              </a:pPr>
              <a:r>
                <a:rPr lang="en-US" sz="2400" b="1" kern="0" dirty="0">
                  <a:solidFill>
                    <a:srgbClr val="660033"/>
                  </a:solidFill>
                  <a:latin typeface="Garamond" pitchFamily="18" charset="0"/>
                </a:rPr>
                <a:t>Working Memory</a:t>
              </a:r>
            </a:p>
          </p:txBody>
        </p:sp>
        <p:sp>
          <p:nvSpPr>
            <p:cNvPr id="111" name="Title 1"/>
            <p:cNvSpPr txBox="1">
              <a:spLocks/>
            </p:cNvSpPr>
            <p:nvPr/>
          </p:nvSpPr>
          <p:spPr bwMode="auto">
            <a:xfrm>
              <a:off x="7239000" y="5486400"/>
              <a:ext cx="1905000" cy="609600"/>
            </a:xfrm>
            <a:prstGeom prst="rect">
              <a:avLst/>
            </a:prstGeom>
            <a:noFill/>
            <a:ln w="9525">
              <a:noFill/>
              <a:miter lim="800000"/>
              <a:headEnd/>
              <a:tailEnd/>
            </a:ln>
          </p:spPr>
          <p:txBody>
            <a:bodyPr anchor="ctr"/>
            <a:lstStyle/>
            <a:p>
              <a:pPr algn="ctr" eaLnBrk="0" hangingPunct="0">
                <a:defRPr/>
              </a:pPr>
              <a:r>
                <a:rPr lang="en-US" sz="2400" b="1" kern="0" dirty="0">
                  <a:solidFill>
                    <a:srgbClr val="660033"/>
                  </a:solidFill>
                  <a:latin typeface="Garamond" pitchFamily="18" charset="0"/>
                </a:rPr>
                <a:t>Long-Term</a:t>
              </a:r>
            </a:p>
            <a:p>
              <a:pPr algn="ctr" eaLnBrk="0" hangingPunct="0">
                <a:defRPr/>
              </a:pPr>
              <a:r>
                <a:rPr lang="en-US" sz="2400" b="1" kern="0" dirty="0">
                  <a:solidFill>
                    <a:srgbClr val="660033"/>
                  </a:solidFill>
                  <a:latin typeface="Garamond" pitchFamily="18" charset="0"/>
                </a:rPr>
                <a:t>Memory</a:t>
              </a:r>
            </a:p>
          </p:txBody>
        </p:sp>
        <p:sp>
          <p:nvSpPr>
            <p:cNvPr id="112" name="Title 1"/>
            <p:cNvSpPr txBox="1">
              <a:spLocks/>
            </p:cNvSpPr>
            <p:nvPr/>
          </p:nvSpPr>
          <p:spPr bwMode="auto">
            <a:xfrm>
              <a:off x="1828800" y="5486400"/>
              <a:ext cx="1752600" cy="609600"/>
            </a:xfrm>
            <a:prstGeom prst="rect">
              <a:avLst/>
            </a:prstGeom>
            <a:noFill/>
            <a:ln w="9525">
              <a:noFill/>
              <a:miter lim="800000"/>
              <a:headEnd/>
              <a:tailEnd/>
            </a:ln>
          </p:spPr>
          <p:txBody>
            <a:bodyPr anchor="ctr"/>
            <a:lstStyle/>
            <a:p>
              <a:pPr algn="ctr" eaLnBrk="0" hangingPunct="0">
                <a:defRPr/>
              </a:pPr>
              <a:r>
                <a:rPr lang="en-US" sz="2400" b="1" kern="0" dirty="0">
                  <a:solidFill>
                    <a:srgbClr val="660033"/>
                  </a:solidFill>
                  <a:latin typeface="Garamond" pitchFamily="18" charset="0"/>
                </a:rPr>
                <a:t>Sensory</a:t>
              </a:r>
            </a:p>
            <a:p>
              <a:pPr algn="ctr" eaLnBrk="0" hangingPunct="0">
                <a:defRPr/>
              </a:pPr>
              <a:r>
                <a:rPr lang="en-US" sz="2400" b="1" kern="0" dirty="0">
                  <a:solidFill>
                    <a:srgbClr val="660033"/>
                  </a:solidFill>
                  <a:latin typeface="Garamond" pitchFamily="18" charset="0"/>
                </a:rPr>
                <a:t>Memory</a:t>
              </a:r>
            </a:p>
          </p:txBody>
        </p:sp>
        <p:sp>
          <p:nvSpPr>
            <p:cNvPr id="114" name="Title 1"/>
            <p:cNvSpPr txBox="1">
              <a:spLocks/>
            </p:cNvSpPr>
            <p:nvPr/>
          </p:nvSpPr>
          <p:spPr bwMode="auto">
            <a:xfrm>
              <a:off x="152400" y="5486400"/>
              <a:ext cx="1371600" cy="457200"/>
            </a:xfrm>
            <a:prstGeom prst="rect">
              <a:avLst/>
            </a:prstGeom>
            <a:noFill/>
            <a:ln w="9525">
              <a:noFill/>
              <a:miter lim="800000"/>
              <a:headEnd/>
              <a:tailEnd/>
            </a:ln>
          </p:spPr>
          <p:txBody>
            <a:bodyPr anchor="ctr"/>
            <a:lstStyle/>
            <a:p>
              <a:pPr algn="ctr" eaLnBrk="0" hangingPunct="0">
                <a:defRPr/>
              </a:pPr>
              <a:r>
                <a:rPr lang="en-US" sz="2400" b="1" kern="0" dirty="0">
                  <a:solidFill>
                    <a:srgbClr val="660033"/>
                  </a:solidFill>
                  <a:latin typeface="Garamond" pitchFamily="18" charset="0"/>
                </a:rPr>
                <a:t>Lesson</a:t>
              </a:r>
            </a:p>
          </p:txBody>
        </p:sp>
      </p:grpSp>
      <p:sp>
        <p:nvSpPr>
          <p:cNvPr id="10257" name="Line 82"/>
          <p:cNvSpPr>
            <a:spLocks noChangeShapeType="1"/>
          </p:cNvSpPr>
          <p:nvPr/>
        </p:nvSpPr>
        <p:spPr bwMode="auto">
          <a:xfrm flipH="1">
            <a:off x="7696200" y="3600450"/>
            <a:ext cx="304800" cy="0"/>
          </a:xfrm>
          <a:prstGeom prst="line">
            <a:avLst/>
          </a:prstGeom>
          <a:noFill/>
          <a:ln w="57150">
            <a:solidFill>
              <a:srgbClr val="660033"/>
            </a:solidFill>
            <a:round/>
            <a:headEnd/>
            <a:tailEnd type="triangle" w="med" len="med"/>
          </a:ln>
        </p:spPr>
        <p:txBody>
          <a:bodyPr/>
          <a:lstStyle/>
          <a:p>
            <a:endParaRPr lang="en-US"/>
          </a:p>
        </p:txBody>
      </p:sp>
      <p:sp>
        <p:nvSpPr>
          <p:cNvPr id="8206" name="Title 1"/>
          <p:cNvSpPr txBox="1">
            <a:spLocks/>
          </p:cNvSpPr>
          <p:nvPr/>
        </p:nvSpPr>
        <p:spPr bwMode="auto">
          <a:xfrm rot="-655052">
            <a:off x="95250" y="1979613"/>
            <a:ext cx="3252788" cy="512762"/>
          </a:xfrm>
          <a:prstGeom prst="rect">
            <a:avLst/>
          </a:prstGeom>
          <a:noFill/>
          <a:ln w="9525">
            <a:noFill/>
            <a:miter lim="800000"/>
            <a:headEnd/>
            <a:tailEnd/>
          </a:ln>
        </p:spPr>
        <p:txBody>
          <a:bodyPr anchor="ctr"/>
          <a:lstStyle/>
          <a:p>
            <a:pPr algn="ctr" eaLnBrk="0" hangingPunct="0"/>
            <a:r>
              <a:rPr lang="en-US" altLang="en-US" sz="2800" b="1">
                <a:solidFill>
                  <a:srgbClr val="003300"/>
                </a:solidFill>
                <a:latin typeface="Bookman Old Style" pitchFamily="18" charset="0"/>
              </a:rPr>
              <a:t>Printed Text</a:t>
            </a:r>
          </a:p>
        </p:txBody>
      </p:sp>
      <p:grpSp>
        <p:nvGrpSpPr>
          <p:cNvPr id="4" name="Group 32"/>
          <p:cNvGrpSpPr>
            <a:grpSpLocks/>
          </p:cNvGrpSpPr>
          <p:nvPr/>
        </p:nvGrpSpPr>
        <p:grpSpPr bwMode="auto">
          <a:xfrm>
            <a:off x="2895600" y="2590800"/>
            <a:ext cx="3276600" cy="1779588"/>
            <a:chOff x="2895600" y="2590800"/>
            <a:chExt cx="3276600" cy="1779588"/>
          </a:xfrm>
        </p:grpSpPr>
        <p:sp>
          <p:nvSpPr>
            <p:cNvPr id="38" name="Title 1"/>
            <p:cNvSpPr txBox="1">
              <a:spLocks/>
            </p:cNvSpPr>
            <p:nvPr/>
          </p:nvSpPr>
          <p:spPr bwMode="auto">
            <a:xfrm>
              <a:off x="2895600" y="3989388"/>
              <a:ext cx="1219200" cy="381000"/>
            </a:xfrm>
            <a:prstGeom prst="rect">
              <a:avLst/>
            </a:prstGeom>
            <a:noFill/>
            <a:ln w="9525">
              <a:noFill/>
              <a:miter lim="800000"/>
              <a:headEnd/>
              <a:tailEnd/>
            </a:ln>
          </p:spPr>
          <p:txBody>
            <a:bodyPr anchor="ctr"/>
            <a:lstStyle/>
            <a:p>
              <a:pPr algn="ctr" eaLnBrk="0" hangingPunct="0">
                <a:defRPr/>
              </a:pPr>
              <a:r>
                <a:rPr lang="en-US" sz="1600" b="1" kern="0" dirty="0">
                  <a:solidFill>
                    <a:srgbClr val="660033"/>
                  </a:solidFill>
                  <a:latin typeface="Garamond" pitchFamily="18" charset="0"/>
                </a:rPr>
                <a:t>selecting</a:t>
              </a:r>
              <a:endParaRPr lang="en-US" sz="1600" b="1" kern="0" dirty="0">
                <a:solidFill>
                  <a:srgbClr val="660033"/>
                </a:solidFill>
                <a:latin typeface="Garamond" pitchFamily="18" charset="0"/>
                <a:ea typeface="+mj-ea"/>
                <a:cs typeface="+mj-cs"/>
              </a:endParaRPr>
            </a:p>
          </p:txBody>
        </p:sp>
        <p:sp>
          <p:nvSpPr>
            <p:cNvPr id="39" name="Title 1"/>
            <p:cNvSpPr txBox="1">
              <a:spLocks/>
            </p:cNvSpPr>
            <p:nvPr/>
          </p:nvSpPr>
          <p:spPr bwMode="auto">
            <a:xfrm>
              <a:off x="4953000" y="2590800"/>
              <a:ext cx="1219200" cy="381000"/>
            </a:xfrm>
            <a:prstGeom prst="rect">
              <a:avLst/>
            </a:prstGeom>
            <a:noFill/>
            <a:ln w="9525">
              <a:noFill/>
              <a:miter lim="800000"/>
              <a:headEnd/>
              <a:tailEnd/>
            </a:ln>
          </p:spPr>
          <p:txBody>
            <a:bodyPr anchor="ctr"/>
            <a:lstStyle/>
            <a:p>
              <a:pPr algn="ctr" eaLnBrk="0" hangingPunct="0">
                <a:defRPr/>
              </a:pPr>
              <a:r>
                <a:rPr lang="en-US" sz="1600" b="1" kern="0" dirty="0">
                  <a:solidFill>
                    <a:srgbClr val="660033"/>
                  </a:solidFill>
                  <a:latin typeface="Garamond" pitchFamily="18" charset="0"/>
                </a:rPr>
                <a:t>organizing</a:t>
              </a:r>
            </a:p>
          </p:txBody>
        </p:sp>
      </p:grpSp>
      <p:grpSp>
        <p:nvGrpSpPr>
          <p:cNvPr id="5" name="Group 33"/>
          <p:cNvGrpSpPr>
            <a:grpSpLocks/>
          </p:cNvGrpSpPr>
          <p:nvPr/>
        </p:nvGrpSpPr>
        <p:grpSpPr bwMode="auto">
          <a:xfrm>
            <a:off x="1600200" y="2971800"/>
            <a:ext cx="6096000" cy="914400"/>
            <a:chOff x="1600200" y="2998788"/>
            <a:chExt cx="6096000" cy="914401"/>
          </a:xfrm>
        </p:grpSpPr>
        <p:sp>
          <p:nvSpPr>
            <p:cNvPr id="35" name="Bent Arrow 34"/>
            <p:cNvSpPr/>
            <p:nvPr/>
          </p:nvSpPr>
          <p:spPr>
            <a:xfrm rot="5400000">
              <a:off x="7200900" y="2960688"/>
              <a:ext cx="457201" cy="533400"/>
            </a:xfrm>
            <a:prstGeom prst="bentArrow">
              <a:avLst/>
            </a:prstGeom>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cxnSp>
          <p:nvCxnSpPr>
            <p:cNvPr id="8211" name="Straight Arrow Connector 97"/>
            <p:cNvCxnSpPr>
              <a:cxnSpLocks noChangeShapeType="1"/>
            </p:cNvCxnSpPr>
            <p:nvPr/>
          </p:nvCxnSpPr>
          <p:spPr bwMode="auto">
            <a:xfrm>
              <a:off x="3200400" y="3911601"/>
              <a:ext cx="609600" cy="1588"/>
            </a:xfrm>
            <a:prstGeom prst="straightConnector1">
              <a:avLst/>
            </a:prstGeom>
            <a:noFill/>
            <a:ln w="76200" algn="ctr">
              <a:solidFill>
                <a:srgbClr val="660033"/>
              </a:solidFill>
              <a:round/>
              <a:headEnd/>
              <a:tailEnd type="arrow" w="med" len="med"/>
            </a:ln>
          </p:spPr>
        </p:cxnSp>
        <p:cxnSp>
          <p:nvCxnSpPr>
            <p:cNvPr id="8212" name="Straight Arrow Connector 98"/>
            <p:cNvCxnSpPr>
              <a:cxnSpLocks noChangeShapeType="1"/>
            </p:cNvCxnSpPr>
            <p:nvPr/>
          </p:nvCxnSpPr>
          <p:spPr bwMode="auto">
            <a:xfrm>
              <a:off x="5181600" y="3074988"/>
              <a:ext cx="685800" cy="1588"/>
            </a:xfrm>
            <a:prstGeom prst="straightConnector1">
              <a:avLst/>
            </a:prstGeom>
            <a:noFill/>
            <a:ln w="76200" algn="ctr">
              <a:solidFill>
                <a:srgbClr val="660033"/>
              </a:solidFill>
              <a:round/>
              <a:headEnd/>
              <a:tailEnd type="arrow" w="med" len="med"/>
            </a:ln>
          </p:spPr>
        </p:cxnSp>
        <p:cxnSp>
          <p:nvCxnSpPr>
            <p:cNvPr id="8213" name="Straight Arrow Connector 100"/>
            <p:cNvCxnSpPr>
              <a:cxnSpLocks noChangeShapeType="1"/>
            </p:cNvCxnSpPr>
            <p:nvPr/>
          </p:nvCxnSpPr>
          <p:spPr bwMode="auto">
            <a:xfrm>
              <a:off x="1600200" y="3074988"/>
              <a:ext cx="685800" cy="609600"/>
            </a:xfrm>
            <a:prstGeom prst="straightConnector1">
              <a:avLst/>
            </a:prstGeom>
            <a:noFill/>
            <a:ln w="76200" algn="ctr">
              <a:solidFill>
                <a:srgbClr val="660033"/>
              </a:solidFill>
              <a:round/>
              <a:headEnd/>
              <a:tailEnd type="arrow" w="med" len="med"/>
            </a:ln>
          </p:spPr>
        </p:cxnSp>
        <p:cxnSp>
          <p:nvCxnSpPr>
            <p:cNvPr id="8214" name="Straight Arrow Connector 104"/>
            <p:cNvCxnSpPr>
              <a:cxnSpLocks noChangeShapeType="1"/>
            </p:cNvCxnSpPr>
            <p:nvPr/>
          </p:nvCxnSpPr>
          <p:spPr bwMode="auto">
            <a:xfrm rot="5400000">
              <a:off x="4114800" y="3455988"/>
              <a:ext cx="458788" cy="1588"/>
            </a:xfrm>
            <a:prstGeom prst="straightConnector1">
              <a:avLst/>
            </a:prstGeom>
            <a:noFill/>
            <a:ln w="76200" algn="ctr">
              <a:solidFill>
                <a:srgbClr val="660033"/>
              </a:solidFill>
              <a:round/>
              <a:headEnd type="arrow" w="med" len="med"/>
              <a:tailEnd/>
            </a:ln>
          </p:spPr>
        </p:cxnSp>
        <p:cxnSp>
          <p:nvCxnSpPr>
            <p:cNvPr id="42" name="Straight Arrow Connector 41"/>
            <p:cNvCxnSpPr/>
            <p:nvPr/>
          </p:nvCxnSpPr>
          <p:spPr bwMode="auto">
            <a:xfrm rot="5400000">
              <a:off x="4570413" y="3505202"/>
              <a:ext cx="458788" cy="1587"/>
            </a:xfrm>
            <a:prstGeom prst="straightConnector1">
              <a:avLst/>
            </a:prstGeom>
            <a:ln w="38100">
              <a:solidFill>
                <a:srgbClr val="660033"/>
              </a:solidFill>
              <a:tailEnd type="arrow"/>
            </a:ln>
          </p:spPr>
          <p:style>
            <a:lnRef idx="1">
              <a:schemeClr val="accent1"/>
            </a:lnRef>
            <a:fillRef idx="0">
              <a:schemeClr val="accent1"/>
            </a:fillRef>
            <a:effectRef idx="0">
              <a:schemeClr val="accent1"/>
            </a:effectRef>
            <a:fontRef idx="minor">
              <a:schemeClr val="tx1"/>
            </a:fontRef>
          </p:style>
        </p:cxnSp>
      </p:grpSp>
      <p:sp>
        <p:nvSpPr>
          <p:cNvPr id="34" name="Title 1"/>
          <p:cNvSpPr>
            <a:spLocks noGrp="1"/>
          </p:cNvSpPr>
          <p:nvPr>
            <p:ph type="title"/>
          </p:nvPr>
        </p:nvSpPr>
        <p:spPr>
          <a:xfrm>
            <a:off x="457200" y="579438"/>
            <a:ext cx="8229600" cy="868362"/>
          </a:xfrm>
        </p:spPr>
        <p:txBody>
          <a:bodyPr/>
          <a:lstStyle/>
          <a:p>
            <a:r>
              <a:rPr lang="en-US" altLang="en-US" b="1" smtClean="0">
                <a:solidFill>
                  <a:srgbClr val="660066"/>
                </a:solidFill>
                <a:latin typeface="Times New Roman" pitchFamily="18" charset="0"/>
                <a:cs typeface="Times New Roman" pitchFamily="18" charset="0"/>
              </a:rPr>
              <a:t>This is </a:t>
            </a:r>
            <a:r>
              <a:rPr lang="en-US" altLang="en-US" b="1" u="sng" smtClean="0">
                <a:solidFill>
                  <a:srgbClr val="660066"/>
                </a:solidFill>
                <a:latin typeface="Times New Roman" pitchFamily="18" charset="0"/>
                <a:cs typeface="Times New Roman" pitchFamily="18" charset="0"/>
              </a:rPr>
              <a:t>more</a:t>
            </a:r>
            <a:r>
              <a:rPr lang="en-US" altLang="en-US" b="1" smtClean="0">
                <a:solidFill>
                  <a:srgbClr val="660066"/>
                </a:solidFill>
                <a:latin typeface="Times New Roman" pitchFamily="18" charset="0"/>
                <a:cs typeface="Times New Roman" pitchFamily="18" charset="0"/>
              </a:rPr>
              <a:t> work…</a:t>
            </a:r>
          </a:p>
        </p:txBody>
      </p:sp>
    </p:spTree>
  </p:cSld>
  <p:clrMapOvr>
    <a:masterClrMapping/>
  </p:clrMapOvr>
  <p:transition spd="med" advClick="0" advTm="11000">
    <p:wipe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42" fill="hold" nodeType="afterEffect">
                                  <p:stCondLst>
                                    <p:cond delay="100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barn(outHorizontal)">
                                      <p:cBhvr>
                                        <p:cTn id="7" dur="500"/>
                                        <p:tgtEl>
                                          <p:spTgt spid="2"/>
                                        </p:tgtEl>
                                      </p:cBhvr>
                                    </p:animEffect>
                                  </p:childTnLst>
                                </p:cTn>
                              </p:par>
                            </p:childTnLst>
                          </p:cTn>
                        </p:par>
                        <p:par>
                          <p:cTn id="8" fill="hold" nodeType="afterGroup">
                            <p:stCondLst>
                              <p:cond delay="1500"/>
                            </p:stCondLst>
                            <p:childTnLst>
                              <p:par>
                                <p:cTn id="9" presetID="54" presetClass="entr" presetSubtype="0" accel="100000" fill="hold" nodeType="afterEffect">
                                  <p:stCondLst>
                                    <p:cond delay="500"/>
                                  </p:stCondLst>
                                  <p:iterate type="lt">
                                    <p:tmPct val="0"/>
                                  </p:iterate>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strVal val="#ppt_w*0.05"/>
                                          </p:val>
                                        </p:tav>
                                        <p:tav tm="100000">
                                          <p:val>
                                            <p:strVal val="#ppt_w"/>
                                          </p:val>
                                        </p:tav>
                                      </p:tavLst>
                                    </p:anim>
                                    <p:anim calcmode="lin" valueType="num">
                                      <p:cBhvr>
                                        <p:cTn id="12" dur="500" fill="hold"/>
                                        <p:tgtEl>
                                          <p:spTgt spid="3"/>
                                        </p:tgtEl>
                                        <p:attrNameLst>
                                          <p:attrName>ppt_h</p:attrName>
                                        </p:attrNameLst>
                                      </p:cBhvr>
                                      <p:tavLst>
                                        <p:tav tm="0">
                                          <p:val>
                                            <p:strVal val="#ppt_h"/>
                                          </p:val>
                                        </p:tav>
                                        <p:tav tm="100000">
                                          <p:val>
                                            <p:strVal val="#ppt_h"/>
                                          </p:val>
                                        </p:tav>
                                      </p:tavLst>
                                    </p:anim>
                                    <p:anim calcmode="lin" valueType="num">
                                      <p:cBhvr>
                                        <p:cTn id="13" dur="500" fill="hold"/>
                                        <p:tgtEl>
                                          <p:spTgt spid="3"/>
                                        </p:tgtEl>
                                        <p:attrNameLst>
                                          <p:attrName>ppt_x</p:attrName>
                                        </p:attrNameLst>
                                      </p:cBhvr>
                                      <p:tavLst>
                                        <p:tav tm="0">
                                          <p:val>
                                            <p:strVal val="#ppt_x-.2"/>
                                          </p:val>
                                        </p:tav>
                                        <p:tav tm="100000">
                                          <p:val>
                                            <p:strVal val="#ppt_x"/>
                                          </p:val>
                                        </p:tav>
                                      </p:tavLst>
                                    </p:anim>
                                    <p:anim calcmode="lin" valueType="num">
                                      <p:cBhvr>
                                        <p:cTn id="14" dur="500" fill="hold"/>
                                        <p:tgtEl>
                                          <p:spTgt spid="3"/>
                                        </p:tgtEl>
                                        <p:attrNameLst>
                                          <p:attrName>ppt_y</p:attrName>
                                        </p:attrNameLst>
                                      </p:cBhvr>
                                      <p:tavLst>
                                        <p:tav tm="0">
                                          <p:val>
                                            <p:strVal val="#ppt_y"/>
                                          </p:val>
                                        </p:tav>
                                        <p:tav tm="100000">
                                          <p:val>
                                            <p:strVal val="#ppt_y"/>
                                          </p:val>
                                        </p:tav>
                                      </p:tavLst>
                                    </p:anim>
                                    <p:animEffect transition="in" filter="fade">
                                      <p:cBhvr>
                                        <p:cTn id="15" dur="500"/>
                                        <p:tgtEl>
                                          <p:spTgt spid="3"/>
                                        </p:tgtEl>
                                      </p:cBhvr>
                                    </p:animEffect>
                                  </p:childTnLst>
                                </p:cTn>
                              </p:par>
                            </p:childTnLst>
                          </p:cTn>
                        </p:par>
                        <p:par>
                          <p:cTn id="16" fill="hold" nodeType="afterGroup">
                            <p:stCondLst>
                              <p:cond delay="2500"/>
                            </p:stCondLst>
                            <p:childTnLst>
                              <p:par>
                                <p:cTn id="17" presetID="22" presetClass="entr" presetSubtype="8" fill="hold" nodeType="afterEffect">
                                  <p:stCondLst>
                                    <p:cond delay="1000"/>
                                  </p:stCondLst>
                                  <p:childTnLst>
                                    <p:set>
                                      <p:cBhvr>
                                        <p:cTn id="18" dur="1" fill="hold">
                                          <p:stCondLst>
                                            <p:cond delay="0"/>
                                          </p:stCondLst>
                                        </p:cTn>
                                        <p:tgtEl>
                                          <p:spTgt spid="5"/>
                                        </p:tgtEl>
                                        <p:attrNameLst>
                                          <p:attrName>style.visibility</p:attrName>
                                        </p:attrNameLst>
                                      </p:cBhvr>
                                      <p:to>
                                        <p:strVal val="visible"/>
                                      </p:to>
                                    </p:set>
                                    <p:animEffect transition="in" filter="wipe(left)">
                                      <p:cBhvr>
                                        <p:cTn id="19" dur="1000"/>
                                        <p:tgtEl>
                                          <p:spTgt spid="5"/>
                                        </p:tgtEl>
                                      </p:cBhvr>
                                    </p:animEffect>
                                  </p:childTnLst>
                                </p:cTn>
                              </p:par>
                            </p:childTnLst>
                          </p:cTn>
                        </p:par>
                        <p:par>
                          <p:cTn id="20" fill="hold" nodeType="afterGroup">
                            <p:stCondLst>
                              <p:cond delay="4500"/>
                            </p:stCondLst>
                            <p:childTnLst>
                              <p:par>
                                <p:cTn id="21" presetID="17" presetClass="entr" presetSubtype="10" fill="hold" nodeType="afterEffect">
                                  <p:stCondLst>
                                    <p:cond delay="1000"/>
                                  </p:stCondLst>
                                  <p:childTnLst>
                                    <p:set>
                                      <p:cBhvr>
                                        <p:cTn id="22" dur="1" fill="hold">
                                          <p:stCondLst>
                                            <p:cond delay="0"/>
                                          </p:stCondLst>
                                        </p:cTn>
                                        <p:tgtEl>
                                          <p:spTgt spid="4"/>
                                        </p:tgtEl>
                                        <p:attrNameLst>
                                          <p:attrName>style.visibility</p:attrName>
                                        </p:attrNameLst>
                                      </p:cBhvr>
                                      <p:to>
                                        <p:strVal val="visible"/>
                                      </p:to>
                                    </p:set>
                                    <p:anim calcmode="lin" valueType="num">
                                      <p:cBhvr>
                                        <p:cTn id="23" dur="500" fill="hold"/>
                                        <p:tgtEl>
                                          <p:spTgt spid="4"/>
                                        </p:tgtEl>
                                        <p:attrNameLst>
                                          <p:attrName>ppt_w</p:attrName>
                                        </p:attrNameLst>
                                      </p:cBhvr>
                                      <p:tavLst>
                                        <p:tav tm="0">
                                          <p:val>
                                            <p:fltVal val="0"/>
                                          </p:val>
                                        </p:tav>
                                        <p:tav tm="100000">
                                          <p:val>
                                            <p:strVal val="#ppt_w"/>
                                          </p:val>
                                        </p:tav>
                                      </p:tavLst>
                                    </p:anim>
                                    <p:anim calcmode="lin" valueType="num">
                                      <p:cBhvr>
                                        <p:cTn id="24" dur="500" fill="hold"/>
                                        <p:tgtEl>
                                          <p:spTgt spid="4"/>
                                        </p:tgtEl>
                                        <p:attrNameLst>
                                          <p:attrName>ppt_h</p:attrName>
                                        </p:attrNameLst>
                                      </p:cBhvr>
                                      <p:tavLst>
                                        <p:tav tm="0">
                                          <p:val>
                                            <p:strVal val="#ppt_h"/>
                                          </p:val>
                                        </p:tav>
                                        <p:tav tm="100000">
                                          <p:val>
                                            <p:strVal val="#ppt_h"/>
                                          </p:val>
                                        </p:tav>
                                      </p:tavLst>
                                    </p:anim>
                                  </p:childTnLst>
                                </p:cTn>
                              </p:par>
                            </p:childTnLst>
                          </p:cTn>
                        </p:par>
                        <p:par>
                          <p:cTn id="25" fill="hold" nodeType="afterGroup">
                            <p:stCondLst>
                              <p:cond delay="6000"/>
                            </p:stCondLst>
                            <p:childTnLst>
                              <p:par>
                                <p:cTn id="26" presetID="22" presetClass="entr" presetSubtype="2" fill="hold" grpId="0" nodeType="afterEffect">
                                  <p:stCondLst>
                                    <p:cond delay="1000"/>
                                  </p:stCondLst>
                                  <p:childTnLst>
                                    <p:set>
                                      <p:cBhvr>
                                        <p:cTn id="27" dur="1" fill="hold">
                                          <p:stCondLst>
                                            <p:cond delay="0"/>
                                          </p:stCondLst>
                                        </p:cTn>
                                        <p:tgtEl>
                                          <p:spTgt spid="10257"/>
                                        </p:tgtEl>
                                        <p:attrNameLst>
                                          <p:attrName>style.visibility</p:attrName>
                                        </p:attrNameLst>
                                      </p:cBhvr>
                                      <p:to>
                                        <p:strVal val="visible"/>
                                      </p:to>
                                    </p:set>
                                    <p:animEffect transition="in" filter="wipe(right)">
                                      <p:cBhvr>
                                        <p:cTn id="28" dur="1000"/>
                                        <p:tgtEl>
                                          <p:spTgt spid="10257"/>
                                        </p:tgtEl>
                                      </p:cBhvr>
                                    </p:animEffect>
                                  </p:childTnLst>
                                </p:cTn>
                              </p:par>
                            </p:childTnLst>
                          </p:cTn>
                        </p:par>
                        <p:par>
                          <p:cTn id="29" fill="hold" nodeType="afterGroup">
                            <p:stCondLst>
                              <p:cond delay="8000"/>
                            </p:stCondLst>
                            <p:childTnLst>
                              <p:par>
                                <p:cTn id="30" presetID="14" presetClass="entr" presetSubtype="10" fill="hold" grpId="0" nodeType="afterEffect">
                                  <p:stCondLst>
                                    <p:cond delay="1000"/>
                                  </p:stCondLst>
                                  <p:childTnLst>
                                    <p:set>
                                      <p:cBhvr>
                                        <p:cTn id="31" dur="1" fill="hold">
                                          <p:stCondLst>
                                            <p:cond delay="0"/>
                                          </p:stCondLst>
                                        </p:cTn>
                                        <p:tgtEl>
                                          <p:spTgt spid="34"/>
                                        </p:tgtEl>
                                        <p:attrNameLst>
                                          <p:attrName>style.visibility</p:attrName>
                                        </p:attrNameLst>
                                      </p:cBhvr>
                                      <p:to>
                                        <p:strVal val="visible"/>
                                      </p:to>
                                    </p:set>
                                    <p:animEffect transition="in" filter="randombar(horizontal)">
                                      <p:cBhvr>
                                        <p:cTn id="32" dur="75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7" grpId="0" animBg="1"/>
      <p:bldP spid="34"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10123</TotalTime>
  <Words>2109</Words>
  <Application>Microsoft Office PowerPoint</Application>
  <PresentationFormat>On-screen Show (4:3)</PresentationFormat>
  <Paragraphs>452</Paragraphs>
  <Slides>37</Slides>
  <Notes>34</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This is more work…</vt:lpstr>
      <vt:lpstr>Multi-Media Model   Paired Presentation  “Narration” &amp; “Animation”</vt:lpstr>
      <vt:lpstr>One Channel</vt:lpstr>
      <vt:lpstr>One Channel</vt:lpstr>
      <vt:lpstr>PowerPoint Presentation</vt:lpstr>
      <vt:lpstr>This is less work…</vt:lpstr>
      <vt:lpstr>PowerPoint Presentation</vt:lpstr>
      <vt:lpstr>PowerPoint Presentation</vt:lpstr>
      <vt:lpstr>PowerPoint Presentation</vt:lpstr>
      <vt:lpstr>PowerPoint Presentation</vt:lpstr>
      <vt:lpstr>PowerPoint Presentation</vt:lpstr>
      <vt:lpstr>Better</vt:lpstr>
      <vt:lpstr>PowerPoint Presentation</vt:lpstr>
      <vt:lpstr>IN THIS EXAMPLE Coherence is increased through enhanced spatial proximity and enhanced temporal contiguity; Animated text is used, no narration; Extraneous text/animation is removed.</vt:lpstr>
      <vt:lpstr>PowerPoint Presentation</vt:lpstr>
      <vt:lpstr>PowerPoint Presentation</vt:lpstr>
      <vt:lpstr>Viceroy Butterfly (tastes good)</vt:lpstr>
      <vt:lpstr>Monarch Butterfly (tastes bad)</vt:lpstr>
      <vt:lpstr>PowerPoint Presentation</vt:lpstr>
      <vt:lpstr>Better</vt:lpstr>
      <vt:lpstr>PowerPoint Presentation</vt:lpstr>
      <vt:lpstr>PowerPoint Presentation</vt:lpstr>
      <vt:lpstr>IN THIS EXAMPLE Coherence is increased through enhanced spatial proximity; Extraneous text is removed; Printed text is separated from visual, but could be replaced by brief narration; No animation is used, would be extraneous.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Learning</dc:title>
  <dc:subject>Multi-Media</dc:subject>
  <dc:creator>Owner</dc:creator>
  <dc:description>Prepared for display through Anthropology - Open Access Journal</dc:description>
  <cp:lastModifiedBy>Chandra Shekhar Kagitha</cp:lastModifiedBy>
  <cp:revision>688</cp:revision>
  <dcterms:created xsi:type="dcterms:W3CDTF">2007-12-26T05:35:15Z</dcterms:created>
  <dcterms:modified xsi:type="dcterms:W3CDTF">2014-10-08T07:09:24Z</dcterms:modified>
</cp:coreProperties>
</file>