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77" r:id="rId5"/>
    <p:sldId id="278" r:id="rId6"/>
    <p:sldId id="288" r:id="rId7"/>
    <p:sldId id="279" r:id="rId8"/>
    <p:sldId id="262" r:id="rId9"/>
    <p:sldId id="285" r:id="rId10"/>
    <p:sldId id="265" r:id="rId11"/>
    <p:sldId id="280" r:id="rId12"/>
    <p:sldId id="281" r:id="rId13"/>
    <p:sldId id="282" r:id="rId14"/>
    <p:sldId id="283" r:id="rId15"/>
    <p:sldId id="284" r:id="rId16"/>
    <p:sldId id="266" r:id="rId17"/>
    <p:sldId id="267" r:id="rId18"/>
    <p:sldId id="274" r:id="rId19"/>
    <p:sldId id="275" r:id="rId20"/>
    <p:sldId id="276" r:id="rId21"/>
    <p:sldId id="287" r:id="rId22"/>
    <p:sldId id="270"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6FF3EF-2B57-44E6-90A4-481F31212281}">
          <p14:sldIdLst>
            <p14:sldId id="257"/>
            <p14:sldId id="258"/>
            <p14:sldId id="256"/>
            <p14:sldId id="277"/>
            <p14:sldId id="278"/>
            <p14:sldId id="288"/>
            <p14:sldId id="279"/>
            <p14:sldId id="262"/>
            <p14:sldId id="285"/>
          </p14:sldIdLst>
        </p14:section>
        <p14:section name="Untitled Section" id="{F2C95073-7E2C-4D5F-B43D-6F4E99D84826}">
          <p14:sldIdLst>
            <p14:sldId id="265"/>
            <p14:sldId id="280"/>
            <p14:sldId id="281"/>
            <p14:sldId id="282"/>
            <p14:sldId id="283"/>
            <p14:sldId id="284"/>
            <p14:sldId id="266"/>
            <p14:sldId id="267"/>
            <p14:sldId id="274"/>
            <p14:sldId id="275"/>
            <p14:sldId id="276"/>
            <p14:sldId id="287"/>
            <p14:sldId id="270"/>
            <p14:sldId id="2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351" autoAdjust="0"/>
  </p:normalViewPr>
  <p:slideViewPr>
    <p:cSldViewPr snapToGrid="0">
      <p:cViewPr varScale="1">
        <p:scale>
          <a:sx n="77" d="100"/>
          <a:sy n="77" d="100"/>
        </p:scale>
        <p:origin x="-11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5500DC-347A-4F06-816A-50487592DE5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194535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500DC-347A-4F06-816A-50487592DE5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426023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500DC-347A-4F06-816A-50487592DE5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1897883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500DC-347A-4F06-816A-50487592DE5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234149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5500DC-347A-4F06-816A-50487592DE5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041780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5500DC-347A-4F06-816A-50487592DE53}"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404824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5500DC-347A-4F06-816A-50487592DE53}" type="datetimeFigureOut">
              <a:rPr lang="en-US" smtClean="0"/>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460709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500DC-347A-4F06-816A-50487592DE53}" type="datetimeFigureOut">
              <a:rPr lang="en-US" smtClean="0"/>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401789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500DC-347A-4F06-816A-50487592DE53}" type="datetimeFigureOut">
              <a:rPr lang="en-US" smtClean="0"/>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273274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500DC-347A-4F06-816A-50487592DE53}"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19060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500DC-347A-4F06-816A-50487592DE53}"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71169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500DC-347A-4F06-816A-50487592DE53}" type="datetimeFigureOut">
              <a:rPr lang="en-US" smtClean="0"/>
              <a:t>10/30/2014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7B17D9-4F67-44A5-A59D-BF7E04140E4B}" type="slidenum">
              <a:rPr lang="en-US" smtClean="0"/>
              <a:t>‹#›</a:t>
            </a:fld>
            <a:endParaRPr lang="en-US"/>
          </a:p>
        </p:txBody>
      </p:sp>
    </p:spTree>
    <p:extLst>
      <p:ext uri="{BB962C8B-B14F-4D97-AF65-F5344CB8AC3E}">
        <p14:creationId xmlns:p14="http://schemas.microsoft.com/office/powerpoint/2010/main" val="1196927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ancercenter.com/leukemia/types/tab/chronic-myeloid-leukemi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ancercenter.com/leukemia/types/tab/acute-lymphocytic-leukemi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ancercenter.com/leukemia/types/tab/chronic-lymphocytic-leukemi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8.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latin typeface="Arial" pitchFamily="34" charset="0"/>
              </a:rPr>
              <a:t>Contact us at: contact.omics@omicsonline.org</a:t>
            </a:r>
          </a:p>
        </p:txBody>
      </p:sp>
      <p:pic>
        <p:nvPicPr>
          <p:cNvPr id="2053"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464011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Verdana" pitchFamily="34" charset="0"/>
                <a:ea typeface="Verdana" pitchFamily="34" charset="0"/>
                <a:cs typeface="Verdana" pitchFamily="34" charset="0"/>
              </a:rPr>
              <a:t>TYPES</a:t>
            </a:r>
            <a:endParaRPr lang="en-US" sz="3600" dirty="0">
              <a:solidFill>
                <a:srgbClr val="FF0000"/>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1571171"/>
            <a:ext cx="8229600" cy="4525963"/>
          </a:xfrm>
        </p:spPr>
        <p:txBody>
          <a:bodyPr>
            <a:normAutofit/>
          </a:bodyPr>
          <a:lstStyle/>
          <a:p>
            <a:r>
              <a:rPr lang="en-US" sz="2800" dirty="0" smtClean="0"/>
              <a:t>There </a:t>
            </a:r>
            <a:r>
              <a:rPr lang="en-US" sz="2800" dirty="0"/>
              <a:t>are four main types of leukemia:</a:t>
            </a:r>
          </a:p>
          <a:p>
            <a:r>
              <a:rPr lang="en-US" sz="2800" dirty="0" smtClean="0"/>
              <a:t>Acute </a:t>
            </a:r>
            <a:r>
              <a:rPr lang="en-US" sz="2800" dirty="0"/>
              <a:t>myeloid leukemia (AML)</a:t>
            </a:r>
          </a:p>
          <a:p>
            <a:r>
              <a:rPr lang="en-US" sz="2800" dirty="0"/>
              <a:t>Chronic myeloid leukemia (CML)</a:t>
            </a:r>
          </a:p>
          <a:p>
            <a:r>
              <a:rPr lang="en-US" sz="2800" dirty="0"/>
              <a:t>Acute lymphocytic leukemia (ALL)</a:t>
            </a:r>
          </a:p>
          <a:p>
            <a:r>
              <a:rPr lang="en-US" sz="2800" dirty="0"/>
              <a:t>Chronic lymphocytic leukemia (CLL)</a:t>
            </a:r>
          </a:p>
          <a:p>
            <a:pPr marL="0" indent="0">
              <a:buNone/>
            </a:pPr>
            <a:endParaRPr lang="en-US"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147534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myeloid leukemia</a:t>
            </a:r>
          </a:p>
        </p:txBody>
      </p:sp>
      <p:sp>
        <p:nvSpPr>
          <p:cNvPr id="3" name="Content Placeholder 2"/>
          <p:cNvSpPr>
            <a:spLocks noGrp="1"/>
          </p:cNvSpPr>
          <p:nvPr>
            <p:ph idx="1"/>
          </p:nvPr>
        </p:nvSpPr>
        <p:spPr/>
        <p:txBody>
          <a:bodyPr>
            <a:normAutofit lnSpcReduction="10000"/>
          </a:bodyPr>
          <a:lstStyle/>
          <a:p>
            <a:endParaRPr lang="en-US" dirty="0" smtClean="0"/>
          </a:p>
          <a:p>
            <a:pPr>
              <a:defRPr/>
            </a:pPr>
            <a:r>
              <a:rPr lang="en-US" dirty="0"/>
              <a:t>Insidious nonspecific onset</a:t>
            </a:r>
          </a:p>
          <a:p>
            <a:pPr>
              <a:defRPr/>
            </a:pPr>
            <a:r>
              <a:rPr lang="en-US" dirty="0"/>
              <a:t>Pallor due to anemia</a:t>
            </a:r>
          </a:p>
          <a:p>
            <a:pPr>
              <a:defRPr/>
            </a:pPr>
            <a:r>
              <a:rPr lang="en-US" dirty="0"/>
              <a:t>Febrile due to ineffective WBC</a:t>
            </a:r>
          </a:p>
          <a:p>
            <a:pPr>
              <a:defRPr/>
            </a:pPr>
            <a:r>
              <a:rPr lang="en-US" dirty="0" err="1"/>
              <a:t>Petechiae</a:t>
            </a:r>
            <a:r>
              <a:rPr lang="en-US" dirty="0"/>
              <a:t> due to thrombocytopenia</a:t>
            </a:r>
          </a:p>
          <a:p>
            <a:pPr>
              <a:defRPr/>
            </a:pPr>
            <a:r>
              <a:rPr lang="en-US" dirty="0"/>
              <a:t>Mucus membrane and gum bleed in M4 and M5</a:t>
            </a:r>
          </a:p>
          <a:p>
            <a:pPr>
              <a:defRPr/>
            </a:pPr>
            <a:r>
              <a:rPr lang="en-US" dirty="0"/>
              <a:t>Bone pain</a:t>
            </a:r>
          </a:p>
          <a:p>
            <a:endParaRPr lang="en-US" dirty="0"/>
          </a:p>
        </p:txBody>
      </p:sp>
    </p:spTree>
    <p:extLst>
      <p:ext uri="{BB962C8B-B14F-4D97-AF65-F5344CB8AC3E}">
        <p14:creationId xmlns:p14="http://schemas.microsoft.com/office/powerpoint/2010/main" val="2153222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ytochem.jpg                                                   0005C010&#10;Med Tech C207                  ABA7815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8685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
            </a:r>
            <a:br>
              <a:rPr lang="en-US" dirty="0" smtClean="0">
                <a:hlinkClick r:id="rId2"/>
              </a:rPr>
            </a:br>
            <a:r>
              <a:rPr lang="en-US" dirty="0" smtClean="0"/>
              <a:t>Chronic </a:t>
            </a:r>
            <a:r>
              <a:rPr lang="en-US" dirty="0"/>
              <a:t>myeloid leukemia (CML)</a:t>
            </a:r>
            <a:br>
              <a:rPr lang="en-US" dirty="0"/>
            </a:br>
            <a:endParaRPr lang="en-US" dirty="0"/>
          </a:p>
        </p:txBody>
      </p:sp>
      <p:sp>
        <p:nvSpPr>
          <p:cNvPr id="3" name="Content Placeholder 2"/>
          <p:cNvSpPr>
            <a:spLocks noGrp="1"/>
          </p:cNvSpPr>
          <p:nvPr>
            <p:ph idx="1"/>
          </p:nvPr>
        </p:nvSpPr>
        <p:spPr/>
        <p:txBody>
          <a:bodyPr/>
          <a:lstStyle/>
          <a:p>
            <a:pPr>
              <a:defRPr/>
            </a:pPr>
            <a:r>
              <a:rPr lang="en-US" dirty="0"/>
              <a:t>Leukocytosis with </a:t>
            </a:r>
            <a:r>
              <a:rPr lang="en-US" dirty="0" err="1"/>
              <a:t>blastemia</a:t>
            </a:r>
            <a:endParaRPr lang="en-US" dirty="0"/>
          </a:p>
          <a:p>
            <a:pPr>
              <a:defRPr/>
            </a:pPr>
            <a:r>
              <a:rPr lang="en-US" dirty="0"/>
              <a:t>Thrombocytosis</a:t>
            </a:r>
          </a:p>
          <a:p>
            <a:pPr>
              <a:defRPr/>
            </a:pPr>
            <a:r>
              <a:rPr lang="en-US" dirty="0" err="1"/>
              <a:t>Basophilia</a:t>
            </a:r>
            <a:endParaRPr lang="en-US" dirty="0"/>
          </a:p>
          <a:p>
            <a:pPr>
              <a:defRPr/>
            </a:pPr>
            <a:r>
              <a:rPr lang="en-US" dirty="0"/>
              <a:t>Micro-megakaryocytes</a:t>
            </a:r>
          </a:p>
          <a:p>
            <a:pPr>
              <a:defRPr/>
            </a:pPr>
            <a:r>
              <a:rPr lang="en-US" dirty="0"/>
              <a:t>Low LAP score (intermediate if infected)</a:t>
            </a:r>
          </a:p>
          <a:p>
            <a:pPr>
              <a:defRPr/>
            </a:pPr>
            <a:r>
              <a:rPr lang="en-US" dirty="0"/>
              <a:t>About 10% blasts in BM</a:t>
            </a:r>
          </a:p>
          <a:p>
            <a:pPr>
              <a:defRPr/>
            </a:pPr>
            <a:r>
              <a:rPr lang="en-US" dirty="0"/>
              <a:t>Philadelphia chromosome</a:t>
            </a:r>
          </a:p>
          <a:p>
            <a:endParaRPr lang="en-US" dirty="0"/>
          </a:p>
        </p:txBody>
      </p:sp>
    </p:spTree>
    <p:extLst>
      <p:ext uri="{BB962C8B-B14F-4D97-AF65-F5344CB8AC3E}">
        <p14:creationId xmlns:p14="http://schemas.microsoft.com/office/powerpoint/2010/main" val="360525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
            </a:r>
            <a:br>
              <a:rPr lang="en-US" dirty="0" smtClean="0">
                <a:hlinkClick r:id="rId2"/>
              </a:rPr>
            </a:br>
            <a:r>
              <a:rPr lang="en-US" dirty="0" smtClean="0"/>
              <a:t>Acute </a:t>
            </a:r>
            <a:r>
              <a:rPr lang="en-US" dirty="0"/>
              <a:t>lymphocytic leukemia (ALL)</a:t>
            </a:r>
            <a:br>
              <a:rPr lang="en-US" dirty="0"/>
            </a:br>
            <a:endParaRPr lang="en-US" dirty="0"/>
          </a:p>
        </p:txBody>
      </p:sp>
      <p:sp>
        <p:nvSpPr>
          <p:cNvPr id="4" name="Rectangle 3"/>
          <p:cNvSpPr>
            <a:spLocks noGrp="1" noChangeArrowheads="1"/>
          </p:cNvSpPr>
          <p:nvPr>
            <p:ph idx="1"/>
          </p:nvPr>
        </p:nvSpPr>
        <p:spPr/>
        <p:txBody>
          <a:bodyPr/>
          <a:lstStyle/>
          <a:p>
            <a:pPr eaLnBrk="1" hangingPunct="1">
              <a:defRPr/>
            </a:pPr>
            <a:endParaRPr lang="en-US" dirty="0" smtClean="0"/>
          </a:p>
          <a:p>
            <a:pPr eaLnBrk="1" hangingPunct="1">
              <a:defRPr/>
            </a:pPr>
            <a:r>
              <a:rPr lang="en-US" dirty="0" smtClean="0"/>
              <a:t>L1: Small homogeneous blasts; mostly in children</a:t>
            </a:r>
          </a:p>
          <a:p>
            <a:pPr eaLnBrk="1" hangingPunct="1">
              <a:defRPr/>
            </a:pPr>
            <a:r>
              <a:rPr lang="en-US" dirty="0" smtClean="0"/>
              <a:t>L2: Large heterogeneous blasts; mostly in adults</a:t>
            </a:r>
          </a:p>
          <a:p>
            <a:pPr eaLnBrk="1" hangingPunct="1">
              <a:defRPr/>
            </a:pPr>
            <a:r>
              <a:rPr lang="en-US" dirty="0" smtClean="0"/>
              <a:t>L3: “</a:t>
            </a:r>
            <a:r>
              <a:rPr lang="en-US" dirty="0" err="1" smtClean="0"/>
              <a:t>Burkitt</a:t>
            </a:r>
            <a:r>
              <a:rPr lang="en-US" dirty="0" smtClean="0"/>
              <a:t>” large basophilic B-cell blasts with vacuoles</a:t>
            </a:r>
          </a:p>
        </p:txBody>
      </p:sp>
    </p:spTree>
    <p:extLst>
      <p:ext uri="{BB962C8B-B14F-4D97-AF65-F5344CB8AC3E}">
        <p14:creationId xmlns:p14="http://schemas.microsoft.com/office/powerpoint/2010/main" val="3641444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
            </a:r>
            <a:br>
              <a:rPr lang="en-US" dirty="0" smtClean="0">
                <a:hlinkClick r:id="rId2"/>
              </a:rPr>
            </a:br>
            <a:r>
              <a:rPr lang="en-US" dirty="0" smtClean="0"/>
              <a:t>Chronic </a:t>
            </a:r>
            <a:r>
              <a:rPr lang="en-US" dirty="0"/>
              <a:t>lymphocytic leukemia (CLL)</a:t>
            </a:r>
            <a:br>
              <a:rPr lang="en-US" dirty="0"/>
            </a:br>
            <a:endParaRPr lang="en-US" dirty="0"/>
          </a:p>
        </p:txBody>
      </p:sp>
      <p:sp>
        <p:nvSpPr>
          <p:cNvPr id="3" name="Content Placeholder 2"/>
          <p:cNvSpPr>
            <a:spLocks noGrp="1"/>
          </p:cNvSpPr>
          <p:nvPr>
            <p:ph idx="1"/>
          </p:nvPr>
        </p:nvSpPr>
        <p:spPr/>
        <p:txBody>
          <a:bodyPr/>
          <a:lstStyle/>
          <a:p>
            <a:pPr>
              <a:defRPr/>
            </a:pPr>
            <a:r>
              <a:rPr lang="en-US" dirty="0"/>
              <a:t>Exclusive in elderly</a:t>
            </a:r>
          </a:p>
          <a:p>
            <a:pPr>
              <a:defRPr/>
            </a:pPr>
            <a:r>
              <a:rPr lang="en-US" dirty="0" err="1"/>
              <a:t>Lyphocytosis</a:t>
            </a:r>
            <a:r>
              <a:rPr lang="en-US" dirty="0"/>
              <a:t> unrelated to viral infection</a:t>
            </a:r>
          </a:p>
          <a:p>
            <a:pPr>
              <a:defRPr/>
            </a:pPr>
            <a:r>
              <a:rPr lang="en-US" dirty="0"/>
              <a:t>Hyper-mature lymphocytes with highly condensed nuclei</a:t>
            </a:r>
          </a:p>
          <a:p>
            <a:pPr>
              <a:defRPr/>
            </a:pPr>
            <a:r>
              <a:rPr lang="en-US" dirty="0"/>
              <a:t>Smudge cells: preventable with a drop of bovine albumin</a:t>
            </a:r>
          </a:p>
          <a:p>
            <a:endParaRPr lang="en-US" dirty="0"/>
          </a:p>
        </p:txBody>
      </p:sp>
    </p:spTree>
    <p:extLst>
      <p:ext uri="{BB962C8B-B14F-4D97-AF65-F5344CB8AC3E}">
        <p14:creationId xmlns:p14="http://schemas.microsoft.com/office/powerpoint/2010/main" val="1534970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Verdana" pitchFamily="34" charset="0"/>
                <a:ea typeface="Verdana" pitchFamily="34" charset="0"/>
                <a:cs typeface="Verdana" pitchFamily="34" charset="0"/>
              </a:rPr>
              <a:t>SYMPTOMS</a:t>
            </a:r>
            <a:endParaRPr lang="en-US" sz="3600" dirty="0">
              <a:solidFill>
                <a:srgbClr val="FF0000"/>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1190171"/>
            <a:ext cx="8229600" cy="5384799"/>
          </a:xfrm>
        </p:spPr>
        <p:txBody>
          <a:bodyPr>
            <a:normAutofit fontScale="32500" lnSpcReduction="20000"/>
          </a:bodyPr>
          <a:lstStyle/>
          <a:p>
            <a:r>
              <a:rPr lang="en-US" sz="7000" dirty="0"/>
              <a:t>Some general symptoms of leukemia include:</a:t>
            </a:r>
          </a:p>
          <a:p>
            <a:r>
              <a:rPr lang="en-US" sz="7000" dirty="0"/>
              <a:t>Fever, chills</a:t>
            </a:r>
          </a:p>
          <a:p>
            <a:r>
              <a:rPr lang="en-US" sz="7000" dirty="0"/>
              <a:t>Fatigue, weakness</a:t>
            </a:r>
          </a:p>
          <a:p>
            <a:r>
              <a:rPr lang="en-US" sz="7000" dirty="0"/>
              <a:t>Loss of appetite, weight loss</a:t>
            </a:r>
          </a:p>
          <a:p>
            <a:r>
              <a:rPr lang="en-US" sz="7000" dirty="0"/>
              <a:t>Night sweats</a:t>
            </a:r>
          </a:p>
          <a:p>
            <a:r>
              <a:rPr lang="en-US" sz="7000" dirty="0"/>
              <a:t>Bone/joint pain</a:t>
            </a:r>
          </a:p>
          <a:p>
            <a:r>
              <a:rPr lang="en-US" sz="7000" dirty="0"/>
              <a:t>Abdominal discomfort</a:t>
            </a:r>
          </a:p>
          <a:p>
            <a:r>
              <a:rPr lang="en-US" sz="7000" dirty="0"/>
              <a:t>Headaches</a:t>
            </a:r>
          </a:p>
          <a:p>
            <a:r>
              <a:rPr lang="en-US" sz="7000" dirty="0"/>
              <a:t>Shortness of breath</a:t>
            </a:r>
          </a:p>
          <a:p>
            <a:r>
              <a:rPr lang="en-US" sz="7000" dirty="0"/>
              <a:t>Frequent infections</a:t>
            </a:r>
          </a:p>
          <a:p>
            <a:r>
              <a:rPr lang="en-US" sz="7000" dirty="0"/>
              <a:t>Easy bruising or bleeding</a:t>
            </a:r>
          </a:p>
          <a:p>
            <a:r>
              <a:rPr lang="en-US" sz="7000" dirty="0" err="1"/>
              <a:t>Petechiae</a:t>
            </a:r>
            <a:r>
              <a:rPr lang="en-US" sz="7000" dirty="0"/>
              <a:t> (small red spots under </a:t>
            </a:r>
            <a:r>
              <a:rPr lang="en-US" sz="5900" dirty="0"/>
              <a:t>the skin)</a:t>
            </a:r>
          </a:p>
          <a:p>
            <a:pPr marL="0" indent="0">
              <a:buNone/>
            </a:pPr>
            <a:r>
              <a:rPr lang="en-US" dirty="0"/>
              <a:t/>
            </a:r>
            <a:br>
              <a:rPr lang="en-US" dirty="0"/>
            </a:br>
            <a:endParaRPr lang="en-US" dirty="0"/>
          </a:p>
        </p:txBody>
      </p:sp>
    </p:spTree>
    <p:extLst>
      <p:ext uri="{BB962C8B-B14F-4D97-AF65-F5344CB8AC3E}">
        <p14:creationId xmlns:p14="http://schemas.microsoft.com/office/powerpoint/2010/main" val="1151896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Verdana" pitchFamily="34" charset="0"/>
                <a:ea typeface="Verdana" pitchFamily="34" charset="0"/>
                <a:cs typeface="Verdana" pitchFamily="34" charset="0"/>
              </a:rPr>
              <a:t>PREVENTION</a:t>
            </a:r>
            <a:endParaRPr lang="en-US" sz="3600" dirty="0">
              <a:solidFill>
                <a:srgbClr val="FF0000"/>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1393372"/>
            <a:ext cx="8229600" cy="4732792"/>
          </a:xfrm>
        </p:spPr>
        <p:txBody>
          <a:bodyPr>
            <a:normAutofit/>
          </a:bodyPr>
          <a:lstStyle/>
          <a:p>
            <a:r>
              <a:rPr lang="en-US" sz="2400" dirty="0"/>
              <a:t> leukemia may be prevented by avoiding high doses of radiation, exposure to the chemical benzene, smoking and other tobacco use, or certain types of chemotherapy used to treat other types of </a:t>
            </a:r>
            <a:r>
              <a:rPr lang="en-US" sz="2400" dirty="0" smtClean="0"/>
              <a:t>cancer</a:t>
            </a:r>
          </a:p>
          <a:p>
            <a:endParaRPr lang="en-US" sz="2800" dirty="0">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val="2699332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14"/>
            <a:ext cx="8229600" cy="1132115"/>
          </a:xfrm>
        </p:spPr>
        <p:txBody>
          <a:bodyPr/>
          <a:lstStyle/>
          <a:p>
            <a:r>
              <a:rPr lang="en-US" dirty="0" smtClean="0">
                <a:solidFill>
                  <a:srgbClr val="FF0000"/>
                </a:solidFill>
              </a:rPr>
              <a:t>TREATMENT</a:t>
            </a:r>
            <a:endParaRPr lang="en-US" dirty="0">
              <a:solidFill>
                <a:srgbClr val="FF0000"/>
              </a:solidFill>
            </a:endParaRPr>
          </a:p>
        </p:txBody>
      </p:sp>
      <p:sp>
        <p:nvSpPr>
          <p:cNvPr id="4" name="Content Placeholder 3"/>
          <p:cNvSpPr>
            <a:spLocks noGrp="1"/>
          </p:cNvSpPr>
          <p:nvPr>
            <p:ph idx="1"/>
          </p:nvPr>
        </p:nvSpPr>
        <p:spPr>
          <a:xfrm>
            <a:off x="457200" y="1175657"/>
            <a:ext cx="8229600" cy="4950507"/>
          </a:xfrm>
        </p:spPr>
        <p:txBody>
          <a:bodyPr>
            <a:normAutofit lnSpcReduction="10000"/>
          </a:bodyPr>
          <a:lstStyle/>
          <a:p>
            <a:r>
              <a:rPr lang="en-US" sz="2600" dirty="0"/>
              <a:t>The treatment of leukemia is among the most intensive of all cancer therapies. Leukemia is a cancer of the bone marrow. This is the place in the body that manufactures most of the body's disease fighting cells. The treatment of leukemia wipes out these cells along with the cancer cells.</a:t>
            </a:r>
          </a:p>
          <a:p>
            <a:r>
              <a:rPr lang="en-US" sz="2600" dirty="0"/>
              <a:t>Treatment often severely compromise immune function and the body's ability to fight infection. Patients need a tremendous amount of supportive care to recover fully. That's why people with this disease should be treated in medical centers that routinely care for leukemia patients and that provide excellent supportive care, especially during periods of immune suppression.</a:t>
            </a:r>
          </a:p>
          <a:p>
            <a:endParaRPr lang="en-US" dirty="0"/>
          </a:p>
        </p:txBody>
      </p:sp>
    </p:spTree>
    <p:extLst>
      <p:ext uri="{BB962C8B-B14F-4D97-AF65-F5344CB8AC3E}">
        <p14:creationId xmlns:p14="http://schemas.microsoft.com/office/powerpoint/2010/main" val="257584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0000"/>
                </a:solidFill>
              </a:rPr>
              <a:t>DIAGNOSIS</a:t>
            </a:r>
            <a:endParaRPr lang="en-US" dirty="0">
              <a:solidFill>
                <a:srgbClr val="FF0000"/>
              </a:solidFill>
            </a:endParaRPr>
          </a:p>
        </p:txBody>
      </p:sp>
      <p:sp>
        <p:nvSpPr>
          <p:cNvPr id="4" name="Content Placeholder 3"/>
          <p:cNvSpPr>
            <a:spLocks noGrp="1"/>
          </p:cNvSpPr>
          <p:nvPr>
            <p:ph idx="1"/>
          </p:nvPr>
        </p:nvSpPr>
        <p:spPr/>
        <p:txBody>
          <a:bodyPr>
            <a:normAutofit fontScale="70000" lnSpcReduction="20000"/>
          </a:bodyPr>
          <a:lstStyle/>
          <a:p>
            <a:r>
              <a:rPr lang="en-US" dirty="0" smtClean="0"/>
              <a:t>Your </a:t>
            </a:r>
            <a:r>
              <a:rPr lang="en-US" dirty="0"/>
              <a:t>doctor may not suspect leukemia based on your symptoms alone. However, during your physical examination, he or she may find that you have swollen lymph nodes or an enlarged liver or spleen. Routine blood tests, especially blood cell counts, may yield abnormal results.</a:t>
            </a:r>
          </a:p>
          <a:p>
            <a:r>
              <a:rPr lang="en-US" dirty="0"/>
              <a:t>At this point, your doctor may order other tests, including</a:t>
            </a:r>
          </a:p>
          <a:p>
            <a:r>
              <a:rPr lang="en-US" dirty="0"/>
              <a:t>A bone marrow biopsy (a sample of bone marrow is removed and examined)</a:t>
            </a:r>
          </a:p>
          <a:p>
            <a:r>
              <a:rPr lang="en-US" dirty="0"/>
              <a:t>More blood tests, to check for abnormal cells</a:t>
            </a:r>
          </a:p>
          <a:p>
            <a:r>
              <a:rPr lang="en-US" dirty="0"/>
              <a:t>Tests for genetic abnormalities, such as the Philadelphia chromosome.</a:t>
            </a:r>
          </a:p>
          <a:p>
            <a:r>
              <a:rPr lang="en-US" dirty="0"/>
              <a:t>Genetic tests can help determine exactly what type of leukemia you have. (Each of the four main types has subtypes.) These sophisticated tests may also offer clues as to how you will respond to a particular therapy.</a:t>
            </a:r>
          </a:p>
          <a:p>
            <a:endParaRPr lang="en-US" dirty="0"/>
          </a:p>
        </p:txBody>
      </p:sp>
    </p:spTree>
    <p:extLst>
      <p:ext uri="{BB962C8B-B14F-4D97-AF65-F5344CB8AC3E}">
        <p14:creationId xmlns:p14="http://schemas.microsoft.com/office/powerpoint/2010/main" val="2486059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653629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10;CMLBM3.jpg                                                     0005C010&#10;Med Tech C207                  ABA7815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17154" y="1233714"/>
            <a:ext cx="3429000" cy="3164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rot="10800000" flipV="1">
            <a:off x="2968170" y="4590144"/>
            <a:ext cx="3577773" cy="646331"/>
          </a:xfrm>
          <a:prstGeom prst="rect">
            <a:avLst/>
          </a:prstGeom>
        </p:spPr>
        <p:txBody>
          <a:bodyPr wrap="square">
            <a:spAutoFit/>
          </a:bodyPr>
          <a:lstStyle/>
          <a:p>
            <a:pPr algn="ctr"/>
            <a:r>
              <a:rPr lang="en-US" b="1" dirty="0"/>
              <a:t>Bone marrow aspirate</a:t>
            </a:r>
          </a:p>
          <a:p>
            <a:pPr algn="ctr"/>
            <a:r>
              <a:rPr lang="en-US" b="1" dirty="0"/>
              <a:t>and biopsy</a:t>
            </a:r>
          </a:p>
        </p:txBody>
      </p:sp>
    </p:spTree>
    <p:extLst>
      <p:ext uri="{BB962C8B-B14F-4D97-AF65-F5344CB8AC3E}">
        <p14:creationId xmlns:p14="http://schemas.microsoft.com/office/powerpoint/2010/main" val="2113295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Approved By</a:t>
            </a:r>
          </a:p>
          <a:p>
            <a:pPr marL="0" indent="0">
              <a:buNone/>
            </a:pPr>
            <a:endParaRPr lang="en-US" dirty="0"/>
          </a:p>
          <a:p>
            <a:pPr marL="0" indent="0">
              <a:buNone/>
            </a:pPr>
            <a:r>
              <a:rPr lang="en-US" sz="2000" b="1" dirty="0" smtClean="0"/>
              <a:t> </a:t>
            </a:r>
          </a:p>
          <a:p>
            <a:pPr marL="0" indent="0">
              <a:buNone/>
            </a:pPr>
            <a:endParaRPr lang="en-US" b="1" dirty="0"/>
          </a:p>
          <a:p>
            <a:pPr marL="0" indent="0">
              <a:buNone/>
            </a:pPr>
            <a:r>
              <a:rPr lang="en-US" sz="2400" b="1" dirty="0" smtClean="0"/>
              <a:t>E-signature: </a:t>
            </a:r>
          </a:p>
          <a:p>
            <a:pPr marL="0" indent="0">
              <a:buNone/>
            </a:pPr>
            <a:endParaRPr lang="en-US" sz="2400" b="1" dirty="0"/>
          </a:p>
        </p:txBody>
      </p:sp>
    </p:spTree>
    <p:extLst>
      <p:ext uri="{BB962C8B-B14F-4D97-AF65-F5344CB8AC3E}">
        <p14:creationId xmlns:p14="http://schemas.microsoft.com/office/powerpoint/2010/main" val="1625431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4572"/>
            <a:ext cx="8229600" cy="5591591"/>
          </a:xfrm>
        </p:spPr>
        <p:txBody>
          <a:bodyPr/>
          <a:lstStyle/>
          <a:p>
            <a:pPr algn="ctr"/>
            <a:endParaRPr lang="en-US" dirty="0" smtClean="0">
              <a:latin typeface="Verdana" pitchFamily="34" charset="0"/>
              <a:ea typeface="Verdana" pitchFamily="34" charset="0"/>
              <a:cs typeface="Verdana" pitchFamily="34" charset="0"/>
            </a:endParaRPr>
          </a:p>
          <a:p>
            <a:pPr algn="ctr"/>
            <a:endParaRPr lang="en-US" dirty="0">
              <a:latin typeface="Verdana" pitchFamily="34" charset="0"/>
              <a:ea typeface="Verdana" pitchFamily="34" charset="0"/>
              <a:cs typeface="Verdana" pitchFamily="34" charset="0"/>
            </a:endParaRPr>
          </a:p>
          <a:p>
            <a:pPr marL="0" indent="0" algn="ctr">
              <a:buNone/>
            </a:pPr>
            <a:endParaRPr lang="en-US" dirty="0" smtClean="0">
              <a:latin typeface="Verdana" pitchFamily="34" charset="0"/>
              <a:ea typeface="Verdana" pitchFamily="34" charset="0"/>
              <a:cs typeface="Verdana" pitchFamily="34" charset="0"/>
            </a:endParaRPr>
          </a:p>
          <a:p>
            <a:pPr marL="0" indent="0" algn="ctr">
              <a:buNone/>
            </a:pPr>
            <a:r>
              <a:rPr lang="en-US" sz="7200" dirty="0" smtClean="0">
                <a:solidFill>
                  <a:srgbClr val="7030A0"/>
                </a:solidFill>
                <a:latin typeface="Verdana" pitchFamily="34" charset="0"/>
                <a:ea typeface="Verdana" pitchFamily="34" charset="0"/>
                <a:cs typeface="Verdana" pitchFamily="34" charset="0"/>
              </a:rPr>
              <a:t>THANK YOU</a:t>
            </a:r>
            <a:endParaRPr lang="en-US" sz="7200" dirty="0">
              <a:solidFill>
                <a:srgbClr val="7030A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427524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1"/>
          </p:nvPr>
        </p:nvSpPr>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838211062"/>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16071" y="2119085"/>
            <a:ext cx="2812158" cy="1480457"/>
          </a:xfrm>
        </p:spPr>
        <p:txBody>
          <a:bodyPr>
            <a:normAutofit fontScale="90000"/>
          </a:bodyPr>
          <a:lstStyle/>
          <a:p>
            <a:r>
              <a:rPr lang="en-US" sz="2500" dirty="0" smtClean="0">
                <a:latin typeface="Verdana" pitchFamily="34" charset="0"/>
                <a:ea typeface="Verdana" pitchFamily="34" charset="0"/>
                <a:cs typeface="Verdana" pitchFamily="34" charset="0"/>
              </a:rPr>
              <a:t>     EDITOR</a:t>
            </a:r>
            <a:br>
              <a:rPr lang="en-US" sz="2500" dirty="0" smtClean="0">
                <a:latin typeface="Verdana" pitchFamily="34" charset="0"/>
                <a:ea typeface="Verdana" pitchFamily="34" charset="0"/>
                <a:cs typeface="Verdana" pitchFamily="34" charset="0"/>
              </a:rPr>
            </a:br>
            <a:r>
              <a:rPr lang="en-US" sz="2500" dirty="0" smtClean="0">
                <a:latin typeface="Verdana" pitchFamily="34" charset="0"/>
                <a:ea typeface="Verdana" pitchFamily="34" charset="0"/>
                <a:cs typeface="Verdana" pitchFamily="34" charset="0"/>
              </a:rPr>
              <a:t>     journal</a:t>
            </a:r>
            <a:br>
              <a:rPr lang="en-US" sz="2500" dirty="0" smtClean="0">
                <a:latin typeface="Verdana" pitchFamily="34" charset="0"/>
                <a:ea typeface="Verdana" pitchFamily="34" charset="0"/>
                <a:cs typeface="Verdana" pitchFamily="34" charset="0"/>
              </a:rPr>
            </a:br>
            <a:r>
              <a:rPr lang="en-US" sz="2500" dirty="0" smtClean="0">
                <a:latin typeface="Verdana" pitchFamily="34" charset="0"/>
                <a:ea typeface="Verdana" pitchFamily="34" charset="0"/>
                <a:cs typeface="Verdana" pitchFamily="34" charset="0"/>
              </a:rPr>
              <a:t>         of  Chemotherapy</a:t>
            </a:r>
            <a:endParaRPr lang="en-US" sz="2500" dirty="0">
              <a:latin typeface="Verdana" pitchFamily="34" charset="0"/>
              <a:ea typeface="Verdana" pitchFamily="34" charset="0"/>
              <a:cs typeface="Verdana"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725466789"/>
              </p:ext>
            </p:extLst>
          </p:nvPr>
        </p:nvGraphicFramePr>
        <p:xfrm>
          <a:off x="6335521" y="4264715"/>
          <a:ext cx="5435565" cy="293370"/>
        </p:xfrm>
        <a:graphic>
          <a:graphicData uri="http://schemas.openxmlformats.org/drawingml/2006/table">
            <a:tbl>
              <a:tblPr/>
              <a:tblGrid>
                <a:gridCol w="5435565"/>
              </a:tblGrid>
              <a:tr h="211014">
                <a:tc>
                  <a:txBody>
                    <a:bodyPr/>
                    <a:lstStyle/>
                    <a:p>
                      <a:pPr algn="l"/>
                      <a:endParaRPr lang="en-US" dirty="0"/>
                    </a:p>
                  </a:txBody>
                  <a:tcPr marL="9525" marR="9525" marT="9525" marB="9525">
                    <a:lnL>
                      <a:noFill/>
                    </a:lnL>
                    <a:lnR>
                      <a:noFill/>
                    </a:lnR>
                    <a:lnT>
                      <a:noFill/>
                    </a:lnT>
                    <a:lnB>
                      <a:noFill/>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338116098"/>
              </p:ext>
            </p:extLst>
          </p:nvPr>
        </p:nvGraphicFramePr>
        <p:xfrm>
          <a:off x="3736975" y="8084457"/>
          <a:ext cx="6953250" cy="522514"/>
        </p:xfrm>
        <a:graphic>
          <a:graphicData uri="http://schemas.openxmlformats.org/drawingml/2006/table">
            <a:tbl>
              <a:tblPr/>
              <a:tblGrid>
                <a:gridCol w="2112380"/>
                <a:gridCol w="4840870"/>
              </a:tblGrid>
              <a:tr h="522514">
                <a:tc>
                  <a:txBody>
                    <a:bodyPr/>
                    <a:lstStyle/>
                    <a:p>
                      <a:endParaRPr lang="en-US" dirty="0"/>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endParaRPr lang="en-US" dirty="0"/>
                    </a:p>
                  </a:txBody>
                  <a:tcPr marL="9525" marR="9525" marT="9525" marB="95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pic>
        <p:nvPicPr>
          <p:cNvPr id="1027" name="Picture 3" descr="Ken H. You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714" y="1465944"/>
            <a:ext cx="2706922" cy="279877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University of Tex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599" y="1465944"/>
            <a:ext cx="2409371" cy="274725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516070" y="239877"/>
            <a:ext cx="2467663" cy="492443"/>
          </a:xfrm>
          <a:prstGeom prst="rect">
            <a:avLst/>
          </a:prstGeom>
        </p:spPr>
        <p:txBody>
          <a:bodyPr wrap="none">
            <a:spAutoFit/>
          </a:bodyPr>
          <a:lstStyle/>
          <a:p>
            <a:r>
              <a:rPr lang="en-US" sz="2600" b="1" dirty="0" smtClean="0">
                <a:solidFill>
                  <a:srgbClr val="002060"/>
                </a:solidFill>
                <a:latin typeface="+mj-lt"/>
              </a:rPr>
              <a:t>Dr. Ken </a:t>
            </a:r>
            <a:r>
              <a:rPr lang="en-US" sz="2600" b="1" dirty="0">
                <a:solidFill>
                  <a:srgbClr val="002060"/>
                </a:solidFill>
                <a:latin typeface="+mj-lt"/>
              </a:rPr>
              <a:t>H. Young</a:t>
            </a:r>
          </a:p>
        </p:txBody>
      </p:sp>
      <p:sp>
        <p:nvSpPr>
          <p:cNvPr id="6" name="Rectangle 5"/>
          <p:cNvSpPr/>
          <p:nvPr/>
        </p:nvSpPr>
        <p:spPr>
          <a:xfrm>
            <a:off x="406400" y="4860836"/>
            <a:ext cx="4572000" cy="1200329"/>
          </a:xfrm>
          <a:prstGeom prst="rect">
            <a:avLst/>
          </a:prstGeom>
        </p:spPr>
        <p:txBody>
          <a:bodyPr>
            <a:spAutoFit/>
          </a:bodyPr>
          <a:lstStyle/>
          <a:p>
            <a:r>
              <a:rPr lang="en-US" dirty="0">
                <a:solidFill>
                  <a:srgbClr val="002060"/>
                </a:solidFill>
              </a:rPr>
              <a:t>PhD</a:t>
            </a:r>
            <a:br>
              <a:rPr lang="en-US" dirty="0">
                <a:solidFill>
                  <a:srgbClr val="002060"/>
                </a:solidFill>
              </a:rPr>
            </a:br>
            <a:r>
              <a:rPr lang="en-US" dirty="0">
                <a:solidFill>
                  <a:srgbClr val="002060"/>
                </a:solidFill>
              </a:rPr>
              <a:t>Associate Professor</a:t>
            </a:r>
            <a:br>
              <a:rPr lang="en-US" dirty="0">
                <a:solidFill>
                  <a:srgbClr val="002060"/>
                </a:solidFill>
              </a:rPr>
            </a:br>
            <a:r>
              <a:rPr lang="en-US" dirty="0">
                <a:solidFill>
                  <a:srgbClr val="002060"/>
                </a:solidFill>
              </a:rPr>
              <a:t>University of Texas</a:t>
            </a:r>
            <a:br>
              <a:rPr lang="en-US" dirty="0">
                <a:solidFill>
                  <a:srgbClr val="002060"/>
                </a:solidFill>
              </a:rPr>
            </a:br>
            <a:r>
              <a:rPr lang="en-US" dirty="0">
                <a:solidFill>
                  <a:srgbClr val="002060"/>
                </a:solidFill>
              </a:rPr>
              <a:t>USA</a:t>
            </a:r>
          </a:p>
        </p:txBody>
      </p:sp>
      <p:pic>
        <p:nvPicPr>
          <p:cNvPr id="12" name="Picture 3" descr="C:\Users\rakesh-s\Desktop\indexF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8342" y="5670896"/>
            <a:ext cx="1175657" cy="1182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3650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43" y="-174171"/>
            <a:ext cx="8193314" cy="928914"/>
          </a:xfrm>
        </p:spPr>
        <p:txBody>
          <a:bodyPr/>
          <a:lstStyle/>
          <a:p>
            <a:r>
              <a:rPr lang="en-US" dirty="0" smtClean="0">
                <a:solidFill>
                  <a:srgbClr val="FF0000"/>
                </a:solidFill>
              </a:rPr>
              <a:t>BIOGRAPHY</a:t>
            </a:r>
            <a:endParaRPr lang="en-US" dirty="0">
              <a:solidFill>
                <a:srgbClr val="FF0000"/>
              </a:solidFill>
            </a:endParaRPr>
          </a:p>
        </p:txBody>
      </p:sp>
      <p:sp>
        <p:nvSpPr>
          <p:cNvPr id="3" name="Content Placeholder 2"/>
          <p:cNvSpPr>
            <a:spLocks noGrp="1"/>
          </p:cNvSpPr>
          <p:nvPr>
            <p:ph idx="1"/>
          </p:nvPr>
        </p:nvSpPr>
        <p:spPr>
          <a:xfrm>
            <a:off x="457200" y="943427"/>
            <a:ext cx="8229600" cy="5783943"/>
          </a:xfrm>
        </p:spPr>
        <p:txBody>
          <a:bodyPr>
            <a:normAutofit/>
          </a:bodyPr>
          <a:lstStyle/>
          <a:p>
            <a:pPr marL="0" indent="0">
              <a:buNone/>
            </a:pPr>
            <a:r>
              <a:rPr lang="en-US" sz="2800" dirty="0"/>
              <a:t>Ken H. Young, MD PhD is an Associate Professor in the Department of </a:t>
            </a:r>
            <a:r>
              <a:rPr lang="en-US" sz="2800" dirty="0" err="1"/>
              <a:t>Hematopathology</a:t>
            </a:r>
            <a:r>
              <a:rPr lang="en-US" sz="2800" dirty="0"/>
              <a:t> at the University of Texas MD Anderson Cancer Center. He was Medical Director of Hematology at the University of Wisconsin School of Medicine and University East &amp; West Clinic Laboratories, overseeing the laboratories at the University of </a:t>
            </a:r>
            <a:r>
              <a:rPr lang="en-US" sz="2800" dirty="0" err="1"/>
              <a:t>Wisconin</a:t>
            </a:r>
            <a:r>
              <a:rPr lang="en-US" sz="2800" dirty="0"/>
              <a:t> Hospital and Clinics Core Laboratory. He received his PhD from University of Lund School of Medicine and completed his MD training from Oregon Health Science University. He is board certified in Anatomic and Clinical Pathology and </a:t>
            </a:r>
            <a:r>
              <a:rPr lang="en-US" sz="2800" dirty="0" err="1"/>
              <a:t>Hematopathology</a:t>
            </a:r>
            <a:r>
              <a:rPr lang="en-US" sz="2800" dirty="0"/>
              <a:t>.</a:t>
            </a:r>
          </a:p>
        </p:txBody>
      </p:sp>
    </p:spTree>
    <p:extLst>
      <p:ext uri="{BB962C8B-B14F-4D97-AF65-F5344CB8AC3E}">
        <p14:creationId xmlns:p14="http://schemas.microsoft.com/office/powerpoint/2010/main" val="2523396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RESEARCH INTREST</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His </a:t>
            </a:r>
            <a:r>
              <a:rPr lang="en-US" dirty="0"/>
              <a:t>interests are to characterize molecular defects in patients with leukemia and lymphoma by using gene expression profiling, </a:t>
            </a:r>
            <a:r>
              <a:rPr lang="en-US" dirty="0" err="1" smtClean="0"/>
              <a:t>immunophenotypic</a:t>
            </a:r>
            <a:r>
              <a:rPr lang="en-US" dirty="0" smtClean="0"/>
              <a:t>  </a:t>
            </a:r>
            <a:r>
              <a:rPr lang="en-US" dirty="0"/>
              <a:t>method, methylation-microRNA-CGH arrays and current NGS molecular technologies with particular interest in tumor suppressor genes, oncogenes, p53 and </a:t>
            </a:r>
            <a:r>
              <a:rPr lang="en-US" dirty="0" smtClean="0"/>
              <a:t>NF-k B </a:t>
            </a:r>
            <a:r>
              <a:rPr lang="en-US" dirty="0"/>
              <a:t>pathways. He has worked extensively on molecular diagnostics for human cancer and has obtained several novel discoveries valuable to predict treatment response, clinical outcome and survival in cancer patients.</a:t>
            </a:r>
          </a:p>
        </p:txBody>
      </p:sp>
    </p:spTree>
    <p:extLst>
      <p:ext uri="{BB962C8B-B14F-4D97-AF65-F5344CB8AC3E}">
        <p14:creationId xmlns:p14="http://schemas.microsoft.com/office/powerpoint/2010/main" val="2036627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PUBLICATIONS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000" b="1" dirty="0"/>
              <a:t>EBV-positive diffuse large B-cell lymphoma of the </a:t>
            </a:r>
            <a:r>
              <a:rPr lang="en-US" sz="2000" b="1" dirty="0" smtClean="0"/>
              <a:t>elderly. </a:t>
            </a:r>
            <a:r>
              <a:rPr lang="en-US" sz="2000" dirty="0" smtClean="0"/>
              <a:t>Chi </a:t>
            </a:r>
            <a:r>
              <a:rPr lang="en-US" sz="2000" dirty="0"/>
              <a:t>Young Ok, Thomas G </a:t>
            </a:r>
            <a:r>
              <a:rPr lang="en-US" sz="2000" dirty="0" err="1"/>
              <a:t>Papathomas</a:t>
            </a:r>
            <a:r>
              <a:rPr lang="en-US" sz="2000" dirty="0"/>
              <a:t>, L Jeffrey Medeiros, Ken H Young</a:t>
            </a:r>
          </a:p>
          <a:p>
            <a:r>
              <a:rPr lang="en-US" sz="2000" b="1" dirty="0"/>
              <a:t> Recent advances in de novo CD5(+) Diffuse Large B cell Lymphoma (DLBCL).</a:t>
            </a:r>
          </a:p>
          <a:p>
            <a:pPr marL="0" indent="0">
              <a:buNone/>
            </a:pPr>
            <a:r>
              <a:rPr lang="en-US" sz="2000" dirty="0" smtClean="0"/>
              <a:t>       </a:t>
            </a:r>
            <a:r>
              <a:rPr lang="en-US" sz="2000" dirty="0" err="1" smtClean="0"/>
              <a:t>Preetesh</a:t>
            </a:r>
            <a:r>
              <a:rPr lang="en-US" sz="2000" dirty="0" smtClean="0"/>
              <a:t> </a:t>
            </a:r>
            <a:r>
              <a:rPr lang="en-US" sz="2000" dirty="0"/>
              <a:t>Jain, Luis E </a:t>
            </a:r>
            <a:r>
              <a:rPr lang="en-US" sz="2000" dirty="0" err="1"/>
              <a:t>Fayad</a:t>
            </a:r>
            <a:r>
              <a:rPr lang="en-US" sz="2000" dirty="0"/>
              <a:t>, Andreas </a:t>
            </a:r>
            <a:r>
              <a:rPr lang="en-US" sz="2000" dirty="0" err="1"/>
              <a:t>Rosenwald</a:t>
            </a:r>
            <a:r>
              <a:rPr lang="en-US" sz="2000" dirty="0"/>
              <a:t>, Ken He </a:t>
            </a:r>
            <a:r>
              <a:rPr lang="en-US" sz="2000" dirty="0" err="1"/>
              <a:t>Young,Susan</a:t>
            </a:r>
            <a:r>
              <a:rPr lang="en-US" sz="2000" dirty="0"/>
              <a:t> </a:t>
            </a:r>
            <a:r>
              <a:rPr lang="en-US" sz="2000" dirty="0" smtClean="0"/>
              <a:t>      O'Brien</a:t>
            </a:r>
            <a:endParaRPr lang="en-US" sz="2000" dirty="0"/>
          </a:p>
          <a:p>
            <a:r>
              <a:rPr lang="en-US" sz="2000" b="1" dirty="0"/>
              <a:t> </a:t>
            </a:r>
            <a:r>
              <a:rPr lang="en-US" sz="2000" b="1" dirty="0" err="1"/>
              <a:t>Haematological</a:t>
            </a:r>
            <a:r>
              <a:rPr lang="en-US" sz="2000" b="1" dirty="0"/>
              <a:t> cancer: Richter's transformation in CLL-a distinct lymphoma.</a:t>
            </a:r>
          </a:p>
          <a:p>
            <a:pPr marL="0" indent="0">
              <a:buNone/>
            </a:pPr>
            <a:r>
              <a:rPr lang="en-US" sz="2000" dirty="0" smtClean="0"/>
              <a:t>         Ken </a:t>
            </a:r>
            <a:r>
              <a:rPr lang="en-US" sz="2000" dirty="0"/>
              <a:t>H Young</a:t>
            </a:r>
          </a:p>
          <a:p>
            <a:r>
              <a:rPr lang="en-US" sz="2000" b="1" dirty="0"/>
              <a:t>Genome-wide high resolution DNA profiling of hairy cell </a:t>
            </a:r>
            <a:r>
              <a:rPr lang="en-US" sz="2000" b="1" dirty="0" err="1"/>
              <a:t>leukaemia</a:t>
            </a:r>
            <a:r>
              <a:rPr lang="en-US" sz="2000" b="1" dirty="0"/>
              <a:t>.</a:t>
            </a:r>
          </a:p>
          <a:p>
            <a:pPr marL="0" indent="0">
              <a:buNone/>
            </a:pPr>
            <a:r>
              <a:rPr lang="en-US" sz="2000" dirty="0" smtClean="0"/>
              <a:t>       Andrea </a:t>
            </a:r>
            <a:r>
              <a:rPr lang="en-US" sz="2000" dirty="0" err="1"/>
              <a:t>Rinaldi</a:t>
            </a:r>
            <a:r>
              <a:rPr lang="en-US" sz="2000" dirty="0"/>
              <a:t>, Ivo </a:t>
            </a:r>
            <a:r>
              <a:rPr lang="en-US" sz="2000" dirty="0" err="1"/>
              <a:t>Kwee</a:t>
            </a:r>
            <a:r>
              <a:rPr lang="en-US" sz="2000" dirty="0"/>
              <a:t>, Ken H Young, </a:t>
            </a:r>
          </a:p>
          <a:p>
            <a:r>
              <a:rPr lang="en-US" sz="2000" b="1" dirty="0" smtClean="0"/>
              <a:t>CD30 </a:t>
            </a:r>
            <a:r>
              <a:rPr lang="en-US" sz="2000" b="1" dirty="0"/>
              <a:t>diagnostics and </a:t>
            </a:r>
            <a:r>
              <a:rPr lang="en-US" sz="2000" b="1" dirty="0" smtClean="0"/>
              <a:t>testing. </a:t>
            </a:r>
            <a:r>
              <a:rPr lang="en-US" sz="2000" dirty="0" smtClean="0"/>
              <a:t>Ken </a:t>
            </a:r>
            <a:r>
              <a:rPr lang="en-US" sz="2000" dirty="0"/>
              <a:t>H Young</a:t>
            </a:r>
          </a:p>
          <a:p>
            <a:endParaRPr lang="en-US" sz="2000" dirty="0"/>
          </a:p>
        </p:txBody>
      </p:sp>
    </p:spTree>
    <p:extLst>
      <p:ext uri="{BB962C8B-B14F-4D97-AF65-F5344CB8AC3E}">
        <p14:creationId xmlns:p14="http://schemas.microsoft.com/office/powerpoint/2010/main" val="3685784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1991"/>
          </a:xfrm>
        </p:spPr>
        <p:txBody>
          <a:bodyPr/>
          <a:lstStyle/>
          <a:p>
            <a:r>
              <a:rPr lang="en-US" dirty="0" smtClean="0">
                <a:solidFill>
                  <a:srgbClr val="FF0000"/>
                </a:solidFill>
              </a:rPr>
              <a:t>LEUKEMIA</a:t>
            </a:r>
            <a:endParaRPr lang="en-US" dirty="0">
              <a:solidFill>
                <a:srgbClr val="FF0000"/>
              </a:solidFill>
            </a:endParaRPr>
          </a:p>
        </p:txBody>
      </p:sp>
      <p:sp>
        <p:nvSpPr>
          <p:cNvPr id="3" name="Content Placeholder 2"/>
          <p:cNvSpPr>
            <a:spLocks noGrp="1"/>
          </p:cNvSpPr>
          <p:nvPr>
            <p:ph idx="1"/>
          </p:nvPr>
        </p:nvSpPr>
        <p:spPr/>
        <p:txBody>
          <a:bodyPr/>
          <a:lstStyle/>
          <a:p>
            <a:endParaRPr lang="en-US" dirty="0"/>
          </a:p>
        </p:txBody>
      </p:sp>
      <p:pic>
        <p:nvPicPr>
          <p:cNvPr id="1026" name="Picture 2" descr="C:\Users\mamatha-m\Desktop\introduction lukemi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486" y="1364420"/>
            <a:ext cx="8239760" cy="4818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9231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Verdana" pitchFamily="34" charset="0"/>
                <a:ea typeface="Verdana" pitchFamily="34" charset="0"/>
                <a:cs typeface="Verdana" pitchFamily="34" charset="0"/>
              </a:rPr>
              <a:t>INTRODUCTION</a:t>
            </a:r>
            <a:endParaRPr lang="en-US" sz="3600" dirty="0">
              <a:solidFill>
                <a:srgbClr val="FF0000"/>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r>
              <a:rPr lang="en-US" sz="2800" dirty="0"/>
              <a:t>Leukemia is cancer that originates in blood-forming tissue. The disease is characterized by the uncontrolled growth of blood cells, usually white blood cells (leukocytes), in the bone marrow. White blood cells are a fundamental component of the body's immune response. The leukemia cells crowd out and replace normal blood and marrow cells.</a:t>
            </a:r>
          </a:p>
        </p:txBody>
      </p:sp>
    </p:spTree>
    <p:extLst>
      <p:ext uri="{BB962C8B-B14F-4D97-AF65-F5344CB8AC3E}">
        <p14:creationId xmlns:p14="http://schemas.microsoft.com/office/powerpoint/2010/main" val="3179308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42686" y="1642609"/>
            <a:ext cx="8229600" cy="4525963"/>
          </a:xfrm>
        </p:spPr>
        <p:txBody>
          <a:bodyPr/>
          <a:lstStyle/>
          <a:p>
            <a:endParaRPr lang="en-US" dirty="0"/>
          </a:p>
        </p:txBody>
      </p:sp>
      <p:pic>
        <p:nvPicPr>
          <p:cNvPr id="1026" name="Picture 2" descr="C:\Users\mamatha-m\Desktop\lukemi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2629" y="1582058"/>
            <a:ext cx="4789714" cy="4586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4690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TotalTime>
  <Words>989</Words>
  <Application>Microsoft Office PowerPoint</Application>
  <PresentationFormat>On-screen Show (4:3)</PresentationFormat>
  <Paragraphs>101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     EDITOR      journal          of  Chemotherapy</vt:lpstr>
      <vt:lpstr>BIOGRAPHY</vt:lpstr>
      <vt:lpstr>RESEARCH INTREST</vt:lpstr>
      <vt:lpstr>PUBLICATIONS</vt:lpstr>
      <vt:lpstr>LEUKEMIA</vt:lpstr>
      <vt:lpstr>INTRODUCTION</vt:lpstr>
      <vt:lpstr>PowerPoint Presentation</vt:lpstr>
      <vt:lpstr>TYPES</vt:lpstr>
      <vt:lpstr>Acute myeloid leukemia</vt:lpstr>
      <vt:lpstr>PowerPoint Presentation</vt:lpstr>
      <vt:lpstr> Chronic myeloid leukemia (CML) </vt:lpstr>
      <vt:lpstr> Acute lymphocytic leukemia (ALL) </vt:lpstr>
      <vt:lpstr> Chronic lymphocytic leukemia (CLL) </vt:lpstr>
      <vt:lpstr>SYMPTOMS</vt:lpstr>
      <vt:lpstr>PREVENTION</vt:lpstr>
      <vt:lpstr>TREATMENT</vt:lpstr>
      <vt:lpstr>DIAGNOSIS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Jasleen Kaur</dc:creator>
  <cp:lastModifiedBy>Mamatha Masapogu</cp:lastModifiedBy>
  <cp:revision>39</cp:revision>
  <dcterms:created xsi:type="dcterms:W3CDTF">2014-10-16T12:07:30Z</dcterms:created>
  <dcterms:modified xsi:type="dcterms:W3CDTF">2014-10-30T07:30:50Z</dcterms:modified>
</cp:coreProperties>
</file>