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2" r:id="rId2"/>
    <p:sldId id="273" r:id="rId3"/>
    <p:sldId id="256" r:id="rId4"/>
    <p:sldId id="258" r:id="rId5"/>
    <p:sldId id="259" r:id="rId6"/>
    <p:sldId id="260"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68"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23" autoAdjust="0"/>
  </p:normalViewPr>
  <p:slideViewPr>
    <p:cSldViewPr>
      <p:cViewPr>
        <p:scale>
          <a:sx n="93" d="100"/>
          <a:sy n="93" d="100"/>
        </p:scale>
        <p:origin x="-2896" y="-5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image" Target="../media/image9.png"/><Relationship Id="rId2"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5F2A5-3330-4E0D-87C2-B274AB480040}" type="datetimeFigureOut">
              <a:rPr lang="en-US" smtClean="0"/>
              <a:t>2014-11-28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107B8-7342-4143-A6D9-6A82D2CD6A3D}" type="slidenum">
              <a:rPr lang="en-US" smtClean="0"/>
              <a:t>‹#›</a:t>
            </a:fld>
            <a:endParaRPr lang="en-US"/>
          </a:p>
        </p:txBody>
      </p:sp>
    </p:spTree>
    <p:extLst>
      <p:ext uri="{BB962C8B-B14F-4D97-AF65-F5344CB8AC3E}">
        <p14:creationId xmlns:p14="http://schemas.microsoft.com/office/powerpoint/2010/main" val="8511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bbott.com/" TargetMode="External"/><Relationship Id="rId4" Type="http://schemas.openxmlformats.org/officeDocument/2006/relationships/hyperlink" Target="H:%5Csoftware%5Cadvcomp.html" TargetMode="External"/><Relationship Id="rId5" Type="http://schemas.openxmlformats.org/officeDocument/2006/relationships/hyperlink" Target="H:%5Csoftware%5Crcptr.html"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8C3151B-A28A-4799-B7D4-1E097AB9A294}" type="slidenum">
              <a:rPr lang="en-GB" b="0" smtClean="0">
                <a:latin typeface="Times New Roman" pitchFamily="18" charset="0"/>
              </a:rPr>
              <a:pPr/>
              <a:t>17</a:t>
            </a:fld>
            <a:endParaRPr lang="en-GB" b="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Now I’d just like to briefly describe the steps involved in bringing a new drug to market. The development of a new drug is a long and expensive process. A new compound must produce the desired response, have minimal side-effects and be better than existing therapies. </a:t>
            </a:r>
          </a:p>
          <a:p>
            <a:r>
              <a:rPr lang="en-GB" smtClean="0"/>
              <a:t>The first step in drug discovery is to develop an assay to test a potential drug’s effectiveness (e.g. adding the compound to tissue samples of microorganism colonies to see visable indication of effective treatment). Next, is the process of finding lead compounds, that is compounds that have some activity against the disease and provide a starting point for further refinement. At this stage we may have a candidate molecule that is capable of showing activity. </a:t>
            </a:r>
          </a:p>
          <a:p>
            <a:pPr>
              <a:spcBef>
                <a:spcPts val="600"/>
              </a:spcBef>
            </a:pPr>
            <a:r>
              <a:rPr lang="en-GB" smtClean="0"/>
              <a:t>The next step is lead optimisation which is the process of modifying the lead to enhance its potency and to ensure that it has minimal side effects and that it has the right properties so that it can be transported to the site of action within the body (for example, does it need to pass through a cell-membrane). Next the candidate drugs are put through pre-clinical (animal and test-tubes) and clinical trials (various stages of testing in healthy and diseased humans).</a:t>
            </a:r>
          </a:p>
          <a:p>
            <a:r>
              <a:rPr lang="en-GB" smtClean="0"/>
              <a:t>On average, it takes 12 years and cost &gt;$350million and during this process many 10s of 1000s of compounds will have been investigated.</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259CF0FE-F844-4DE0-AEFB-6BB4A6A675DF}" type="slidenum">
              <a:rPr lang="en-GB" b="0" smtClean="0">
                <a:latin typeface="Times New Roman" pitchFamily="18" charset="0"/>
              </a:rPr>
              <a:pPr/>
              <a:t>22</a:t>
            </a:fld>
            <a:endParaRPr lang="en-GB" b="0" smtClean="0">
              <a:latin typeface="Times New Roman" pitchFamily="18"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Ehrlich (1854-1915) formulated the concept of a drug as a magic bullet - homing in on its target and leaving the rest of the body unharmed.</a:t>
            </a:r>
          </a:p>
          <a:p>
            <a:r>
              <a:rPr lang="en-GB" smtClean="0"/>
              <a:t>However, a magic bullet hasn't yet been found: all drugs have side effects. But this concept still drives drug discovery.</a:t>
            </a:r>
          </a:p>
          <a:p>
            <a:pPr algn="just">
              <a:spcBef>
                <a:spcPts val="600"/>
              </a:spcBef>
            </a:pPr>
            <a:r>
              <a:rPr lang="en-GB" smtClean="0"/>
              <a:t>The idea is that the enzyme can be thought of as a lock and a substarte (or drug) will only bind if it is complementary to the lock, i.e. like a key. We now know that the lock-and key model is an over-simplification and in reality both the enzyme and the substrate are likely to be flexible molecules and binding occurs by induced fitting where both the enzyme and the substrate can adopt different positions.</a:t>
            </a:r>
          </a:p>
          <a:p>
            <a:pPr algn="just">
              <a:spcBef>
                <a:spcPts val="600"/>
              </a:spcBef>
            </a:pPr>
            <a:r>
              <a:rPr lang="en-GB" smtClean="0"/>
              <a:t>However, this is an added layer of complexity and at least for this talk its more useful if we assume the simplified model. Thus, in order for a drug to bind to a receptor site it should have complementary shape to the receptor site and it should also have complementary chemical properties.</a:t>
            </a:r>
          </a:p>
          <a:p>
            <a:r>
              <a:rPr lang="en-GB" smtClean="0"/>
              <a:t>Most drugs are small organic compounds.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C875595-887D-4659-BFA3-EF867ABAE715}" type="slidenum">
              <a:rPr lang="en-GB" b="0" smtClean="0">
                <a:latin typeface="Times New Roman" pitchFamily="18" charset="0"/>
              </a:rPr>
              <a:pPr/>
              <a:t>24</a:t>
            </a:fld>
            <a:endParaRPr lang="en-GB" b="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GB" b="1" smtClean="0"/>
              <a:t>DISCO</a:t>
            </a:r>
            <a:r>
              <a:rPr lang="en-GB" smtClean="0"/>
              <a:t> (DIStance COmparison) rapidly generates multiple pharmacophore hypotheses for a given set of active compounds. Using fast computing techniques and a method of clique detection developed by Dr. Yvonne Martin and co-workers at </a:t>
            </a:r>
            <a:r>
              <a:rPr lang="en-GB" u="sng" smtClean="0">
                <a:solidFill>
                  <a:srgbClr val="0000FF"/>
                </a:solidFill>
                <a:hlinkClick r:id="rId3"/>
              </a:rPr>
              <a:t>Abbott Laboratories</a:t>
            </a:r>
            <a:r>
              <a:rPr lang="en-GB" smtClean="0"/>
              <a:t>, DISCO identifies common pharmacophoric features in each structure, produces optimally aligned structures, and extracts the key features of the pharmacophore. These pharmacophore hypotheses can then be compared, refined, and used to guide lead generation and lead optimization. </a:t>
            </a:r>
          </a:p>
          <a:p>
            <a:pPr>
              <a:spcBef>
                <a:spcPts val="500"/>
              </a:spcBef>
              <a:spcAft>
                <a:spcPts val="500"/>
              </a:spcAft>
              <a:buFont typeface="times" charset="0"/>
              <a:buNone/>
            </a:pPr>
            <a:r>
              <a:rPr lang="en-GB" smtClean="0"/>
              <a:t>User control of tolerance, number and type of pharmacophoric features required in the model </a:t>
            </a:r>
          </a:p>
          <a:p>
            <a:pPr>
              <a:spcBef>
                <a:spcPts val="500"/>
              </a:spcBef>
              <a:spcAft>
                <a:spcPts val="500"/>
              </a:spcAft>
              <a:buFont typeface="times" charset="0"/>
              <a:buNone/>
            </a:pPr>
            <a:r>
              <a:rPr lang="en-GB" smtClean="0"/>
              <a:t>Seamless interface to both Multisearch in </a:t>
            </a:r>
            <a:r>
              <a:rPr lang="en-GB" u="sng" smtClean="0">
                <a:solidFill>
                  <a:srgbClr val="0000FF"/>
                </a:solidFill>
                <a:hlinkClick r:id="rId4" action="ppaction://hlinkfile"/>
              </a:rPr>
              <a:t>Advanced Computation</a:t>
            </a:r>
            <a:r>
              <a:rPr lang="en-GB" smtClean="0"/>
              <a:t> and </a:t>
            </a:r>
            <a:r>
              <a:rPr lang="en-GB" u="sng" smtClean="0">
                <a:solidFill>
                  <a:srgbClr val="0000FF"/>
                </a:solidFill>
                <a:hlinkClick r:id="rId5" action="ppaction://hlinkfile"/>
              </a:rPr>
              <a:t>RECEPTOR</a:t>
            </a:r>
            <a:r>
              <a:rPr lang="en-GB" smtClean="0"/>
              <a:t> </a:t>
            </a:r>
          </a:p>
          <a:p>
            <a:pPr>
              <a:spcBef>
                <a:spcPts val="500"/>
              </a:spcBef>
              <a:spcAft>
                <a:spcPts val="500"/>
              </a:spcAft>
              <a:buFont typeface="times" charset="0"/>
              <a:buNone/>
            </a:pPr>
            <a:r>
              <a:rPr lang="en-GB" smtClean="0"/>
              <a:t>User-defined pharmacophoric features can be used to extend built-in DISCO features </a:t>
            </a:r>
          </a:p>
          <a:p>
            <a:pPr>
              <a:spcBef>
                <a:spcPts val="500"/>
              </a:spcBef>
              <a:spcAft>
                <a:spcPts val="500"/>
              </a:spcAft>
              <a:buFont typeface="times" charset="0"/>
              <a:buNone/>
            </a:pPr>
            <a:r>
              <a:rPr lang="en-GB" smtClean="0"/>
              <a:t>Optional use of chirality </a:t>
            </a:r>
          </a:p>
          <a:p>
            <a:pPr>
              <a:spcBef>
                <a:spcPts val="500"/>
              </a:spcBef>
              <a:spcAft>
                <a:spcPts val="500"/>
              </a:spcAft>
              <a:buFont typeface="times" charset="0"/>
              <a:buNone/>
            </a:pPr>
            <a:r>
              <a:rPr lang="en-GB" smtClean="0"/>
              <a:t>Automatic overlap of possible binding groups </a:t>
            </a:r>
          </a:p>
          <a:p>
            <a:pPr>
              <a:spcBef>
                <a:spcPts val="500"/>
              </a:spcBef>
              <a:spcAft>
                <a:spcPts val="500"/>
              </a:spcAft>
              <a:buFont typeface="times" charset="0"/>
              <a:buNone/>
            </a:pPr>
            <a:r>
              <a:rPr lang="en-GB" smtClean="0"/>
              <a:t>Ability to examine pharmacophore models with SYBYL interactive graphics</a:t>
            </a:r>
          </a:p>
          <a:p>
            <a:pPr>
              <a:spcBef>
                <a:spcPts val="500"/>
              </a:spcBef>
              <a:spcAft>
                <a:spcPts val="500"/>
              </a:spcAft>
            </a:pPr>
            <a:r>
              <a:rPr lang="en-GB" smtClean="0"/>
              <a:t>works with a set of precomputed conformers. </a:t>
            </a:r>
          </a:p>
          <a:p>
            <a:pPr>
              <a:spcBef>
                <a:spcPts val="500"/>
              </a:spcBef>
              <a:spcAft>
                <a:spcPts val="500"/>
              </a:spcAft>
              <a:buFont typeface="times" charset="0"/>
              <a:buNone/>
            </a:pPr>
            <a:r>
              <a:rPr lang="en-GB" smtClean="0"/>
              <a:t> </a:t>
            </a:r>
          </a:p>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3438" y="1752600"/>
            <a:ext cx="3924300" cy="4267200"/>
          </a:xfrm>
        </p:spPr>
        <p:txBody>
          <a:bodyPr/>
          <a:lstStyle/>
          <a:p>
            <a:pPr lvl="0"/>
            <a:endParaRPr lang="en-IN"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A3603AB-F0F3-49DD-A1DB-B686EB72EE02}" type="slidenum">
              <a:rPr lang="en-US"/>
              <a:pPr>
                <a:defRPr/>
              </a:pPr>
              <a:t>‹#›</a:t>
            </a:fld>
            <a:endParaRPr lang="en-US"/>
          </a:p>
        </p:txBody>
      </p:sp>
    </p:spTree>
    <p:extLst>
      <p:ext uri="{BB962C8B-B14F-4D97-AF65-F5344CB8AC3E}">
        <p14:creationId xmlns:p14="http://schemas.microsoft.com/office/powerpoint/2010/main" val="732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0C1E8D1-3BCD-482B-B4D7-9C84FBD910EB}" type="slidenum">
              <a:rPr lang="en-US"/>
              <a:pPr>
                <a:defRPr/>
              </a:pPr>
              <a:t>‹#›</a:t>
            </a:fld>
            <a:endParaRPr lang="en-US"/>
          </a:p>
        </p:txBody>
      </p:sp>
    </p:spTree>
    <p:extLst>
      <p:ext uri="{BB962C8B-B14F-4D97-AF65-F5344CB8AC3E}">
        <p14:creationId xmlns:p14="http://schemas.microsoft.com/office/powerpoint/2010/main" val="105184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SmartArt Placeholder 2"/>
          <p:cNvSpPr>
            <a:spLocks noGrp="1"/>
          </p:cNvSpPr>
          <p:nvPr>
            <p:ph type="dgm" idx="1"/>
          </p:nvPr>
        </p:nvSpPr>
        <p:spPr>
          <a:xfrm>
            <a:off x="566738" y="1752600"/>
            <a:ext cx="8001000" cy="4267200"/>
          </a:xfrm>
        </p:spPr>
        <p:txBody>
          <a:bodyPr/>
          <a:lstStyle/>
          <a:p>
            <a:pPr lvl="0"/>
            <a:endParaRPr lang="en-IN"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284B996-3A80-4D75-A335-AC6501F55CC1}" type="slidenum">
              <a:rPr lang="en-US"/>
              <a:pPr>
                <a:defRPr/>
              </a:pPr>
              <a:t>‹#›</a:t>
            </a:fld>
            <a:endParaRPr lang="en-US"/>
          </a:p>
        </p:txBody>
      </p:sp>
    </p:spTree>
    <p:extLst>
      <p:ext uri="{BB962C8B-B14F-4D97-AF65-F5344CB8AC3E}">
        <p14:creationId xmlns:p14="http://schemas.microsoft.com/office/powerpoint/2010/main" val="1657598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586F365B-A2B9-434F-AA5E-DF530D70868E}" type="slidenum">
              <a:rPr lang="en-US"/>
              <a:pPr>
                <a:defRPr/>
              </a:pPr>
              <a:t>‹#›</a:t>
            </a:fld>
            <a:endParaRPr lang="en-US"/>
          </a:p>
        </p:txBody>
      </p:sp>
    </p:spTree>
    <p:extLst>
      <p:ext uri="{BB962C8B-B14F-4D97-AF65-F5344CB8AC3E}">
        <p14:creationId xmlns:p14="http://schemas.microsoft.com/office/powerpoint/2010/main" val="203087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E3F5ABA-8FDC-43DD-B68C-50A2C2490378}" type="slidenum">
              <a:rPr lang="en-US"/>
              <a:pPr>
                <a:defRPr/>
              </a:pPr>
              <a:t>‹#›</a:t>
            </a:fld>
            <a:endParaRPr lang="en-US"/>
          </a:p>
        </p:txBody>
      </p:sp>
    </p:spTree>
    <p:extLst>
      <p:ext uri="{BB962C8B-B14F-4D97-AF65-F5344CB8AC3E}">
        <p14:creationId xmlns:p14="http://schemas.microsoft.com/office/powerpoint/2010/main" val="59076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6F833A-B859-4012-81A3-E95CACD487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9CCB7-6E39-4FDF-AAAA-22B8EFAD3CF2}" type="datetimeFigureOut">
              <a:rPr lang="en-US" smtClean="0"/>
              <a:t>2014-11-28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6F833A-B859-4012-81A3-E95CACD487FD}"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F29CCB7-6E39-4FDF-AAAA-22B8EFAD3CF2}" type="datetimeFigureOut">
              <a:rPr lang="en-US" smtClean="0"/>
              <a:t>2014-11-28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6F833A-B859-4012-81A3-E95CACD487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oleObject" Target="../embeddings/oleObject3.bin"/><Relationship Id="rId13" Type="http://schemas.openxmlformats.org/officeDocument/2006/relationships/image" Target="../media/image11.png"/><Relationship Id="rId14" Type="http://schemas.openxmlformats.org/officeDocument/2006/relationships/oleObject" Target="../embeddings/oleObject4.bin"/><Relationship Id="rId1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4" Type="http://schemas.openxmlformats.org/officeDocument/2006/relationships/image" Target="../media/image14.jpe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oleObject" Target="../embeddings/oleObject5.bin"/><Relationship Id="rId8"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hyperlink" Target="http://omicsonline.org/Submitmanuscript.php" TargetMode="External"/></Relationships>
</file>

<file path=ppt/slides/_rels/slide20.xml.rels><?xml version="1.0" encoding="UTF-8" standalone="yes"?>
<Relationships xmlns="http://schemas.openxmlformats.org/package/2006/relationships"><Relationship Id="rId11" Type="http://schemas.openxmlformats.org/officeDocument/2006/relationships/hyperlink" Target="rw32b2a.exe%20-script%20H3design.ras" TargetMode="External"/><Relationship Id="rId12" Type="http://schemas.openxmlformats.org/officeDocument/2006/relationships/image" Target="../media/image26.png"/><Relationship Id="rId13" Type="http://schemas.openxmlformats.org/officeDocument/2006/relationships/hyperlink" Target="file:///C:\RASMOL\RASWIN32.exe%20-script%20H3design.ras" TargetMode="External"/><Relationship Id="rId14" Type="http://schemas.openxmlformats.org/officeDocument/2006/relationships/oleObject" Target="../embeddings/oleObject7.bin"/><Relationship Id="rId15" Type="http://schemas.openxmlformats.org/officeDocument/2006/relationships/image" Target="../media/image21.wmf"/><Relationship Id="rId16" Type="http://schemas.openxmlformats.org/officeDocument/2006/relationships/image" Target="../media/image27.png"/><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hyperlink" Target="rw32b2a.exe%20-script%20protein.ras" TargetMode="External"/><Relationship Id="rId4" Type="http://schemas.openxmlformats.org/officeDocument/2006/relationships/oleObject" Target="../embeddings/oleObject6.bin"/><Relationship Id="rId5" Type="http://schemas.openxmlformats.org/officeDocument/2006/relationships/image" Target="../media/image20.pn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hyperlink" Target="file:///C:\Documents\Presentations\Current\ensemble.ras" TargetMode="External"/><Relationship Id="rId10"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omicsonline.org/membership.php" TargetMode="External"/><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pitchFamily="34" charset="0"/>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US" sz="21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100" b="1" dirty="0">
                <a:solidFill>
                  <a:srgbClr val="0070C0"/>
                </a:solidFill>
                <a:latin typeface="Nyala" panose="02000504070300020003" pitchFamily="2" charset="0"/>
              </a:rPr>
              <a:t>400</a:t>
            </a:r>
            <a:r>
              <a:rPr lang="en-US" sz="2100" dirty="0">
                <a:solidFill>
                  <a:srgbClr val="0070C0"/>
                </a:solidFill>
                <a:latin typeface="Nyala" panose="02000504070300020003" pitchFamily="2" charset="0"/>
              </a:rPr>
              <a:t> leading-edge peer reviewed Open Access Journals and organizes over </a:t>
            </a:r>
            <a:r>
              <a:rPr lang="en-US" sz="2100" b="1" dirty="0">
                <a:solidFill>
                  <a:srgbClr val="0070C0"/>
                </a:solidFill>
                <a:latin typeface="Nyala" panose="02000504070300020003" pitchFamily="2" charset="0"/>
              </a:rPr>
              <a:t>300</a:t>
            </a:r>
            <a:r>
              <a:rPr lang="en-US" sz="2100" dirty="0">
                <a:solidFill>
                  <a:srgbClr val="0070C0"/>
                </a:solidFill>
                <a:latin typeface="Nyala" panose="02000504070300020003" pitchFamily="2" charset="0"/>
              </a:rPr>
              <a:t> International Conferences annually all over the world. OMICS Publishing Group journals have over </a:t>
            </a:r>
            <a:r>
              <a:rPr lang="en-US" sz="2100" b="1" dirty="0">
                <a:solidFill>
                  <a:srgbClr val="0070C0"/>
                </a:solidFill>
                <a:latin typeface="Nyala" panose="02000504070300020003" pitchFamily="2" charset="0"/>
              </a:rPr>
              <a:t>3 million</a:t>
            </a:r>
            <a:r>
              <a:rPr lang="en-US" sz="2100" dirty="0">
                <a:solidFill>
                  <a:srgbClr val="0070C0"/>
                </a:solidFill>
                <a:latin typeface="Nyala" panose="02000504070300020003" pitchFamily="2" charset="0"/>
              </a:rPr>
              <a:t> readers and the fame and success of the same can be attributed to the strong editorial board which contains over </a:t>
            </a:r>
            <a:r>
              <a:rPr lang="en-US" sz="2100" b="1" dirty="0">
                <a:solidFill>
                  <a:srgbClr val="0070C0"/>
                </a:solidFill>
                <a:latin typeface="Nyala" panose="02000504070300020003" pitchFamily="2" charset="0"/>
              </a:rPr>
              <a:t>30000</a:t>
            </a:r>
            <a:r>
              <a:rPr lang="en-US" sz="2100" dirty="0">
                <a:solidFill>
                  <a:srgbClr val="0070C0"/>
                </a:solidFill>
                <a:latin typeface="Nyala" panose="02000504070300020003" pitchFamily="2" charset="0"/>
              </a:rPr>
              <a:t> eminent personalities that ensure a rapid, quality and quick review process. OMICS Group signed an agreement with more than </a:t>
            </a:r>
            <a:r>
              <a:rPr lang="en-US" sz="2100" b="1" dirty="0">
                <a:solidFill>
                  <a:srgbClr val="0070C0"/>
                </a:solidFill>
                <a:latin typeface="Nyala" panose="02000504070300020003" pitchFamily="2" charset="0"/>
              </a:rPr>
              <a:t>1000</a:t>
            </a:r>
            <a:r>
              <a:rPr lang="en-US" sz="21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8736353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0488" tIns="44450" rIns="90488" bIns="44450"/>
          <a:lstStyle/>
          <a:p>
            <a:pPr eaLnBrk="1" hangingPunct="1"/>
            <a:r>
              <a:rPr lang="en-US" sz="3400" b="1" smtClean="0">
                <a:solidFill>
                  <a:srgbClr val="993300"/>
                </a:solidFill>
              </a:rPr>
              <a:t>Pharmacology</a:t>
            </a:r>
          </a:p>
        </p:txBody>
      </p:sp>
      <p:sp>
        <p:nvSpPr>
          <p:cNvPr id="13315" name="Rectangle 3"/>
          <p:cNvSpPr>
            <a:spLocks noGrp="1" noChangeArrowheads="1"/>
          </p:cNvSpPr>
          <p:nvPr>
            <p:ph type="body" idx="1"/>
          </p:nvPr>
        </p:nvSpPr>
        <p:spPr>
          <a:noFill/>
        </p:spPr>
        <p:txBody>
          <a:bodyPr lIns="90488" tIns="44450" rIns="90488" bIns="44450"/>
          <a:lstStyle/>
          <a:p>
            <a:pPr marL="342900" indent="-342900" eaLnBrk="1" hangingPunct="1"/>
            <a:r>
              <a:rPr lang="en-US" sz="2600" b="1" smtClean="0"/>
              <a:t>Biochemistry of Human Disease</a:t>
            </a:r>
          </a:p>
          <a:p>
            <a:pPr marL="342900" indent="-342900" eaLnBrk="1" hangingPunct="1">
              <a:buFont typeface="Wingdings" pitchFamily="2" charset="2"/>
              <a:buNone/>
            </a:pPr>
            <a:endParaRPr lang="en-US" sz="2600" b="1" smtClean="0"/>
          </a:p>
          <a:p>
            <a:pPr marL="342900" indent="-342900" eaLnBrk="1" hangingPunct="1"/>
            <a:r>
              <a:rPr lang="en-US" sz="2600" b="1" smtClean="0"/>
              <a:t>Different from Pharmacy: distribution of pharmaceuticals, drug delivery systems</a:t>
            </a:r>
          </a:p>
        </p:txBody>
      </p:sp>
    </p:spTree>
    <p:extLst>
      <p:ext uri="{BB962C8B-B14F-4D97-AF65-F5344CB8AC3E}">
        <p14:creationId xmlns:p14="http://schemas.microsoft.com/office/powerpoint/2010/main" val="2727472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001000" cy="1216025"/>
          </a:xfrm>
          <a:noFill/>
        </p:spPr>
        <p:txBody>
          <a:bodyPr lIns="90488" tIns="44450" rIns="90488" bIns="44450"/>
          <a:lstStyle/>
          <a:p>
            <a:pPr eaLnBrk="1" hangingPunct="1"/>
            <a:r>
              <a:rPr lang="en-US" sz="3400" b="1" smtClean="0">
                <a:solidFill>
                  <a:srgbClr val="993300"/>
                </a:solidFill>
              </a:rPr>
              <a:t>New Ideas From Nature</a:t>
            </a:r>
          </a:p>
        </p:txBody>
      </p:sp>
      <p:sp>
        <p:nvSpPr>
          <p:cNvPr id="14339" name="Rectangle 3"/>
          <p:cNvSpPr>
            <a:spLocks noGrp="1" noChangeArrowheads="1"/>
          </p:cNvSpPr>
          <p:nvPr>
            <p:ph type="body" sz="half" idx="1"/>
          </p:nvPr>
        </p:nvSpPr>
        <p:spPr>
          <a:xfrm>
            <a:off x="381000" y="1752600"/>
            <a:ext cx="4108450" cy="4267200"/>
          </a:xfrm>
          <a:noFill/>
        </p:spPr>
        <p:txBody>
          <a:bodyPr lIns="90488" tIns="44450" rIns="90488" bIns="44450"/>
          <a:lstStyle/>
          <a:p>
            <a:pPr marL="342900" indent="-342900" eaLnBrk="1" hangingPunct="1"/>
            <a:r>
              <a:rPr lang="en-US" sz="2600" smtClean="0"/>
              <a:t>Natural Products Chemistry</a:t>
            </a:r>
          </a:p>
          <a:p>
            <a:pPr marL="342900" indent="-342900" eaLnBrk="1" hangingPunct="1"/>
            <a:r>
              <a:rPr lang="en-US" sz="2600" smtClean="0"/>
              <a:t>Chemical Ecology</a:t>
            </a:r>
          </a:p>
          <a:p>
            <a:pPr marL="742950" lvl="1" indent="-285750" eaLnBrk="1" hangingPunct="1"/>
            <a:r>
              <a:rPr lang="en-US" sz="2200" smtClean="0"/>
              <a:t>During the next two decades: the major activity in organismal biology</a:t>
            </a:r>
          </a:p>
          <a:p>
            <a:pPr marL="342900" indent="-342900" eaLnBrk="1" hangingPunct="1"/>
            <a:r>
              <a:rPr lang="en-US" sz="2600" smtClean="0"/>
              <a:t>Examples: penicillin, taxol (anti-cancer)</a:t>
            </a:r>
          </a:p>
        </p:txBody>
      </p:sp>
      <p:pic>
        <p:nvPicPr>
          <p:cNvPr id="14340"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1905000"/>
            <a:ext cx="4191000" cy="3962400"/>
          </a:xfrm>
          <a:noFill/>
        </p:spPr>
      </p:pic>
    </p:spTree>
    <p:extLst>
      <p:ext uri="{BB962C8B-B14F-4D97-AF65-F5344CB8AC3E}">
        <p14:creationId xmlns:p14="http://schemas.microsoft.com/office/powerpoint/2010/main" val="300843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610600" cy="1143000"/>
          </a:xfrm>
        </p:spPr>
        <p:txBody>
          <a:bodyPr/>
          <a:lstStyle/>
          <a:p>
            <a:pPr eaLnBrk="1" hangingPunct="1"/>
            <a:r>
              <a:rPr lang="en-GB" sz="3400" b="1" smtClean="0">
                <a:solidFill>
                  <a:srgbClr val="000099"/>
                </a:solidFill>
              </a:rPr>
              <a:t>Bio/Chem-</a:t>
            </a:r>
            <a:r>
              <a:rPr lang="en-GB" sz="3400" b="1" smtClean="0">
                <a:solidFill>
                  <a:srgbClr val="993300"/>
                </a:solidFill>
              </a:rPr>
              <a:t>informatics</a:t>
            </a:r>
          </a:p>
        </p:txBody>
      </p:sp>
      <p:sp>
        <p:nvSpPr>
          <p:cNvPr id="15363" name="Rectangle 3"/>
          <p:cNvSpPr>
            <a:spLocks noGrp="1" noChangeArrowheads="1"/>
          </p:cNvSpPr>
          <p:nvPr>
            <p:ph type="body" idx="1"/>
          </p:nvPr>
        </p:nvSpPr>
        <p:spPr>
          <a:xfrm>
            <a:off x="457200" y="1752600"/>
            <a:ext cx="8458200" cy="4267200"/>
          </a:xfrm>
        </p:spPr>
        <p:txBody>
          <a:bodyPr/>
          <a:lstStyle/>
          <a:p>
            <a:pPr eaLnBrk="1" hangingPunct="1">
              <a:lnSpc>
                <a:spcPct val="140000"/>
              </a:lnSpc>
            </a:pPr>
            <a:r>
              <a:rPr lang="en-GB" sz="1900" b="1" smtClean="0"/>
              <a:t>The collection, representation and organisation of chemical data to create chemical information, to which theories can be applied to create chemical knowledge.</a:t>
            </a:r>
          </a:p>
          <a:p>
            <a:pPr eaLnBrk="1" hangingPunct="1">
              <a:lnSpc>
                <a:spcPct val="140000"/>
              </a:lnSpc>
              <a:buFont typeface="Wingdings" pitchFamily="2" charset="2"/>
              <a:buNone/>
            </a:pPr>
            <a:r>
              <a:rPr lang="en-GB" sz="2800" b="1" smtClean="0">
                <a:solidFill>
                  <a:srgbClr val="993300"/>
                </a:solidFill>
              </a:rPr>
              <a:t>Aim</a:t>
            </a:r>
          </a:p>
          <a:p>
            <a:pPr algn="just" eaLnBrk="1" hangingPunct="1">
              <a:lnSpc>
                <a:spcPct val="120000"/>
              </a:lnSpc>
            </a:pPr>
            <a:r>
              <a:rPr lang="en-GB" sz="1900" b="1" smtClean="0">
                <a:solidFill>
                  <a:schemeClr val="accent2"/>
                </a:solidFill>
              </a:rPr>
              <a:t>To</a:t>
            </a:r>
            <a:r>
              <a:rPr lang="en-GB" sz="1900" b="1" smtClean="0"/>
              <a:t> examine how computational techniques can be used to assist in the design of novel bioactive compounds.</a:t>
            </a:r>
          </a:p>
          <a:p>
            <a:pPr algn="just" eaLnBrk="1" hangingPunct="1">
              <a:lnSpc>
                <a:spcPct val="120000"/>
              </a:lnSpc>
            </a:pPr>
            <a:r>
              <a:rPr lang="en-GB" sz="1900" b="1" smtClean="0">
                <a:solidFill>
                  <a:schemeClr val="accent2"/>
                </a:solidFill>
              </a:rPr>
              <a:t>To</a:t>
            </a:r>
            <a:r>
              <a:rPr lang="en-GB" sz="1900" b="1" smtClean="0"/>
              <a:t> give an idea of how computational techniques can similarly be applied to other emerging areas such as Bio-informatics, Cheminformatics &amp; </a:t>
            </a:r>
            <a:r>
              <a:rPr lang="en-GB" sz="2400" b="1" smtClean="0">
                <a:solidFill>
                  <a:srgbClr val="000099"/>
                </a:solidFill>
              </a:rPr>
              <a:t>Pharmainformatics.</a:t>
            </a:r>
          </a:p>
        </p:txBody>
      </p:sp>
    </p:spTree>
    <p:extLst>
      <p:ext uri="{BB962C8B-B14F-4D97-AF65-F5344CB8AC3E}">
        <p14:creationId xmlns:p14="http://schemas.microsoft.com/office/powerpoint/2010/main" val="35265628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b="1" smtClean="0">
                <a:solidFill>
                  <a:srgbClr val="993300"/>
                </a:solidFill>
              </a:rPr>
              <a:t>Overview</a:t>
            </a:r>
          </a:p>
        </p:txBody>
      </p:sp>
      <p:sp>
        <p:nvSpPr>
          <p:cNvPr id="16387" name="Rectangle 3"/>
          <p:cNvSpPr>
            <a:spLocks noGrp="1" noChangeArrowheads="1"/>
          </p:cNvSpPr>
          <p:nvPr>
            <p:ph type="body" idx="1"/>
          </p:nvPr>
        </p:nvSpPr>
        <p:spPr>
          <a:xfrm>
            <a:off x="609600" y="2133600"/>
            <a:ext cx="7772400" cy="4114800"/>
          </a:xfrm>
        </p:spPr>
        <p:txBody>
          <a:bodyPr/>
          <a:lstStyle/>
          <a:p>
            <a:pPr eaLnBrk="1" hangingPunct="1"/>
            <a:r>
              <a:rPr lang="en-GB" sz="2800" b="1" smtClean="0"/>
              <a:t>Drug discovery process</a:t>
            </a:r>
          </a:p>
          <a:p>
            <a:pPr eaLnBrk="1" hangingPunct="1"/>
            <a:r>
              <a:rPr lang="en-GB" sz="2800" b="1" smtClean="0"/>
              <a:t>How do drugs work?</a:t>
            </a:r>
          </a:p>
          <a:p>
            <a:pPr eaLnBrk="1" hangingPunct="1"/>
            <a:r>
              <a:rPr lang="en-GB" sz="2800" b="1" smtClean="0"/>
              <a:t>Overview of Computer-Aided Drug Design</a:t>
            </a:r>
          </a:p>
          <a:p>
            <a:pPr eaLnBrk="1" hangingPunct="1">
              <a:buFont typeface="Wingdings" pitchFamily="2" charset="2"/>
              <a:buNone/>
            </a:pPr>
            <a:endParaRPr lang="en-GB" sz="2800" b="1" smtClean="0"/>
          </a:p>
        </p:txBody>
      </p:sp>
    </p:spTree>
    <p:extLst>
      <p:ext uri="{BB962C8B-B14F-4D97-AF65-F5344CB8AC3E}">
        <p14:creationId xmlns:p14="http://schemas.microsoft.com/office/powerpoint/2010/main" val="2313866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GB" sz="3400" b="1" smtClean="0">
                <a:solidFill>
                  <a:srgbClr val="993300"/>
                </a:solidFill>
              </a:rPr>
              <a:t>Pharmaceutical/Agrochemical Industry</a:t>
            </a:r>
          </a:p>
        </p:txBody>
      </p:sp>
      <p:sp>
        <p:nvSpPr>
          <p:cNvPr id="17411" name="Rectangle 3"/>
          <p:cNvSpPr>
            <a:spLocks noGrp="1" noChangeArrowheads="1"/>
          </p:cNvSpPr>
          <p:nvPr>
            <p:ph type="body" idx="1"/>
          </p:nvPr>
        </p:nvSpPr>
        <p:spPr>
          <a:xfrm>
            <a:off x="381000" y="762000"/>
            <a:ext cx="8077200" cy="4114800"/>
          </a:xfrm>
        </p:spPr>
        <p:txBody>
          <a:bodyPr/>
          <a:lstStyle/>
          <a:p>
            <a:pPr algn="just" eaLnBrk="1" hangingPunct="1"/>
            <a:r>
              <a:rPr lang="en-GB" sz="2000" b="1" dirty="0" smtClean="0"/>
              <a:t>Identification of novel compounds with useful and commercially valuable biological properties.</a:t>
            </a:r>
          </a:p>
          <a:p>
            <a:pPr algn="just" eaLnBrk="1" hangingPunct="1">
              <a:buFont typeface="Wingdings" pitchFamily="2" charset="2"/>
              <a:buNone/>
            </a:pPr>
            <a:endParaRPr lang="en-GB" sz="2000" b="1" dirty="0" smtClean="0"/>
          </a:p>
          <a:p>
            <a:pPr lvl="1" eaLnBrk="1" hangingPunct="1"/>
            <a:r>
              <a:rPr lang="en-GB" sz="2000" b="1" dirty="0" smtClean="0"/>
              <a:t>vastly complex, </a:t>
            </a:r>
          </a:p>
          <a:p>
            <a:pPr lvl="1" eaLnBrk="1" hangingPunct="1"/>
            <a:r>
              <a:rPr lang="en-GB" sz="2000" b="1" dirty="0" smtClean="0"/>
              <a:t>multi-disciplinary task</a:t>
            </a:r>
          </a:p>
          <a:p>
            <a:pPr lvl="1" eaLnBrk="1" hangingPunct="1"/>
            <a:r>
              <a:rPr lang="en-GB" sz="2000" b="1" dirty="0" smtClean="0"/>
              <a:t>many stages over extended periods of time </a:t>
            </a:r>
          </a:p>
          <a:p>
            <a:pPr lvl="1" eaLnBrk="1" hangingPunct="1">
              <a:buFont typeface="Wingdings" pitchFamily="2" charset="2"/>
              <a:buNone/>
            </a:pPr>
            <a:endParaRPr lang="en-GB" sz="2000" b="1" dirty="0" smtClean="0"/>
          </a:p>
          <a:p>
            <a:pPr eaLnBrk="1" hangingPunct="1"/>
            <a:r>
              <a:rPr lang="en-GB" sz="2400" b="1" dirty="0" smtClean="0">
                <a:solidFill>
                  <a:srgbClr val="CC3300"/>
                </a:solidFill>
              </a:rPr>
              <a:t>Risk</a:t>
            </a:r>
          </a:p>
          <a:p>
            <a:pPr lvl="1" eaLnBrk="1" hangingPunct="1"/>
            <a:r>
              <a:rPr lang="en-GB" sz="2000" b="1" dirty="0" smtClean="0"/>
              <a:t>most novel compounds do not result in a drug.</a:t>
            </a:r>
          </a:p>
          <a:p>
            <a:pPr lvl="1" eaLnBrk="1" hangingPunct="1"/>
            <a:r>
              <a:rPr lang="en-GB" sz="2000" b="1" dirty="0" smtClean="0"/>
              <a:t>those that do may cause unexpected, long-term side-effects</a:t>
            </a:r>
            <a:r>
              <a:rPr lang="en-GB" sz="2000" dirty="0" smtClean="0"/>
              <a:t>. </a:t>
            </a:r>
          </a:p>
        </p:txBody>
      </p:sp>
    </p:spTree>
    <p:extLst>
      <p:ext uri="{BB962C8B-B14F-4D97-AF65-F5344CB8AC3E}">
        <p14:creationId xmlns:p14="http://schemas.microsoft.com/office/powerpoint/2010/main" val="27659167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800">
                <a:solidFill>
                  <a:srgbClr val="993300"/>
                </a:solidFill>
              </a:rPr>
              <a:t>Why CADD…?</a:t>
            </a:r>
          </a:p>
        </p:txBody>
      </p:sp>
      <p:sp>
        <p:nvSpPr>
          <p:cNvPr id="18435" name="Rectangle 3"/>
          <p:cNvSpPr>
            <a:spLocks noChangeArrowheads="1"/>
          </p:cNvSpPr>
          <p:nvPr/>
        </p:nvSpPr>
        <p:spPr bwMode="auto">
          <a:xfrm>
            <a:off x="609600" y="16764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lgn="just" eaLnBrk="1" hangingPunct="1">
              <a:lnSpc>
                <a:spcPct val="120000"/>
              </a:lnSpc>
              <a:spcBef>
                <a:spcPct val="20000"/>
              </a:spcBef>
              <a:buClr>
                <a:schemeClr val="accent2"/>
              </a:buClr>
              <a:buFont typeface="Wingdings" pitchFamily="2" charset="2"/>
              <a:buChar char="o"/>
            </a:pPr>
            <a:r>
              <a:rPr lang="en-US" sz="2400"/>
              <a:t>Drug Discovery today are  facing a serious challenge because of the </a:t>
            </a:r>
            <a:r>
              <a:rPr lang="en-US" sz="2400">
                <a:solidFill>
                  <a:srgbClr val="993300"/>
                </a:solidFill>
              </a:rPr>
              <a:t>increased cost </a:t>
            </a:r>
            <a:r>
              <a:rPr lang="en-US" sz="2400"/>
              <a:t>and</a:t>
            </a:r>
            <a:r>
              <a:rPr lang="en-US" sz="2400">
                <a:solidFill>
                  <a:srgbClr val="993300"/>
                </a:solidFill>
              </a:rPr>
              <a:t> enormous amount of time taken to discover a new drug,</a:t>
            </a:r>
            <a:r>
              <a:rPr lang="en-US" sz="2400"/>
              <a:t> and also because of </a:t>
            </a:r>
            <a:r>
              <a:rPr lang="en-US" sz="2400">
                <a:solidFill>
                  <a:schemeClr val="tx2"/>
                </a:solidFill>
              </a:rPr>
              <a:t>rigorous competition amongst different pharmaceutical companies.</a:t>
            </a:r>
            <a:endParaRPr lang="en-US" sz="2400">
              <a:solidFill>
                <a:srgbClr val="CCECFF"/>
              </a:solidFill>
            </a:endParaRPr>
          </a:p>
        </p:txBody>
      </p:sp>
    </p:spTree>
    <p:extLst>
      <p:ext uri="{BB962C8B-B14F-4D97-AF65-F5344CB8AC3E}">
        <p14:creationId xmlns:p14="http://schemas.microsoft.com/office/powerpoint/2010/main" val="4026919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sz="quarter"/>
          </p:nvPr>
        </p:nvSpPr>
        <p:spPr>
          <a:xfrm>
            <a:off x="381000" y="152400"/>
            <a:ext cx="8382000" cy="609600"/>
          </a:xfrm>
        </p:spPr>
        <p:txBody>
          <a:bodyPr/>
          <a:lstStyle/>
          <a:p>
            <a:pPr eaLnBrk="1" hangingPunct="1"/>
            <a:r>
              <a:rPr lang="en-US" sz="3400" b="1" smtClean="0">
                <a:solidFill>
                  <a:srgbClr val="993300"/>
                </a:solidFill>
              </a:rPr>
              <a:t>Drug Discovery &amp; Development</a:t>
            </a:r>
          </a:p>
        </p:txBody>
      </p:sp>
      <p:sp>
        <p:nvSpPr>
          <p:cNvPr id="1031"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1796" name="Object 4"/>
          <p:cNvGraphicFramePr>
            <a:graphicFrameLocks noGrp="1" noChangeAspect="1"/>
          </p:cNvGraphicFramePr>
          <p:nvPr>
            <p:ph sz="quarter" idx="4"/>
          </p:nvPr>
        </p:nvGraphicFramePr>
        <p:xfrm>
          <a:off x="4057650" y="4281488"/>
          <a:ext cx="800100" cy="750887"/>
        </p:xfrm>
        <a:graphic>
          <a:graphicData uri="http://schemas.openxmlformats.org/presentationml/2006/ole">
            <mc:AlternateContent xmlns:mc="http://schemas.openxmlformats.org/markup-compatibility/2006">
              <mc:Choice xmlns:v="urn:schemas-microsoft-com:vml" Requires="v">
                <p:oleObj spid="_x0000_s7179" name="Bitmap Image" r:id="rId3" imgW="2152951" imgH="1580952" progId="Paint.Picture">
                  <p:embed/>
                </p:oleObj>
              </mc:Choice>
              <mc:Fallback>
                <p:oleObj name="Bitmap Image" r:id="rId3" imgW="2152951" imgH="1580952" progId="Paint.Picture">
                  <p:embed/>
                  <p:pic>
                    <p:nvPicPr>
                      <p:cNvPr id="0" name=""/>
                      <p:cNvPicPr>
                        <a:picLocks noChangeAspect="1" noChangeArrowheads="1"/>
                      </p:cNvPicPr>
                      <p:nvPr/>
                    </p:nvPicPr>
                    <p:blipFill>
                      <a:blip r:embed="rId4">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4057650" y="4281488"/>
                        <a:ext cx="80010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1797" name="Picture 5" descr="chemical"/>
          <p:cNvPicPr>
            <a:picLocks noChangeAspect="1" noChangeArrowheads="1"/>
          </p:cNvPicPr>
          <p:nvPr/>
        </p:nvPicPr>
        <p:blipFill>
          <a:blip r:embed="rId5" cstate="print">
            <a:extLst>
              <a:ext uri="{28A0092B-C50C-407E-A947-70E740481C1C}">
                <a14:useLocalDpi xmlns:a14="http://schemas.microsoft.com/office/drawing/2010/main" val="0"/>
              </a:ext>
            </a:extLst>
          </a:blip>
          <a:srcRect b="24390"/>
          <a:stretch>
            <a:fillRect/>
          </a:stretch>
        </p:blipFill>
        <p:spPr bwMode="auto">
          <a:xfrm>
            <a:off x="5029200" y="28194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6" descr="sick">
            <a:hlinkClick r:id="rId6"/>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400" y="990600"/>
            <a:ext cx="573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7" descr="dock"/>
          <p:cNvPicPr>
            <a:picLocks noGrp="1" noChangeAspect="1" noChangeArrowheads="1"/>
          </p:cNvPicPr>
          <p:nvPr>
            <p:ph sz="quarter" idx="2"/>
          </p:nvPr>
        </p:nvPicPr>
        <p:blipFill>
          <a:blip r:embed="rId8">
            <a:clrChange>
              <a:clrFrom>
                <a:srgbClr val="000000"/>
              </a:clrFrom>
              <a:clrTo>
                <a:srgbClr val="000000">
                  <a:alpha val="0"/>
                </a:srgbClr>
              </a:clrTo>
            </a:clrChange>
            <a:lum bright="18000"/>
            <a:extLst>
              <a:ext uri="{28A0092B-C50C-407E-A947-70E740481C1C}">
                <a14:useLocalDpi xmlns:a14="http://schemas.microsoft.com/office/drawing/2010/main" val="0"/>
              </a:ext>
            </a:extLst>
          </a:blip>
          <a:srcRect r="31482" b="2647"/>
          <a:stretch>
            <a:fillRect/>
          </a:stretch>
        </p:blipFill>
        <p:spPr>
          <a:xfrm>
            <a:off x="1371600" y="1524000"/>
            <a:ext cx="1025525" cy="1066800"/>
          </a:xfrm>
          <a:noFill/>
        </p:spPr>
      </p:pic>
      <p:pic>
        <p:nvPicPr>
          <p:cNvPr id="161800" name="Picture 8" descr="s-tyrosine"/>
          <p:cNvPicPr>
            <a:picLocks noGrp="1" noChangeAspect="1" noChangeArrowheads="1"/>
          </p:cNvPicPr>
          <p:nvPr>
            <p:ph sz="quarter" idx="3"/>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2384425" y="2068513"/>
            <a:ext cx="1130300" cy="1503362"/>
          </a:xfrm>
          <a:noFill/>
        </p:spPr>
      </p:pic>
      <p:graphicFrame>
        <p:nvGraphicFramePr>
          <p:cNvPr id="161801" name="Object 9"/>
          <p:cNvGraphicFramePr>
            <a:graphicFrameLocks noGrp="1" noChangeAspect="1"/>
          </p:cNvGraphicFramePr>
          <p:nvPr>
            <p:ph sz="quarter" idx="1"/>
          </p:nvPr>
        </p:nvGraphicFramePr>
        <p:xfrm>
          <a:off x="5949950" y="4438650"/>
          <a:ext cx="1017588" cy="1062038"/>
        </p:xfrm>
        <a:graphic>
          <a:graphicData uri="http://schemas.openxmlformats.org/presentationml/2006/ole">
            <mc:AlternateContent xmlns:mc="http://schemas.openxmlformats.org/markup-compatibility/2006">
              <mc:Choice xmlns:v="urn:schemas-microsoft-com:vml" Requires="v">
                <p:oleObj spid="_x0000_s7180" name="Bitmap Image" r:id="rId10" imgW="1886213" imgH="1809524" progId="Paint.Picture">
                  <p:embed/>
                </p:oleObj>
              </mc:Choice>
              <mc:Fallback>
                <p:oleObj name="Bitmap Image" r:id="rId10" imgW="1886213" imgH="1809524" progId="Paint.Picture">
                  <p:embed/>
                  <p:pic>
                    <p:nvPicPr>
                      <p:cNvPr id="0" name=""/>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49950" y="4438650"/>
                        <a:ext cx="1017588"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2" name="Object 10"/>
          <p:cNvGraphicFramePr>
            <a:graphicFrameLocks noChangeAspect="1"/>
          </p:cNvGraphicFramePr>
          <p:nvPr/>
        </p:nvGraphicFramePr>
        <p:xfrm>
          <a:off x="8364538" y="5105400"/>
          <a:ext cx="779462" cy="1219200"/>
        </p:xfrm>
        <a:graphic>
          <a:graphicData uri="http://schemas.openxmlformats.org/presentationml/2006/ole">
            <mc:AlternateContent xmlns:mc="http://schemas.openxmlformats.org/markup-compatibility/2006">
              <mc:Choice xmlns:v="urn:schemas-microsoft-com:vml" Requires="v">
                <p:oleObj spid="_x0000_s7181" name="Bitmap Image" r:id="rId12" imgW="1047619" imgH="1638529" progId="Paint.Picture">
                  <p:embed/>
                </p:oleObj>
              </mc:Choice>
              <mc:Fallback>
                <p:oleObj name="Bitmap Image" r:id="rId12" imgW="1047619" imgH="1638529" progId="Paint.Picture">
                  <p:embed/>
                  <p:pic>
                    <p:nvPicPr>
                      <p:cNvPr id="0" name=""/>
                      <p:cNvPicPr>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364538" y="5105400"/>
                        <a:ext cx="7794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803" name="Text Box 11"/>
          <p:cNvSpPr txBox="1">
            <a:spLocks noChangeArrowheads="1"/>
          </p:cNvSpPr>
          <p:nvPr/>
        </p:nvSpPr>
        <p:spPr bwMode="auto">
          <a:xfrm>
            <a:off x="1127125" y="952500"/>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Identify disease</a:t>
            </a:r>
          </a:p>
        </p:txBody>
      </p:sp>
      <p:sp>
        <p:nvSpPr>
          <p:cNvPr id="161804" name="Text Box 12"/>
          <p:cNvSpPr txBox="1">
            <a:spLocks noChangeArrowheads="1"/>
          </p:cNvSpPr>
          <p:nvPr/>
        </p:nvSpPr>
        <p:spPr bwMode="auto">
          <a:xfrm>
            <a:off x="152400" y="2209800"/>
            <a:ext cx="192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Isolate protein</a:t>
            </a:r>
          </a:p>
          <a:p>
            <a:r>
              <a:rPr lang="en-US" i="1">
                <a:solidFill>
                  <a:srgbClr val="000099"/>
                </a:solidFill>
                <a:latin typeface="Times New Roman" pitchFamily="18" charset="0"/>
              </a:rPr>
              <a:t>involved in </a:t>
            </a:r>
          </a:p>
          <a:p>
            <a:r>
              <a:rPr lang="en-US" i="1">
                <a:solidFill>
                  <a:srgbClr val="000099"/>
                </a:solidFill>
                <a:latin typeface="Times New Roman" pitchFamily="18" charset="0"/>
              </a:rPr>
              <a:t>disease (2-5 years)</a:t>
            </a:r>
          </a:p>
        </p:txBody>
      </p:sp>
      <p:sp>
        <p:nvSpPr>
          <p:cNvPr id="161805" name="Text Box 13"/>
          <p:cNvSpPr txBox="1">
            <a:spLocks noChangeArrowheads="1"/>
          </p:cNvSpPr>
          <p:nvPr/>
        </p:nvSpPr>
        <p:spPr bwMode="auto">
          <a:xfrm>
            <a:off x="3352800" y="1752600"/>
            <a:ext cx="2330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Find a drug effective</a:t>
            </a:r>
          </a:p>
          <a:p>
            <a:r>
              <a:rPr lang="en-US" i="1">
                <a:solidFill>
                  <a:srgbClr val="000099"/>
                </a:solidFill>
                <a:latin typeface="Times New Roman" pitchFamily="18" charset="0"/>
              </a:rPr>
              <a:t>against disease protein</a:t>
            </a:r>
          </a:p>
          <a:p>
            <a:r>
              <a:rPr lang="en-US" i="1">
                <a:solidFill>
                  <a:srgbClr val="000099"/>
                </a:solidFill>
                <a:latin typeface="Times New Roman" pitchFamily="18" charset="0"/>
              </a:rPr>
              <a:t>(2-5 years)</a:t>
            </a:r>
          </a:p>
        </p:txBody>
      </p:sp>
      <p:graphicFrame>
        <p:nvGraphicFramePr>
          <p:cNvPr id="161806" name="Object 14"/>
          <p:cNvGraphicFramePr>
            <a:graphicFrameLocks noChangeAspect="1"/>
          </p:cNvGraphicFramePr>
          <p:nvPr/>
        </p:nvGraphicFramePr>
        <p:xfrm>
          <a:off x="3429000" y="2743200"/>
          <a:ext cx="1400175" cy="1238250"/>
        </p:xfrm>
        <a:graphic>
          <a:graphicData uri="http://schemas.openxmlformats.org/presentationml/2006/ole">
            <mc:AlternateContent xmlns:mc="http://schemas.openxmlformats.org/markup-compatibility/2006">
              <mc:Choice xmlns:v="urn:schemas-microsoft-com:vml" Requires="v">
                <p:oleObj spid="_x0000_s7182" name="Bitmap Image" r:id="rId14" imgW="1400000" imgH="1238423" progId="Paint.Picture">
                  <p:embed/>
                </p:oleObj>
              </mc:Choice>
              <mc:Fallback>
                <p:oleObj name="Bitmap Image" r:id="rId14" imgW="1400000" imgH="1238423" progId="Paint.Picture">
                  <p:embed/>
                  <p:pic>
                    <p:nvPicPr>
                      <p:cNvPr id="0" name=""/>
                      <p:cNvPicPr>
                        <a:picLocks noChangeAspect="1" noChangeArrowheads="1"/>
                      </p:cNvPicPr>
                      <p:nvPr/>
                    </p:nvPicPr>
                    <p:blipFill>
                      <a:blip r:embed="rId15">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3429000" y="2743200"/>
                        <a:ext cx="14001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807" name="Text Box 15"/>
          <p:cNvSpPr txBox="1">
            <a:spLocks noChangeArrowheads="1"/>
          </p:cNvSpPr>
          <p:nvPr/>
        </p:nvSpPr>
        <p:spPr bwMode="auto">
          <a:xfrm>
            <a:off x="1828800" y="3429000"/>
            <a:ext cx="1892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Preclinical testing</a:t>
            </a:r>
          </a:p>
          <a:p>
            <a:r>
              <a:rPr lang="en-US" i="1">
                <a:solidFill>
                  <a:srgbClr val="000099"/>
                </a:solidFill>
                <a:latin typeface="Times New Roman" pitchFamily="18" charset="0"/>
              </a:rPr>
              <a:t>(1-3 years)</a:t>
            </a:r>
          </a:p>
        </p:txBody>
      </p:sp>
      <p:sp>
        <p:nvSpPr>
          <p:cNvPr id="161808" name="Text Box 16"/>
          <p:cNvSpPr txBox="1">
            <a:spLocks noChangeArrowheads="1"/>
          </p:cNvSpPr>
          <p:nvPr/>
        </p:nvSpPr>
        <p:spPr bwMode="auto">
          <a:xfrm>
            <a:off x="3810000" y="4967288"/>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Formulation</a:t>
            </a:r>
          </a:p>
        </p:txBody>
      </p:sp>
      <p:sp>
        <p:nvSpPr>
          <p:cNvPr id="161809" name="Text Box 17"/>
          <p:cNvSpPr txBox="1">
            <a:spLocks noChangeArrowheads="1"/>
          </p:cNvSpPr>
          <p:nvPr/>
        </p:nvSpPr>
        <p:spPr bwMode="auto">
          <a:xfrm>
            <a:off x="5791200" y="36576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a:r>
              <a:rPr lang="en-US" i="1">
                <a:solidFill>
                  <a:srgbClr val="000099"/>
                </a:solidFill>
                <a:latin typeface="Times New Roman" pitchFamily="18" charset="0"/>
              </a:rPr>
              <a:t>Human clinical trials</a:t>
            </a:r>
          </a:p>
          <a:p>
            <a:pPr algn="r"/>
            <a:r>
              <a:rPr lang="en-US" i="1">
                <a:solidFill>
                  <a:srgbClr val="000099"/>
                </a:solidFill>
                <a:latin typeface="Times New Roman" pitchFamily="18" charset="0"/>
              </a:rPr>
              <a:t>(2-10 years)</a:t>
            </a:r>
          </a:p>
        </p:txBody>
      </p:sp>
      <p:sp>
        <p:nvSpPr>
          <p:cNvPr id="161810" name="Text Box 18"/>
          <p:cNvSpPr txBox="1">
            <a:spLocks noChangeArrowheads="1"/>
          </p:cNvSpPr>
          <p:nvPr/>
        </p:nvSpPr>
        <p:spPr bwMode="auto">
          <a:xfrm>
            <a:off x="4953000" y="25146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Scale-up</a:t>
            </a:r>
          </a:p>
        </p:txBody>
      </p:sp>
      <p:sp>
        <p:nvSpPr>
          <p:cNvPr id="161811" name="Text Box 19"/>
          <p:cNvSpPr txBox="1">
            <a:spLocks noChangeArrowheads="1"/>
          </p:cNvSpPr>
          <p:nvPr/>
        </p:nvSpPr>
        <p:spPr bwMode="auto">
          <a:xfrm>
            <a:off x="6832600" y="5791200"/>
            <a:ext cx="153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a:r>
              <a:rPr lang="en-US" i="1">
                <a:solidFill>
                  <a:srgbClr val="000099"/>
                </a:solidFill>
                <a:latin typeface="Times New Roman" pitchFamily="18" charset="0"/>
              </a:rPr>
              <a:t>FDA approval</a:t>
            </a:r>
          </a:p>
          <a:p>
            <a:pPr algn="r"/>
            <a:r>
              <a:rPr lang="en-US" i="1">
                <a:solidFill>
                  <a:srgbClr val="000099"/>
                </a:solidFill>
                <a:latin typeface="Times New Roman" pitchFamily="18" charset="0"/>
              </a:rPr>
              <a:t>(2-3 years)</a:t>
            </a:r>
          </a:p>
        </p:txBody>
      </p:sp>
      <p:sp>
        <p:nvSpPr>
          <p:cNvPr id="161812" name="Text Box 20"/>
          <p:cNvSpPr txBox="1">
            <a:spLocks noChangeArrowheads="1"/>
          </p:cNvSpPr>
          <p:nvPr/>
        </p:nvSpPr>
        <p:spPr bwMode="auto">
          <a:xfrm rot="-3434167">
            <a:off x="4952206" y="3963194"/>
            <a:ext cx="1184275" cy="376238"/>
          </a:xfrm>
          <a:prstGeom prst="rect">
            <a:avLst/>
          </a:prstGeom>
          <a:solidFill>
            <a:srgbClr val="C0C0C0"/>
          </a:solidFill>
          <a:ln w="9525">
            <a:solidFill>
              <a:schemeClr val="tx1"/>
            </a:solidFill>
            <a:miter lim="800000"/>
            <a:headEnd/>
            <a:tailEnd/>
          </a:ln>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Arial Black" pitchFamily="34" charset="0"/>
              </a:rPr>
              <a:t>File IND</a:t>
            </a:r>
          </a:p>
        </p:txBody>
      </p:sp>
      <p:sp>
        <p:nvSpPr>
          <p:cNvPr id="161813" name="Text Box 21"/>
          <p:cNvSpPr txBox="1">
            <a:spLocks noChangeArrowheads="1"/>
          </p:cNvSpPr>
          <p:nvPr/>
        </p:nvSpPr>
        <p:spPr bwMode="auto">
          <a:xfrm rot="-3330963">
            <a:off x="6857206" y="5029994"/>
            <a:ext cx="1273175" cy="376238"/>
          </a:xfrm>
          <a:prstGeom prst="rect">
            <a:avLst/>
          </a:prstGeom>
          <a:solidFill>
            <a:srgbClr val="C0C0C0"/>
          </a:solidFill>
          <a:ln w="9525">
            <a:solidFill>
              <a:schemeClr val="tx1"/>
            </a:solidFill>
            <a:miter lim="800000"/>
            <a:headEnd/>
            <a:tailEnd/>
          </a:ln>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Arial Black" pitchFamily="34" charset="0"/>
              </a:rPr>
              <a:t>File NDA</a:t>
            </a:r>
          </a:p>
        </p:txBody>
      </p:sp>
    </p:spTree>
    <p:extLst>
      <p:ext uri="{BB962C8B-B14F-4D97-AF65-F5344CB8AC3E}">
        <p14:creationId xmlns:p14="http://schemas.microsoft.com/office/powerpoint/2010/main" val="866420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8"/>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61803"/>
                                        </p:tgtEl>
                                        <p:attrNameLst>
                                          <p:attrName>style.visibility</p:attrName>
                                        </p:attrNameLst>
                                      </p:cBhvr>
                                      <p:to>
                                        <p:strVal val="visible"/>
                                      </p:to>
                                    </p:set>
                                    <p:anim calcmode="lin" valueType="num">
                                      <p:cBhvr additive="base">
                                        <p:cTn id="9" dur="500" fill="hold"/>
                                        <p:tgtEl>
                                          <p:spTgt spid="161803"/>
                                        </p:tgtEl>
                                        <p:attrNameLst>
                                          <p:attrName>ppt_x</p:attrName>
                                        </p:attrNameLst>
                                      </p:cBhvr>
                                      <p:tavLst>
                                        <p:tav tm="0">
                                          <p:val>
                                            <p:strVal val="1+#ppt_w/2"/>
                                          </p:val>
                                        </p:tav>
                                        <p:tav tm="100000">
                                          <p:val>
                                            <p:strVal val="#ppt_x"/>
                                          </p:val>
                                        </p:tav>
                                      </p:tavLst>
                                    </p:anim>
                                    <p:anim calcmode="lin" valueType="num">
                                      <p:cBhvr additive="base">
                                        <p:cTn id="10" dur="500" fill="hold"/>
                                        <p:tgtEl>
                                          <p:spTgt spid="16180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9"/>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161804"/>
                                        </p:tgtEl>
                                        <p:attrNameLst>
                                          <p:attrName>style.visibility</p:attrName>
                                        </p:attrNameLst>
                                      </p:cBhvr>
                                      <p:to>
                                        <p:strVal val="visible"/>
                                      </p:to>
                                    </p:set>
                                    <p:anim calcmode="lin" valueType="num">
                                      <p:cBhvr additive="base">
                                        <p:cTn id="17" dur="500" fill="hold"/>
                                        <p:tgtEl>
                                          <p:spTgt spid="161804"/>
                                        </p:tgtEl>
                                        <p:attrNameLst>
                                          <p:attrName>ppt_x</p:attrName>
                                        </p:attrNameLst>
                                      </p:cBhvr>
                                      <p:tavLst>
                                        <p:tav tm="0">
                                          <p:val>
                                            <p:strVal val="0-#ppt_w/2"/>
                                          </p:val>
                                        </p:tav>
                                        <p:tav tm="100000">
                                          <p:val>
                                            <p:strVal val="#ppt_x"/>
                                          </p:val>
                                        </p:tav>
                                      </p:tavLst>
                                    </p:anim>
                                    <p:anim calcmode="lin" valueType="num">
                                      <p:cBhvr additive="base">
                                        <p:cTn id="18" dur="500" fill="hold"/>
                                        <p:tgtEl>
                                          <p:spTgt spid="16180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800"/>
                                        </p:tgtEl>
                                        <p:attrNameLst>
                                          <p:attrName>style.visibility</p:attrName>
                                        </p:attrNameLst>
                                      </p:cBhvr>
                                      <p:to>
                                        <p:strVal val="visible"/>
                                      </p:to>
                                    </p:set>
                                  </p:childTnLst>
                                </p:cTn>
                              </p:par>
                              <p:par>
                                <p:cTn id="23" presetID="2" presetClass="entr" presetSubtype="2" fill="hold" grpId="0" nodeType="withEffect">
                                  <p:stCondLst>
                                    <p:cond delay="0"/>
                                  </p:stCondLst>
                                  <p:childTnLst>
                                    <p:set>
                                      <p:cBhvr>
                                        <p:cTn id="24" dur="1" fill="hold">
                                          <p:stCondLst>
                                            <p:cond delay="0"/>
                                          </p:stCondLst>
                                        </p:cTn>
                                        <p:tgtEl>
                                          <p:spTgt spid="161805"/>
                                        </p:tgtEl>
                                        <p:attrNameLst>
                                          <p:attrName>style.visibility</p:attrName>
                                        </p:attrNameLst>
                                      </p:cBhvr>
                                      <p:to>
                                        <p:strVal val="visible"/>
                                      </p:to>
                                    </p:set>
                                    <p:anim calcmode="lin" valueType="num">
                                      <p:cBhvr additive="base">
                                        <p:cTn id="25" dur="500" fill="hold"/>
                                        <p:tgtEl>
                                          <p:spTgt spid="161805"/>
                                        </p:tgtEl>
                                        <p:attrNameLst>
                                          <p:attrName>ppt_x</p:attrName>
                                        </p:attrNameLst>
                                      </p:cBhvr>
                                      <p:tavLst>
                                        <p:tav tm="0">
                                          <p:val>
                                            <p:strVal val="1+#ppt_w/2"/>
                                          </p:val>
                                        </p:tav>
                                        <p:tav tm="100000">
                                          <p:val>
                                            <p:strVal val="#ppt_x"/>
                                          </p:val>
                                        </p:tav>
                                      </p:tavLst>
                                    </p:anim>
                                    <p:anim calcmode="lin" valueType="num">
                                      <p:cBhvr additive="base">
                                        <p:cTn id="26" dur="500" fill="hold"/>
                                        <p:tgtEl>
                                          <p:spTgt spid="1618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1806"/>
                                        </p:tgtEl>
                                        <p:attrNameLst>
                                          <p:attrName>style.visibility</p:attrName>
                                        </p:attrNameLst>
                                      </p:cBhvr>
                                      <p:to>
                                        <p:strVal val="visible"/>
                                      </p:to>
                                    </p:set>
                                  </p:childTnLst>
                                </p:cTn>
                              </p:par>
                              <p:par>
                                <p:cTn id="31" presetID="2" presetClass="entr" presetSubtype="8" fill="hold" grpId="0" nodeType="withEffect">
                                  <p:stCondLst>
                                    <p:cond delay="0"/>
                                  </p:stCondLst>
                                  <p:childTnLst>
                                    <p:set>
                                      <p:cBhvr>
                                        <p:cTn id="32" dur="1" fill="hold">
                                          <p:stCondLst>
                                            <p:cond delay="0"/>
                                          </p:stCondLst>
                                        </p:cTn>
                                        <p:tgtEl>
                                          <p:spTgt spid="161807"/>
                                        </p:tgtEl>
                                        <p:attrNameLst>
                                          <p:attrName>style.visibility</p:attrName>
                                        </p:attrNameLst>
                                      </p:cBhvr>
                                      <p:to>
                                        <p:strVal val="visible"/>
                                      </p:to>
                                    </p:set>
                                    <p:anim calcmode="lin" valueType="num">
                                      <p:cBhvr additive="base">
                                        <p:cTn id="33" dur="500" fill="hold"/>
                                        <p:tgtEl>
                                          <p:spTgt spid="161807"/>
                                        </p:tgtEl>
                                        <p:attrNameLst>
                                          <p:attrName>ppt_x</p:attrName>
                                        </p:attrNameLst>
                                      </p:cBhvr>
                                      <p:tavLst>
                                        <p:tav tm="0">
                                          <p:val>
                                            <p:strVal val="0-#ppt_w/2"/>
                                          </p:val>
                                        </p:tav>
                                        <p:tav tm="100000">
                                          <p:val>
                                            <p:strVal val="#ppt_x"/>
                                          </p:val>
                                        </p:tav>
                                      </p:tavLst>
                                    </p:anim>
                                    <p:anim calcmode="lin" valueType="num">
                                      <p:cBhvr additive="base">
                                        <p:cTn id="34" dur="500" fill="hold"/>
                                        <p:tgtEl>
                                          <p:spTgt spid="16180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61796"/>
                                        </p:tgtEl>
                                        <p:attrNameLst>
                                          <p:attrName>style.visibility</p:attrName>
                                        </p:attrNameLst>
                                      </p:cBhvr>
                                      <p:to>
                                        <p:strVal val="visible"/>
                                      </p:to>
                                    </p:set>
                                    <p:anim calcmode="lin" valueType="num">
                                      <p:cBhvr additive="base">
                                        <p:cTn id="39" dur="500" fill="hold"/>
                                        <p:tgtEl>
                                          <p:spTgt spid="161796"/>
                                        </p:tgtEl>
                                        <p:attrNameLst>
                                          <p:attrName>ppt_x</p:attrName>
                                        </p:attrNameLst>
                                      </p:cBhvr>
                                      <p:tavLst>
                                        <p:tav tm="0">
                                          <p:val>
                                            <p:strVal val="0-#ppt_w/2"/>
                                          </p:val>
                                        </p:tav>
                                        <p:tav tm="100000">
                                          <p:val>
                                            <p:strVal val="#ppt_x"/>
                                          </p:val>
                                        </p:tav>
                                      </p:tavLst>
                                    </p:anim>
                                    <p:anim calcmode="lin" valueType="num">
                                      <p:cBhvr additive="base">
                                        <p:cTn id="40" dur="500" fill="hold"/>
                                        <p:tgtEl>
                                          <p:spTgt spid="16179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1808"/>
                                        </p:tgtEl>
                                        <p:attrNameLst>
                                          <p:attrName>style.visibility</p:attrName>
                                        </p:attrNameLst>
                                      </p:cBhvr>
                                      <p:to>
                                        <p:strVal val="visible"/>
                                      </p:to>
                                    </p:set>
                                    <p:anim calcmode="lin" valueType="num">
                                      <p:cBhvr additive="base">
                                        <p:cTn id="43" dur="500" fill="hold"/>
                                        <p:tgtEl>
                                          <p:spTgt spid="161808"/>
                                        </p:tgtEl>
                                        <p:attrNameLst>
                                          <p:attrName>ppt_x</p:attrName>
                                        </p:attrNameLst>
                                      </p:cBhvr>
                                      <p:tavLst>
                                        <p:tav tm="0">
                                          <p:val>
                                            <p:strVal val="0-#ppt_w/2"/>
                                          </p:val>
                                        </p:tav>
                                        <p:tav tm="100000">
                                          <p:val>
                                            <p:strVal val="#ppt_x"/>
                                          </p:val>
                                        </p:tav>
                                      </p:tavLst>
                                    </p:anim>
                                    <p:anim calcmode="lin" valueType="num">
                                      <p:cBhvr additive="base">
                                        <p:cTn id="44" dur="500" fill="hold"/>
                                        <p:tgtEl>
                                          <p:spTgt spid="16180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1797"/>
                                        </p:tgtEl>
                                        <p:attrNameLst>
                                          <p:attrName>style.visibility</p:attrName>
                                        </p:attrNameLst>
                                      </p:cBhvr>
                                      <p:to>
                                        <p:strVal val="visible"/>
                                      </p:to>
                                    </p:set>
                                    <p:anim calcmode="lin" valueType="num">
                                      <p:cBhvr additive="base">
                                        <p:cTn id="47" dur="500" fill="hold"/>
                                        <p:tgtEl>
                                          <p:spTgt spid="161797"/>
                                        </p:tgtEl>
                                        <p:attrNameLst>
                                          <p:attrName>ppt_x</p:attrName>
                                        </p:attrNameLst>
                                      </p:cBhvr>
                                      <p:tavLst>
                                        <p:tav tm="0">
                                          <p:val>
                                            <p:strVal val="1+#ppt_w/2"/>
                                          </p:val>
                                        </p:tav>
                                        <p:tav tm="100000">
                                          <p:val>
                                            <p:strVal val="#ppt_x"/>
                                          </p:val>
                                        </p:tav>
                                      </p:tavLst>
                                    </p:anim>
                                    <p:anim calcmode="lin" valueType="num">
                                      <p:cBhvr additive="base">
                                        <p:cTn id="48" dur="500" fill="hold"/>
                                        <p:tgtEl>
                                          <p:spTgt spid="16179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1810"/>
                                        </p:tgtEl>
                                        <p:attrNameLst>
                                          <p:attrName>style.visibility</p:attrName>
                                        </p:attrNameLst>
                                      </p:cBhvr>
                                      <p:to>
                                        <p:strVal val="visible"/>
                                      </p:to>
                                    </p:set>
                                    <p:anim calcmode="lin" valueType="num">
                                      <p:cBhvr additive="base">
                                        <p:cTn id="51" dur="500" fill="hold"/>
                                        <p:tgtEl>
                                          <p:spTgt spid="161810"/>
                                        </p:tgtEl>
                                        <p:attrNameLst>
                                          <p:attrName>ppt_x</p:attrName>
                                        </p:attrNameLst>
                                      </p:cBhvr>
                                      <p:tavLst>
                                        <p:tav tm="0">
                                          <p:val>
                                            <p:strVal val="1+#ppt_w/2"/>
                                          </p:val>
                                        </p:tav>
                                        <p:tav tm="100000">
                                          <p:val>
                                            <p:strVal val="#ppt_x"/>
                                          </p:val>
                                        </p:tav>
                                      </p:tavLst>
                                    </p:anim>
                                    <p:anim calcmode="lin" valueType="num">
                                      <p:cBhvr additive="base">
                                        <p:cTn id="52" dur="500" fill="hold"/>
                                        <p:tgtEl>
                                          <p:spTgt spid="161810"/>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61812"/>
                                        </p:tgtEl>
                                        <p:attrNameLst>
                                          <p:attrName>style.visibility</p:attrName>
                                        </p:attrNameLst>
                                      </p:cBhvr>
                                      <p:to>
                                        <p:strVal val="visible"/>
                                      </p:to>
                                    </p:set>
                                    <p:animEffect transition="in" filter="wipe(down)">
                                      <p:cBhvr>
                                        <p:cTn id="57" dur="580">
                                          <p:stCondLst>
                                            <p:cond delay="0"/>
                                          </p:stCondLst>
                                        </p:cTn>
                                        <p:tgtEl>
                                          <p:spTgt spid="161812"/>
                                        </p:tgtEl>
                                      </p:cBhvr>
                                    </p:animEffect>
                                    <p:anim calcmode="lin" valueType="num">
                                      <p:cBhvr>
                                        <p:cTn id="58" dur="1822" tmFilter="0,0; 0.14,0.36; 0.43,0.73; 0.71,0.91; 1.0,1.0">
                                          <p:stCondLst>
                                            <p:cond delay="0"/>
                                          </p:stCondLst>
                                        </p:cTn>
                                        <p:tgtEl>
                                          <p:spTgt spid="1618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18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18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18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18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61812"/>
                                        </p:tgtEl>
                                      </p:cBhvr>
                                      <p:to x="100000" y="60000"/>
                                    </p:animScale>
                                    <p:animScale>
                                      <p:cBhvr>
                                        <p:cTn id="64" dur="166" decel="50000">
                                          <p:stCondLst>
                                            <p:cond delay="676"/>
                                          </p:stCondLst>
                                        </p:cTn>
                                        <p:tgtEl>
                                          <p:spTgt spid="161812"/>
                                        </p:tgtEl>
                                      </p:cBhvr>
                                      <p:to x="100000" y="100000"/>
                                    </p:animScale>
                                    <p:animScale>
                                      <p:cBhvr>
                                        <p:cTn id="65" dur="26">
                                          <p:stCondLst>
                                            <p:cond delay="1312"/>
                                          </p:stCondLst>
                                        </p:cTn>
                                        <p:tgtEl>
                                          <p:spTgt spid="161812"/>
                                        </p:tgtEl>
                                      </p:cBhvr>
                                      <p:to x="100000" y="80000"/>
                                    </p:animScale>
                                    <p:animScale>
                                      <p:cBhvr>
                                        <p:cTn id="66" dur="166" decel="50000">
                                          <p:stCondLst>
                                            <p:cond delay="1338"/>
                                          </p:stCondLst>
                                        </p:cTn>
                                        <p:tgtEl>
                                          <p:spTgt spid="161812"/>
                                        </p:tgtEl>
                                      </p:cBhvr>
                                      <p:to x="100000" y="100000"/>
                                    </p:animScale>
                                    <p:animScale>
                                      <p:cBhvr>
                                        <p:cTn id="67" dur="26">
                                          <p:stCondLst>
                                            <p:cond delay="1642"/>
                                          </p:stCondLst>
                                        </p:cTn>
                                        <p:tgtEl>
                                          <p:spTgt spid="161812"/>
                                        </p:tgtEl>
                                      </p:cBhvr>
                                      <p:to x="100000" y="90000"/>
                                    </p:animScale>
                                    <p:animScale>
                                      <p:cBhvr>
                                        <p:cTn id="68" dur="166" decel="50000">
                                          <p:stCondLst>
                                            <p:cond delay="1668"/>
                                          </p:stCondLst>
                                        </p:cTn>
                                        <p:tgtEl>
                                          <p:spTgt spid="161812"/>
                                        </p:tgtEl>
                                      </p:cBhvr>
                                      <p:to x="100000" y="100000"/>
                                    </p:animScale>
                                    <p:animScale>
                                      <p:cBhvr>
                                        <p:cTn id="69" dur="26">
                                          <p:stCondLst>
                                            <p:cond delay="1808"/>
                                          </p:stCondLst>
                                        </p:cTn>
                                        <p:tgtEl>
                                          <p:spTgt spid="161812"/>
                                        </p:tgtEl>
                                      </p:cBhvr>
                                      <p:to x="100000" y="95000"/>
                                    </p:animScale>
                                    <p:animScale>
                                      <p:cBhvr>
                                        <p:cTn id="70" dur="166" decel="50000">
                                          <p:stCondLst>
                                            <p:cond delay="1834"/>
                                          </p:stCondLst>
                                        </p:cTn>
                                        <p:tgtEl>
                                          <p:spTgt spid="161812"/>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61801"/>
                                        </p:tgtEl>
                                        <p:attrNameLst>
                                          <p:attrName>style.visibility</p:attrName>
                                        </p:attrNameLst>
                                      </p:cBhvr>
                                      <p:to>
                                        <p:strVal val="visible"/>
                                      </p:to>
                                    </p:set>
                                  </p:childTnLst>
                                </p:cTn>
                              </p:par>
                              <p:par>
                                <p:cTn id="75" presetID="2" presetClass="entr" presetSubtype="2" fill="hold" grpId="0" nodeType="withEffect">
                                  <p:stCondLst>
                                    <p:cond delay="0"/>
                                  </p:stCondLst>
                                  <p:childTnLst>
                                    <p:set>
                                      <p:cBhvr>
                                        <p:cTn id="76" dur="1" fill="hold">
                                          <p:stCondLst>
                                            <p:cond delay="0"/>
                                          </p:stCondLst>
                                        </p:cTn>
                                        <p:tgtEl>
                                          <p:spTgt spid="161809"/>
                                        </p:tgtEl>
                                        <p:attrNameLst>
                                          <p:attrName>style.visibility</p:attrName>
                                        </p:attrNameLst>
                                      </p:cBhvr>
                                      <p:to>
                                        <p:strVal val="visible"/>
                                      </p:to>
                                    </p:set>
                                    <p:anim calcmode="lin" valueType="num">
                                      <p:cBhvr additive="base">
                                        <p:cTn id="77" dur="500" fill="hold"/>
                                        <p:tgtEl>
                                          <p:spTgt spid="161809"/>
                                        </p:tgtEl>
                                        <p:attrNameLst>
                                          <p:attrName>ppt_x</p:attrName>
                                        </p:attrNameLst>
                                      </p:cBhvr>
                                      <p:tavLst>
                                        <p:tav tm="0">
                                          <p:val>
                                            <p:strVal val="1+#ppt_w/2"/>
                                          </p:val>
                                        </p:tav>
                                        <p:tav tm="100000">
                                          <p:val>
                                            <p:strVal val="#ppt_x"/>
                                          </p:val>
                                        </p:tav>
                                      </p:tavLst>
                                    </p:anim>
                                    <p:anim calcmode="lin" valueType="num">
                                      <p:cBhvr additive="base">
                                        <p:cTn id="78" dur="500" fill="hold"/>
                                        <p:tgtEl>
                                          <p:spTgt spid="161809"/>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1813"/>
                                        </p:tgtEl>
                                        <p:attrNameLst>
                                          <p:attrName>style.visibility</p:attrName>
                                        </p:attrNameLst>
                                      </p:cBhvr>
                                      <p:to>
                                        <p:strVal val="visible"/>
                                      </p:to>
                                    </p:set>
                                    <p:animEffect transition="in" filter="wipe(down)">
                                      <p:cBhvr>
                                        <p:cTn id="83" dur="580">
                                          <p:stCondLst>
                                            <p:cond delay="0"/>
                                          </p:stCondLst>
                                        </p:cTn>
                                        <p:tgtEl>
                                          <p:spTgt spid="161813"/>
                                        </p:tgtEl>
                                      </p:cBhvr>
                                    </p:animEffect>
                                    <p:anim calcmode="lin" valueType="num">
                                      <p:cBhvr>
                                        <p:cTn id="84" dur="1822" tmFilter="0,0; 0.14,0.36; 0.43,0.73; 0.71,0.91; 1.0,1.0">
                                          <p:stCondLst>
                                            <p:cond delay="0"/>
                                          </p:stCondLst>
                                        </p:cTn>
                                        <p:tgtEl>
                                          <p:spTgt spid="16181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181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181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181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1813"/>
                                        </p:tgtEl>
                                        <p:attrNameLst>
                                          <p:attrName>ppt_y</p:attrName>
                                        </p:attrNameLst>
                                      </p:cBhvr>
                                      <p:tavLst>
                                        <p:tav tm="0" fmla="#ppt_y-sin(pi*$)/81">
                                          <p:val>
                                            <p:fltVal val="0"/>
                                          </p:val>
                                        </p:tav>
                                        <p:tav tm="100000">
                                          <p:val>
                                            <p:fltVal val="1"/>
                                          </p:val>
                                        </p:tav>
                                      </p:tavLst>
                                    </p:anim>
                                    <p:animScale>
                                      <p:cBhvr>
                                        <p:cTn id="89" dur="26">
                                          <p:stCondLst>
                                            <p:cond delay="650"/>
                                          </p:stCondLst>
                                        </p:cTn>
                                        <p:tgtEl>
                                          <p:spTgt spid="161813"/>
                                        </p:tgtEl>
                                      </p:cBhvr>
                                      <p:to x="100000" y="60000"/>
                                    </p:animScale>
                                    <p:animScale>
                                      <p:cBhvr>
                                        <p:cTn id="90" dur="166" decel="50000">
                                          <p:stCondLst>
                                            <p:cond delay="676"/>
                                          </p:stCondLst>
                                        </p:cTn>
                                        <p:tgtEl>
                                          <p:spTgt spid="161813"/>
                                        </p:tgtEl>
                                      </p:cBhvr>
                                      <p:to x="100000" y="100000"/>
                                    </p:animScale>
                                    <p:animScale>
                                      <p:cBhvr>
                                        <p:cTn id="91" dur="26">
                                          <p:stCondLst>
                                            <p:cond delay="1312"/>
                                          </p:stCondLst>
                                        </p:cTn>
                                        <p:tgtEl>
                                          <p:spTgt spid="161813"/>
                                        </p:tgtEl>
                                      </p:cBhvr>
                                      <p:to x="100000" y="80000"/>
                                    </p:animScale>
                                    <p:animScale>
                                      <p:cBhvr>
                                        <p:cTn id="92" dur="166" decel="50000">
                                          <p:stCondLst>
                                            <p:cond delay="1338"/>
                                          </p:stCondLst>
                                        </p:cTn>
                                        <p:tgtEl>
                                          <p:spTgt spid="161813"/>
                                        </p:tgtEl>
                                      </p:cBhvr>
                                      <p:to x="100000" y="100000"/>
                                    </p:animScale>
                                    <p:animScale>
                                      <p:cBhvr>
                                        <p:cTn id="93" dur="26">
                                          <p:stCondLst>
                                            <p:cond delay="1642"/>
                                          </p:stCondLst>
                                        </p:cTn>
                                        <p:tgtEl>
                                          <p:spTgt spid="161813"/>
                                        </p:tgtEl>
                                      </p:cBhvr>
                                      <p:to x="100000" y="90000"/>
                                    </p:animScale>
                                    <p:animScale>
                                      <p:cBhvr>
                                        <p:cTn id="94" dur="166" decel="50000">
                                          <p:stCondLst>
                                            <p:cond delay="1668"/>
                                          </p:stCondLst>
                                        </p:cTn>
                                        <p:tgtEl>
                                          <p:spTgt spid="161813"/>
                                        </p:tgtEl>
                                      </p:cBhvr>
                                      <p:to x="100000" y="100000"/>
                                    </p:animScale>
                                    <p:animScale>
                                      <p:cBhvr>
                                        <p:cTn id="95" dur="26">
                                          <p:stCondLst>
                                            <p:cond delay="1808"/>
                                          </p:stCondLst>
                                        </p:cTn>
                                        <p:tgtEl>
                                          <p:spTgt spid="161813"/>
                                        </p:tgtEl>
                                      </p:cBhvr>
                                      <p:to x="100000" y="95000"/>
                                    </p:animScale>
                                    <p:animScale>
                                      <p:cBhvr>
                                        <p:cTn id="96" dur="166" decel="50000">
                                          <p:stCondLst>
                                            <p:cond delay="1834"/>
                                          </p:stCondLst>
                                        </p:cTn>
                                        <p:tgtEl>
                                          <p:spTgt spid="161813"/>
                                        </p:tgtEl>
                                      </p:cBhvr>
                                      <p:to x="100000" y="100000"/>
                                    </p:animScale>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161802"/>
                                        </p:tgtEl>
                                        <p:attrNameLst>
                                          <p:attrName>style.visibility</p:attrName>
                                        </p:attrNameLst>
                                      </p:cBhvr>
                                      <p:to>
                                        <p:strVal val="visible"/>
                                      </p:to>
                                    </p:set>
                                  </p:childTnLst>
                                </p:cTn>
                              </p:par>
                              <p:par>
                                <p:cTn id="101" presetID="2" presetClass="entr" presetSubtype="8" fill="hold" nodeType="withEffect">
                                  <p:stCondLst>
                                    <p:cond delay="0"/>
                                  </p:stCondLst>
                                  <p:childTnLst>
                                    <p:set>
                                      <p:cBhvr>
                                        <p:cTn id="102" dur="1" fill="hold">
                                          <p:stCondLst>
                                            <p:cond delay="0"/>
                                          </p:stCondLst>
                                        </p:cTn>
                                        <p:tgtEl>
                                          <p:spTgt spid="161811"/>
                                        </p:tgtEl>
                                        <p:attrNameLst>
                                          <p:attrName>style.visibility</p:attrName>
                                        </p:attrNameLst>
                                      </p:cBhvr>
                                      <p:to>
                                        <p:strVal val="visible"/>
                                      </p:to>
                                    </p:set>
                                    <p:anim calcmode="lin" valueType="num">
                                      <p:cBhvr additive="base">
                                        <p:cTn id="103" dur="500" fill="hold"/>
                                        <p:tgtEl>
                                          <p:spTgt spid="161811"/>
                                        </p:tgtEl>
                                        <p:attrNameLst>
                                          <p:attrName>ppt_x</p:attrName>
                                        </p:attrNameLst>
                                      </p:cBhvr>
                                      <p:tavLst>
                                        <p:tav tm="0">
                                          <p:val>
                                            <p:strVal val="0-#ppt_w/2"/>
                                          </p:val>
                                        </p:tav>
                                        <p:tav tm="100000">
                                          <p:val>
                                            <p:strVal val="#ppt_x"/>
                                          </p:val>
                                        </p:tav>
                                      </p:tavLst>
                                    </p:anim>
                                    <p:anim calcmode="lin" valueType="num">
                                      <p:cBhvr additive="base">
                                        <p:cTn id="104" dur="500" fill="hold"/>
                                        <p:tgtEl>
                                          <p:spTgt spid="1618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3" grpId="0"/>
      <p:bldP spid="161804" grpId="0"/>
      <p:bldP spid="161805" grpId="0"/>
      <p:bldP spid="161807" grpId="0"/>
      <p:bldP spid="161808" grpId="0"/>
      <p:bldP spid="161809" grpId="0"/>
      <p:bldP spid="161810" grpId="0"/>
      <p:bldP spid="161812" grpId="0" animBg="1"/>
      <p:bldP spid="1618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1988" y="385763"/>
            <a:ext cx="7772400" cy="1143000"/>
          </a:xfrm>
          <a:noFill/>
        </p:spPr>
        <p:txBody>
          <a:bodyPr lIns="90488" tIns="44450" rIns="90488" bIns="44450"/>
          <a:lstStyle/>
          <a:p>
            <a:pPr eaLnBrk="1" hangingPunct="1"/>
            <a:r>
              <a:rPr lang="en-GB" b="1" smtClean="0">
                <a:solidFill>
                  <a:srgbClr val="993300"/>
                </a:solidFill>
              </a:rPr>
              <a:t>Drug Development Process</a:t>
            </a:r>
          </a:p>
        </p:txBody>
      </p:sp>
      <p:sp>
        <p:nvSpPr>
          <p:cNvPr id="19459" name="Rectangle 9"/>
          <p:cNvSpPr>
            <a:spLocks noChangeArrowheads="1"/>
          </p:cNvSpPr>
          <p:nvPr/>
        </p:nvSpPr>
        <p:spPr bwMode="auto">
          <a:xfrm>
            <a:off x="5257800" y="3352800"/>
            <a:ext cx="3581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GB" sz="2000">
                <a:latin typeface="Arial" charset="0"/>
              </a:rPr>
              <a:t>On average it takes 12 -15 years and costs ~$500 -800 million to bring a drug to market</a:t>
            </a:r>
            <a:endParaRPr lang="en-GB" sz="2000">
              <a:latin typeface="Times New Roman" pitchFamily="18" charset="0"/>
            </a:endParaRPr>
          </a:p>
        </p:txBody>
      </p:sp>
      <p:sp>
        <p:nvSpPr>
          <p:cNvPr id="19460" name="Rectangle 11"/>
          <p:cNvSpPr>
            <a:spLocks noChangeArrowheads="1"/>
          </p:cNvSpPr>
          <p:nvPr/>
        </p:nvSpPr>
        <p:spPr bwMode="auto">
          <a:xfrm>
            <a:off x="4478338" y="2057400"/>
            <a:ext cx="14763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p>
        </p:txBody>
      </p:sp>
      <p:grpSp>
        <p:nvGrpSpPr>
          <p:cNvPr id="19461" name="Group 37"/>
          <p:cNvGrpSpPr>
            <a:grpSpLocks/>
          </p:cNvGrpSpPr>
          <p:nvPr/>
        </p:nvGrpSpPr>
        <p:grpSpPr bwMode="auto">
          <a:xfrm>
            <a:off x="3297238" y="1798638"/>
            <a:ext cx="1593850" cy="4678362"/>
            <a:chOff x="846" y="1139"/>
            <a:chExt cx="1004" cy="2947"/>
          </a:xfrm>
        </p:grpSpPr>
        <p:sp>
          <p:nvSpPr>
            <p:cNvPr id="19468" name="Rectangle 12"/>
            <p:cNvSpPr>
              <a:spLocks noChangeArrowheads="1"/>
            </p:cNvSpPr>
            <p:nvPr/>
          </p:nvSpPr>
          <p:spPr bwMode="auto">
            <a:xfrm>
              <a:off x="1223" y="1680"/>
              <a:ext cx="9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p>
          </p:txBody>
        </p:sp>
        <p:sp>
          <p:nvSpPr>
            <p:cNvPr id="19469" name="Rectangle 13"/>
            <p:cNvSpPr>
              <a:spLocks noChangeArrowheads="1"/>
            </p:cNvSpPr>
            <p:nvPr/>
          </p:nvSpPr>
          <p:spPr bwMode="auto">
            <a:xfrm>
              <a:off x="1223" y="1680"/>
              <a:ext cx="9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p>
          </p:txBody>
        </p:sp>
        <p:sp>
          <p:nvSpPr>
            <p:cNvPr id="19470" name="Rectangle 14"/>
            <p:cNvSpPr>
              <a:spLocks noChangeArrowheads="1"/>
            </p:cNvSpPr>
            <p:nvPr/>
          </p:nvSpPr>
          <p:spPr bwMode="auto">
            <a:xfrm>
              <a:off x="1223" y="1680"/>
              <a:ext cx="9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IN"/>
            </a:p>
          </p:txBody>
        </p:sp>
        <p:sp>
          <p:nvSpPr>
            <p:cNvPr id="19471" name="AutoShape 3"/>
            <p:cNvSpPr>
              <a:spLocks noChangeArrowheads="1"/>
            </p:cNvSpPr>
            <p:nvPr/>
          </p:nvSpPr>
          <p:spPr bwMode="auto">
            <a:xfrm>
              <a:off x="964" y="1139"/>
              <a:ext cx="768" cy="432"/>
            </a:xfrm>
            <a:prstGeom prst="flowChartAlternateProcess">
              <a:avLst/>
            </a:prstGeom>
            <a:solidFill>
              <a:schemeClr val="bg1"/>
            </a:solidFill>
            <a:ln w="12700">
              <a:solidFill>
                <a:schemeClr val="tx1"/>
              </a:solidFill>
              <a:miter lim="800000"/>
              <a:headEnd/>
              <a:tailEnd/>
            </a:ln>
          </p:spPr>
          <p:txBody>
            <a:bodyPr wrap="none" anchor="ctr"/>
            <a:lstStyle/>
            <a:p>
              <a:endParaRPr lang="en-IN"/>
            </a:p>
          </p:txBody>
        </p:sp>
        <p:sp>
          <p:nvSpPr>
            <p:cNvPr id="19472" name="AutoShape 4"/>
            <p:cNvSpPr>
              <a:spLocks noChangeArrowheads="1"/>
            </p:cNvSpPr>
            <p:nvPr/>
          </p:nvSpPr>
          <p:spPr bwMode="auto">
            <a:xfrm>
              <a:off x="865" y="1762"/>
              <a:ext cx="967" cy="432"/>
            </a:xfrm>
            <a:prstGeom prst="flowChartAlternateProcess">
              <a:avLst/>
            </a:prstGeom>
            <a:solidFill>
              <a:schemeClr val="bg1"/>
            </a:solidFill>
            <a:ln w="12700">
              <a:solidFill>
                <a:schemeClr val="tx1"/>
              </a:solidFill>
              <a:miter lim="800000"/>
              <a:headEnd/>
              <a:tailEnd/>
            </a:ln>
          </p:spPr>
          <p:txBody>
            <a:bodyPr wrap="none" anchor="ctr"/>
            <a:lstStyle/>
            <a:p>
              <a:endParaRPr lang="en-IN"/>
            </a:p>
          </p:txBody>
        </p:sp>
        <p:sp>
          <p:nvSpPr>
            <p:cNvPr id="19473" name="AutoShape 5"/>
            <p:cNvSpPr>
              <a:spLocks noChangeArrowheads="1"/>
            </p:cNvSpPr>
            <p:nvPr/>
          </p:nvSpPr>
          <p:spPr bwMode="auto">
            <a:xfrm>
              <a:off x="846" y="2406"/>
              <a:ext cx="1004" cy="480"/>
            </a:xfrm>
            <a:prstGeom prst="flowChartAlternateProcess">
              <a:avLst/>
            </a:prstGeom>
            <a:solidFill>
              <a:schemeClr val="bg1"/>
            </a:solidFill>
            <a:ln w="12700">
              <a:solidFill>
                <a:schemeClr val="tx1"/>
              </a:solidFill>
              <a:miter lim="800000"/>
              <a:headEnd/>
              <a:tailEnd/>
            </a:ln>
          </p:spPr>
          <p:txBody>
            <a:bodyPr wrap="none" anchor="ctr"/>
            <a:lstStyle/>
            <a:p>
              <a:endParaRPr lang="en-IN"/>
            </a:p>
          </p:txBody>
        </p:sp>
        <p:sp>
          <p:nvSpPr>
            <p:cNvPr id="19474" name="AutoShape 6"/>
            <p:cNvSpPr>
              <a:spLocks noChangeArrowheads="1"/>
            </p:cNvSpPr>
            <p:nvPr/>
          </p:nvSpPr>
          <p:spPr bwMode="auto">
            <a:xfrm>
              <a:off x="964" y="3107"/>
              <a:ext cx="768" cy="432"/>
            </a:xfrm>
            <a:prstGeom prst="flowChartAlternateProcess">
              <a:avLst/>
            </a:prstGeom>
            <a:solidFill>
              <a:schemeClr val="bg1"/>
            </a:solidFill>
            <a:ln w="12700">
              <a:solidFill>
                <a:schemeClr val="tx1"/>
              </a:solidFill>
              <a:miter lim="800000"/>
              <a:headEnd/>
              <a:tailEnd/>
            </a:ln>
          </p:spPr>
          <p:txBody>
            <a:bodyPr wrap="none" anchor="ctr"/>
            <a:lstStyle/>
            <a:p>
              <a:endParaRPr lang="en-IN"/>
            </a:p>
          </p:txBody>
        </p:sp>
        <p:sp>
          <p:nvSpPr>
            <p:cNvPr id="19475" name="AutoShape 7"/>
            <p:cNvSpPr>
              <a:spLocks noChangeArrowheads="1"/>
            </p:cNvSpPr>
            <p:nvPr/>
          </p:nvSpPr>
          <p:spPr bwMode="auto">
            <a:xfrm>
              <a:off x="964" y="3750"/>
              <a:ext cx="768" cy="336"/>
            </a:xfrm>
            <a:prstGeom prst="flowChartAlternateProcess">
              <a:avLst/>
            </a:prstGeom>
            <a:solidFill>
              <a:schemeClr val="bg1"/>
            </a:solidFill>
            <a:ln w="12700">
              <a:solidFill>
                <a:schemeClr val="tx1"/>
              </a:solidFill>
              <a:miter lim="800000"/>
              <a:headEnd/>
              <a:tailEnd/>
            </a:ln>
          </p:spPr>
          <p:txBody>
            <a:bodyPr wrap="none" anchor="ctr"/>
            <a:lstStyle/>
            <a:p>
              <a:endParaRPr lang="en-IN"/>
            </a:p>
          </p:txBody>
        </p:sp>
        <p:sp>
          <p:nvSpPr>
            <p:cNvPr id="19476" name="Rectangle 10"/>
            <p:cNvSpPr>
              <a:spLocks noChangeArrowheads="1"/>
            </p:cNvSpPr>
            <p:nvPr/>
          </p:nvSpPr>
          <p:spPr bwMode="auto">
            <a:xfrm>
              <a:off x="1050" y="1158"/>
              <a:ext cx="59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p>
              <a:pPr algn="ctr" defTabSz="585788"/>
              <a:r>
                <a:rPr lang="en-GB" b="0">
                  <a:latin typeface="Arial" charset="0"/>
                </a:rPr>
                <a:t>develop</a:t>
              </a:r>
            </a:p>
            <a:p>
              <a:pPr algn="ctr" defTabSz="585788"/>
              <a:r>
                <a:rPr lang="en-GB" b="0">
                  <a:latin typeface="Arial" charset="0"/>
                </a:rPr>
                <a:t>assay</a:t>
              </a:r>
              <a:endParaRPr lang="en-GB" b="0">
                <a:latin typeface="Times New Roman" pitchFamily="18" charset="0"/>
              </a:endParaRPr>
            </a:p>
          </p:txBody>
        </p:sp>
        <p:sp>
          <p:nvSpPr>
            <p:cNvPr id="19477" name="Rectangle 15"/>
            <p:cNvSpPr>
              <a:spLocks noChangeArrowheads="1"/>
            </p:cNvSpPr>
            <p:nvPr/>
          </p:nvSpPr>
          <p:spPr bwMode="auto">
            <a:xfrm>
              <a:off x="892" y="2454"/>
              <a:ext cx="912" cy="39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p>
              <a:pPr algn="ctr" defTabSz="585788"/>
              <a:r>
                <a:rPr lang="en-GB" b="0">
                  <a:latin typeface="Arial" charset="0"/>
                </a:rPr>
                <a:t>lead</a:t>
              </a:r>
            </a:p>
            <a:p>
              <a:pPr algn="ctr" defTabSz="585788"/>
              <a:r>
                <a:rPr lang="en-GB" b="0">
                  <a:latin typeface="Arial" charset="0"/>
                </a:rPr>
                <a:t>optimisation</a:t>
              </a:r>
              <a:endParaRPr lang="en-GB" b="0">
                <a:latin typeface="Times New Roman" pitchFamily="18" charset="0"/>
              </a:endParaRPr>
            </a:p>
          </p:txBody>
        </p:sp>
        <p:sp>
          <p:nvSpPr>
            <p:cNvPr id="19478" name="Rectangle 19"/>
            <p:cNvSpPr>
              <a:spLocks noChangeArrowheads="1"/>
            </p:cNvSpPr>
            <p:nvPr/>
          </p:nvSpPr>
          <p:spPr bwMode="auto">
            <a:xfrm>
              <a:off x="890" y="1774"/>
              <a:ext cx="918" cy="39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p>
              <a:pPr algn="ctr" defTabSz="585788"/>
              <a:r>
                <a:rPr lang="en-GB" b="0">
                  <a:latin typeface="Arial" charset="0"/>
                </a:rPr>
                <a:t>lead</a:t>
              </a:r>
            </a:p>
            <a:p>
              <a:pPr algn="ctr" defTabSz="585788"/>
              <a:r>
                <a:rPr lang="en-GB" b="0">
                  <a:latin typeface="Arial" charset="0"/>
                </a:rPr>
                <a:t>identification</a:t>
              </a:r>
              <a:endParaRPr lang="en-GB" b="0">
                <a:latin typeface="Times New Roman" pitchFamily="18" charset="0"/>
              </a:endParaRPr>
            </a:p>
          </p:txBody>
        </p:sp>
        <p:sp>
          <p:nvSpPr>
            <p:cNvPr id="19479" name="Rectangle 20"/>
            <p:cNvSpPr>
              <a:spLocks noChangeArrowheads="1"/>
            </p:cNvSpPr>
            <p:nvPr/>
          </p:nvSpPr>
          <p:spPr bwMode="auto">
            <a:xfrm>
              <a:off x="1086" y="3126"/>
              <a:ext cx="52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p>
              <a:pPr algn="ctr" defTabSz="585788"/>
              <a:r>
                <a:rPr lang="en-GB" b="0">
                  <a:latin typeface="Arial" charset="0"/>
                </a:rPr>
                <a:t>clinical</a:t>
              </a:r>
            </a:p>
            <a:p>
              <a:pPr algn="ctr" defTabSz="585788"/>
              <a:r>
                <a:rPr lang="en-GB" b="0">
                  <a:latin typeface="Arial" charset="0"/>
                </a:rPr>
                <a:t>trials</a:t>
              </a:r>
            </a:p>
          </p:txBody>
        </p:sp>
        <p:sp>
          <p:nvSpPr>
            <p:cNvPr id="19480" name="Rectangle 21"/>
            <p:cNvSpPr>
              <a:spLocks noChangeArrowheads="1"/>
            </p:cNvSpPr>
            <p:nvPr/>
          </p:nvSpPr>
          <p:spPr bwMode="auto">
            <a:xfrm>
              <a:off x="1002" y="3809"/>
              <a:ext cx="69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p>
              <a:pPr algn="ctr" defTabSz="585788"/>
              <a:r>
                <a:rPr lang="en-GB" b="0">
                  <a:latin typeface="Arial" charset="0"/>
                </a:rPr>
                <a:t>to market</a:t>
              </a:r>
              <a:endParaRPr lang="en-GB" b="0">
                <a:latin typeface="Times New Roman" pitchFamily="18" charset="0"/>
              </a:endParaRPr>
            </a:p>
          </p:txBody>
        </p:sp>
        <p:sp>
          <p:nvSpPr>
            <p:cNvPr id="19481" name="AutoShape 29"/>
            <p:cNvSpPr>
              <a:spLocks noChangeArrowheads="1"/>
            </p:cNvSpPr>
            <p:nvPr/>
          </p:nvSpPr>
          <p:spPr bwMode="auto">
            <a:xfrm>
              <a:off x="1228" y="1582"/>
              <a:ext cx="240" cy="168"/>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sp>
          <p:nvSpPr>
            <p:cNvPr id="19482" name="AutoShape 30"/>
            <p:cNvSpPr>
              <a:spLocks noChangeArrowheads="1"/>
            </p:cNvSpPr>
            <p:nvPr/>
          </p:nvSpPr>
          <p:spPr bwMode="auto">
            <a:xfrm>
              <a:off x="1221" y="2208"/>
              <a:ext cx="255" cy="191"/>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sp>
          <p:nvSpPr>
            <p:cNvPr id="19483" name="AutoShape 31"/>
            <p:cNvSpPr>
              <a:spLocks noChangeArrowheads="1"/>
            </p:cNvSpPr>
            <p:nvPr/>
          </p:nvSpPr>
          <p:spPr bwMode="auto">
            <a:xfrm>
              <a:off x="1224" y="2886"/>
              <a:ext cx="248" cy="215"/>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sp>
          <p:nvSpPr>
            <p:cNvPr id="19484" name="AutoShape 32"/>
            <p:cNvSpPr>
              <a:spLocks noChangeArrowheads="1"/>
            </p:cNvSpPr>
            <p:nvPr/>
          </p:nvSpPr>
          <p:spPr bwMode="auto">
            <a:xfrm>
              <a:off x="1224" y="3549"/>
              <a:ext cx="248" cy="191"/>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grpSp>
      <p:grpSp>
        <p:nvGrpSpPr>
          <p:cNvPr id="19462" name="Group 38"/>
          <p:cNvGrpSpPr>
            <a:grpSpLocks/>
          </p:cNvGrpSpPr>
          <p:nvPr/>
        </p:nvGrpSpPr>
        <p:grpSpPr bwMode="auto">
          <a:xfrm>
            <a:off x="863600" y="2133600"/>
            <a:ext cx="1770063" cy="3584575"/>
            <a:chOff x="2267" y="1763"/>
            <a:chExt cx="1115" cy="2258"/>
          </a:xfrm>
        </p:grpSpPr>
        <p:sp>
          <p:nvSpPr>
            <p:cNvPr id="19463" name="Rectangle 17"/>
            <p:cNvSpPr>
              <a:spLocks noChangeArrowheads="1"/>
            </p:cNvSpPr>
            <p:nvPr/>
          </p:nvSpPr>
          <p:spPr bwMode="auto">
            <a:xfrm>
              <a:off x="2291" y="1763"/>
              <a:ext cx="100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p>
              <a:pPr algn="ctr" defTabSz="585788"/>
              <a:r>
                <a:rPr lang="en-GB" sz="2000">
                  <a:solidFill>
                    <a:srgbClr val="000099"/>
                  </a:solidFill>
                  <a:latin typeface="Arial" charset="0"/>
                </a:rPr>
                <a:t>10,000’s</a:t>
              </a:r>
            </a:p>
            <a:p>
              <a:pPr algn="ctr" defTabSz="585788"/>
              <a:r>
                <a:rPr lang="en-GB" sz="2000">
                  <a:solidFill>
                    <a:srgbClr val="000099"/>
                  </a:solidFill>
                  <a:latin typeface="Arial" charset="0"/>
                </a:rPr>
                <a:t>compounds</a:t>
              </a:r>
            </a:p>
          </p:txBody>
        </p:sp>
        <p:sp>
          <p:nvSpPr>
            <p:cNvPr id="19464" name="Rectangle 18"/>
            <p:cNvSpPr>
              <a:spLocks noChangeArrowheads="1"/>
            </p:cNvSpPr>
            <p:nvPr/>
          </p:nvSpPr>
          <p:spPr bwMode="auto">
            <a:xfrm>
              <a:off x="2332" y="3783"/>
              <a:ext cx="105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p>
              <a:pPr algn="ctr" defTabSz="585788"/>
              <a:r>
                <a:rPr lang="en-GB" sz="2000">
                  <a:solidFill>
                    <a:srgbClr val="000099"/>
                  </a:solidFill>
                  <a:latin typeface="Arial" charset="0"/>
                </a:rPr>
                <a:t>1 drug</a:t>
              </a:r>
            </a:p>
          </p:txBody>
        </p:sp>
        <p:sp>
          <p:nvSpPr>
            <p:cNvPr id="19465" name="AutoShape 34"/>
            <p:cNvSpPr>
              <a:spLocks noChangeArrowheads="1"/>
            </p:cNvSpPr>
            <p:nvPr/>
          </p:nvSpPr>
          <p:spPr bwMode="auto">
            <a:xfrm>
              <a:off x="2267" y="2541"/>
              <a:ext cx="1099"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05 h 21600"/>
                <a:gd name="T14" fmla="*/ 17099 w 21600"/>
                <a:gd name="T15" fmla="*/ 1709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p:spPr>
          <p:txBody>
            <a:bodyPr wrap="none" anchor="ctr"/>
            <a:lstStyle/>
            <a:p>
              <a:endParaRPr lang="en-IN"/>
            </a:p>
          </p:txBody>
        </p:sp>
        <p:sp>
          <p:nvSpPr>
            <p:cNvPr id="19466" name="AutoShape 35"/>
            <p:cNvSpPr>
              <a:spLocks noChangeArrowheads="1"/>
            </p:cNvSpPr>
            <p:nvPr/>
          </p:nvSpPr>
          <p:spPr bwMode="auto">
            <a:xfrm>
              <a:off x="2746" y="3530"/>
              <a:ext cx="172" cy="163"/>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sp>
          <p:nvSpPr>
            <p:cNvPr id="19467" name="AutoShape 36"/>
            <p:cNvSpPr>
              <a:spLocks noChangeArrowheads="1"/>
            </p:cNvSpPr>
            <p:nvPr/>
          </p:nvSpPr>
          <p:spPr bwMode="auto">
            <a:xfrm>
              <a:off x="2330" y="2206"/>
              <a:ext cx="950" cy="248"/>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p>
              <a:endParaRPr lang="en-IN"/>
            </a:p>
          </p:txBody>
        </p:sp>
      </p:grpSp>
    </p:spTree>
    <p:extLst>
      <p:ext uri="{BB962C8B-B14F-4D97-AF65-F5344CB8AC3E}">
        <p14:creationId xmlns:p14="http://schemas.microsoft.com/office/powerpoint/2010/main" val="2848106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b="1" smtClean="0">
                <a:solidFill>
                  <a:srgbClr val="993300"/>
                </a:solidFill>
              </a:rPr>
              <a:t>Cont…</a:t>
            </a:r>
          </a:p>
        </p:txBody>
      </p:sp>
      <p:pic>
        <p:nvPicPr>
          <p:cNvPr id="20483" name="Picture 4" descr="St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746250"/>
            <a:ext cx="8153400" cy="4298950"/>
          </a:xfrm>
          <a:noFill/>
        </p:spPr>
      </p:pic>
    </p:spTree>
    <p:extLst>
      <p:ext uri="{BB962C8B-B14F-4D97-AF65-F5344CB8AC3E}">
        <p14:creationId xmlns:p14="http://schemas.microsoft.com/office/powerpoint/2010/main" val="9810546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sz="quarter"/>
          </p:nvPr>
        </p:nvSpPr>
        <p:spPr>
          <a:xfrm>
            <a:off x="762000" y="76200"/>
            <a:ext cx="8382000" cy="609600"/>
          </a:xfrm>
        </p:spPr>
        <p:txBody>
          <a:bodyPr/>
          <a:lstStyle/>
          <a:p>
            <a:pPr eaLnBrk="1" hangingPunct="1"/>
            <a:r>
              <a:rPr lang="en-US" sz="3000" b="1" smtClean="0">
                <a:solidFill>
                  <a:srgbClr val="993300"/>
                </a:solidFill>
              </a:rPr>
              <a:t>Technology is impacting this process</a:t>
            </a:r>
          </a:p>
        </p:txBody>
      </p:sp>
      <p:sp>
        <p:nvSpPr>
          <p:cNvPr id="2052"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53" name="Picture 4" descr="sick">
            <a:hlinkClick r:id="rId3"/>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400" y="685800"/>
            <a:ext cx="836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dock"/>
          <p:cNvPicPr>
            <a:picLocks noGrp="1" noChangeAspect="1" noChangeArrowheads="1"/>
          </p:cNvPicPr>
          <p:nvPr>
            <p:ph sz="quarter" idx="2"/>
          </p:nvPr>
        </p:nvPicPr>
        <p:blipFill>
          <a:blip r:embed="rId5">
            <a:clrChange>
              <a:clrFrom>
                <a:srgbClr val="000000"/>
              </a:clrFrom>
              <a:clrTo>
                <a:srgbClr val="000000">
                  <a:alpha val="0"/>
                </a:srgbClr>
              </a:clrTo>
            </a:clrChange>
            <a:lum bright="18000"/>
            <a:extLst>
              <a:ext uri="{28A0092B-C50C-407E-A947-70E740481C1C}">
                <a14:useLocalDpi xmlns:a14="http://schemas.microsoft.com/office/drawing/2010/main" val="0"/>
              </a:ext>
            </a:extLst>
          </a:blip>
          <a:srcRect r="31482" b="2647"/>
          <a:stretch>
            <a:fillRect/>
          </a:stretch>
        </p:blipFill>
        <p:spPr>
          <a:xfrm>
            <a:off x="2312988" y="1911350"/>
            <a:ext cx="1676400" cy="1895475"/>
          </a:xfrm>
          <a:noFill/>
        </p:spPr>
      </p:pic>
      <p:pic>
        <p:nvPicPr>
          <p:cNvPr id="2055" name="Picture 6" descr="s-tyrosine"/>
          <p:cNvPicPr>
            <a:picLocks noGrp="1" noChangeAspect="1" noChangeArrowheads="1"/>
          </p:cNvPicPr>
          <p:nvPr>
            <p:ph sz="quarter" idx="3"/>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4057650" y="2859088"/>
            <a:ext cx="1662113" cy="2212975"/>
          </a:xfrm>
          <a:noFill/>
        </p:spPr>
      </p:pic>
      <p:sp>
        <p:nvSpPr>
          <p:cNvPr id="2056" name="Text Box 7"/>
          <p:cNvSpPr txBox="1">
            <a:spLocks noChangeArrowheads="1"/>
          </p:cNvSpPr>
          <p:nvPr/>
        </p:nvSpPr>
        <p:spPr bwMode="auto">
          <a:xfrm>
            <a:off x="152400" y="2209800"/>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Identify disease</a:t>
            </a:r>
          </a:p>
        </p:txBody>
      </p:sp>
      <p:sp>
        <p:nvSpPr>
          <p:cNvPr id="2057" name="Text Box 8"/>
          <p:cNvSpPr txBox="1">
            <a:spLocks noChangeArrowheads="1"/>
          </p:cNvSpPr>
          <p:nvPr/>
        </p:nvSpPr>
        <p:spPr bwMode="auto">
          <a:xfrm>
            <a:off x="2209800" y="3581400"/>
            <a:ext cx="154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Isolate protein</a:t>
            </a:r>
          </a:p>
        </p:txBody>
      </p:sp>
      <p:sp>
        <p:nvSpPr>
          <p:cNvPr id="2058" name="Text Box 9"/>
          <p:cNvSpPr txBox="1">
            <a:spLocks noChangeArrowheads="1"/>
          </p:cNvSpPr>
          <p:nvPr/>
        </p:nvSpPr>
        <p:spPr bwMode="auto">
          <a:xfrm>
            <a:off x="5334000" y="4495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Find drug</a:t>
            </a:r>
          </a:p>
        </p:txBody>
      </p:sp>
      <p:graphicFrame>
        <p:nvGraphicFramePr>
          <p:cNvPr id="2050" name="Object 10"/>
          <p:cNvGraphicFramePr>
            <a:graphicFrameLocks noChangeAspect="1"/>
          </p:cNvGraphicFramePr>
          <p:nvPr/>
        </p:nvGraphicFramePr>
        <p:xfrm>
          <a:off x="6324600" y="4267200"/>
          <a:ext cx="1905000" cy="1684338"/>
        </p:xfrm>
        <a:graphic>
          <a:graphicData uri="http://schemas.openxmlformats.org/presentationml/2006/ole">
            <mc:AlternateContent xmlns:mc="http://schemas.openxmlformats.org/markup-compatibility/2006">
              <mc:Choice xmlns:v="urn:schemas-microsoft-com:vml" Requires="v">
                <p:oleObj spid="_x0000_s8197" name="Bitmap Image" r:id="rId7" imgW="1400000" imgH="1238423" progId="Paint.Picture">
                  <p:embed/>
                </p:oleObj>
              </mc:Choice>
              <mc:Fallback>
                <p:oleObj name="Bitmap Image" r:id="rId7" imgW="1400000" imgH="1238423" progId="Paint.Picture">
                  <p:embed/>
                  <p:pic>
                    <p:nvPicPr>
                      <p:cNvPr id="0" name=""/>
                      <p:cNvPicPr>
                        <a:picLocks noChangeAspect="1" noChangeArrowheads="1"/>
                      </p:cNvPicPr>
                      <p:nvPr/>
                    </p:nvPicPr>
                    <p:blipFill>
                      <a:blip r:embed="rId8">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6324600" y="4267200"/>
                        <a:ext cx="19050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Text Box 11"/>
          <p:cNvSpPr txBox="1">
            <a:spLocks noChangeArrowheads="1"/>
          </p:cNvSpPr>
          <p:nvPr/>
        </p:nvSpPr>
        <p:spPr bwMode="auto">
          <a:xfrm>
            <a:off x="6400800" y="571500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Preclinical testing</a:t>
            </a:r>
          </a:p>
        </p:txBody>
      </p:sp>
      <p:sp>
        <p:nvSpPr>
          <p:cNvPr id="162828" name="Line 12"/>
          <p:cNvSpPr>
            <a:spLocks noChangeShapeType="1"/>
          </p:cNvSpPr>
          <p:nvPr/>
        </p:nvSpPr>
        <p:spPr bwMode="auto">
          <a:xfrm flipV="1">
            <a:off x="3200400" y="1066800"/>
            <a:ext cx="990600" cy="1066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9" name="Oval 13"/>
          <p:cNvSpPr>
            <a:spLocks noChangeArrowheads="1"/>
          </p:cNvSpPr>
          <p:nvPr/>
        </p:nvSpPr>
        <p:spPr bwMode="auto">
          <a:xfrm>
            <a:off x="3048000" y="19812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62830" name="Text Box 14"/>
          <p:cNvSpPr txBox="1">
            <a:spLocks noChangeArrowheads="1"/>
          </p:cNvSpPr>
          <p:nvPr/>
        </p:nvSpPr>
        <p:spPr bwMode="auto">
          <a:xfrm>
            <a:off x="4083050" y="762000"/>
            <a:ext cx="506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GENOMICS, PROTEOMICS &amp; BIOPHARM.</a:t>
            </a:r>
          </a:p>
        </p:txBody>
      </p:sp>
      <p:sp>
        <p:nvSpPr>
          <p:cNvPr id="162831" name="Text Box 15"/>
          <p:cNvSpPr txBox="1">
            <a:spLocks noChangeArrowheads="1"/>
          </p:cNvSpPr>
          <p:nvPr/>
        </p:nvSpPr>
        <p:spPr bwMode="auto">
          <a:xfrm>
            <a:off x="5149850" y="1828800"/>
            <a:ext cx="399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HIGH THROUGHPUT SCREENING</a:t>
            </a:r>
          </a:p>
        </p:txBody>
      </p:sp>
      <p:sp>
        <p:nvSpPr>
          <p:cNvPr id="162832" name="Line 16"/>
          <p:cNvSpPr>
            <a:spLocks noChangeShapeType="1"/>
          </p:cNvSpPr>
          <p:nvPr/>
        </p:nvSpPr>
        <p:spPr bwMode="auto">
          <a:xfrm flipV="1">
            <a:off x="4038600" y="2133600"/>
            <a:ext cx="1143000" cy="1066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3" name="Oval 17"/>
          <p:cNvSpPr>
            <a:spLocks noChangeArrowheads="1"/>
          </p:cNvSpPr>
          <p:nvPr/>
        </p:nvSpPr>
        <p:spPr bwMode="auto">
          <a:xfrm>
            <a:off x="3886200" y="31242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62834" name="Line 18"/>
          <p:cNvSpPr>
            <a:spLocks noChangeShapeType="1"/>
          </p:cNvSpPr>
          <p:nvPr/>
        </p:nvSpPr>
        <p:spPr bwMode="auto">
          <a:xfrm flipV="1">
            <a:off x="3200400" y="4114800"/>
            <a:ext cx="2133600" cy="990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5" name="Text Box 19"/>
          <p:cNvSpPr txBox="1">
            <a:spLocks noChangeArrowheads="1"/>
          </p:cNvSpPr>
          <p:nvPr/>
        </p:nvSpPr>
        <p:spPr bwMode="auto">
          <a:xfrm>
            <a:off x="457200" y="5105400"/>
            <a:ext cx="292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MOLECULAR MODELING</a:t>
            </a:r>
          </a:p>
        </p:txBody>
      </p:sp>
      <p:sp>
        <p:nvSpPr>
          <p:cNvPr id="162836" name="Text Box 20"/>
          <p:cNvSpPr txBox="1">
            <a:spLocks noChangeArrowheads="1"/>
          </p:cNvSpPr>
          <p:nvPr/>
        </p:nvSpPr>
        <p:spPr bwMode="auto">
          <a:xfrm>
            <a:off x="6172200" y="2895600"/>
            <a:ext cx="277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VIRTUAL SCREENING</a:t>
            </a:r>
          </a:p>
        </p:txBody>
      </p:sp>
      <p:sp>
        <p:nvSpPr>
          <p:cNvPr id="162837" name="Line 21"/>
          <p:cNvSpPr>
            <a:spLocks noChangeShapeType="1"/>
          </p:cNvSpPr>
          <p:nvPr/>
        </p:nvSpPr>
        <p:spPr bwMode="auto">
          <a:xfrm flipV="1">
            <a:off x="4267200" y="3124200"/>
            <a:ext cx="18288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8" name="Oval 22"/>
          <p:cNvSpPr>
            <a:spLocks noChangeArrowheads="1"/>
          </p:cNvSpPr>
          <p:nvPr/>
        </p:nvSpPr>
        <p:spPr bwMode="auto">
          <a:xfrm>
            <a:off x="4114800" y="32766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62839" name="Line 23"/>
          <p:cNvSpPr>
            <a:spLocks noChangeShapeType="1"/>
          </p:cNvSpPr>
          <p:nvPr/>
        </p:nvSpPr>
        <p:spPr bwMode="auto">
          <a:xfrm flipV="1">
            <a:off x="3886200" y="3657600"/>
            <a:ext cx="990600" cy="533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0" name="Text Box 24"/>
          <p:cNvSpPr txBox="1">
            <a:spLocks noChangeArrowheads="1"/>
          </p:cNvSpPr>
          <p:nvPr/>
        </p:nvSpPr>
        <p:spPr bwMode="auto">
          <a:xfrm>
            <a:off x="228600" y="4114800"/>
            <a:ext cx="3689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COMBINATORIAL CHEMISTRY</a:t>
            </a:r>
          </a:p>
        </p:txBody>
      </p:sp>
      <p:sp>
        <p:nvSpPr>
          <p:cNvPr id="162841" name="Line 25"/>
          <p:cNvSpPr>
            <a:spLocks noChangeShapeType="1"/>
          </p:cNvSpPr>
          <p:nvPr/>
        </p:nvSpPr>
        <p:spPr bwMode="auto">
          <a:xfrm flipV="1">
            <a:off x="5715000" y="5105400"/>
            <a:ext cx="1295400" cy="685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2" name="Text Box 26"/>
          <p:cNvSpPr txBox="1">
            <a:spLocks noChangeArrowheads="1"/>
          </p:cNvSpPr>
          <p:nvPr/>
        </p:nvSpPr>
        <p:spPr bwMode="auto">
          <a:xfrm>
            <a:off x="533400" y="5867400"/>
            <a:ext cx="506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2000">
                <a:solidFill>
                  <a:schemeClr val="accent2"/>
                </a:solidFill>
                <a:latin typeface="Courier New" pitchFamily="49" charset="0"/>
              </a:rPr>
              <a:t>IN VITRO &amp; IN SILICO ADME MODELS</a:t>
            </a:r>
          </a:p>
        </p:txBody>
      </p:sp>
      <p:sp>
        <p:nvSpPr>
          <p:cNvPr id="162843" name="Text Box 27"/>
          <p:cNvSpPr txBox="1">
            <a:spLocks noChangeArrowheads="1"/>
          </p:cNvSpPr>
          <p:nvPr/>
        </p:nvSpPr>
        <p:spPr bwMode="auto">
          <a:xfrm>
            <a:off x="4953000" y="1066800"/>
            <a:ext cx="403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Potentially producing many more targets</a:t>
            </a:r>
          </a:p>
          <a:p>
            <a:r>
              <a:rPr lang="en-US" i="1">
                <a:solidFill>
                  <a:srgbClr val="000099"/>
                </a:solidFill>
                <a:latin typeface="Times New Roman" pitchFamily="18" charset="0"/>
              </a:rPr>
              <a:t>and “personalized” targets</a:t>
            </a:r>
          </a:p>
        </p:txBody>
      </p:sp>
      <p:sp>
        <p:nvSpPr>
          <p:cNvPr id="162844" name="Text Box 28"/>
          <p:cNvSpPr txBox="1">
            <a:spLocks noChangeArrowheads="1"/>
          </p:cNvSpPr>
          <p:nvPr/>
        </p:nvSpPr>
        <p:spPr bwMode="auto">
          <a:xfrm>
            <a:off x="5302250" y="2209800"/>
            <a:ext cx="382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Screening up to 100,000 compounds a</a:t>
            </a:r>
          </a:p>
          <a:p>
            <a:r>
              <a:rPr lang="en-US" i="1">
                <a:solidFill>
                  <a:srgbClr val="000099"/>
                </a:solidFill>
                <a:latin typeface="Times New Roman" pitchFamily="18" charset="0"/>
              </a:rPr>
              <a:t>day for activity against a target protein</a:t>
            </a:r>
          </a:p>
        </p:txBody>
      </p:sp>
      <p:sp>
        <p:nvSpPr>
          <p:cNvPr id="162845" name="Text Box 29"/>
          <p:cNvSpPr txBox="1">
            <a:spLocks noChangeArrowheads="1"/>
          </p:cNvSpPr>
          <p:nvPr/>
        </p:nvSpPr>
        <p:spPr bwMode="auto">
          <a:xfrm>
            <a:off x="6248400" y="3200400"/>
            <a:ext cx="2095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Using a computer to</a:t>
            </a:r>
          </a:p>
          <a:p>
            <a:r>
              <a:rPr lang="en-US" i="1">
                <a:solidFill>
                  <a:srgbClr val="000099"/>
                </a:solidFill>
                <a:latin typeface="Times New Roman" pitchFamily="18" charset="0"/>
              </a:rPr>
              <a:t>predict activity</a:t>
            </a:r>
          </a:p>
        </p:txBody>
      </p:sp>
      <p:sp>
        <p:nvSpPr>
          <p:cNvPr id="162846" name="Text Box 30"/>
          <p:cNvSpPr txBox="1">
            <a:spLocks noChangeArrowheads="1"/>
          </p:cNvSpPr>
          <p:nvPr/>
        </p:nvSpPr>
        <p:spPr bwMode="auto">
          <a:xfrm>
            <a:off x="381000" y="4419600"/>
            <a:ext cx="3238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Rapidly producing vast numbers</a:t>
            </a:r>
          </a:p>
          <a:p>
            <a:r>
              <a:rPr lang="en-US" i="1">
                <a:solidFill>
                  <a:srgbClr val="000099"/>
                </a:solidFill>
                <a:latin typeface="Times New Roman" pitchFamily="18" charset="0"/>
              </a:rPr>
              <a:t>of compounds</a:t>
            </a:r>
          </a:p>
        </p:txBody>
      </p:sp>
      <p:sp>
        <p:nvSpPr>
          <p:cNvPr id="162847" name="Text Box 31"/>
          <p:cNvSpPr txBox="1">
            <a:spLocks noChangeArrowheads="1"/>
          </p:cNvSpPr>
          <p:nvPr/>
        </p:nvSpPr>
        <p:spPr bwMode="auto">
          <a:xfrm>
            <a:off x="685800" y="5410200"/>
            <a:ext cx="495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Computer graphics &amp; models help improve activity</a:t>
            </a:r>
          </a:p>
        </p:txBody>
      </p:sp>
      <p:sp>
        <p:nvSpPr>
          <p:cNvPr id="162848" name="Text Box 32"/>
          <p:cNvSpPr txBox="1">
            <a:spLocks noChangeArrowheads="1"/>
          </p:cNvSpPr>
          <p:nvPr/>
        </p:nvSpPr>
        <p:spPr bwMode="auto">
          <a:xfrm>
            <a:off x="914400" y="6172200"/>
            <a:ext cx="582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i="1">
                <a:solidFill>
                  <a:srgbClr val="000099"/>
                </a:solidFill>
                <a:latin typeface="Times New Roman" pitchFamily="18" charset="0"/>
              </a:rPr>
              <a:t>Tissue and computer models begin to replace animal testing</a:t>
            </a:r>
          </a:p>
        </p:txBody>
      </p:sp>
      <p:sp>
        <p:nvSpPr>
          <p:cNvPr id="162849" name="Oval 33"/>
          <p:cNvSpPr>
            <a:spLocks noChangeArrowheads="1"/>
          </p:cNvSpPr>
          <p:nvPr/>
        </p:nvSpPr>
        <p:spPr bwMode="auto">
          <a:xfrm>
            <a:off x="5334000" y="38862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62850" name="Oval 34"/>
          <p:cNvSpPr>
            <a:spLocks noChangeArrowheads="1"/>
          </p:cNvSpPr>
          <p:nvPr/>
        </p:nvSpPr>
        <p:spPr bwMode="auto">
          <a:xfrm>
            <a:off x="4724400" y="35052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
        <p:nvSpPr>
          <p:cNvPr id="162851" name="Oval 35"/>
          <p:cNvSpPr>
            <a:spLocks noChangeArrowheads="1"/>
          </p:cNvSpPr>
          <p:nvPr/>
        </p:nvSpPr>
        <p:spPr bwMode="auto">
          <a:xfrm>
            <a:off x="6858000" y="4953000"/>
            <a:ext cx="304800" cy="304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a:p>
        </p:txBody>
      </p:sp>
    </p:spTree>
    <p:extLst>
      <p:ext uri="{BB962C8B-B14F-4D97-AF65-F5344CB8AC3E}">
        <p14:creationId xmlns:p14="http://schemas.microsoft.com/office/powerpoint/2010/main" val="1034402660"/>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2830"/>
                                        </p:tgtEl>
                                        <p:attrNameLst>
                                          <p:attrName>style.visibility</p:attrName>
                                        </p:attrNameLst>
                                      </p:cBhvr>
                                      <p:to>
                                        <p:strVal val="visible"/>
                                      </p:to>
                                    </p:set>
                                    <p:anim calcmode="lin" valueType="num">
                                      <p:cBhvr>
                                        <p:cTn id="7" dur="500" fill="hold"/>
                                        <p:tgtEl>
                                          <p:spTgt spid="1628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2830"/>
                                        </p:tgtEl>
                                        <p:attrNameLst>
                                          <p:attrName>ppt_y</p:attrName>
                                        </p:attrNameLst>
                                      </p:cBhvr>
                                      <p:tavLst>
                                        <p:tav tm="0">
                                          <p:val>
                                            <p:strVal val="#ppt_y"/>
                                          </p:val>
                                        </p:tav>
                                        <p:tav tm="100000">
                                          <p:val>
                                            <p:strVal val="#ppt_y"/>
                                          </p:val>
                                        </p:tav>
                                      </p:tavLst>
                                    </p:anim>
                                    <p:anim calcmode="lin" valueType="num">
                                      <p:cBhvr>
                                        <p:cTn id="9" dur="500" fill="hold"/>
                                        <p:tgtEl>
                                          <p:spTgt spid="1628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28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28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2843"/>
                                        </p:tgtEl>
                                        <p:attrNameLst>
                                          <p:attrName>style.visibility</p:attrName>
                                        </p:attrNameLst>
                                      </p:cBhvr>
                                      <p:to>
                                        <p:strVal val="visible"/>
                                      </p:to>
                                    </p:set>
                                    <p:animEffect transition="in" filter="fade">
                                      <p:cBhvr>
                                        <p:cTn id="14" dur="2000"/>
                                        <p:tgtEl>
                                          <p:spTgt spid="16284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628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8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8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833"/>
                                        </p:tgtEl>
                                        <p:attrNameLst>
                                          <p:attrName>style.visibility</p:attrName>
                                        </p:attrNameLst>
                                      </p:cBhvr>
                                      <p:to>
                                        <p:strVal val="visible"/>
                                      </p:to>
                                    </p:se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62831"/>
                                        </p:tgtEl>
                                        <p:attrNameLst>
                                          <p:attrName>style.visibility</p:attrName>
                                        </p:attrNameLst>
                                      </p:cBhvr>
                                      <p:to>
                                        <p:strVal val="visible"/>
                                      </p:to>
                                    </p:set>
                                    <p:anim calcmode="lin" valueType="num">
                                      <p:cBhvr>
                                        <p:cTn id="27" dur="500" fill="hold"/>
                                        <p:tgtEl>
                                          <p:spTgt spid="16283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2831"/>
                                        </p:tgtEl>
                                        <p:attrNameLst>
                                          <p:attrName>ppt_y</p:attrName>
                                        </p:attrNameLst>
                                      </p:cBhvr>
                                      <p:tavLst>
                                        <p:tav tm="0">
                                          <p:val>
                                            <p:strVal val="#ppt_y"/>
                                          </p:val>
                                        </p:tav>
                                        <p:tav tm="100000">
                                          <p:val>
                                            <p:strVal val="#ppt_y"/>
                                          </p:val>
                                        </p:tav>
                                      </p:tavLst>
                                    </p:anim>
                                    <p:anim calcmode="lin" valueType="num">
                                      <p:cBhvr>
                                        <p:cTn id="29" dur="500" fill="hold"/>
                                        <p:tgtEl>
                                          <p:spTgt spid="16283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283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28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2844"/>
                                        </p:tgtEl>
                                        <p:attrNameLst>
                                          <p:attrName>style.visibility</p:attrName>
                                        </p:attrNameLst>
                                      </p:cBhvr>
                                      <p:to>
                                        <p:strVal val="visible"/>
                                      </p:to>
                                    </p:set>
                                    <p:animEffect transition="in" filter="fade">
                                      <p:cBhvr>
                                        <p:cTn id="34" dur="2000"/>
                                        <p:tgtEl>
                                          <p:spTgt spid="1628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8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2837"/>
                                        </p:tgtEl>
                                        <p:attrNameLst>
                                          <p:attrName>style.visibility</p:attrName>
                                        </p:attrNameLst>
                                      </p:cBhvr>
                                      <p:to>
                                        <p:strVal val="visible"/>
                                      </p:to>
                                    </p:se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62836"/>
                                        </p:tgtEl>
                                        <p:attrNameLst>
                                          <p:attrName>style.visibility</p:attrName>
                                        </p:attrNameLst>
                                      </p:cBhvr>
                                      <p:to>
                                        <p:strVal val="visible"/>
                                      </p:to>
                                    </p:set>
                                    <p:anim calcmode="lin" valueType="num">
                                      <p:cBhvr>
                                        <p:cTn id="43" dur="500" fill="hold"/>
                                        <p:tgtEl>
                                          <p:spTgt spid="16283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2836"/>
                                        </p:tgtEl>
                                        <p:attrNameLst>
                                          <p:attrName>ppt_y</p:attrName>
                                        </p:attrNameLst>
                                      </p:cBhvr>
                                      <p:tavLst>
                                        <p:tav tm="0">
                                          <p:val>
                                            <p:strVal val="#ppt_y"/>
                                          </p:val>
                                        </p:tav>
                                        <p:tav tm="100000">
                                          <p:val>
                                            <p:strVal val="#ppt_y"/>
                                          </p:val>
                                        </p:tav>
                                      </p:tavLst>
                                    </p:anim>
                                    <p:anim calcmode="lin" valueType="num">
                                      <p:cBhvr>
                                        <p:cTn id="45" dur="500" fill="hold"/>
                                        <p:tgtEl>
                                          <p:spTgt spid="16283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283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28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2845"/>
                                        </p:tgtEl>
                                        <p:attrNameLst>
                                          <p:attrName>style.visibility</p:attrName>
                                        </p:attrNameLst>
                                      </p:cBhvr>
                                      <p:to>
                                        <p:strVal val="visible"/>
                                      </p:to>
                                    </p:set>
                                    <p:animEffect transition="in" filter="fade">
                                      <p:cBhvr>
                                        <p:cTn id="50" dur="2000"/>
                                        <p:tgtEl>
                                          <p:spTgt spid="1628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62840"/>
                                        </p:tgtEl>
                                        <p:attrNameLst>
                                          <p:attrName>style.visibility</p:attrName>
                                        </p:attrNameLst>
                                      </p:cBhvr>
                                      <p:to>
                                        <p:strVal val="visible"/>
                                      </p:to>
                                    </p:set>
                                    <p:anim calcmode="lin" valueType="num">
                                      <p:cBhvr>
                                        <p:cTn id="55" dur="500" fill="hold"/>
                                        <p:tgtEl>
                                          <p:spTgt spid="162840"/>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62840"/>
                                        </p:tgtEl>
                                        <p:attrNameLst>
                                          <p:attrName>ppt_y</p:attrName>
                                        </p:attrNameLst>
                                      </p:cBhvr>
                                      <p:tavLst>
                                        <p:tav tm="0">
                                          <p:val>
                                            <p:strVal val="#ppt_y"/>
                                          </p:val>
                                        </p:tav>
                                        <p:tav tm="100000">
                                          <p:val>
                                            <p:strVal val="#ppt_y"/>
                                          </p:val>
                                        </p:tav>
                                      </p:tavLst>
                                    </p:anim>
                                    <p:anim calcmode="lin" valueType="num">
                                      <p:cBhvr>
                                        <p:cTn id="57" dur="500" fill="hold"/>
                                        <p:tgtEl>
                                          <p:spTgt spid="162840"/>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628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6284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6285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62839"/>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162846"/>
                                        </p:tgtEl>
                                        <p:attrNameLst>
                                          <p:attrName>style.visibility</p:attrName>
                                        </p:attrNameLst>
                                      </p:cBhvr>
                                      <p:to>
                                        <p:strVal val="visible"/>
                                      </p:to>
                                    </p:set>
                                    <p:animEffect transition="in" filter="fade">
                                      <p:cBhvr>
                                        <p:cTn id="66" dur="2000"/>
                                        <p:tgtEl>
                                          <p:spTgt spid="16284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62835"/>
                                        </p:tgtEl>
                                        <p:attrNameLst>
                                          <p:attrName>style.visibility</p:attrName>
                                        </p:attrNameLst>
                                      </p:cBhvr>
                                      <p:to>
                                        <p:strVal val="visible"/>
                                      </p:to>
                                    </p:set>
                                    <p:anim calcmode="lin" valueType="num">
                                      <p:cBhvr>
                                        <p:cTn id="71" dur="500" fill="hold"/>
                                        <p:tgtEl>
                                          <p:spTgt spid="16283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62835"/>
                                        </p:tgtEl>
                                        <p:attrNameLst>
                                          <p:attrName>ppt_y</p:attrName>
                                        </p:attrNameLst>
                                      </p:cBhvr>
                                      <p:tavLst>
                                        <p:tav tm="0">
                                          <p:val>
                                            <p:strVal val="#ppt_y"/>
                                          </p:val>
                                        </p:tav>
                                        <p:tav tm="100000">
                                          <p:val>
                                            <p:strVal val="#ppt_y"/>
                                          </p:val>
                                        </p:tav>
                                      </p:tavLst>
                                    </p:anim>
                                    <p:anim calcmode="lin" valueType="num">
                                      <p:cBhvr>
                                        <p:cTn id="73" dur="500" fill="hold"/>
                                        <p:tgtEl>
                                          <p:spTgt spid="16283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6283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62835"/>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1628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62849"/>
                                        </p:tgtEl>
                                        <p:attrNameLst>
                                          <p:attrName>style.visibility</p:attrName>
                                        </p:attrNameLst>
                                      </p:cBhvr>
                                      <p:to>
                                        <p:strVal val="visible"/>
                                      </p:to>
                                    </p:set>
                                  </p:childTnLst>
                                </p:cTn>
                              </p:par>
                              <p:par>
                                <p:cTn id="80" presetID="10" presetClass="entr" presetSubtype="0" fill="hold" grpId="0" nodeType="withEffect">
                                  <p:stCondLst>
                                    <p:cond delay="0"/>
                                  </p:stCondLst>
                                  <p:childTnLst>
                                    <p:set>
                                      <p:cBhvr>
                                        <p:cTn id="81" dur="1" fill="hold">
                                          <p:stCondLst>
                                            <p:cond delay="0"/>
                                          </p:stCondLst>
                                        </p:cTn>
                                        <p:tgtEl>
                                          <p:spTgt spid="162847"/>
                                        </p:tgtEl>
                                        <p:attrNameLst>
                                          <p:attrName>style.visibility</p:attrName>
                                        </p:attrNameLst>
                                      </p:cBhvr>
                                      <p:to>
                                        <p:strVal val="visible"/>
                                      </p:to>
                                    </p:set>
                                    <p:animEffect transition="in" filter="fade">
                                      <p:cBhvr>
                                        <p:cTn id="82" dur="2000"/>
                                        <p:tgtEl>
                                          <p:spTgt spid="1628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162842"/>
                                        </p:tgtEl>
                                        <p:attrNameLst>
                                          <p:attrName>style.visibility</p:attrName>
                                        </p:attrNameLst>
                                      </p:cBhvr>
                                      <p:to>
                                        <p:strVal val="visible"/>
                                      </p:to>
                                    </p:set>
                                    <p:anim calcmode="lin" valueType="num">
                                      <p:cBhvr>
                                        <p:cTn id="87" dur="500" fill="hold"/>
                                        <p:tgtEl>
                                          <p:spTgt spid="16284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62842"/>
                                        </p:tgtEl>
                                        <p:attrNameLst>
                                          <p:attrName>ppt_y</p:attrName>
                                        </p:attrNameLst>
                                      </p:cBhvr>
                                      <p:tavLst>
                                        <p:tav tm="0">
                                          <p:val>
                                            <p:strVal val="#ppt_y"/>
                                          </p:val>
                                        </p:tav>
                                        <p:tav tm="100000">
                                          <p:val>
                                            <p:strVal val="#ppt_y"/>
                                          </p:val>
                                        </p:tav>
                                      </p:tavLst>
                                    </p:anim>
                                    <p:anim calcmode="lin" valueType="num">
                                      <p:cBhvr>
                                        <p:cTn id="89" dur="500" fill="hold"/>
                                        <p:tgtEl>
                                          <p:spTgt spid="16284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6284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62842"/>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6284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62851"/>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162848"/>
                                        </p:tgtEl>
                                        <p:attrNameLst>
                                          <p:attrName>style.visibility</p:attrName>
                                        </p:attrNameLst>
                                      </p:cBhvr>
                                      <p:to>
                                        <p:strVal val="visible"/>
                                      </p:to>
                                    </p:set>
                                    <p:animEffect transition="in" filter="fade">
                                      <p:cBhvr>
                                        <p:cTn id="98" dur="2000"/>
                                        <p:tgtEl>
                                          <p:spTgt spid="162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8" grpId="0" animBg="1"/>
      <p:bldP spid="162829" grpId="0" animBg="1"/>
      <p:bldP spid="162830" grpId="0"/>
      <p:bldP spid="162831" grpId="0"/>
      <p:bldP spid="162832" grpId="0" animBg="1"/>
      <p:bldP spid="162833" grpId="0" animBg="1"/>
      <p:bldP spid="162834" grpId="0" animBg="1"/>
      <p:bldP spid="162835" grpId="0"/>
      <p:bldP spid="162836" grpId="0"/>
      <p:bldP spid="162837" grpId="0" animBg="1"/>
      <p:bldP spid="162838" grpId="0" animBg="1"/>
      <p:bldP spid="162839" grpId="0" animBg="1"/>
      <p:bldP spid="162840" grpId="0"/>
      <p:bldP spid="162841" grpId="0" animBg="1"/>
      <p:bldP spid="162842" grpId="0"/>
      <p:bldP spid="162843" grpId="0"/>
      <p:bldP spid="162844" grpId="0"/>
      <p:bldP spid="162845" grpId="0"/>
      <p:bldP spid="162846" grpId="0"/>
      <p:bldP spid="162847" grpId="0"/>
      <p:bldP spid="162848" grpId="0"/>
      <p:bldP spid="162849" grpId="0" animBg="1"/>
      <p:bldP spid="162850" grpId="0" animBg="1"/>
      <p:bldP spid="1628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9842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0984381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990600" y="228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GB" sz="2800">
                <a:solidFill>
                  <a:srgbClr val="993300"/>
                </a:solidFill>
                <a:latin typeface="Arial" charset="0"/>
                <a:cs typeface="Times New Roman" pitchFamily="18" charset="0"/>
              </a:rPr>
              <a:t>Automating the CADD Process</a:t>
            </a:r>
          </a:p>
        </p:txBody>
      </p:sp>
      <p:grpSp>
        <p:nvGrpSpPr>
          <p:cNvPr id="2" name="Group 3"/>
          <p:cNvGrpSpPr>
            <a:grpSpLocks/>
          </p:cNvGrpSpPr>
          <p:nvPr/>
        </p:nvGrpSpPr>
        <p:grpSpPr bwMode="auto">
          <a:xfrm>
            <a:off x="304800" y="914400"/>
            <a:ext cx="4114800" cy="1555750"/>
            <a:chOff x="192" y="576"/>
            <a:chExt cx="2592" cy="980"/>
          </a:xfrm>
        </p:grpSpPr>
        <p:graphicFrame>
          <p:nvGraphicFramePr>
            <p:cNvPr id="3075" name="Object 4">
              <a:hlinkClick r:id="rId3" action="ppaction://program"/>
            </p:cNvPr>
            <p:cNvGraphicFramePr>
              <a:graphicFrameLocks noChangeAspect="1"/>
            </p:cNvGraphicFramePr>
            <p:nvPr/>
          </p:nvGraphicFramePr>
          <p:xfrm>
            <a:off x="1968" y="606"/>
            <a:ext cx="816" cy="782"/>
          </p:xfrm>
          <a:graphic>
            <a:graphicData uri="http://schemas.openxmlformats.org/presentationml/2006/ole">
              <mc:AlternateContent xmlns:mc="http://schemas.openxmlformats.org/markup-compatibility/2006">
                <mc:Choice xmlns:v="urn:schemas-microsoft-com:vml" Requires="v">
                  <p:oleObj spid="_x0000_s9223" name="Photo Editor Photo" r:id="rId4" imgW="5342857" imgH="5353797" progId="MSPhotoEd.3">
                    <p:embed/>
                  </p:oleObj>
                </mc:Choice>
                <mc:Fallback>
                  <p:oleObj name="Photo Editor Photo" r:id="rId4" imgW="5342857" imgH="535379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606"/>
                          <a:ext cx="816" cy="78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38245" name="Picture 5" descr="j0174991"/>
            <p:cNvPicPr>
              <a:picLocks noChangeAspect="1" noChangeArrowheads="1"/>
            </p:cNvPicPr>
            <p:nvPr/>
          </p:nvPicPr>
          <p:blipFill>
            <a:blip r:embed="rId6"/>
            <a:srcRect/>
            <a:stretch>
              <a:fillRect/>
            </a:stretch>
          </p:blipFill>
          <p:spPr bwMode="auto">
            <a:xfrm>
              <a:off x="624" y="606"/>
              <a:ext cx="507" cy="726"/>
            </a:xfrm>
            <a:prstGeom prst="rect">
              <a:avLst/>
            </a:prstGeom>
            <a:noFill/>
            <a:effectLst>
              <a:outerShdw dist="107763" dir="2700000" algn="ctr" rotWithShape="0">
                <a:srgbClr val="808080"/>
              </a:outerShdw>
            </a:effectLst>
          </p:spPr>
        </p:pic>
        <p:sp>
          <p:nvSpPr>
            <p:cNvPr id="3108" name="Text Box 6"/>
            <p:cNvSpPr txBox="1">
              <a:spLocks noChangeArrowheads="1"/>
            </p:cNvSpPr>
            <p:nvPr/>
          </p:nvSpPr>
          <p:spPr bwMode="auto">
            <a:xfrm>
              <a:off x="192" y="1344"/>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Gene sequence data</a:t>
              </a:r>
              <a:endParaRPr lang="en-GB" sz="1600">
                <a:solidFill>
                  <a:srgbClr val="010000"/>
                </a:solidFill>
                <a:latin typeface="Arial" charset="0"/>
              </a:endParaRPr>
            </a:p>
          </p:txBody>
        </p:sp>
        <p:sp>
          <p:nvSpPr>
            <p:cNvPr id="3109" name="Text Box 7"/>
            <p:cNvSpPr txBox="1">
              <a:spLocks noChangeArrowheads="1"/>
            </p:cNvSpPr>
            <p:nvPr/>
          </p:nvSpPr>
          <p:spPr bwMode="auto">
            <a:xfrm>
              <a:off x="1248" y="576"/>
              <a:ext cx="74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X-ray or </a:t>
              </a:r>
            </a:p>
            <a:p>
              <a:pPr eaLnBrk="1" hangingPunct="1"/>
              <a:r>
                <a:rPr lang="en-GB" sz="1600" i="1">
                  <a:solidFill>
                    <a:srgbClr val="010000"/>
                  </a:solidFill>
                  <a:latin typeface="Arial" charset="0"/>
                </a:rPr>
                <a:t>Homology</a:t>
              </a:r>
            </a:p>
          </p:txBody>
        </p:sp>
        <p:sp>
          <p:nvSpPr>
            <p:cNvPr id="3110" name="AutoShape 8"/>
            <p:cNvSpPr>
              <a:spLocks noChangeArrowheads="1"/>
            </p:cNvSpPr>
            <p:nvPr/>
          </p:nvSpPr>
          <p:spPr bwMode="auto">
            <a:xfrm>
              <a:off x="1296" y="990"/>
              <a:ext cx="528" cy="96"/>
            </a:xfrm>
            <a:prstGeom prst="rightArrow">
              <a:avLst>
                <a:gd name="adj1" fmla="val 50000"/>
                <a:gd name="adj2" fmla="val 137500"/>
              </a:avLst>
            </a:prstGeom>
            <a:solidFill>
              <a:schemeClr val="accent1"/>
            </a:solidFill>
            <a:ln w="9525">
              <a:solidFill>
                <a:schemeClr val="tx1"/>
              </a:solidFill>
              <a:miter lim="800000"/>
              <a:headEnd/>
              <a:tailEnd/>
            </a:ln>
          </p:spPr>
          <p:txBody>
            <a:bodyPr wrap="none" anchor="ctr"/>
            <a:lstStyle/>
            <a:p>
              <a:endParaRPr lang="en-IN"/>
            </a:p>
          </p:txBody>
        </p:sp>
      </p:grpSp>
      <p:grpSp>
        <p:nvGrpSpPr>
          <p:cNvPr id="3" name="Group 9"/>
          <p:cNvGrpSpPr>
            <a:grpSpLocks/>
          </p:cNvGrpSpPr>
          <p:nvPr/>
        </p:nvGrpSpPr>
        <p:grpSpPr bwMode="auto">
          <a:xfrm>
            <a:off x="6019800" y="2667000"/>
            <a:ext cx="3124200" cy="3733800"/>
            <a:chOff x="3792" y="1680"/>
            <a:chExt cx="1968" cy="2352"/>
          </a:xfrm>
        </p:grpSpPr>
        <p:sp>
          <p:nvSpPr>
            <p:cNvPr id="3100" name="AutoShape 10"/>
            <p:cNvSpPr>
              <a:spLocks noChangeArrowheads="1"/>
            </p:cNvSpPr>
            <p:nvPr/>
          </p:nvSpPr>
          <p:spPr bwMode="auto">
            <a:xfrm>
              <a:off x="4848" y="1824"/>
              <a:ext cx="96" cy="240"/>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pPr algn="ctr" eaLnBrk="1" hangingPunct="1"/>
              <a:endParaRPr lang="en-US" sz="2400" b="0">
                <a:latin typeface="Times New Roman" pitchFamily="18" charset="0"/>
              </a:endParaRPr>
            </a:p>
          </p:txBody>
        </p:sp>
        <p:pic>
          <p:nvPicPr>
            <p:cNvPr id="138251" name="Picture 11" descr="j0216057"/>
            <p:cNvPicPr>
              <a:picLocks noChangeAspect="1" noChangeArrowheads="1"/>
            </p:cNvPicPr>
            <p:nvPr/>
          </p:nvPicPr>
          <p:blipFill>
            <a:blip r:embed="rId7"/>
            <a:srcRect/>
            <a:stretch>
              <a:fillRect/>
            </a:stretch>
          </p:blipFill>
          <p:spPr bwMode="auto">
            <a:xfrm>
              <a:off x="4368" y="2112"/>
              <a:ext cx="1048" cy="664"/>
            </a:xfrm>
            <a:prstGeom prst="rect">
              <a:avLst/>
            </a:prstGeom>
            <a:noFill/>
            <a:effectLst>
              <a:outerShdw dist="107763" dir="2700000" algn="ctr" rotWithShape="0">
                <a:srgbClr val="808080"/>
              </a:outerShdw>
            </a:effectLst>
          </p:spPr>
        </p:pic>
        <p:sp>
          <p:nvSpPr>
            <p:cNvPr id="3102" name="Text Box 12"/>
            <p:cNvSpPr txBox="1">
              <a:spLocks noChangeArrowheads="1"/>
            </p:cNvSpPr>
            <p:nvPr/>
          </p:nvSpPr>
          <p:spPr bwMode="auto">
            <a:xfrm>
              <a:off x="4800" y="3820"/>
              <a:ext cx="7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Screening</a:t>
              </a:r>
            </a:p>
          </p:txBody>
        </p:sp>
        <p:pic>
          <p:nvPicPr>
            <p:cNvPr id="138253" name="Picture 13" descr="j0182845"/>
            <p:cNvPicPr>
              <a:picLocks noChangeAspect="1" noChangeArrowheads="1"/>
            </p:cNvPicPr>
            <p:nvPr/>
          </p:nvPicPr>
          <p:blipFill>
            <a:blip r:embed="rId8"/>
            <a:srcRect/>
            <a:stretch>
              <a:fillRect/>
            </a:stretch>
          </p:blipFill>
          <p:spPr bwMode="auto">
            <a:xfrm>
              <a:off x="4368" y="3264"/>
              <a:ext cx="1050" cy="558"/>
            </a:xfrm>
            <a:prstGeom prst="rect">
              <a:avLst/>
            </a:prstGeom>
            <a:noFill/>
            <a:effectLst>
              <a:outerShdw dist="107763" dir="2700000" algn="ctr" rotWithShape="0">
                <a:srgbClr val="808080"/>
              </a:outerShdw>
            </a:effectLst>
          </p:spPr>
        </p:pic>
        <p:sp>
          <p:nvSpPr>
            <p:cNvPr id="3104" name="Text Box 14"/>
            <p:cNvSpPr txBox="1">
              <a:spLocks noChangeArrowheads="1"/>
            </p:cNvSpPr>
            <p:nvPr/>
          </p:nvSpPr>
          <p:spPr bwMode="auto">
            <a:xfrm>
              <a:off x="4584" y="2784"/>
              <a:ext cx="11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Library synthesis</a:t>
              </a:r>
              <a:endParaRPr lang="en-GB" sz="1600">
                <a:solidFill>
                  <a:srgbClr val="010000"/>
                </a:solidFill>
                <a:latin typeface="Arial" charset="0"/>
              </a:endParaRPr>
            </a:p>
          </p:txBody>
        </p:sp>
        <p:sp>
          <p:nvSpPr>
            <p:cNvPr id="3105" name="AutoShape 15"/>
            <p:cNvSpPr>
              <a:spLocks noChangeArrowheads="1"/>
            </p:cNvSpPr>
            <p:nvPr/>
          </p:nvSpPr>
          <p:spPr bwMode="auto">
            <a:xfrm>
              <a:off x="4848" y="2976"/>
              <a:ext cx="96" cy="240"/>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pPr algn="ctr" eaLnBrk="1" hangingPunct="1"/>
              <a:endParaRPr lang="en-US" sz="2400" b="0">
                <a:latin typeface="Times New Roman" pitchFamily="18" charset="0"/>
              </a:endParaRPr>
            </a:p>
          </p:txBody>
        </p:sp>
        <p:sp>
          <p:nvSpPr>
            <p:cNvPr id="3106" name="AutoShape 16"/>
            <p:cNvSpPr>
              <a:spLocks noChangeArrowheads="1"/>
            </p:cNvSpPr>
            <p:nvPr/>
          </p:nvSpPr>
          <p:spPr bwMode="auto">
            <a:xfrm rot="-5400000">
              <a:off x="3168" y="2304"/>
              <a:ext cx="1632" cy="384"/>
            </a:xfrm>
            <a:prstGeom prst="curvedDownArrow">
              <a:avLst>
                <a:gd name="adj1" fmla="val 85000"/>
                <a:gd name="adj2" fmla="val 170000"/>
                <a:gd name="adj3" fmla="val 33333"/>
              </a:avLst>
            </a:prstGeom>
            <a:solidFill>
              <a:schemeClr val="accent1"/>
            </a:solidFill>
            <a:ln w="9525">
              <a:solidFill>
                <a:schemeClr val="tx1"/>
              </a:solidFill>
              <a:miter lim="800000"/>
              <a:headEnd/>
              <a:tailEnd/>
            </a:ln>
          </p:spPr>
          <p:txBody>
            <a:bodyPr wrap="none" anchor="ctr"/>
            <a:lstStyle/>
            <a:p>
              <a:endParaRPr lang="en-IN"/>
            </a:p>
          </p:txBody>
        </p:sp>
      </p:grpSp>
      <p:grpSp>
        <p:nvGrpSpPr>
          <p:cNvPr id="4" name="Group 17"/>
          <p:cNvGrpSpPr>
            <a:grpSpLocks/>
          </p:cNvGrpSpPr>
          <p:nvPr/>
        </p:nvGrpSpPr>
        <p:grpSpPr bwMode="auto">
          <a:xfrm>
            <a:off x="4419600" y="990600"/>
            <a:ext cx="4613275" cy="1936750"/>
            <a:chOff x="2784" y="624"/>
            <a:chExt cx="2906" cy="1220"/>
          </a:xfrm>
        </p:grpSpPr>
        <p:sp>
          <p:nvSpPr>
            <p:cNvPr id="3095" name="Text Box 18"/>
            <p:cNvSpPr txBox="1">
              <a:spLocks noChangeArrowheads="1"/>
            </p:cNvSpPr>
            <p:nvPr/>
          </p:nvSpPr>
          <p:spPr bwMode="auto">
            <a:xfrm>
              <a:off x="2976" y="988"/>
              <a:ext cx="15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a:solidFill>
                    <a:srgbClr val="010000"/>
                  </a:solidFill>
                  <a:latin typeface="Arial" charset="0"/>
                </a:rPr>
                <a:t>Med Chem/Combichem</a:t>
              </a:r>
            </a:p>
          </p:txBody>
        </p:sp>
        <p:sp>
          <p:nvSpPr>
            <p:cNvPr id="3096" name="Rectangle 19"/>
            <p:cNvSpPr>
              <a:spLocks noChangeArrowheads="1"/>
            </p:cNvSpPr>
            <p:nvPr/>
          </p:nvSpPr>
          <p:spPr bwMode="auto">
            <a:xfrm>
              <a:off x="3382" y="1420"/>
              <a:ext cx="7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sz="1600">
                  <a:solidFill>
                    <a:srgbClr val="010000"/>
                  </a:solidFill>
                  <a:latin typeface="Arial" charset="0"/>
                </a:rPr>
                <a:t>Libmaker</a:t>
              </a:r>
              <a:r>
                <a:rPr lang="en-GB" sz="1200" baseline="46000">
                  <a:solidFill>
                    <a:srgbClr val="010000"/>
                  </a:solidFill>
                  <a:latin typeface="Arial" charset="0"/>
                </a:rPr>
                <a:t>TM</a:t>
              </a:r>
            </a:p>
          </p:txBody>
        </p:sp>
        <p:pic>
          <p:nvPicPr>
            <p:cNvPr id="3097" name="Picture 20" descr="ensemble">
              <a:hlinkClick r:id="rId9" action="ppaction://program"/>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4" y="624"/>
              <a:ext cx="105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Text Box 21"/>
            <p:cNvSpPr txBox="1">
              <a:spLocks noChangeArrowheads="1"/>
            </p:cNvSpPr>
            <p:nvPr/>
          </p:nvSpPr>
          <p:spPr bwMode="auto">
            <a:xfrm>
              <a:off x="4464" y="1632"/>
              <a:ext cx="12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Designed libraries</a:t>
              </a:r>
              <a:endParaRPr lang="en-GB" sz="1600">
                <a:solidFill>
                  <a:srgbClr val="010000"/>
                </a:solidFill>
                <a:latin typeface="Arial" charset="0"/>
              </a:endParaRPr>
            </a:p>
          </p:txBody>
        </p:sp>
        <p:sp>
          <p:nvSpPr>
            <p:cNvPr id="3099" name="AutoShape 22"/>
            <p:cNvSpPr>
              <a:spLocks noChangeArrowheads="1"/>
            </p:cNvSpPr>
            <p:nvPr/>
          </p:nvSpPr>
          <p:spPr bwMode="auto">
            <a:xfrm rot="-1500000">
              <a:off x="2784" y="1392"/>
              <a:ext cx="912" cy="134"/>
            </a:xfrm>
            <a:prstGeom prst="rightArrow">
              <a:avLst>
                <a:gd name="adj1" fmla="val 50000"/>
                <a:gd name="adj2" fmla="val 170149"/>
              </a:avLst>
            </a:prstGeom>
            <a:solidFill>
              <a:schemeClr val="accent1"/>
            </a:solidFill>
            <a:ln w="9525">
              <a:solidFill>
                <a:schemeClr val="tx1"/>
              </a:solidFill>
              <a:miter lim="800000"/>
              <a:headEnd/>
              <a:tailEnd/>
            </a:ln>
          </p:spPr>
          <p:txBody>
            <a:bodyPr wrap="none" anchor="ctr"/>
            <a:lstStyle/>
            <a:p>
              <a:endParaRPr lang="en-IN"/>
            </a:p>
          </p:txBody>
        </p:sp>
      </p:grpSp>
      <p:grpSp>
        <p:nvGrpSpPr>
          <p:cNvPr id="5" name="Group 23"/>
          <p:cNvGrpSpPr>
            <a:grpSpLocks/>
          </p:cNvGrpSpPr>
          <p:nvPr/>
        </p:nvGrpSpPr>
        <p:grpSpPr bwMode="auto">
          <a:xfrm>
            <a:off x="76200" y="4938713"/>
            <a:ext cx="4648200" cy="1919287"/>
            <a:chOff x="48" y="3111"/>
            <a:chExt cx="2928" cy="1209"/>
          </a:xfrm>
        </p:grpSpPr>
        <p:grpSp>
          <p:nvGrpSpPr>
            <p:cNvPr id="3087" name="Group 24"/>
            <p:cNvGrpSpPr>
              <a:grpSpLocks/>
            </p:cNvGrpSpPr>
            <p:nvPr/>
          </p:nvGrpSpPr>
          <p:grpSpPr bwMode="auto">
            <a:xfrm>
              <a:off x="2016" y="3111"/>
              <a:ext cx="819" cy="777"/>
              <a:chOff x="240" y="1023"/>
              <a:chExt cx="819" cy="777"/>
            </a:xfrm>
          </p:grpSpPr>
          <p:pic>
            <p:nvPicPr>
              <p:cNvPr id="138265" name="Picture 25" descr="H3design">
                <a:hlinkClick r:id="rId11" action="ppaction://program"/>
              </p:cNvPr>
              <p:cNvPicPr>
                <a:picLocks noChangeAspect="1" noChangeArrowheads="1"/>
              </p:cNvPicPr>
              <p:nvPr/>
            </p:nvPicPr>
            <p:blipFill>
              <a:blip r:embed="rId12"/>
              <a:srcRect/>
              <a:stretch>
                <a:fillRect/>
              </a:stretch>
            </p:blipFill>
            <p:spPr bwMode="auto">
              <a:xfrm>
                <a:off x="240" y="1023"/>
                <a:ext cx="579" cy="552"/>
              </a:xfrm>
              <a:prstGeom prst="rect">
                <a:avLst/>
              </a:prstGeom>
              <a:noFill/>
              <a:ln w="9525">
                <a:noFill/>
                <a:miter lim="800000"/>
                <a:headEnd/>
                <a:tailEnd/>
              </a:ln>
              <a:effectLst>
                <a:outerShdw dist="107763" dir="2700000" algn="ctr" rotWithShape="0">
                  <a:schemeClr val="bg2"/>
                </a:outerShdw>
              </a:effectLst>
            </p:spPr>
          </p:pic>
          <p:pic>
            <p:nvPicPr>
              <p:cNvPr id="138266" name="Picture 26" descr="H3design">
                <a:hlinkClick r:id="rId11" action="ppaction://program"/>
              </p:cNvPr>
              <p:cNvPicPr>
                <a:picLocks noChangeAspect="1" noChangeArrowheads="1"/>
              </p:cNvPicPr>
              <p:nvPr/>
            </p:nvPicPr>
            <p:blipFill>
              <a:blip r:embed="rId12"/>
              <a:srcRect/>
              <a:stretch>
                <a:fillRect/>
              </a:stretch>
            </p:blipFill>
            <p:spPr bwMode="auto">
              <a:xfrm>
                <a:off x="313" y="1093"/>
                <a:ext cx="578" cy="551"/>
              </a:xfrm>
              <a:prstGeom prst="rect">
                <a:avLst/>
              </a:prstGeom>
              <a:noFill/>
              <a:ln w="9525">
                <a:noFill/>
                <a:miter lim="800000"/>
                <a:headEnd/>
                <a:tailEnd/>
              </a:ln>
              <a:effectLst>
                <a:outerShdw dist="107763" dir="2700000" algn="ctr" rotWithShape="0">
                  <a:schemeClr val="bg2"/>
                </a:outerShdw>
              </a:effectLst>
            </p:spPr>
          </p:pic>
          <p:pic>
            <p:nvPicPr>
              <p:cNvPr id="138267" name="Picture 27" descr="H3design">
                <a:hlinkClick r:id="rId11" action="ppaction://program"/>
              </p:cNvPr>
              <p:cNvPicPr>
                <a:picLocks noChangeAspect="1" noChangeArrowheads="1"/>
              </p:cNvPicPr>
              <p:nvPr/>
            </p:nvPicPr>
            <p:blipFill>
              <a:blip r:embed="rId12"/>
              <a:srcRect/>
              <a:stretch>
                <a:fillRect/>
              </a:stretch>
            </p:blipFill>
            <p:spPr bwMode="auto">
              <a:xfrm>
                <a:off x="385" y="1162"/>
                <a:ext cx="578" cy="552"/>
              </a:xfrm>
              <a:prstGeom prst="rect">
                <a:avLst/>
              </a:prstGeom>
              <a:noFill/>
              <a:ln w="9525">
                <a:noFill/>
                <a:miter lim="800000"/>
                <a:headEnd/>
                <a:tailEnd/>
              </a:ln>
              <a:effectLst>
                <a:outerShdw dist="107763" dir="2700000" algn="ctr" rotWithShape="0">
                  <a:schemeClr val="bg2"/>
                </a:outerShdw>
              </a:effectLst>
            </p:spPr>
          </p:pic>
          <p:pic>
            <p:nvPicPr>
              <p:cNvPr id="138268" name="Picture 28" descr="H3design">
                <a:hlinkClick r:id="rId13" action="ppaction://program"/>
              </p:cNvPr>
              <p:cNvPicPr>
                <a:picLocks noChangeAspect="1" noChangeArrowheads="1"/>
              </p:cNvPicPr>
              <p:nvPr/>
            </p:nvPicPr>
            <p:blipFill>
              <a:blip r:embed="rId12"/>
              <a:srcRect/>
              <a:stretch>
                <a:fillRect/>
              </a:stretch>
            </p:blipFill>
            <p:spPr bwMode="auto">
              <a:xfrm>
                <a:off x="480" y="1248"/>
                <a:ext cx="579" cy="552"/>
              </a:xfrm>
              <a:prstGeom prst="rect">
                <a:avLst/>
              </a:prstGeom>
              <a:noFill/>
              <a:ln w="9525">
                <a:noFill/>
                <a:miter lim="800000"/>
                <a:headEnd/>
                <a:tailEnd/>
              </a:ln>
              <a:effectLst>
                <a:outerShdw dist="107763" dir="2700000" algn="ctr" rotWithShape="0">
                  <a:schemeClr val="bg2"/>
                </a:outerShdw>
              </a:effectLst>
            </p:spPr>
          </p:pic>
        </p:grpSp>
        <p:sp>
          <p:nvSpPr>
            <p:cNvPr id="3088" name="Text Box 29"/>
            <p:cNvSpPr txBox="1">
              <a:spLocks noChangeArrowheads="1"/>
            </p:cNvSpPr>
            <p:nvPr/>
          </p:nvSpPr>
          <p:spPr bwMode="auto">
            <a:xfrm>
              <a:off x="48" y="384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Ligand binding data</a:t>
              </a:r>
              <a:endParaRPr lang="en-GB" sz="1600">
                <a:solidFill>
                  <a:srgbClr val="010000"/>
                </a:solidFill>
                <a:latin typeface="Arial" charset="0"/>
              </a:endParaRPr>
            </a:p>
          </p:txBody>
        </p:sp>
        <p:sp>
          <p:nvSpPr>
            <p:cNvPr id="3089" name="AutoShape 30"/>
            <p:cNvSpPr>
              <a:spLocks noChangeArrowheads="1"/>
            </p:cNvSpPr>
            <p:nvPr/>
          </p:nvSpPr>
          <p:spPr bwMode="auto">
            <a:xfrm>
              <a:off x="1584" y="3456"/>
              <a:ext cx="384" cy="96"/>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IN"/>
            </a:p>
          </p:txBody>
        </p:sp>
        <p:sp>
          <p:nvSpPr>
            <p:cNvPr id="3090" name="Text Box 31"/>
            <p:cNvSpPr txBox="1">
              <a:spLocks noChangeArrowheads="1"/>
            </p:cNvSpPr>
            <p:nvPr/>
          </p:nvSpPr>
          <p:spPr bwMode="auto">
            <a:xfrm>
              <a:off x="1887" y="3954"/>
              <a:ext cx="108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Pharmacophore</a:t>
              </a:r>
            </a:p>
            <a:p>
              <a:pPr eaLnBrk="1" hangingPunct="1"/>
              <a:r>
                <a:rPr lang="en-GB" sz="1600" i="1">
                  <a:solidFill>
                    <a:srgbClr val="010000"/>
                  </a:solidFill>
                  <a:latin typeface="Arial" charset="0"/>
                </a:rPr>
                <a:t>Model</a:t>
              </a:r>
            </a:p>
          </p:txBody>
        </p:sp>
        <p:graphicFrame>
          <p:nvGraphicFramePr>
            <p:cNvPr id="3074" name="Object 32"/>
            <p:cNvGraphicFramePr>
              <a:graphicFrameLocks noChangeAspect="1"/>
            </p:cNvGraphicFramePr>
            <p:nvPr/>
          </p:nvGraphicFramePr>
          <p:xfrm>
            <a:off x="96" y="3190"/>
            <a:ext cx="1440" cy="650"/>
          </p:xfrm>
          <a:graphic>
            <a:graphicData uri="http://schemas.openxmlformats.org/presentationml/2006/ole">
              <mc:AlternateContent xmlns:mc="http://schemas.openxmlformats.org/markup-compatibility/2006">
                <mc:Choice xmlns:v="urn:schemas-microsoft-com:vml" Requires="v">
                  <p:oleObj spid="_x0000_s9224" name="CS ChemDraw Drawing" r:id="rId14" imgW="8102520" imgH="5366880" progId="ChemDraw.Document.5.0">
                    <p:embed/>
                  </p:oleObj>
                </mc:Choice>
                <mc:Fallback>
                  <p:oleObj name="CS ChemDraw Drawing" r:id="rId14" imgW="8102520" imgH="5366880" progId="ChemDraw.Document.5.0">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50308" r="27103"/>
                        <a:stretch>
                          <a:fillRect/>
                        </a:stretch>
                      </p:blipFill>
                      <p:spPr bwMode="auto">
                        <a:xfrm>
                          <a:off x="96" y="3190"/>
                          <a:ext cx="1440" cy="65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pSp>
      <p:grpSp>
        <p:nvGrpSpPr>
          <p:cNvPr id="7" name="Group 33"/>
          <p:cNvGrpSpPr>
            <a:grpSpLocks/>
          </p:cNvGrpSpPr>
          <p:nvPr/>
        </p:nvGrpSpPr>
        <p:grpSpPr bwMode="auto">
          <a:xfrm>
            <a:off x="914400" y="2362200"/>
            <a:ext cx="5054600" cy="2514600"/>
            <a:chOff x="576" y="1488"/>
            <a:chExt cx="3184" cy="1584"/>
          </a:xfrm>
        </p:grpSpPr>
        <p:sp>
          <p:nvSpPr>
            <p:cNvPr id="3082" name="Text Box 34"/>
            <p:cNvSpPr txBox="1">
              <a:spLocks noChangeArrowheads="1"/>
            </p:cNvSpPr>
            <p:nvPr/>
          </p:nvSpPr>
          <p:spPr bwMode="auto">
            <a:xfrm>
              <a:off x="576" y="2016"/>
              <a:ext cx="1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b="0">
                  <a:solidFill>
                    <a:srgbClr val="010000"/>
                  </a:solidFill>
                  <a:latin typeface="Helvetica" pitchFamily="34" charset="0"/>
                </a:rPr>
                <a:t>Skelgen</a:t>
              </a:r>
              <a:r>
                <a:rPr lang="en-GB" sz="1600" b="0">
                  <a:solidFill>
                    <a:srgbClr val="010000"/>
                  </a:solidFill>
                  <a:latin typeface="Helvetica" pitchFamily="34" charset="0"/>
                  <a:cs typeface="Courier New" pitchFamily="49" charset="0"/>
                </a:rPr>
                <a:t>™</a:t>
              </a:r>
              <a:endParaRPr lang="en-GB" sz="1600" b="0">
                <a:solidFill>
                  <a:srgbClr val="010000"/>
                </a:solidFill>
                <a:latin typeface="Helvetica" pitchFamily="34" charset="0"/>
              </a:endParaRPr>
            </a:p>
          </p:txBody>
        </p:sp>
        <p:sp>
          <p:nvSpPr>
            <p:cNvPr id="3083" name="Text Box 35"/>
            <p:cNvSpPr txBox="1">
              <a:spLocks noChangeArrowheads="1"/>
            </p:cNvSpPr>
            <p:nvPr/>
          </p:nvSpPr>
          <p:spPr bwMode="auto">
            <a:xfrm>
              <a:off x="2400" y="2736"/>
              <a:ext cx="13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GB" sz="1600" i="1">
                  <a:solidFill>
                    <a:srgbClr val="010000"/>
                  </a:solidFill>
                  <a:latin typeface="Arial" charset="0"/>
                </a:rPr>
                <a:t>Designed Templates</a:t>
              </a:r>
              <a:endParaRPr lang="en-GB" sz="1600">
                <a:solidFill>
                  <a:srgbClr val="010000"/>
                </a:solidFill>
                <a:latin typeface="Arial" charset="0"/>
              </a:endParaRPr>
            </a:p>
          </p:txBody>
        </p:sp>
        <p:sp>
          <p:nvSpPr>
            <p:cNvPr id="3084" name="AutoShape 36"/>
            <p:cNvSpPr>
              <a:spLocks noChangeArrowheads="1"/>
            </p:cNvSpPr>
            <p:nvPr/>
          </p:nvSpPr>
          <p:spPr bwMode="auto">
            <a:xfrm>
              <a:off x="2352" y="2784"/>
              <a:ext cx="96" cy="288"/>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IN"/>
            </a:p>
          </p:txBody>
        </p:sp>
        <p:sp>
          <p:nvSpPr>
            <p:cNvPr id="3085" name="AutoShape 37"/>
            <p:cNvSpPr>
              <a:spLocks noChangeArrowheads="1"/>
            </p:cNvSpPr>
            <p:nvPr/>
          </p:nvSpPr>
          <p:spPr bwMode="auto">
            <a:xfrm>
              <a:off x="2352" y="1488"/>
              <a:ext cx="96" cy="288"/>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IN"/>
            </a:p>
          </p:txBody>
        </p:sp>
        <p:pic>
          <p:nvPicPr>
            <p:cNvPr id="3086" name="Picture 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72" y="1776"/>
              <a:ext cx="1056"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1972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ChangeArrowheads="1"/>
          </p:cNvSpPr>
          <p:nvPr/>
        </p:nvSpPr>
        <p:spPr bwMode="auto">
          <a:xfrm>
            <a:off x="320675" y="1828800"/>
            <a:ext cx="6689725" cy="1863725"/>
          </a:xfrm>
          <a:prstGeom prst="rightArrow">
            <a:avLst>
              <a:gd name="adj1" fmla="val 45972"/>
              <a:gd name="adj2" fmla="val 38271"/>
            </a:avLst>
          </a:prstGeom>
          <a:solidFill>
            <a:srgbClr val="0099CC"/>
          </a:solidFill>
          <a:ln w="9525">
            <a:solidFill>
              <a:schemeClr val="tx1"/>
            </a:solidFill>
            <a:miter lim="800000"/>
            <a:headEnd/>
            <a:tailEnd/>
          </a:ln>
          <a:effectLst>
            <a:outerShdw dist="35921" dir="2700000" algn="ctr" rotWithShape="0">
              <a:schemeClr val="bg2"/>
            </a:outerShdw>
          </a:effectLst>
        </p:spPr>
        <p:txBody>
          <a:bodyPr wrap="none" lIns="0" tIns="0" rIns="0" bIns="0" anchor="ctr"/>
          <a:lstStyle/>
          <a:p>
            <a:pPr>
              <a:defRPr/>
            </a:pPr>
            <a:endParaRPr lang="en-IN"/>
          </a:p>
        </p:txBody>
      </p:sp>
      <p:sp>
        <p:nvSpPr>
          <p:cNvPr id="21507" name="Text Box 3"/>
          <p:cNvSpPr txBox="1">
            <a:spLocks noChangeArrowheads="1"/>
          </p:cNvSpPr>
          <p:nvPr/>
        </p:nvSpPr>
        <p:spPr bwMode="auto">
          <a:xfrm>
            <a:off x="515938" y="2492375"/>
            <a:ext cx="1301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600" b="0">
                <a:solidFill>
                  <a:schemeClr val="bg1"/>
                </a:solidFill>
                <a:latin typeface="Arial" charset="0"/>
              </a:rPr>
              <a:t>Target</a:t>
            </a:r>
          </a:p>
          <a:p>
            <a:r>
              <a:rPr lang="en-US" sz="1600" b="0">
                <a:solidFill>
                  <a:schemeClr val="bg1"/>
                </a:solidFill>
                <a:latin typeface="Arial" charset="0"/>
              </a:rPr>
              <a:t>Identification</a:t>
            </a:r>
          </a:p>
        </p:txBody>
      </p:sp>
      <p:sp>
        <p:nvSpPr>
          <p:cNvPr id="21508" name="Text Box 4"/>
          <p:cNvSpPr txBox="1">
            <a:spLocks noChangeArrowheads="1"/>
          </p:cNvSpPr>
          <p:nvPr/>
        </p:nvSpPr>
        <p:spPr bwMode="auto">
          <a:xfrm>
            <a:off x="2354263" y="2492375"/>
            <a:ext cx="889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600" b="0">
                <a:solidFill>
                  <a:schemeClr val="bg1"/>
                </a:solidFill>
                <a:latin typeface="Arial" charset="0"/>
              </a:rPr>
              <a:t>Target</a:t>
            </a:r>
          </a:p>
          <a:p>
            <a:r>
              <a:rPr lang="en-US" sz="1600" b="0">
                <a:solidFill>
                  <a:schemeClr val="bg1"/>
                </a:solidFill>
                <a:latin typeface="Arial" charset="0"/>
              </a:rPr>
              <a:t>Validation</a:t>
            </a:r>
          </a:p>
        </p:txBody>
      </p:sp>
      <p:sp>
        <p:nvSpPr>
          <p:cNvPr id="21509" name="Text Box 5"/>
          <p:cNvSpPr txBox="1">
            <a:spLocks noChangeArrowheads="1"/>
          </p:cNvSpPr>
          <p:nvPr/>
        </p:nvSpPr>
        <p:spPr bwMode="auto">
          <a:xfrm>
            <a:off x="3776663" y="2492375"/>
            <a:ext cx="1139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600" b="0">
                <a:solidFill>
                  <a:schemeClr val="bg1"/>
                </a:solidFill>
                <a:latin typeface="Arial" charset="0"/>
              </a:rPr>
              <a:t>Lead</a:t>
            </a:r>
          </a:p>
          <a:p>
            <a:r>
              <a:rPr lang="en-US" sz="1600" b="0">
                <a:solidFill>
                  <a:schemeClr val="bg1"/>
                </a:solidFill>
                <a:latin typeface="Arial" charset="0"/>
              </a:rPr>
              <a:t>Identification</a:t>
            </a:r>
          </a:p>
        </p:txBody>
      </p:sp>
      <p:sp>
        <p:nvSpPr>
          <p:cNvPr id="21510" name="Text Box 6"/>
          <p:cNvSpPr txBox="1">
            <a:spLocks noChangeArrowheads="1"/>
          </p:cNvSpPr>
          <p:nvPr/>
        </p:nvSpPr>
        <p:spPr bwMode="auto">
          <a:xfrm>
            <a:off x="5381625" y="2508250"/>
            <a:ext cx="1247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sz="1600" b="0">
                <a:solidFill>
                  <a:schemeClr val="bg1"/>
                </a:solidFill>
                <a:latin typeface="Arial" charset="0"/>
              </a:rPr>
              <a:t>Lead </a:t>
            </a:r>
          </a:p>
          <a:p>
            <a:r>
              <a:rPr lang="en-US" sz="1600" b="0">
                <a:solidFill>
                  <a:schemeClr val="bg1"/>
                </a:solidFill>
                <a:latin typeface="Arial" charset="0"/>
              </a:rPr>
              <a:t>Optimization</a:t>
            </a:r>
          </a:p>
        </p:txBody>
      </p:sp>
      <p:sp>
        <p:nvSpPr>
          <p:cNvPr id="21511" name="Line 7"/>
          <p:cNvSpPr>
            <a:spLocks noChangeShapeType="1"/>
          </p:cNvSpPr>
          <p:nvPr/>
        </p:nvSpPr>
        <p:spPr bwMode="auto">
          <a:xfrm>
            <a:off x="2068513" y="2420938"/>
            <a:ext cx="1587" cy="682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1512" name="Line 8"/>
          <p:cNvSpPr>
            <a:spLocks noChangeShapeType="1"/>
          </p:cNvSpPr>
          <p:nvPr/>
        </p:nvSpPr>
        <p:spPr bwMode="auto">
          <a:xfrm>
            <a:off x="3576638" y="2420938"/>
            <a:ext cx="1587" cy="682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1513" name="Line 9"/>
          <p:cNvSpPr>
            <a:spLocks noChangeShapeType="1"/>
          </p:cNvSpPr>
          <p:nvPr/>
        </p:nvSpPr>
        <p:spPr bwMode="auto">
          <a:xfrm>
            <a:off x="5181600" y="2420938"/>
            <a:ext cx="1588" cy="682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1514" name="Text Box 10"/>
          <p:cNvSpPr txBox="1">
            <a:spLocks noChangeArrowheads="1"/>
          </p:cNvSpPr>
          <p:nvPr/>
        </p:nvSpPr>
        <p:spPr bwMode="auto">
          <a:xfrm>
            <a:off x="1416050" y="1858963"/>
            <a:ext cx="1689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b="0">
                <a:latin typeface="Arial" charset="0"/>
              </a:rPr>
              <a:t>Target discovery</a:t>
            </a:r>
          </a:p>
        </p:txBody>
      </p:sp>
      <p:sp>
        <p:nvSpPr>
          <p:cNvPr id="21515" name="Text Box 11"/>
          <p:cNvSpPr txBox="1">
            <a:spLocks noChangeArrowheads="1"/>
          </p:cNvSpPr>
          <p:nvPr/>
        </p:nvSpPr>
        <p:spPr bwMode="auto">
          <a:xfrm>
            <a:off x="4351338" y="1905000"/>
            <a:ext cx="153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US" b="0">
                <a:latin typeface="Arial" charset="0"/>
              </a:rPr>
              <a:t>Lead discovery</a:t>
            </a:r>
          </a:p>
        </p:txBody>
      </p:sp>
      <p:sp>
        <p:nvSpPr>
          <p:cNvPr id="21516" name="Rectangle 12"/>
          <p:cNvSpPr>
            <a:spLocks noChangeArrowheads="1"/>
          </p:cNvSpPr>
          <p:nvPr/>
        </p:nvSpPr>
        <p:spPr bwMode="auto">
          <a:xfrm>
            <a:off x="381000" y="533400"/>
            <a:ext cx="8382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5749" tIns="37874" rIns="75749" bIns="37874">
            <a:spAutoFit/>
          </a:bodyPr>
          <a:lstStyle/>
          <a:p>
            <a:pPr defTabSz="757238" eaLnBrk="1" hangingPunct="1"/>
            <a:r>
              <a:rPr lang="en-US" sz="3200">
                <a:solidFill>
                  <a:schemeClr val="accent2"/>
                </a:solidFill>
                <a:latin typeface="Arial" charset="0"/>
              </a:rPr>
              <a:t>Phases of CADD</a:t>
            </a:r>
            <a:endParaRPr lang="de-DE" sz="3200">
              <a:solidFill>
                <a:schemeClr val="accent2"/>
              </a:solidFill>
              <a:latin typeface="Arial" charset="0"/>
            </a:endParaRPr>
          </a:p>
        </p:txBody>
      </p:sp>
      <p:sp>
        <p:nvSpPr>
          <p:cNvPr id="21517" name="Rectangle 13"/>
          <p:cNvSpPr>
            <a:spLocks noChangeArrowheads="1"/>
          </p:cNvSpPr>
          <p:nvPr/>
        </p:nvSpPr>
        <p:spPr bwMode="auto">
          <a:xfrm>
            <a:off x="609600" y="5943600"/>
            <a:ext cx="77724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5749" tIns="37874" rIns="75749" bIns="37874" anchor="ctr">
            <a:spAutoFit/>
          </a:bodyPr>
          <a:lstStyle/>
          <a:p>
            <a:pPr defTabSz="631825">
              <a:lnSpc>
                <a:spcPct val="90000"/>
              </a:lnSpc>
              <a:spcAft>
                <a:spcPct val="80000"/>
              </a:spcAft>
              <a:tabLst>
                <a:tab pos="236538" algn="l"/>
                <a:tab pos="473075" algn="l"/>
                <a:tab pos="2679700" algn="l"/>
                <a:tab pos="2916238" algn="l"/>
                <a:tab pos="3154363" algn="l"/>
              </a:tabLst>
            </a:pPr>
            <a:r>
              <a:rPr lang="en-US" sz="2400">
                <a:solidFill>
                  <a:srgbClr val="CC3300"/>
                </a:solidFill>
                <a:latin typeface="Frutiger 55 Roman" pitchFamily="34" charset="0"/>
              </a:rPr>
              <a:t>SAVING</a:t>
            </a:r>
            <a:r>
              <a:rPr lang="en-US" sz="2400" b="0">
                <a:latin typeface="Frutiger 55 Roman" pitchFamily="34" charset="0"/>
              </a:rPr>
              <a:t> 12 – 15 years, Costs: 500 - 800 million US $ </a:t>
            </a:r>
            <a:endParaRPr lang="en-US" sz="2400" b="0">
              <a:latin typeface="Times New Roman" pitchFamily="18" charset="0"/>
            </a:endParaRPr>
          </a:p>
        </p:txBody>
      </p:sp>
      <p:grpSp>
        <p:nvGrpSpPr>
          <p:cNvPr id="21518" name="Group 14"/>
          <p:cNvGrpSpPr>
            <a:grpSpLocks/>
          </p:cNvGrpSpPr>
          <p:nvPr/>
        </p:nvGrpSpPr>
        <p:grpSpPr bwMode="auto">
          <a:xfrm>
            <a:off x="1371600" y="3651250"/>
            <a:ext cx="6638925" cy="2049463"/>
            <a:chOff x="1252" y="2282"/>
            <a:chExt cx="4182" cy="1291"/>
          </a:xfrm>
        </p:grpSpPr>
        <p:sp>
          <p:nvSpPr>
            <p:cNvPr id="122895" name="Rectangle 15"/>
            <p:cNvSpPr>
              <a:spLocks noChangeArrowheads="1"/>
            </p:cNvSpPr>
            <p:nvPr/>
          </p:nvSpPr>
          <p:spPr bwMode="auto">
            <a:xfrm>
              <a:off x="1252" y="2282"/>
              <a:ext cx="2936" cy="1291"/>
            </a:xfrm>
            <a:prstGeom prst="rect">
              <a:avLst/>
            </a:prstGeom>
            <a:solidFill>
              <a:schemeClr val="accent2">
                <a:alpha val="50000"/>
              </a:schemeClr>
            </a:solidFill>
            <a:ln w="28575">
              <a:solidFill>
                <a:schemeClr val="accent2"/>
              </a:solidFill>
              <a:miter lim="800000"/>
              <a:headEnd/>
              <a:tailEnd/>
            </a:ln>
            <a:effectLst>
              <a:outerShdw dist="35921" dir="2700000" algn="ctr" rotWithShape="0">
                <a:schemeClr val="bg2"/>
              </a:outerShdw>
            </a:effectLst>
          </p:spPr>
          <p:txBody>
            <a:bodyPr lIns="108000" tIns="108000" rIns="108000" bIns="108000" anchor="ctr">
              <a:spAutoFit/>
            </a:bodyPr>
            <a:lstStyle/>
            <a:p>
              <a:pPr>
                <a:defRPr/>
              </a:pPr>
              <a:endParaRPr lang="en-IN"/>
            </a:p>
          </p:txBody>
        </p:sp>
        <p:sp>
          <p:nvSpPr>
            <p:cNvPr id="122896" name="AutoShape 16"/>
            <p:cNvSpPr>
              <a:spLocks noChangeArrowheads="1"/>
            </p:cNvSpPr>
            <p:nvPr/>
          </p:nvSpPr>
          <p:spPr bwMode="auto">
            <a:xfrm>
              <a:off x="1291" y="3169"/>
              <a:ext cx="470" cy="365"/>
            </a:xfrm>
            <a:prstGeom prst="wedgeRectCallout">
              <a:avLst>
                <a:gd name="adj1" fmla="val 235245"/>
                <a:gd name="adj2" fmla="val -309153"/>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VHTS</a:t>
              </a:r>
            </a:p>
          </p:txBody>
        </p:sp>
        <p:sp>
          <p:nvSpPr>
            <p:cNvPr id="122897" name="AutoShape 17"/>
            <p:cNvSpPr>
              <a:spLocks noChangeArrowheads="1"/>
            </p:cNvSpPr>
            <p:nvPr/>
          </p:nvSpPr>
          <p:spPr bwMode="auto">
            <a:xfrm>
              <a:off x="1524" y="2764"/>
              <a:ext cx="824" cy="365"/>
            </a:xfrm>
            <a:prstGeom prst="wedgeRectCallout">
              <a:avLst>
                <a:gd name="adj1" fmla="val 97426"/>
                <a:gd name="adj2" fmla="val -242968"/>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Similarity</a:t>
              </a:r>
            </a:p>
            <a:p>
              <a:pPr algn="ctr" defTabSz="1103313">
                <a:defRPr/>
              </a:pPr>
              <a:r>
                <a:rPr lang="en-US" b="0">
                  <a:latin typeface="Arial" charset="0"/>
                </a:rPr>
                <a:t>analysis</a:t>
              </a:r>
            </a:p>
          </p:txBody>
        </p:sp>
        <p:sp>
          <p:nvSpPr>
            <p:cNvPr id="122898" name="AutoShape 18"/>
            <p:cNvSpPr>
              <a:spLocks noChangeArrowheads="1"/>
            </p:cNvSpPr>
            <p:nvPr/>
          </p:nvSpPr>
          <p:spPr bwMode="auto">
            <a:xfrm>
              <a:off x="1329" y="2307"/>
              <a:ext cx="823" cy="366"/>
            </a:xfrm>
            <a:prstGeom prst="wedgeRectCallout">
              <a:avLst>
                <a:gd name="adj1" fmla="val 112255"/>
                <a:gd name="adj2" fmla="val -124481"/>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Database</a:t>
              </a:r>
            </a:p>
            <a:p>
              <a:pPr algn="ctr" defTabSz="1103313">
                <a:defRPr/>
              </a:pPr>
              <a:r>
                <a:rPr lang="en-US" b="0">
                  <a:latin typeface="Arial" charset="0"/>
                </a:rPr>
                <a:t>filtering</a:t>
              </a:r>
            </a:p>
          </p:txBody>
        </p:sp>
        <p:sp>
          <p:nvSpPr>
            <p:cNvPr id="21524" name="Text Box 19"/>
            <p:cNvSpPr txBox="1">
              <a:spLocks noChangeArrowheads="1"/>
            </p:cNvSpPr>
            <p:nvPr/>
          </p:nvSpPr>
          <p:spPr bwMode="auto">
            <a:xfrm>
              <a:off x="4354" y="2719"/>
              <a:ext cx="108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1103313">
                <a:defRPr b="1">
                  <a:solidFill>
                    <a:schemeClr val="tx1"/>
                  </a:solidFill>
                  <a:latin typeface="Verdana" pitchFamily="34" charset="0"/>
                </a:defRPr>
              </a:lvl1pPr>
              <a:lvl2pPr marL="742950" indent="-285750" defTabSz="1103313">
                <a:defRPr b="1">
                  <a:solidFill>
                    <a:schemeClr val="tx1"/>
                  </a:solidFill>
                  <a:latin typeface="Verdana" pitchFamily="34" charset="0"/>
                </a:defRPr>
              </a:lvl2pPr>
              <a:lvl3pPr marL="1143000" indent="-228600" defTabSz="1103313">
                <a:defRPr b="1">
                  <a:solidFill>
                    <a:schemeClr val="tx1"/>
                  </a:solidFill>
                  <a:latin typeface="Verdana" pitchFamily="34" charset="0"/>
                </a:defRPr>
              </a:lvl3pPr>
              <a:lvl4pPr marL="1600200" indent="-228600" defTabSz="1103313">
                <a:defRPr b="1">
                  <a:solidFill>
                    <a:schemeClr val="tx1"/>
                  </a:solidFill>
                  <a:latin typeface="Verdana" pitchFamily="34" charset="0"/>
                </a:defRPr>
              </a:lvl4pPr>
              <a:lvl5pPr marL="2057400" indent="-228600" defTabSz="1103313">
                <a:defRPr b="1">
                  <a:solidFill>
                    <a:schemeClr val="tx1"/>
                  </a:solidFill>
                  <a:latin typeface="Verdana" pitchFamily="34" charset="0"/>
                </a:defRPr>
              </a:lvl5pPr>
              <a:lvl6pPr marL="2514600" indent="-228600" defTabSz="1103313" eaLnBrk="0" fontAlgn="base" hangingPunct="0">
                <a:spcBef>
                  <a:spcPct val="0"/>
                </a:spcBef>
                <a:spcAft>
                  <a:spcPct val="0"/>
                </a:spcAft>
                <a:defRPr b="1">
                  <a:solidFill>
                    <a:schemeClr val="tx1"/>
                  </a:solidFill>
                  <a:latin typeface="Verdana" pitchFamily="34" charset="0"/>
                </a:defRPr>
              </a:lvl6pPr>
              <a:lvl7pPr marL="2971800" indent="-228600" defTabSz="1103313" eaLnBrk="0" fontAlgn="base" hangingPunct="0">
                <a:spcBef>
                  <a:spcPct val="0"/>
                </a:spcBef>
                <a:spcAft>
                  <a:spcPct val="0"/>
                </a:spcAft>
                <a:defRPr b="1">
                  <a:solidFill>
                    <a:schemeClr val="tx1"/>
                  </a:solidFill>
                  <a:latin typeface="Verdana" pitchFamily="34" charset="0"/>
                </a:defRPr>
              </a:lvl7pPr>
              <a:lvl8pPr marL="3429000" indent="-228600" defTabSz="1103313" eaLnBrk="0" fontAlgn="base" hangingPunct="0">
                <a:spcBef>
                  <a:spcPct val="0"/>
                </a:spcBef>
                <a:spcAft>
                  <a:spcPct val="0"/>
                </a:spcAft>
                <a:defRPr b="1">
                  <a:solidFill>
                    <a:schemeClr val="tx1"/>
                  </a:solidFill>
                  <a:latin typeface="Verdana" pitchFamily="34" charset="0"/>
                </a:defRPr>
              </a:lvl8pPr>
              <a:lvl9pPr marL="3886200" indent="-228600" defTabSz="1103313" eaLnBrk="0" fontAlgn="base" hangingPunct="0">
                <a:spcBef>
                  <a:spcPct val="0"/>
                </a:spcBef>
                <a:spcAft>
                  <a:spcPct val="0"/>
                </a:spcAft>
                <a:defRPr b="1">
                  <a:solidFill>
                    <a:schemeClr val="tx1"/>
                  </a:solidFill>
                  <a:latin typeface="Verdana" pitchFamily="34" charset="0"/>
                </a:defRPr>
              </a:lvl9pPr>
            </a:lstStyle>
            <a:p>
              <a:r>
                <a:rPr lang="en-US" b="0">
                  <a:solidFill>
                    <a:srgbClr val="FF0000"/>
                  </a:solidFill>
                  <a:latin typeface="Arial" charset="0"/>
                </a:rPr>
                <a:t>Computer Aided </a:t>
              </a:r>
            </a:p>
            <a:p>
              <a:r>
                <a:rPr lang="de-DE" b="0">
                  <a:solidFill>
                    <a:srgbClr val="FF0000"/>
                  </a:solidFill>
                  <a:latin typeface="Arial" charset="0"/>
                </a:rPr>
                <a:t>Drug Design</a:t>
              </a:r>
              <a:endParaRPr lang="en-US" b="0">
                <a:solidFill>
                  <a:srgbClr val="FF0000"/>
                </a:solidFill>
                <a:latin typeface="Arial" charset="0"/>
              </a:endParaRPr>
            </a:p>
            <a:p>
              <a:r>
                <a:rPr lang="de-DE" b="0">
                  <a:solidFill>
                    <a:srgbClr val="FF0000"/>
                  </a:solidFill>
                  <a:latin typeface="Arial" charset="0"/>
                </a:rPr>
                <a:t>(CADD)</a:t>
              </a:r>
              <a:endParaRPr lang="en-US" b="0">
                <a:solidFill>
                  <a:srgbClr val="FF0000"/>
                </a:solidFill>
                <a:latin typeface="Arial" charset="0"/>
              </a:endParaRPr>
            </a:p>
          </p:txBody>
        </p:sp>
        <p:sp>
          <p:nvSpPr>
            <p:cNvPr id="122900" name="AutoShape 20"/>
            <p:cNvSpPr>
              <a:spLocks noChangeArrowheads="1"/>
            </p:cNvSpPr>
            <p:nvPr/>
          </p:nvSpPr>
          <p:spPr bwMode="auto">
            <a:xfrm>
              <a:off x="3522" y="3182"/>
              <a:ext cx="631" cy="352"/>
            </a:xfrm>
            <a:prstGeom prst="wedgeRectCallout">
              <a:avLst>
                <a:gd name="adj1" fmla="val 62181"/>
                <a:gd name="adj2" fmla="val -375134"/>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i="1">
                  <a:latin typeface="Arial" charset="0"/>
                </a:rPr>
                <a:t>de novo</a:t>
              </a:r>
              <a:r>
                <a:rPr lang="en-US" b="0">
                  <a:latin typeface="Arial" charset="0"/>
                </a:rPr>
                <a:t> design</a:t>
              </a:r>
            </a:p>
          </p:txBody>
        </p:sp>
        <p:sp>
          <p:nvSpPr>
            <p:cNvPr id="122901" name="AutoShape 21"/>
            <p:cNvSpPr>
              <a:spLocks noChangeArrowheads="1"/>
            </p:cNvSpPr>
            <p:nvPr/>
          </p:nvSpPr>
          <p:spPr bwMode="auto">
            <a:xfrm>
              <a:off x="1800" y="3169"/>
              <a:ext cx="679" cy="365"/>
            </a:xfrm>
            <a:prstGeom prst="wedgeRectCallout">
              <a:avLst>
                <a:gd name="adj1" fmla="val 113894"/>
                <a:gd name="adj2" fmla="val -361981"/>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diversity</a:t>
              </a:r>
            </a:p>
            <a:p>
              <a:pPr algn="ctr" defTabSz="1103313">
                <a:defRPr/>
              </a:pPr>
              <a:r>
                <a:rPr lang="en-US" b="0">
                  <a:latin typeface="Arial" charset="0"/>
                </a:rPr>
                <a:t>selection</a:t>
              </a:r>
            </a:p>
          </p:txBody>
        </p:sp>
        <p:sp>
          <p:nvSpPr>
            <p:cNvPr id="122902" name="AutoShape 22"/>
            <p:cNvSpPr>
              <a:spLocks noChangeArrowheads="1"/>
            </p:cNvSpPr>
            <p:nvPr/>
          </p:nvSpPr>
          <p:spPr bwMode="auto">
            <a:xfrm>
              <a:off x="2426" y="2790"/>
              <a:ext cx="705" cy="352"/>
            </a:xfrm>
            <a:prstGeom prst="wedgeRectCallout">
              <a:avLst>
                <a:gd name="adj1" fmla="val 55301"/>
                <a:gd name="adj2" fmla="val -266440"/>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Biophores</a:t>
              </a:r>
            </a:p>
          </p:txBody>
        </p:sp>
        <p:sp>
          <p:nvSpPr>
            <p:cNvPr id="122903" name="AutoShape 23"/>
            <p:cNvSpPr>
              <a:spLocks noChangeArrowheads="1"/>
            </p:cNvSpPr>
            <p:nvPr/>
          </p:nvSpPr>
          <p:spPr bwMode="auto">
            <a:xfrm>
              <a:off x="2231" y="2360"/>
              <a:ext cx="786" cy="319"/>
            </a:xfrm>
            <a:prstGeom prst="wedgeRectCallout">
              <a:avLst>
                <a:gd name="adj1" fmla="val 52954"/>
                <a:gd name="adj2" fmla="val -152083"/>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Alignment</a:t>
              </a:r>
            </a:p>
          </p:txBody>
        </p:sp>
        <p:sp>
          <p:nvSpPr>
            <p:cNvPr id="122904" name="AutoShape 24"/>
            <p:cNvSpPr>
              <a:spLocks noChangeArrowheads="1"/>
            </p:cNvSpPr>
            <p:nvPr/>
          </p:nvSpPr>
          <p:spPr bwMode="auto">
            <a:xfrm>
              <a:off x="2527" y="3169"/>
              <a:ext cx="963" cy="365"/>
            </a:xfrm>
            <a:prstGeom prst="wedgeRectCallout">
              <a:avLst>
                <a:gd name="adj1" fmla="val 59023"/>
                <a:gd name="adj2" fmla="val -368231"/>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Combinatorial libraries</a:t>
              </a:r>
            </a:p>
          </p:txBody>
        </p:sp>
        <p:sp>
          <p:nvSpPr>
            <p:cNvPr id="21530" name="AutoShape 25"/>
            <p:cNvSpPr>
              <a:spLocks/>
            </p:cNvSpPr>
            <p:nvPr/>
          </p:nvSpPr>
          <p:spPr bwMode="auto">
            <a:xfrm>
              <a:off x="4227" y="2320"/>
              <a:ext cx="93" cy="1253"/>
            </a:xfrm>
            <a:prstGeom prst="rightBrace">
              <a:avLst>
                <a:gd name="adj1" fmla="val 112276"/>
                <a:gd name="adj2" fmla="val 50000"/>
              </a:avLst>
            </a:prstGeom>
            <a:solidFill>
              <a:schemeClr val="bg1"/>
            </a:solidFill>
            <a:ln w="12700">
              <a:solidFill>
                <a:schemeClr val="tx1"/>
              </a:solidFill>
              <a:round/>
              <a:headEnd/>
              <a:tailEnd/>
            </a:ln>
          </p:spPr>
          <p:txBody>
            <a:bodyPr wrap="none" lIns="0" tIns="0" rIns="0" bIns="0" anchor="ctr"/>
            <a:lstStyle/>
            <a:p>
              <a:pPr algn="ctr" defTabSz="1103313"/>
              <a:endParaRPr lang="fr-FR" b="0">
                <a:latin typeface="Arial" charset="0"/>
              </a:endParaRPr>
            </a:p>
          </p:txBody>
        </p:sp>
        <p:sp>
          <p:nvSpPr>
            <p:cNvPr id="122906" name="AutoShape 26"/>
            <p:cNvSpPr>
              <a:spLocks noChangeArrowheads="1"/>
            </p:cNvSpPr>
            <p:nvPr/>
          </p:nvSpPr>
          <p:spPr bwMode="auto">
            <a:xfrm>
              <a:off x="3248" y="2751"/>
              <a:ext cx="631" cy="320"/>
            </a:xfrm>
            <a:prstGeom prst="wedgeRectCallout">
              <a:avLst>
                <a:gd name="adj1" fmla="val 90162"/>
                <a:gd name="adj2" fmla="val -282440"/>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ADMET</a:t>
              </a:r>
            </a:p>
          </p:txBody>
        </p:sp>
        <p:sp>
          <p:nvSpPr>
            <p:cNvPr id="122907" name="AutoShape 27"/>
            <p:cNvSpPr>
              <a:spLocks noChangeArrowheads="1"/>
            </p:cNvSpPr>
            <p:nvPr/>
          </p:nvSpPr>
          <p:spPr bwMode="auto">
            <a:xfrm>
              <a:off x="3248" y="2320"/>
              <a:ext cx="631" cy="320"/>
            </a:xfrm>
            <a:prstGeom prst="wedgeRectCallout">
              <a:avLst>
                <a:gd name="adj1" fmla="val 71278"/>
                <a:gd name="adj2" fmla="val -141963"/>
              </a:avLst>
            </a:prstGeom>
            <a:solidFill>
              <a:schemeClr val="bg1"/>
            </a:solidFill>
            <a:ln w="9525">
              <a:solidFill>
                <a:schemeClr val="tx1"/>
              </a:solidFill>
              <a:miter lim="800000"/>
              <a:headEnd/>
              <a:tailEnd/>
            </a:ln>
            <a:effectLst>
              <a:outerShdw dist="35921" dir="2700000" algn="ctr" rotWithShape="0">
                <a:schemeClr val="bg2"/>
              </a:outerShdw>
            </a:effectLst>
          </p:spPr>
          <p:txBody>
            <a:bodyPr lIns="0" tIns="0" rIns="0" bIns="0" anchor="ctr"/>
            <a:lstStyle/>
            <a:p>
              <a:pPr algn="ctr" defTabSz="1103313">
                <a:defRPr/>
              </a:pPr>
              <a:r>
                <a:rPr lang="en-US" b="0">
                  <a:latin typeface="Arial" charset="0"/>
                </a:rPr>
                <a:t>QSAR</a:t>
              </a:r>
            </a:p>
          </p:txBody>
        </p:sp>
      </p:grpSp>
      <p:sp>
        <p:nvSpPr>
          <p:cNvPr id="122908" name="Line 28"/>
          <p:cNvSpPr>
            <a:spLocks noChangeShapeType="1"/>
          </p:cNvSpPr>
          <p:nvPr/>
        </p:nvSpPr>
        <p:spPr bwMode="auto">
          <a:xfrm>
            <a:off x="3779838" y="1524000"/>
            <a:ext cx="0" cy="5762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36890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08"/>
                                        </p:tgtEl>
                                        <p:attrNameLst>
                                          <p:attrName>style.visibility</p:attrName>
                                        </p:attrNameLst>
                                      </p:cBhvr>
                                      <p:to>
                                        <p:strVal val="visible"/>
                                      </p:to>
                                    </p:set>
                                    <p:anim calcmode="lin" valueType="num">
                                      <p:cBhvr>
                                        <p:cTn id="7" dur="500" fill="hold"/>
                                        <p:tgtEl>
                                          <p:spTgt spid="122908"/>
                                        </p:tgtEl>
                                        <p:attrNameLst>
                                          <p:attrName>ppt_w</p:attrName>
                                        </p:attrNameLst>
                                      </p:cBhvr>
                                      <p:tavLst>
                                        <p:tav tm="0">
                                          <p:val>
                                            <p:fltVal val="0"/>
                                          </p:val>
                                        </p:tav>
                                        <p:tav tm="100000">
                                          <p:val>
                                            <p:strVal val="#ppt_w"/>
                                          </p:val>
                                        </p:tav>
                                      </p:tavLst>
                                    </p:anim>
                                    <p:anim calcmode="lin" valueType="num">
                                      <p:cBhvr>
                                        <p:cTn id="8" dur="500" fill="hold"/>
                                        <p:tgtEl>
                                          <p:spTgt spid="122908"/>
                                        </p:tgtEl>
                                        <p:attrNameLst>
                                          <p:attrName>ppt_h</p:attrName>
                                        </p:attrNameLst>
                                      </p:cBhvr>
                                      <p:tavLst>
                                        <p:tav tm="0">
                                          <p:val>
                                            <p:fltVal val="0"/>
                                          </p:val>
                                        </p:tav>
                                        <p:tav tm="100000">
                                          <p:val>
                                            <p:strVal val="#ppt_h"/>
                                          </p:val>
                                        </p:tav>
                                      </p:tavLst>
                                    </p:anim>
                                    <p:animEffect transition="in" filter="fade">
                                      <p:cBhvr>
                                        <p:cTn id="9" dur="500"/>
                                        <p:tgtEl>
                                          <p:spTgt spid="122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04800"/>
            <a:ext cx="7772400" cy="1143000"/>
          </a:xfrm>
          <a:noFill/>
        </p:spPr>
        <p:txBody>
          <a:bodyPr lIns="90488" tIns="44450" rIns="90488" bIns="44450"/>
          <a:lstStyle/>
          <a:p>
            <a:pPr eaLnBrk="1" hangingPunct="1"/>
            <a:r>
              <a:rPr lang="en-GB" b="1" smtClean="0">
                <a:solidFill>
                  <a:srgbClr val="993300"/>
                </a:solidFill>
              </a:rPr>
              <a:t>How Drugs Work</a:t>
            </a:r>
          </a:p>
        </p:txBody>
      </p:sp>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400"/>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2019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28800"/>
            <a:ext cx="2095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4" name="Rectangle 6"/>
          <p:cNvSpPr>
            <a:spLocks noChangeArrowheads="1"/>
          </p:cNvSpPr>
          <p:nvPr/>
        </p:nvSpPr>
        <p:spPr bwMode="auto">
          <a:xfrm>
            <a:off x="3352800" y="3429000"/>
            <a:ext cx="14859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400" b="0">
                <a:latin typeface="Arial" charset="0"/>
              </a:rPr>
              <a:t>Substrate</a:t>
            </a:r>
          </a:p>
        </p:txBody>
      </p:sp>
      <p:sp>
        <p:nvSpPr>
          <p:cNvPr id="22535" name="Rectangle 7"/>
          <p:cNvSpPr>
            <a:spLocks noChangeArrowheads="1"/>
          </p:cNvSpPr>
          <p:nvPr/>
        </p:nvSpPr>
        <p:spPr bwMode="auto">
          <a:xfrm>
            <a:off x="990600" y="3505200"/>
            <a:ext cx="128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400" b="0">
                <a:latin typeface="Arial" charset="0"/>
              </a:rPr>
              <a:t>Enzyme</a:t>
            </a:r>
          </a:p>
        </p:txBody>
      </p:sp>
      <p:sp>
        <p:nvSpPr>
          <p:cNvPr id="22536" name="Rectangle 8"/>
          <p:cNvSpPr>
            <a:spLocks noChangeArrowheads="1"/>
          </p:cNvSpPr>
          <p:nvPr/>
        </p:nvSpPr>
        <p:spPr bwMode="auto">
          <a:xfrm>
            <a:off x="2771775" y="2209800"/>
            <a:ext cx="35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400" b="0">
                <a:latin typeface="Times New Roman" pitchFamily="18" charset="0"/>
              </a:rPr>
              <a:t>+</a:t>
            </a:r>
          </a:p>
        </p:txBody>
      </p:sp>
      <p:sp>
        <p:nvSpPr>
          <p:cNvPr id="22537" name="Rectangle 9"/>
          <p:cNvSpPr>
            <a:spLocks noChangeArrowheads="1"/>
          </p:cNvSpPr>
          <p:nvPr/>
        </p:nvSpPr>
        <p:spPr bwMode="auto">
          <a:xfrm>
            <a:off x="6172200" y="3505200"/>
            <a:ext cx="26384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2400" b="0">
                <a:latin typeface="Arial" charset="0"/>
              </a:rPr>
              <a:t>Enzyme-substrate</a:t>
            </a:r>
          </a:p>
          <a:p>
            <a:r>
              <a:rPr lang="en-GB" sz="2400" b="0">
                <a:latin typeface="Arial" charset="0"/>
              </a:rPr>
              <a:t>complex</a:t>
            </a:r>
          </a:p>
        </p:txBody>
      </p:sp>
      <p:sp>
        <p:nvSpPr>
          <p:cNvPr id="22538" name="Line 10"/>
          <p:cNvSpPr>
            <a:spLocks noChangeShapeType="1"/>
          </p:cNvSpPr>
          <p:nvPr/>
        </p:nvSpPr>
        <p:spPr bwMode="auto">
          <a:xfrm>
            <a:off x="4953000" y="2362200"/>
            <a:ext cx="12319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9" name="Text Box 11"/>
          <p:cNvSpPr txBox="1">
            <a:spLocks noChangeArrowheads="1"/>
          </p:cNvSpPr>
          <p:nvPr/>
        </p:nvSpPr>
        <p:spPr bwMode="auto">
          <a:xfrm>
            <a:off x="2819400" y="4343400"/>
            <a:ext cx="293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r>
              <a:rPr lang="en-GB" sz="2400" b="0">
                <a:latin typeface="Arial" charset="0"/>
              </a:rPr>
              <a:t>Lock-and-key model</a:t>
            </a:r>
            <a:endParaRPr lang="en-GB" sz="2400" b="0">
              <a:latin typeface="Times New Roman" pitchFamily="18" charset="0"/>
            </a:endParaRPr>
          </a:p>
        </p:txBody>
      </p:sp>
    </p:spTree>
    <p:extLst>
      <p:ext uri="{BB962C8B-B14F-4D97-AF65-F5344CB8AC3E}">
        <p14:creationId xmlns:p14="http://schemas.microsoft.com/office/powerpoint/2010/main" val="3897031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001000" cy="1216025"/>
          </a:xfrm>
        </p:spPr>
        <p:txBody>
          <a:bodyPr/>
          <a:lstStyle/>
          <a:p>
            <a:pPr eaLnBrk="1" hangingPunct="1"/>
            <a:r>
              <a:rPr lang="en-US" sz="3200" b="1" smtClean="0">
                <a:solidFill>
                  <a:srgbClr val="993300"/>
                </a:solidFill>
              </a:rPr>
              <a:t>Methodologies and strategies of CADD:</a:t>
            </a:r>
          </a:p>
        </p:txBody>
      </p:sp>
      <p:sp>
        <p:nvSpPr>
          <p:cNvPr id="23555" name="Rectangle 3"/>
          <p:cNvSpPr>
            <a:spLocks noGrp="1" noChangeArrowheads="1"/>
          </p:cNvSpPr>
          <p:nvPr>
            <p:ph type="body" idx="1"/>
          </p:nvPr>
        </p:nvSpPr>
        <p:spPr>
          <a:xfrm>
            <a:off x="502920" y="1752600"/>
            <a:ext cx="8183880" cy="4187952"/>
          </a:xfrm>
        </p:spPr>
        <p:txBody>
          <a:bodyPr/>
          <a:lstStyle/>
          <a:p>
            <a:pPr algn="just" eaLnBrk="1" hangingPunct="1"/>
            <a:r>
              <a:rPr lang="en-US" sz="2000" b="1" dirty="0" smtClean="0"/>
              <a:t>Structure based drug design (SBDD)    “</a:t>
            </a:r>
            <a:r>
              <a:rPr lang="en-US" sz="2000" b="1" dirty="0" smtClean="0">
                <a:solidFill>
                  <a:schemeClr val="accent2"/>
                </a:solidFill>
              </a:rPr>
              <a:t>DIRECT DESIGN</a:t>
            </a:r>
            <a:r>
              <a:rPr lang="en-US" sz="2000" b="1" dirty="0" smtClean="0"/>
              <a:t>”</a:t>
            </a:r>
          </a:p>
          <a:p>
            <a:pPr lvl="1" algn="just" eaLnBrk="1" hangingPunct="1"/>
            <a:r>
              <a:rPr lang="en-US" sz="2000" b="1" dirty="0" smtClean="0"/>
              <a:t>Followed when the spatial structure of the target is known.</a:t>
            </a:r>
          </a:p>
          <a:p>
            <a:pPr lvl="1" algn="just" eaLnBrk="1" hangingPunct="1">
              <a:buFont typeface="Wingdings" pitchFamily="2" charset="2"/>
              <a:buNone/>
            </a:pPr>
            <a:endParaRPr lang="en-US" sz="2000" b="1" dirty="0" smtClean="0"/>
          </a:p>
          <a:p>
            <a:pPr algn="just" eaLnBrk="1" hangingPunct="1"/>
            <a:r>
              <a:rPr lang="en-US" sz="2000" b="1" dirty="0" smtClean="0"/>
              <a:t>Ligand based drug design (LBDD)   “</a:t>
            </a:r>
            <a:r>
              <a:rPr lang="en-US" sz="2000" b="1" dirty="0" smtClean="0">
                <a:solidFill>
                  <a:schemeClr val="accent2"/>
                </a:solidFill>
              </a:rPr>
              <a:t>INDIRECT DESIGN</a:t>
            </a:r>
            <a:r>
              <a:rPr lang="en-US" sz="2000" b="1" dirty="0" smtClean="0"/>
              <a:t>”</a:t>
            </a:r>
          </a:p>
          <a:p>
            <a:pPr lvl="1" algn="just" eaLnBrk="1" hangingPunct="1"/>
            <a:r>
              <a:rPr lang="en-US" sz="2000" b="1" dirty="0" smtClean="0"/>
              <a:t>Followed when the structure of the target is unknown.</a:t>
            </a:r>
          </a:p>
        </p:txBody>
      </p:sp>
    </p:spTree>
    <p:extLst>
      <p:ext uri="{BB962C8B-B14F-4D97-AF65-F5344CB8AC3E}">
        <p14:creationId xmlns:p14="http://schemas.microsoft.com/office/powerpoint/2010/main" val="39719994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4800" b="1" smtClean="0">
                <a:solidFill>
                  <a:srgbClr val="000099"/>
                </a:solidFill>
              </a:rPr>
              <a:t>C</a:t>
            </a:r>
            <a:r>
              <a:rPr lang="en-GB" sz="3400" b="1" smtClean="0">
                <a:solidFill>
                  <a:srgbClr val="993300"/>
                </a:solidFill>
              </a:rPr>
              <a:t>omputer-</a:t>
            </a:r>
            <a:r>
              <a:rPr lang="en-GB" sz="4800" b="1" smtClean="0">
                <a:solidFill>
                  <a:srgbClr val="000099"/>
                </a:solidFill>
              </a:rPr>
              <a:t>A</a:t>
            </a:r>
            <a:r>
              <a:rPr lang="en-GB" sz="3400" b="1" smtClean="0">
                <a:solidFill>
                  <a:srgbClr val="993300"/>
                </a:solidFill>
              </a:rPr>
              <a:t>ided </a:t>
            </a:r>
            <a:r>
              <a:rPr lang="en-GB" sz="4800" b="1" smtClean="0">
                <a:solidFill>
                  <a:srgbClr val="000099"/>
                </a:solidFill>
              </a:rPr>
              <a:t>D</a:t>
            </a:r>
            <a:r>
              <a:rPr lang="en-GB" sz="3400" b="1" smtClean="0">
                <a:solidFill>
                  <a:srgbClr val="993300"/>
                </a:solidFill>
              </a:rPr>
              <a:t>rug </a:t>
            </a:r>
            <a:r>
              <a:rPr lang="en-GB" sz="4800" b="1" smtClean="0">
                <a:solidFill>
                  <a:srgbClr val="000099"/>
                </a:solidFill>
              </a:rPr>
              <a:t>D</a:t>
            </a:r>
            <a:r>
              <a:rPr lang="en-GB" sz="3400" b="1" smtClean="0">
                <a:solidFill>
                  <a:srgbClr val="993300"/>
                </a:solidFill>
              </a:rPr>
              <a:t>esign</a:t>
            </a:r>
          </a:p>
        </p:txBody>
      </p:sp>
      <p:sp>
        <p:nvSpPr>
          <p:cNvPr id="24579" name="Rectangle 3"/>
          <p:cNvSpPr>
            <a:spLocks noGrp="1" noChangeArrowheads="1"/>
          </p:cNvSpPr>
          <p:nvPr>
            <p:ph type="body" idx="1"/>
          </p:nvPr>
        </p:nvSpPr>
        <p:spPr>
          <a:xfrm>
            <a:off x="685800" y="1981200"/>
            <a:ext cx="7772400" cy="4495800"/>
          </a:xfrm>
        </p:spPr>
        <p:txBody>
          <a:bodyPr/>
          <a:lstStyle/>
          <a:p>
            <a:pPr eaLnBrk="1" hangingPunct="1"/>
            <a:r>
              <a:rPr lang="en-GB" sz="2400" b="1" smtClean="0">
                <a:solidFill>
                  <a:srgbClr val="000099"/>
                </a:solidFill>
              </a:rPr>
              <a:t>3-D target structure unknown (LBDD)</a:t>
            </a:r>
          </a:p>
          <a:p>
            <a:pPr lvl="1" eaLnBrk="1" hangingPunct="1"/>
            <a:r>
              <a:rPr lang="en-GB" sz="2000" b="1" smtClean="0"/>
              <a:t>Random screening if no actives are known</a:t>
            </a:r>
          </a:p>
          <a:p>
            <a:pPr lvl="1" eaLnBrk="1" hangingPunct="1"/>
            <a:r>
              <a:rPr lang="en-GB" sz="2000" b="1" smtClean="0"/>
              <a:t>Similarity searching </a:t>
            </a:r>
          </a:p>
          <a:p>
            <a:pPr lvl="1" eaLnBrk="1" hangingPunct="1"/>
            <a:r>
              <a:rPr lang="en-GB" sz="2000" b="1" smtClean="0"/>
              <a:t>Pharmacophore mapping  </a:t>
            </a:r>
          </a:p>
          <a:p>
            <a:pPr lvl="1" eaLnBrk="1" hangingPunct="1"/>
            <a:r>
              <a:rPr lang="en-GB" sz="2000" b="1" smtClean="0"/>
              <a:t>QSAR (2D &amp; 3D) etc.</a:t>
            </a:r>
          </a:p>
          <a:p>
            <a:pPr lvl="1" eaLnBrk="1" hangingPunct="1"/>
            <a:r>
              <a:rPr lang="en-GB" sz="2000" b="1" smtClean="0"/>
              <a:t>Combinatorial library design etc.</a:t>
            </a:r>
          </a:p>
          <a:p>
            <a:pPr lvl="1" eaLnBrk="1" hangingPunct="1">
              <a:buFont typeface="Wingdings" pitchFamily="2" charset="2"/>
              <a:buNone/>
            </a:pPr>
            <a:endParaRPr lang="en-GB" sz="2000" b="1" smtClean="0"/>
          </a:p>
          <a:p>
            <a:pPr eaLnBrk="1" hangingPunct="1"/>
            <a:r>
              <a:rPr lang="en-GB" sz="2400" b="1" smtClean="0">
                <a:solidFill>
                  <a:srgbClr val="000099"/>
                </a:solidFill>
              </a:rPr>
              <a:t>Structure-based drug design (SBDD)</a:t>
            </a:r>
          </a:p>
          <a:p>
            <a:pPr lvl="1" eaLnBrk="1" hangingPunct="1"/>
            <a:r>
              <a:rPr lang="en-GB" sz="2000" b="1" smtClean="0"/>
              <a:t>Molecular Docking</a:t>
            </a:r>
          </a:p>
          <a:p>
            <a:pPr lvl="1" eaLnBrk="1" hangingPunct="1"/>
            <a:r>
              <a:rPr lang="en-GB" sz="2000" b="1" smtClean="0"/>
              <a:t>De novo design</a:t>
            </a:r>
          </a:p>
        </p:txBody>
      </p:sp>
    </p:spTree>
    <p:extLst>
      <p:ext uri="{BB962C8B-B14F-4D97-AF65-F5344CB8AC3E}">
        <p14:creationId xmlns:p14="http://schemas.microsoft.com/office/powerpoint/2010/main" val="42674564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7975"/>
            <a:ext cx="8001000" cy="1139825"/>
          </a:xfrm>
        </p:spPr>
        <p:txBody>
          <a:bodyPr/>
          <a:lstStyle/>
          <a:p>
            <a:pPr eaLnBrk="1" hangingPunct="1"/>
            <a:r>
              <a:rPr lang="en-US" smtClean="0"/>
              <a:t>In Pharmacophore…</a:t>
            </a:r>
          </a:p>
        </p:txBody>
      </p:sp>
      <p:sp>
        <p:nvSpPr>
          <p:cNvPr id="25603" name="Rectangle 3"/>
          <p:cNvSpPr>
            <a:spLocks noGrp="1" noChangeArrowheads="1"/>
          </p:cNvSpPr>
          <p:nvPr>
            <p:ph type="body" idx="1"/>
          </p:nvPr>
        </p:nvSpPr>
        <p:spPr>
          <a:xfrm>
            <a:off x="457200" y="1752600"/>
            <a:ext cx="7924800" cy="3352800"/>
          </a:xfrm>
        </p:spPr>
        <p:txBody>
          <a:bodyPr/>
          <a:lstStyle/>
          <a:p>
            <a:pPr eaLnBrk="1" hangingPunct="1"/>
            <a:r>
              <a:rPr lang="en-US" sz="2800" b="1" smtClean="0">
                <a:solidFill>
                  <a:srgbClr val="FF0000"/>
                </a:solidFill>
              </a:rPr>
              <a:t>Pharmacoporic Studies on ACE inhibitors</a:t>
            </a:r>
          </a:p>
          <a:p>
            <a:pPr eaLnBrk="1" hangingPunct="1">
              <a:buFont typeface="Wingdings" pitchFamily="2" charset="2"/>
              <a:buNone/>
            </a:pPr>
            <a:endParaRPr lang="en-US" sz="2600" b="1" smtClean="0">
              <a:solidFill>
                <a:schemeClr val="accent2"/>
              </a:solidFill>
            </a:endParaRPr>
          </a:p>
          <a:p>
            <a:pPr eaLnBrk="1" hangingPunct="1"/>
            <a:r>
              <a:rPr lang="en-US" sz="2600" b="1" smtClean="0">
                <a:solidFill>
                  <a:schemeClr val="tx2"/>
                </a:solidFill>
              </a:rPr>
              <a:t>Pharmacological Studies</a:t>
            </a:r>
            <a:r>
              <a:rPr lang="en-US" sz="2600" b="1" smtClean="0"/>
              <a:t> on HIV-1RT</a:t>
            </a:r>
            <a:r>
              <a:rPr lang="en-US" sz="2600" smtClean="0"/>
              <a:t> </a:t>
            </a:r>
          </a:p>
          <a:p>
            <a:pPr lvl="1" eaLnBrk="1" hangingPunct="1"/>
            <a:r>
              <a:rPr lang="en-US" sz="2300" b="1" smtClean="0">
                <a:solidFill>
                  <a:schemeClr val="accent2"/>
                </a:solidFill>
              </a:rPr>
              <a:t>N</a:t>
            </a:r>
            <a:r>
              <a:rPr lang="en-US" sz="2300" b="1" smtClean="0"/>
              <a:t>ucleosidic Inhibitors</a:t>
            </a:r>
          </a:p>
          <a:p>
            <a:pPr lvl="1" eaLnBrk="1" hangingPunct="1"/>
            <a:r>
              <a:rPr lang="en-US" sz="2300" b="1" smtClean="0">
                <a:solidFill>
                  <a:schemeClr val="accent2"/>
                </a:solidFill>
              </a:rPr>
              <a:t>N</a:t>
            </a:r>
            <a:r>
              <a:rPr lang="en-US" sz="2300" b="1" smtClean="0"/>
              <a:t>on-Nucleosidic Inhibitors</a:t>
            </a:r>
          </a:p>
          <a:p>
            <a:pPr lvl="1" eaLnBrk="1" hangingPunct="1"/>
            <a:r>
              <a:rPr lang="en-US" sz="2300" b="1" smtClean="0">
                <a:solidFill>
                  <a:schemeClr val="accent2"/>
                </a:solidFill>
              </a:rPr>
              <a:t>I</a:t>
            </a:r>
            <a:r>
              <a:rPr lang="en-US" sz="2300" b="1" smtClean="0"/>
              <a:t>nteraction Energy – Potency Correlation </a:t>
            </a:r>
          </a:p>
          <a:p>
            <a:pPr eaLnBrk="1" hangingPunct="1"/>
            <a:endParaRPr lang="en-US" smtClean="0"/>
          </a:p>
        </p:txBody>
      </p:sp>
    </p:spTree>
    <p:extLst>
      <p:ext uri="{BB962C8B-B14F-4D97-AF65-F5344CB8AC3E}">
        <p14:creationId xmlns:p14="http://schemas.microsoft.com/office/powerpoint/2010/main" val="40162079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609600"/>
            <a:ext cx="6477000" cy="682625"/>
          </a:xfrm>
        </p:spPr>
        <p:txBody>
          <a:bodyPr/>
          <a:lstStyle/>
          <a:p>
            <a:pPr eaLnBrk="1" hangingPunct="1"/>
            <a:r>
              <a:rPr lang="en-US" sz="3200" b="1" smtClean="0">
                <a:solidFill>
                  <a:srgbClr val="CC3300"/>
                </a:solidFill>
              </a:rPr>
              <a:t>What is Pharmacophore…?</a:t>
            </a:r>
          </a:p>
        </p:txBody>
      </p:sp>
      <p:sp>
        <p:nvSpPr>
          <p:cNvPr id="26627" name="Rectangle 3"/>
          <p:cNvSpPr>
            <a:spLocks noGrp="1" noChangeArrowheads="1"/>
          </p:cNvSpPr>
          <p:nvPr>
            <p:ph type="body" sz="half" idx="1"/>
          </p:nvPr>
        </p:nvSpPr>
        <p:spPr>
          <a:xfrm>
            <a:off x="566738" y="1752600"/>
            <a:ext cx="8196262" cy="4267200"/>
          </a:xfrm>
        </p:spPr>
        <p:txBody>
          <a:bodyPr/>
          <a:lstStyle/>
          <a:p>
            <a:pPr algn="just" eaLnBrk="1" hangingPunct="1">
              <a:lnSpc>
                <a:spcPct val="90000"/>
              </a:lnSpc>
            </a:pPr>
            <a:r>
              <a:rPr lang="en-US" sz="2000" smtClean="0"/>
              <a:t>Pharmacophore model</a:t>
            </a:r>
          </a:p>
          <a:p>
            <a:pPr lvl="1" algn="just" eaLnBrk="1" hangingPunct="1">
              <a:lnSpc>
                <a:spcPct val="90000"/>
              </a:lnSpc>
            </a:pPr>
            <a:r>
              <a:rPr lang="en-US" sz="2000" smtClean="0"/>
              <a:t>Set of points in space defining the binding of ligands with target.</a:t>
            </a:r>
          </a:p>
          <a:p>
            <a:pPr lvl="1" algn="just" eaLnBrk="1" hangingPunct="1">
              <a:lnSpc>
                <a:spcPct val="90000"/>
              </a:lnSpc>
            </a:pPr>
            <a:r>
              <a:rPr lang="en-US" sz="2000" smtClean="0"/>
              <a:t>Key factors in developing such a model are the determination of functional groups essential for binding, their correspondence from one ligand to another, and the common spatial arrangement of these groups when bound to the receptor</a:t>
            </a:r>
          </a:p>
        </p:txBody>
      </p:sp>
      <p:pic>
        <p:nvPicPr>
          <p:cNvPr id="26628"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209800" y="4229100"/>
            <a:ext cx="4800600" cy="1878013"/>
          </a:xfrm>
          <a:noFill/>
        </p:spPr>
      </p:pic>
      <p:sp>
        <p:nvSpPr>
          <p:cNvPr id="26629" name="Rectangle 8"/>
          <p:cNvSpPr>
            <a:spLocks noChangeArrowheads="1"/>
          </p:cNvSpPr>
          <p:nvPr/>
        </p:nvSpPr>
        <p:spPr bwMode="auto">
          <a:xfrm>
            <a:off x="1524000" y="6248400"/>
            <a:ext cx="5724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lvl="1" algn="ctr" eaLnBrk="1" hangingPunct="1">
              <a:lnSpc>
                <a:spcPct val="90000"/>
              </a:lnSpc>
              <a:spcBef>
                <a:spcPct val="20000"/>
              </a:spcBef>
              <a:buClr>
                <a:schemeClr val="accent2"/>
              </a:buClr>
              <a:buFont typeface="Wingdings" pitchFamily="2" charset="2"/>
              <a:buNone/>
            </a:pPr>
            <a:r>
              <a:rPr lang="en-US" sz="1600"/>
              <a:t>The pharmacophore model of HIV protease.</a:t>
            </a:r>
            <a:r>
              <a:rPr lang="en-US"/>
              <a:t> </a:t>
            </a:r>
          </a:p>
        </p:txBody>
      </p:sp>
    </p:spTree>
    <p:extLst>
      <p:ext uri="{BB962C8B-B14F-4D97-AF65-F5344CB8AC3E}">
        <p14:creationId xmlns:p14="http://schemas.microsoft.com/office/powerpoint/2010/main" val="579892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solidFill>
                  <a:srgbClr val="C00000"/>
                </a:solidFill>
              </a:rPr>
              <a:t>Pharmacophore…..</a:t>
            </a:r>
            <a:r>
              <a:rPr lang="en-US" sz="6000" b="1" smtClean="0">
                <a:solidFill>
                  <a:srgbClr val="C00000"/>
                </a:solidFill>
              </a:rPr>
              <a:t>?</a:t>
            </a:r>
          </a:p>
        </p:txBody>
      </p:sp>
      <p:sp>
        <p:nvSpPr>
          <p:cNvPr id="27651" name="Rectangle 3"/>
          <p:cNvSpPr>
            <a:spLocks noGrp="1" noChangeArrowheads="1"/>
          </p:cNvSpPr>
          <p:nvPr>
            <p:ph type="body" idx="1"/>
          </p:nvPr>
        </p:nvSpPr>
        <p:spPr>
          <a:xfrm>
            <a:off x="457200" y="1946275"/>
            <a:ext cx="7924800" cy="2930525"/>
          </a:xfrm>
        </p:spPr>
        <p:txBody>
          <a:bodyPr/>
          <a:lstStyle/>
          <a:p>
            <a:pPr eaLnBrk="1" hangingPunct="1">
              <a:lnSpc>
                <a:spcPct val="90000"/>
              </a:lnSpc>
            </a:pPr>
            <a:r>
              <a:rPr lang="en-GB" sz="2200" smtClean="0"/>
              <a:t>“a molecular framework that carries (phoros) the essential features responsible for a drug’s (pharmacon) biological activity” </a:t>
            </a:r>
            <a:r>
              <a:rPr lang="en-GB" sz="2200" b="1" smtClean="0">
                <a:solidFill>
                  <a:schemeClr val="tx2"/>
                </a:solidFill>
              </a:rPr>
              <a:t>Paul Erlich, early 1990</a:t>
            </a:r>
          </a:p>
          <a:p>
            <a:pPr eaLnBrk="1" hangingPunct="1">
              <a:lnSpc>
                <a:spcPct val="90000"/>
              </a:lnSpc>
              <a:buFont typeface="Wingdings" pitchFamily="2" charset="2"/>
              <a:buNone/>
            </a:pPr>
            <a:endParaRPr lang="en-GB" sz="2200" smtClean="0"/>
          </a:p>
          <a:p>
            <a:pPr eaLnBrk="1" hangingPunct="1">
              <a:lnSpc>
                <a:spcPct val="90000"/>
              </a:lnSpc>
            </a:pPr>
            <a:r>
              <a:rPr lang="en-GB" sz="2200" smtClean="0"/>
              <a:t>“a set of structural features in a molecule that is recognized at a receptor site and is responsible for that molecule’s activity” </a:t>
            </a:r>
            <a:r>
              <a:rPr lang="en-GB" sz="2200" b="1" smtClean="0">
                <a:solidFill>
                  <a:schemeClr val="tx2"/>
                </a:solidFill>
              </a:rPr>
              <a:t>Peter Gund, 1977</a:t>
            </a:r>
            <a:endParaRPr lang="en-GB" sz="2200" smtClean="0"/>
          </a:p>
        </p:txBody>
      </p:sp>
    </p:spTree>
    <p:extLst>
      <p:ext uri="{BB962C8B-B14F-4D97-AF65-F5344CB8AC3E}">
        <p14:creationId xmlns:p14="http://schemas.microsoft.com/office/powerpoint/2010/main" val="42178260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solidFill>
                  <a:srgbClr val="C00000"/>
                </a:solidFill>
              </a:rPr>
              <a:t>Basic Features</a:t>
            </a:r>
            <a:r>
              <a:rPr lang="en-US" smtClean="0">
                <a:solidFill>
                  <a:srgbClr val="C00000"/>
                </a:solidFill>
              </a:rPr>
              <a:t> </a:t>
            </a:r>
          </a:p>
        </p:txBody>
      </p:sp>
      <p:sp>
        <p:nvSpPr>
          <p:cNvPr id="28675" name="Rectangle 3"/>
          <p:cNvSpPr>
            <a:spLocks noGrp="1" noChangeArrowheads="1"/>
          </p:cNvSpPr>
          <p:nvPr>
            <p:ph type="body" idx="1"/>
          </p:nvPr>
        </p:nvSpPr>
        <p:spPr/>
        <p:txBody>
          <a:bodyPr>
            <a:normAutofit lnSpcReduction="10000"/>
          </a:bodyPr>
          <a:lstStyle/>
          <a:p>
            <a:pPr eaLnBrk="1" hangingPunct="1">
              <a:lnSpc>
                <a:spcPct val="90000"/>
              </a:lnSpc>
            </a:pPr>
            <a:r>
              <a:rPr lang="en-GB" sz="2400" b="1" smtClean="0"/>
              <a:t>A set of features common to a series of active molecules</a:t>
            </a:r>
          </a:p>
          <a:p>
            <a:pPr eaLnBrk="1" hangingPunct="1">
              <a:lnSpc>
                <a:spcPct val="90000"/>
              </a:lnSpc>
            </a:pPr>
            <a:r>
              <a:rPr lang="en-GB" sz="2400" b="1" smtClean="0"/>
              <a:t>What are the features…? </a:t>
            </a:r>
          </a:p>
          <a:p>
            <a:pPr lvl="1" eaLnBrk="1" hangingPunct="1">
              <a:lnSpc>
                <a:spcPct val="90000"/>
              </a:lnSpc>
            </a:pPr>
            <a:r>
              <a:rPr lang="en-GB" sz="1800" b="1" smtClean="0"/>
              <a:t>HBD</a:t>
            </a:r>
          </a:p>
          <a:p>
            <a:pPr lvl="1" eaLnBrk="1" hangingPunct="1">
              <a:lnSpc>
                <a:spcPct val="90000"/>
              </a:lnSpc>
            </a:pPr>
            <a:r>
              <a:rPr lang="en-GB" sz="1800" b="1" smtClean="0"/>
              <a:t>HBA</a:t>
            </a:r>
          </a:p>
          <a:p>
            <a:pPr lvl="1" eaLnBrk="1" hangingPunct="1">
              <a:lnSpc>
                <a:spcPct val="90000"/>
              </a:lnSpc>
            </a:pPr>
            <a:r>
              <a:rPr lang="en-GB" sz="1800" b="1" smtClean="0"/>
              <a:t>+ve &amp;-ve charged groups and </a:t>
            </a:r>
          </a:p>
          <a:p>
            <a:pPr lvl="1" eaLnBrk="1" hangingPunct="1">
              <a:lnSpc>
                <a:spcPct val="90000"/>
              </a:lnSpc>
            </a:pPr>
            <a:r>
              <a:rPr lang="en-GB" sz="1800" b="1" smtClean="0"/>
              <a:t>Hydrophobic regions</a:t>
            </a:r>
          </a:p>
          <a:p>
            <a:pPr eaLnBrk="1" hangingPunct="1">
              <a:lnSpc>
                <a:spcPct val="90000"/>
              </a:lnSpc>
            </a:pPr>
            <a:r>
              <a:rPr lang="en-GB" sz="2400" b="1" smtClean="0"/>
              <a:t>Functional groups or molecules with similar physical and chemical properties </a:t>
            </a:r>
          </a:p>
          <a:p>
            <a:pPr eaLnBrk="1" hangingPunct="1">
              <a:lnSpc>
                <a:spcPct val="90000"/>
              </a:lnSpc>
            </a:pPr>
            <a:r>
              <a:rPr lang="en-US" sz="2400" b="1" smtClean="0">
                <a:solidFill>
                  <a:schemeClr val="tx2"/>
                </a:solidFill>
              </a:rPr>
              <a:t>Bioisosteres</a:t>
            </a:r>
            <a:r>
              <a:rPr lang="en-US" sz="2400" b="1" smtClean="0"/>
              <a:t> - substituents or groups that have chemical or physical similarities and which produce broadly similar biological properties</a:t>
            </a:r>
            <a:endParaRPr lang="en-GB" sz="2400" b="1" smtClean="0"/>
          </a:p>
        </p:txBody>
      </p:sp>
    </p:spTree>
    <p:extLst>
      <p:ext uri="{BB962C8B-B14F-4D97-AF65-F5344CB8AC3E}">
        <p14:creationId xmlns:p14="http://schemas.microsoft.com/office/powerpoint/2010/main" val="36456435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solidFill>
                  <a:srgbClr val="C00000"/>
                </a:solidFill>
              </a:rPr>
              <a:t>Pharmacophore model</a:t>
            </a:r>
          </a:p>
        </p:txBody>
      </p:sp>
      <p:sp>
        <p:nvSpPr>
          <p:cNvPr id="29699" name="Rectangle 4"/>
          <p:cNvSpPr>
            <a:spLocks noGrp="1" noChangeArrowheads="1"/>
          </p:cNvSpPr>
          <p:nvPr>
            <p:ph type="body" sz="half" idx="1"/>
          </p:nvPr>
        </p:nvSpPr>
        <p:spPr>
          <a:xfrm>
            <a:off x="304800" y="1600200"/>
            <a:ext cx="8229600" cy="4876800"/>
          </a:xfrm>
          <a:noFill/>
        </p:spPr>
        <p:txBody>
          <a:bodyPr/>
          <a:lstStyle/>
          <a:p>
            <a:pPr lvl="1" algn="just" eaLnBrk="1" hangingPunct="1"/>
            <a:r>
              <a:rPr lang="en-US" sz="2000" smtClean="0"/>
              <a:t>Set of points in space defining the binding of ligands with target.</a:t>
            </a:r>
          </a:p>
          <a:p>
            <a:pPr lvl="1" algn="just" eaLnBrk="1" hangingPunct="1"/>
            <a:r>
              <a:rPr lang="en-US" sz="2000" smtClean="0"/>
              <a:t>Key factors in developing such a model are the determination of functional groups essential for binding, their correspondence from one ligand to another, and the common spatial arrangement of these groups when bound to the receptor.</a:t>
            </a:r>
            <a:endParaRPr lang="en-US" sz="2200" smtClean="0"/>
          </a:p>
          <a:p>
            <a:pPr lvl="1" eaLnBrk="1" hangingPunct="1"/>
            <a:endParaRPr lang="en-US" sz="2200" b="1" smtClean="0"/>
          </a:p>
          <a:p>
            <a:pPr lvl="1" eaLnBrk="1" hangingPunct="1">
              <a:buFont typeface="Wingdings" pitchFamily="2" charset="2"/>
              <a:buNone/>
            </a:pPr>
            <a:endParaRPr lang="en-US" sz="2200" b="1" smtClean="0"/>
          </a:p>
        </p:txBody>
      </p:sp>
      <p:pic>
        <p:nvPicPr>
          <p:cNvPr id="2970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7400" y="3854450"/>
            <a:ext cx="4419600" cy="2290763"/>
          </a:xfrm>
          <a:noFill/>
        </p:spPr>
      </p:pic>
    </p:spTree>
    <p:extLst>
      <p:ext uri="{BB962C8B-B14F-4D97-AF65-F5344CB8AC3E}">
        <p14:creationId xmlns:p14="http://schemas.microsoft.com/office/powerpoint/2010/main" val="1507836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143000"/>
          </a:xfrm>
        </p:spPr>
        <p:txBody>
          <a:bodyPr>
            <a:normAutofit/>
          </a:bodyPr>
          <a:lstStyle/>
          <a:p>
            <a:r>
              <a:rPr lang="en-US" dirty="0"/>
              <a:t>KHALED H. S. BARAKAT</a:t>
            </a:r>
            <a:r>
              <a:rPr lang="en-US" dirty="0" smtClean="0">
                <a:effectLst/>
              </a:rPr>
              <a:t> </a:t>
            </a:r>
            <a:endParaRPr lang="en-US" dirty="0"/>
          </a:p>
        </p:txBody>
      </p:sp>
      <p:sp>
        <p:nvSpPr>
          <p:cNvPr id="3" name="Subtitle 2"/>
          <p:cNvSpPr>
            <a:spLocks noGrp="1"/>
          </p:cNvSpPr>
          <p:nvPr>
            <p:ph type="subTitle" idx="1"/>
          </p:nvPr>
        </p:nvSpPr>
        <p:spPr>
          <a:xfrm>
            <a:off x="685800" y="4343400"/>
            <a:ext cx="7772400" cy="914400"/>
          </a:xfrm>
        </p:spPr>
        <p:txBody>
          <a:bodyPr>
            <a:normAutofit lnSpcReduction="10000"/>
          </a:bodyPr>
          <a:lstStyle/>
          <a:p>
            <a:pPr algn="ctr"/>
            <a:r>
              <a:rPr lang="en-US" b="1" i="1" dirty="0" smtClean="0">
                <a:solidFill>
                  <a:schemeClr val="tx1"/>
                </a:solidFill>
              </a:rPr>
              <a:t>Editor of </a:t>
            </a:r>
          </a:p>
          <a:p>
            <a:pPr algn="ctr"/>
            <a:endParaRPr lang="en-US" b="1" i="1" dirty="0" smtClean="0">
              <a:solidFill>
                <a:schemeClr val="tx1"/>
              </a:solidFill>
            </a:endParaRPr>
          </a:p>
          <a:p>
            <a:pPr algn="ctr"/>
            <a:r>
              <a:rPr lang="en-US" b="1" i="1" dirty="0" smtClean="0">
                <a:solidFill>
                  <a:schemeClr val="tx1"/>
                </a:solidFill>
              </a:rPr>
              <a:t>Journal </a:t>
            </a:r>
            <a:r>
              <a:rPr lang="en-US" b="1" i="1" dirty="0">
                <a:solidFill>
                  <a:schemeClr val="tx1"/>
                </a:solidFill>
              </a:rPr>
              <a:t>of Pharmaceutical Care &amp; Health systems</a:t>
            </a:r>
          </a:p>
        </p:txBody>
      </p:sp>
      <p:pic>
        <p:nvPicPr>
          <p:cNvPr id="7" name="Picture 6" descr="IMG_473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609600"/>
            <a:ext cx="1447800" cy="2171700"/>
          </a:xfrm>
          <a:prstGeom prst="rect">
            <a:avLst/>
          </a:prstGeom>
        </p:spPr>
      </p:pic>
    </p:spTree>
    <p:extLst>
      <p:ext uri="{BB962C8B-B14F-4D97-AF65-F5344CB8AC3E}">
        <p14:creationId xmlns:p14="http://schemas.microsoft.com/office/powerpoint/2010/main" val="36742535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Approved </a:t>
            </a:r>
            <a:r>
              <a:rPr lang="en-US" b="1" dirty="0" smtClean="0"/>
              <a:t>By : Khaled Barakat</a:t>
            </a:r>
            <a:endParaRPr lang="en-US" b="1" dirty="0" smtClean="0"/>
          </a:p>
          <a:p>
            <a:pPr marL="0" indent="0">
              <a:buNone/>
            </a:pPr>
            <a:endParaRPr lang="en-US" dirty="0"/>
          </a:p>
          <a:p>
            <a:pPr marL="0" indent="0">
              <a:buNone/>
            </a:pPr>
            <a:r>
              <a:rPr lang="en-US" sz="2000" b="1" dirty="0" smtClean="0"/>
              <a:t> </a:t>
            </a:r>
          </a:p>
          <a:p>
            <a:pPr marL="0" indent="0">
              <a:buNone/>
            </a:pPr>
            <a:endParaRPr lang="en-US" b="1" dirty="0"/>
          </a:p>
          <a:p>
            <a:pPr marL="0" indent="0">
              <a:buNone/>
            </a:pPr>
            <a:r>
              <a:rPr lang="en-US" sz="2400" b="1" dirty="0" smtClean="0"/>
              <a:t>E-signature</a:t>
            </a:r>
            <a:r>
              <a:rPr lang="en-US" sz="2400" b="1" dirty="0" smtClean="0"/>
              <a:t>: Khaled Barakat</a:t>
            </a:r>
            <a:endParaRPr lang="en-US" sz="2400" b="1" dirty="0"/>
          </a:p>
        </p:txBody>
      </p:sp>
    </p:spTree>
    <p:extLst>
      <p:ext uri="{BB962C8B-B14F-4D97-AF65-F5344CB8AC3E}">
        <p14:creationId xmlns:p14="http://schemas.microsoft.com/office/powerpoint/2010/main" val="140238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Group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769704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Interests</a:t>
            </a:r>
            <a:endParaRPr lang="en-US" dirty="0"/>
          </a:p>
        </p:txBody>
      </p:sp>
      <p:sp>
        <p:nvSpPr>
          <p:cNvPr id="3" name="Content Placeholder 2"/>
          <p:cNvSpPr>
            <a:spLocks noGrp="1"/>
          </p:cNvSpPr>
          <p:nvPr>
            <p:ph idx="1"/>
          </p:nvPr>
        </p:nvSpPr>
        <p:spPr/>
        <p:txBody>
          <a:bodyPr>
            <a:normAutofit/>
          </a:bodyPr>
          <a:lstStyle/>
          <a:p>
            <a:r>
              <a:rPr lang="en-US" b="1" dirty="0"/>
              <a:t>Molecular </a:t>
            </a:r>
            <a:r>
              <a:rPr lang="en-US" b="1" dirty="0" err="1" smtClean="0"/>
              <a:t>Modelling</a:t>
            </a:r>
            <a:endParaRPr lang="en-US" b="1" dirty="0" smtClean="0"/>
          </a:p>
          <a:p>
            <a:r>
              <a:rPr lang="en-US" b="1" dirty="0" smtClean="0"/>
              <a:t>Bioinformatics</a:t>
            </a:r>
          </a:p>
          <a:p>
            <a:r>
              <a:rPr lang="en-US" b="1" dirty="0"/>
              <a:t>Computer </a:t>
            </a:r>
            <a:r>
              <a:rPr lang="en-US" b="1" dirty="0" smtClean="0"/>
              <a:t>Architecture</a:t>
            </a:r>
          </a:p>
          <a:p>
            <a:r>
              <a:rPr lang="en-US" b="1" dirty="0"/>
              <a:t>Computer Programming</a:t>
            </a:r>
          </a:p>
          <a:p>
            <a:r>
              <a:rPr lang="en-US" b="1" dirty="0"/>
              <a:t>Methods</a:t>
            </a:r>
            <a:endParaRPr lang="en-US" dirty="0"/>
          </a:p>
        </p:txBody>
      </p:sp>
    </p:spTree>
    <p:extLst>
      <p:ext uri="{BB962C8B-B14F-4D97-AF65-F5344CB8AC3E}">
        <p14:creationId xmlns:p14="http://schemas.microsoft.com/office/powerpoint/2010/main" val="27237797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Publications</a:t>
            </a:r>
            <a:endParaRPr lang="en-US" dirty="0"/>
          </a:p>
        </p:txBody>
      </p:sp>
      <p:sp>
        <p:nvSpPr>
          <p:cNvPr id="3" name="Content Placeholder 2"/>
          <p:cNvSpPr>
            <a:spLocks noGrp="1"/>
          </p:cNvSpPr>
          <p:nvPr>
            <p:ph idx="1"/>
          </p:nvPr>
        </p:nvSpPr>
        <p:spPr>
          <a:xfrm>
            <a:off x="304800" y="381000"/>
            <a:ext cx="8382000" cy="5181600"/>
          </a:xfrm>
        </p:spPr>
        <p:txBody>
          <a:bodyPr>
            <a:noAutofit/>
          </a:bodyPr>
          <a:lstStyle/>
          <a:p>
            <a:pPr marL="0" indent="0">
              <a:buNone/>
            </a:pPr>
            <a:endParaRPr lang="en-US" sz="1050" b="1" dirty="0"/>
          </a:p>
          <a:p>
            <a:pPr marL="0" indent="0">
              <a:buNone/>
            </a:pPr>
            <a:r>
              <a:rPr lang="en-US" sz="1050" b="1" dirty="0"/>
              <a:t>Barakat KH</a:t>
            </a:r>
            <a:r>
              <a:rPr lang="en-US" sz="1050" dirty="0"/>
              <a:t>, Law J, </a:t>
            </a:r>
            <a:r>
              <a:rPr lang="en-US" sz="1050" dirty="0" err="1"/>
              <a:t>Prunotto</a:t>
            </a:r>
            <a:r>
              <a:rPr lang="en-US" sz="1050" dirty="0"/>
              <a:t> A, Magee WC, Evans DH, Tyrrell DL, </a:t>
            </a:r>
            <a:r>
              <a:rPr lang="en-US" sz="1050" dirty="0" err="1"/>
              <a:t>Tuszynski</a:t>
            </a:r>
            <a:r>
              <a:rPr lang="en-US" sz="1050" dirty="0"/>
              <a:t> J, Houghton</a:t>
            </a:r>
          </a:p>
          <a:p>
            <a:pPr marL="0" indent="0">
              <a:buNone/>
            </a:pPr>
            <a:r>
              <a:rPr lang="en-US" sz="1050" dirty="0"/>
              <a:t>M. “Detailed Computational Study of the Active Site of the Hepatitis C Viral </a:t>
            </a:r>
            <a:r>
              <a:rPr lang="en-US" sz="1050" dirty="0" smtClean="0"/>
              <a:t>RNA </a:t>
            </a:r>
            <a:r>
              <a:rPr lang="en-US" sz="1050" dirty="0"/>
              <a:t>Polymerase to Aid Novel Drug Design.” J </a:t>
            </a:r>
            <a:r>
              <a:rPr lang="en-US" sz="1050" dirty="0" err="1"/>
              <a:t>Chem</a:t>
            </a:r>
            <a:r>
              <a:rPr lang="en-US" sz="1050" dirty="0"/>
              <a:t> </a:t>
            </a:r>
            <a:r>
              <a:rPr lang="en-US" sz="1050" dirty="0" err="1"/>
              <a:t>Inf</a:t>
            </a:r>
            <a:r>
              <a:rPr lang="en-US" sz="1050" dirty="0"/>
              <a:t> Model. 2013 Oct </a:t>
            </a:r>
            <a:r>
              <a:rPr lang="en-US" sz="1050" dirty="0" smtClean="0"/>
              <a:t>24.</a:t>
            </a:r>
          </a:p>
          <a:p>
            <a:pPr marL="0" indent="0">
              <a:buNone/>
            </a:pPr>
            <a:endParaRPr lang="en-US" sz="1050" b="1" dirty="0">
              <a:solidFill>
                <a:prstClr val="black"/>
              </a:solidFill>
            </a:endParaRPr>
          </a:p>
          <a:p>
            <a:pPr marL="0" indent="0">
              <a:buNone/>
            </a:pPr>
            <a:r>
              <a:rPr lang="da-DK" sz="1050" b="1" dirty="0"/>
              <a:t>Barakat KH</a:t>
            </a:r>
            <a:r>
              <a:rPr lang="da-DK" sz="1050" dirty="0"/>
              <a:t>, Huzil TJ, Jordan KE, Evangelinos C, Houghton M, Tuszynski J. “A</a:t>
            </a:r>
          </a:p>
          <a:p>
            <a:pPr marL="0" indent="0">
              <a:buNone/>
            </a:pPr>
            <a:r>
              <a:rPr lang="en-US" sz="1050" dirty="0"/>
              <a:t>Computational Model for Overcoming Drug Resistance Using Selective Dual-Inhibitors for</a:t>
            </a:r>
          </a:p>
          <a:p>
            <a:pPr marL="0" indent="0">
              <a:buNone/>
            </a:pPr>
            <a:r>
              <a:rPr lang="en-US" sz="1050" dirty="0"/>
              <a:t>Aurora Kinase A and its T217D Variant.” 2013 Oct 4. [</a:t>
            </a:r>
            <a:r>
              <a:rPr lang="en-US" sz="1050" dirty="0" err="1"/>
              <a:t>Epub</a:t>
            </a:r>
            <a:r>
              <a:rPr lang="en-US" sz="1050" dirty="0"/>
              <a:t> ahead of print].</a:t>
            </a:r>
          </a:p>
          <a:p>
            <a:pPr marL="0" indent="0">
              <a:buNone/>
            </a:pPr>
            <a:endParaRPr lang="en-US" sz="1050" dirty="0"/>
          </a:p>
          <a:p>
            <a:pPr marL="0" indent="0">
              <a:buNone/>
            </a:pPr>
            <a:r>
              <a:rPr lang="en-US" sz="1050" dirty="0" err="1" smtClean="0"/>
              <a:t>Jordheim</a:t>
            </a:r>
            <a:r>
              <a:rPr lang="en-US" sz="1050" dirty="0" smtClean="0"/>
              <a:t> </a:t>
            </a:r>
            <a:r>
              <a:rPr lang="en-US" sz="1050" dirty="0"/>
              <a:t>LP, </a:t>
            </a:r>
            <a:r>
              <a:rPr lang="en-US" sz="1050" b="1" dirty="0"/>
              <a:t>Barakat KH</a:t>
            </a:r>
            <a:r>
              <a:rPr lang="en-US" sz="1050" dirty="0"/>
              <a:t>, Heinrich-</a:t>
            </a:r>
            <a:r>
              <a:rPr lang="en-US" sz="1050" dirty="0" err="1"/>
              <a:t>Balard</a:t>
            </a:r>
            <a:r>
              <a:rPr lang="en-US" sz="1050" dirty="0"/>
              <a:t> L, Matera EL, </a:t>
            </a:r>
            <a:r>
              <a:rPr lang="en-US" sz="1050" dirty="0" err="1"/>
              <a:t>Cros-Perrial</a:t>
            </a:r>
            <a:r>
              <a:rPr lang="en-US" sz="1050" dirty="0"/>
              <a:t> E, </a:t>
            </a:r>
            <a:r>
              <a:rPr lang="en-US" sz="1050" dirty="0" err="1"/>
              <a:t>Bouledrak</a:t>
            </a:r>
            <a:r>
              <a:rPr lang="en-US" sz="1050" dirty="0"/>
              <a:t> K, El</a:t>
            </a:r>
          </a:p>
          <a:p>
            <a:pPr marL="0" indent="0">
              <a:buNone/>
            </a:pPr>
            <a:r>
              <a:rPr lang="en-US" sz="1050" dirty="0" err="1"/>
              <a:t>Sabeh</a:t>
            </a:r>
            <a:r>
              <a:rPr lang="en-US" sz="1050" dirty="0"/>
              <a:t> R, Perez-</a:t>
            </a:r>
            <a:r>
              <a:rPr lang="en-US" sz="1050" dirty="0" err="1"/>
              <a:t>Pineiro</a:t>
            </a:r>
            <a:r>
              <a:rPr lang="en-US" sz="1050" dirty="0"/>
              <a:t> R, </a:t>
            </a:r>
            <a:r>
              <a:rPr lang="en-US" sz="1050" dirty="0" err="1"/>
              <a:t>Wishart</a:t>
            </a:r>
            <a:r>
              <a:rPr lang="en-US" sz="1050" dirty="0"/>
              <a:t> DS, Cohen R, </a:t>
            </a:r>
            <a:r>
              <a:rPr lang="en-US" sz="1050" dirty="0" err="1"/>
              <a:t>Tuszynski</a:t>
            </a:r>
            <a:r>
              <a:rPr lang="en-US" sz="1050" dirty="0"/>
              <a:t> J, </a:t>
            </a:r>
            <a:r>
              <a:rPr lang="en-US" sz="1050" dirty="0" err="1"/>
              <a:t>Dumontet</a:t>
            </a:r>
            <a:r>
              <a:rPr lang="en-US" sz="1050" dirty="0"/>
              <a:t> C., “Small</a:t>
            </a:r>
          </a:p>
          <a:p>
            <a:pPr marL="0" indent="0">
              <a:buNone/>
            </a:pPr>
            <a:r>
              <a:rPr lang="en-US" sz="1050" dirty="0"/>
              <a:t>Molecule Inhibitors of ERCC1-XPF Protein-Protein Interaction Synergize Alkylating Agents</a:t>
            </a:r>
          </a:p>
          <a:p>
            <a:pPr marL="0" indent="0">
              <a:buNone/>
            </a:pPr>
            <a:r>
              <a:rPr lang="en-US" sz="1050" dirty="0"/>
              <a:t>in Cancer Cells”, </a:t>
            </a:r>
            <a:r>
              <a:rPr lang="en-US" sz="1050" dirty="0" err="1"/>
              <a:t>Mol</a:t>
            </a:r>
            <a:r>
              <a:rPr lang="en-US" sz="1050" dirty="0"/>
              <a:t> </a:t>
            </a:r>
            <a:r>
              <a:rPr lang="en-US" sz="1050" dirty="0" err="1"/>
              <a:t>Pharmacol</a:t>
            </a:r>
            <a:r>
              <a:rPr lang="en-US" sz="1050" dirty="0"/>
              <a:t>. 2013 Apr 11. Figure 3C of this paper has been selected as</a:t>
            </a:r>
          </a:p>
          <a:p>
            <a:pPr marL="0" indent="0">
              <a:buNone/>
            </a:pPr>
            <a:r>
              <a:rPr lang="en-US" sz="1050" dirty="0"/>
              <a:t>the cover illustration for the July, 2013 issue of Molecular Pharmacology.</a:t>
            </a:r>
            <a:endParaRPr lang="en-US" sz="1050" b="1" dirty="0">
              <a:solidFill>
                <a:prstClr val="black"/>
              </a:solidFill>
            </a:endParaRPr>
          </a:p>
          <a:p>
            <a:pPr marL="0" indent="0">
              <a:buNone/>
            </a:pPr>
            <a:endParaRPr lang="en-US" sz="1050" b="1" dirty="0"/>
          </a:p>
          <a:p>
            <a:endParaRPr lang="en-US" sz="800" b="1" dirty="0"/>
          </a:p>
          <a:p>
            <a:endParaRPr lang="en-US" sz="800" b="1" dirty="0"/>
          </a:p>
        </p:txBody>
      </p:sp>
    </p:spTree>
    <p:extLst>
      <p:ext uri="{BB962C8B-B14F-4D97-AF65-F5344CB8AC3E}">
        <p14:creationId xmlns:p14="http://schemas.microsoft.com/office/powerpoint/2010/main" val="2127418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lgn="ctr">
              <a:buNone/>
            </a:pPr>
            <a:r>
              <a:rPr lang="en-US" b="1" dirty="0" smtClean="0"/>
              <a:t>Molecular Modeling</a:t>
            </a:r>
          </a:p>
          <a:p>
            <a:pPr marL="0" indent="0" algn="ctr">
              <a:buNone/>
            </a:pPr>
            <a:endParaRPr lang="en-US" b="1" dirty="0" smtClean="0"/>
          </a:p>
          <a:p>
            <a:pPr marL="0" indent="0" algn="just">
              <a:buNone/>
            </a:pPr>
            <a:r>
              <a:rPr lang="en-US" i="1" dirty="0" smtClean="0"/>
              <a:t>Molecular modeling encompasses all theoretical methods and computational techniques used to model or mimic the </a:t>
            </a:r>
            <a:r>
              <a:rPr lang="en-US" i="1" dirty="0" err="1" smtClean="0"/>
              <a:t>behaviour</a:t>
            </a:r>
            <a:r>
              <a:rPr lang="en-US" i="1" dirty="0" smtClean="0"/>
              <a:t> of molecules.</a:t>
            </a:r>
          </a:p>
        </p:txBody>
      </p:sp>
    </p:spTree>
    <p:extLst>
      <p:ext uri="{BB962C8B-B14F-4D97-AF65-F5344CB8AC3E}">
        <p14:creationId xmlns:p14="http://schemas.microsoft.com/office/powerpoint/2010/main" val="90979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0488" tIns="44450" rIns="90488" bIns="44450"/>
          <a:lstStyle/>
          <a:p>
            <a:pPr eaLnBrk="1" hangingPunct="1"/>
            <a:r>
              <a:rPr lang="en-US" sz="3600" b="1" smtClean="0">
                <a:solidFill>
                  <a:srgbClr val="993300"/>
                </a:solidFill>
              </a:rPr>
              <a:t>Working at the Intersection</a:t>
            </a:r>
          </a:p>
        </p:txBody>
      </p:sp>
      <p:sp>
        <p:nvSpPr>
          <p:cNvPr id="10243" name="Rectangle 3"/>
          <p:cNvSpPr>
            <a:spLocks noGrp="1" noChangeArrowheads="1"/>
          </p:cNvSpPr>
          <p:nvPr>
            <p:ph type="body" idx="1"/>
          </p:nvPr>
        </p:nvSpPr>
        <p:spPr>
          <a:xfrm>
            <a:off x="566738" y="1981200"/>
            <a:ext cx="8001000" cy="3124200"/>
          </a:xfrm>
          <a:noFill/>
        </p:spPr>
        <p:txBody>
          <a:bodyPr lIns="90488" tIns="44450" rIns="90488" bIns="44450">
            <a:normAutofit fontScale="92500" lnSpcReduction="10000"/>
          </a:bodyPr>
          <a:lstStyle/>
          <a:p>
            <a:pPr marL="342900" indent="-342900" eaLnBrk="1" hangingPunct="1">
              <a:lnSpc>
                <a:spcPct val="130000"/>
              </a:lnSpc>
            </a:pPr>
            <a:r>
              <a:rPr lang="en-US" sz="2400" b="1" dirty="0" smtClean="0"/>
              <a:t>Structural Biology</a:t>
            </a:r>
          </a:p>
          <a:p>
            <a:pPr marL="342900" indent="-342900" eaLnBrk="1" hangingPunct="1">
              <a:lnSpc>
                <a:spcPct val="130000"/>
              </a:lnSpc>
            </a:pPr>
            <a:r>
              <a:rPr lang="en-US" sz="2400" b="1" dirty="0" smtClean="0"/>
              <a:t>Biochemistry</a:t>
            </a:r>
          </a:p>
          <a:p>
            <a:pPr marL="342900" indent="-342900" eaLnBrk="1" hangingPunct="1">
              <a:lnSpc>
                <a:spcPct val="130000"/>
              </a:lnSpc>
            </a:pPr>
            <a:r>
              <a:rPr lang="en-US" sz="2400" b="1" dirty="0" smtClean="0"/>
              <a:t>Medicinal Chemistry</a:t>
            </a:r>
          </a:p>
          <a:p>
            <a:pPr marL="342900" indent="-342900" eaLnBrk="1" hangingPunct="1">
              <a:lnSpc>
                <a:spcPct val="130000"/>
              </a:lnSpc>
            </a:pPr>
            <a:r>
              <a:rPr lang="en-US" sz="2400" b="1" dirty="0" smtClean="0"/>
              <a:t>Toxicology</a:t>
            </a:r>
          </a:p>
          <a:p>
            <a:pPr marL="342900" indent="-342900" eaLnBrk="1" hangingPunct="1">
              <a:lnSpc>
                <a:spcPct val="130000"/>
              </a:lnSpc>
            </a:pPr>
            <a:r>
              <a:rPr lang="en-US" sz="2400" b="1" dirty="0" smtClean="0"/>
              <a:t>Pharmacology</a:t>
            </a:r>
          </a:p>
          <a:p>
            <a:pPr marL="342900" indent="-342900" eaLnBrk="1" hangingPunct="1">
              <a:lnSpc>
                <a:spcPct val="130000"/>
              </a:lnSpc>
            </a:pPr>
            <a:r>
              <a:rPr lang="en-US" sz="2400" b="1" dirty="0" smtClean="0"/>
              <a:t>Biophysical Chemistry</a:t>
            </a:r>
          </a:p>
          <a:p>
            <a:pPr marL="342900" indent="-342900" eaLnBrk="1" hangingPunct="1">
              <a:lnSpc>
                <a:spcPct val="130000"/>
              </a:lnSpc>
            </a:pPr>
            <a:r>
              <a:rPr lang="en-US" sz="2400" b="1" dirty="0" smtClean="0"/>
              <a:t>Information Technology</a:t>
            </a:r>
          </a:p>
        </p:txBody>
      </p:sp>
    </p:spTree>
    <p:extLst>
      <p:ext uri="{BB962C8B-B14F-4D97-AF65-F5344CB8AC3E}">
        <p14:creationId xmlns:p14="http://schemas.microsoft.com/office/powerpoint/2010/main" val="2504897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0488" tIns="44450" rIns="90488" bIns="44450"/>
          <a:lstStyle/>
          <a:p>
            <a:pPr eaLnBrk="1" hangingPunct="1"/>
            <a:r>
              <a:rPr lang="en-US" sz="3400" b="1" smtClean="0">
                <a:solidFill>
                  <a:srgbClr val="993300"/>
                </a:solidFill>
              </a:rPr>
              <a:t>Structural Biology</a:t>
            </a:r>
          </a:p>
        </p:txBody>
      </p:sp>
      <p:sp>
        <p:nvSpPr>
          <p:cNvPr id="11267" name="Rectangle 3"/>
          <p:cNvSpPr>
            <a:spLocks noGrp="1" noChangeArrowheads="1"/>
          </p:cNvSpPr>
          <p:nvPr>
            <p:ph type="body" idx="1"/>
          </p:nvPr>
        </p:nvSpPr>
        <p:spPr>
          <a:xfrm>
            <a:off x="566738" y="1752600"/>
            <a:ext cx="4038600" cy="4267200"/>
          </a:xfrm>
          <a:noFill/>
        </p:spPr>
        <p:txBody>
          <a:bodyPr lIns="90488" tIns="44450" rIns="90488" bIns="44450"/>
          <a:lstStyle/>
          <a:p>
            <a:pPr marL="342900" indent="-342900" eaLnBrk="1" hangingPunct="1">
              <a:lnSpc>
                <a:spcPct val="120000"/>
              </a:lnSpc>
            </a:pPr>
            <a:r>
              <a:rPr lang="en-US" sz="2400" b="1" smtClean="0"/>
              <a:t>Fastest growing area of biology</a:t>
            </a:r>
          </a:p>
          <a:p>
            <a:pPr marL="342900" indent="-342900" eaLnBrk="1" hangingPunct="1">
              <a:lnSpc>
                <a:spcPct val="120000"/>
              </a:lnSpc>
            </a:pPr>
            <a:r>
              <a:rPr lang="en-US" sz="2400" b="1" smtClean="0"/>
              <a:t>Protein and nucleic acid structure and function</a:t>
            </a:r>
          </a:p>
          <a:p>
            <a:pPr marL="342900" indent="-342900" eaLnBrk="1" hangingPunct="1">
              <a:lnSpc>
                <a:spcPct val="120000"/>
              </a:lnSpc>
            </a:pPr>
            <a:r>
              <a:rPr lang="en-US" sz="2400" b="1" smtClean="0"/>
              <a:t>How proteins control living processes</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2640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57189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lIns="90488" tIns="44450" rIns="90488" bIns="44450"/>
          <a:lstStyle/>
          <a:p>
            <a:pPr eaLnBrk="1" hangingPunct="1"/>
            <a:r>
              <a:rPr lang="en-US" sz="3400" b="1" smtClean="0">
                <a:solidFill>
                  <a:srgbClr val="993300"/>
                </a:solidFill>
              </a:rPr>
              <a:t>Medicinal Chemistry</a:t>
            </a:r>
          </a:p>
        </p:txBody>
      </p:sp>
      <p:sp>
        <p:nvSpPr>
          <p:cNvPr id="12291" name="Rectangle 3"/>
          <p:cNvSpPr>
            <a:spLocks noGrp="1" noChangeArrowheads="1"/>
          </p:cNvSpPr>
          <p:nvPr>
            <p:ph type="body" sz="half" idx="1"/>
          </p:nvPr>
        </p:nvSpPr>
        <p:spPr>
          <a:xfrm>
            <a:off x="304800" y="1828800"/>
            <a:ext cx="4114800" cy="4267200"/>
          </a:xfrm>
          <a:noFill/>
        </p:spPr>
        <p:txBody>
          <a:bodyPr lIns="90488" tIns="44450" rIns="90488" bIns="44450"/>
          <a:lstStyle/>
          <a:p>
            <a:pPr marL="342900" indent="-342900" eaLnBrk="1" hangingPunct="1"/>
            <a:r>
              <a:rPr lang="en-US" sz="2400" b="1" smtClean="0"/>
              <a:t>Organic Chemistry</a:t>
            </a:r>
          </a:p>
          <a:p>
            <a:pPr marL="342900" indent="-342900" eaLnBrk="1" hangingPunct="1"/>
            <a:r>
              <a:rPr lang="en-US" sz="2400" b="1" smtClean="0"/>
              <a:t>Applied to disease</a:t>
            </a:r>
          </a:p>
          <a:p>
            <a:pPr marL="342900" indent="-342900" eaLnBrk="1" hangingPunct="1"/>
            <a:r>
              <a:rPr lang="en-US" sz="2400" b="1" smtClean="0"/>
              <a:t>Example: design new enzyme inhibitor drugs</a:t>
            </a:r>
          </a:p>
          <a:p>
            <a:pPr marL="342900" indent="-342900" eaLnBrk="1" hangingPunct="1">
              <a:buFont typeface="Wingdings" pitchFamily="2" charset="2"/>
              <a:buNone/>
            </a:pPr>
            <a:endParaRPr lang="en-US" sz="2600" smtClean="0"/>
          </a:p>
          <a:p>
            <a:pPr marL="342900" indent="-342900" eaLnBrk="1" hangingPunct="1">
              <a:buFont typeface="Wingdings" pitchFamily="2" charset="2"/>
              <a:buNone/>
            </a:pPr>
            <a:r>
              <a:rPr lang="en-US" sz="2400" smtClean="0"/>
              <a:t>doxorubicin (anti-cancer</a:t>
            </a:r>
            <a:r>
              <a:rPr lang="en-US" sz="2600" smtClean="0"/>
              <a:t>)</a:t>
            </a:r>
          </a:p>
        </p:txBody>
      </p:sp>
      <p:pic>
        <p:nvPicPr>
          <p:cNvPr id="12292"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4400" y="2133600"/>
            <a:ext cx="4191000" cy="3505200"/>
          </a:xfrm>
          <a:noFill/>
        </p:spPr>
      </p:pic>
    </p:spTree>
    <p:extLst>
      <p:ext uri="{BB962C8B-B14F-4D97-AF65-F5344CB8AC3E}">
        <p14:creationId xmlns:p14="http://schemas.microsoft.com/office/powerpoint/2010/main" val="4211968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66</TotalTime>
  <Words>2108</Words>
  <Application>Microsoft Macintosh PowerPoint</Application>
  <PresentationFormat>On-screen Show (4:3)</PresentationFormat>
  <Paragraphs>263</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Aspect</vt:lpstr>
      <vt:lpstr>Bitmap Image</vt:lpstr>
      <vt:lpstr>Photo Editor Photo</vt:lpstr>
      <vt:lpstr>CS ChemDraw Drawing</vt:lpstr>
      <vt:lpstr>PowerPoint Presentation</vt:lpstr>
      <vt:lpstr>PowerPoint Presentation</vt:lpstr>
      <vt:lpstr>KHALED H. S. BARAKAT </vt:lpstr>
      <vt:lpstr>Research Interests</vt:lpstr>
      <vt:lpstr>Recent Publications</vt:lpstr>
      <vt:lpstr>PowerPoint Presentation</vt:lpstr>
      <vt:lpstr>Working at the Intersection</vt:lpstr>
      <vt:lpstr>Structural Biology</vt:lpstr>
      <vt:lpstr>Medicinal Chemistry</vt:lpstr>
      <vt:lpstr>Pharmacology</vt:lpstr>
      <vt:lpstr>New Ideas From Nature</vt:lpstr>
      <vt:lpstr>Bio/Chem-informatics</vt:lpstr>
      <vt:lpstr>Overview</vt:lpstr>
      <vt:lpstr>Pharmaceutical/Agrochemical Industry</vt:lpstr>
      <vt:lpstr>PowerPoint Presentation</vt:lpstr>
      <vt:lpstr>Drug Discovery &amp; Development</vt:lpstr>
      <vt:lpstr>Drug Development Process</vt:lpstr>
      <vt:lpstr>Cont…</vt:lpstr>
      <vt:lpstr>Technology is impacting this process</vt:lpstr>
      <vt:lpstr>PowerPoint Presentation</vt:lpstr>
      <vt:lpstr>PowerPoint Presentation</vt:lpstr>
      <vt:lpstr>How Drugs Work</vt:lpstr>
      <vt:lpstr>Methodologies and strategies of CADD:</vt:lpstr>
      <vt:lpstr>Computer-Aided Drug Design</vt:lpstr>
      <vt:lpstr>In Pharmacophore…</vt:lpstr>
      <vt:lpstr>What is Pharmacophore…?</vt:lpstr>
      <vt:lpstr>Pharmacophore…..?</vt:lpstr>
      <vt:lpstr>Basic Features </vt:lpstr>
      <vt:lpstr>Pharmacophore model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SHAZIA JAMSHED</dc:title>
  <dc:creator>rakesh-m</dc:creator>
  <cp:lastModifiedBy>Khaled Barakat</cp:lastModifiedBy>
  <cp:revision>31</cp:revision>
  <dcterms:created xsi:type="dcterms:W3CDTF">2014-10-08T08:45:06Z</dcterms:created>
  <dcterms:modified xsi:type="dcterms:W3CDTF">2014-11-28T13:39:27Z</dcterms:modified>
</cp:coreProperties>
</file>