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57" r:id="rId2"/>
    <p:sldId id="258" r:id="rId3"/>
    <p:sldId id="259" r:id="rId4"/>
    <p:sldId id="285" r:id="rId5"/>
    <p:sldId id="260" r:id="rId6"/>
    <p:sldId id="261" r:id="rId7"/>
    <p:sldId id="262" r:id="rId8"/>
    <p:sldId id="263" r:id="rId9"/>
    <p:sldId id="287" r:id="rId10"/>
    <p:sldId id="288" r:id="rId11"/>
    <p:sldId id="289" r:id="rId12"/>
    <p:sldId id="290" r:id="rId13"/>
    <p:sldId id="291" r:id="rId14"/>
    <p:sldId id="292" r:id="rId15"/>
    <p:sldId id="293" r:id="rId16"/>
    <p:sldId id="294" r:id="rId17"/>
    <p:sldId id="295" r:id="rId18"/>
    <p:sldId id="296" r:id="rId19"/>
    <p:sldId id="297" r:id="rId20"/>
    <p:sldId id="298" r:id="rId21"/>
    <p:sldId id="299" r:id="rId22"/>
    <p:sldId id="300" r:id="rId23"/>
    <p:sldId id="301" r:id="rId24"/>
    <p:sldId id="302" r:id="rId25"/>
    <p:sldId id="303" r:id="rId26"/>
    <p:sldId id="304" r:id="rId27"/>
    <p:sldId id="264" r:id="rId28"/>
    <p:sldId id="265" r:id="rId29"/>
    <p:sldId id="266" r:id="rId30"/>
    <p:sldId id="267" r:id="rId31"/>
    <p:sldId id="268" r:id="rId32"/>
    <p:sldId id="269" r:id="rId33"/>
    <p:sldId id="270" r:id="rId34"/>
    <p:sldId id="271" r:id="rId35"/>
    <p:sldId id="272" r:id="rId36"/>
    <p:sldId id="273" r:id="rId37"/>
    <p:sldId id="274" r:id="rId38"/>
    <p:sldId id="275" r:id="rId39"/>
    <p:sldId id="276" r:id="rId40"/>
    <p:sldId id="277" r:id="rId41"/>
    <p:sldId id="278" r:id="rId42"/>
    <p:sldId id="279" r:id="rId43"/>
    <p:sldId id="280" r:id="rId44"/>
    <p:sldId id="281" r:id="rId45"/>
    <p:sldId id="282" r:id="rId46"/>
    <p:sldId id="283" r:id="rId47"/>
    <p:sldId id="284" r:id="rId48"/>
  </p:sldIdLst>
  <p:sldSz cx="9144000" cy="6858000" type="screen4x3"/>
  <p:notesSz cx="6858000" cy="9144000"/>
  <p:custDataLst>
    <p:tags r:id="rId5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7" d="100"/>
          <a:sy n="67" d="100"/>
        </p:scale>
        <p:origin x="-1476" y="62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ags" Target="tags/tag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29EC7E-6C26-4434-8374-75E2FE1A1776}" type="datetimeFigureOut">
              <a:rPr lang="en-US" smtClean="0"/>
              <a:t>10/20/2014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69BAC8-7327-470A-8D47-95FD3F4FF001}" type="slidenum">
              <a:rPr lang="en-US" smtClean="0"/>
              <a:t>‹#›</a:t>
            </a:fld>
            <a:endParaRPr lang="en-US"/>
          </a:p>
        </p:txBody>
      </p:sp>
    </p:spTree>
    <p:extLst>
      <p:ext uri="{BB962C8B-B14F-4D97-AF65-F5344CB8AC3E}">
        <p14:creationId xmlns:p14="http://schemas.microsoft.com/office/powerpoint/2010/main" val="672258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E1E296-64D2-4A39-B8E1-243CFE331B0E}" type="slidenum">
              <a:rPr lang="en-US" smtClean="0"/>
              <a:t>3</a:t>
            </a:fld>
            <a:endParaRPr lang="en-US"/>
          </a:p>
        </p:txBody>
      </p:sp>
    </p:spTree>
    <p:extLst>
      <p:ext uri="{BB962C8B-B14F-4D97-AF65-F5344CB8AC3E}">
        <p14:creationId xmlns:p14="http://schemas.microsoft.com/office/powerpoint/2010/main" val="7533681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01C719E-B9B0-4A43-A207-E0743CB16981}" type="datetimeFigureOut">
              <a:rPr lang="en-US" smtClean="0"/>
              <a:t>10/20/2014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D43464-5BE9-46A7-8003-012A44C0E8AA}" type="slidenum">
              <a:rPr lang="en-US" smtClean="0"/>
              <a:t>‹#›</a:t>
            </a:fld>
            <a:endParaRPr lang="en-US"/>
          </a:p>
        </p:txBody>
      </p:sp>
    </p:spTree>
    <p:extLst>
      <p:ext uri="{BB962C8B-B14F-4D97-AF65-F5344CB8AC3E}">
        <p14:creationId xmlns:p14="http://schemas.microsoft.com/office/powerpoint/2010/main" val="2785128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1C719E-B9B0-4A43-A207-E0743CB16981}" type="datetimeFigureOut">
              <a:rPr lang="en-US" smtClean="0"/>
              <a:t>10/20/2014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D43464-5BE9-46A7-8003-012A44C0E8AA}" type="slidenum">
              <a:rPr lang="en-US" smtClean="0"/>
              <a:t>‹#›</a:t>
            </a:fld>
            <a:endParaRPr lang="en-US"/>
          </a:p>
        </p:txBody>
      </p:sp>
    </p:spTree>
    <p:extLst>
      <p:ext uri="{BB962C8B-B14F-4D97-AF65-F5344CB8AC3E}">
        <p14:creationId xmlns:p14="http://schemas.microsoft.com/office/powerpoint/2010/main" val="4184698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1C719E-B9B0-4A43-A207-E0743CB16981}" type="datetimeFigureOut">
              <a:rPr lang="en-US" smtClean="0"/>
              <a:t>10/20/2014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D43464-5BE9-46A7-8003-012A44C0E8AA}" type="slidenum">
              <a:rPr lang="en-US" smtClean="0"/>
              <a:t>‹#›</a:t>
            </a:fld>
            <a:endParaRPr lang="en-US"/>
          </a:p>
        </p:txBody>
      </p:sp>
    </p:spTree>
    <p:extLst>
      <p:ext uri="{BB962C8B-B14F-4D97-AF65-F5344CB8AC3E}">
        <p14:creationId xmlns:p14="http://schemas.microsoft.com/office/powerpoint/2010/main" val="668240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30725"/>
          </a:xfrm>
        </p:spPr>
        <p:txBody>
          <a:bodyPr/>
          <a:lstStyle/>
          <a:p>
            <a:endParaRPr lang="en-US"/>
          </a:p>
        </p:txBody>
      </p:sp>
      <p:sp>
        <p:nvSpPr>
          <p:cNvPr id="4" name="Date Placeholder 3"/>
          <p:cNvSpPr>
            <a:spLocks noGrp="1"/>
          </p:cNvSpPr>
          <p:nvPr>
            <p:ph type="dt" sz="half" idx="10"/>
          </p:nvPr>
        </p:nvSpPr>
        <p:spPr>
          <a:xfrm>
            <a:off x="457200" y="6243638"/>
            <a:ext cx="2133600" cy="457200"/>
          </a:xfrm>
        </p:spPr>
        <p:txBody>
          <a:bodyPr/>
          <a:lstStyle>
            <a:lvl1pPr>
              <a:defRPr/>
            </a:lvl1pPr>
          </a:lstStyle>
          <a:p>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3638"/>
            <a:ext cx="2133600" cy="457200"/>
          </a:xfrm>
        </p:spPr>
        <p:txBody>
          <a:bodyPr/>
          <a:lstStyle>
            <a:lvl1pPr>
              <a:defRPr/>
            </a:lvl1pPr>
          </a:lstStyle>
          <a:p>
            <a:fld id="{887F1986-F794-4C9F-8A69-967AEE52AEC8}" type="slidenum">
              <a:rPr lang="en-US"/>
              <a:pPr/>
              <a:t>‹#›</a:t>
            </a:fld>
            <a:endParaRPr lang="en-US"/>
          </a:p>
        </p:txBody>
      </p:sp>
    </p:spTree>
    <p:extLst>
      <p:ext uri="{BB962C8B-B14F-4D97-AF65-F5344CB8AC3E}">
        <p14:creationId xmlns:p14="http://schemas.microsoft.com/office/powerpoint/2010/main" val="24127914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3638"/>
            <a:ext cx="2133600" cy="457200"/>
          </a:xfrm>
        </p:spPr>
        <p:txBody>
          <a:bodyPr/>
          <a:lstStyle>
            <a:lvl1pPr>
              <a:defRPr/>
            </a:lvl1pPr>
          </a:lstStyle>
          <a:p>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3638"/>
            <a:ext cx="2133600" cy="457200"/>
          </a:xfrm>
        </p:spPr>
        <p:txBody>
          <a:bodyPr/>
          <a:lstStyle>
            <a:lvl1pPr>
              <a:defRPr/>
            </a:lvl1pPr>
          </a:lstStyle>
          <a:p>
            <a:fld id="{798DFB8C-BE0B-4745-B779-7BC521E0EA0B}" type="slidenum">
              <a:rPr lang="en-US"/>
              <a:pPr/>
              <a:t>‹#›</a:t>
            </a:fld>
            <a:endParaRPr lang="en-US"/>
          </a:p>
        </p:txBody>
      </p:sp>
    </p:spTree>
    <p:extLst>
      <p:ext uri="{BB962C8B-B14F-4D97-AF65-F5344CB8AC3E}">
        <p14:creationId xmlns:p14="http://schemas.microsoft.com/office/powerpoint/2010/main" val="17752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1C719E-B9B0-4A43-A207-E0743CB16981}" type="datetimeFigureOut">
              <a:rPr lang="en-US" smtClean="0"/>
              <a:t>10/20/2014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D43464-5BE9-46A7-8003-012A44C0E8AA}" type="slidenum">
              <a:rPr lang="en-US" smtClean="0"/>
              <a:t>‹#›</a:t>
            </a:fld>
            <a:endParaRPr lang="en-US"/>
          </a:p>
        </p:txBody>
      </p:sp>
    </p:spTree>
    <p:extLst>
      <p:ext uri="{BB962C8B-B14F-4D97-AF65-F5344CB8AC3E}">
        <p14:creationId xmlns:p14="http://schemas.microsoft.com/office/powerpoint/2010/main" val="3463526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1C719E-B9B0-4A43-A207-E0743CB16981}" type="datetimeFigureOut">
              <a:rPr lang="en-US" smtClean="0"/>
              <a:t>10/20/2014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D43464-5BE9-46A7-8003-012A44C0E8AA}" type="slidenum">
              <a:rPr lang="en-US" smtClean="0"/>
              <a:t>‹#›</a:t>
            </a:fld>
            <a:endParaRPr lang="en-US"/>
          </a:p>
        </p:txBody>
      </p:sp>
    </p:spTree>
    <p:extLst>
      <p:ext uri="{BB962C8B-B14F-4D97-AF65-F5344CB8AC3E}">
        <p14:creationId xmlns:p14="http://schemas.microsoft.com/office/powerpoint/2010/main" val="395077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01C719E-B9B0-4A43-A207-E0743CB16981}" type="datetimeFigureOut">
              <a:rPr lang="en-US" smtClean="0"/>
              <a:t>10/20/2014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D43464-5BE9-46A7-8003-012A44C0E8AA}" type="slidenum">
              <a:rPr lang="en-US" smtClean="0"/>
              <a:t>‹#›</a:t>
            </a:fld>
            <a:endParaRPr lang="en-US"/>
          </a:p>
        </p:txBody>
      </p:sp>
    </p:spTree>
    <p:extLst>
      <p:ext uri="{BB962C8B-B14F-4D97-AF65-F5344CB8AC3E}">
        <p14:creationId xmlns:p14="http://schemas.microsoft.com/office/powerpoint/2010/main" val="26524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1C719E-B9B0-4A43-A207-E0743CB16981}" type="datetimeFigureOut">
              <a:rPr lang="en-US" smtClean="0"/>
              <a:t>10/20/2014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D43464-5BE9-46A7-8003-012A44C0E8AA}" type="slidenum">
              <a:rPr lang="en-US" smtClean="0"/>
              <a:t>‹#›</a:t>
            </a:fld>
            <a:endParaRPr lang="en-US"/>
          </a:p>
        </p:txBody>
      </p:sp>
    </p:spTree>
    <p:extLst>
      <p:ext uri="{BB962C8B-B14F-4D97-AF65-F5344CB8AC3E}">
        <p14:creationId xmlns:p14="http://schemas.microsoft.com/office/powerpoint/2010/main" val="2624227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01C719E-B9B0-4A43-A207-E0743CB16981}" type="datetimeFigureOut">
              <a:rPr lang="en-US" smtClean="0"/>
              <a:t>10/20/2014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D43464-5BE9-46A7-8003-012A44C0E8AA}" type="slidenum">
              <a:rPr lang="en-US" smtClean="0"/>
              <a:t>‹#›</a:t>
            </a:fld>
            <a:endParaRPr lang="en-US"/>
          </a:p>
        </p:txBody>
      </p:sp>
    </p:spTree>
    <p:extLst>
      <p:ext uri="{BB962C8B-B14F-4D97-AF65-F5344CB8AC3E}">
        <p14:creationId xmlns:p14="http://schemas.microsoft.com/office/powerpoint/2010/main" val="1854049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1C719E-B9B0-4A43-A207-E0743CB16981}" type="datetimeFigureOut">
              <a:rPr lang="en-US" smtClean="0"/>
              <a:t>10/20/2014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D43464-5BE9-46A7-8003-012A44C0E8AA}" type="slidenum">
              <a:rPr lang="en-US" smtClean="0"/>
              <a:t>‹#›</a:t>
            </a:fld>
            <a:endParaRPr lang="en-US"/>
          </a:p>
        </p:txBody>
      </p:sp>
    </p:spTree>
    <p:extLst>
      <p:ext uri="{BB962C8B-B14F-4D97-AF65-F5344CB8AC3E}">
        <p14:creationId xmlns:p14="http://schemas.microsoft.com/office/powerpoint/2010/main" val="1611831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1C719E-B9B0-4A43-A207-E0743CB16981}" type="datetimeFigureOut">
              <a:rPr lang="en-US" smtClean="0"/>
              <a:t>10/20/2014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D43464-5BE9-46A7-8003-012A44C0E8AA}" type="slidenum">
              <a:rPr lang="en-US" smtClean="0"/>
              <a:t>‹#›</a:t>
            </a:fld>
            <a:endParaRPr lang="en-US"/>
          </a:p>
        </p:txBody>
      </p:sp>
    </p:spTree>
    <p:extLst>
      <p:ext uri="{BB962C8B-B14F-4D97-AF65-F5344CB8AC3E}">
        <p14:creationId xmlns:p14="http://schemas.microsoft.com/office/powerpoint/2010/main" val="689579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1C719E-B9B0-4A43-A207-E0743CB16981}" type="datetimeFigureOut">
              <a:rPr lang="en-US" smtClean="0"/>
              <a:t>10/20/2014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D43464-5BE9-46A7-8003-012A44C0E8AA}" type="slidenum">
              <a:rPr lang="en-US" smtClean="0"/>
              <a:t>‹#›</a:t>
            </a:fld>
            <a:endParaRPr lang="en-US"/>
          </a:p>
        </p:txBody>
      </p:sp>
    </p:spTree>
    <p:extLst>
      <p:ext uri="{BB962C8B-B14F-4D97-AF65-F5344CB8AC3E}">
        <p14:creationId xmlns:p14="http://schemas.microsoft.com/office/powerpoint/2010/main" val="1615370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1C719E-B9B0-4A43-A207-E0743CB16981}" type="datetimeFigureOut">
              <a:rPr lang="en-US" smtClean="0"/>
              <a:t>10/20/2014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43464-5BE9-46A7-8003-012A44C0E8AA}" type="slidenum">
              <a:rPr lang="en-US" smtClean="0"/>
              <a:t>‹#›</a:t>
            </a:fld>
            <a:endParaRPr lang="en-US"/>
          </a:p>
        </p:txBody>
      </p:sp>
    </p:spTree>
    <p:extLst>
      <p:ext uri="{BB962C8B-B14F-4D97-AF65-F5344CB8AC3E}">
        <p14:creationId xmlns:p14="http://schemas.microsoft.com/office/powerpoint/2010/main" val="6665105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13.xml"/><Relationship Id="rId4" Type="http://schemas.openxmlformats.org/officeDocument/2006/relationships/image" Target="../media/image18.jpeg"/></Relationships>
</file>

<file path=ppt/slides/_rels/slide29.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wmf"/><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jpeg"/><Relationship Id="rId1" Type="http://schemas.openxmlformats.org/officeDocument/2006/relationships/slideLayout" Target="../slideLayouts/slideLayout4.xml"/><Relationship Id="rId4" Type="http://schemas.openxmlformats.org/officeDocument/2006/relationships/image" Target="../media/image23.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bmn.ir/" TargetMode="Externa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29.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spring-ppt-template-green-blue-nature-plants-backgrounds-wallpapers-960x350.jpg"/>
          <p:cNvPicPr>
            <a:picLocks noChangeAspect="1" noChangeArrowheads="1"/>
          </p:cNvPicPr>
          <p:nvPr/>
        </p:nvPicPr>
        <p:blipFill>
          <a:blip r:embed="rId2"/>
          <a:srcRect/>
          <a:stretch>
            <a:fillRect/>
          </a:stretch>
        </p:blipFill>
        <p:spPr bwMode="auto">
          <a:xfrm>
            <a:off x="6042" y="1"/>
            <a:ext cx="9137958" cy="2849857"/>
          </a:xfrm>
          <a:prstGeom prst="rect">
            <a:avLst/>
          </a:prstGeom>
          <a:noFill/>
          <a:ln w="9525">
            <a:noFill/>
            <a:miter lim="800000"/>
            <a:headEnd/>
            <a:tailEnd/>
          </a:ln>
        </p:spPr>
      </p:pic>
      <p:sp>
        <p:nvSpPr>
          <p:cNvPr id="8" name="Subtitle 2"/>
          <p:cNvSpPr txBox="1">
            <a:spLocks/>
          </p:cNvSpPr>
          <p:nvPr/>
        </p:nvSpPr>
        <p:spPr>
          <a:xfrm>
            <a:off x="1217388" y="285325"/>
            <a:ext cx="6556674" cy="1163381"/>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Group</a:t>
            </a:r>
            <a:endParaRPr lang="en-US" sz="5400" dirty="0">
              <a:solidFill>
                <a:schemeClr val="accent6"/>
              </a:solidFill>
              <a:latin typeface="Stencil" panose="040409050D0802020404" pitchFamily="82" charset="0"/>
            </a:endParaRPr>
          </a:p>
        </p:txBody>
      </p:sp>
      <p:sp>
        <p:nvSpPr>
          <p:cNvPr id="4100" name="Rectangle 8"/>
          <p:cNvSpPr>
            <a:spLocks noChangeArrowheads="1"/>
          </p:cNvSpPr>
          <p:nvPr/>
        </p:nvSpPr>
        <p:spPr bwMode="auto">
          <a:xfrm>
            <a:off x="2209725" y="6372268"/>
            <a:ext cx="5456943" cy="400110"/>
          </a:xfrm>
          <a:prstGeom prst="rect">
            <a:avLst/>
          </a:prstGeom>
          <a:noFill/>
          <a:ln w="9525">
            <a:noFill/>
            <a:miter lim="800000"/>
            <a:headEnd/>
            <a:tailEnd/>
          </a:ln>
        </p:spPr>
        <p:txBody>
          <a:bodyPr wrap="none">
            <a:spAutoFit/>
          </a:bodyPr>
          <a:lstStyle/>
          <a:p>
            <a:pPr eaLnBrk="1" hangingPunct="1"/>
            <a:r>
              <a:rPr lang="en-US" altLang="en-US" sz="2000">
                <a:solidFill>
                  <a:srgbClr val="7030A0"/>
                </a:solidFill>
                <a:latin typeface="Arial" charset="0"/>
                <a:cs typeface="Arial" charset="0"/>
              </a:rPr>
              <a:t>Contact us at: contact.omics@omicsonline.org</a:t>
            </a:r>
          </a:p>
        </p:txBody>
      </p:sp>
      <p:pic>
        <p:nvPicPr>
          <p:cNvPr id="4101" name="Picture 3" descr="C:\Users\rakesh-s\Desktop\indexFG.jpg"/>
          <p:cNvPicPr>
            <a:picLocks noChangeAspect="1" noChangeArrowheads="1"/>
          </p:cNvPicPr>
          <p:nvPr/>
        </p:nvPicPr>
        <p:blipFill>
          <a:blip r:embed="rId3"/>
          <a:srcRect/>
          <a:stretch>
            <a:fillRect/>
          </a:stretch>
        </p:blipFill>
        <p:spPr bwMode="auto">
          <a:xfrm>
            <a:off x="6042" y="849183"/>
            <a:ext cx="1981653" cy="1992183"/>
          </a:xfrm>
          <a:prstGeom prst="rect">
            <a:avLst/>
          </a:prstGeom>
          <a:noFill/>
          <a:ln w="9525">
            <a:noFill/>
            <a:miter lim="800000"/>
            <a:headEnd/>
            <a:tailEnd/>
          </a:ln>
        </p:spPr>
      </p:pic>
      <p:sp>
        <p:nvSpPr>
          <p:cNvPr id="2" name="Folded Corner 1"/>
          <p:cNvSpPr/>
          <p:nvPr/>
        </p:nvSpPr>
        <p:spPr>
          <a:xfrm>
            <a:off x="0" y="2934776"/>
            <a:ext cx="9137958" cy="3923224"/>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OMICS Group hosts over 400 leading-edge peer reviewed Open Access Journals and organizes over 300 International Conferences annually all over the world. OMICS Publishing Group journals have over 3 million readers and the fame and success of the same can be attributed to the strong editorial board which contains over 30000 eminent personalities that ensure a rapid, quality and quick review process. OMICS Group signed an agreement with more than 1000 International Societies to make healthcare information Open Access.</a:t>
            </a:r>
          </a:p>
        </p:txBody>
      </p:sp>
    </p:spTree>
    <p:extLst>
      <p:ext uri="{BB962C8B-B14F-4D97-AF65-F5344CB8AC3E}">
        <p14:creationId xmlns:p14="http://schemas.microsoft.com/office/powerpoint/2010/main" val="19040066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9" name="Rectangle 5"/>
          <p:cNvSpPr>
            <a:spLocks noGrp="1" noChangeArrowheads="1"/>
          </p:cNvSpPr>
          <p:nvPr>
            <p:ph idx="1"/>
          </p:nvPr>
        </p:nvSpPr>
        <p:spPr/>
        <p:txBody>
          <a:bodyPr/>
          <a:lstStyle/>
          <a:p>
            <a:r>
              <a:rPr lang="en-US"/>
              <a:t>Metal-based nanoparticles</a:t>
            </a:r>
          </a:p>
          <a:p>
            <a:endParaRPr lang="en-US"/>
          </a:p>
          <a:p>
            <a:r>
              <a:rPr lang="en-US"/>
              <a:t>Lipid-based nanoparticles</a:t>
            </a:r>
          </a:p>
          <a:p>
            <a:endParaRPr lang="en-US"/>
          </a:p>
          <a:p>
            <a:r>
              <a:rPr lang="en-US"/>
              <a:t>Polymer-based nanoparticles</a:t>
            </a:r>
          </a:p>
          <a:p>
            <a:endParaRPr lang="en-US"/>
          </a:p>
          <a:p>
            <a:r>
              <a:rPr lang="en-US"/>
              <a:t>Biological nanoparticles</a:t>
            </a:r>
          </a:p>
        </p:txBody>
      </p:sp>
      <p:sp>
        <p:nvSpPr>
          <p:cNvPr id="62468" name="Rectangle 4"/>
          <p:cNvSpPr>
            <a:spLocks noGrp="1" noChangeArrowheads="1"/>
          </p:cNvSpPr>
          <p:nvPr>
            <p:ph type="title"/>
          </p:nvPr>
        </p:nvSpPr>
        <p:spPr>
          <a:xfrm>
            <a:off x="914400" y="158750"/>
            <a:ext cx="8001000" cy="984250"/>
          </a:xfrm>
        </p:spPr>
        <p:txBody>
          <a:bodyPr>
            <a:normAutofit/>
          </a:bodyPr>
          <a:lstStyle/>
          <a:p>
            <a:r>
              <a:rPr lang="en-US" dirty="0">
                <a:solidFill>
                  <a:srgbClr val="009900"/>
                </a:solidFill>
              </a:rPr>
              <a:t>Nanoparticles for Drug Delivery</a:t>
            </a:r>
          </a:p>
        </p:txBody>
      </p:sp>
    </p:spTree>
    <p:extLst>
      <p:ext uri="{BB962C8B-B14F-4D97-AF65-F5344CB8AC3E}">
        <p14:creationId xmlns:p14="http://schemas.microsoft.com/office/powerpoint/2010/main" val="8756634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p:txBody>
          <a:bodyPr>
            <a:normAutofit/>
          </a:bodyPr>
          <a:lstStyle/>
          <a:p>
            <a:pPr marL="609600" indent="-609600" algn="just">
              <a:lnSpc>
                <a:spcPct val="90000"/>
              </a:lnSpc>
            </a:pPr>
            <a:endParaRPr lang="en-US" sz="2400" dirty="0" smtClean="0">
              <a:latin typeface="Times New Roman" pitchFamily="18" charset="0"/>
              <a:cs typeface="Times New Roman" pitchFamily="18" charset="0"/>
            </a:endParaRPr>
          </a:p>
          <a:p>
            <a:pPr marL="609600" indent="-609600" algn="just">
              <a:lnSpc>
                <a:spcPct val="90000"/>
              </a:lnSpc>
            </a:pPr>
            <a:r>
              <a:rPr lang="en-US" sz="2400" dirty="0" smtClean="0">
                <a:latin typeface="Times New Roman" pitchFamily="18" charset="0"/>
                <a:cs typeface="Times New Roman" pitchFamily="18" charset="0"/>
              </a:rPr>
              <a:t>In </a:t>
            </a:r>
            <a:r>
              <a:rPr lang="en-US" sz="2400" dirty="0">
                <a:latin typeface="Times New Roman" pitchFamily="18" charset="0"/>
                <a:cs typeface="Times New Roman" pitchFamily="18" charset="0"/>
              </a:rPr>
              <a:t>biopharmaceuticals, in addition to the main technologies covered-liposomal, monoclonal antibody-based, and polymer-based technologies host of newer technologies such as nanoparticles including various </a:t>
            </a:r>
            <a:r>
              <a:rPr lang="en-US" sz="2400" dirty="0" err="1">
                <a:latin typeface="Times New Roman" pitchFamily="18" charset="0"/>
                <a:cs typeface="Times New Roman" pitchFamily="18" charset="0"/>
              </a:rPr>
              <a:t>nanodimensional</a:t>
            </a:r>
            <a:r>
              <a:rPr lang="en-US" sz="2400" dirty="0">
                <a:latin typeface="Times New Roman" pitchFamily="18" charset="0"/>
                <a:cs typeface="Times New Roman" pitchFamily="18" charset="0"/>
              </a:rPr>
              <a:t> entities such as molecular imprinted polymers, </a:t>
            </a:r>
            <a:r>
              <a:rPr lang="en-US" sz="2400" dirty="0" err="1">
                <a:latin typeface="Times New Roman" pitchFamily="18" charset="0"/>
                <a:cs typeface="Times New Roman" pitchFamily="18" charset="0"/>
              </a:rPr>
              <a:t>metallofullerenes</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prodrug</a:t>
            </a:r>
            <a:r>
              <a:rPr lang="en-US" sz="2400" dirty="0">
                <a:latin typeface="Times New Roman" pitchFamily="18" charset="0"/>
                <a:cs typeface="Times New Roman" pitchFamily="18" charset="0"/>
              </a:rPr>
              <a:t> delivery, oral, injectable and implantable, pulmonary, and transdermal and </a:t>
            </a:r>
            <a:r>
              <a:rPr lang="en-US" sz="2400" dirty="0" err="1">
                <a:latin typeface="Times New Roman" pitchFamily="18" charset="0"/>
                <a:cs typeface="Times New Roman" pitchFamily="18" charset="0"/>
              </a:rPr>
              <a:t>transmucosal</a:t>
            </a:r>
            <a:r>
              <a:rPr lang="en-US" sz="2400" dirty="0">
                <a:latin typeface="Times New Roman" pitchFamily="18" charset="0"/>
                <a:cs typeface="Times New Roman" pitchFamily="18" charset="0"/>
              </a:rPr>
              <a:t> delivery have come up. </a:t>
            </a:r>
          </a:p>
          <a:p>
            <a:pPr marL="609600" indent="-609600">
              <a:lnSpc>
                <a:spcPct val="90000"/>
              </a:lnSpc>
            </a:pPr>
            <a:endParaRPr lang="en-US" sz="2400" dirty="0">
              <a:latin typeface="Times New Roman" pitchFamily="18" charset="0"/>
              <a:cs typeface="Times New Roman" pitchFamily="18" charset="0"/>
            </a:endParaRPr>
          </a:p>
        </p:txBody>
      </p:sp>
      <p:sp>
        <p:nvSpPr>
          <p:cNvPr id="19458" name="Rectangle 2"/>
          <p:cNvSpPr>
            <a:spLocks noGrp="1" noChangeArrowheads="1"/>
          </p:cNvSpPr>
          <p:nvPr>
            <p:ph type="title"/>
          </p:nvPr>
        </p:nvSpPr>
        <p:spPr/>
        <p:txBody>
          <a:bodyPr/>
          <a:lstStyle/>
          <a:p>
            <a:pPr algn="ctr"/>
            <a:r>
              <a:rPr lang="en-US" sz="4000" b="1" dirty="0" err="1" smtClean="0">
                <a:solidFill>
                  <a:srgbClr val="009900"/>
                </a:solidFill>
              </a:rPr>
              <a:t>Nanobiopharmaceuticals</a:t>
            </a:r>
            <a:endParaRPr lang="en-US" sz="4000" b="1" dirty="0">
              <a:solidFill>
                <a:srgbClr val="009900"/>
              </a:solidFill>
            </a:endParaRPr>
          </a:p>
        </p:txBody>
      </p:sp>
    </p:spTree>
    <p:extLst>
      <p:ext uri="{BB962C8B-B14F-4D97-AF65-F5344CB8AC3E}">
        <p14:creationId xmlns:p14="http://schemas.microsoft.com/office/powerpoint/2010/main" val="40961649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p:txBody>
          <a:bodyPr>
            <a:normAutofit/>
          </a:bodyPr>
          <a:lstStyle/>
          <a:p>
            <a:pPr>
              <a:lnSpc>
                <a:spcPct val="80000"/>
              </a:lnSpc>
            </a:pPr>
            <a:r>
              <a:rPr lang="en-US" sz="2000" b="1" dirty="0">
                <a:latin typeface="Arial" charset="0"/>
              </a:rPr>
              <a:t>Development of one dose a day ciprofloxacin using nanotechnology</a:t>
            </a:r>
          </a:p>
          <a:p>
            <a:pPr>
              <a:lnSpc>
                <a:spcPct val="80000"/>
              </a:lnSpc>
            </a:pPr>
            <a:endParaRPr lang="en-US" sz="2000" b="1" dirty="0">
              <a:latin typeface="Arial" charset="0"/>
            </a:endParaRPr>
          </a:p>
          <a:p>
            <a:pPr>
              <a:lnSpc>
                <a:spcPct val="80000"/>
              </a:lnSpc>
            </a:pPr>
            <a:r>
              <a:rPr lang="en-US" sz="2000" b="1" dirty="0">
                <a:latin typeface="Arial" charset="0"/>
              </a:rPr>
              <a:t>Tumor targeted </a:t>
            </a:r>
            <a:r>
              <a:rPr lang="en-US" sz="2000" b="1" dirty="0" err="1">
                <a:latin typeface="Arial" charset="0"/>
              </a:rPr>
              <a:t>taxol</a:t>
            </a:r>
            <a:r>
              <a:rPr lang="en-US" sz="2000" b="1" dirty="0">
                <a:latin typeface="Arial" charset="0"/>
              </a:rPr>
              <a:t> delivery using nanoparticles in Phase 2 clinical trial stage</a:t>
            </a:r>
          </a:p>
          <a:p>
            <a:pPr>
              <a:lnSpc>
                <a:spcPct val="80000"/>
              </a:lnSpc>
            </a:pPr>
            <a:endParaRPr lang="en-US" sz="2000" b="1" dirty="0">
              <a:latin typeface="Arial" charset="0"/>
            </a:endParaRPr>
          </a:p>
          <a:p>
            <a:pPr>
              <a:lnSpc>
                <a:spcPct val="80000"/>
              </a:lnSpc>
            </a:pPr>
            <a:r>
              <a:rPr lang="en-US" sz="2000" b="1" dirty="0">
                <a:latin typeface="Arial" charset="0"/>
              </a:rPr>
              <a:t>Improved ophthalmic delivery formulation using smart hydrogel nanoparticles</a:t>
            </a:r>
          </a:p>
          <a:p>
            <a:pPr>
              <a:lnSpc>
                <a:spcPct val="80000"/>
              </a:lnSpc>
            </a:pPr>
            <a:endParaRPr lang="en-US" sz="2000" b="1" dirty="0">
              <a:latin typeface="Arial" charset="0"/>
            </a:endParaRPr>
          </a:p>
          <a:p>
            <a:pPr>
              <a:lnSpc>
                <a:spcPct val="80000"/>
              </a:lnSpc>
            </a:pPr>
            <a:r>
              <a:rPr lang="en-US" sz="2000" b="1" dirty="0">
                <a:latin typeface="Arial" charset="0"/>
              </a:rPr>
              <a:t>Oral insulin formulation using nanoparticles carriers.</a:t>
            </a:r>
          </a:p>
          <a:p>
            <a:pPr>
              <a:lnSpc>
                <a:spcPct val="80000"/>
              </a:lnSpc>
            </a:pPr>
            <a:endParaRPr lang="en-US" sz="2000" b="1" dirty="0">
              <a:latin typeface="Arial" charset="0"/>
            </a:endParaRPr>
          </a:p>
          <a:p>
            <a:pPr>
              <a:lnSpc>
                <a:spcPct val="80000"/>
              </a:lnSpc>
            </a:pPr>
            <a:r>
              <a:rPr lang="en-US" sz="2000" b="1" dirty="0">
                <a:latin typeface="Arial" charset="0"/>
              </a:rPr>
              <a:t>Liposomal based Amphotericin B formulation</a:t>
            </a:r>
          </a:p>
          <a:p>
            <a:pPr>
              <a:lnSpc>
                <a:spcPct val="80000"/>
              </a:lnSpc>
              <a:buFont typeface="Wingdings" pitchFamily="2" charset="2"/>
              <a:buNone/>
            </a:pPr>
            <a:endParaRPr lang="en-US" sz="2000" b="1" dirty="0">
              <a:latin typeface="Arial" charset="0"/>
            </a:endParaRPr>
          </a:p>
          <a:p>
            <a:pPr>
              <a:lnSpc>
                <a:spcPct val="80000"/>
              </a:lnSpc>
            </a:pPr>
            <a:endParaRPr lang="en-US" sz="2000" dirty="0"/>
          </a:p>
        </p:txBody>
      </p:sp>
      <p:sp>
        <p:nvSpPr>
          <p:cNvPr id="10242" name="Rectangle 2"/>
          <p:cNvSpPr>
            <a:spLocks noGrp="1" noChangeArrowheads="1"/>
          </p:cNvSpPr>
          <p:nvPr>
            <p:ph type="title"/>
          </p:nvPr>
        </p:nvSpPr>
        <p:spPr/>
        <p:txBody>
          <a:bodyPr/>
          <a:lstStyle/>
          <a:p>
            <a:pPr algn="ctr"/>
            <a:r>
              <a:rPr lang="en-US" sz="2800" dirty="0">
                <a:solidFill>
                  <a:srgbClr val="009900"/>
                </a:solidFill>
              </a:rPr>
              <a:t>SOME SIGNIFICANT ACHIEVEMENTS OF NANODEVICES </a:t>
            </a:r>
          </a:p>
        </p:txBody>
      </p:sp>
    </p:spTree>
    <p:extLst>
      <p:ext uri="{BB962C8B-B14F-4D97-AF65-F5344CB8AC3E}">
        <p14:creationId xmlns:p14="http://schemas.microsoft.com/office/powerpoint/2010/main" val="30755251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457200" y="1600200"/>
            <a:ext cx="8229600" cy="4419600"/>
          </a:xfrm>
        </p:spPr>
        <p:txBody>
          <a:bodyPr/>
          <a:lstStyle/>
          <a:p>
            <a:r>
              <a:rPr lang="en-US" sz="2400" b="1" dirty="0"/>
              <a:t>Cancer Nanotechnology</a:t>
            </a:r>
          </a:p>
          <a:p>
            <a:endParaRPr lang="en-US" sz="2400" b="1" dirty="0"/>
          </a:p>
          <a:p>
            <a:pPr>
              <a:buFont typeface="Wingdings" pitchFamily="2" charset="2"/>
              <a:buNone/>
            </a:pPr>
            <a:r>
              <a:rPr lang="en-US" sz="2400" b="1" dirty="0"/>
              <a:t>        (</a:t>
            </a:r>
            <a:r>
              <a:rPr lang="en-US" sz="2400" b="1" dirty="0" err="1"/>
              <a:t>i</a:t>
            </a:r>
            <a:r>
              <a:rPr lang="en-US" sz="2400" b="1" dirty="0"/>
              <a:t>) Diagnosis using Quantum </a:t>
            </a:r>
          </a:p>
          <a:p>
            <a:pPr>
              <a:buFont typeface="Wingdings" pitchFamily="2" charset="2"/>
              <a:buNone/>
            </a:pPr>
            <a:r>
              <a:rPr lang="en-US" sz="2400" b="1" dirty="0"/>
              <a:t>             Dots</a:t>
            </a:r>
          </a:p>
          <a:p>
            <a:pPr>
              <a:buFont typeface="Wingdings" pitchFamily="2" charset="2"/>
              <a:buNone/>
            </a:pPr>
            <a:endParaRPr lang="en-US" sz="2400" b="1" dirty="0"/>
          </a:p>
          <a:p>
            <a:pPr>
              <a:buFont typeface="Wingdings" pitchFamily="2" charset="2"/>
              <a:buNone/>
            </a:pPr>
            <a:r>
              <a:rPr lang="en-US" sz="2400" b="1" dirty="0"/>
              <a:t>     	(ii) Tumor Targeted Delivery</a:t>
            </a:r>
          </a:p>
          <a:p>
            <a:pPr>
              <a:buFont typeface="Wingdings" pitchFamily="2" charset="2"/>
              <a:buNone/>
            </a:pPr>
            <a:endParaRPr lang="en-US" sz="2400" b="1" dirty="0"/>
          </a:p>
          <a:p>
            <a:pPr>
              <a:buFont typeface="Wingdings" pitchFamily="2" charset="2"/>
              <a:buNone/>
            </a:pPr>
            <a:r>
              <a:rPr lang="en-US" sz="2400" b="1" dirty="0"/>
              <a:t>        (iii) Imaging</a:t>
            </a:r>
          </a:p>
          <a:p>
            <a:pPr>
              <a:buFont typeface="Wingdings" pitchFamily="2" charset="2"/>
              <a:buNone/>
            </a:pPr>
            <a:endParaRPr lang="en-US" sz="2400" b="1" dirty="0"/>
          </a:p>
          <a:p>
            <a:pPr>
              <a:buFont typeface="Wingdings" pitchFamily="2" charset="2"/>
              <a:buNone/>
            </a:pPr>
            <a:r>
              <a:rPr lang="en-US" sz="2400" b="1" dirty="0"/>
              <a:t>        (iv) Cancer Gene Therapy</a:t>
            </a:r>
          </a:p>
          <a:p>
            <a:endParaRPr lang="en-US" sz="2400" dirty="0"/>
          </a:p>
        </p:txBody>
      </p:sp>
      <p:sp>
        <p:nvSpPr>
          <p:cNvPr id="12290" name="Rectangle 2"/>
          <p:cNvSpPr>
            <a:spLocks noGrp="1" noChangeArrowheads="1"/>
          </p:cNvSpPr>
          <p:nvPr>
            <p:ph type="title"/>
          </p:nvPr>
        </p:nvSpPr>
        <p:spPr/>
        <p:txBody>
          <a:bodyPr/>
          <a:lstStyle/>
          <a:p>
            <a:pPr algn="ctr"/>
            <a:r>
              <a:rPr lang="en-US" dirty="0">
                <a:solidFill>
                  <a:srgbClr val="009900"/>
                </a:solidFill>
              </a:rPr>
              <a:t>PRIORITY AREAS</a:t>
            </a:r>
          </a:p>
        </p:txBody>
      </p:sp>
    </p:spTree>
    <p:extLst>
      <p:ext uri="{BB962C8B-B14F-4D97-AF65-F5344CB8AC3E}">
        <p14:creationId xmlns:p14="http://schemas.microsoft.com/office/powerpoint/2010/main" val="5002858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idx="1"/>
          </p:nvPr>
        </p:nvSpPr>
        <p:spPr>
          <a:xfrm>
            <a:off x="457200" y="1219200"/>
            <a:ext cx="8229600" cy="5181600"/>
          </a:xfrm>
        </p:spPr>
        <p:txBody>
          <a:bodyPr>
            <a:normAutofit lnSpcReduction="10000"/>
          </a:bodyPr>
          <a:lstStyle/>
          <a:p>
            <a:pPr>
              <a:lnSpc>
                <a:spcPct val="80000"/>
              </a:lnSpc>
            </a:pPr>
            <a:r>
              <a:rPr lang="en-US" sz="2400" dirty="0" err="1"/>
              <a:t>Nanopowders</a:t>
            </a:r>
            <a:r>
              <a:rPr lang="en-US" sz="2400" dirty="0"/>
              <a:t> are powders composed of nanoparticles, that is particles having an average diameter below 50 nanometers (nm). </a:t>
            </a:r>
          </a:p>
          <a:p>
            <a:pPr>
              <a:lnSpc>
                <a:spcPct val="80000"/>
              </a:lnSpc>
              <a:buFont typeface="Wingdings" pitchFamily="2" charset="2"/>
              <a:buNone/>
            </a:pPr>
            <a:endParaRPr lang="en-US" sz="2400" dirty="0"/>
          </a:p>
          <a:p>
            <a:pPr>
              <a:lnSpc>
                <a:spcPct val="80000"/>
              </a:lnSpc>
            </a:pPr>
            <a:r>
              <a:rPr lang="en-US" sz="2400" dirty="0"/>
              <a:t>A jar of a true </a:t>
            </a:r>
            <a:r>
              <a:rPr lang="en-US" sz="2400" dirty="0" err="1"/>
              <a:t>nanopowder</a:t>
            </a:r>
            <a:r>
              <a:rPr lang="en-US" sz="2400" dirty="0"/>
              <a:t> when emptied from chest height to toward the floor will disperse into the air before reaching the floor. </a:t>
            </a:r>
          </a:p>
          <a:p>
            <a:pPr>
              <a:lnSpc>
                <a:spcPct val="80000"/>
              </a:lnSpc>
            </a:pPr>
            <a:endParaRPr lang="en-US" sz="2400" dirty="0"/>
          </a:p>
          <a:p>
            <a:pPr>
              <a:lnSpc>
                <a:spcPct val="80000"/>
              </a:lnSpc>
            </a:pPr>
            <a:r>
              <a:rPr lang="en-US" sz="2400" dirty="0"/>
              <a:t>Most manufacturers of “</a:t>
            </a:r>
            <a:r>
              <a:rPr lang="en-US" sz="2400" dirty="0" err="1"/>
              <a:t>nanopowders</a:t>
            </a:r>
            <a:r>
              <a:rPr lang="en-US" sz="2400" dirty="0"/>
              <a:t>” produce </a:t>
            </a:r>
            <a:r>
              <a:rPr lang="en-US" sz="2400" dirty="0" err="1"/>
              <a:t>micropowder</a:t>
            </a:r>
            <a:r>
              <a:rPr lang="en-US" sz="2400" dirty="0"/>
              <a:t> assemblies of nanoparticles but the powder itself is rarely a </a:t>
            </a:r>
            <a:r>
              <a:rPr lang="en-US" sz="2400" dirty="0" err="1"/>
              <a:t>nanopowder</a:t>
            </a:r>
            <a:r>
              <a:rPr lang="en-US" sz="2400" dirty="0"/>
              <a:t>. </a:t>
            </a:r>
          </a:p>
          <a:p>
            <a:pPr>
              <a:lnSpc>
                <a:spcPct val="80000"/>
              </a:lnSpc>
            </a:pPr>
            <a:endParaRPr lang="en-US" sz="2400" dirty="0"/>
          </a:p>
          <a:p>
            <a:pPr>
              <a:lnSpc>
                <a:spcPct val="80000"/>
              </a:lnSpc>
            </a:pPr>
            <a:r>
              <a:rPr lang="en-US" sz="2400" dirty="0"/>
              <a:t>Such compounds have two or more different </a:t>
            </a:r>
            <a:r>
              <a:rPr lang="en-US" sz="2400" dirty="0" err="1"/>
              <a:t>cations</a:t>
            </a:r>
            <a:r>
              <a:rPr lang="en-US" sz="2400" dirty="0"/>
              <a:t> (positively charged elements) in their chemical formula. An example of a complex compound is calcium </a:t>
            </a:r>
            <a:r>
              <a:rPr lang="en-US" sz="2400" dirty="0" err="1"/>
              <a:t>titanate</a:t>
            </a:r>
            <a:r>
              <a:rPr lang="en-US" sz="2400" dirty="0"/>
              <a:t> (CaTiO3). </a:t>
            </a:r>
            <a:br>
              <a:rPr lang="en-US" sz="2400" dirty="0"/>
            </a:br>
            <a:endParaRPr lang="en-US" sz="2400" dirty="0"/>
          </a:p>
        </p:txBody>
      </p:sp>
      <p:sp>
        <p:nvSpPr>
          <p:cNvPr id="40962" name="Rectangle 2"/>
          <p:cNvSpPr>
            <a:spLocks noGrp="1" noChangeArrowheads="1"/>
          </p:cNvSpPr>
          <p:nvPr>
            <p:ph type="title"/>
          </p:nvPr>
        </p:nvSpPr>
        <p:spPr>
          <a:xfrm>
            <a:off x="457200" y="158750"/>
            <a:ext cx="8229600" cy="831850"/>
          </a:xfrm>
        </p:spPr>
        <p:txBody>
          <a:bodyPr/>
          <a:lstStyle/>
          <a:p>
            <a:pPr algn="ctr"/>
            <a:r>
              <a:rPr lang="en-US" dirty="0" err="1">
                <a:solidFill>
                  <a:srgbClr val="009900"/>
                </a:solidFill>
              </a:rPr>
              <a:t>Nanopowder</a:t>
            </a:r>
            <a:endParaRPr lang="en-US" dirty="0">
              <a:solidFill>
                <a:srgbClr val="009900"/>
              </a:solidFill>
            </a:endParaRPr>
          </a:p>
        </p:txBody>
      </p:sp>
    </p:spTree>
    <p:extLst>
      <p:ext uri="{BB962C8B-B14F-4D97-AF65-F5344CB8AC3E}">
        <p14:creationId xmlns:p14="http://schemas.microsoft.com/office/powerpoint/2010/main" val="42222233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idx="1"/>
          </p:nvPr>
        </p:nvSpPr>
        <p:spPr/>
        <p:txBody>
          <a:bodyPr/>
          <a:lstStyle/>
          <a:p>
            <a:endParaRPr lang="en-US"/>
          </a:p>
        </p:txBody>
      </p:sp>
      <p:sp>
        <p:nvSpPr>
          <p:cNvPr id="41986" name="Rectangle 2"/>
          <p:cNvSpPr>
            <a:spLocks noGrp="1" noChangeArrowheads="1"/>
          </p:cNvSpPr>
          <p:nvPr>
            <p:ph type="title"/>
          </p:nvPr>
        </p:nvSpPr>
        <p:spPr/>
        <p:txBody>
          <a:bodyPr/>
          <a:lstStyle/>
          <a:p>
            <a:r>
              <a:rPr lang="en-US"/>
              <a:t>Nanocluster</a:t>
            </a:r>
          </a:p>
        </p:txBody>
      </p:sp>
      <p:pic>
        <p:nvPicPr>
          <p:cNvPr id="41991" name="Picture 7" descr="nanoclus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47800"/>
            <a:ext cx="9144000" cy="480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21233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idx="1"/>
          </p:nvPr>
        </p:nvSpPr>
        <p:spPr/>
        <p:txBody>
          <a:bodyPr/>
          <a:lstStyle/>
          <a:p>
            <a:pPr>
              <a:lnSpc>
                <a:spcPct val="90000"/>
              </a:lnSpc>
            </a:pPr>
            <a:r>
              <a:rPr lang="en-US" sz="2800" dirty="0"/>
              <a:t>One of the central themes in </a:t>
            </a:r>
            <a:r>
              <a:rPr lang="en-US" sz="2800" dirty="0" err="1"/>
              <a:t>nanoscience</a:t>
            </a:r>
            <a:r>
              <a:rPr lang="en-US" sz="2800" dirty="0"/>
              <a:t> research is to synthesize high quality nanoparticles with precise control over particle size, shape, structure, and composition. </a:t>
            </a:r>
          </a:p>
          <a:p>
            <a:pPr>
              <a:lnSpc>
                <a:spcPct val="90000"/>
              </a:lnSpc>
            </a:pPr>
            <a:endParaRPr lang="en-US" sz="2800" dirty="0"/>
          </a:p>
          <a:p>
            <a:pPr>
              <a:lnSpc>
                <a:spcPct val="90000"/>
              </a:lnSpc>
            </a:pPr>
            <a:r>
              <a:rPr lang="en-US" sz="2800" dirty="0"/>
              <a:t>For inorganic nanoparticles (e.g. metal and semiconductor), two regimes are of particular interest, that is, </a:t>
            </a:r>
            <a:r>
              <a:rPr lang="en-US" sz="2800" dirty="0" err="1"/>
              <a:t>nanoclusters</a:t>
            </a:r>
            <a:r>
              <a:rPr lang="en-US" sz="2800" dirty="0"/>
              <a:t> in a size range from </a:t>
            </a:r>
            <a:r>
              <a:rPr lang="en-US" sz="2800" dirty="0" err="1"/>
              <a:t>subnanometer</a:t>
            </a:r>
            <a:r>
              <a:rPr lang="en-US" sz="2800" dirty="0"/>
              <a:t> to ~2 nm and </a:t>
            </a:r>
            <a:r>
              <a:rPr lang="en-US" sz="2800" dirty="0" err="1"/>
              <a:t>nanocrystals</a:t>
            </a:r>
            <a:r>
              <a:rPr lang="en-US" sz="2800" dirty="0"/>
              <a:t> (typically 2-100 nm).</a:t>
            </a:r>
          </a:p>
        </p:txBody>
      </p:sp>
      <p:sp>
        <p:nvSpPr>
          <p:cNvPr id="43010" name="Rectangle 2"/>
          <p:cNvSpPr>
            <a:spLocks noGrp="1" noChangeArrowheads="1"/>
          </p:cNvSpPr>
          <p:nvPr>
            <p:ph type="title"/>
          </p:nvPr>
        </p:nvSpPr>
        <p:spPr/>
        <p:txBody>
          <a:bodyPr/>
          <a:lstStyle/>
          <a:p>
            <a:pPr algn="ctr"/>
            <a:r>
              <a:rPr lang="en-US" dirty="0" smtClean="0">
                <a:solidFill>
                  <a:srgbClr val="009900"/>
                </a:solidFill>
              </a:rPr>
              <a:t>  </a:t>
            </a:r>
            <a:r>
              <a:rPr lang="en-US" dirty="0" err="1" smtClean="0">
                <a:solidFill>
                  <a:srgbClr val="009900"/>
                </a:solidFill>
              </a:rPr>
              <a:t>Nanocluster</a:t>
            </a:r>
            <a:endParaRPr lang="en-US" dirty="0">
              <a:solidFill>
                <a:srgbClr val="009900"/>
              </a:solidFill>
            </a:endParaRPr>
          </a:p>
        </p:txBody>
      </p:sp>
    </p:spTree>
    <p:extLst>
      <p:ext uri="{BB962C8B-B14F-4D97-AF65-F5344CB8AC3E}">
        <p14:creationId xmlns:p14="http://schemas.microsoft.com/office/powerpoint/2010/main" val="19145970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6" name="Picture 4" descr="Nanocrystals-433x285"/>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1066800" y="1676400"/>
            <a:ext cx="7162799" cy="3810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4034" name="Rectangle 2"/>
          <p:cNvSpPr>
            <a:spLocks noGrp="1" noChangeArrowheads="1"/>
          </p:cNvSpPr>
          <p:nvPr>
            <p:ph type="title"/>
          </p:nvPr>
        </p:nvSpPr>
        <p:spPr/>
        <p:txBody>
          <a:bodyPr/>
          <a:lstStyle/>
          <a:p>
            <a:r>
              <a:rPr lang="en-US"/>
              <a:t>Nanocrystals</a:t>
            </a:r>
          </a:p>
        </p:txBody>
      </p:sp>
    </p:spTree>
    <p:extLst>
      <p:ext uri="{BB962C8B-B14F-4D97-AF65-F5344CB8AC3E}">
        <p14:creationId xmlns:p14="http://schemas.microsoft.com/office/powerpoint/2010/main" val="38883610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idx="1"/>
          </p:nvPr>
        </p:nvSpPr>
        <p:spPr>
          <a:xfrm>
            <a:off x="457200" y="1143000"/>
            <a:ext cx="8229600" cy="4953000"/>
          </a:xfrm>
        </p:spPr>
        <p:txBody>
          <a:bodyPr>
            <a:noAutofit/>
          </a:bodyPr>
          <a:lstStyle/>
          <a:p>
            <a:pPr marL="0" indent="0" algn="just">
              <a:lnSpc>
                <a:spcPct val="150000"/>
              </a:lnSpc>
              <a:spcBef>
                <a:spcPts val="0"/>
              </a:spcBef>
            </a:pPr>
            <a:endParaRPr lang="en-US" sz="1800" b="1" dirty="0">
              <a:latin typeface="Times New Roman" pitchFamily="18" charset="0"/>
              <a:cs typeface="Times New Roman" pitchFamily="18" charset="0"/>
            </a:endParaRPr>
          </a:p>
          <a:p>
            <a:pPr marL="0" indent="0" algn="just">
              <a:lnSpc>
                <a:spcPct val="150000"/>
              </a:lnSpc>
              <a:spcBef>
                <a:spcPts val="0"/>
              </a:spcBef>
            </a:pPr>
            <a:r>
              <a:rPr lang="en-US" sz="1800" b="1" dirty="0">
                <a:latin typeface="Times New Roman" pitchFamily="18" charset="0"/>
                <a:cs typeface="Times New Roman" pitchFamily="18" charset="0"/>
              </a:rPr>
              <a:t>When the size of the material is reduced to less than 100 nanometers, the realm of quantum physics takes over and materials begin to demonstrate entirely new properties. </a:t>
            </a:r>
          </a:p>
          <a:p>
            <a:pPr marL="0" indent="0" algn="just">
              <a:lnSpc>
                <a:spcPct val="150000"/>
              </a:lnSpc>
              <a:spcBef>
                <a:spcPts val="0"/>
              </a:spcBef>
            </a:pPr>
            <a:endParaRPr lang="en-US" sz="1800" b="1" dirty="0">
              <a:latin typeface="Times New Roman" pitchFamily="18" charset="0"/>
              <a:cs typeface="Times New Roman" pitchFamily="18" charset="0"/>
            </a:endParaRPr>
          </a:p>
          <a:p>
            <a:pPr marL="0" indent="0" algn="just">
              <a:lnSpc>
                <a:spcPct val="150000"/>
              </a:lnSpc>
              <a:spcBef>
                <a:spcPts val="0"/>
              </a:spcBef>
            </a:pPr>
            <a:r>
              <a:rPr lang="en-US" sz="1800" b="1" dirty="0">
                <a:solidFill>
                  <a:srgbClr val="009900"/>
                </a:solidFill>
                <a:latin typeface="Times New Roman" pitchFamily="18" charset="0"/>
                <a:cs typeface="Times New Roman" pitchFamily="18" charset="0"/>
              </a:rPr>
              <a:t>Nano-design of drugs by various techniques like milling, high pressure homogenization, controlled precipitation etc., are explored to produce, drug </a:t>
            </a:r>
            <a:r>
              <a:rPr lang="en-US" sz="1800" b="1" dirty="0" err="1">
                <a:solidFill>
                  <a:srgbClr val="009900"/>
                </a:solidFill>
                <a:latin typeface="Times New Roman" pitchFamily="18" charset="0"/>
                <a:cs typeface="Times New Roman" pitchFamily="18" charset="0"/>
              </a:rPr>
              <a:t>nanocrystals</a:t>
            </a:r>
            <a:r>
              <a:rPr lang="en-US" sz="1800" b="1" dirty="0">
                <a:solidFill>
                  <a:srgbClr val="009900"/>
                </a:solidFill>
                <a:latin typeface="Times New Roman" pitchFamily="18" charset="0"/>
                <a:cs typeface="Times New Roman" pitchFamily="18" charset="0"/>
              </a:rPr>
              <a:t>, nanoparticles, </a:t>
            </a:r>
            <a:r>
              <a:rPr lang="en-US" sz="1800" b="1" dirty="0" err="1">
                <a:solidFill>
                  <a:srgbClr val="009900"/>
                </a:solidFill>
                <a:latin typeface="Times New Roman" pitchFamily="18" charset="0"/>
                <a:cs typeface="Times New Roman" pitchFamily="18" charset="0"/>
              </a:rPr>
              <a:t>nanoprecipitates</a:t>
            </a:r>
            <a:r>
              <a:rPr lang="en-US" sz="1800" b="1" dirty="0">
                <a:solidFill>
                  <a:srgbClr val="009900"/>
                </a:solidFill>
                <a:latin typeface="Times New Roman" pitchFamily="18" charset="0"/>
                <a:cs typeface="Times New Roman" pitchFamily="18" charset="0"/>
              </a:rPr>
              <a:t>, </a:t>
            </a:r>
            <a:r>
              <a:rPr lang="en-US" sz="1800" b="1" dirty="0" err="1">
                <a:solidFill>
                  <a:srgbClr val="009900"/>
                </a:solidFill>
                <a:latin typeface="Times New Roman" pitchFamily="18" charset="0"/>
                <a:cs typeface="Times New Roman" pitchFamily="18" charset="0"/>
              </a:rPr>
              <a:t>nanosuspensions</a:t>
            </a:r>
            <a:r>
              <a:rPr lang="en-US" sz="1800" b="1" dirty="0">
                <a:solidFill>
                  <a:srgbClr val="009900"/>
                </a:solidFill>
                <a:latin typeface="Times New Roman" pitchFamily="18" charset="0"/>
                <a:cs typeface="Times New Roman" pitchFamily="18" charset="0"/>
              </a:rPr>
              <a:t> (which for ease of understanding commonly mentioned as </a:t>
            </a:r>
            <a:r>
              <a:rPr lang="en-US" sz="1800" b="1" dirty="0" err="1">
                <a:solidFill>
                  <a:srgbClr val="009900"/>
                </a:solidFill>
                <a:latin typeface="Times New Roman" pitchFamily="18" charset="0"/>
                <a:cs typeface="Times New Roman" pitchFamily="18" charset="0"/>
              </a:rPr>
              <a:t>nanocrystals</a:t>
            </a:r>
            <a:r>
              <a:rPr lang="en-US" sz="1800" b="1" dirty="0">
                <a:solidFill>
                  <a:srgbClr val="009900"/>
                </a:solidFill>
                <a:latin typeface="Times New Roman" pitchFamily="18" charset="0"/>
                <a:cs typeface="Times New Roman" pitchFamily="18" charset="0"/>
              </a:rPr>
              <a:t>).  </a:t>
            </a:r>
          </a:p>
          <a:p>
            <a:pPr marL="0" indent="0" algn="just">
              <a:lnSpc>
                <a:spcPct val="150000"/>
              </a:lnSpc>
              <a:spcBef>
                <a:spcPts val="0"/>
              </a:spcBef>
            </a:pPr>
            <a:endParaRPr lang="en-US" sz="1800" b="1" dirty="0">
              <a:solidFill>
                <a:srgbClr val="009900"/>
              </a:solidFill>
              <a:latin typeface="Times New Roman" pitchFamily="18" charset="0"/>
              <a:cs typeface="Times New Roman" pitchFamily="18" charset="0"/>
            </a:endParaRPr>
          </a:p>
          <a:p>
            <a:pPr marL="0" indent="0" algn="just">
              <a:lnSpc>
                <a:spcPct val="150000"/>
              </a:lnSpc>
              <a:spcBef>
                <a:spcPts val="0"/>
              </a:spcBef>
            </a:pPr>
            <a:r>
              <a:rPr lang="en-US" sz="1800" b="1" dirty="0">
                <a:latin typeface="Times New Roman" pitchFamily="18" charset="0"/>
                <a:cs typeface="Times New Roman" pitchFamily="18" charset="0"/>
              </a:rPr>
              <a:t>As decreased size will increase the solubility of drugs hence, this technology is explored to increase oral bioavailability of sparingly water soluble drugs.</a:t>
            </a:r>
            <a:br>
              <a:rPr lang="en-US" sz="1800" b="1" dirty="0">
                <a:latin typeface="Times New Roman" pitchFamily="18" charset="0"/>
                <a:cs typeface="Times New Roman" pitchFamily="18" charset="0"/>
              </a:rPr>
            </a:br>
            <a:endParaRPr lang="en-US" sz="1800" b="1" dirty="0">
              <a:latin typeface="Times New Roman" pitchFamily="18" charset="0"/>
              <a:cs typeface="Times New Roman" pitchFamily="18" charset="0"/>
            </a:endParaRPr>
          </a:p>
        </p:txBody>
      </p:sp>
      <p:sp>
        <p:nvSpPr>
          <p:cNvPr id="45058" name="Rectangle 2"/>
          <p:cNvSpPr>
            <a:spLocks noGrp="1" noChangeArrowheads="1"/>
          </p:cNvSpPr>
          <p:nvPr>
            <p:ph type="title"/>
          </p:nvPr>
        </p:nvSpPr>
        <p:spPr>
          <a:xfrm>
            <a:off x="457200" y="158750"/>
            <a:ext cx="8229600" cy="984250"/>
          </a:xfrm>
        </p:spPr>
        <p:txBody>
          <a:bodyPr/>
          <a:lstStyle/>
          <a:p>
            <a:pPr algn="ctr"/>
            <a:r>
              <a:rPr lang="en-US" dirty="0" err="1">
                <a:solidFill>
                  <a:srgbClr val="009900"/>
                </a:solidFill>
              </a:rPr>
              <a:t>Nanocrystals</a:t>
            </a:r>
            <a:endParaRPr lang="en-US" dirty="0">
              <a:solidFill>
                <a:srgbClr val="009900"/>
              </a:solidFill>
            </a:endParaRPr>
          </a:p>
        </p:txBody>
      </p:sp>
    </p:spTree>
    <p:extLst>
      <p:ext uri="{BB962C8B-B14F-4D97-AF65-F5344CB8AC3E}">
        <p14:creationId xmlns:p14="http://schemas.microsoft.com/office/powerpoint/2010/main" val="24465654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6" name="Picture 8"/>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2218706" y="2376065"/>
            <a:ext cx="4706587" cy="2736108"/>
          </a:xfrm>
          <a:noFill/>
          <a:ln/>
        </p:spPr>
      </p:pic>
      <p:sp>
        <p:nvSpPr>
          <p:cNvPr id="17410" name="Rectangle 2"/>
          <p:cNvSpPr>
            <a:spLocks noGrp="1" noChangeArrowheads="1"/>
          </p:cNvSpPr>
          <p:nvPr>
            <p:ph type="title"/>
          </p:nvPr>
        </p:nvSpPr>
        <p:spPr/>
        <p:txBody>
          <a:bodyPr/>
          <a:lstStyle/>
          <a:p>
            <a:pPr algn="ctr"/>
            <a:r>
              <a:rPr lang="en-US" dirty="0">
                <a:solidFill>
                  <a:srgbClr val="009900"/>
                </a:solidFill>
              </a:rPr>
              <a:t>Polymeric Nanoparticles </a:t>
            </a:r>
          </a:p>
        </p:txBody>
      </p:sp>
      <p:pic>
        <p:nvPicPr>
          <p:cNvPr id="17413" name="Picture 5" descr="zu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600200"/>
            <a:ext cx="3276600" cy="4648200"/>
          </a:xfrm>
          <a:prstGeom prst="rect">
            <a:avLst/>
          </a:prstGeom>
          <a:noFill/>
          <a:extLst>
            <a:ext uri="{909E8E84-426E-40DD-AFC4-6F175D3DCCD1}">
              <a14:hiddenFill xmlns:a14="http://schemas.microsoft.com/office/drawing/2010/main">
                <a:solidFill>
                  <a:srgbClr val="FFFFFF"/>
                </a:solidFill>
              </a14:hiddenFill>
            </a:ext>
          </a:extLst>
        </p:spPr>
      </p:pic>
      <p:pic>
        <p:nvPicPr>
          <p:cNvPr id="17415" name="Picture 7" descr="cohen_soi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1600200"/>
            <a:ext cx="2590800" cy="464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7480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rakesh-s\Desktop\blue_light_background_04_vector_181887.jpg"/>
          <p:cNvPicPr>
            <a:picLocks noChangeAspect="1" noChangeArrowheads="1"/>
          </p:cNvPicPr>
          <p:nvPr/>
        </p:nvPicPr>
        <p:blipFill>
          <a:blip r:embed="rId2"/>
          <a:srcRect/>
          <a:stretch>
            <a:fillRect/>
          </a:stretch>
        </p:blipFill>
        <p:spPr bwMode="auto">
          <a:xfrm>
            <a:off x="0" y="-93411"/>
            <a:ext cx="9144000" cy="6925936"/>
          </a:xfrm>
          <a:prstGeom prst="rect">
            <a:avLst/>
          </a:prstGeom>
          <a:noFill/>
          <a:ln w="9525">
            <a:noFill/>
            <a:miter lim="800000"/>
            <a:headEnd/>
            <a:tailEnd/>
          </a:ln>
        </p:spPr>
      </p:pic>
      <p:sp>
        <p:nvSpPr>
          <p:cNvPr id="5" name="Flowchart: Display 4"/>
          <p:cNvSpPr/>
          <p:nvPr/>
        </p:nvSpPr>
        <p:spPr>
          <a:xfrm>
            <a:off x="13595" y="832199"/>
            <a:ext cx="9130406" cy="4959227"/>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1080696" y="5847029"/>
            <a:ext cx="7011306" cy="923330"/>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8696" y="40761"/>
            <a:ext cx="8535306" cy="832199"/>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dirty="0" smtClean="0">
                <a:solidFill>
                  <a:schemeClr val="accent4">
                    <a:lumMod val="10000"/>
                  </a:schemeClr>
                </a:solidFill>
                <a:latin typeface="Baskerville Old Face" panose="02020602080505020303" pitchFamily="18" charset="0"/>
              </a:rPr>
              <a:t>OMICS Journals are welcoming Submissions</a:t>
            </a:r>
            <a:r>
              <a:rPr lang="en-US" sz="3200" dirty="0" smtClean="0">
                <a:solidFill>
                  <a:schemeClr val="accent4">
                    <a:lumMod val="10000"/>
                  </a:schemeClr>
                </a:solidFill>
              </a:rPr>
              <a:t/>
            </a:r>
            <a:br>
              <a:rPr lang="en-US" sz="3200"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3163356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idx="1"/>
          </p:nvPr>
        </p:nvSpPr>
        <p:spPr/>
        <p:txBody>
          <a:bodyPr/>
          <a:lstStyle/>
          <a:p>
            <a:endParaRPr lang="en-US" sz="2800"/>
          </a:p>
          <a:p>
            <a:r>
              <a:rPr lang="en-US" sz="2800"/>
              <a:t>In recent years, biodegradable polymeric nanoparticles have attracted considerable attention as potential drug delivery devices in view of their applications in drug targeting to particular organs/tissues, as carriers of DNA </a:t>
            </a:r>
            <a:br>
              <a:rPr lang="en-US" sz="2800"/>
            </a:br>
            <a:r>
              <a:rPr lang="en-US" sz="2800"/>
              <a:t>in gene therapy, and in their ability to deliver proteins, peptides and genes </a:t>
            </a:r>
            <a:br>
              <a:rPr lang="en-US" sz="2800"/>
            </a:br>
            <a:r>
              <a:rPr lang="en-US" sz="2800"/>
              <a:t>through a per oral route of administration. </a:t>
            </a:r>
          </a:p>
        </p:txBody>
      </p:sp>
      <p:sp>
        <p:nvSpPr>
          <p:cNvPr id="35842" name="Rectangle 2"/>
          <p:cNvSpPr>
            <a:spLocks noGrp="1" noChangeArrowheads="1"/>
          </p:cNvSpPr>
          <p:nvPr>
            <p:ph type="title"/>
          </p:nvPr>
        </p:nvSpPr>
        <p:spPr/>
        <p:txBody>
          <a:bodyPr/>
          <a:lstStyle/>
          <a:p>
            <a:pPr algn="ctr"/>
            <a:r>
              <a:rPr lang="en-US" dirty="0">
                <a:solidFill>
                  <a:srgbClr val="009900"/>
                </a:solidFill>
              </a:rPr>
              <a:t>Polymeric Nanoparticles</a:t>
            </a:r>
          </a:p>
        </p:txBody>
      </p:sp>
    </p:spTree>
    <p:extLst>
      <p:ext uri="{BB962C8B-B14F-4D97-AF65-F5344CB8AC3E}">
        <p14:creationId xmlns:p14="http://schemas.microsoft.com/office/powerpoint/2010/main" val="22623807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8" name="Picture 4" descr="c60"/>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98120" y="1600200"/>
            <a:ext cx="4495800" cy="4343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6866" name="Rectangle 2"/>
          <p:cNvSpPr>
            <a:spLocks noGrp="1" noChangeArrowheads="1"/>
          </p:cNvSpPr>
          <p:nvPr>
            <p:ph type="title"/>
          </p:nvPr>
        </p:nvSpPr>
        <p:spPr/>
        <p:txBody>
          <a:bodyPr/>
          <a:lstStyle/>
          <a:p>
            <a:pPr algn="ctr"/>
            <a:r>
              <a:rPr lang="en-US" dirty="0">
                <a:solidFill>
                  <a:srgbClr val="009900"/>
                </a:solidFill>
              </a:rPr>
              <a:t>Carbon 60</a:t>
            </a:r>
          </a:p>
        </p:txBody>
      </p:sp>
      <p:pic>
        <p:nvPicPr>
          <p:cNvPr id="36870" name="Picture 6" descr="c60_with_galax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6745" y="1905000"/>
            <a:ext cx="4419600" cy="4419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79184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7" name="Rectangle 11"/>
          <p:cNvSpPr>
            <a:spLocks noGrp="1" noChangeArrowheads="1"/>
          </p:cNvSpPr>
          <p:nvPr>
            <p:ph idx="1"/>
          </p:nvPr>
        </p:nvSpPr>
        <p:spPr>
          <a:xfrm>
            <a:off x="457200" y="1371600"/>
            <a:ext cx="8229600" cy="4724400"/>
          </a:xfrm>
        </p:spPr>
        <p:txBody>
          <a:bodyPr/>
          <a:lstStyle/>
          <a:p>
            <a:pPr>
              <a:lnSpc>
                <a:spcPct val="80000"/>
              </a:lnSpc>
              <a:buFont typeface="Wingdings" pitchFamily="2" charset="2"/>
              <a:buNone/>
            </a:pPr>
            <a:endParaRPr lang="en-US" sz="2400" dirty="0"/>
          </a:p>
          <a:p>
            <a:pPr>
              <a:lnSpc>
                <a:spcPct val="80000"/>
              </a:lnSpc>
            </a:pPr>
            <a:r>
              <a:rPr lang="en-US" sz="2400" dirty="0"/>
              <a:t>C60 are spherical molecules about 1nm in diameter, comprising 60 carbon atoms </a:t>
            </a:r>
            <a:br>
              <a:rPr lang="en-US" sz="2400" dirty="0"/>
            </a:br>
            <a:r>
              <a:rPr lang="en-US" sz="2400" dirty="0"/>
              <a:t>arranged as 20 hexagons and 12 pentagons: the configuration of a football. </a:t>
            </a:r>
          </a:p>
          <a:p>
            <a:pPr>
              <a:lnSpc>
                <a:spcPct val="80000"/>
              </a:lnSpc>
            </a:pPr>
            <a:endParaRPr lang="en-US" sz="2400" dirty="0"/>
          </a:p>
          <a:p>
            <a:pPr>
              <a:lnSpc>
                <a:spcPct val="80000"/>
              </a:lnSpc>
            </a:pPr>
            <a:r>
              <a:rPr lang="en-US" sz="2400" dirty="0"/>
              <a:t>Hence they find application as </a:t>
            </a:r>
            <a:r>
              <a:rPr lang="en-US" sz="2400" dirty="0" err="1"/>
              <a:t>NanoPharmaceuticals</a:t>
            </a:r>
            <a:r>
              <a:rPr lang="en-US" sz="2400" dirty="0"/>
              <a:t> with large drug payload in their cage like structure. </a:t>
            </a:r>
          </a:p>
          <a:p>
            <a:pPr>
              <a:lnSpc>
                <a:spcPct val="80000"/>
              </a:lnSpc>
            </a:pPr>
            <a:endParaRPr lang="en-US" sz="2400" dirty="0"/>
          </a:p>
          <a:p>
            <a:pPr>
              <a:lnSpc>
                <a:spcPct val="80000"/>
              </a:lnSpc>
            </a:pPr>
            <a:r>
              <a:rPr lang="en-US" sz="2400" dirty="0"/>
              <a:t>On the other hand with development of various chemical substitutes for C60, it is possible to develop functionalized C60 with better drug targeting properties </a:t>
            </a:r>
          </a:p>
        </p:txBody>
      </p:sp>
      <p:sp>
        <p:nvSpPr>
          <p:cNvPr id="24578" name="Rectangle 2"/>
          <p:cNvSpPr>
            <a:spLocks noGrp="1" noChangeArrowheads="1"/>
          </p:cNvSpPr>
          <p:nvPr>
            <p:ph type="title"/>
          </p:nvPr>
        </p:nvSpPr>
        <p:spPr/>
        <p:txBody>
          <a:bodyPr/>
          <a:lstStyle/>
          <a:p>
            <a:pPr algn="ctr"/>
            <a:r>
              <a:rPr lang="en-US" dirty="0">
                <a:solidFill>
                  <a:srgbClr val="009900"/>
                </a:solidFill>
              </a:rPr>
              <a:t>Carbon 60 </a:t>
            </a:r>
          </a:p>
        </p:txBody>
      </p:sp>
    </p:spTree>
    <p:extLst>
      <p:ext uri="{BB962C8B-B14F-4D97-AF65-F5344CB8AC3E}">
        <p14:creationId xmlns:p14="http://schemas.microsoft.com/office/powerpoint/2010/main" val="15224807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2" name="Picture 4" descr="nanotube-177x265"/>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429000" y="2514600"/>
            <a:ext cx="2286000" cy="2438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7890" name="Rectangle 2"/>
          <p:cNvSpPr>
            <a:spLocks noGrp="1" noChangeArrowheads="1"/>
          </p:cNvSpPr>
          <p:nvPr>
            <p:ph type="title"/>
          </p:nvPr>
        </p:nvSpPr>
        <p:spPr>
          <a:xfrm>
            <a:off x="457200" y="685800"/>
            <a:ext cx="8229600" cy="1143000"/>
          </a:xfrm>
        </p:spPr>
        <p:txBody>
          <a:bodyPr/>
          <a:lstStyle/>
          <a:p>
            <a:pPr algn="ctr"/>
            <a:r>
              <a:rPr lang="en-US" dirty="0">
                <a:solidFill>
                  <a:srgbClr val="009900"/>
                </a:solidFill>
              </a:rPr>
              <a:t>Carbon Nanotube</a:t>
            </a:r>
          </a:p>
        </p:txBody>
      </p:sp>
    </p:spTree>
    <p:extLst>
      <p:ext uri="{BB962C8B-B14F-4D97-AF65-F5344CB8AC3E}">
        <p14:creationId xmlns:p14="http://schemas.microsoft.com/office/powerpoint/2010/main" val="19615881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62" name="Rectangle 10"/>
          <p:cNvSpPr>
            <a:spLocks noGrp="1" noChangeArrowheads="1"/>
          </p:cNvSpPr>
          <p:nvPr>
            <p:ph idx="1"/>
          </p:nvPr>
        </p:nvSpPr>
        <p:spPr>
          <a:xfrm>
            <a:off x="457200" y="1219200"/>
            <a:ext cx="8153400" cy="5181600"/>
          </a:xfrm>
        </p:spPr>
        <p:txBody>
          <a:bodyPr/>
          <a:lstStyle/>
          <a:p>
            <a:pPr>
              <a:lnSpc>
                <a:spcPct val="80000"/>
              </a:lnSpc>
              <a:buFont typeface="Wingdings" pitchFamily="2" charset="2"/>
              <a:buNone/>
            </a:pPr>
            <a:endParaRPr lang="en-US" sz="2400" dirty="0"/>
          </a:p>
          <a:p>
            <a:pPr>
              <a:lnSpc>
                <a:spcPct val="80000"/>
              </a:lnSpc>
            </a:pPr>
            <a:r>
              <a:rPr lang="en-US" sz="2400" dirty="0"/>
              <a:t>Carbon nanotubes are adept at entering the nuclei of cells and may one day be used to deliver drugs and vaccines. </a:t>
            </a:r>
          </a:p>
          <a:p>
            <a:pPr>
              <a:lnSpc>
                <a:spcPct val="80000"/>
              </a:lnSpc>
            </a:pPr>
            <a:endParaRPr lang="en-US" sz="2400" dirty="0"/>
          </a:p>
          <a:p>
            <a:pPr>
              <a:lnSpc>
                <a:spcPct val="80000"/>
              </a:lnSpc>
            </a:pPr>
            <a:r>
              <a:rPr lang="en-US" sz="2400" dirty="0"/>
              <a:t>The modified nanotubes have so far only been used to ferry a small peptide into the nuclei of fibroblast cells. </a:t>
            </a:r>
          </a:p>
          <a:p>
            <a:pPr>
              <a:lnSpc>
                <a:spcPct val="80000"/>
              </a:lnSpc>
            </a:pPr>
            <a:endParaRPr lang="en-US" sz="2400" dirty="0"/>
          </a:p>
          <a:p>
            <a:pPr>
              <a:lnSpc>
                <a:spcPct val="80000"/>
              </a:lnSpc>
            </a:pPr>
            <a:r>
              <a:rPr lang="en-US" sz="2400" dirty="0"/>
              <a:t>But the researchers are hopeful that the technique may one day form the basis for new anti-cancer treatments, gene therapies and vaccines.</a:t>
            </a:r>
            <a:br>
              <a:rPr lang="en-US" sz="2400" dirty="0"/>
            </a:br>
            <a:r>
              <a:rPr lang="en-US" sz="2400" dirty="0"/>
              <a:t/>
            </a:r>
            <a:br>
              <a:rPr lang="en-US" sz="2400" dirty="0"/>
            </a:br>
            <a:endParaRPr lang="en-US" sz="2400" dirty="0"/>
          </a:p>
        </p:txBody>
      </p:sp>
      <p:sp>
        <p:nvSpPr>
          <p:cNvPr id="23554" name="Rectangle 2"/>
          <p:cNvSpPr>
            <a:spLocks noGrp="1" noChangeArrowheads="1"/>
          </p:cNvSpPr>
          <p:nvPr>
            <p:ph type="title"/>
          </p:nvPr>
        </p:nvSpPr>
        <p:spPr>
          <a:xfrm>
            <a:off x="457200" y="158750"/>
            <a:ext cx="8229600" cy="755650"/>
          </a:xfrm>
        </p:spPr>
        <p:txBody>
          <a:bodyPr/>
          <a:lstStyle/>
          <a:p>
            <a:r>
              <a:rPr lang="en-US" sz="4000"/>
              <a:t>Carbon Nanotube</a:t>
            </a:r>
          </a:p>
        </p:txBody>
      </p:sp>
    </p:spTree>
    <p:extLst>
      <p:ext uri="{BB962C8B-B14F-4D97-AF65-F5344CB8AC3E}">
        <p14:creationId xmlns:p14="http://schemas.microsoft.com/office/powerpoint/2010/main" val="15561258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ChangeArrowheads="1"/>
          </p:cNvSpPr>
          <p:nvPr>
            <p:ph idx="1"/>
          </p:nvPr>
        </p:nvSpPr>
        <p:spPr/>
        <p:txBody>
          <a:bodyPr/>
          <a:lstStyle/>
          <a:p>
            <a:pPr>
              <a:buFont typeface="Wingdings" pitchFamily="2" charset="2"/>
              <a:buNone/>
            </a:pPr>
            <a:endParaRPr lang="en-US"/>
          </a:p>
          <a:p>
            <a:pPr>
              <a:buFont typeface="Wingdings" pitchFamily="2" charset="2"/>
              <a:buNone/>
            </a:pPr>
            <a:endParaRPr lang="en-US"/>
          </a:p>
          <a:p>
            <a:pPr>
              <a:buFont typeface="Wingdings" pitchFamily="2" charset="2"/>
              <a:buNone/>
            </a:pPr>
            <a:endParaRPr lang="en-US"/>
          </a:p>
        </p:txBody>
      </p:sp>
      <p:sp>
        <p:nvSpPr>
          <p:cNvPr id="64514" name="Rectangle 2"/>
          <p:cNvSpPr>
            <a:spLocks noGrp="1" noChangeArrowheads="1"/>
          </p:cNvSpPr>
          <p:nvPr>
            <p:ph type="title"/>
          </p:nvPr>
        </p:nvSpPr>
        <p:spPr>
          <a:xfrm>
            <a:off x="914400" y="158750"/>
            <a:ext cx="7772400" cy="831850"/>
          </a:xfrm>
        </p:spPr>
        <p:txBody>
          <a:bodyPr>
            <a:normAutofit fontScale="90000"/>
          </a:bodyPr>
          <a:lstStyle/>
          <a:p>
            <a:r>
              <a:rPr lang="en-US" dirty="0" smtClean="0">
                <a:solidFill>
                  <a:srgbClr val="009900"/>
                </a:solidFill>
              </a:rPr>
              <a:t>Equipment's </a:t>
            </a:r>
            <a:r>
              <a:rPr lang="en-US" dirty="0">
                <a:solidFill>
                  <a:srgbClr val="009900"/>
                </a:solidFill>
              </a:rPr>
              <a:t>for Nanoparticles</a:t>
            </a:r>
          </a:p>
        </p:txBody>
      </p:sp>
      <p:sp>
        <p:nvSpPr>
          <p:cNvPr id="64516" name="Text Box 4"/>
          <p:cNvSpPr txBox="1">
            <a:spLocks noChangeArrowheads="1"/>
          </p:cNvSpPr>
          <p:nvPr/>
        </p:nvSpPr>
        <p:spPr bwMode="auto">
          <a:xfrm>
            <a:off x="685800" y="1219200"/>
            <a:ext cx="7924800" cy="500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spcBef>
                <a:spcPct val="50000"/>
              </a:spcBef>
              <a:buFontTx/>
              <a:buAutoNum type="arabicPeriod"/>
            </a:pPr>
            <a:r>
              <a:rPr lang="en-US" sz="2800" dirty="0">
                <a:latin typeface="Verdana" pitchFamily="34" charset="0"/>
              </a:rPr>
              <a:t>Homogenizer</a:t>
            </a:r>
          </a:p>
          <a:p>
            <a:pPr>
              <a:spcBef>
                <a:spcPct val="50000"/>
              </a:spcBef>
              <a:buFontTx/>
              <a:buAutoNum type="arabicPeriod"/>
            </a:pPr>
            <a:r>
              <a:rPr lang="en-US" sz="2800" dirty="0">
                <a:latin typeface="Verdana" pitchFamily="34" charset="0"/>
              </a:rPr>
              <a:t>Ultra </a:t>
            </a:r>
            <a:r>
              <a:rPr lang="en-US" sz="2800" dirty="0" err="1">
                <a:latin typeface="Verdana" pitchFamily="34" charset="0"/>
              </a:rPr>
              <a:t>Sonicator</a:t>
            </a:r>
            <a:endParaRPr lang="en-US" sz="2800" dirty="0">
              <a:latin typeface="Verdana" pitchFamily="34" charset="0"/>
            </a:endParaRPr>
          </a:p>
          <a:p>
            <a:pPr>
              <a:spcBef>
                <a:spcPct val="50000"/>
              </a:spcBef>
              <a:buFontTx/>
              <a:buAutoNum type="arabicPeriod"/>
            </a:pPr>
            <a:r>
              <a:rPr lang="en-US" sz="2800" dirty="0">
                <a:latin typeface="Verdana" pitchFamily="34" charset="0"/>
              </a:rPr>
              <a:t>Mills</a:t>
            </a:r>
          </a:p>
          <a:p>
            <a:pPr>
              <a:spcBef>
                <a:spcPct val="50000"/>
              </a:spcBef>
              <a:buFontTx/>
              <a:buAutoNum type="arabicPeriod"/>
            </a:pPr>
            <a:r>
              <a:rPr lang="en-US" sz="2800" dirty="0">
                <a:latin typeface="Verdana" pitchFamily="34" charset="0"/>
              </a:rPr>
              <a:t>Spray Milling</a:t>
            </a:r>
          </a:p>
          <a:p>
            <a:pPr>
              <a:spcBef>
                <a:spcPct val="50000"/>
              </a:spcBef>
              <a:buFontTx/>
              <a:buAutoNum type="arabicPeriod"/>
            </a:pPr>
            <a:r>
              <a:rPr lang="en-US" sz="2800" dirty="0">
                <a:latin typeface="Verdana" pitchFamily="34" charset="0"/>
              </a:rPr>
              <a:t>Supercritical Fluid Technology</a:t>
            </a:r>
          </a:p>
          <a:p>
            <a:pPr>
              <a:spcBef>
                <a:spcPct val="50000"/>
              </a:spcBef>
              <a:buFontTx/>
              <a:buAutoNum type="arabicPeriod"/>
            </a:pPr>
            <a:r>
              <a:rPr lang="en-US" sz="2800" dirty="0">
                <a:latin typeface="Verdana" pitchFamily="34" charset="0"/>
              </a:rPr>
              <a:t>Electrospray</a:t>
            </a:r>
          </a:p>
          <a:p>
            <a:pPr>
              <a:spcBef>
                <a:spcPct val="50000"/>
              </a:spcBef>
              <a:buFontTx/>
              <a:buAutoNum type="arabicPeriod"/>
            </a:pPr>
            <a:r>
              <a:rPr lang="en-US" sz="2800" dirty="0">
                <a:latin typeface="Verdana" pitchFamily="34" charset="0"/>
              </a:rPr>
              <a:t>Ultracentrifugation</a:t>
            </a:r>
          </a:p>
          <a:p>
            <a:pPr>
              <a:spcBef>
                <a:spcPct val="50000"/>
              </a:spcBef>
              <a:buFontTx/>
              <a:buAutoNum type="arabicPeriod"/>
            </a:pPr>
            <a:r>
              <a:rPr lang="en-US" sz="2800" dirty="0" err="1">
                <a:latin typeface="Verdana" pitchFamily="34" charset="0"/>
              </a:rPr>
              <a:t>Nanofiltration</a:t>
            </a:r>
            <a:endParaRPr lang="en-US" sz="2800" dirty="0">
              <a:latin typeface="Verdana" pitchFamily="34" charset="0"/>
            </a:endParaRPr>
          </a:p>
        </p:txBody>
      </p:sp>
    </p:spTree>
    <p:extLst>
      <p:ext uri="{BB962C8B-B14F-4D97-AF65-F5344CB8AC3E}">
        <p14:creationId xmlns:p14="http://schemas.microsoft.com/office/powerpoint/2010/main" val="35382179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914400" y="158750"/>
            <a:ext cx="7772400" cy="984250"/>
          </a:xfrm>
        </p:spPr>
        <p:txBody>
          <a:bodyPr>
            <a:normAutofit fontScale="90000"/>
          </a:bodyPr>
          <a:lstStyle/>
          <a:p>
            <a:r>
              <a:rPr lang="en-US" sz="4000" dirty="0">
                <a:solidFill>
                  <a:srgbClr val="009900"/>
                </a:solidFill>
              </a:rPr>
              <a:t>Homogenizer &amp; Ultra </a:t>
            </a:r>
            <a:r>
              <a:rPr lang="en-US" sz="4000" dirty="0" err="1">
                <a:solidFill>
                  <a:srgbClr val="009900"/>
                </a:solidFill>
              </a:rPr>
              <a:t>Sonicator</a:t>
            </a:r>
            <a:endParaRPr lang="en-US" sz="4000" dirty="0">
              <a:solidFill>
                <a:srgbClr val="009900"/>
              </a:solidFill>
            </a:endParaRPr>
          </a:p>
        </p:txBody>
      </p:sp>
      <p:graphicFrame>
        <p:nvGraphicFramePr>
          <p:cNvPr id="65572" name="Group 36"/>
          <p:cNvGraphicFramePr>
            <a:graphicFrameLocks noGrp="1"/>
          </p:cNvGraphicFramePr>
          <p:nvPr/>
        </p:nvGraphicFramePr>
        <p:xfrm>
          <a:off x="0" y="0"/>
          <a:ext cx="1041400" cy="26289000"/>
        </p:xfrm>
        <a:graphic>
          <a:graphicData uri="http://schemas.openxmlformats.org/drawingml/2006/table">
            <a:tbl>
              <a:tblPr/>
              <a:tblGrid>
                <a:gridCol w="208280"/>
                <a:gridCol w="208280"/>
                <a:gridCol w="208280"/>
                <a:gridCol w="208280"/>
                <a:gridCol w="208280"/>
              </a:tblGrid>
              <a:tr h="796925">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  </a:t>
                      </a:r>
                      <a:r>
                        <a:rPr kumimoji="0" lang="en-US" sz="24300" b="0" i="0" u="none" strike="noStrike" cap="none" normalizeH="0" baseline="0" smtClean="0">
                          <a:ln>
                            <a:noFill/>
                          </a:ln>
                          <a:solidFill>
                            <a:schemeClr val="tx1"/>
                          </a:solidFill>
                          <a:effectLst/>
                          <a:latin typeface="Arial" charset="0"/>
                        </a:rPr>
                        <a:t> </a:t>
                      </a:r>
                      <a:r>
                        <a:rPr kumimoji="0" lang="en-US" sz="1800" b="0" i="0" u="none" strike="noStrike" cap="none" normalizeH="0" baseline="0" smtClean="0">
                          <a:ln>
                            <a:noFill/>
                          </a:ln>
                          <a:solidFill>
                            <a:schemeClr val="tx1"/>
                          </a:solidFill>
                          <a:effectLst/>
                          <a:latin typeface="Arial" charset="0"/>
                        </a:rPr>
                        <a:t>                                                                                </a:t>
                      </a:r>
                    </a:p>
                  </a:txBody>
                  <a:tcPr horzOverflow="overflow">
                    <a:lnL cap="flat">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endParaRPr>
                    </a:p>
                  </a:txBody>
                  <a:tcPr anchor="ctr" horzOverflow="overflow">
                    <a:lnL>
                      <a:noFill/>
                    </a:lnL>
                    <a:lnR cap="flat">
                      <a:noFill/>
                    </a:lnR>
                    <a:lnT cap="flat">
                      <a:noFill/>
                    </a:lnT>
                    <a:lnB>
                      <a:noFill/>
                    </a:lnB>
                    <a:lnTlToBr>
                      <a:noFill/>
                    </a:lnTlToBr>
                    <a:lnBlToTr>
                      <a:noFill/>
                    </a:lnBlToTr>
                    <a:noFill/>
                  </a:tcPr>
                </a:tc>
              </a:tr>
              <a:tr h="1916113">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endParaRPr>
                    </a:p>
                  </a:txBody>
                  <a:tcPr anchor="ctr" horzOverflow="overflow">
                    <a:lnL>
                      <a:noFill/>
                    </a:lnL>
                    <a:lnR cap="flat">
                      <a:noFill/>
                    </a:lnR>
                    <a:lnT>
                      <a:noFill/>
                    </a:lnT>
                    <a:lnB cap="flat">
                      <a:noFill/>
                    </a:lnB>
                    <a:lnTlToBr>
                      <a:noFill/>
                    </a:lnTlToBr>
                    <a:lnBlToTr>
                      <a:noFill/>
                    </a:lnBlToTr>
                    <a:noFill/>
                  </a:tcPr>
                </a:tc>
              </a:tr>
            </a:tbl>
          </a:graphicData>
        </a:graphic>
      </p:graphicFrame>
      <p:graphicFrame>
        <p:nvGraphicFramePr>
          <p:cNvPr id="65621" name="Group 85"/>
          <p:cNvGraphicFramePr>
            <a:graphicFrameLocks noGrp="1"/>
          </p:cNvGraphicFramePr>
          <p:nvPr/>
        </p:nvGraphicFramePr>
        <p:xfrm>
          <a:off x="0" y="0"/>
          <a:ext cx="3816350" cy="14188440"/>
        </p:xfrm>
        <a:graphic>
          <a:graphicData uri="http://schemas.openxmlformats.org/drawingml/2006/table">
            <a:tbl>
              <a:tblPr/>
              <a:tblGrid>
                <a:gridCol w="208280"/>
                <a:gridCol w="208280"/>
                <a:gridCol w="2592388"/>
                <a:gridCol w="208280"/>
                <a:gridCol w="208280"/>
                <a:gridCol w="182562"/>
                <a:gridCol w="208280"/>
              </a:tblGrid>
              <a:tr h="0">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  </a:t>
                      </a:r>
                      <a:r>
                        <a:rPr kumimoji="0" lang="en-US" sz="9700" b="0" i="0" u="none" strike="noStrike" cap="none" normalizeH="0" baseline="0" smtClean="0">
                          <a:ln>
                            <a:noFill/>
                          </a:ln>
                          <a:solidFill>
                            <a:schemeClr val="tx1"/>
                          </a:solidFill>
                          <a:effectLst/>
                          <a:latin typeface="Arial" charset="0"/>
                        </a:rPr>
                        <a:t> </a:t>
                      </a:r>
                      <a:r>
                        <a:rPr kumimoji="0" lang="en-US" sz="1800" b="0" i="0" u="none" strike="noStrike" cap="none" normalizeH="0" baseline="0" smtClean="0">
                          <a:ln>
                            <a:noFill/>
                          </a:ln>
                          <a:solidFill>
                            <a:schemeClr val="tx1"/>
                          </a:solidFill>
                          <a:effectLst/>
                          <a:latin typeface="Arial" charset="0"/>
                        </a:rPr>
                        <a:t>                                            </a:t>
                      </a:r>
                    </a:p>
                  </a:txBody>
                  <a:tcPr horzOverflow="overflow">
                    <a:lnL cap="flat">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endParaRPr>
                    </a:p>
                  </a:txBody>
                  <a:tcPr horzOverflow="overflow">
                    <a:lnL>
                      <a:noFill/>
                    </a:lnL>
                    <a:lnR>
                      <a:noFill/>
                    </a:lnR>
                    <a:lnT cap="flat">
                      <a:noFill/>
                    </a:lnT>
                    <a:lnB>
                      <a:noFill/>
                    </a:lnB>
                    <a:lnTlToBr>
                      <a:noFill/>
                    </a:lnTlToBr>
                    <a:lnBlToTr>
                      <a:noFill/>
                    </a:lnBlToTr>
                    <a:noFill/>
                  </a:tcPr>
                </a:tc>
                <a:tc gridSpan="4">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endParaRPr>
                    </a:p>
                  </a:txBody>
                  <a:tcPr anchor="ctr" horzOverflow="overflow">
                    <a:lnL>
                      <a:noFill/>
                    </a:lnL>
                    <a:lnR>
                      <a:noFill/>
                    </a:lnR>
                    <a:lnT cap="flat">
                      <a:noFill/>
                    </a:lnT>
                    <a:lnB>
                      <a:noFill/>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endParaRPr>
                    </a:p>
                  </a:txBody>
                  <a:tcPr horzOverflow="overflow">
                    <a:lnL>
                      <a:noFill/>
                    </a:lnL>
                    <a:lnR cap="flat">
                      <a:noFill/>
                    </a:lnR>
                    <a:lnT cap="flat">
                      <a:noFill/>
                    </a:lnT>
                    <a:lnB>
                      <a:noFill/>
                    </a:lnB>
                    <a:lnTlToBr>
                      <a:noFill/>
                    </a:lnTlToBr>
                    <a:lnBlToTr>
                      <a:noFill/>
                    </a:lnBlToTr>
                    <a:noFill/>
                  </a:tcPr>
                </a:tc>
              </a:tr>
              <a:tr h="401638">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endParaRPr>
                    </a:p>
                  </a:txBody>
                  <a:tcPr anchor="ctr" horzOverflow="overflow">
                    <a:lnL>
                      <a:noFill/>
                    </a:lnL>
                    <a:lnR>
                      <a:noFill/>
                    </a:lnR>
                    <a:ln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endParaRPr>
                    </a:p>
                  </a:txBody>
                  <a:tcPr anchor="ctr" horzOverflow="overflow">
                    <a:lnL>
                      <a:noFill/>
                    </a:lnL>
                    <a:lnR cap="flat">
                      <a:noFill/>
                    </a:lnR>
                    <a:lnT>
                      <a:noFill/>
                    </a:lnT>
                    <a:lnB>
                      <a:noFill/>
                    </a:lnB>
                    <a:lnTlToBr>
                      <a:noFill/>
                    </a:lnTlToBr>
                    <a:lnBlToTr>
                      <a:noFill/>
                    </a:lnBlToTr>
                    <a:noFill/>
                  </a:tcPr>
                </a:tc>
                <a:tc hMerge="1">
                  <a:txBody>
                    <a:bodyPr/>
                    <a:lstStyle/>
                    <a:p>
                      <a:endParaRPr lang="en-US"/>
                    </a:p>
                  </a:txBody>
                  <a:tcPr/>
                </a:tc>
              </a:tr>
              <a:tr h="582613">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endParaRPr>
                    </a:p>
                  </a:txBody>
                  <a:tcPr anchor="ct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endParaRPr>
                    </a:p>
                  </a:txBody>
                  <a:tcPr horzOverflow="overflow">
                    <a:lnL>
                      <a:noFill/>
                    </a:lnL>
                    <a:lnR>
                      <a:noFill/>
                    </a:lnR>
                    <a:lnT>
                      <a:noFill/>
                    </a:lnT>
                    <a:lnB cap="flat">
                      <a:noFill/>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endParaRPr>
                    </a:p>
                  </a:txBody>
                  <a:tcPr anchor="ctr" horzOverflow="overflow">
                    <a:lnL>
                      <a:noFill/>
                    </a:lnL>
                    <a:lnR cap="flat">
                      <a:noFill/>
                    </a:lnR>
                    <a:lnT>
                      <a:noFill/>
                    </a:lnT>
                    <a:lnB cap="flat">
                      <a:noFill/>
                    </a:lnB>
                    <a:lnTlToBr>
                      <a:noFill/>
                    </a:lnTlToBr>
                    <a:lnBlToTr>
                      <a:noFill/>
                    </a:lnBlToTr>
                    <a:noFill/>
                  </a:tcPr>
                </a:tc>
                <a:tc hMerge="1">
                  <a:txBody>
                    <a:bodyPr/>
                    <a:lstStyle/>
                    <a:p>
                      <a:endParaRPr lang="en-US"/>
                    </a:p>
                  </a:txBody>
                  <a:tcPr/>
                </a:tc>
                <a:tc hMerge="1">
                  <a:txBody>
                    <a:bodyPr/>
                    <a:lstStyle/>
                    <a:p>
                      <a:endParaRPr lang="en-US"/>
                    </a:p>
                  </a:txBody>
                  <a:tcPr/>
                </a:tc>
              </a:tr>
            </a:tbl>
          </a:graphicData>
        </a:graphic>
      </p:graphicFrame>
      <p:pic>
        <p:nvPicPr>
          <p:cNvPr id="65574" name="Picture 38" descr="homogenization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600200"/>
            <a:ext cx="4038600" cy="4495800"/>
          </a:xfrm>
          <a:prstGeom prst="rect">
            <a:avLst/>
          </a:prstGeom>
          <a:noFill/>
          <a:extLst>
            <a:ext uri="{909E8E84-426E-40DD-AFC4-6F175D3DCCD1}">
              <a14:hiddenFill xmlns:a14="http://schemas.microsoft.com/office/drawing/2010/main">
                <a:solidFill>
                  <a:srgbClr val="FFFFFF"/>
                </a:solidFill>
              </a14:hiddenFill>
            </a:ext>
          </a:extLst>
        </p:spPr>
      </p:pic>
      <p:pic>
        <p:nvPicPr>
          <p:cNvPr id="65623" name="Picture 87" descr="ultrasonic-sonicat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600" y="1600200"/>
            <a:ext cx="3886200" cy="4495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7690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b="1"/>
              <a:t>Oral Administration</a:t>
            </a:r>
          </a:p>
        </p:txBody>
      </p:sp>
      <p:sp>
        <p:nvSpPr>
          <p:cNvPr id="5123" name="Rectangle 3"/>
          <p:cNvSpPr>
            <a:spLocks noGrp="1" noChangeArrowheads="1"/>
          </p:cNvSpPr>
          <p:nvPr>
            <p:ph sz="half" idx="1"/>
          </p:nvPr>
        </p:nvSpPr>
        <p:spPr/>
        <p:txBody>
          <a:bodyPr>
            <a:normAutofit/>
          </a:bodyPr>
          <a:lstStyle/>
          <a:p>
            <a:r>
              <a:rPr lang="en-US" sz="3200"/>
              <a:t>Advantages	</a:t>
            </a:r>
          </a:p>
          <a:p>
            <a:pPr lvl="1"/>
            <a:r>
              <a:rPr lang="en-US"/>
              <a:t>Patient: Convenience, not invasive, higher compliance</a:t>
            </a:r>
          </a:p>
          <a:p>
            <a:pPr lvl="1"/>
            <a:r>
              <a:rPr lang="en-US"/>
              <a:t>Manufacture: well established processes, available infrastructure</a:t>
            </a:r>
          </a:p>
          <a:p>
            <a:pPr lvl="1"/>
            <a:endParaRPr lang="en-US"/>
          </a:p>
        </p:txBody>
      </p:sp>
      <p:sp>
        <p:nvSpPr>
          <p:cNvPr id="5124" name="Rectangle 4"/>
          <p:cNvSpPr>
            <a:spLocks noGrp="1" noChangeArrowheads="1"/>
          </p:cNvSpPr>
          <p:nvPr>
            <p:ph sz="half" idx="2"/>
          </p:nvPr>
        </p:nvSpPr>
        <p:spPr/>
        <p:txBody>
          <a:bodyPr>
            <a:normAutofit/>
          </a:bodyPr>
          <a:lstStyle/>
          <a:p>
            <a:r>
              <a:rPr lang="en-US" sz="3200"/>
              <a:t>Disadvantages</a:t>
            </a:r>
          </a:p>
          <a:p>
            <a:pPr lvl="1"/>
            <a:r>
              <a:rPr lang="en-US"/>
              <a:t>Unconscious patients cannot take dose</a:t>
            </a:r>
          </a:p>
          <a:p>
            <a:pPr lvl="1"/>
            <a:r>
              <a:rPr lang="en-US"/>
              <a:t>Low solubility</a:t>
            </a:r>
          </a:p>
          <a:p>
            <a:pPr lvl="1"/>
            <a:r>
              <a:rPr lang="en-US"/>
              <a:t>Low permeability</a:t>
            </a:r>
          </a:p>
          <a:p>
            <a:pPr lvl="1"/>
            <a:r>
              <a:rPr lang="en-US"/>
              <a:t>Degradation by GI enzymes or flora</a:t>
            </a:r>
          </a:p>
          <a:p>
            <a:pPr lvl="1"/>
            <a:r>
              <a:rPr lang="en-US"/>
              <a:t>First pass metabolism</a:t>
            </a:r>
          </a:p>
          <a:p>
            <a:pPr lvl="1"/>
            <a:r>
              <a:rPr lang="en-US"/>
              <a:t>Food interactions</a:t>
            </a:r>
          </a:p>
          <a:p>
            <a:pPr lvl="1"/>
            <a:r>
              <a:rPr lang="en-US"/>
              <a:t>Irregular absorption</a:t>
            </a:r>
          </a:p>
          <a:p>
            <a:pPr lvl="1"/>
            <a:endParaRPr lang="en-US"/>
          </a:p>
        </p:txBody>
      </p:sp>
    </p:spTree>
    <p:extLst>
      <p:ext uri="{BB962C8B-B14F-4D97-AF65-F5344CB8AC3E}">
        <p14:creationId xmlns:p14="http://schemas.microsoft.com/office/powerpoint/2010/main" val="3870566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blinds(horizontal)">
                                      <p:cBhvr>
                                        <p:cTn id="7" dur="500"/>
                                        <p:tgtEl>
                                          <p:spTgt spid="512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123">
                                            <p:txEl>
                                              <p:pRg st="1" end="1"/>
                                            </p:txEl>
                                          </p:spTgt>
                                        </p:tgtEl>
                                        <p:attrNameLst>
                                          <p:attrName>style.visibility</p:attrName>
                                        </p:attrNameLst>
                                      </p:cBhvr>
                                      <p:to>
                                        <p:strVal val="visible"/>
                                      </p:to>
                                    </p:set>
                                    <p:animEffect transition="in" filter="blinds(horizontal)">
                                      <p:cBhvr>
                                        <p:cTn id="10" dur="500"/>
                                        <p:tgtEl>
                                          <p:spTgt spid="5123">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5123">
                                            <p:txEl>
                                              <p:pRg st="2" end="2"/>
                                            </p:txEl>
                                          </p:spTgt>
                                        </p:tgtEl>
                                        <p:attrNameLst>
                                          <p:attrName>style.visibility</p:attrName>
                                        </p:attrNameLst>
                                      </p:cBhvr>
                                      <p:to>
                                        <p:strVal val="visible"/>
                                      </p:to>
                                    </p:set>
                                    <p:animEffect transition="in" filter="blinds(horizontal)">
                                      <p:cBhvr>
                                        <p:cTn id="13" dur="500"/>
                                        <p:tgtEl>
                                          <p:spTgt spid="5123">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5124">
                                            <p:txEl>
                                              <p:pRg st="0" end="0"/>
                                            </p:txEl>
                                          </p:spTgt>
                                        </p:tgtEl>
                                        <p:attrNameLst>
                                          <p:attrName>style.visibility</p:attrName>
                                        </p:attrNameLst>
                                      </p:cBhvr>
                                      <p:to>
                                        <p:strVal val="visible"/>
                                      </p:to>
                                    </p:set>
                                    <p:animEffect transition="in" filter="diamond(in)">
                                      <p:cBhvr>
                                        <p:cTn id="18" dur="2000"/>
                                        <p:tgtEl>
                                          <p:spTgt spid="5124">
                                            <p:txEl>
                                              <p:pRg st="0" end="0"/>
                                            </p:txEl>
                                          </p:spTgt>
                                        </p:tgtEl>
                                      </p:cBhvr>
                                    </p:animEffect>
                                  </p:childTnLst>
                                </p:cTn>
                              </p:par>
                              <p:par>
                                <p:cTn id="19" presetID="8" presetClass="entr" presetSubtype="16" fill="hold" grpId="0" nodeType="withEffect">
                                  <p:stCondLst>
                                    <p:cond delay="0"/>
                                  </p:stCondLst>
                                  <p:childTnLst>
                                    <p:set>
                                      <p:cBhvr>
                                        <p:cTn id="20" dur="1" fill="hold">
                                          <p:stCondLst>
                                            <p:cond delay="0"/>
                                          </p:stCondLst>
                                        </p:cTn>
                                        <p:tgtEl>
                                          <p:spTgt spid="5124">
                                            <p:txEl>
                                              <p:pRg st="1" end="1"/>
                                            </p:txEl>
                                          </p:spTgt>
                                        </p:tgtEl>
                                        <p:attrNameLst>
                                          <p:attrName>style.visibility</p:attrName>
                                        </p:attrNameLst>
                                      </p:cBhvr>
                                      <p:to>
                                        <p:strVal val="visible"/>
                                      </p:to>
                                    </p:set>
                                    <p:animEffect transition="in" filter="diamond(in)">
                                      <p:cBhvr>
                                        <p:cTn id="21" dur="2000"/>
                                        <p:tgtEl>
                                          <p:spTgt spid="5124">
                                            <p:txEl>
                                              <p:pRg st="1" end="1"/>
                                            </p:txEl>
                                          </p:spTgt>
                                        </p:tgtEl>
                                      </p:cBhvr>
                                    </p:animEffect>
                                  </p:childTnLst>
                                </p:cTn>
                              </p:par>
                              <p:par>
                                <p:cTn id="22" presetID="8" presetClass="entr" presetSubtype="16" fill="hold" grpId="0" nodeType="withEffect">
                                  <p:stCondLst>
                                    <p:cond delay="0"/>
                                  </p:stCondLst>
                                  <p:childTnLst>
                                    <p:set>
                                      <p:cBhvr>
                                        <p:cTn id="23" dur="1" fill="hold">
                                          <p:stCondLst>
                                            <p:cond delay="0"/>
                                          </p:stCondLst>
                                        </p:cTn>
                                        <p:tgtEl>
                                          <p:spTgt spid="5124">
                                            <p:txEl>
                                              <p:pRg st="2" end="2"/>
                                            </p:txEl>
                                          </p:spTgt>
                                        </p:tgtEl>
                                        <p:attrNameLst>
                                          <p:attrName>style.visibility</p:attrName>
                                        </p:attrNameLst>
                                      </p:cBhvr>
                                      <p:to>
                                        <p:strVal val="visible"/>
                                      </p:to>
                                    </p:set>
                                    <p:animEffect transition="in" filter="diamond(in)">
                                      <p:cBhvr>
                                        <p:cTn id="24" dur="2000"/>
                                        <p:tgtEl>
                                          <p:spTgt spid="5124">
                                            <p:txEl>
                                              <p:pRg st="2" end="2"/>
                                            </p:txEl>
                                          </p:spTgt>
                                        </p:tgtEl>
                                      </p:cBhvr>
                                    </p:animEffect>
                                  </p:childTnLst>
                                </p:cTn>
                              </p:par>
                              <p:par>
                                <p:cTn id="25" presetID="8" presetClass="entr" presetSubtype="16" fill="hold" grpId="0" nodeType="withEffect">
                                  <p:stCondLst>
                                    <p:cond delay="0"/>
                                  </p:stCondLst>
                                  <p:childTnLst>
                                    <p:set>
                                      <p:cBhvr>
                                        <p:cTn id="26" dur="1" fill="hold">
                                          <p:stCondLst>
                                            <p:cond delay="0"/>
                                          </p:stCondLst>
                                        </p:cTn>
                                        <p:tgtEl>
                                          <p:spTgt spid="5124">
                                            <p:txEl>
                                              <p:pRg st="3" end="3"/>
                                            </p:txEl>
                                          </p:spTgt>
                                        </p:tgtEl>
                                        <p:attrNameLst>
                                          <p:attrName>style.visibility</p:attrName>
                                        </p:attrNameLst>
                                      </p:cBhvr>
                                      <p:to>
                                        <p:strVal val="visible"/>
                                      </p:to>
                                    </p:set>
                                    <p:animEffect transition="in" filter="diamond(in)">
                                      <p:cBhvr>
                                        <p:cTn id="27" dur="2000"/>
                                        <p:tgtEl>
                                          <p:spTgt spid="5124">
                                            <p:txEl>
                                              <p:pRg st="3" end="3"/>
                                            </p:txEl>
                                          </p:spTgt>
                                        </p:tgtEl>
                                      </p:cBhvr>
                                    </p:animEffect>
                                  </p:childTnLst>
                                </p:cTn>
                              </p:par>
                              <p:par>
                                <p:cTn id="28" presetID="8" presetClass="entr" presetSubtype="16" fill="hold" grpId="0" nodeType="withEffect">
                                  <p:stCondLst>
                                    <p:cond delay="0"/>
                                  </p:stCondLst>
                                  <p:childTnLst>
                                    <p:set>
                                      <p:cBhvr>
                                        <p:cTn id="29" dur="1" fill="hold">
                                          <p:stCondLst>
                                            <p:cond delay="0"/>
                                          </p:stCondLst>
                                        </p:cTn>
                                        <p:tgtEl>
                                          <p:spTgt spid="5124">
                                            <p:txEl>
                                              <p:pRg st="4" end="4"/>
                                            </p:txEl>
                                          </p:spTgt>
                                        </p:tgtEl>
                                        <p:attrNameLst>
                                          <p:attrName>style.visibility</p:attrName>
                                        </p:attrNameLst>
                                      </p:cBhvr>
                                      <p:to>
                                        <p:strVal val="visible"/>
                                      </p:to>
                                    </p:set>
                                    <p:animEffect transition="in" filter="diamond(in)">
                                      <p:cBhvr>
                                        <p:cTn id="30" dur="2000"/>
                                        <p:tgtEl>
                                          <p:spTgt spid="5124">
                                            <p:txEl>
                                              <p:pRg st="4" end="4"/>
                                            </p:txEl>
                                          </p:spTgt>
                                        </p:tgtEl>
                                      </p:cBhvr>
                                    </p:animEffect>
                                  </p:childTnLst>
                                </p:cTn>
                              </p:par>
                              <p:par>
                                <p:cTn id="31" presetID="8" presetClass="entr" presetSubtype="16" fill="hold" grpId="0" nodeType="withEffect">
                                  <p:stCondLst>
                                    <p:cond delay="0"/>
                                  </p:stCondLst>
                                  <p:childTnLst>
                                    <p:set>
                                      <p:cBhvr>
                                        <p:cTn id="32" dur="1" fill="hold">
                                          <p:stCondLst>
                                            <p:cond delay="0"/>
                                          </p:stCondLst>
                                        </p:cTn>
                                        <p:tgtEl>
                                          <p:spTgt spid="5124">
                                            <p:txEl>
                                              <p:pRg st="5" end="5"/>
                                            </p:txEl>
                                          </p:spTgt>
                                        </p:tgtEl>
                                        <p:attrNameLst>
                                          <p:attrName>style.visibility</p:attrName>
                                        </p:attrNameLst>
                                      </p:cBhvr>
                                      <p:to>
                                        <p:strVal val="visible"/>
                                      </p:to>
                                    </p:set>
                                    <p:animEffect transition="in" filter="diamond(in)">
                                      <p:cBhvr>
                                        <p:cTn id="33" dur="2000"/>
                                        <p:tgtEl>
                                          <p:spTgt spid="5124">
                                            <p:txEl>
                                              <p:pRg st="5" end="5"/>
                                            </p:txEl>
                                          </p:spTgt>
                                        </p:tgtEl>
                                      </p:cBhvr>
                                    </p:animEffect>
                                  </p:childTnLst>
                                </p:cTn>
                              </p:par>
                              <p:par>
                                <p:cTn id="34" presetID="8" presetClass="entr" presetSubtype="16" fill="hold" grpId="0" nodeType="withEffect">
                                  <p:stCondLst>
                                    <p:cond delay="0"/>
                                  </p:stCondLst>
                                  <p:childTnLst>
                                    <p:set>
                                      <p:cBhvr>
                                        <p:cTn id="35" dur="1" fill="hold">
                                          <p:stCondLst>
                                            <p:cond delay="0"/>
                                          </p:stCondLst>
                                        </p:cTn>
                                        <p:tgtEl>
                                          <p:spTgt spid="5124">
                                            <p:txEl>
                                              <p:pRg st="6" end="6"/>
                                            </p:txEl>
                                          </p:spTgt>
                                        </p:tgtEl>
                                        <p:attrNameLst>
                                          <p:attrName>style.visibility</p:attrName>
                                        </p:attrNameLst>
                                      </p:cBhvr>
                                      <p:to>
                                        <p:strVal val="visible"/>
                                      </p:to>
                                    </p:set>
                                    <p:animEffect transition="in" filter="diamond(in)">
                                      <p:cBhvr>
                                        <p:cTn id="36" dur="2000"/>
                                        <p:tgtEl>
                                          <p:spTgt spid="5124">
                                            <p:txEl>
                                              <p:pRg st="6" end="6"/>
                                            </p:txEl>
                                          </p:spTgt>
                                        </p:tgtEl>
                                      </p:cBhvr>
                                    </p:animEffect>
                                  </p:childTnLst>
                                </p:cTn>
                              </p:par>
                              <p:par>
                                <p:cTn id="37" presetID="8" presetClass="entr" presetSubtype="16" fill="hold" grpId="0" nodeType="withEffect">
                                  <p:stCondLst>
                                    <p:cond delay="0"/>
                                  </p:stCondLst>
                                  <p:childTnLst>
                                    <p:set>
                                      <p:cBhvr>
                                        <p:cTn id="38" dur="1" fill="hold">
                                          <p:stCondLst>
                                            <p:cond delay="0"/>
                                          </p:stCondLst>
                                        </p:cTn>
                                        <p:tgtEl>
                                          <p:spTgt spid="5124">
                                            <p:txEl>
                                              <p:pRg st="7" end="7"/>
                                            </p:txEl>
                                          </p:spTgt>
                                        </p:tgtEl>
                                        <p:attrNameLst>
                                          <p:attrName>style.visibility</p:attrName>
                                        </p:attrNameLst>
                                      </p:cBhvr>
                                      <p:to>
                                        <p:strVal val="visible"/>
                                      </p:to>
                                    </p:set>
                                    <p:animEffect transition="in" filter="diamond(in)">
                                      <p:cBhvr>
                                        <p:cTn id="39" dur="2000"/>
                                        <p:tgtEl>
                                          <p:spTgt spid="512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P spid="5124"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b="1"/>
              <a:t>Oral Administration</a:t>
            </a:r>
          </a:p>
        </p:txBody>
      </p:sp>
      <p:sp>
        <p:nvSpPr>
          <p:cNvPr id="94211" name="Rectangle 3"/>
          <p:cNvSpPr>
            <a:spLocks noGrp="1" noChangeArrowheads="1"/>
          </p:cNvSpPr>
          <p:nvPr>
            <p:ph type="body" sz="half" idx="1"/>
          </p:nvPr>
        </p:nvSpPr>
        <p:spPr/>
        <p:txBody>
          <a:bodyPr/>
          <a:lstStyle/>
          <a:p>
            <a:r>
              <a:rPr lang="en-US" sz="2800"/>
              <a:t>Traditional oral delivery systems</a:t>
            </a:r>
          </a:p>
          <a:p>
            <a:pPr lvl="1"/>
            <a:r>
              <a:rPr lang="en-US" sz="2400"/>
              <a:t>Tablets</a:t>
            </a:r>
          </a:p>
          <a:p>
            <a:pPr lvl="1"/>
            <a:r>
              <a:rPr lang="en-US" sz="2400"/>
              <a:t>Capsules</a:t>
            </a:r>
          </a:p>
          <a:p>
            <a:pPr lvl="1"/>
            <a:r>
              <a:rPr lang="en-US" sz="2400"/>
              <a:t>Soft gelatin capsules</a:t>
            </a:r>
          </a:p>
          <a:p>
            <a:pPr lvl="1"/>
            <a:r>
              <a:rPr lang="en-US" sz="2400"/>
              <a:t>Suspensions</a:t>
            </a:r>
          </a:p>
          <a:p>
            <a:pPr lvl="1"/>
            <a:r>
              <a:rPr lang="en-US" sz="2400"/>
              <a:t>Elixirs</a:t>
            </a:r>
          </a:p>
        </p:txBody>
      </p:sp>
      <p:pic>
        <p:nvPicPr>
          <p:cNvPr id="94238" name="Picture 30" descr="pillls"/>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5364163" y="1916113"/>
            <a:ext cx="2016125" cy="1962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94239" name="Picture 31" descr="EnteriCare_s"/>
          <p:cNvPicPr>
            <a:picLocks noGrp="1" noChangeAspect="1" noChangeArrowheads="1"/>
          </p:cNvPicPr>
          <p:nvPr>
            <p:ph sz="quarter" idx="3"/>
          </p:nvPr>
        </p:nvPicPr>
        <p:blipFill>
          <a:blip r:embed="rId3">
            <a:extLst>
              <a:ext uri="{28A0092B-C50C-407E-A947-70E740481C1C}">
                <a14:useLocalDpi xmlns:a14="http://schemas.microsoft.com/office/drawing/2010/main" val="0"/>
              </a:ext>
            </a:extLst>
          </a:blip>
          <a:srcRect/>
          <a:stretch>
            <a:fillRect/>
          </a:stretch>
        </p:blipFill>
        <p:spPr>
          <a:xfrm>
            <a:off x="6300788" y="3860800"/>
            <a:ext cx="2447925" cy="1631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94240" name="Picture 32" descr="Pharmaceutical-95426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59338" y="3860800"/>
            <a:ext cx="1489075" cy="2232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40493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b="1"/>
              <a:t>Buccal/Sublingual</a:t>
            </a:r>
          </a:p>
        </p:txBody>
      </p:sp>
      <p:sp>
        <p:nvSpPr>
          <p:cNvPr id="7171" name="Rectangle 3"/>
          <p:cNvSpPr>
            <a:spLocks noGrp="1" noChangeArrowheads="1"/>
          </p:cNvSpPr>
          <p:nvPr>
            <p:ph sz="half" idx="1"/>
          </p:nvPr>
        </p:nvSpPr>
        <p:spPr/>
        <p:txBody>
          <a:bodyPr>
            <a:normAutofit/>
          </a:bodyPr>
          <a:lstStyle/>
          <a:p>
            <a:r>
              <a:rPr lang="en-US"/>
              <a:t>Advantages</a:t>
            </a:r>
          </a:p>
          <a:p>
            <a:pPr lvl="1"/>
            <a:r>
              <a:rPr lang="en-US" sz="2000"/>
              <a:t>By-pass First pass metabolism </a:t>
            </a:r>
          </a:p>
          <a:p>
            <a:pPr lvl="1"/>
            <a:r>
              <a:rPr lang="en-US" sz="2000"/>
              <a:t>Rapid absorption</a:t>
            </a:r>
          </a:p>
          <a:p>
            <a:pPr lvl="1"/>
            <a:r>
              <a:rPr lang="en-US" sz="2000"/>
              <a:t>Low enzymatic activity</a:t>
            </a:r>
          </a:p>
          <a:p>
            <a:r>
              <a:rPr lang="en-US"/>
              <a:t>Disadvantages </a:t>
            </a:r>
          </a:p>
          <a:p>
            <a:pPr lvl="1"/>
            <a:r>
              <a:rPr lang="en-US" sz="2000"/>
              <a:t>Discomfort during dissolution</a:t>
            </a:r>
          </a:p>
          <a:p>
            <a:pPr lvl="1"/>
            <a:r>
              <a:rPr lang="en-US" sz="2000"/>
              <a:t>Probability of swallowing- lost of effect</a:t>
            </a:r>
          </a:p>
          <a:p>
            <a:pPr lvl="1"/>
            <a:r>
              <a:rPr lang="en-US" sz="2000"/>
              <a:t>Small doses</a:t>
            </a:r>
          </a:p>
        </p:txBody>
      </p:sp>
      <p:sp>
        <p:nvSpPr>
          <p:cNvPr id="7172" name="Rectangle 4"/>
          <p:cNvSpPr>
            <a:spLocks noGrp="1" noChangeArrowheads="1"/>
          </p:cNvSpPr>
          <p:nvPr>
            <p:ph sz="half" idx="2"/>
          </p:nvPr>
        </p:nvSpPr>
        <p:spPr/>
        <p:txBody>
          <a:bodyPr>
            <a:normAutofit/>
          </a:bodyPr>
          <a:lstStyle/>
          <a:p>
            <a:r>
              <a:rPr lang="en-US"/>
              <a:t>Traditional delivery system/devices</a:t>
            </a:r>
          </a:p>
          <a:p>
            <a:pPr lvl="1"/>
            <a:r>
              <a:rPr lang="en-US" sz="2000"/>
              <a:t>Tablets</a:t>
            </a:r>
          </a:p>
          <a:p>
            <a:pPr lvl="1"/>
            <a:r>
              <a:rPr lang="en-US" sz="2000"/>
              <a:t>Chewing gum</a:t>
            </a:r>
          </a:p>
          <a:p>
            <a:pPr>
              <a:buFont typeface="Wingdings" pitchFamily="2" charset="2"/>
              <a:buNone/>
            </a:pPr>
            <a:endParaRPr lang="en-US" sz="2400"/>
          </a:p>
        </p:txBody>
      </p:sp>
      <p:pic>
        <p:nvPicPr>
          <p:cNvPr id="7175" name="Picture 7" descr="j0269494[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45338" y="3503613"/>
            <a:ext cx="1785937" cy="1808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6" name="Picture 8" descr="PhotosToGo-T-63209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18075" y="4729163"/>
            <a:ext cx="2001838" cy="132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55947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3000" y="1962689"/>
            <a:ext cx="4191000" cy="1711366"/>
          </a:xfrm>
          <a:prstGeom prst="rect">
            <a:avLst/>
          </a:prstGeom>
        </p:spPr>
        <p:txBody>
          <a:bodyPr wrap="square">
            <a:spAutoFit/>
          </a:bodyPr>
          <a:lstStyle/>
          <a:p>
            <a:pPr>
              <a:lnSpc>
                <a:spcPct val="150000"/>
              </a:lnSpc>
            </a:pPr>
            <a:r>
              <a:rPr lang="en-US" dirty="0" smtClean="0"/>
              <a:t>Associate professor </a:t>
            </a:r>
            <a:br>
              <a:rPr lang="en-US" dirty="0" smtClean="0"/>
            </a:br>
            <a:r>
              <a:rPr lang="en-US" dirty="0" smtClean="0"/>
              <a:t>Department of Pharmaceutics </a:t>
            </a:r>
            <a:br>
              <a:rPr lang="en-US" dirty="0" smtClean="0"/>
            </a:br>
            <a:r>
              <a:rPr lang="en-US" dirty="0" smtClean="0"/>
              <a:t>Tabriz University of Medical Sciences</a:t>
            </a:r>
            <a:br>
              <a:rPr lang="en-US" dirty="0" smtClean="0"/>
            </a:br>
            <a:r>
              <a:rPr lang="en-US" dirty="0" smtClean="0"/>
              <a:t>Iran</a:t>
            </a:r>
          </a:p>
        </p:txBody>
      </p:sp>
      <p:sp>
        <p:nvSpPr>
          <p:cNvPr id="3" name="Rectangle 2"/>
          <p:cNvSpPr/>
          <p:nvPr/>
        </p:nvSpPr>
        <p:spPr>
          <a:xfrm>
            <a:off x="1143000" y="1229751"/>
            <a:ext cx="2181431" cy="461665"/>
          </a:xfrm>
          <a:prstGeom prst="rect">
            <a:avLst/>
          </a:prstGeom>
        </p:spPr>
        <p:txBody>
          <a:bodyPr wrap="none">
            <a:spAutoFit/>
          </a:bodyPr>
          <a:lstStyle/>
          <a:p>
            <a:r>
              <a:rPr lang="en-US" sz="2400" b="1" dirty="0" smtClean="0">
                <a:solidFill>
                  <a:srgbClr val="00B050"/>
                </a:solidFill>
              </a:rPr>
              <a:t>Khosro Adibkia </a:t>
            </a:r>
          </a:p>
        </p:txBody>
      </p:sp>
      <p:pic>
        <p:nvPicPr>
          <p:cNvPr id="2" name="Picture 2" descr="Khosro Adibki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8800" y="1229751"/>
            <a:ext cx="2667000" cy="2580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15053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b="1"/>
              <a:t>Rectal</a:t>
            </a:r>
          </a:p>
        </p:txBody>
      </p:sp>
      <p:sp>
        <p:nvSpPr>
          <p:cNvPr id="10244" name="Rectangle 4"/>
          <p:cNvSpPr>
            <a:spLocks noGrp="1" noChangeArrowheads="1"/>
          </p:cNvSpPr>
          <p:nvPr>
            <p:ph sz="half" idx="1"/>
          </p:nvPr>
        </p:nvSpPr>
        <p:spPr/>
        <p:txBody>
          <a:bodyPr/>
          <a:lstStyle/>
          <a:p>
            <a:r>
              <a:rPr lang="en-US"/>
              <a:t>Advantages</a:t>
            </a:r>
          </a:p>
          <a:p>
            <a:pPr lvl="1"/>
            <a:r>
              <a:rPr lang="en-US"/>
              <a:t>By-pass first pass metabolism</a:t>
            </a:r>
          </a:p>
          <a:p>
            <a:pPr lvl="1"/>
            <a:r>
              <a:rPr lang="en-US"/>
              <a:t>Useful for children</a:t>
            </a:r>
          </a:p>
          <a:p>
            <a:r>
              <a:rPr lang="en-US"/>
              <a:t>Disadvantages</a:t>
            </a:r>
          </a:p>
          <a:p>
            <a:pPr lvl="1"/>
            <a:r>
              <a:rPr lang="en-US"/>
              <a:t>Absorption depends on disease state</a:t>
            </a:r>
          </a:p>
          <a:p>
            <a:pPr lvl="1"/>
            <a:r>
              <a:rPr lang="en-US"/>
              <a:t>Degradation by bacterial flora</a:t>
            </a:r>
          </a:p>
          <a:p>
            <a:pPr lvl="1"/>
            <a:r>
              <a:rPr lang="en-US"/>
              <a:t>Uncomfortable</a:t>
            </a:r>
          </a:p>
          <a:p>
            <a:pPr lvl="1">
              <a:buFontTx/>
              <a:buNone/>
            </a:pPr>
            <a:endParaRPr lang="en-US"/>
          </a:p>
          <a:p>
            <a:pPr lvl="1"/>
            <a:endParaRPr lang="en-US"/>
          </a:p>
        </p:txBody>
      </p:sp>
      <p:sp>
        <p:nvSpPr>
          <p:cNvPr id="10245" name="Rectangle 5"/>
          <p:cNvSpPr>
            <a:spLocks noGrp="1" noChangeArrowheads="1"/>
          </p:cNvSpPr>
          <p:nvPr>
            <p:ph sz="half" idx="2"/>
          </p:nvPr>
        </p:nvSpPr>
        <p:spPr/>
        <p:txBody>
          <a:bodyPr/>
          <a:lstStyle/>
          <a:p>
            <a:r>
              <a:rPr lang="en-US"/>
              <a:t>Traditional delivery system/devices</a:t>
            </a:r>
          </a:p>
          <a:p>
            <a:pPr lvl="1"/>
            <a:r>
              <a:rPr lang="en-US"/>
              <a:t>Suppository</a:t>
            </a:r>
          </a:p>
          <a:p>
            <a:pPr lvl="1"/>
            <a:r>
              <a:rPr lang="en-US"/>
              <a:t>Enema</a:t>
            </a:r>
          </a:p>
          <a:p>
            <a:endParaRPr lang="en-US"/>
          </a:p>
        </p:txBody>
      </p:sp>
    </p:spTree>
    <p:extLst>
      <p:ext uri="{BB962C8B-B14F-4D97-AF65-F5344CB8AC3E}">
        <p14:creationId xmlns:p14="http://schemas.microsoft.com/office/powerpoint/2010/main" val="190013867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b="1"/>
              <a:t>Intravenous (IV)</a:t>
            </a:r>
          </a:p>
        </p:txBody>
      </p:sp>
      <p:sp>
        <p:nvSpPr>
          <p:cNvPr id="14340" name="Rectangle 4"/>
          <p:cNvSpPr>
            <a:spLocks noGrp="1" noChangeArrowheads="1"/>
          </p:cNvSpPr>
          <p:nvPr>
            <p:ph sz="half" idx="1"/>
          </p:nvPr>
        </p:nvSpPr>
        <p:spPr/>
        <p:txBody>
          <a:bodyPr/>
          <a:lstStyle/>
          <a:p>
            <a:pPr>
              <a:lnSpc>
                <a:spcPct val="80000"/>
              </a:lnSpc>
            </a:pPr>
            <a:r>
              <a:rPr lang="en-US" sz="2400" b="1"/>
              <a:t>Advantages</a:t>
            </a:r>
          </a:p>
          <a:p>
            <a:pPr lvl="1">
              <a:lnSpc>
                <a:spcPct val="80000"/>
              </a:lnSpc>
            </a:pPr>
            <a:r>
              <a:rPr lang="en-US" sz="2000" b="1"/>
              <a:t>Drug 100% bioavailable</a:t>
            </a:r>
          </a:p>
          <a:p>
            <a:pPr lvl="1">
              <a:lnSpc>
                <a:spcPct val="80000"/>
              </a:lnSpc>
            </a:pPr>
            <a:r>
              <a:rPr lang="en-US" sz="2000" b="1"/>
              <a:t>Rapid response</a:t>
            </a:r>
          </a:p>
          <a:p>
            <a:pPr lvl="1">
              <a:lnSpc>
                <a:spcPct val="80000"/>
              </a:lnSpc>
            </a:pPr>
            <a:r>
              <a:rPr lang="en-US" sz="2000" b="1"/>
              <a:t>Total control of blood concentration</a:t>
            </a:r>
          </a:p>
          <a:p>
            <a:pPr lvl="1">
              <a:lnSpc>
                <a:spcPct val="80000"/>
              </a:lnSpc>
            </a:pPr>
            <a:r>
              <a:rPr lang="en-US" sz="2000" b="1"/>
              <a:t>Maximize incorporation of degradable drugs</a:t>
            </a:r>
          </a:p>
          <a:p>
            <a:pPr lvl="1">
              <a:lnSpc>
                <a:spcPct val="80000"/>
              </a:lnSpc>
            </a:pPr>
            <a:r>
              <a:rPr lang="en-US" sz="2000" b="1"/>
              <a:t>By-pass FPM</a:t>
            </a:r>
          </a:p>
          <a:p>
            <a:pPr>
              <a:lnSpc>
                <a:spcPct val="80000"/>
              </a:lnSpc>
            </a:pPr>
            <a:r>
              <a:rPr lang="en-US" sz="2400" b="1"/>
              <a:t>Disadvantages</a:t>
            </a:r>
          </a:p>
          <a:p>
            <a:pPr lvl="1">
              <a:lnSpc>
                <a:spcPct val="80000"/>
              </a:lnSpc>
            </a:pPr>
            <a:r>
              <a:rPr lang="en-US" sz="2000" b="1"/>
              <a:t>Invasive</a:t>
            </a:r>
          </a:p>
          <a:p>
            <a:pPr lvl="1">
              <a:lnSpc>
                <a:spcPct val="80000"/>
              </a:lnSpc>
            </a:pPr>
            <a:r>
              <a:rPr lang="en-US" sz="2000" b="1"/>
              <a:t>Trained personnel</a:t>
            </a:r>
          </a:p>
          <a:p>
            <a:pPr lvl="1">
              <a:lnSpc>
                <a:spcPct val="80000"/>
              </a:lnSpc>
            </a:pPr>
            <a:r>
              <a:rPr lang="en-US" sz="2000" b="1"/>
              <a:t>Possible toxicity due to incorrect dosing</a:t>
            </a:r>
          </a:p>
          <a:p>
            <a:pPr lvl="1">
              <a:lnSpc>
                <a:spcPct val="80000"/>
              </a:lnSpc>
            </a:pPr>
            <a:r>
              <a:rPr lang="en-US" sz="2000" b="1"/>
              <a:t>sterility</a:t>
            </a:r>
          </a:p>
          <a:p>
            <a:pPr lvl="1">
              <a:lnSpc>
                <a:spcPct val="80000"/>
              </a:lnSpc>
              <a:buFontTx/>
              <a:buNone/>
            </a:pPr>
            <a:endParaRPr lang="en-US" sz="2000" b="1"/>
          </a:p>
          <a:p>
            <a:pPr lvl="1">
              <a:lnSpc>
                <a:spcPct val="80000"/>
              </a:lnSpc>
            </a:pPr>
            <a:endParaRPr lang="en-US" sz="2000" b="1"/>
          </a:p>
        </p:txBody>
      </p:sp>
      <p:sp>
        <p:nvSpPr>
          <p:cNvPr id="14341" name="Rectangle 5"/>
          <p:cNvSpPr>
            <a:spLocks noGrp="1" noChangeArrowheads="1"/>
          </p:cNvSpPr>
          <p:nvPr>
            <p:ph sz="half" idx="2"/>
          </p:nvPr>
        </p:nvSpPr>
        <p:spPr/>
        <p:txBody>
          <a:bodyPr/>
          <a:lstStyle/>
          <a:p>
            <a:pPr>
              <a:lnSpc>
                <a:spcPct val="90000"/>
              </a:lnSpc>
            </a:pPr>
            <a:r>
              <a:rPr lang="en-US" sz="3200"/>
              <a:t>Traditional delivery system/devices</a:t>
            </a:r>
          </a:p>
          <a:p>
            <a:pPr lvl="1">
              <a:lnSpc>
                <a:spcPct val="90000"/>
              </a:lnSpc>
            </a:pPr>
            <a:r>
              <a:rPr lang="en-US" sz="2800"/>
              <a:t>Injection-bolus</a:t>
            </a:r>
          </a:p>
          <a:p>
            <a:pPr lvl="1">
              <a:lnSpc>
                <a:spcPct val="90000"/>
              </a:lnSpc>
            </a:pPr>
            <a:r>
              <a:rPr lang="en-US" sz="2800"/>
              <a:t>IV bag - infusion</a:t>
            </a:r>
          </a:p>
          <a:p>
            <a:pPr lvl="1">
              <a:lnSpc>
                <a:spcPct val="90000"/>
              </a:lnSpc>
            </a:pPr>
            <a:endParaRPr lang="en-US" sz="2800"/>
          </a:p>
          <a:p>
            <a:pPr>
              <a:lnSpc>
                <a:spcPct val="90000"/>
              </a:lnSpc>
            </a:pPr>
            <a:endParaRPr lang="en-US" b="1"/>
          </a:p>
        </p:txBody>
      </p:sp>
      <p:grpSp>
        <p:nvGrpSpPr>
          <p:cNvPr id="14345" name="Group 9"/>
          <p:cNvGrpSpPr>
            <a:grpSpLocks/>
          </p:cNvGrpSpPr>
          <p:nvPr/>
        </p:nvGrpSpPr>
        <p:grpSpPr bwMode="auto">
          <a:xfrm>
            <a:off x="5799138" y="3778250"/>
            <a:ext cx="2127250" cy="2532063"/>
            <a:chOff x="3653" y="2380"/>
            <a:chExt cx="1340" cy="1595"/>
          </a:xfrm>
        </p:grpSpPr>
        <p:pic>
          <p:nvPicPr>
            <p:cNvPr id="14342" name="Picture 6" descr="PhotosToGo-T-100333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3997" y="2423"/>
              <a:ext cx="426" cy="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3" name="Picture 7" descr="j0091753[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4589" y="2380"/>
              <a:ext cx="404" cy="1595"/>
            </a:xfrm>
            <a:prstGeom prst="rect">
              <a:avLst/>
            </a:prstGeom>
            <a:noFill/>
            <a:extLst>
              <a:ext uri="{909E8E84-426E-40DD-AFC4-6F175D3DCCD1}">
                <a14:hiddenFill xmlns:a14="http://schemas.microsoft.com/office/drawing/2010/main">
                  <a:solidFill>
                    <a:srgbClr val="FFFFFF"/>
                  </a:solidFill>
                </a14:hiddenFill>
              </a:ext>
            </a:extLst>
          </p:spPr>
        </p:pic>
        <p:pic>
          <p:nvPicPr>
            <p:cNvPr id="14344" name="Picture 8" descr="buender1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3653" y="2813"/>
              <a:ext cx="433" cy="6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427501493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b="1"/>
              <a:t>Subcutaneous</a:t>
            </a:r>
          </a:p>
        </p:txBody>
      </p:sp>
      <p:sp>
        <p:nvSpPr>
          <p:cNvPr id="19460" name="Rectangle 4"/>
          <p:cNvSpPr>
            <a:spLocks noGrp="1" noChangeArrowheads="1"/>
          </p:cNvSpPr>
          <p:nvPr>
            <p:ph sz="half" idx="1"/>
          </p:nvPr>
        </p:nvSpPr>
        <p:spPr/>
        <p:txBody>
          <a:bodyPr/>
          <a:lstStyle/>
          <a:p>
            <a:r>
              <a:rPr lang="en-US" sz="3200"/>
              <a:t>Advantages</a:t>
            </a:r>
          </a:p>
          <a:p>
            <a:pPr lvl="1"/>
            <a:r>
              <a:rPr lang="en-US" sz="2800"/>
              <a:t>Patient self-administration </a:t>
            </a:r>
          </a:p>
          <a:p>
            <a:pPr lvl="1"/>
            <a:r>
              <a:rPr lang="en-US" sz="2800"/>
              <a:t>Slow, complete absorption</a:t>
            </a:r>
          </a:p>
          <a:p>
            <a:pPr lvl="1"/>
            <a:r>
              <a:rPr lang="en-US" sz="2800"/>
              <a:t>By-pass FPM</a:t>
            </a:r>
          </a:p>
        </p:txBody>
      </p:sp>
      <p:sp>
        <p:nvSpPr>
          <p:cNvPr id="19461" name="Rectangle 5"/>
          <p:cNvSpPr>
            <a:spLocks noGrp="1" noChangeArrowheads="1"/>
          </p:cNvSpPr>
          <p:nvPr>
            <p:ph sz="half" idx="2"/>
          </p:nvPr>
        </p:nvSpPr>
        <p:spPr/>
        <p:txBody>
          <a:bodyPr/>
          <a:lstStyle/>
          <a:p>
            <a:r>
              <a:rPr lang="en-US" sz="3200"/>
              <a:t>Disadvantages</a:t>
            </a:r>
          </a:p>
          <a:p>
            <a:pPr lvl="1"/>
            <a:r>
              <a:rPr lang="en-US" sz="2800"/>
              <a:t>Invasive </a:t>
            </a:r>
          </a:p>
          <a:p>
            <a:pPr lvl="1"/>
            <a:r>
              <a:rPr lang="en-US" sz="2800"/>
              <a:t>Irritation, inflammation</a:t>
            </a:r>
          </a:p>
          <a:p>
            <a:pPr lvl="1"/>
            <a:r>
              <a:rPr lang="en-US" sz="2800"/>
              <a:t>Maximum dose volume - 2mL</a:t>
            </a:r>
          </a:p>
          <a:p>
            <a:endParaRPr lang="en-US" sz="3200"/>
          </a:p>
        </p:txBody>
      </p:sp>
    </p:spTree>
    <p:extLst>
      <p:ext uri="{BB962C8B-B14F-4D97-AF65-F5344CB8AC3E}">
        <p14:creationId xmlns:p14="http://schemas.microsoft.com/office/powerpoint/2010/main" val="416846904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b="1"/>
              <a:t>Intramuscular</a:t>
            </a:r>
          </a:p>
        </p:txBody>
      </p:sp>
      <p:sp>
        <p:nvSpPr>
          <p:cNvPr id="21508" name="Rectangle 4"/>
          <p:cNvSpPr>
            <a:spLocks noGrp="1" noChangeArrowheads="1"/>
          </p:cNvSpPr>
          <p:nvPr>
            <p:ph sz="half" idx="1"/>
          </p:nvPr>
        </p:nvSpPr>
        <p:spPr/>
        <p:txBody>
          <a:bodyPr/>
          <a:lstStyle/>
          <a:p>
            <a:r>
              <a:rPr lang="en-US" sz="3200"/>
              <a:t>Advantages</a:t>
            </a:r>
          </a:p>
          <a:p>
            <a:pPr lvl="1"/>
            <a:r>
              <a:rPr lang="en-US" sz="2800"/>
              <a:t>Patient can administer the drug himself</a:t>
            </a:r>
          </a:p>
          <a:p>
            <a:pPr lvl="1"/>
            <a:r>
              <a:rPr lang="en-US" sz="2800"/>
              <a:t>Larger volume than subcutaneous</a:t>
            </a:r>
          </a:p>
          <a:p>
            <a:pPr lvl="1"/>
            <a:r>
              <a:rPr lang="en-US" sz="2800"/>
              <a:t>By-pass first pass metabolism</a:t>
            </a:r>
          </a:p>
          <a:p>
            <a:pPr lvl="1"/>
            <a:endParaRPr lang="en-US" sz="2800"/>
          </a:p>
        </p:txBody>
      </p:sp>
      <p:sp>
        <p:nvSpPr>
          <p:cNvPr id="21509" name="Rectangle 5"/>
          <p:cNvSpPr>
            <a:spLocks noGrp="1" noChangeArrowheads="1"/>
          </p:cNvSpPr>
          <p:nvPr>
            <p:ph sz="half" idx="2"/>
          </p:nvPr>
        </p:nvSpPr>
        <p:spPr/>
        <p:txBody>
          <a:bodyPr/>
          <a:lstStyle/>
          <a:p>
            <a:r>
              <a:rPr lang="en-US" sz="3200"/>
              <a:t>Disadvantages	</a:t>
            </a:r>
          </a:p>
          <a:p>
            <a:pPr lvl="1"/>
            <a:r>
              <a:rPr lang="en-US" sz="2800"/>
              <a:t>Invasive – patient disconfort</a:t>
            </a:r>
          </a:p>
          <a:p>
            <a:pPr lvl="1"/>
            <a:r>
              <a:rPr lang="en-US" sz="2800"/>
              <a:t>Irritation, inflamation</a:t>
            </a:r>
          </a:p>
          <a:p>
            <a:pPr lvl="1"/>
            <a:r>
              <a:rPr lang="en-US" sz="2800"/>
              <a:t>May require some training</a:t>
            </a:r>
          </a:p>
        </p:txBody>
      </p:sp>
    </p:spTree>
    <p:extLst>
      <p:ext uri="{BB962C8B-B14F-4D97-AF65-F5344CB8AC3E}">
        <p14:creationId xmlns:p14="http://schemas.microsoft.com/office/powerpoint/2010/main" val="264572979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4"/>
          <p:cNvSpPr>
            <a:spLocks noGrp="1" noChangeArrowheads="1"/>
          </p:cNvSpPr>
          <p:nvPr>
            <p:ph type="title"/>
          </p:nvPr>
        </p:nvSpPr>
        <p:spPr/>
        <p:txBody>
          <a:bodyPr/>
          <a:lstStyle/>
          <a:p>
            <a:r>
              <a:rPr lang="en-US" b="1"/>
              <a:t>Inhalers</a:t>
            </a:r>
          </a:p>
        </p:txBody>
      </p:sp>
      <p:sp>
        <p:nvSpPr>
          <p:cNvPr id="25605" name="Rectangle 5"/>
          <p:cNvSpPr>
            <a:spLocks noGrp="1" noChangeArrowheads="1"/>
          </p:cNvSpPr>
          <p:nvPr>
            <p:ph sz="half" idx="1"/>
          </p:nvPr>
        </p:nvSpPr>
        <p:spPr/>
        <p:txBody>
          <a:bodyPr/>
          <a:lstStyle/>
          <a:p>
            <a:r>
              <a:rPr lang="en-US" sz="3200"/>
              <a:t>Advantages</a:t>
            </a:r>
          </a:p>
          <a:p>
            <a:pPr lvl="1"/>
            <a:r>
              <a:rPr lang="en-US" sz="2800"/>
              <a:t>By-pass FPM</a:t>
            </a:r>
          </a:p>
          <a:p>
            <a:pPr lvl="1"/>
            <a:r>
              <a:rPr lang="en-US" sz="2800"/>
              <a:t>Gases are rapidly absorbed</a:t>
            </a:r>
          </a:p>
          <a:p>
            <a:pPr lvl="1"/>
            <a:endParaRPr lang="en-US" sz="2800"/>
          </a:p>
        </p:txBody>
      </p:sp>
      <p:sp>
        <p:nvSpPr>
          <p:cNvPr id="25606" name="Rectangle 6"/>
          <p:cNvSpPr>
            <a:spLocks noGrp="1" noChangeArrowheads="1"/>
          </p:cNvSpPr>
          <p:nvPr>
            <p:ph sz="half" idx="2"/>
          </p:nvPr>
        </p:nvSpPr>
        <p:spPr/>
        <p:txBody>
          <a:bodyPr/>
          <a:lstStyle/>
          <a:p>
            <a:r>
              <a:rPr lang="en-US" sz="3200"/>
              <a:t>Disadvantages</a:t>
            </a:r>
          </a:p>
          <a:p>
            <a:pPr lvl="1"/>
            <a:r>
              <a:rPr lang="en-US" sz="2800"/>
              <a:t>Solids and liquids can be absorbed if size is below 0.5um</a:t>
            </a:r>
          </a:p>
        </p:txBody>
      </p:sp>
    </p:spTree>
    <p:extLst>
      <p:ext uri="{BB962C8B-B14F-4D97-AF65-F5344CB8AC3E}">
        <p14:creationId xmlns:p14="http://schemas.microsoft.com/office/powerpoint/2010/main" val="156715712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4"/>
          <p:cNvSpPr>
            <a:spLocks noGrp="1" noChangeArrowheads="1"/>
          </p:cNvSpPr>
          <p:nvPr>
            <p:ph type="title"/>
          </p:nvPr>
        </p:nvSpPr>
        <p:spPr/>
        <p:txBody>
          <a:bodyPr/>
          <a:lstStyle/>
          <a:p>
            <a:r>
              <a:rPr lang="en-US" b="1"/>
              <a:t>Transdermal</a:t>
            </a:r>
          </a:p>
        </p:txBody>
      </p:sp>
      <p:sp>
        <p:nvSpPr>
          <p:cNvPr id="27653" name="Rectangle 5"/>
          <p:cNvSpPr>
            <a:spLocks noGrp="1" noChangeArrowheads="1"/>
          </p:cNvSpPr>
          <p:nvPr>
            <p:ph sz="half" idx="1"/>
          </p:nvPr>
        </p:nvSpPr>
        <p:spPr>
          <a:xfrm>
            <a:off x="457200" y="1600200"/>
            <a:ext cx="4038600" cy="4752975"/>
          </a:xfrm>
        </p:spPr>
        <p:txBody>
          <a:bodyPr>
            <a:normAutofit fontScale="92500" lnSpcReduction="20000"/>
          </a:bodyPr>
          <a:lstStyle/>
          <a:p>
            <a:r>
              <a:rPr lang="en-US" sz="3200"/>
              <a:t>Advantages</a:t>
            </a:r>
          </a:p>
          <a:p>
            <a:pPr lvl="1"/>
            <a:r>
              <a:rPr lang="en-US" sz="2800"/>
              <a:t>Local effect</a:t>
            </a:r>
          </a:p>
          <a:p>
            <a:pPr lvl="1"/>
            <a:r>
              <a:rPr lang="en-US" sz="2800"/>
              <a:t>Ease of administration</a:t>
            </a:r>
          </a:p>
          <a:p>
            <a:r>
              <a:rPr lang="en-US" sz="3200"/>
              <a:t>Disadvantages</a:t>
            </a:r>
          </a:p>
          <a:p>
            <a:pPr lvl="1"/>
            <a:r>
              <a:rPr lang="en-US" sz="2800"/>
              <a:t>Low absorption for some drugs</a:t>
            </a:r>
          </a:p>
          <a:p>
            <a:pPr lvl="1"/>
            <a:r>
              <a:rPr lang="en-US" sz="2800"/>
              <a:t>May cause allergic reactions</a:t>
            </a:r>
          </a:p>
          <a:p>
            <a:endParaRPr lang="en-US" sz="3200"/>
          </a:p>
        </p:txBody>
      </p:sp>
      <p:sp>
        <p:nvSpPr>
          <p:cNvPr id="27654" name="Rectangle 6"/>
          <p:cNvSpPr>
            <a:spLocks noGrp="1" noChangeArrowheads="1"/>
          </p:cNvSpPr>
          <p:nvPr>
            <p:ph sz="half" idx="2"/>
          </p:nvPr>
        </p:nvSpPr>
        <p:spPr>
          <a:xfrm>
            <a:off x="4648200" y="1600200"/>
            <a:ext cx="3849688" cy="1911350"/>
          </a:xfrm>
        </p:spPr>
        <p:txBody>
          <a:bodyPr>
            <a:normAutofit fontScale="92500" lnSpcReduction="20000"/>
          </a:bodyPr>
          <a:lstStyle/>
          <a:p>
            <a:r>
              <a:rPr lang="en-US" sz="3200"/>
              <a:t>Requirements</a:t>
            </a:r>
          </a:p>
          <a:p>
            <a:pPr lvl="1"/>
            <a:r>
              <a:rPr lang="en-US" sz="3200"/>
              <a:t>Low dosage &lt;10 mg/mL</a:t>
            </a:r>
          </a:p>
          <a:p>
            <a:pPr lvl="1"/>
            <a:r>
              <a:rPr lang="en-US" sz="3200"/>
              <a:t>MW&lt; 1,000</a:t>
            </a:r>
          </a:p>
          <a:p>
            <a:endParaRPr lang="en-US" sz="3200"/>
          </a:p>
        </p:txBody>
      </p:sp>
      <p:pic>
        <p:nvPicPr>
          <p:cNvPr id="27655" name="Picture 7" descr="PhotosToGo-T-82304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29488" y="4471988"/>
            <a:ext cx="1423987" cy="2160587"/>
          </a:xfrm>
          <a:prstGeom prst="rect">
            <a:avLst/>
          </a:prstGeom>
          <a:noFill/>
          <a:extLst>
            <a:ext uri="{909E8E84-426E-40DD-AFC4-6F175D3DCCD1}">
              <a14:hiddenFill xmlns:a14="http://schemas.microsoft.com/office/drawing/2010/main">
                <a:solidFill>
                  <a:srgbClr val="FFFFFF"/>
                </a:solidFill>
              </a14:hiddenFill>
            </a:ext>
          </a:extLst>
        </p:spPr>
      </p:pic>
      <p:pic>
        <p:nvPicPr>
          <p:cNvPr id="27656" name="Picture 8" descr="PhotosToGo-T-96286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38700" y="4170363"/>
            <a:ext cx="2232025" cy="1474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25769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normAutofit fontScale="90000"/>
          </a:bodyPr>
          <a:lstStyle/>
          <a:p>
            <a:r>
              <a:rPr lang="en-US" sz="4000" b="1"/>
              <a:t>Factors Influencing the Selection of the Delivery Route</a:t>
            </a:r>
          </a:p>
        </p:txBody>
      </p:sp>
      <p:sp>
        <p:nvSpPr>
          <p:cNvPr id="31747" name="Rectangle 3"/>
          <p:cNvSpPr>
            <a:spLocks noGrp="1" noChangeArrowheads="1"/>
          </p:cNvSpPr>
          <p:nvPr>
            <p:ph idx="1"/>
          </p:nvPr>
        </p:nvSpPr>
        <p:spPr/>
        <p:txBody>
          <a:bodyPr/>
          <a:lstStyle/>
          <a:p>
            <a:r>
              <a:rPr lang="en-US" sz="3600"/>
              <a:t>Drug physico-chemical properties</a:t>
            </a:r>
          </a:p>
          <a:p>
            <a:pPr lvl="1"/>
            <a:r>
              <a:rPr lang="en-US" b="1"/>
              <a:t>Drug molecular size (molecular weight)</a:t>
            </a:r>
          </a:p>
          <a:p>
            <a:pPr lvl="1"/>
            <a:r>
              <a:rPr lang="en-US" b="1"/>
              <a:t>Half-life</a:t>
            </a:r>
          </a:p>
          <a:p>
            <a:pPr lvl="1"/>
            <a:r>
              <a:rPr lang="en-US" b="1"/>
              <a:t>Chemical stability</a:t>
            </a:r>
          </a:p>
          <a:p>
            <a:pPr lvl="1"/>
            <a:r>
              <a:rPr lang="en-US" b="1"/>
              <a:t>Loss of biological activity in aqueous solution</a:t>
            </a:r>
          </a:p>
          <a:p>
            <a:pPr lvl="2"/>
            <a:r>
              <a:rPr lang="en-US" b="1"/>
              <a:t>Proteins</a:t>
            </a:r>
          </a:p>
          <a:p>
            <a:pPr lvl="3"/>
            <a:r>
              <a:rPr lang="en-US" b="1"/>
              <a:t>Denaturation, degradation</a:t>
            </a:r>
          </a:p>
          <a:p>
            <a:pPr lvl="1"/>
            <a:endParaRPr lang="en-US" b="1"/>
          </a:p>
          <a:p>
            <a:pPr lvl="1">
              <a:buFontTx/>
              <a:buNone/>
            </a:pPr>
            <a:endParaRPr lang="en-US" b="1"/>
          </a:p>
        </p:txBody>
      </p:sp>
    </p:spTree>
    <p:extLst>
      <p:ext uri="{BB962C8B-B14F-4D97-AF65-F5344CB8AC3E}">
        <p14:creationId xmlns:p14="http://schemas.microsoft.com/office/powerpoint/2010/main" val="43504547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normAutofit fontScale="90000"/>
          </a:bodyPr>
          <a:lstStyle/>
          <a:p>
            <a:r>
              <a:rPr lang="en-US" sz="4000" b="1"/>
              <a:t>Factors Influencing the Selection of the Delivery Route</a:t>
            </a:r>
          </a:p>
        </p:txBody>
      </p:sp>
      <p:sp>
        <p:nvSpPr>
          <p:cNvPr id="66563" name="Rectangle 3"/>
          <p:cNvSpPr>
            <a:spLocks noGrp="1" noChangeArrowheads="1"/>
          </p:cNvSpPr>
          <p:nvPr>
            <p:ph idx="1"/>
          </p:nvPr>
        </p:nvSpPr>
        <p:spPr/>
        <p:txBody>
          <a:bodyPr/>
          <a:lstStyle/>
          <a:p>
            <a:pPr lvl="1"/>
            <a:r>
              <a:rPr lang="en-US" b="1"/>
              <a:t>Solubility in aqueous solution (hydrophobicity/hydrophilicity)</a:t>
            </a:r>
          </a:p>
          <a:p>
            <a:pPr lvl="2"/>
            <a:r>
              <a:rPr lang="en-US" b="1"/>
              <a:t>pH</a:t>
            </a:r>
          </a:p>
          <a:p>
            <a:pPr lvl="2"/>
            <a:r>
              <a:rPr lang="en-US" b="1"/>
              <a:t>pKa - ionization</a:t>
            </a:r>
          </a:p>
          <a:p>
            <a:pPr lvl="2"/>
            <a:r>
              <a:rPr lang="en-US" b="1"/>
              <a:t>Temperature</a:t>
            </a:r>
          </a:p>
          <a:p>
            <a:pPr lvl="2"/>
            <a:r>
              <a:rPr lang="en-US" b="1"/>
              <a:t>Concentration</a:t>
            </a:r>
          </a:p>
          <a:p>
            <a:pPr lvl="2"/>
            <a:r>
              <a:rPr lang="en-US" b="1"/>
              <a:t>Crystalinity</a:t>
            </a:r>
          </a:p>
          <a:p>
            <a:pPr lvl="2"/>
            <a:r>
              <a:rPr lang="en-US" b="1"/>
              <a:t>Particle size</a:t>
            </a:r>
          </a:p>
          <a:p>
            <a:pPr lvl="2"/>
            <a:r>
              <a:rPr lang="en-US" b="1"/>
              <a:t>State of hydration</a:t>
            </a:r>
          </a:p>
          <a:p>
            <a:endParaRPr lang="en-US"/>
          </a:p>
        </p:txBody>
      </p:sp>
    </p:spTree>
    <p:extLst>
      <p:ext uri="{BB962C8B-B14F-4D97-AF65-F5344CB8AC3E}">
        <p14:creationId xmlns:p14="http://schemas.microsoft.com/office/powerpoint/2010/main" val="242205871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rmAutofit fontScale="90000"/>
          </a:bodyPr>
          <a:lstStyle/>
          <a:p>
            <a:r>
              <a:rPr lang="en-US" sz="4000" b="1"/>
              <a:t>Factors Influencing the Selection of the Delivery Route</a:t>
            </a:r>
          </a:p>
        </p:txBody>
      </p:sp>
      <p:sp>
        <p:nvSpPr>
          <p:cNvPr id="32771" name="Rectangle 3"/>
          <p:cNvSpPr>
            <a:spLocks noGrp="1" noChangeArrowheads="1"/>
          </p:cNvSpPr>
          <p:nvPr>
            <p:ph idx="1"/>
          </p:nvPr>
        </p:nvSpPr>
        <p:spPr/>
        <p:txBody>
          <a:bodyPr/>
          <a:lstStyle/>
          <a:p>
            <a:pPr>
              <a:lnSpc>
                <a:spcPct val="90000"/>
              </a:lnSpc>
            </a:pPr>
            <a:r>
              <a:rPr lang="en-US"/>
              <a:t>Drug biological interactions</a:t>
            </a:r>
            <a:r>
              <a:rPr lang="en-US" sz="2800"/>
              <a:t>	</a:t>
            </a:r>
          </a:p>
          <a:p>
            <a:pPr lvl="1">
              <a:lnSpc>
                <a:spcPct val="90000"/>
              </a:lnSpc>
            </a:pPr>
            <a:r>
              <a:rPr lang="en-US" sz="2400" b="1"/>
              <a:t>Sensitive to FPM</a:t>
            </a:r>
          </a:p>
          <a:p>
            <a:pPr lvl="1">
              <a:lnSpc>
                <a:spcPct val="90000"/>
              </a:lnSpc>
            </a:pPr>
            <a:r>
              <a:rPr lang="en-US" sz="2400" b="1"/>
              <a:t>Low membrane permeabiltiy</a:t>
            </a:r>
          </a:p>
          <a:p>
            <a:pPr lvl="2">
              <a:lnSpc>
                <a:spcPct val="90000"/>
              </a:lnSpc>
            </a:pPr>
            <a:r>
              <a:rPr lang="en-US" sz="2000" b="1"/>
              <a:t>Efflux pumps (MRP, MDR) – cancer drugs</a:t>
            </a:r>
          </a:p>
          <a:p>
            <a:pPr lvl="2">
              <a:lnSpc>
                <a:spcPct val="90000"/>
              </a:lnSpc>
            </a:pPr>
            <a:r>
              <a:rPr lang="en-US" sz="2000" b="1"/>
              <a:t>Hydrophilicity</a:t>
            </a:r>
          </a:p>
          <a:p>
            <a:pPr lvl="2">
              <a:lnSpc>
                <a:spcPct val="90000"/>
              </a:lnSpc>
            </a:pPr>
            <a:r>
              <a:rPr lang="en-US" sz="2000" b="1"/>
              <a:t>High-density charge</a:t>
            </a:r>
          </a:p>
          <a:p>
            <a:pPr lvl="1">
              <a:lnSpc>
                <a:spcPct val="90000"/>
              </a:lnSpc>
            </a:pPr>
            <a:r>
              <a:rPr lang="en-US" sz="2400" b="1"/>
              <a:t>Enzymatic degradation</a:t>
            </a:r>
          </a:p>
          <a:p>
            <a:pPr lvl="1">
              <a:lnSpc>
                <a:spcPct val="90000"/>
              </a:lnSpc>
            </a:pPr>
            <a:r>
              <a:rPr lang="en-US" sz="2400" b="1"/>
              <a:t>Bacterial degradation</a:t>
            </a:r>
          </a:p>
          <a:p>
            <a:pPr lvl="1">
              <a:lnSpc>
                <a:spcPct val="90000"/>
              </a:lnSpc>
            </a:pPr>
            <a:r>
              <a:rPr lang="en-US" sz="2400" b="1"/>
              <a:t>Half-life</a:t>
            </a:r>
          </a:p>
          <a:p>
            <a:pPr lvl="1">
              <a:lnSpc>
                <a:spcPct val="90000"/>
              </a:lnSpc>
            </a:pPr>
            <a:r>
              <a:rPr lang="en-US" sz="2400" b="1"/>
              <a:t>Side effects</a:t>
            </a:r>
          </a:p>
          <a:p>
            <a:pPr lvl="2">
              <a:lnSpc>
                <a:spcPct val="90000"/>
              </a:lnSpc>
            </a:pPr>
            <a:r>
              <a:rPr lang="en-US" sz="2000" b="1"/>
              <a:t> Irritation</a:t>
            </a:r>
          </a:p>
        </p:txBody>
      </p:sp>
    </p:spTree>
    <p:extLst>
      <p:ext uri="{BB962C8B-B14F-4D97-AF65-F5344CB8AC3E}">
        <p14:creationId xmlns:p14="http://schemas.microsoft.com/office/powerpoint/2010/main" val="245951075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normAutofit fontScale="90000"/>
          </a:bodyPr>
          <a:lstStyle/>
          <a:p>
            <a:r>
              <a:rPr lang="en-US" sz="4000" b="1"/>
              <a:t>Factors Influencing the Selection of the Delivery Route</a:t>
            </a:r>
          </a:p>
        </p:txBody>
      </p:sp>
      <p:sp>
        <p:nvSpPr>
          <p:cNvPr id="33795" name="Rectangle 3"/>
          <p:cNvSpPr>
            <a:spLocks noGrp="1" noChangeArrowheads="1"/>
          </p:cNvSpPr>
          <p:nvPr>
            <p:ph idx="1"/>
          </p:nvPr>
        </p:nvSpPr>
        <p:spPr/>
        <p:txBody>
          <a:bodyPr/>
          <a:lstStyle/>
          <a:p>
            <a:r>
              <a:rPr lang="en-US"/>
              <a:t>Desired pharmacological effect</a:t>
            </a:r>
          </a:p>
          <a:p>
            <a:pPr lvl="1"/>
            <a:r>
              <a:rPr lang="en-US" b="1"/>
              <a:t>Local</a:t>
            </a:r>
          </a:p>
          <a:p>
            <a:pPr lvl="2"/>
            <a:r>
              <a:rPr lang="en-US" b="1"/>
              <a:t>topical, vaginal</a:t>
            </a:r>
          </a:p>
          <a:p>
            <a:pPr lvl="1"/>
            <a:r>
              <a:rPr lang="en-US" b="1"/>
              <a:t>Systemic</a:t>
            </a:r>
          </a:p>
          <a:p>
            <a:pPr lvl="2"/>
            <a:r>
              <a:rPr lang="en-US" b="1"/>
              <a:t>oral, buccal, IV, SC, IM, rectal, nasal</a:t>
            </a:r>
          </a:p>
          <a:p>
            <a:pPr lvl="1"/>
            <a:r>
              <a:rPr lang="en-US" b="1"/>
              <a:t>Immediate response </a:t>
            </a:r>
          </a:p>
          <a:p>
            <a:pPr lvl="2"/>
            <a:r>
              <a:rPr lang="en-US" b="1"/>
              <a:t>IV, SC, IM, nasal</a:t>
            </a:r>
          </a:p>
          <a:p>
            <a:pPr lvl="1"/>
            <a:r>
              <a:rPr lang="en-US" b="1"/>
              <a:t>Dose size</a:t>
            </a:r>
          </a:p>
          <a:p>
            <a:pPr lvl="1"/>
            <a:r>
              <a:rPr lang="en-US" b="1"/>
              <a:t>Drug molecular size</a:t>
            </a:r>
          </a:p>
        </p:txBody>
      </p:sp>
    </p:spTree>
    <p:extLst>
      <p:ext uri="{BB962C8B-B14F-4D97-AF65-F5344CB8AC3E}">
        <p14:creationId xmlns:p14="http://schemas.microsoft.com/office/powerpoint/2010/main" val="15129165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57200"/>
            <a:ext cx="8305800" cy="4431983"/>
          </a:xfrm>
          <a:prstGeom prst="rect">
            <a:avLst/>
          </a:prstGeom>
        </p:spPr>
        <p:txBody>
          <a:bodyPr wrap="square">
            <a:spAutoFit/>
          </a:bodyPr>
          <a:lstStyle/>
          <a:p>
            <a:pPr>
              <a:spcBef>
                <a:spcPts val="1200"/>
              </a:spcBef>
              <a:spcAft>
                <a:spcPts val="0"/>
              </a:spcAft>
            </a:pPr>
            <a:r>
              <a:rPr lang="en-US" sz="1400" b="1" i="1" dirty="0">
                <a:latin typeface="Times New Roman"/>
                <a:ea typeface="Times New Roman"/>
              </a:rPr>
              <a:t> Honors and awards</a:t>
            </a:r>
            <a:r>
              <a:rPr lang="en-US" sz="1400" b="1" i="1" dirty="0" smtClean="0">
                <a:latin typeface="Times New Roman"/>
                <a:ea typeface="Times New Roman"/>
              </a:rPr>
              <a:t>:</a:t>
            </a:r>
          </a:p>
          <a:p>
            <a:pPr>
              <a:spcBef>
                <a:spcPts val="1200"/>
              </a:spcBef>
              <a:spcAft>
                <a:spcPts val="0"/>
              </a:spcAft>
            </a:pPr>
            <a:endParaRPr lang="en-US" sz="1400" dirty="0">
              <a:latin typeface="Times New Roman"/>
              <a:ea typeface="Times New Roman"/>
            </a:endParaRPr>
          </a:p>
          <a:p>
            <a:pPr marL="342900" lvl="0" indent="-342900" algn="just">
              <a:spcBef>
                <a:spcPts val="1200"/>
              </a:spcBef>
              <a:spcAft>
                <a:spcPts val="0"/>
              </a:spcAft>
              <a:buSzPts val="1200"/>
              <a:buFont typeface="+mj-lt"/>
              <a:buAutoNum type="arabicPeriod"/>
            </a:pPr>
            <a:r>
              <a:rPr lang="en-US" sz="1400" dirty="0">
                <a:latin typeface="Times New Roman"/>
                <a:ea typeface="Times New Roman"/>
                <a:cs typeface="Lotus"/>
              </a:rPr>
              <a:t>Awarded prize for the best educational pattern of Tabriz University of Medical Sciences ,5th Educational Festival of </a:t>
            </a:r>
            <a:r>
              <a:rPr lang="en-US" sz="1400" dirty="0" err="1">
                <a:latin typeface="Times New Roman"/>
                <a:ea typeface="Times New Roman"/>
                <a:cs typeface="Lotus"/>
              </a:rPr>
              <a:t>Shahid</a:t>
            </a:r>
            <a:r>
              <a:rPr lang="en-US" sz="1400" dirty="0">
                <a:latin typeface="Times New Roman"/>
                <a:ea typeface="Times New Roman"/>
                <a:cs typeface="Lotus"/>
              </a:rPr>
              <a:t> </a:t>
            </a:r>
            <a:r>
              <a:rPr lang="en-US" sz="1400" dirty="0" err="1">
                <a:latin typeface="Times New Roman"/>
                <a:ea typeface="Times New Roman"/>
                <a:cs typeface="Lotus"/>
              </a:rPr>
              <a:t>Motahari</a:t>
            </a:r>
            <a:r>
              <a:rPr lang="en-US" sz="1400" dirty="0">
                <a:latin typeface="Times New Roman"/>
                <a:ea typeface="Times New Roman"/>
                <a:cs typeface="Lotus"/>
              </a:rPr>
              <a:t>, Tabriz, Iran (2013). </a:t>
            </a:r>
            <a:endParaRPr lang="en-US" sz="1400" dirty="0">
              <a:latin typeface="Times New Roman"/>
              <a:ea typeface="Times New Roman"/>
            </a:endParaRPr>
          </a:p>
          <a:p>
            <a:pPr marL="342900" lvl="0" indent="-342900" algn="just">
              <a:spcBef>
                <a:spcPts val="1200"/>
              </a:spcBef>
              <a:spcAft>
                <a:spcPts val="0"/>
              </a:spcAft>
              <a:buSzPts val="1200"/>
              <a:buFont typeface="+mj-lt"/>
              <a:buAutoNum type="arabicPeriod"/>
            </a:pPr>
            <a:r>
              <a:rPr lang="en-US" sz="1400" dirty="0">
                <a:latin typeface="Times New Roman"/>
                <a:ea typeface="Times New Roman"/>
                <a:cs typeface="Lotus"/>
              </a:rPr>
              <a:t>Awarded prize for the best educational pattern of Tabriz University of Medical Sciences ,4th Educational Festival of </a:t>
            </a:r>
            <a:r>
              <a:rPr lang="en-US" sz="1400" dirty="0" err="1">
                <a:latin typeface="Times New Roman"/>
                <a:ea typeface="Times New Roman"/>
                <a:cs typeface="Lotus"/>
              </a:rPr>
              <a:t>Shahid</a:t>
            </a:r>
            <a:r>
              <a:rPr lang="en-US" sz="1400" dirty="0">
                <a:latin typeface="Times New Roman"/>
                <a:ea typeface="Times New Roman"/>
                <a:cs typeface="Lotus"/>
              </a:rPr>
              <a:t> </a:t>
            </a:r>
            <a:r>
              <a:rPr lang="en-US" sz="1400" dirty="0" err="1">
                <a:latin typeface="Times New Roman"/>
                <a:ea typeface="Times New Roman"/>
                <a:cs typeface="Lotus"/>
              </a:rPr>
              <a:t>Motahari</a:t>
            </a:r>
            <a:r>
              <a:rPr lang="en-US" sz="1400" dirty="0">
                <a:latin typeface="Times New Roman"/>
                <a:ea typeface="Times New Roman"/>
                <a:cs typeface="Lotus"/>
              </a:rPr>
              <a:t>, Tabriz, Iran (2012).</a:t>
            </a:r>
            <a:endParaRPr lang="en-US" sz="1400" dirty="0">
              <a:latin typeface="Times New Roman"/>
              <a:ea typeface="Times New Roman"/>
            </a:endParaRPr>
          </a:p>
          <a:p>
            <a:pPr marL="342900" lvl="0" indent="-342900" algn="just">
              <a:spcBef>
                <a:spcPts val="1200"/>
              </a:spcBef>
              <a:spcAft>
                <a:spcPts val="0"/>
              </a:spcAft>
              <a:buSzPts val="1200"/>
              <a:buFont typeface="+mj-lt"/>
              <a:buAutoNum type="arabicPeriod"/>
            </a:pPr>
            <a:r>
              <a:rPr lang="en-US" sz="1400" dirty="0">
                <a:latin typeface="Times New Roman"/>
                <a:ea typeface="Times New Roman"/>
                <a:cs typeface="Lotus"/>
              </a:rPr>
              <a:t>Selected as the distinguished researcher of East Azerbaijan Province, Iran. (2010).</a:t>
            </a:r>
            <a:endParaRPr lang="en-US" sz="1400" dirty="0">
              <a:latin typeface="Times New Roman"/>
              <a:ea typeface="Times New Roman"/>
            </a:endParaRPr>
          </a:p>
          <a:p>
            <a:pPr marL="342900" lvl="0" indent="-342900" algn="just">
              <a:spcBef>
                <a:spcPts val="1200"/>
              </a:spcBef>
              <a:spcAft>
                <a:spcPts val="0"/>
              </a:spcAft>
              <a:buSzPts val="1200"/>
              <a:buFont typeface="+mj-lt"/>
              <a:buAutoNum type="arabicPeriod"/>
            </a:pPr>
            <a:r>
              <a:rPr lang="en-US" sz="1400" dirty="0">
                <a:latin typeface="Times New Roman"/>
                <a:ea typeface="Times New Roman"/>
                <a:cs typeface="Lotus"/>
              </a:rPr>
              <a:t> Awarded prize for the best PhD student of Tabriz University of Medical Sciences, Tabriz, Iran. (2009)</a:t>
            </a:r>
            <a:endParaRPr lang="en-US" sz="1400" dirty="0">
              <a:latin typeface="Times New Roman"/>
              <a:ea typeface="Times New Roman"/>
            </a:endParaRPr>
          </a:p>
          <a:p>
            <a:pPr marL="342900" lvl="0" indent="-342900" algn="just">
              <a:spcBef>
                <a:spcPts val="1200"/>
              </a:spcBef>
              <a:spcAft>
                <a:spcPts val="0"/>
              </a:spcAft>
              <a:buSzPts val="1200"/>
              <a:buFont typeface="+mj-lt"/>
              <a:buAutoNum type="arabicPeriod"/>
            </a:pPr>
            <a:r>
              <a:rPr lang="en-US" sz="1400" dirty="0">
                <a:latin typeface="Times New Roman"/>
                <a:ea typeface="Times New Roman"/>
                <a:cs typeface="Lotus"/>
              </a:rPr>
              <a:t>Winner of </a:t>
            </a:r>
            <a:r>
              <a:rPr lang="en-US" sz="1400" dirty="0" err="1">
                <a:latin typeface="Times New Roman"/>
                <a:ea typeface="Times New Roman"/>
                <a:cs typeface="Lotus"/>
              </a:rPr>
              <a:t>Rhazes</a:t>
            </a:r>
            <a:r>
              <a:rPr lang="en-US" sz="1400" dirty="0">
                <a:latin typeface="Times New Roman"/>
                <a:ea typeface="Times New Roman"/>
                <a:cs typeface="Lotus"/>
              </a:rPr>
              <a:t> (</a:t>
            </a:r>
            <a:r>
              <a:rPr lang="en-US" sz="1400" dirty="0" err="1">
                <a:latin typeface="Times New Roman"/>
                <a:ea typeface="Times New Roman"/>
                <a:cs typeface="Lotus"/>
              </a:rPr>
              <a:t>Razi</a:t>
            </a:r>
            <a:r>
              <a:rPr lang="en-US" sz="1400" dirty="0">
                <a:latin typeface="Times New Roman"/>
                <a:ea typeface="Times New Roman"/>
                <a:cs typeface="Lotus"/>
              </a:rPr>
              <a:t>) Research prize (first rank in novel drug delivery systems) in Iran. (2008)</a:t>
            </a:r>
            <a:endParaRPr lang="en-US" sz="1400" dirty="0">
              <a:latin typeface="Times New Roman"/>
              <a:ea typeface="Times New Roman"/>
            </a:endParaRPr>
          </a:p>
          <a:p>
            <a:pPr marL="342900" lvl="0" indent="-342900" algn="just">
              <a:spcBef>
                <a:spcPts val="1200"/>
              </a:spcBef>
              <a:spcAft>
                <a:spcPts val="0"/>
              </a:spcAft>
              <a:buSzPts val="1200"/>
              <a:buFont typeface="+mj-lt"/>
              <a:buAutoNum type="arabicPeriod"/>
            </a:pPr>
            <a:r>
              <a:rPr lang="en-US" sz="1400" dirty="0">
                <a:latin typeface="Times New Roman"/>
                <a:ea typeface="Times New Roman"/>
                <a:cs typeface="Lotus"/>
              </a:rPr>
              <a:t>Selected as a Member of the </a:t>
            </a:r>
            <a:r>
              <a:rPr lang="en-US" sz="1400" dirty="0">
                <a:solidFill>
                  <a:srgbClr val="0000FF"/>
                </a:solidFill>
                <a:latin typeface="Times New Roman"/>
                <a:ea typeface="Times New Roman"/>
                <a:cs typeface="Lotus"/>
                <a:hlinkClick r:id="rId2"/>
              </a:rPr>
              <a:t>National Elites </a:t>
            </a:r>
            <a:r>
              <a:rPr lang="en-US" sz="1400" dirty="0" smtClean="0">
                <a:solidFill>
                  <a:srgbClr val="0000FF"/>
                </a:solidFill>
                <a:latin typeface="Times New Roman"/>
                <a:ea typeface="Times New Roman"/>
                <a:cs typeface="Lotus"/>
                <a:hlinkClick r:id="rId2"/>
              </a:rPr>
              <a:t>Organization</a:t>
            </a:r>
            <a:r>
              <a:rPr lang="en-US" sz="1400" dirty="0" smtClean="0">
                <a:latin typeface="Times New Roman"/>
                <a:ea typeface="Times New Roman"/>
                <a:cs typeface="Lotus"/>
              </a:rPr>
              <a:t> </a:t>
            </a:r>
            <a:r>
              <a:rPr lang="en-US" sz="1400" dirty="0">
                <a:latin typeface="Times New Roman"/>
                <a:ea typeface="Times New Roman"/>
                <a:cs typeface="Lotus"/>
              </a:rPr>
              <a:t>(2008).</a:t>
            </a:r>
            <a:endParaRPr lang="en-US" sz="1400" dirty="0">
              <a:latin typeface="Times New Roman"/>
              <a:ea typeface="Times New Roman"/>
            </a:endParaRPr>
          </a:p>
          <a:p>
            <a:pPr marL="342900" lvl="0" indent="-342900" algn="just">
              <a:spcBef>
                <a:spcPts val="1200"/>
              </a:spcBef>
              <a:spcAft>
                <a:spcPts val="0"/>
              </a:spcAft>
              <a:buSzPts val="1200"/>
              <a:buFont typeface="+mj-lt"/>
              <a:buAutoNum type="arabicPeriod"/>
            </a:pPr>
            <a:r>
              <a:rPr lang="en-US" sz="1400" dirty="0">
                <a:latin typeface="Times New Roman"/>
                <a:ea typeface="Times New Roman"/>
                <a:cs typeface="Lotus"/>
              </a:rPr>
              <a:t>Awarded prize for the best PhD student of Tabriz University of Medical Sciences, Tabriz, Iran. (2008)</a:t>
            </a:r>
            <a:endParaRPr lang="en-US" sz="1400" dirty="0">
              <a:latin typeface="Times New Roman"/>
              <a:ea typeface="Times New Roman"/>
            </a:endParaRPr>
          </a:p>
          <a:p>
            <a:pPr marL="342900" lvl="0" indent="-342900" algn="just">
              <a:spcBef>
                <a:spcPts val="1200"/>
              </a:spcBef>
              <a:spcAft>
                <a:spcPts val="0"/>
              </a:spcAft>
              <a:buSzPts val="1200"/>
              <a:buFont typeface="+mj-lt"/>
              <a:buAutoNum type="arabicPeriod"/>
            </a:pPr>
            <a:r>
              <a:rPr lang="en-US" sz="1400" dirty="0">
                <a:latin typeface="Times New Roman"/>
                <a:ea typeface="Times New Roman"/>
                <a:cs typeface="Lotus"/>
              </a:rPr>
              <a:t>Awarded prize from </a:t>
            </a:r>
            <a:r>
              <a:rPr lang="en-US" sz="1400" dirty="0" smtClean="0">
                <a:latin typeface="Times New Roman"/>
                <a:ea typeface="Times New Roman"/>
                <a:cs typeface="Lotus"/>
              </a:rPr>
              <a:t>the President of Iran </a:t>
            </a:r>
            <a:r>
              <a:rPr lang="en-US" sz="1400" dirty="0">
                <a:latin typeface="Times New Roman"/>
                <a:ea typeface="Times New Roman"/>
                <a:cs typeface="Lotus"/>
              </a:rPr>
              <a:t>for the best PhD student of Iran. (2007)</a:t>
            </a:r>
            <a:endParaRPr lang="en-US" sz="1400" dirty="0">
              <a:latin typeface="Times New Roman"/>
              <a:ea typeface="Times New Roman"/>
            </a:endParaRPr>
          </a:p>
          <a:p>
            <a:pPr marL="342900" lvl="0" indent="-342900" algn="just">
              <a:spcBef>
                <a:spcPts val="1200"/>
              </a:spcBef>
              <a:spcAft>
                <a:spcPts val="0"/>
              </a:spcAft>
              <a:buSzPts val="1200"/>
              <a:buFont typeface="+mj-lt"/>
              <a:buAutoNum type="arabicPeriod"/>
            </a:pPr>
            <a:r>
              <a:rPr lang="en-US" sz="1400" dirty="0">
                <a:latin typeface="Times New Roman"/>
                <a:ea typeface="Times New Roman"/>
                <a:cs typeface="Lotus"/>
              </a:rPr>
              <a:t>Awarded prize for the best PhD student of Tabriz University of Medical Sciences, Tabriz, Iran. (2007)</a:t>
            </a:r>
            <a:endParaRPr lang="en-US" sz="1400" dirty="0">
              <a:effectLst/>
              <a:latin typeface="Times New Roman"/>
              <a:ea typeface="Times New Roman"/>
            </a:endParaRPr>
          </a:p>
        </p:txBody>
      </p:sp>
    </p:spTree>
    <p:extLst>
      <p:ext uri="{BB962C8B-B14F-4D97-AF65-F5344CB8AC3E}">
        <p14:creationId xmlns:p14="http://schemas.microsoft.com/office/powerpoint/2010/main" val="20519747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normAutofit fontScale="90000"/>
          </a:bodyPr>
          <a:lstStyle/>
          <a:p>
            <a:r>
              <a:rPr lang="en-US" sz="4000"/>
              <a:t>Pharmacokinetics and Pharmacodynamics</a:t>
            </a:r>
          </a:p>
        </p:txBody>
      </p:sp>
      <p:sp>
        <p:nvSpPr>
          <p:cNvPr id="38923" name="Oval 11"/>
          <p:cNvSpPr>
            <a:spLocks noChangeArrowheads="1"/>
          </p:cNvSpPr>
          <p:nvPr/>
        </p:nvSpPr>
        <p:spPr bwMode="auto">
          <a:xfrm>
            <a:off x="611188" y="1773238"/>
            <a:ext cx="4970462" cy="4679950"/>
          </a:xfrm>
          <a:prstGeom prst="ellipse">
            <a:avLst/>
          </a:prstGeom>
          <a:noFill/>
          <a:ln w="9525">
            <a:solidFill>
              <a:srgbClr val="FFCC00"/>
            </a:solidFill>
            <a:round/>
            <a:headEnd/>
            <a:tailEnd/>
          </a:ln>
          <a:effectLst/>
          <a:scene3d>
            <a:camera prst="legacyObliqueTopRight"/>
            <a:lightRig rig="legacyFlat3" dir="b"/>
          </a:scene3d>
          <a:sp3d extrusionH="430200" prstMaterial="legacyWireframe">
            <a:bevelT w="13500" h="13500" prst="angle"/>
            <a:bevelB w="13500" h="13500" prst="angle"/>
            <a:extrusionClr>
              <a:srgbClr val="FFCC00"/>
            </a:extrusionClr>
          </a:sp3d>
          <a:extLst>
            <a:ext uri="{909E8E84-426E-40DD-AFC4-6F175D3DCCD1}">
              <a14:hiddenFill xmlns:a14="http://schemas.microsoft.com/office/drawing/2010/main">
                <a:gradFill rotWithShape="1">
                  <a:gsLst>
                    <a:gs pos="0">
                      <a:srgbClr val="FFCC00"/>
                    </a:gs>
                    <a:gs pos="100000">
                      <a:srgbClr val="009900"/>
                    </a:gs>
                  </a:gsLst>
                  <a:lin ang="0" scaled="1"/>
                </a:gradFill>
              </a14:hiddenFill>
            </a:ext>
            <a:ext uri="{AF507438-7753-43E0-B8FC-AC1667EBCBE1}">
              <a14:hiddenEffects xmlns:a14="http://schemas.microsoft.com/office/drawing/2010/main">
                <a:effectLst>
                  <a:outerShdw dist="107763" dir="8100000" algn="ctr" rotWithShape="0">
                    <a:srgbClr val="808080"/>
                  </a:outerShdw>
                </a:effectLst>
              </a14:hiddenEffects>
            </a:ext>
          </a:extLst>
        </p:spPr>
        <p:txBody>
          <a:bodyPr wrap="none" anchor="ctr">
            <a:flatTx/>
          </a:bodyPr>
          <a:lstStyle/>
          <a:p>
            <a:pPr algn="ctr" eaLnBrk="1" hangingPunct="1"/>
            <a:endParaRPr lang="en-US"/>
          </a:p>
        </p:txBody>
      </p:sp>
      <p:sp>
        <p:nvSpPr>
          <p:cNvPr id="38922" name="Oval 10"/>
          <p:cNvSpPr>
            <a:spLocks noChangeArrowheads="1"/>
          </p:cNvSpPr>
          <p:nvPr/>
        </p:nvSpPr>
        <p:spPr bwMode="auto">
          <a:xfrm>
            <a:off x="3635375" y="1844675"/>
            <a:ext cx="4895850" cy="4679950"/>
          </a:xfrm>
          <a:prstGeom prst="ellipse">
            <a:avLst/>
          </a:prstGeom>
          <a:noFill/>
          <a:ln w="9525">
            <a:solidFill>
              <a:srgbClr val="FFCC00"/>
            </a:solidFill>
            <a:round/>
            <a:headEnd/>
            <a:tailEnd/>
          </a:ln>
          <a:effectLst/>
          <a:scene3d>
            <a:camera prst="legacyObliqueTopRight"/>
            <a:lightRig rig="legacyFlat3" dir="b"/>
          </a:scene3d>
          <a:sp3d extrusionH="430200" prstMaterial="legacyWireframe">
            <a:bevelT w="13500" h="13500" prst="angle"/>
            <a:bevelB w="13500" h="13500" prst="angle"/>
            <a:extrusionClr>
              <a:srgbClr val="FFCC00"/>
            </a:extrusionClr>
          </a:sp3d>
          <a:extLst>
            <a:ext uri="{909E8E84-426E-40DD-AFC4-6F175D3DCCD1}">
              <a14:hiddenFill xmlns:a14="http://schemas.microsoft.com/office/drawing/2010/main">
                <a:gradFill rotWithShape="1">
                  <a:gsLst>
                    <a:gs pos="0">
                      <a:srgbClr val="009900"/>
                    </a:gs>
                    <a:gs pos="100000">
                      <a:srgbClr val="FFCC00"/>
                    </a:gs>
                  </a:gsLst>
                  <a:lin ang="0" scaled="1"/>
                </a:gradFill>
              </a14:hiddenFill>
            </a:ext>
            <a:ext uri="{AF507438-7753-43E0-B8FC-AC1667EBCBE1}">
              <a14:hiddenEffects xmlns:a14="http://schemas.microsoft.com/office/drawing/2010/main">
                <a:effectLst>
                  <a:outerShdw dist="107763" dir="2700000" algn="ctr" rotWithShape="0">
                    <a:srgbClr val="808080"/>
                  </a:outerShdw>
                </a:effectLst>
              </a14:hiddenEffects>
            </a:ext>
          </a:extLst>
        </p:spPr>
        <p:txBody>
          <a:bodyPr wrap="none" anchor="ctr">
            <a:flatTx/>
          </a:bodyPr>
          <a:lstStyle/>
          <a:p>
            <a:endParaRPr lang="en-US"/>
          </a:p>
        </p:txBody>
      </p:sp>
      <p:sp>
        <p:nvSpPr>
          <p:cNvPr id="38924" name="Text Box 12"/>
          <p:cNvSpPr txBox="1">
            <a:spLocks noChangeArrowheads="1"/>
          </p:cNvSpPr>
          <p:nvPr/>
        </p:nvSpPr>
        <p:spPr bwMode="auto">
          <a:xfrm>
            <a:off x="1724025" y="2336800"/>
            <a:ext cx="23574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sz="2000" b="1">
                <a:effectLst>
                  <a:outerShdw blurRad="38100" dist="38100" dir="2700000" algn="tl">
                    <a:srgbClr val="000000"/>
                  </a:outerShdw>
                </a:effectLst>
              </a:rPr>
              <a:t>Pharmacokinetics</a:t>
            </a:r>
          </a:p>
        </p:txBody>
      </p:sp>
      <p:sp>
        <p:nvSpPr>
          <p:cNvPr id="38925" name="Text Box 13"/>
          <p:cNvSpPr txBox="1">
            <a:spLocks noChangeArrowheads="1"/>
          </p:cNvSpPr>
          <p:nvPr/>
        </p:nvSpPr>
        <p:spPr bwMode="auto">
          <a:xfrm>
            <a:off x="5292725" y="2349500"/>
            <a:ext cx="25844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sz="2000" b="1">
                <a:effectLst>
                  <a:outerShdw blurRad="38100" dist="38100" dir="2700000" algn="tl">
                    <a:srgbClr val="000000"/>
                  </a:outerShdw>
                </a:effectLst>
              </a:rPr>
              <a:t>Pharmacodynamics</a:t>
            </a:r>
          </a:p>
        </p:txBody>
      </p:sp>
      <p:sp>
        <p:nvSpPr>
          <p:cNvPr id="38926" name="Text Box 14"/>
          <p:cNvSpPr txBox="1">
            <a:spLocks noChangeArrowheads="1"/>
          </p:cNvSpPr>
          <p:nvPr/>
        </p:nvSpPr>
        <p:spPr bwMode="auto">
          <a:xfrm>
            <a:off x="1057275" y="3255963"/>
            <a:ext cx="2441575"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r>
              <a:rPr lang="en-US" sz="2000" b="1">
                <a:effectLst>
                  <a:outerShdw blurRad="38100" dist="38100" dir="2700000" algn="tl">
                    <a:srgbClr val="000000"/>
                  </a:outerShdw>
                </a:effectLst>
              </a:rPr>
              <a:t>Design </a:t>
            </a:r>
          </a:p>
          <a:p>
            <a:pPr algn="ctr" eaLnBrk="1" hangingPunct="1"/>
            <a:r>
              <a:rPr lang="en-US" sz="2000" b="1">
                <a:effectLst>
                  <a:outerShdw blurRad="38100" dist="38100" dir="2700000" algn="tl">
                    <a:srgbClr val="000000"/>
                  </a:outerShdw>
                </a:effectLst>
              </a:rPr>
              <a:t>of dosage regimen</a:t>
            </a:r>
          </a:p>
          <a:p>
            <a:pPr algn="ctr" eaLnBrk="1" hangingPunct="1">
              <a:buFontTx/>
              <a:buChar char="•"/>
            </a:pPr>
            <a:r>
              <a:rPr lang="en-US" sz="2000" b="1">
                <a:effectLst>
                  <a:outerShdw blurRad="38100" dist="38100" dir="2700000" algn="tl">
                    <a:srgbClr val="000000"/>
                  </a:outerShdw>
                </a:effectLst>
              </a:rPr>
              <a:t>Where?</a:t>
            </a:r>
          </a:p>
          <a:p>
            <a:pPr algn="ctr" eaLnBrk="1" hangingPunct="1">
              <a:buFontTx/>
              <a:buChar char="•"/>
            </a:pPr>
            <a:r>
              <a:rPr lang="en-US" sz="2000" b="1">
                <a:effectLst>
                  <a:outerShdw blurRad="38100" dist="38100" dir="2700000" algn="tl">
                    <a:srgbClr val="000000"/>
                  </a:outerShdw>
                </a:effectLst>
              </a:rPr>
              <a:t>How much?</a:t>
            </a:r>
          </a:p>
          <a:p>
            <a:pPr algn="ctr" eaLnBrk="1" hangingPunct="1">
              <a:buFontTx/>
              <a:buChar char="•"/>
            </a:pPr>
            <a:r>
              <a:rPr lang="en-US" sz="2000" b="1">
                <a:effectLst>
                  <a:outerShdw blurRad="38100" dist="38100" dir="2700000" algn="tl">
                    <a:srgbClr val="000000"/>
                  </a:outerShdw>
                </a:effectLst>
              </a:rPr>
              <a:t>How often?</a:t>
            </a:r>
          </a:p>
          <a:p>
            <a:pPr algn="ctr" eaLnBrk="1" hangingPunct="1">
              <a:buFontTx/>
              <a:buChar char="•"/>
            </a:pPr>
            <a:r>
              <a:rPr lang="en-US" sz="2000" b="1">
                <a:effectLst>
                  <a:outerShdw blurRad="38100" dist="38100" dir="2700000" algn="tl">
                    <a:srgbClr val="000000"/>
                  </a:outerShdw>
                </a:effectLst>
              </a:rPr>
              <a:t>How long?</a:t>
            </a:r>
          </a:p>
        </p:txBody>
      </p:sp>
      <p:sp>
        <p:nvSpPr>
          <p:cNvPr id="38927" name="Text Box 15"/>
          <p:cNvSpPr txBox="1">
            <a:spLocks noChangeArrowheads="1"/>
          </p:cNvSpPr>
          <p:nvPr/>
        </p:nvSpPr>
        <p:spPr bwMode="auto">
          <a:xfrm>
            <a:off x="3708400" y="3573463"/>
            <a:ext cx="19065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r>
              <a:rPr lang="en-US" sz="2000" b="1">
                <a:solidFill>
                  <a:srgbClr val="FF3300"/>
                </a:solidFill>
                <a:effectLst>
                  <a:outerShdw blurRad="38100" dist="38100" dir="2700000" algn="tl">
                    <a:srgbClr val="000000"/>
                  </a:outerShdw>
                </a:effectLst>
              </a:rPr>
              <a:t>Plasma</a:t>
            </a:r>
          </a:p>
          <a:p>
            <a:pPr algn="ctr" eaLnBrk="1" hangingPunct="1"/>
            <a:r>
              <a:rPr lang="en-US" sz="2000" b="1">
                <a:solidFill>
                  <a:srgbClr val="FF3300"/>
                </a:solidFill>
                <a:effectLst>
                  <a:outerShdw blurRad="38100" dist="38100" dir="2700000" algn="tl">
                    <a:srgbClr val="000000"/>
                  </a:outerShdw>
                </a:effectLst>
              </a:rPr>
              <a:t>Concentration</a:t>
            </a:r>
          </a:p>
        </p:txBody>
      </p:sp>
      <p:sp>
        <p:nvSpPr>
          <p:cNvPr id="38929" name="Line 17"/>
          <p:cNvSpPr>
            <a:spLocks noChangeShapeType="1"/>
          </p:cNvSpPr>
          <p:nvPr/>
        </p:nvSpPr>
        <p:spPr bwMode="auto">
          <a:xfrm>
            <a:off x="4995863" y="4246563"/>
            <a:ext cx="762000" cy="579437"/>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30" name="Text Box 18"/>
          <p:cNvSpPr txBox="1">
            <a:spLocks noChangeArrowheads="1"/>
          </p:cNvSpPr>
          <p:nvPr/>
        </p:nvSpPr>
        <p:spPr bwMode="auto">
          <a:xfrm>
            <a:off x="5816600" y="3562350"/>
            <a:ext cx="2698750" cy="186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2000" b="1"/>
              <a:t>Effects</a:t>
            </a:r>
          </a:p>
          <a:p>
            <a:endParaRPr lang="en-US" sz="1600" b="1"/>
          </a:p>
          <a:p>
            <a:r>
              <a:rPr lang="en-US" sz="1600" b="1"/>
              <a:t>Plasma refers to the clear supernatant fluid that  results from blood after the cellular components have been removed</a:t>
            </a:r>
          </a:p>
        </p:txBody>
      </p:sp>
    </p:spTree>
    <p:extLst>
      <p:ext uri="{BB962C8B-B14F-4D97-AF65-F5344CB8AC3E}">
        <p14:creationId xmlns:p14="http://schemas.microsoft.com/office/powerpoint/2010/main" val="30647078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8924"/>
                                        </p:tgtEl>
                                        <p:attrNameLst>
                                          <p:attrName>style.visibility</p:attrName>
                                        </p:attrNameLst>
                                      </p:cBhvr>
                                      <p:to>
                                        <p:strVal val="visible"/>
                                      </p:to>
                                    </p:set>
                                    <p:animEffect transition="in" filter="blinds(horizontal)">
                                      <p:cBhvr>
                                        <p:cTn id="7" dur="500"/>
                                        <p:tgtEl>
                                          <p:spTgt spid="389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8925"/>
                                        </p:tgtEl>
                                        <p:attrNameLst>
                                          <p:attrName>style.visibility</p:attrName>
                                        </p:attrNameLst>
                                      </p:cBhvr>
                                      <p:to>
                                        <p:strVal val="visible"/>
                                      </p:to>
                                    </p:set>
                                    <p:animEffect transition="in" filter="blinds(horizontal)">
                                      <p:cBhvr>
                                        <p:cTn id="12" dur="500"/>
                                        <p:tgtEl>
                                          <p:spTgt spid="3892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8926"/>
                                        </p:tgtEl>
                                        <p:attrNameLst>
                                          <p:attrName>style.visibility</p:attrName>
                                        </p:attrNameLst>
                                      </p:cBhvr>
                                      <p:to>
                                        <p:strVal val="visible"/>
                                      </p:to>
                                    </p:set>
                                    <p:animEffect transition="in" filter="diamond(in)">
                                      <p:cBhvr>
                                        <p:cTn id="17" dur="2000"/>
                                        <p:tgtEl>
                                          <p:spTgt spid="3892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2" presetClass="entr" presetSubtype="0" fill="hold" grpId="0" nodeType="clickEffect">
                                  <p:stCondLst>
                                    <p:cond delay="0"/>
                                  </p:stCondLst>
                                  <p:childTnLst>
                                    <p:set>
                                      <p:cBhvr>
                                        <p:cTn id="21" dur="1" fill="hold">
                                          <p:stCondLst>
                                            <p:cond delay="0"/>
                                          </p:stCondLst>
                                        </p:cTn>
                                        <p:tgtEl>
                                          <p:spTgt spid="38927"/>
                                        </p:tgtEl>
                                        <p:attrNameLst>
                                          <p:attrName>style.visibility</p:attrName>
                                        </p:attrNameLst>
                                      </p:cBhvr>
                                      <p:to>
                                        <p:strVal val="visible"/>
                                      </p:to>
                                    </p:set>
                                    <p:animScale>
                                      <p:cBhvr>
                                        <p:cTn id="22" dur="1000" decel="50000" fill="hold">
                                          <p:stCondLst>
                                            <p:cond delay="0"/>
                                          </p:stCondLst>
                                        </p:cTn>
                                        <p:tgtEl>
                                          <p:spTgt spid="3892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3" dur="1000" decel="50000" fill="hold">
                                          <p:stCondLst>
                                            <p:cond delay="0"/>
                                          </p:stCondLst>
                                        </p:cTn>
                                        <p:tgtEl>
                                          <p:spTgt spid="38927"/>
                                        </p:tgtEl>
                                        <p:attrNameLst>
                                          <p:attrName>ppt_x</p:attrName>
                                          <p:attrName>ppt_y</p:attrName>
                                        </p:attrNameLst>
                                      </p:cBhvr>
                                    </p:animMotion>
                                    <p:animEffect transition="in" filter="fade">
                                      <p:cBhvr>
                                        <p:cTn id="24" dur="1000"/>
                                        <p:tgtEl>
                                          <p:spTgt spid="38927"/>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892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89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24" grpId="0"/>
      <p:bldP spid="38925" grpId="0"/>
      <p:bldP spid="38926" grpId="0"/>
      <p:bldP spid="38927" grpId="0"/>
      <p:bldP spid="38929" grpId="0" animBg="1"/>
      <p:bldP spid="38930"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72" name="Rectangle 16"/>
          <p:cNvSpPr>
            <a:spLocks noGrp="1" noChangeArrowheads="1"/>
          </p:cNvSpPr>
          <p:nvPr>
            <p:ph type="title"/>
          </p:nvPr>
        </p:nvSpPr>
        <p:spPr>
          <a:xfrm>
            <a:off x="457200" y="200025"/>
            <a:ext cx="8229600" cy="1143000"/>
          </a:xfrm>
        </p:spPr>
        <p:txBody>
          <a:bodyPr/>
          <a:lstStyle/>
          <a:p>
            <a:r>
              <a:rPr lang="en-US" b="1"/>
              <a:t>Plasma Concentration</a:t>
            </a:r>
          </a:p>
        </p:txBody>
      </p:sp>
      <p:grpSp>
        <p:nvGrpSpPr>
          <p:cNvPr id="45084" name="Group 28"/>
          <p:cNvGrpSpPr>
            <a:grpSpLocks/>
          </p:cNvGrpSpPr>
          <p:nvPr/>
        </p:nvGrpSpPr>
        <p:grpSpPr bwMode="auto">
          <a:xfrm>
            <a:off x="1195388" y="1524000"/>
            <a:ext cx="7272337" cy="5146675"/>
            <a:chOff x="753" y="960"/>
            <a:chExt cx="4581" cy="3242"/>
          </a:xfrm>
        </p:grpSpPr>
        <p:sp>
          <p:nvSpPr>
            <p:cNvPr id="45065" name="Line 9"/>
            <p:cNvSpPr>
              <a:spLocks noChangeShapeType="1"/>
            </p:cNvSpPr>
            <p:nvPr/>
          </p:nvSpPr>
          <p:spPr bwMode="auto">
            <a:xfrm flipV="1">
              <a:off x="1372" y="960"/>
              <a:ext cx="0" cy="2895"/>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6" name="Line 10"/>
            <p:cNvSpPr>
              <a:spLocks noChangeShapeType="1"/>
            </p:cNvSpPr>
            <p:nvPr/>
          </p:nvSpPr>
          <p:spPr bwMode="auto">
            <a:xfrm>
              <a:off x="1372" y="3855"/>
              <a:ext cx="3500" cy="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7" name="Arc 11"/>
            <p:cNvSpPr>
              <a:spLocks/>
            </p:cNvSpPr>
            <p:nvPr/>
          </p:nvSpPr>
          <p:spPr bwMode="auto">
            <a:xfrm rot="11369345" flipV="1">
              <a:off x="1590" y="1685"/>
              <a:ext cx="730" cy="22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28575">
              <a:solidFill>
                <a:srgbClr val="FFCC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8" name="Arc 12"/>
            <p:cNvSpPr>
              <a:spLocks/>
            </p:cNvSpPr>
            <p:nvPr/>
          </p:nvSpPr>
          <p:spPr bwMode="auto">
            <a:xfrm rot="9417771">
              <a:off x="2902" y="1394"/>
              <a:ext cx="1314" cy="2463"/>
            </a:xfrm>
            <a:custGeom>
              <a:avLst/>
              <a:gdLst>
                <a:gd name="G0" fmla="+- 0 0 0"/>
                <a:gd name="G1" fmla="+- 21586 0 0"/>
                <a:gd name="G2" fmla="+- 21600 0 0"/>
                <a:gd name="T0" fmla="*/ 788 w 21600"/>
                <a:gd name="T1" fmla="*/ 0 h 21586"/>
                <a:gd name="T2" fmla="*/ 21600 w 21600"/>
                <a:gd name="T3" fmla="*/ 21586 h 21586"/>
                <a:gd name="T4" fmla="*/ 0 w 21600"/>
                <a:gd name="T5" fmla="*/ 21586 h 21586"/>
              </a:gdLst>
              <a:ahLst/>
              <a:cxnLst>
                <a:cxn ang="0">
                  <a:pos x="T0" y="T1"/>
                </a:cxn>
                <a:cxn ang="0">
                  <a:pos x="T2" y="T3"/>
                </a:cxn>
                <a:cxn ang="0">
                  <a:pos x="T4" y="T5"/>
                </a:cxn>
              </a:cxnLst>
              <a:rect l="0" t="0" r="r" b="b"/>
              <a:pathLst>
                <a:path w="21600" h="21586" fill="none" extrusionOk="0">
                  <a:moveTo>
                    <a:pt x="787" y="0"/>
                  </a:moveTo>
                  <a:cubicBezTo>
                    <a:pt x="12402" y="424"/>
                    <a:pt x="21600" y="9963"/>
                    <a:pt x="21600" y="21586"/>
                  </a:cubicBezTo>
                </a:path>
                <a:path w="21600" h="21586" stroke="0" extrusionOk="0">
                  <a:moveTo>
                    <a:pt x="787" y="0"/>
                  </a:moveTo>
                  <a:cubicBezTo>
                    <a:pt x="12402" y="424"/>
                    <a:pt x="21600" y="9963"/>
                    <a:pt x="21600" y="21586"/>
                  </a:cubicBezTo>
                  <a:lnTo>
                    <a:pt x="0" y="21586"/>
                  </a:lnTo>
                  <a:close/>
                </a:path>
              </a:pathLst>
            </a:custGeom>
            <a:noFill/>
            <a:ln w="28575">
              <a:solidFill>
                <a:srgbClr val="FFCC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9" name="Text Box 13"/>
            <p:cNvSpPr txBox="1">
              <a:spLocks noChangeArrowheads="1"/>
            </p:cNvSpPr>
            <p:nvPr/>
          </p:nvSpPr>
          <p:spPr bwMode="auto">
            <a:xfrm rot="16200000">
              <a:off x="85" y="2134"/>
              <a:ext cx="1778"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r>
                <a:rPr lang="en-US" sz="2000" b="1">
                  <a:solidFill>
                    <a:srgbClr val="FFCC00"/>
                  </a:solidFill>
                </a:rPr>
                <a:t>Plasma concentration</a:t>
              </a:r>
            </a:p>
            <a:p>
              <a:pPr algn="ctr" eaLnBrk="1" hangingPunct="1"/>
              <a:r>
                <a:rPr lang="en-US" sz="2000" b="1">
                  <a:solidFill>
                    <a:srgbClr val="FFCC00"/>
                  </a:solidFill>
                </a:rPr>
                <a:t> (mg/mL)</a:t>
              </a:r>
            </a:p>
          </p:txBody>
        </p:sp>
        <p:sp>
          <p:nvSpPr>
            <p:cNvPr id="45070" name="Text Box 14"/>
            <p:cNvSpPr txBox="1">
              <a:spLocks noChangeArrowheads="1"/>
            </p:cNvSpPr>
            <p:nvPr/>
          </p:nvSpPr>
          <p:spPr bwMode="auto">
            <a:xfrm>
              <a:off x="2715" y="3951"/>
              <a:ext cx="923" cy="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r>
                <a:rPr lang="en-US" sz="2000" b="1">
                  <a:solidFill>
                    <a:srgbClr val="FFCC00"/>
                  </a:solidFill>
                </a:rPr>
                <a:t>Time (min)</a:t>
              </a:r>
            </a:p>
          </p:txBody>
        </p:sp>
        <p:sp>
          <p:nvSpPr>
            <p:cNvPr id="45074" name="Line 18"/>
            <p:cNvSpPr>
              <a:spLocks noChangeShapeType="1"/>
            </p:cNvSpPr>
            <p:nvPr/>
          </p:nvSpPr>
          <p:spPr bwMode="auto">
            <a:xfrm>
              <a:off x="1383" y="2230"/>
              <a:ext cx="3583"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5" name="Line 19"/>
            <p:cNvSpPr>
              <a:spLocks noChangeShapeType="1"/>
            </p:cNvSpPr>
            <p:nvPr/>
          </p:nvSpPr>
          <p:spPr bwMode="auto">
            <a:xfrm>
              <a:off x="1376" y="3318"/>
              <a:ext cx="353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6" name="Text Box 20"/>
            <p:cNvSpPr txBox="1">
              <a:spLocks noChangeArrowheads="1"/>
            </p:cNvSpPr>
            <p:nvPr/>
          </p:nvSpPr>
          <p:spPr bwMode="auto">
            <a:xfrm>
              <a:off x="3375" y="2470"/>
              <a:ext cx="195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r>
                <a:rPr lang="en-US" sz="2400" b="1"/>
                <a:t>Therapeutic window</a:t>
              </a:r>
            </a:p>
          </p:txBody>
        </p:sp>
        <p:sp>
          <p:nvSpPr>
            <p:cNvPr id="45077" name="Text Box 21"/>
            <p:cNvSpPr txBox="1">
              <a:spLocks noChangeArrowheads="1"/>
            </p:cNvSpPr>
            <p:nvPr/>
          </p:nvSpPr>
          <p:spPr bwMode="auto">
            <a:xfrm>
              <a:off x="3272" y="1516"/>
              <a:ext cx="84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r>
                <a:rPr lang="en-US" sz="2400" b="1"/>
                <a:t>Toxicity</a:t>
              </a:r>
            </a:p>
          </p:txBody>
        </p:sp>
        <p:sp>
          <p:nvSpPr>
            <p:cNvPr id="45078" name="Text Box 22"/>
            <p:cNvSpPr txBox="1">
              <a:spLocks noChangeArrowheads="1"/>
            </p:cNvSpPr>
            <p:nvPr/>
          </p:nvSpPr>
          <p:spPr bwMode="auto">
            <a:xfrm>
              <a:off x="1651" y="3454"/>
              <a:ext cx="202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r>
                <a:rPr lang="en-US" sz="2400" b="1"/>
                <a:t>No therapeutic effect</a:t>
              </a:r>
            </a:p>
          </p:txBody>
        </p:sp>
        <p:grpSp>
          <p:nvGrpSpPr>
            <p:cNvPr id="45083" name="Group 27"/>
            <p:cNvGrpSpPr>
              <a:grpSpLocks/>
            </p:cNvGrpSpPr>
            <p:nvPr/>
          </p:nvGrpSpPr>
          <p:grpSpPr bwMode="auto">
            <a:xfrm>
              <a:off x="1379" y="2610"/>
              <a:ext cx="2887" cy="1253"/>
              <a:chOff x="1519" y="2631"/>
              <a:chExt cx="2887" cy="1253"/>
            </a:xfrm>
          </p:grpSpPr>
          <p:sp>
            <p:nvSpPr>
              <p:cNvPr id="45080" name="Arc 24"/>
              <p:cNvSpPr>
                <a:spLocks/>
              </p:cNvSpPr>
              <p:nvPr/>
            </p:nvSpPr>
            <p:spPr bwMode="auto">
              <a:xfrm rot="10800000" flipV="1">
                <a:off x="1519" y="2631"/>
                <a:ext cx="771" cy="1253"/>
              </a:xfrm>
              <a:custGeom>
                <a:avLst/>
                <a:gdLst>
                  <a:gd name="G0" fmla="+- 0 0 0"/>
                  <a:gd name="G1" fmla="+- 21303 0 0"/>
                  <a:gd name="G2" fmla="+- 21600 0 0"/>
                  <a:gd name="T0" fmla="*/ 3567 w 21600"/>
                  <a:gd name="T1" fmla="*/ 0 h 21303"/>
                  <a:gd name="T2" fmla="*/ 21600 w 21600"/>
                  <a:gd name="T3" fmla="*/ 21303 h 21303"/>
                  <a:gd name="T4" fmla="*/ 0 w 21600"/>
                  <a:gd name="T5" fmla="*/ 21303 h 21303"/>
                </a:gdLst>
                <a:ahLst/>
                <a:cxnLst>
                  <a:cxn ang="0">
                    <a:pos x="T0" y="T1"/>
                  </a:cxn>
                  <a:cxn ang="0">
                    <a:pos x="T2" y="T3"/>
                  </a:cxn>
                  <a:cxn ang="0">
                    <a:pos x="T4" y="T5"/>
                  </a:cxn>
                </a:cxnLst>
                <a:rect l="0" t="0" r="r" b="b"/>
                <a:pathLst>
                  <a:path w="21600" h="21303" fill="none" extrusionOk="0">
                    <a:moveTo>
                      <a:pt x="3567" y="-1"/>
                    </a:moveTo>
                    <a:cubicBezTo>
                      <a:pt x="13974" y="1742"/>
                      <a:pt x="21600" y="10750"/>
                      <a:pt x="21600" y="21303"/>
                    </a:cubicBezTo>
                  </a:path>
                  <a:path w="21600" h="21303" stroke="0" extrusionOk="0">
                    <a:moveTo>
                      <a:pt x="3567" y="-1"/>
                    </a:moveTo>
                    <a:cubicBezTo>
                      <a:pt x="13974" y="1742"/>
                      <a:pt x="21600" y="10750"/>
                      <a:pt x="21600" y="21303"/>
                    </a:cubicBezTo>
                    <a:lnTo>
                      <a:pt x="0" y="21303"/>
                    </a:lnTo>
                    <a:close/>
                  </a:path>
                </a:pathLst>
              </a:custGeom>
              <a:noFill/>
              <a:ln w="38100">
                <a:solidFill>
                  <a:srgbClr val="66FF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81" name="Line 25"/>
              <p:cNvSpPr>
                <a:spLocks noChangeShapeType="1"/>
              </p:cNvSpPr>
              <p:nvPr/>
            </p:nvSpPr>
            <p:spPr bwMode="auto">
              <a:xfrm>
                <a:off x="2160" y="2631"/>
                <a:ext cx="2246" cy="315"/>
              </a:xfrm>
              <a:prstGeom prst="line">
                <a:avLst/>
              </a:prstGeom>
              <a:noFill/>
              <a:ln w="38100">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Tree>
    <p:extLst>
      <p:ext uri="{BB962C8B-B14F-4D97-AF65-F5344CB8AC3E}">
        <p14:creationId xmlns:p14="http://schemas.microsoft.com/office/powerpoint/2010/main" val="250425561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9214" name="Group 62"/>
          <p:cNvGrpSpPr>
            <a:grpSpLocks/>
          </p:cNvGrpSpPr>
          <p:nvPr/>
        </p:nvGrpSpPr>
        <p:grpSpPr bwMode="auto">
          <a:xfrm>
            <a:off x="601663" y="546100"/>
            <a:ext cx="7956550" cy="6219825"/>
            <a:chOff x="498" y="344"/>
            <a:chExt cx="5012" cy="3918"/>
          </a:xfrm>
        </p:grpSpPr>
        <p:sp>
          <p:nvSpPr>
            <p:cNvPr id="49162" name="Text Box 10"/>
            <p:cNvSpPr txBox="1">
              <a:spLocks noChangeArrowheads="1"/>
            </p:cNvSpPr>
            <p:nvPr/>
          </p:nvSpPr>
          <p:spPr bwMode="auto">
            <a:xfrm>
              <a:off x="2932" y="3913"/>
              <a:ext cx="92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sz="2000" b="1">
                  <a:solidFill>
                    <a:srgbClr val="FFCC00"/>
                  </a:solidFill>
                </a:rPr>
                <a:t>Time (min)</a:t>
              </a:r>
            </a:p>
          </p:txBody>
        </p:sp>
        <p:sp>
          <p:nvSpPr>
            <p:cNvPr id="49157" name="Line 5"/>
            <p:cNvSpPr>
              <a:spLocks noChangeShapeType="1"/>
            </p:cNvSpPr>
            <p:nvPr/>
          </p:nvSpPr>
          <p:spPr bwMode="auto">
            <a:xfrm flipV="1">
              <a:off x="1099" y="344"/>
              <a:ext cx="0" cy="3493"/>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58" name="Line 6"/>
            <p:cNvSpPr>
              <a:spLocks noChangeShapeType="1"/>
            </p:cNvSpPr>
            <p:nvPr/>
          </p:nvSpPr>
          <p:spPr bwMode="auto">
            <a:xfrm>
              <a:off x="1099" y="3837"/>
              <a:ext cx="4229" cy="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61" name="Text Box 9"/>
            <p:cNvSpPr txBox="1">
              <a:spLocks noChangeArrowheads="1"/>
            </p:cNvSpPr>
            <p:nvPr/>
          </p:nvSpPr>
          <p:spPr bwMode="auto">
            <a:xfrm rot="16200000">
              <a:off x="-170" y="1869"/>
              <a:ext cx="1778"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r>
                <a:rPr lang="en-US" sz="2000" b="1">
                  <a:solidFill>
                    <a:srgbClr val="FFCC00"/>
                  </a:solidFill>
                </a:rPr>
                <a:t>Plasma concentration</a:t>
              </a:r>
            </a:p>
            <a:p>
              <a:pPr algn="ctr" eaLnBrk="1" hangingPunct="1"/>
              <a:r>
                <a:rPr lang="en-US" sz="2000" b="1">
                  <a:solidFill>
                    <a:srgbClr val="FFCC00"/>
                  </a:solidFill>
                </a:rPr>
                <a:t> (mg/mL)</a:t>
              </a:r>
            </a:p>
          </p:txBody>
        </p:sp>
        <p:sp>
          <p:nvSpPr>
            <p:cNvPr id="49163" name="Line 11"/>
            <p:cNvSpPr>
              <a:spLocks noChangeShapeType="1"/>
            </p:cNvSpPr>
            <p:nvPr/>
          </p:nvSpPr>
          <p:spPr bwMode="auto">
            <a:xfrm>
              <a:off x="1107" y="1876"/>
              <a:ext cx="4324"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64" name="Line 12"/>
            <p:cNvSpPr>
              <a:spLocks noChangeShapeType="1"/>
            </p:cNvSpPr>
            <p:nvPr/>
          </p:nvSpPr>
          <p:spPr bwMode="auto">
            <a:xfrm>
              <a:off x="1114" y="3189"/>
              <a:ext cx="427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68" name="Line 16"/>
            <p:cNvSpPr>
              <a:spLocks noChangeShapeType="1"/>
            </p:cNvSpPr>
            <p:nvPr/>
          </p:nvSpPr>
          <p:spPr bwMode="auto">
            <a:xfrm flipV="1">
              <a:off x="1099" y="3304"/>
              <a:ext cx="232" cy="533"/>
            </a:xfrm>
            <a:prstGeom prst="line">
              <a:avLst/>
            </a:prstGeom>
            <a:noFill/>
            <a:ln w="38100">
              <a:solidFill>
                <a:srgbClr val="FFCC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69" name="Line 17"/>
            <p:cNvSpPr>
              <a:spLocks noChangeShapeType="1"/>
            </p:cNvSpPr>
            <p:nvPr/>
          </p:nvSpPr>
          <p:spPr bwMode="auto">
            <a:xfrm>
              <a:off x="1331" y="3304"/>
              <a:ext cx="219" cy="269"/>
            </a:xfrm>
            <a:prstGeom prst="line">
              <a:avLst/>
            </a:prstGeom>
            <a:noFill/>
            <a:ln w="38100">
              <a:solidFill>
                <a:srgbClr val="FFCC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72" name="Line 20"/>
            <p:cNvSpPr>
              <a:spLocks noChangeShapeType="1"/>
            </p:cNvSpPr>
            <p:nvPr/>
          </p:nvSpPr>
          <p:spPr bwMode="auto">
            <a:xfrm flipV="1">
              <a:off x="1550" y="3037"/>
              <a:ext cx="233" cy="536"/>
            </a:xfrm>
            <a:prstGeom prst="line">
              <a:avLst/>
            </a:prstGeom>
            <a:noFill/>
            <a:ln w="38100">
              <a:solidFill>
                <a:srgbClr val="FFCC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73" name="Line 21"/>
            <p:cNvSpPr>
              <a:spLocks noChangeShapeType="1"/>
            </p:cNvSpPr>
            <p:nvPr/>
          </p:nvSpPr>
          <p:spPr bwMode="auto">
            <a:xfrm flipV="1">
              <a:off x="1977" y="2768"/>
              <a:ext cx="244" cy="536"/>
            </a:xfrm>
            <a:prstGeom prst="line">
              <a:avLst/>
            </a:prstGeom>
            <a:noFill/>
            <a:ln w="38100">
              <a:solidFill>
                <a:srgbClr val="FFCC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74" name="Line 22"/>
            <p:cNvSpPr>
              <a:spLocks noChangeShapeType="1"/>
            </p:cNvSpPr>
            <p:nvPr/>
          </p:nvSpPr>
          <p:spPr bwMode="auto">
            <a:xfrm flipV="1">
              <a:off x="2439" y="2504"/>
              <a:ext cx="233" cy="533"/>
            </a:xfrm>
            <a:prstGeom prst="line">
              <a:avLst/>
            </a:prstGeom>
            <a:noFill/>
            <a:ln w="38100">
              <a:solidFill>
                <a:srgbClr val="FFCC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75" name="Line 23"/>
            <p:cNvSpPr>
              <a:spLocks noChangeShapeType="1"/>
            </p:cNvSpPr>
            <p:nvPr/>
          </p:nvSpPr>
          <p:spPr bwMode="auto">
            <a:xfrm flipV="1">
              <a:off x="2891" y="2314"/>
              <a:ext cx="292" cy="459"/>
            </a:xfrm>
            <a:prstGeom prst="line">
              <a:avLst/>
            </a:prstGeom>
            <a:noFill/>
            <a:ln w="38100">
              <a:solidFill>
                <a:srgbClr val="FFCC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76" name="Line 24"/>
            <p:cNvSpPr>
              <a:spLocks noChangeShapeType="1"/>
            </p:cNvSpPr>
            <p:nvPr/>
          </p:nvSpPr>
          <p:spPr bwMode="auto">
            <a:xfrm flipV="1">
              <a:off x="3401" y="2314"/>
              <a:ext cx="233" cy="269"/>
            </a:xfrm>
            <a:prstGeom prst="line">
              <a:avLst/>
            </a:prstGeom>
            <a:noFill/>
            <a:ln w="38100">
              <a:solidFill>
                <a:srgbClr val="FFCC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77" name="Line 25"/>
            <p:cNvSpPr>
              <a:spLocks noChangeShapeType="1"/>
            </p:cNvSpPr>
            <p:nvPr/>
          </p:nvSpPr>
          <p:spPr bwMode="auto">
            <a:xfrm flipV="1">
              <a:off x="3853" y="2237"/>
              <a:ext cx="233" cy="267"/>
            </a:xfrm>
            <a:prstGeom prst="line">
              <a:avLst/>
            </a:prstGeom>
            <a:noFill/>
            <a:ln w="38100">
              <a:solidFill>
                <a:srgbClr val="FFCC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79" name="Line 27"/>
            <p:cNvSpPr>
              <a:spLocks noChangeShapeType="1"/>
            </p:cNvSpPr>
            <p:nvPr/>
          </p:nvSpPr>
          <p:spPr bwMode="auto">
            <a:xfrm>
              <a:off x="1783" y="3037"/>
              <a:ext cx="191" cy="267"/>
            </a:xfrm>
            <a:prstGeom prst="line">
              <a:avLst/>
            </a:prstGeom>
            <a:noFill/>
            <a:ln w="38100">
              <a:solidFill>
                <a:srgbClr val="FFCC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80" name="Line 28"/>
            <p:cNvSpPr>
              <a:spLocks noChangeShapeType="1"/>
            </p:cNvSpPr>
            <p:nvPr/>
          </p:nvSpPr>
          <p:spPr bwMode="auto">
            <a:xfrm>
              <a:off x="2221" y="2766"/>
              <a:ext cx="218" cy="269"/>
            </a:xfrm>
            <a:prstGeom prst="line">
              <a:avLst/>
            </a:prstGeom>
            <a:noFill/>
            <a:ln w="38100">
              <a:solidFill>
                <a:srgbClr val="FFCC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81" name="Line 29"/>
            <p:cNvSpPr>
              <a:spLocks noChangeShapeType="1"/>
            </p:cNvSpPr>
            <p:nvPr/>
          </p:nvSpPr>
          <p:spPr bwMode="auto">
            <a:xfrm>
              <a:off x="2672" y="2504"/>
              <a:ext cx="219" cy="269"/>
            </a:xfrm>
            <a:prstGeom prst="line">
              <a:avLst/>
            </a:prstGeom>
            <a:noFill/>
            <a:ln w="38100">
              <a:solidFill>
                <a:srgbClr val="FFCC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82" name="Line 30"/>
            <p:cNvSpPr>
              <a:spLocks noChangeShapeType="1"/>
            </p:cNvSpPr>
            <p:nvPr/>
          </p:nvSpPr>
          <p:spPr bwMode="auto">
            <a:xfrm>
              <a:off x="3183" y="2314"/>
              <a:ext cx="218" cy="269"/>
            </a:xfrm>
            <a:prstGeom prst="line">
              <a:avLst/>
            </a:prstGeom>
            <a:noFill/>
            <a:ln w="38100">
              <a:solidFill>
                <a:srgbClr val="FFCC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83" name="Line 31"/>
            <p:cNvSpPr>
              <a:spLocks noChangeShapeType="1"/>
            </p:cNvSpPr>
            <p:nvPr/>
          </p:nvSpPr>
          <p:spPr bwMode="auto">
            <a:xfrm>
              <a:off x="3634" y="2314"/>
              <a:ext cx="219" cy="190"/>
            </a:xfrm>
            <a:prstGeom prst="line">
              <a:avLst/>
            </a:prstGeom>
            <a:noFill/>
            <a:ln w="38100">
              <a:solidFill>
                <a:srgbClr val="FFCC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84" name="Line 32"/>
            <p:cNvSpPr>
              <a:spLocks noChangeShapeType="1"/>
            </p:cNvSpPr>
            <p:nvPr/>
          </p:nvSpPr>
          <p:spPr bwMode="auto">
            <a:xfrm>
              <a:off x="4086" y="2237"/>
              <a:ext cx="256" cy="267"/>
            </a:xfrm>
            <a:prstGeom prst="line">
              <a:avLst/>
            </a:prstGeom>
            <a:noFill/>
            <a:ln w="38100">
              <a:solidFill>
                <a:srgbClr val="FFCC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87" name="Line 35"/>
            <p:cNvSpPr>
              <a:spLocks noChangeShapeType="1"/>
            </p:cNvSpPr>
            <p:nvPr/>
          </p:nvSpPr>
          <p:spPr bwMode="auto">
            <a:xfrm flipV="1">
              <a:off x="1132" y="2745"/>
              <a:ext cx="221" cy="1092"/>
            </a:xfrm>
            <a:prstGeom prst="line">
              <a:avLst/>
            </a:prstGeom>
            <a:noFill/>
            <a:ln w="38100">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88" name="Line 36"/>
            <p:cNvSpPr>
              <a:spLocks noChangeShapeType="1"/>
            </p:cNvSpPr>
            <p:nvPr/>
          </p:nvSpPr>
          <p:spPr bwMode="auto">
            <a:xfrm>
              <a:off x="1353" y="2745"/>
              <a:ext cx="208" cy="551"/>
            </a:xfrm>
            <a:prstGeom prst="line">
              <a:avLst/>
            </a:prstGeom>
            <a:noFill/>
            <a:ln w="38100">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89" name="Line 37"/>
            <p:cNvSpPr>
              <a:spLocks noChangeShapeType="1"/>
            </p:cNvSpPr>
            <p:nvPr/>
          </p:nvSpPr>
          <p:spPr bwMode="auto">
            <a:xfrm flipV="1">
              <a:off x="1561" y="2200"/>
              <a:ext cx="221" cy="1092"/>
            </a:xfrm>
            <a:prstGeom prst="line">
              <a:avLst/>
            </a:prstGeom>
            <a:noFill/>
            <a:ln w="38100">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90" name="Line 38"/>
            <p:cNvSpPr>
              <a:spLocks noChangeShapeType="1"/>
            </p:cNvSpPr>
            <p:nvPr/>
          </p:nvSpPr>
          <p:spPr bwMode="auto">
            <a:xfrm flipV="1">
              <a:off x="1977" y="1650"/>
              <a:ext cx="221" cy="1090"/>
            </a:xfrm>
            <a:prstGeom prst="line">
              <a:avLst/>
            </a:prstGeom>
            <a:noFill/>
            <a:ln w="38100">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91" name="Line 39"/>
            <p:cNvSpPr>
              <a:spLocks noChangeShapeType="1"/>
            </p:cNvSpPr>
            <p:nvPr/>
          </p:nvSpPr>
          <p:spPr bwMode="auto">
            <a:xfrm flipV="1">
              <a:off x="2406" y="1108"/>
              <a:ext cx="221" cy="1092"/>
            </a:xfrm>
            <a:prstGeom prst="line">
              <a:avLst/>
            </a:prstGeom>
            <a:noFill/>
            <a:ln w="38100">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92" name="Line 40"/>
            <p:cNvSpPr>
              <a:spLocks noChangeShapeType="1"/>
            </p:cNvSpPr>
            <p:nvPr/>
          </p:nvSpPr>
          <p:spPr bwMode="auto">
            <a:xfrm flipV="1">
              <a:off x="2834" y="720"/>
              <a:ext cx="278" cy="939"/>
            </a:xfrm>
            <a:prstGeom prst="line">
              <a:avLst/>
            </a:prstGeom>
            <a:noFill/>
            <a:ln w="38100">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93" name="Line 41"/>
            <p:cNvSpPr>
              <a:spLocks noChangeShapeType="1"/>
            </p:cNvSpPr>
            <p:nvPr/>
          </p:nvSpPr>
          <p:spPr bwMode="auto">
            <a:xfrm flipV="1">
              <a:off x="3318" y="720"/>
              <a:ext cx="222" cy="551"/>
            </a:xfrm>
            <a:prstGeom prst="line">
              <a:avLst/>
            </a:prstGeom>
            <a:noFill/>
            <a:ln w="38100">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94" name="Line 42"/>
            <p:cNvSpPr>
              <a:spLocks noChangeShapeType="1"/>
            </p:cNvSpPr>
            <p:nvPr/>
          </p:nvSpPr>
          <p:spPr bwMode="auto">
            <a:xfrm flipV="1">
              <a:off x="3747" y="562"/>
              <a:ext cx="222" cy="546"/>
            </a:xfrm>
            <a:prstGeom prst="line">
              <a:avLst/>
            </a:prstGeom>
            <a:noFill/>
            <a:ln w="38100">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95" name="Line 43"/>
            <p:cNvSpPr>
              <a:spLocks noChangeShapeType="1"/>
            </p:cNvSpPr>
            <p:nvPr/>
          </p:nvSpPr>
          <p:spPr bwMode="auto">
            <a:xfrm>
              <a:off x="1782" y="2200"/>
              <a:ext cx="181" cy="545"/>
            </a:xfrm>
            <a:prstGeom prst="line">
              <a:avLst/>
            </a:prstGeom>
            <a:noFill/>
            <a:ln w="38100">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96" name="Line 44"/>
            <p:cNvSpPr>
              <a:spLocks noChangeShapeType="1"/>
            </p:cNvSpPr>
            <p:nvPr/>
          </p:nvSpPr>
          <p:spPr bwMode="auto">
            <a:xfrm>
              <a:off x="2198" y="1643"/>
              <a:ext cx="208" cy="552"/>
            </a:xfrm>
            <a:prstGeom prst="line">
              <a:avLst/>
            </a:prstGeom>
            <a:noFill/>
            <a:ln w="38100">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97" name="Line 45"/>
            <p:cNvSpPr>
              <a:spLocks noChangeShapeType="1"/>
            </p:cNvSpPr>
            <p:nvPr/>
          </p:nvSpPr>
          <p:spPr bwMode="auto">
            <a:xfrm>
              <a:off x="2627" y="1108"/>
              <a:ext cx="207" cy="551"/>
            </a:xfrm>
            <a:prstGeom prst="line">
              <a:avLst/>
            </a:prstGeom>
            <a:noFill/>
            <a:ln w="38100">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98" name="Line 46"/>
            <p:cNvSpPr>
              <a:spLocks noChangeShapeType="1"/>
            </p:cNvSpPr>
            <p:nvPr/>
          </p:nvSpPr>
          <p:spPr bwMode="auto">
            <a:xfrm>
              <a:off x="3112" y="720"/>
              <a:ext cx="206" cy="551"/>
            </a:xfrm>
            <a:prstGeom prst="line">
              <a:avLst/>
            </a:prstGeom>
            <a:noFill/>
            <a:ln w="38100">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99" name="Line 47"/>
            <p:cNvSpPr>
              <a:spLocks noChangeShapeType="1"/>
            </p:cNvSpPr>
            <p:nvPr/>
          </p:nvSpPr>
          <p:spPr bwMode="auto">
            <a:xfrm>
              <a:off x="3540" y="720"/>
              <a:ext cx="207" cy="388"/>
            </a:xfrm>
            <a:prstGeom prst="line">
              <a:avLst/>
            </a:prstGeom>
            <a:noFill/>
            <a:ln w="38100">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00" name="Line 48"/>
            <p:cNvSpPr>
              <a:spLocks noChangeShapeType="1"/>
            </p:cNvSpPr>
            <p:nvPr/>
          </p:nvSpPr>
          <p:spPr bwMode="auto">
            <a:xfrm>
              <a:off x="3969" y="562"/>
              <a:ext cx="242" cy="546"/>
            </a:xfrm>
            <a:prstGeom prst="line">
              <a:avLst/>
            </a:prstGeom>
            <a:noFill/>
            <a:ln w="38100">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03" name="Text Box 51"/>
            <p:cNvSpPr txBox="1">
              <a:spLocks noChangeArrowheads="1"/>
            </p:cNvSpPr>
            <p:nvPr/>
          </p:nvSpPr>
          <p:spPr bwMode="auto">
            <a:xfrm>
              <a:off x="4145" y="1167"/>
              <a:ext cx="1365"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r>
                <a:rPr lang="en-US" sz="2400" b="1"/>
                <a:t>Unsuccessful</a:t>
              </a:r>
            </a:p>
            <a:p>
              <a:pPr algn="ctr" eaLnBrk="1" hangingPunct="1"/>
              <a:r>
                <a:rPr lang="en-US" sz="2400" b="1"/>
                <a:t>therapy</a:t>
              </a:r>
            </a:p>
          </p:txBody>
        </p:sp>
        <p:sp>
          <p:nvSpPr>
            <p:cNvPr id="49204" name="Text Box 52"/>
            <p:cNvSpPr txBox="1">
              <a:spLocks noChangeArrowheads="1"/>
            </p:cNvSpPr>
            <p:nvPr/>
          </p:nvSpPr>
          <p:spPr bwMode="auto">
            <a:xfrm>
              <a:off x="4204" y="2583"/>
              <a:ext cx="1130"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r>
                <a:rPr lang="en-US" sz="2400" b="1"/>
                <a:t>Successful</a:t>
              </a:r>
            </a:p>
            <a:p>
              <a:pPr algn="ctr" eaLnBrk="1" hangingPunct="1"/>
              <a:r>
                <a:rPr lang="en-US" sz="2400" b="1"/>
                <a:t>therapy</a:t>
              </a:r>
            </a:p>
          </p:txBody>
        </p:sp>
        <p:sp>
          <p:nvSpPr>
            <p:cNvPr id="49207" name="Line 55"/>
            <p:cNvSpPr>
              <a:spLocks noChangeShapeType="1"/>
            </p:cNvSpPr>
            <p:nvPr/>
          </p:nvSpPr>
          <p:spPr bwMode="auto">
            <a:xfrm flipV="1">
              <a:off x="1099" y="3837"/>
              <a:ext cx="0" cy="4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09" name="Line 57"/>
            <p:cNvSpPr>
              <a:spLocks noChangeShapeType="1"/>
            </p:cNvSpPr>
            <p:nvPr/>
          </p:nvSpPr>
          <p:spPr bwMode="auto">
            <a:xfrm flipV="1">
              <a:off x="1561" y="3573"/>
              <a:ext cx="0" cy="26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10" name="Line 58"/>
            <p:cNvSpPr>
              <a:spLocks noChangeShapeType="1"/>
            </p:cNvSpPr>
            <p:nvPr/>
          </p:nvSpPr>
          <p:spPr bwMode="auto">
            <a:xfrm flipV="1">
              <a:off x="1989" y="3304"/>
              <a:ext cx="0" cy="26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11" name="Line 59"/>
            <p:cNvSpPr>
              <a:spLocks noChangeShapeType="1"/>
            </p:cNvSpPr>
            <p:nvPr/>
          </p:nvSpPr>
          <p:spPr bwMode="auto">
            <a:xfrm flipV="1">
              <a:off x="2452" y="3054"/>
              <a:ext cx="0" cy="26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12" name="Line 60"/>
            <p:cNvSpPr>
              <a:spLocks noChangeShapeType="1"/>
            </p:cNvSpPr>
            <p:nvPr/>
          </p:nvSpPr>
          <p:spPr bwMode="auto">
            <a:xfrm flipV="1">
              <a:off x="2917" y="2785"/>
              <a:ext cx="0" cy="26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13" name="Line 61"/>
            <p:cNvSpPr>
              <a:spLocks noChangeShapeType="1"/>
            </p:cNvSpPr>
            <p:nvPr/>
          </p:nvSpPr>
          <p:spPr bwMode="auto">
            <a:xfrm flipV="1">
              <a:off x="3425" y="2603"/>
              <a:ext cx="0" cy="26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extLst>
      <p:ext uri="{BB962C8B-B14F-4D97-AF65-F5344CB8AC3E}">
        <p14:creationId xmlns:p14="http://schemas.microsoft.com/office/powerpoint/2010/main" val="57082300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326" name="Group 54"/>
          <p:cNvGrpSpPr>
            <a:grpSpLocks/>
          </p:cNvGrpSpPr>
          <p:nvPr/>
        </p:nvGrpSpPr>
        <p:grpSpPr bwMode="auto">
          <a:xfrm>
            <a:off x="442913" y="412750"/>
            <a:ext cx="8335962" cy="6092825"/>
            <a:chOff x="104" y="288"/>
            <a:chExt cx="5251" cy="3838"/>
          </a:xfrm>
        </p:grpSpPr>
        <p:sp>
          <p:nvSpPr>
            <p:cNvPr id="54303" name="Text Box 31"/>
            <p:cNvSpPr txBox="1">
              <a:spLocks noChangeArrowheads="1"/>
            </p:cNvSpPr>
            <p:nvPr/>
          </p:nvSpPr>
          <p:spPr bwMode="auto">
            <a:xfrm>
              <a:off x="104" y="347"/>
              <a:ext cx="1470" cy="518"/>
            </a:xfrm>
            <a:prstGeom prst="rect">
              <a:avLst/>
            </a:prstGeom>
            <a:gradFill rotWithShape="1">
              <a:gsLst>
                <a:gs pos="0">
                  <a:srgbClr val="FF3300"/>
                </a:gs>
                <a:gs pos="100000">
                  <a:srgbClr val="FF33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wrap="none">
              <a:spAutoFit/>
            </a:bodyPr>
            <a:lstStyle/>
            <a:p>
              <a:pPr algn="ctr" eaLnBrk="1" hangingPunct="1"/>
              <a:r>
                <a:rPr lang="en-US" sz="2400" b="1">
                  <a:solidFill>
                    <a:srgbClr val="FFFF00"/>
                  </a:solidFill>
                  <a:effectLst>
                    <a:outerShdw blurRad="38100" dist="38100" dir="2700000" algn="tl">
                      <a:srgbClr val="000000"/>
                    </a:outerShdw>
                  </a:effectLst>
                </a:rPr>
                <a:t>Oral </a:t>
              </a:r>
            </a:p>
            <a:p>
              <a:pPr algn="ctr" eaLnBrk="1" hangingPunct="1"/>
              <a:r>
                <a:rPr lang="en-US" sz="2400" b="1">
                  <a:solidFill>
                    <a:srgbClr val="FFFF00"/>
                  </a:solidFill>
                  <a:effectLst>
                    <a:outerShdw blurRad="38100" dist="38100" dir="2700000" algn="tl">
                      <a:srgbClr val="000000"/>
                    </a:outerShdw>
                  </a:effectLst>
                </a:rPr>
                <a:t>Administration</a:t>
              </a:r>
            </a:p>
          </p:txBody>
        </p:sp>
        <p:sp>
          <p:nvSpPr>
            <p:cNvPr id="54304" name="Text Box 32"/>
            <p:cNvSpPr txBox="1">
              <a:spLocks noChangeArrowheads="1"/>
            </p:cNvSpPr>
            <p:nvPr/>
          </p:nvSpPr>
          <p:spPr bwMode="auto">
            <a:xfrm>
              <a:off x="345" y="1442"/>
              <a:ext cx="1257" cy="518"/>
            </a:xfrm>
            <a:prstGeom prst="rect">
              <a:avLst/>
            </a:prstGeom>
            <a:gradFill rotWithShape="1">
              <a:gsLst>
                <a:gs pos="0">
                  <a:srgbClr val="FF3300"/>
                </a:gs>
                <a:gs pos="100000">
                  <a:srgbClr val="FF33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wrap="none">
              <a:spAutoFit/>
            </a:bodyPr>
            <a:lstStyle/>
            <a:p>
              <a:pPr algn="ctr" eaLnBrk="1" hangingPunct="1"/>
              <a:r>
                <a:rPr lang="en-US" sz="2400" b="1">
                  <a:solidFill>
                    <a:srgbClr val="FFFF00"/>
                  </a:solidFill>
                  <a:effectLst>
                    <a:outerShdw blurRad="38100" dist="38100" dir="2700000" algn="tl">
                      <a:srgbClr val="000000"/>
                    </a:outerShdw>
                  </a:effectLst>
                </a:rPr>
                <a:t>Intravenous </a:t>
              </a:r>
            </a:p>
            <a:p>
              <a:pPr algn="ctr" eaLnBrk="1" hangingPunct="1"/>
              <a:r>
                <a:rPr lang="en-US" sz="2400" b="1">
                  <a:solidFill>
                    <a:srgbClr val="FFFF00"/>
                  </a:solidFill>
                  <a:effectLst>
                    <a:outerShdw blurRad="38100" dist="38100" dir="2700000" algn="tl">
                      <a:srgbClr val="000000"/>
                    </a:outerShdw>
                  </a:effectLst>
                </a:rPr>
                <a:t>Injection</a:t>
              </a:r>
            </a:p>
          </p:txBody>
        </p:sp>
        <p:sp>
          <p:nvSpPr>
            <p:cNvPr id="54305" name="Text Box 33"/>
            <p:cNvSpPr txBox="1">
              <a:spLocks noChangeArrowheads="1"/>
            </p:cNvSpPr>
            <p:nvPr/>
          </p:nvSpPr>
          <p:spPr bwMode="auto">
            <a:xfrm>
              <a:off x="291" y="2706"/>
              <a:ext cx="1386" cy="518"/>
            </a:xfrm>
            <a:prstGeom prst="rect">
              <a:avLst/>
            </a:prstGeom>
            <a:gradFill rotWithShape="1">
              <a:gsLst>
                <a:gs pos="0">
                  <a:srgbClr val="FF3300"/>
                </a:gs>
                <a:gs pos="100000">
                  <a:srgbClr val="FF33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wrap="none">
              <a:spAutoFit/>
            </a:bodyPr>
            <a:lstStyle/>
            <a:p>
              <a:pPr algn="ctr" eaLnBrk="1" hangingPunct="1"/>
              <a:r>
                <a:rPr lang="en-US" sz="2400" b="1">
                  <a:solidFill>
                    <a:srgbClr val="FFFF00"/>
                  </a:solidFill>
                  <a:effectLst>
                    <a:outerShdw blurRad="38100" dist="38100" dir="2700000" algn="tl">
                      <a:srgbClr val="000000"/>
                    </a:outerShdw>
                  </a:effectLst>
                </a:rPr>
                <a:t>Intramuscular</a:t>
              </a:r>
            </a:p>
            <a:p>
              <a:pPr algn="ctr" eaLnBrk="1" hangingPunct="1"/>
              <a:r>
                <a:rPr lang="en-US" sz="2400" b="1">
                  <a:solidFill>
                    <a:srgbClr val="FFFF00"/>
                  </a:solidFill>
                  <a:effectLst>
                    <a:outerShdw blurRad="38100" dist="38100" dir="2700000" algn="tl">
                      <a:srgbClr val="000000"/>
                    </a:outerShdw>
                  </a:effectLst>
                </a:rPr>
                <a:t>Injection</a:t>
              </a:r>
            </a:p>
          </p:txBody>
        </p:sp>
        <p:sp>
          <p:nvSpPr>
            <p:cNvPr id="54306" name="Text Box 34"/>
            <p:cNvSpPr txBox="1">
              <a:spLocks noChangeArrowheads="1"/>
            </p:cNvSpPr>
            <p:nvPr/>
          </p:nvSpPr>
          <p:spPr bwMode="auto">
            <a:xfrm>
              <a:off x="249" y="3608"/>
              <a:ext cx="1438" cy="518"/>
            </a:xfrm>
            <a:prstGeom prst="rect">
              <a:avLst/>
            </a:prstGeom>
            <a:gradFill rotWithShape="1">
              <a:gsLst>
                <a:gs pos="0">
                  <a:srgbClr val="FF3300"/>
                </a:gs>
                <a:gs pos="100000">
                  <a:srgbClr val="FF33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wrap="none">
              <a:spAutoFit/>
            </a:bodyPr>
            <a:lstStyle/>
            <a:p>
              <a:pPr algn="ctr" eaLnBrk="1" hangingPunct="1"/>
              <a:r>
                <a:rPr lang="en-US" sz="2400" b="1">
                  <a:solidFill>
                    <a:srgbClr val="FFFF00"/>
                  </a:solidFill>
                  <a:effectLst>
                    <a:outerShdw blurRad="38100" dist="38100" dir="2700000" algn="tl">
                      <a:srgbClr val="000000"/>
                    </a:outerShdw>
                  </a:effectLst>
                </a:rPr>
                <a:t>Subcutaneous</a:t>
              </a:r>
            </a:p>
            <a:p>
              <a:pPr algn="ctr" eaLnBrk="1" hangingPunct="1"/>
              <a:r>
                <a:rPr lang="en-US" sz="2400" b="1">
                  <a:solidFill>
                    <a:srgbClr val="FFFF00"/>
                  </a:solidFill>
                  <a:effectLst>
                    <a:outerShdw blurRad="38100" dist="38100" dir="2700000" algn="tl">
                      <a:srgbClr val="000000"/>
                    </a:outerShdw>
                  </a:effectLst>
                </a:rPr>
                <a:t>Injection</a:t>
              </a:r>
            </a:p>
          </p:txBody>
        </p:sp>
        <p:sp>
          <p:nvSpPr>
            <p:cNvPr id="54307" name="Text Box 35"/>
            <p:cNvSpPr txBox="1">
              <a:spLocks noChangeArrowheads="1"/>
            </p:cNvSpPr>
            <p:nvPr/>
          </p:nvSpPr>
          <p:spPr bwMode="auto">
            <a:xfrm>
              <a:off x="2118" y="329"/>
              <a:ext cx="1824" cy="596"/>
            </a:xfrm>
            <a:prstGeom prst="rect">
              <a:avLst/>
            </a:prstGeom>
            <a:gradFill rotWithShape="1">
              <a:gsLst>
                <a:gs pos="0">
                  <a:srgbClr val="FF3300"/>
                </a:gs>
                <a:gs pos="100000">
                  <a:srgbClr val="FF33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r>
                <a:rPr lang="en-US" sz="2800" b="1">
                  <a:solidFill>
                    <a:srgbClr val="FFFF00"/>
                  </a:solidFill>
                  <a:effectLst>
                    <a:outerShdw blurRad="38100" dist="38100" dir="2700000" algn="tl">
                      <a:srgbClr val="000000"/>
                    </a:outerShdw>
                  </a:effectLst>
                </a:rPr>
                <a:t>Gastrointestinal</a:t>
              </a:r>
            </a:p>
            <a:p>
              <a:pPr algn="ctr" eaLnBrk="1" hangingPunct="1"/>
              <a:r>
                <a:rPr lang="en-US" sz="2800" b="1">
                  <a:solidFill>
                    <a:srgbClr val="FFFF00"/>
                  </a:solidFill>
                  <a:effectLst>
                    <a:outerShdw blurRad="38100" dist="38100" dir="2700000" algn="tl">
                      <a:srgbClr val="000000"/>
                    </a:outerShdw>
                  </a:effectLst>
                </a:rPr>
                <a:t>Tract</a:t>
              </a:r>
            </a:p>
          </p:txBody>
        </p:sp>
        <p:sp>
          <p:nvSpPr>
            <p:cNvPr id="54308" name="Text Box 36"/>
            <p:cNvSpPr txBox="1">
              <a:spLocks noChangeArrowheads="1"/>
            </p:cNvSpPr>
            <p:nvPr/>
          </p:nvSpPr>
          <p:spPr bwMode="auto">
            <a:xfrm>
              <a:off x="2465" y="1436"/>
              <a:ext cx="1300" cy="596"/>
            </a:xfrm>
            <a:prstGeom prst="rect">
              <a:avLst/>
            </a:prstGeom>
            <a:gradFill rotWithShape="1">
              <a:gsLst>
                <a:gs pos="0">
                  <a:srgbClr val="FF3300"/>
                </a:gs>
                <a:gs pos="100000">
                  <a:srgbClr val="FF33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r>
                <a:rPr lang="en-US" sz="2800" b="1">
                  <a:solidFill>
                    <a:srgbClr val="FFFF00"/>
                  </a:solidFill>
                  <a:effectLst>
                    <a:outerShdw blurRad="38100" dist="38100" dir="2700000" algn="tl">
                      <a:srgbClr val="000000"/>
                    </a:outerShdw>
                  </a:effectLst>
                </a:rPr>
                <a:t>Circulatory</a:t>
              </a:r>
            </a:p>
            <a:p>
              <a:pPr algn="ctr" eaLnBrk="1" hangingPunct="1"/>
              <a:r>
                <a:rPr lang="en-US" sz="2800" b="1">
                  <a:solidFill>
                    <a:srgbClr val="FFFF00"/>
                  </a:solidFill>
                  <a:effectLst>
                    <a:outerShdw blurRad="38100" dist="38100" dir="2700000" algn="tl">
                      <a:srgbClr val="000000"/>
                    </a:outerShdw>
                  </a:effectLst>
                </a:rPr>
                <a:t>System</a:t>
              </a:r>
            </a:p>
          </p:txBody>
        </p:sp>
        <p:sp>
          <p:nvSpPr>
            <p:cNvPr id="54309" name="Text Box 37"/>
            <p:cNvSpPr txBox="1">
              <a:spLocks noChangeArrowheads="1"/>
            </p:cNvSpPr>
            <p:nvPr/>
          </p:nvSpPr>
          <p:spPr bwMode="auto">
            <a:xfrm>
              <a:off x="1958" y="3251"/>
              <a:ext cx="952" cy="327"/>
            </a:xfrm>
            <a:prstGeom prst="rect">
              <a:avLst/>
            </a:prstGeom>
            <a:gradFill rotWithShape="1">
              <a:gsLst>
                <a:gs pos="0">
                  <a:srgbClr val="FF3300"/>
                </a:gs>
                <a:gs pos="100000">
                  <a:srgbClr val="FF33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r>
                <a:rPr lang="en-US" sz="2800" b="1">
                  <a:solidFill>
                    <a:srgbClr val="FFFF00"/>
                  </a:solidFill>
                  <a:effectLst>
                    <a:outerShdw blurRad="38100" dist="38100" dir="2700000" algn="tl">
                      <a:srgbClr val="000000"/>
                    </a:outerShdw>
                  </a:effectLst>
                </a:rPr>
                <a:t>Tissues</a:t>
              </a:r>
            </a:p>
          </p:txBody>
        </p:sp>
        <p:sp>
          <p:nvSpPr>
            <p:cNvPr id="54310" name="Text Box 38"/>
            <p:cNvSpPr txBox="1">
              <a:spLocks noChangeArrowheads="1"/>
            </p:cNvSpPr>
            <p:nvPr/>
          </p:nvSpPr>
          <p:spPr bwMode="auto">
            <a:xfrm>
              <a:off x="2994" y="3169"/>
              <a:ext cx="1151" cy="596"/>
            </a:xfrm>
            <a:prstGeom prst="rect">
              <a:avLst/>
            </a:prstGeom>
            <a:gradFill rotWithShape="1">
              <a:gsLst>
                <a:gs pos="0">
                  <a:srgbClr val="FF3300"/>
                </a:gs>
                <a:gs pos="100000">
                  <a:srgbClr val="FF33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r>
                <a:rPr lang="en-US" sz="2800" b="1">
                  <a:solidFill>
                    <a:srgbClr val="FFFF00"/>
                  </a:solidFill>
                  <a:effectLst>
                    <a:outerShdw blurRad="38100" dist="38100" dir="2700000" algn="tl">
                      <a:srgbClr val="000000"/>
                    </a:outerShdw>
                  </a:effectLst>
                </a:rPr>
                <a:t>Metabolic</a:t>
              </a:r>
            </a:p>
            <a:p>
              <a:pPr algn="ctr" eaLnBrk="1" hangingPunct="1"/>
              <a:r>
                <a:rPr lang="en-US" sz="2800" b="1">
                  <a:solidFill>
                    <a:srgbClr val="FFFF00"/>
                  </a:solidFill>
                  <a:effectLst>
                    <a:outerShdw blurRad="38100" dist="38100" dir="2700000" algn="tl">
                      <a:srgbClr val="000000"/>
                    </a:outerShdw>
                  </a:effectLst>
                </a:rPr>
                <a:t>Sites</a:t>
              </a:r>
            </a:p>
          </p:txBody>
        </p:sp>
        <p:sp>
          <p:nvSpPr>
            <p:cNvPr id="54311" name="Rectangle 39"/>
            <p:cNvSpPr>
              <a:spLocks noChangeArrowheads="1"/>
            </p:cNvSpPr>
            <p:nvPr/>
          </p:nvSpPr>
          <p:spPr bwMode="auto">
            <a:xfrm>
              <a:off x="4944" y="288"/>
              <a:ext cx="411" cy="3799"/>
            </a:xfrm>
            <a:prstGeom prst="rect">
              <a:avLst/>
            </a:prstGeom>
            <a:gradFill rotWithShape="1">
              <a:gsLst>
                <a:gs pos="0">
                  <a:srgbClr val="FF3300"/>
                </a:gs>
                <a:gs pos="100000">
                  <a:srgbClr val="FF3300">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12" name="Text Box 40"/>
            <p:cNvSpPr txBox="1">
              <a:spLocks noChangeArrowheads="1"/>
            </p:cNvSpPr>
            <p:nvPr/>
          </p:nvSpPr>
          <p:spPr bwMode="auto">
            <a:xfrm rot="16200000">
              <a:off x="4501" y="1880"/>
              <a:ext cx="1281" cy="365"/>
            </a:xfrm>
            <a:prstGeom prst="rect">
              <a:avLst/>
            </a:prstGeom>
            <a:noFill/>
            <a:ln>
              <a:noFill/>
            </a:ln>
            <a:effectLst/>
            <a:extLst>
              <a:ext uri="{909E8E84-426E-40DD-AFC4-6F175D3DCCD1}">
                <a14:hiddenFill xmlns:a14="http://schemas.microsoft.com/office/drawing/2010/main">
                  <a:gradFill rotWithShape="1">
                    <a:gsLst>
                      <a:gs pos="0">
                        <a:srgbClr val="FF3300"/>
                      </a:gs>
                      <a:gs pos="100000">
                        <a:srgbClr val="FF3300">
                          <a:gamma/>
                          <a:shade val="46275"/>
                          <a:invGamma/>
                        </a:srgbClr>
                      </a:gs>
                    </a:gsLst>
                    <a:lin ang="54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sz="3200" b="1">
                  <a:solidFill>
                    <a:srgbClr val="FFFF00"/>
                  </a:solidFill>
                  <a:effectLst>
                    <a:outerShdw blurRad="38100" dist="38100" dir="2700000" algn="tl">
                      <a:srgbClr val="000000"/>
                    </a:outerShdw>
                  </a:effectLst>
                </a:rPr>
                <a:t>Excretion</a:t>
              </a:r>
            </a:p>
          </p:txBody>
        </p:sp>
        <p:sp>
          <p:nvSpPr>
            <p:cNvPr id="54314" name="AutoShape 42"/>
            <p:cNvSpPr>
              <a:spLocks noChangeArrowheads="1"/>
            </p:cNvSpPr>
            <p:nvPr/>
          </p:nvSpPr>
          <p:spPr bwMode="auto">
            <a:xfrm>
              <a:off x="1609" y="549"/>
              <a:ext cx="371" cy="192"/>
            </a:xfrm>
            <a:prstGeom prst="rightArrow">
              <a:avLst>
                <a:gd name="adj1" fmla="val 50000"/>
                <a:gd name="adj2" fmla="val 48307"/>
              </a:avLst>
            </a:prstGeom>
            <a:gradFill rotWithShape="1">
              <a:gsLst>
                <a:gs pos="0">
                  <a:srgbClr val="00FF00">
                    <a:gamma/>
                    <a:shade val="46275"/>
                    <a:invGamma/>
                  </a:srgbClr>
                </a:gs>
                <a:gs pos="50000">
                  <a:srgbClr val="00FF00"/>
                </a:gs>
                <a:gs pos="100000">
                  <a:srgbClr val="00FF00">
                    <a:gamma/>
                    <a:shade val="46275"/>
                    <a:invGamma/>
                  </a:srgbClr>
                </a:gs>
              </a:gsLst>
              <a:lin ang="5400000" scaled="1"/>
            </a:gradFill>
            <a:ln>
              <a:noFill/>
            </a:ln>
            <a:effectLst/>
            <a:scene3d>
              <a:camera prst="legacyObliqueTopRight"/>
              <a:lightRig rig="legacyFlat3" dir="b"/>
            </a:scene3d>
            <a:sp3d extrusionH="430200" prstMaterial="legacyMatte">
              <a:bevelT w="13500" h="13500" prst="angle"/>
              <a:bevelB w="13500" h="13500" prst="angle"/>
              <a:extrusionClr>
                <a:srgbClr val="00FF00"/>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54315" name="AutoShape 43"/>
            <p:cNvSpPr>
              <a:spLocks noChangeArrowheads="1"/>
            </p:cNvSpPr>
            <p:nvPr/>
          </p:nvSpPr>
          <p:spPr bwMode="auto">
            <a:xfrm>
              <a:off x="1679" y="1580"/>
              <a:ext cx="657" cy="275"/>
            </a:xfrm>
            <a:prstGeom prst="rightArrow">
              <a:avLst>
                <a:gd name="adj1" fmla="val 50000"/>
                <a:gd name="adj2" fmla="val 59727"/>
              </a:avLst>
            </a:prstGeom>
            <a:gradFill rotWithShape="1">
              <a:gsLst>
                <a:gs pos="0">
                  <a:srgbClr val="00FF00">
                    <a:gamma/>
                    <a:shade val="46275"/>
                    <a:invGamma/>
                  </a:srgbClr>
                </a:gs>
                <a:gs pos="50000">
                  <a:srgbClr val="00FF00"/>
                </a:gs>
                <a:gs pos="100000">
                  <a:srgbClr val="00FF00">
                    <a:gamma/>
                    <a:shade val="46275"/>
                    <a:invGamma/>
                  </a:srgbClr>
                </a:gs>
              </a:gsLst>
              <a:lin ang="5400000" scaled="1"/>
            </a:gradFill>
            <a:ln>
              <a:noFill/>
            </a:ln>
            <a:effectLst/>
            <a:scene3d>
              <a:camera prst="legacyObliqueTopRight"/>
              <a:lightRig rig="legacyFlat3" dir="b"/>
            </a:scene3d>
            <a:sp3d extrusionH="430200" prstMaterial="legacyMatte">
              <a:bevelT w="13500" h="13500" prst="angle"/>
              <a:bevelB w="13500" h="13500" prst="angle"/>
              <a:extrusionClr>
                <a:srgbClr val="00FF00"/>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54316" name="AutoShape 44"/>
            <p:cNvSpPr>
              <a:spLocks noChangeArrowheads="1"/>
            </p:cNvSpPr>
            <p:nvPr/>
          </p:nvSpPr>
          <p:spPr bwMode="auto">
            <a:xfrm rot="2164159">
              <a:off x="1686" y="2838"/>
              <a:ext cx="467" cy="315"/>
            </a:xfrm>
            <a:prstGeom prst="rightArrow">
              <a:avLst>
                <a:gd name="adj1" fmla="val 50000"/>
                <a:gd name="adj2" fmla="val 37063"/>
              </a:avLst>
            </a:prstGeom>
            <a:gradFill rotWithShape="1">
              <a:gsLst>
                <a:gs pos="0">
                  <a:srgbClr val="00FF00">
                    <a:gamma/>
                    <a:shade val="46275"/>
                    <a:invGamma/>
                  </a:srgbClr>
                </a:gs>
                <a:gs pos="50000">
                  <a:srgbClr val="00FF00"/>
                </a:gs>
                <a:gs pos="100000">
                  <a:srgbClr val="00FF00">
                    <a:gamma/>
                    <a:shade val="46275"/>
                    <a:invGamma/>
                  </a:srgbClr>
                </a:gs>
              </a:gsLst>
              <a:lin ang="5400000" scaled="1"/>
            </a:gradFill>
            <a:ln>
              <a:noFill/>
            </a:ln>
            <a:effectLst/>
            <a:scene3d>
              <a:camera prst="legacyObliqueTopRight"/>
              <a:lightRig rig="legacyFlat3" dir="b"/>
            </a:scene3d>
            <a:sp3d extrusionH="430200" prstMaterial="legacyMatte">
              <a:bevelT w="13500" h="13500" prst="angle"/>
              <a:bevelB w="13500" h="13500" prst="angle"/>
              <a:extrusionClr>
                <a:srgbClr val="00FF00"/>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54317" name="AutoShape 45"/>
            <p:cNvSpPr>
              <a:spLocks noChangeArrowheads="1"/>
            </p:cNvSpPr>
            <p:nvPr/>
          </p:nvSpPr>
          <p:spPr bwMode="auto">
            <a:xfrm rot="-2342353">
              <a:off x="1698" y="3756"/>
              <a:ext cx="464" cy="296"/>
            </a:xfrm>
            <a:prstGeom prst="rightArrow">
              <a:avLst>
                <a:gd name="adj1" fmla="val 50000"/>
                <a:gd name="adj2" fmla="val 39189"/>
              </a:avLst>
            </a:prstGeom>
            <a:gradFill rotWithShape="1">
              <a:gsLst>
                <a:gs pos="0">
                  <a:srgbClr val="00FF00">
                    <a:gamma/>
                    <a:shade val="46275"/>
                    <a:invGamma/>
                  </a:srgbClr>
                </a:gs>
                <a:gs pos="50000">
                  <a:srgbClr val="00FF00"/>
                </a:gs>
                <a:gs pos="100000">
                  <a:srgbClr val="00FF00">
                    <a:gamma/>
                    <a:shade val="46275"/>
                    <a:invGamma/>
                  </a:srgbClr>
                </a:gs>
              </a:gsLst>
              <a:lin ang="5400000" scaled="1"/>
            </a:gradFill>
            <a:ln>
              <a:noFill/>
            </a:ln>
            <a:effectLst/>
            <a:scene3d>
              <a:camera prst="legacyObliqueTopRight"/>
              <a:lightRig rig="legacyFlat3" dir="b"/>
            </a:scene3d>
            <a:sp3d extrusionH="430200" prstMaterial="legacyMatte">
              <a:bevelT w="13500" h="13500" prst="angle"/>
              <a:bevelB w="13500" h="13500" prst="angle"/>
              <a:extrusionClr>
                <a:srgbClr val="00FF00"/>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54318" name="AutoShape 46"/>
            <p:cNvSpPr>
              <a:spLocks noChangeArrowheads="1"/>
            </p:cNvSpPr>
            <p:nvPr/>
          </p:nvSpPr>
          <p:spPr bwMode="auto">
            <a:xfrm rot="5400000">
              <a:off x="2646" y="1049"/>
              <a:ext cx="275" cy="371"/>
            </a:xfrm>
            <a:prstGeom prst="rightArrow">
              <a:avLst>
                <a:gd name="adj1" fmla="val 36389"/>
                <a:gd name="adj2" fmla="val 44731"/>
              </a:avLst>
            </a:prstGeom>
            <a:gradFill rotWithShape="1">
              <a:gsLst>
                <a:gs pos="0">
                  <a:srgbClr val="00FF00">
                    <a:gamma/>
                    <a:shade val="46275"/>
                    <a:invGamma/>
                  </a:srgbClr>
                </a:gs>
                <a:gs pos="50000">
                  <a:srgbClr val="00FF00"/>
                </a:gs>
                <a:gs pos="100000">
                  <a:srgbClr val="00FF00">
                    <a:gamma/>
                    <a:shade val="46275"/>
                    <a:invGamma/>
                  </a:srgbClr>
                </a:gs>
              </a:gsLst>
              <a:lin ang="5400000" scaled="1"/>
            </a:gradFill>
            <a:ln>
              <a:noFill/>
            </a:ln>
            <a:effectLst/>
            <a:scene3d>
              <a:camera prst="legacyObliqueTopRight"/>
              <a:lightRig rig="legacyFlat3" dir="b"/>
            </a:scene3d>
            <a:sp3d extrusionH="430200" prstMaterial="legacyMatte">
              <a:bevelT w="13500" h="13500" prst="angle"/>
              <a:bevelB w="13500" h="13500" prst="angle"/>
              <a:extrusionClr>
                <a:srgbClr val="00FF00"/>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54319" name="AutoShape 47"/>
            <p:cNvSpPr>
              <a:spLocks noChangeArrowheads="1"/>
            </p:cNvSpPr>
            <p:nvPr/>
          </p:nvSpPr>
          <p:spPr bwMode="auto">
            <a:xfrm rot="5400000" flipH="1" flipV="1">
              <a:off x="3272" y="1020"/>
              <a:ext cx="275" cy="371"/>
            </a:xfrm>
            <a:prstGeom prst="rightArrow">
              <a:avLst>
                <a:gd name="adj1" fmla="val 36389"/>
                <a:gd name="adj2" fmla="val 44731"/>
              </a:avLst>
            </a:prstGeom>
            <a:gradFill rotWithShape="1">
              <a:gsLst>
                <a:gs pos="0">
                  <a:srgbClr val="00FF00">
                    <a:gamma/>
                    <a:shade val="46275"/>
                    <a:invGamma/>
                  </a:srgbClr>
                </a:gs>
                <a:gs pos="50000">
                  <a:srgbClr val="00FF00"/>
                </a:gs>
                <a:gs pos="100000">
                  <a:srgbClr val="00FF00">
                    <a:gamma/>
                    <a:shade val="46275"/>
                    <a:invGamma/>
                  </a:srgbClr>
                </a:gs>
              </a:gsLst>
              <a:lin ang="5400000" scaled="1"/>
            </a:gradFill>
            <a:ln>
              <a:noFill/>
            </a:ln>
            <a:effectLst/>
            <a:scene3d>
              <a:camera prst="legacyObliqueTopRight"/>
              <a:lightRig rig="legacyFlat3" dir="b"/>
            </a:scene3d>
            <a:sp3d extrusionH="430200" prstMaterial="legacyMatte">
              <a:bevelT w="13500" h="13500" prst="angle"/>
              <a:bevelB w="13500" h="13500" prst="angle"/>
              <a:extrusionClr>
                <a:srgbClr val="00FF00"/>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54320" name="AutoShape 48"/>
            <p:cNvSpPr>
              <a:spLocks noChangeArrowheads="1"/>
            </p:cNvSpPr>
            <p:nvPr/>
          </p:nvSpPr>
          <p:spPr bwMode="auto">
            <a:xfrm rot="5400000">
              <a:off x="2034" y="2396"/>
              <a:ext cx="851" cy="522"/>
            </a:xfrm>
            <a:prstGeom prst="rightArrow">
              <a:avLst>
                <a:gd name="adj1" fmla="val 36389"/>
                <a:gd name="adj2" fmla="val 72924"/>
              </a:avLst>
            </a:prstGeom>
            <a:gradFill rotWithShape="1">
              <a:gsLst>
                <a:gs pos="0">
                  <a:srgbClr val="00FF00">
                    <a:gamma/>
                    <a:shade val="46275"/>
                    <a:invGamma/>
                  </a:srgbClr>
                </a:gs>
                <a:gs pos="50000">
                  <a:srgbClr val="00FF00"/>
                </a:gs>
                <a:gs pos="100000">
                  <a:srgbClr val="00FF00">
                    <a:gamma/>
                    <a:shade val="46275"/>
                    <a:invGamma/>
                  </a:srgbClr>
                </a:gs>
              </a:gsLst>
              <a:lin ang="5400000" scaled="1"/>
            </a:gradFill>
            <a:ln>
              <a:noFill/>
            </a:ln>
            <a:effectLst/>
            <a:scene3d>
              <a:camera prst="legacyObliqueTopRight"/>
              <a:lightRig rig="legacyFlat3" dir="b"/>
            </a:scene3d>
            <a:sp3d extrusionH="430200" prstMaterial="legacyMatte">
              <a:bevelT w="13500" h="13500" prst="angle"/>
              <a:bevelB w="13500" h="13500" prst="angle"/>
              <a:extrusionClr>
                <a:srgbClr val="00FF00"/>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54321" name="AutoShape 49"/>
            <p:cNvSpPr>
              <a:spLocks noChangeArrowheads="1"/>
            </p:cNvSpPr>
            <p:nvPr/>
          </p:nvSpPr>
          <p:spPr bwMode="auto">
            <a:xfrm rot="5400000" flipH="1" flipV="1">
              <a:off x="2667" y="2367"/>
              <a:ext cx="851" cy="522"/>
            </a:xfrm>
            <a:prstGeom prst="rightArrow">
              <a:avLst>
                <a:gd name="adj1" fmla="val 36389"/>
                <a:gd name="adj2" fmla="val 72924"/>
              </a:avLst>
            </a:prstGeom>
            <a:gradFill rotWithShape="1">
              <a:gsLst>
                <a:gs pos="0">
                  <a:srgbClr val="00FF00">
                    <a:gamma/>
                    <a:shade val="46275"/>
                    <a:invGamma/>
                  </a:srgbClr>
                </a:gs>
                <a:gs pos="50000">
                  <a:srgbClr val="00FF00"/>
                </a:gs>
                <a:gs pos="100000">
                  <a:srgbClr val="00FF00">
                    <a:gamma/>
                    <a:shade val="46275"/>
                    <a:invGamma/>
                  </a:srgbClr>
                </a:gs>
              </a:gsLst>
              <a:lin ang="5400000" scaled="1"/>
            </a:gradFill>
            <a:ln>
              <a:noFill/>
            </a:ln>
            <a:effectLst/>
            <a:scene3d>
              <a:camera prst="legacyObliqueTopRight"/>
              <a:lightRig rig="legacyFlat3" dir="b"/>
            </a:scene3d>
            <a:sp3d extrusionH="430200" prstMaterial="legacyMatte">
              <a:bevelT w="13500" h="13500" prst="angle"/>
              <a:bevelB w="13500" h="13500" prst="angle"/>
              <a:extrusionClr>
                <a:srgbClr val="00FF00"/>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54322" name="AutoShape 50"/>
            <p:cNvSpPr>
              <a:spLocks noChangeArrowheads="1"/>
            </p:cNvSpPr>
            <p:nvPr/>
          </p:nvSpPr>
          <p:spPr bwMode="auto">
            <a:xfrm rot="5400000">
              <a:off x="3214" y="2418"/>
              <a:ext cx="920" cy="453"/>
            </a:xfrm>
            <a:prstGeom prst="rightArrow">
              <a:avLst>
                <a:gd name="adj1" fmla="val 36389"/>
                <a:gd name="adj2" fmla="val 90845"/>
              </a:avLst>
            </a:prstGeom>
            <a:gradFill rotWithShape="1">
              <a:gsLst>
                <a:gs pos="0">
                  <a:srgbClr val="00FF00">
                    <a:gamma/>
                    <a:shade val="46275"/>
                    <a:invGamma/>
                  </a:srgbClr>
                </a:gs>
                <a:gs pos="50000">
                  <a:srgbClr val="00FF00"/>
                </a:gs>
                <a:gs pos="100000">
                  <a:srgbClr val="00FF00">
                    <a:gamma/>
                    <a:shade val="46275"/>
                    <a:invGamma/>
                  </a:srgbClr>
                </a:gs>
              </a:gsLst>
              <a:lin ang="5400000" scaled="1"/>
            </a:gradFill>
            <a:ln>
              <a:noFill/>
            </a:ln>
            <a:effectLst/>
            <a:scene3d>
              <a:camera prst="legacyObliqueTopRight"/>
              <a:lightRig rig="legacyFlat3" dir="b"/>
            </a:scene3d>
            <a:sp3d extrusionH="430200" prstMaterial="legacyMatte">
              <a:bevelT w="13500" h="13500" prst="angle"/>
              <a:bevelB w="13500" h="13500" prst="angle"/>
              <a:extrusionClr>
                <a:srgbClr val="00FF00"/>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54323" name="AutoShape 51"/>
            <p:cNvSpPr>
              <a:spLocks noChangeArrowheads="1"/>
            </p:cNvSpPr>
            <p:nvPr/>
          </p:nvSpPr>
          <p:spPr bwMode="auto">
            <a:xfrm>
              <a:off x="3960" y="493"/>
              <a:ext cx="837" cy="260"/>
            </a:xfrm>
            <a:prstGeom prst="rightArrow">
              <a:avLst>
                <a:gd name="adj1" fmla="val 50000"/>
                <a:gd name="adj2" fmla="val 80481"/>
              </a:avLst>
            </a:prstGeom>
            <a:gradFill rotWithShape="1">
              <a:gsLst>
                <a:gs pos="0">
                  <a:srgbClr val="00FF00">
                    <a:gamma/>
                    <a:shade val="46275"/>
                    <a:invGamma/>
                  </a:srgbClr>
                </a:gs>
                <a:gs pos="50000">
                  <a:srgbClr val="00FF00"/>
                </a:gs>
                <a:gs pos="100000">
                  <a:srgbClr val="00FF00">
                    <a:gamma/>
                    <a:shade val="46275"/>
                    <a:invGamma/>
                  </a:srgbClr>
                </a:gs>
              </a:gsLst>
              <a:lin ang="5400000" scaled="1"/>
            </a:gradFill>
            <a:ln>
              <a:noFill/>
            </a:ln>
            <a:effectLst/>
            <a:scene3d>
              <a:camera prst="legacyObliqueTopRight"/>
              <a:lightRig rig="legacyFlat3" dir="b"/>
            </a:scene3d>
            <a:sp3d extrusionH="430200" prstMaterial="legacyMatte">
              <a:bevelT w="13500" h="13500" prst="angle"/>
              <a:bevelB w="13500" h="13500" prst="angle"/>
              <a:extrusionClr>
                <a:srgbClr val="00FF00"/>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54324" name="AutoShape 52"/>
            <p:cNvSpPr>
              <a:spLocks noChangeArrowheads="1"/>
            </p:cNvSpPr>
            <p:nvPr/>
          </p:nvSpPr>
          <p:spPr bwMode="auto">
            <a:xfrm>
              <a:off x="3826" y="1606"/>
              <a:ext cx="837" cy="260"/>
            </a:xfrm>
            <a:prstGeom prst="rightArrow">
              <a:avLst>
                <a:gd name="adj1" fmla="val 50000"/>
                <a:gd name="adj2" fmla="val 80481"/>
              </a:avLst>
            </a:prstGeom>
            <a:gradFill rotWithShape="1">
              <a:gsLst>
                <a:gs pos="0">
                  <a:srgbClr val="00FF00">
                    <a:gamma/>
                    <a:shade val="46275"/>
                    <a:invGamma/>
                  </a:srgbClr>
                </a:gs>
                <a:gs pos="50000">
                  <a:srgbClr val="00FF00"/>
                </a:gs>
                <a:gs pos="100000">
                  <a:srgbClr val="00FF00">
                    <a:gamma/>
                    <a:shade val="46275"/>
                    <a:invGamma/>
                  </a:srgbClr>
                </a:gs>
              </a:gsLst>
              <a:lin ang="5400000" scaled="1"/>
            </a:gradFill>
            <a:ln>
              <a:noFill/>
            </a:ln>
            <a:effectLst/>
            <a:scene3d>
              <a:camera prst="legacyObliqueTopRight"/>
              <a:lightRig rig="legacyFlat3" dir="b"/>
            </a:scene3d>
            <a:sp3d extrusionH="430200" prstMaterial="legacyMatte">
              <a:bevelT w="13500" h="13500" prst="angle"/>
              <a:bevelB w="13500" h="13500" prst="angle"/>
              <a:extrusionClr>
                <a:srgbClr val="00FF00"/>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54325" name="AutoShape 53"/>
            <p:cNvSpPr>
              <a:spLocks noChangeArrowheads="1"/>
            </p:cNvSpPr>
            <p:nvPr/>
          </p:nvSpPr>
          <p:spPr bwMode="auto">
            <a:xfrm>
              <a:off x="4184" y="3359"/>
              <a:ext cx="506" cy="219"/>
            </a:xfrm>
            <a:prstGeom prst="rightArrow">
              <a:avLst>
                <a:gd name="adj1" fmla="val 50000"/>
                <a:gd name="adj2" fmla="val 57763"/>
              </a:avLst>
            </a:prstGeom>
            <a:gradFill rotWithShape="1">
              <a:gsLst>
                <a:gs pos="0">
                  <a:srgbClr val="00FF00">
                    <a:gamma/>
                    <a:shade val="46275"/>
                    <a:invGamma/>
                  </a:srgbClr>
                </a:gs>
                <a:gs pos="50000">
                  <a:srgbClr val="00FF00"/>
                </a:gs>
                <a:gs pos="100000">
                  <a:srgbClr val="00FF00">
                    <a:gamma/>
                    <a:shade val="46275"/>
                    <a:invGamma/>
                  </a:srgbClr>
                </a:gs>
              </a:gsLst>
              <a:lin ang="5400000" scaled="1"/>
            </a:gradFill>
            <a:ln>
              <a:noFill/>
            </a:ln>
            <a:effectLst/>
            <a:scene3d>
              <a:camera prst="legacyObliqueTopRight"/>
              <a:lightRig rig="legacyFlat3" dir="b"/>
            </a:scene3d>
            <a:sp3d extrusionH="430200" prstMaterial="legacyMatte">
              <a:bevelT w="13500" h="13500" prst="angle"/>
              <a:bevelB w="13500" h="13500" prst="angle"/>
              <a:extrusionClr>
                <a:srgbClr val="00FF00"/>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grpSp>
    </p:spTree>
    <p:extLst>
      <p:ext uri="{BB962C8B-B14F-4D97-AF65-F5344CB8AC3E}">
        <p14:creationId xmlns:p14="http://schemas.microsoft.com/office/powerpoint/2010/main" val="309020982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63" name="Rectangle 11"/>
          <p:cNvSpPr>
            <a:spLocks noGrp="1" noChangeArrowheads="1"/>
          </p:cNvSpPr>
          <p:nvPr>
            <p:ph type="title"/>
          </p:nvPr>
        </p:nvSpPr>
        <p:spPr>
          <a:xfrm>
            <a:off x="200025" y="200025"/>
            <a:ext cx="8686800" cy="1143000"/>
          </a:xfrm>
        </p:spPr>
        <p:txBody>
          <a:bodyPr>
            <a:normAutofit fontScale="90000"/>
          </a:bodyPr>
          <a:lstStyle/>
          <a:p>
            <a:r>
              <a:rPr lang="en-US" sz="4000"/>
              <a:t>Absorption of drugs could vary within different administration routes</a:t>
            </a:r>
          </a:p>
        </p:txBody>
      </p:sp>
      <p:pic>
        <p:nvPicPr>
          <p:cNvPr id="100356" name="Picture 4" descr="scan0006"/>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2956560" y="2708148"/>
            <a:ext cx="2621280" cy="258470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0360" name="Rectangle 8"/>
          <p:cNvSpPr>
            <a:spLocks noGrp="1" noChangeArrowheads="1"/>
          </p:cNvSpPr>
          <p:nvPr>
            <p:ph type="body" idx="4294967295"/>
          </p:nvPr>
        </p:nvSpPr>
        <p:spPr>
          <a:xfrm>
            <a:off x="0" y="1822450"/>
            <a:ext cx="3367088" cy="4530725"/>
          </a:xfrm>
        </p:spPr>
        <p:txBody>
          <a:bodyPr>
            <a:normAutofit/>
          </a:bodyPr>
          <a:lstStyle/>
          <a:p>
            <a:r>
              <a:rPr lang="en-US" sz="2800"/>
              <a:t>500 mg dose given</a:t>
            </a:r>
          </a:p>
          <a:p>
            <a:pPr lvl="1"/>
            <a:r>
              <a:rPr lang="en-US" sz="2400"/>
              <a:t>    intramuscularly</a:t>
            </a:r>
          </a:p>
          <a:p>
            <a:pPr lvl="1"/>
            <a:r>
              <a:rPr lang="en-US" sz="2400"/>
              <a:t>    orally</a:t>
            </a:r>
          </a:p>
          <a:p>
            <a:pPr>
              <a:buFont typeface="Wingdings" pitchFamily="2" charset="2"/>
              <a:buNone/>
            </a:pPr>
            <a:r>
              <a:rPr lang="en-US" sz="1800"/>
              <a:t>**to the same subject on</a:t>
            </a:r>
          </a:p>
          <a:p>
            <a:pPr>
              <a:buFont typeface="Wingdings" pitchFamily="2" charset="2"/>
              <a:buNone/>
            </a:pPr>
            <a:r>
              <a:rPr lang="en-US" sz="1800"/>
              <a:t>separate occasions</a:t>
            </a:r>
          </a:p>
          <a:p>
            <a:r>
              <a:rPr lang="en-US" sz="2800"/>
              <a:t>Biological barriers greatly affect the extent of drug absorption</a:t>
            </a:r>
          </a:p>
        </p:txBody>
      </p:sp>
      <p:sp>
        <p:nvSpPr>
          <p:cNvPr id="100361" name="Oval 9"/>
          <p:cNvSpPr>
            <a:spLocks noChangeArrowheads="1"/>
          </p:cNvSpPr>
          <p:nvPr/>
        </p:nvSpPr>
        <p:spPr bwMode="auto">
          <a:xfrm>
            <a:off x="1309688" y="2898775"/>
            <a:ext cx="215900" cy="203200"/>
          </a:xfrm>
          <a:prstGeom prst="ellipse">
            <a:avLst/>
          </a:prstGeom>
          <a:solidFill>
            <a:srgbClr val="000000"/>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362" name="Oval 10"/>
          <p:cNvSpPr>
            <a:spLocks noChangeArrowheads="1"/>
          </p:cNvSpPr>
          <p:nvPr/>
        </p:nvSpPr>
        <p:spPr bwMode="auto">
          <a:xfrm>
            <a:off x="1308100" y="3327400"/>
            <a:ext cx="215900" cy="2159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4790111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28676" name="Picture 2"/>
          <p:cNvPicPr>
            <a:picLocks noChangeAspect="1" noChangeArrowheads="1"/>
          </p:cNvPicPr>
          <p:nvPr/>
        </p:nvPicPr>
        <p:blipFill>
          <a:blip r:embed="rId2"/>
          <a:srcRect/>
          <a:stretch>
            <a:fillRect/>
          </a:stretch>
        </p:blipFill>
        <p:spPr bwMode="auto">
          <a:xfrm>
            <a:off x="-48333" y="0"/>
            <a:ext cx="9192333" cy="6958204"/>
          </a:xfrm>
          <a:prstGeom prst="rect">
            <a:avLst/>
          </a:prstGeom>
          <a:noFill/>
          <a:ln w="9525">
            <a:noFill/>
            <a:miter lim="800000"/>
            <a:headEnd/>
            <a:tailEnd/>
          </a:ln>
        </p:spPr>
      </p:pic>
      <p:sp>
        <p:nvSpPr>
          <p:cNvPr id="6" name="Title 1"/>
          <p:cNvSpPr txBox="1">
            <a:spLocks/>
          </p:cNvSpPr>
          <p:nvPr/>
        </p:nvSpPr>
        <p:spPr>
          <a:xfrm>
            <a:off x="913797" y="229281"/>
            <a:ext cx="8230204" cy="1142999"/>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75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sz="3200" dirty="0" smtClean="0"/>
              <a:t>Journal of </a:t>
            </a:r>
            <a:r>
              <a:rPr lang="en-US" sz="3200" dirty="0" err="1" smtClean="0"/>
              <a:t>Nanomedicine</a:t>
            </a:r>
            <a:r>
              <a:rPr lang="en-US" sz="3200" dirty="0" smtClean="0"/>
              <a:t> &amp; </a:t>
            </a:r>
            <a:r>
              <a:rPr lang="en-US" sz="3200" dirty="0" err="1" smtClean="0"/>
              <a:t>Biotherapeutic</a:t>
            </a:r>
            <a:r>
              <a:rPr lang="en-US" sz="3200" dirty="0" smtClean="0"/>
              <a:t> Discovery</a:t>
            </a:r>
            <a:endParaRPr lang="en-US" sz="3200" dirty="0"/>
          </a:p>
        </p:txBody>
      </p:sp>
      <p:sp>
        <p:nvSpPr>
          <p:cNvPr id="7" name="Vertical Scroll 6"/>
          <p:cNvSpPr/>
          <p:nvPr/>
        </p:nvSpPr>
        <p:spPr>
          <a:xfrm>
            <a:off x="25678" y="1497959"/>
            <a:ext cx="5864907" cy="548742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000" dirty="0"/>
              <a:t>Journal of </a:t>
            </a:r>
            <a:r>
              <a:rPr lang="en-US" sz="2000" dirty="0" err="1"/>
              <a:t>Nanomedicine</a:t>
            </a:r>
            <a:r>
              <a:rPr lang="en-US" sz="2000" dirty="0"/>
              <a:t> &amp; </a:t>
            </a:r>
            <a:r>
              <a:rPr lang="en-US" sz="2000" dirty="0" err="1"/>
              <a:t>Biotherapeutic</a:t>
            </a:r>
            <a:r>
              <a:rPr lang="en-US" sz="2000" dirty="0"/>
              <a:t> </a:t>
            </a:r>
            <a:r>
              <a:rPr lang="en-US" sz="2000" dirty="0" smtClean="0"/>
              <a:t>Discovery</a:t>
            </a:r>
          </a:p>
          <a:p>
            <a:pPr marL="342900" indent="-342900">
              <a:buFont typeface="Wingdings" panose="05000000000000000000" pitchFamily="2" charset="2"/>
              <a:buChar char="Ø"/>
              <a:defRPr/>
            </a:pPr>
            <a:r>
              <a:rPr lang="en-US" sz="2000" dirty="0" smtClean="0"/>
              <a:t>Journal of </a:t>
            </a:r>
            <a:r>
              <a:rPr lang="en-US" sz="2000" dirty="0" err="1" smtClean="0"/>
              <a:t>Nanomedicine</a:t>
            </a:r>
            <a:r>
              <a:rPr lang="en-US" sz="2000" dirty="0" smtClean="0"/>
              <a:t> &amp; Nanotechnology</a:t>
            </a:r>
          </a:p>
          <a:p>
            <a:pPr marL="342900" indent="-342900">
              <a:buFont typeface="Wingdings" panose="05000000000000000000" pitchFamily="2" charset="2"/>
              <a:buChar char="Ø"/>
              <a:defRPr/>
            </a:pPr>
            <a:endParaRPr lang="en-US" sz="2000" dirty="0"/>
          </a:p>
        </p:txBody>
      </p:sp>
    </p:spTree>
    <p:extLst>
      <p:ext uri="{BB962C8B-B14F-4D97-AF65-F5344CB8AC3E}">
        <p14:creationId xmlns:p14="http://schemas.microsoft.com/office/powerpoint/2010/main" val="251235952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1" descr="C:\Users\rakesh-s\Desktop\speaker.jpg"/>
          <p:cNvPicPr>
            <a:picLocks noChangeAspect="1" noChangeArrowheads="1"/>
          </p:cNvPicPr>
          <p:nvPr/>
        </p:nvPicPr>
        <p:blipFill>
          <a:blip r:embed="rId2"/>
          <a:srcRect/>
          <a:stretch>
            <a:fillRect/>
          </a:stretch>
        </p:blipFill>
        <p:spPr bwMode="auto">
          <a:xfrm>
            <a:off x="0" y="3962287"/>
            <a:ext cx="9144000" cy="2819287"/>
          </a:xfrm>
          <a:prstGeom prst="rect">
            <a:avLst/>
          </a:prstGeom>
          <a:noFill/>
          <a:ln w="9525">
            <a:noFill/>
            <a:miter lim="800000"/>
            <a:headEnd/>
            <a:tailEnd/>
          </a:ln>
        </p:spPr>
      </p:pic>
      <p:sp>
        <p:nvSpPr>
          <p:cNvPr id="6" name="Horizontal Scroll 5"/>
          <p:cNvSpPr/>
          <p:nvPr/>
        </p:nvSpPr>
        <p:spPr>
          <a:xfrm>
            <a:off x="345884" y="913721"/>
            <a:ext cx="8230204" cy="3429001"/>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US" sz="3000" dirty="0">
                <a:latin typeface="Times New Roman" pitchFamily="18" charset="0"/>
                <a:cs typeface="Times New Roman" pitchFamily="18" charset="0"/>
              </a:rPr>
              <a:t>International Conference </a:t>
            </a:r>
            <a:r>
              <a:rPr lang="en-US" sz="3000" dirty="0" smtClean="0">
                <a:latin typeface="Times New Roman" pitchFamily="18" charset="0"/>
                <a:cs typeface="Times New Roman" pitchFamily="18" charset="0"/>
              </a:rPr>
              <a:t>on </a:t>
            </a:r>
            <a:r>
              <a:rPr lang="en-US" sz="3000" dirty="0" err="1" smtClean="0">
                <a:latin typeface="Times New Roman" pitchFamily="18" charset="0"/>
                <a:cs typeface="Times New Roman" pitchFamily="18" charset="0"/>
              </a:rPr>
              <a:t>Nanotek</a:t>
            </a:r>
            <a:r>
              <a:rPr lang="en-US" sz="3000" dirty="0" smtClean="0">
                <a:latin typeface="Times New Roman" pitchFamily="18" charset="0"/>
                <a:cs typeface="Times New Roman" pitchFamily="18" charset="0"/>
              </a:rPr>
              <a:t> </a:t>
            </a:r>
            <a:r>
              <a:rPr lang="en-US" sz="3000" dirty="0">
                <a:latin typeface="Times New Roman" pitchFamily="18" charset="0"/>
                <a:cs typeface="Times New Roman" pitchFamily="18" charset="0"/>
              </a:rPr>
              <a:t>&amp; Expo</a:t>
            </a:r>
          </a:p>
          <a:p>
            <a:pPr marL="285750" indent="-285750">
              <a:buFont typeface="Wingdings" panose="05000000000000000000" pitchFamily="2" charset="2"/>
              <a:buChar char="Ø"/>
              <a:defRPr/>
            </a:pPr>
            <a:r>
              <a:rPr lang="en-US" sz="3000" dirty="0">
                <a:latin typeface="Times New Roman" pitchFamily="18" charset="0"/>
                <a:cs typeface="Times New Roman" pitchFamily="18" charset="0"/>
              </a:rPr>
              <a:t> </a:t>
            </a:r>
            <a:r>
              <a:rPr lang="en-US" sz="3000" dirty="0" smtClean="0">
                <a:latin typeface="Times New Roman" pitchFamily="18" charset="0"/>
                <a:cs typeface="Times New Roman" pitchFamily="18" charset="0"/>
              </a:rPr>
              <a:t>International </a:t>
            </a:r>
            <a:r>
              <a:rPr lang="en-US" sz="3000" dirty="0">
                <a:latin typeface="Times New Roman" pitchFamily="18" charset="0"/>
                <a:cs typeface="Times New Roman" pitchFamily="18" charset="0"/>
              </a:rPr>
              <a:t>Conference on </a:t>
            </a:r>
            <a:r>
              <a:rPr lang="en-US" sz="3000" dirty="0" smtClean="0">
                <a:latin typeface="Times New Roman" pitchFamily="18" charset="0"/>
                <a:cs typeface="Times New Roman" pitchFamily="18" charset="0"/>
              </a:rPr>
              <a:t>Signal  Processing </a:t>
            </a:r>
            <a:endParaRPr lang="en-US" sz="3000" dirty="0">
              <a:latin typeface="Times New Roman" pitchFamily="18" charset="0"/>
              <a:cs typeface="Times New Roman" pitchFamily="18" charset="0"/>
            </a:endParaRPr>
          </a:p>
        </p:txBody>
      </p:sp>
      <p:sp>
        <p:nvSpPr>
          <p:cNvPr id="7" name="Double Wave 6"/>
          <p:cNvSpPr/>
          <p:nvPr/>
        </p:nvSpPr>
        <p:spPr>
          <a:xfrm>
            <a:off x="187291" y="0"/>
            <a:ext cx="8776972" cy="1435119"/>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200" dirty="0"/>
              <a:t>Journal of </a:t>
            </a:r>
            <a:r>
              <a:rPr lang="en-US" sz="3200" dirty="0" err="1"/>
              <a:t>Nanomedicine</a:t>
            </a:r>
            <a:r>
              <a:rPr lang="en-US" sz="3200" dirty="0"/>
              <a:t> &amp; </a:t>
            </a:r>
            <a:r>
              <a:rPr lang="en-US" sz="3200" dirty="0" err="1"/>
              <a:t>Biotherapeutic</a:t>
            </a:r>
            <a:r>
              <a:rPr lang="en-US" sz="3200" dirty="0"/>
              <a:t> Discovery</a:t>
            </a:r>
          </a:p>
        </p:txBody>
      </p:sp>
    </p:spTree>
    <p:extLst>
      <p:ext uri="{BB962C8B-B14F-4D97-AF65-F5344CB8AC3E}">
        <p14:creationId xmlns:p14="http://schemas.microsoft.com/office/powerpoint/2010/main" val="355923024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30724" name="Picture 2" descr="C:\Users\rakesh-s\Desktop\2-2nd-dec.jpg"/>
          <p:cNvPicPr>
            <a:picLocks noChangeAspect="1" noChangeArrowheads="1"/>
          </p:cNvPicPr>
          <p:nvPr/>
        </p:nvPicPr>
        <p:blipFill>
          <a:blip r:embed="rId2"/>
          <a:srcRect/>
          <a:stretch>
            <a:fillRect/>
          </a:stretch>
        </p:blipFill>
        <p:spPr bwMode="auto">
          <a:xfrm>
            <a:off x="0" y="0"/>
            <a:ext cx="9144000" cy="4347816"/>
          </a:xfrm>
          <a:prstGeom prst="rect">
            <a:avLst/>
          </a:prstGeom>
          <a:noFill/>
          <a:ln w="9525">
            <a:noFill/>
            <a:miter lim="800000"/>
            <a:headEnd/>
            <a:tailEnd/>
          </a:ln>
        </p:spPr>
      </p:pic>
      <p:pic>
        <p:nvPicPr>
          <p:cNvPr id="30725" name="Picture 3" descr="C:\Users\rakesh-s\Desktop\membership.jpg"/>
          <p:cNvPicPr>
            <a:picLocks noChangeAspect="1" noChangeArrowheads="1"/>
          </p:cNvPicPr>
          <p:nvPr/>
        </p:nvPicPr>
        <p:blipFill>
          <a:blip r:embed="rId3"/>
          <a:srcRect/>
          <a:stretch>
            <a:fillRect/>
          </a:stretch>
        </p:blipFill>
        <p:spPr bwMode="auto">
          <a:xfrm>
            <a:off x="0" y="4191567"/>
            <a:ext cx="9144000" cy="2666434"/>
          </a:xfrm>
          <a:prstGeom prst="rect">
            <a:avLst/>
          </a:prstGeom>
          <a:noFill/>
          <a:ln w="9525">
            <a:noFill/>
            <a:miter lim="800000"/>
            <a:headEnd/>
            <a:tailEnd/>
          </a:ln>
        </p:spPr>
      </p:pic>
      <p:sp>
        <p:nvSpPr>
          <p:cNvPr id="4" name="Rectangle 3"/>
          <p:cNvSpPr/>
          <p:nvPr/>
        </p:nvSpPr>
        <p:spPr>
          <a:xfrm>
            <a:off x="2819929" y="30571"/>
            <a:ext cx="7086827" cy="830997"/>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Open Access Membership</a:t>
            </a:r>
            <a:br>
              <a:rPr lang="en-US" sz="2400"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929" y="630095"/>
            <a:ext cx="7695521" cy="356147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947758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78655" y="1600200"/>
            <a:ext cx="8534400" cy="2878480"/>
          </a:xfrm>
          <a:prstGeom prst="rect">
            <a:avLst/>
          </a:prstGeom>
          <a:noFill/>
        </p:spPr>
        <p:txBody>
          <a:bodyPr wrap="square" rtlCol="0">
            <a:spAutoFit/>
          </a:bodyPr>
          <a:lstStyle/>
          <a:p>
            <a:pPr marL="342900" lvl="0" indent="-342900">
              <a:lnSpc>
                <a:spcPct val="115000"/>
              </a:lnSpc>
              <a:spcAft>
                <a:spcPts val="1000"/>
              </a:spcAft>
              <a:buSzPts val="1200"/>
              <a:buFont typeface="+mj-lt"/>
              <a:buAutoNum type="arabicPeriod"/>
            </a:pPr>
            <a:r>
              <a:rPr lang="en-US" dirty="0">
                <a:ea typeface="Calibri"/>
                <a:cs typeface="Arial"/>
              </a:rPr>
              <a:t>Application of electrospraying as a one-step method for the fabrication of triamcinolone acetonide-PLGA nanofibers and nanobeads,  Colloids and Surfaces B: </a:t>
            </a:r>
            <a:r>
              <a:rPr lang="en-US" dirty="0" err="1">
                <a:ea typeface="Calibri"/>
                <a:cs typeface="Arial"/>
              </a:rPr>
              <a:t>Biointerfaces</a:t>
            </a:r>
            <a:r>
              <a:rPr lang="en-US" dirty="0">
                <a:ea typeface="Calibri"/>
                <a:cs typeface="Arial"/>
              </a:rPr>
              <a:t>, 2014. </a:t>
            </a:r>
          </a:p>
          <a:p>
            <a:pPr marL="342900" lvl="0" indent="-342900">
              <a:lnSpc>
                <a:spcPct val="115000"/>
              </a:lnSpc>
              <a:spcAft>
                <a:spcPts val="1000"/>
              </a:spcAft>
              <a:buSzPts val="1200"/>
              <a:buFont typeface="+mj-lt"/>
              <a:buAutoNum type="arabicPeriod"/>
            </a:pPr>
            <a:r>
              <a:rPr lang="en-US" dirty="0">
                <a:ea typeface="Calibri"/>
                <a:cs typeface="Arial"/>
              </a:rPr>
              <a:t>Antimicrobial Activity of the Metals and Metal Oxide Nanoparticles, Materials Science and Engineering C, 2014</a:t>
            </a:r>
            <a:r>
              <a:rPr lang="en-US" b="1" dirty="0">
                <a:ea typeface="Calibri"/>
                <a:cs typeface="Arial"/>
              </a:rPr>
              <a:t>. </a:t>
            </a:r>
            <a:endParaRPr lang="en-US" dirty="0">
              <a:ea typeface="Calibri"/>
              <a:cs typeface="Arial"/>
            </a:endParaRPr>
          </a:p>
          <a:p>
            <a:pPr marL="342900" lvl="0" indent="-342900">
              <a:lnSpc>
                <a:spcPct val="115000"/>
              </a:lnSpc>
              <a:spcAft>
                <a:spcPts val="1000"/>
              </a:spcAft>
              <a:buSzPts val="1200"/>
              <a:buFont typeface="+mj-lt"/>
              <a:buAutoNum type="arabicPeriod"/>
            </a:pPr>
            <a:r>
              <a:rPr lang="en-US" dirty="0">
                <a:ea typeface="Calibri"/>
                <a:cs typeface="Arial"/>
              </a:rPr>
              <a:t>In vitro and In vivo evaluation of Clarithromycin-Urea solid dispersions prepared by solvent evaporation, electrospraying and freeze drying methods, Powder Technology, 2014.</a:t>
            </a:r>
          </a:p>
        </p:txBody>
      </p:sp>
      <p:sp>
        <p:nvSpPr>
          <p:cNvPr id="4" name="Rectangle 3"/>
          <p:cNvSpPr/>
          <p:nvPr/>
        </p:nvSpPr>
        <p:spPr>
          <a:xfrm>
            <a:off x="753793" y="853550"/>
            <a:ext cx="2690417" cy="369332"/>
          </a:xfrm>
          <a:prstGeom prst="rect">
            <a:avLst/>
          </a:prstGeom>
        </p:spPr>
        <p:txBody>
          <a:bodyPr wrap="none">
            <a:spAutoFit/>
          </a:bodyPr>
          <a:lstStyle/>
          <a:p>
            <a:r>
              <a:rPr lang="en-US" dirty="0"/>
              <a:t>Recently published articles</a:t>
            </a:r>
          </a:p>
        </p:txBody>
      </p:sp>
    </p:spTree>
    <p:extLst>
      <p:ext uri="{BB962C8B-B14F-4D97-AF65-F5344CB8AC3E}">
        <p14:creationId xmlns:p14="http://schemas.microsoft.com/office/powerpoint/2010/main" val="4160432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33400" y="2133600"/>
            <a:ext cx="8229600" cy="1828800"/>
          </a:xfrm>
        </p:spPr>
        <p:txBody>
          <a:bodyPr/>
          <a:lstStyle/>
          <a:p>
            <a:r>
              <a:rPr lang="en-US" b="1" dirty="0"/>
              <a:t>Principles of Drug </a:t>
            </a:r>
            <a:r>
              <a:rPr lang="en-US" b="1" dirty="0" smtClean="0"/>
              <a:t>Delivery and Pharmaceutical </a:t>
            </a:r>
            <a:r>
              <a:rPr lang="en-US" b="1" dirty="0"/>
              <a:t>N</a:t>
            </a:r>
            <a:r>
              <a:rPr lang="en-US" b="1" dirty="0" smtClean="0"/>
              <a:t>ano Technology</a:t>
            </a:r>
            <a:endParaRPr lang="en-US" b="1" dirty="0"/>
          </a:p>
        </p:txBody>
      </p:sp>
    </p:spTree>
    <p:extLst>
      <p:ext uri="{BB962C8B-B14F-4D97-AF65-F5344CB8AC3E}">
        <p14:creationId xmlns:p14="http://schemas.microsoft.com/office/powerpoint/2010/main" val="32832889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b="1"/>
              <a:t>Drug Delivery</a:t>
            </a:r>
          </a:p>
        </p:txBody>
      </p:sp>
      <p:sp>
        <p:nvSpPr>
          <p:cNvPr id="37891" name="Rectangle 3"/>
          <p:cNvSpPr>
            <a:spLocks noGrp="1" noChangeArrowheads="1"/>
          </p:cNvSpPr>
          <p:nvPr>
            <p:ph idx="1"/>
          </p:nvPr>
        </p:nvSpPr>
        <p:spPr/>
        <p:txBody>
          <a:bodyPr>
            <a:normAutofit/>
          </a:bodyPr>
          <a:lstStyle/>
          <a:p>
            <a:r>
              <a:rPr lang="en-US" sz="2800" b="1"/>
              <a:t>Definition</a:t>
            </a:r>
          </a:p>
          <a:p>
            <a:pPr lvl="1" algn="just"/>
            <a:r>
              <a:rPr lang="en-US" sz="2400" b="1"/>
              <a:t>The appropriate administration of drugs through various routes in the body for the purpose of improving health</a:t>
            </a:r>
          </a:p>
          <a:p>
            <a:pPr lvl="1" algn="just"/>
            <a:r>
              <a:rPr lang="en-US" sz="2400" b="1"/>
              <a:t>It is highly interdisciplinary</a:t>
            </a:r>
          </a:p>
          <a:p>
            <a:pPr lvl="1" algn="just"/>
            <a:r>
              <a:rPr lang="en-US" sz="2400" b="1"/>
              <a:t>It is not a young field</a:t>
            </a:r>
          </a:p>
          <a:p>
            <a:pPr lvl="1" algn="just"/>
            <a:r>
              <a:rPr lang="en-US" sz="2400" b="1"/>
              <a:t>It has recently evolved to take into consideration</a:t>
            </a:r>
          </a:p>
          <a:p>
            <a:pPr lvl="2" algn="just"/>
            <a:r>
              <a:rPr lang="en-US" sz="2000" b="1"/>
              <a:t>Drug physico-chemical properties</a:t>
            </a:r>
          </a:p>
          <a:p>
            <a:pPr lvl="2" algn="just"/>
            <a:r>
              <a:rPr lang="en-US" sz="2000" b="1"/>
              <a:t>Body effects and interactions</a:t>
            </a:r>
          </a:p>
          <a:p>
            <a:pPr lvl="2" algn="just"/>
            <a:r>
              <a:rPr lang="en-US" sz="2000" b="1"/>
              <a:t>Improvement of drug effect </a:t>
            </a:r>
          </a:p>
          <a:p>
            <a:pPr lvl="2" algn="just"/>
            <a:r>
              <a:rPr lang="en-US" sz="2000" b="1"/>
              <a:t>Patient comfort and well being</a:t>
            </a:r>
          </a:p>
          <a:p>
            <a:pPr lvl="1" algn="just"/>
            <a:endParaRPr lang="en-US" sz="2400" b="1"/>
          </a:p>
        </p:txBody>
      </p:sp>
      <p:sp>
        <p:nvSpPr>
          <p:cNvPr id="37892" name="AutoShape 4"/>
          <p:cNvSpPr>
            <a:spLocks/>
          </p:cNvSpPr>
          <p:nvPr/>
        </p:nvSpPr>
        <p:spPr bwMode="auto">
          <a:xfrm>
            <a:off x="5651500" y="4652963"/>
            <a:ext cx="288925" cy="1439862"/>
          </a:xfrm>
          <a:prstGeom prst="rightBrace">
            <a:avLst>
              <a:gd name="adj1" fmla="val 41529"/>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a:solidFill>
                <a:srgbClr val="FFCC00"/>
              </a:solidFill>
            </a:endParaRPr>
          </a:p>
        </p:txBody>
      </p:sp>
      <p:sp>
        <p:nvSpPr>
          <p:cNvPr id="37894" name="Text Box 6"/>
          <p:cNvSpPr txBox="1">
            <a:spLocks noChangeArrowheads="1"/>
          </p:cNvSpPr>
          <p:nvPr/>
        </p:nvSpPr>
        <p:spPr bwMode="auto">
          <a:xfrm>
            <a:off x="6011863" y="4868863"/>
            <a:ext cx="2166937"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r>
              <a:rPr lang="en-US" sz="2400" b="1"/>
              <a:t>Controlled </a:t>
            </a:r>
          </a:p>
          <a:p>
            <a:pPr algn="ctr" eaLnBrk="1" hangingPunct="1"/>
            <a:r>
              <a:rPr lang="en-US" sz="2400" b="1"/>
              <a:t>Drug Delivery</a:t>
            </a:r>
          </a:p>
        </p:txBody>
      </p:sp>
    </p:spTree>
    <p:extLst>
      <p:ext uri="{BB962C8B-B14F-4D97-AF65-F5344CB8AC3E}">
        <p14:creationId xmlns:p14="http://schemas.microsoft.com/office/powerpoint/2010/main" val="38480797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8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4"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88" name="Line 16"/>
          <p:cNvSpPr>
            <a:spLocks noChangeShapeType="1"/>
          </p:cNvSpPr>
          <p:nvPr/>
        </p:nvSpPr>
        <p:spPr bwMode="auto">
          <a:xfrm>
            <a:off x="4572000" y="1557338"/>
            <a:ext cx="0" cy="576262"/>
          </a:xfrm>
          <a:prstGeom prst="line">
            <a:avLst/>
          </a:prstGeom>
          <a:noFill/>
          <a:ln w="9525">
            <a:solidFill>
              <a:srgbClr val="FFCC00"/>
            </a:solidFill>
            <a:round/>
            <a:headEnd/>
            <a:tailEnd type="triangle" w="med" len="med"/>
          </a:ln>
          <a:effectLst>
            <a:prstShdw prst="shdw17" dist="17961" dir="2700000">
              <a:srgbClr val="FFCC00">
                <a:gamma/>
                <a:shade val="60000"/>
                <a:invGamma/>
              </a:srgbClr>
            </a:prstShdw>
          </a:effectLst>
        </p:spPr>
        <p:txBody>
          <a:bodyPr/>
          <a:lstStyle/>
          <a:p>
            <a:endParaRPr lang="en-US"/>
          </a:p>
        </p:txBody>
      </p:sp>
      <p:sp>
        <p:nvSpPr>
          <p:cNvPr id="3089" name="Line 17"/>
          <p:cNvSpPr>
            <a:spLocks noChangeShapeType="1"/>
          </p:cNvSpPr>
          <p:nvPr/>
        </p:nvSpPr>
        <p:spPr bwMode="auto">
          <a:xfrm>
            <a:off x="2268538" y="2276475"/>
            <a:ext cx="4464050" cy="0"/>
          </a:xfrm>
          <a:prstGeom prst="line">
            <a:avLst/>
          </a:prstGeom>
          <a:noFill/>
          <a:ln w="9525">
            <a:solidFill>
              <a:srgbClr val="FFCC00"/>
            </a:solidFill>
            <a:round/>
            <a:headEnd/>
            <a:tailEnd/>
          </a:ln>
          <a:effectLst>
            <a:prstShdw prst="shdw17" dist="17961" dir="2700000">
              <a:srgbClr val="FFCC00">
                <a:gamma/>
                <a:shade val="60000"/>
                <a:invGamma/>
              </a:srgbClr>
            </a:prstShdw>
          </a:effectLst>
        </p:spPr>
        <p:txBody>
          <a:bodyPr/>
          <a:lstStyle/>
          <a:p>
            <a:endParaRPr lang="en-US"/>
          </a:p>
        </p:txBody>
      </p:sp>
      <p:sp>
        <p:nvSpPr>
          <p:cNvPr id="3090" name="Line 18"/>
          <p:cNvSpPr>
            <a:spLocks noChangeShapeType="1"/>
          </p:cNvSpPr>
          <p:nvPr/>
        </p:nvSpPr>
        <p:spPr bwMode="auto">
          <a:xfrm>
            <a:off x="2268538" y="2276475"/>
            <a:ext cx="0" cy="504825"/>
          </a:xfrm>
          <a:prstGeom prst="line">
            <a:avLst/>
          </a:prstGeom>
          <a:noFill/>
          <a:ln w="9525">
            <a:solidFill>
              <a:srgbClr val="FFCC00"/>
            </a:solidFill>
            <a:round/>
            <a:headEnd/>
            <a:tailEnd type="triangle" w="med" len="med"/>
          </a:ln>
          <a:effectLst>
            <a:prstShdw prst="shdw17" dist="17961" dir="2700000">
              <a:srgbClr val="FFCC00">
                <a:gamma/>
                <a:shade val="60000"/>
                <a:invGamma/>
              </a:srgbClr>
            </a:prstShdw>
          </a:effectLst>
        </p:spPr>
        <p:txBody>
          <a:bodyPr/>
          <a:lstStyle/>
          <a:p>
            <a:endParaRPr lang="en-US"/>
          </a:p>
        </p:txBody>
      </p:sp>
      <p:sp>
        <p:nvSpPr>
          <p:cNvPr id="3091" name="Line 19"/>
          <p:cNvSpPr>
            <a:spLocks noChangeShapeType="1"/>
          </p:cNvSpPr>
          <p:nvPr/>
        </p:nvSpPr>
        <p:spPr bwMode="auto">
          <a:xfrm>
            <a:off x="6732588" y="2276475"/>
            <a:ext cx="0" cy="431800"/>
          </a:xfrm>
          <a:prstGeom prst="line">
            <a:avLst/>
          </a:prstGeom>
          <a:noFill/>
          <a:ln w="9525">
            <a:solidFill>
              <a:srgbClr val="FFCC00"/>
            </a:solidFill>
            <a:round/>
            <a:headEnd/>
            <a:tailEnd type="triangle" w="med" len="med"/>
          </a:ln>
          <a:effectLst>
            <a:prstShdw prst="shdw17" dist="17961" dir="2700000">
              <a:srgbClr val="FFCC00">
                <a:gamma/>
                <a:shade val="60000"/>
                <a:invGamma/>
              </a:srgbClr>
            </a:prstShdw>
          </a:effectLst>
        </p:spPr>
        <p:txBody>
          <a:bodyPr/>
          <a:lstStyle/>
          <a:p>
            <a:endParaRPr lang="en-US"/>
          </a:p>
        </p:txBody>
      </p:sp>
      <p:sp>
        <p:nvSpPr>
          <p:cNvPr id="3092" name="Text Box 20"/>
          <p:cNvSpPr txBox="1">
            <a:spLocks noChangeArrowheads="1"/>
          </p:cNvSpPr>
          <p:nvPr/>
        </p:nvSpPr>
        <p:spPr bwMode="auto">
          <a:xfrm>
            <a:off x="1116013" y="2781300"/>
            <a:ext cx="2752725" cy="579438"/>
          </a:xfrm>
          <a:prstGeom prst="rect">
            <a:avLst/>
          </a:prstGeom>
          <a:gradFill rotWithShape="1">
            <a:gsLst>
              <a:gs pos="0">
                <a:srgbClr val="FF3300">
                  <a:gamma/>
                  <a:shade val="56078"/>
                  <a:invGamma/>
                </a:srgbClr>
              </a:gs>
              <a:gs pos="50000">
                <a:srgbClr val="FF3300"/>
              </a:gs>
              <a:gs pos="100000">
                <a:srgbClr val="FF3300">
                  <a:gamma/>
                  <a:shade val="56078"/>
                  <a:invGamma/>
                </a:srgbClr>
              </a:gs>
            </a:gsLst>
            <a:lin ang="5400000" scaled="1"/>
          </a:gra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sz="3200" b="1">
                <a:solidFill>
                  <a:srgbClr val="FFCC00"/>
                </a:solidFill>
                <a:effectLst>
                  <a:outerShdw blurRad="38100" dist="38100" dir="2700000" algn="tl">
                    <a:srgbClr val="000000"/>
                  </a:outerShdw>
                </a:effectLst>
              </a:rPr>
              <a:t>Conventional</a:t>
            </a:r>
          </a:p>
        </p:txBody>
      </p:sp>
      <p:sp>
        <p:nvSpPr>
          <p:cNvPr id="3093" name="Text Box 21"/>
          <p:cNvSpPr txBox="1">
            <a:spLocks noChangeArrowheads="1"/>
          </p:cNvSpPr>
          <p:nvPr/>
        </p:nvSpPr>
        <p:spPr bwMode="auto">
          <a:xfrm>
            <a:off x="5867400" y="2781300"/>
            <a:ext cx="2212975" cy="579438"/>
          </a:xfrm>
          <a:prstGeom prst="rect">
            <a:avLst/>
          </a:prstGeom>
          <a:gradFill rotWithShape="1">
            <a:gsLst>
              <a:gs pos="0">
                <a:srgbClr val="FF3300">
                  <a:gamma/>
                  <a:shade val="56078"/>
                  <a:invGamma/>
                </a:srgbClr>
              </a:gs>
              <a:gs pos="50000">
                <a:srgbClr val="FF3300"/>
              </a:gs>
              <a:gs pos="100000">
                <a:srgbClr val="FF3300">
                  <a:gamma/>
                  <a:shade val="56078"/>
                  <a:invGamma/>
                </a:srgbClr>
              </a:gs>
            </a:gsLst>
            <a:lin ang="5400000" scaled="1"/>
          </a:gra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sz="3200" b="1">
                <a:solidFill>
                  <a:srgbClr val="FFCC00"/>
                </a:solidFill>
                <a:effectLst>
                  <a:outerShdw blurRad="38100" dist="38100" dir="2700000" algn="tl">
                    <a:srgbClr val="000000"/>
                  </a:outerShdw>
                </a:effectLst>
              </a:rPr>
              <a:t>Controlled</a:t>
            </a:r>
          </a:p>
        </p:txBody>
      </p:sp>
      <p:sp>
        <p:nvSpPr>
          <p:cNvPr id="3095" name="Text Box 23"/>
          <p:cNvSpPr txBox="1">
            <a:spLocks noChangeArrowheads="1"/>
          </p:cNvSpPr>
          <p:nvPr/>
        </p:nvSpPr>
        <p:spPr bwMode="auto">
          <a:xfrm>
            <a:off x="3059113" y="765175"/>
            <a:ext cx="3155950" cy="641350"/>
          </a:xfrm>
          <a:prstGeom prst="rect">
            <a:avLst/>
          </a:prstGeom>
          <a:gradFill rotWithShape="1">
            <a:gsLst>
              <a:gs pos="0">
                <a:srgbClr val="FF3300">
                  <a:gamma/>
                  <a:shade val="56078"/>
                  <a:invGamma/>
                </a:srgbClr>
              </a:gs>
              <a:gs pos="50000">
                <a:srgbClr val="FF3300"/>
              </a:gs>
              <a:gs pos="100000">
                <a:srgbClr val="FF3300">
                  <a:gamma/>
                  <a:shade val="56078"/>
                  <a:invGamma/>
                </a:srgbClr>
              </a:gs>
            </a:gsLst>
            <a:lin ang="5400000" scaled="1"/>
          </a:gra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sz="3600" b="1">
                <a:solidFill>
                  <a:srgbClr val="FFCC00"/>
                </a:solidFill>
                <a:effectLst>
                  <a:outerShdw blurRad="38100" dist="38100" dir="2700000" algn="tl">
                    <a:srgbClr val="000000"/>
                  </a:outerShdw>
                </a:effectLst>
              </a:rPr>
              <a:t>Drug Delivery</a:t>
            </a:r>
          </a:p>
        </p:txBody>
      </p:sp>
      <p:sp>
        <p:nvSpPr>
          <p:cNvPr id="3100" name="Text Box 28"/>
          <p:cNvSpPr txBox="1">
            <a:spLocks noChangeArrowheads="1"/>
          </p:cNvSpPr>
          <p:nvPr/>
        </p:nvSpPr>
        <p:spPr bwMode="auto">
          <a:xfrm>
            <a:off x="6084888" y="3716338"/>
            <a:ext cx="1885950" cy="519112"/>
          </a:xfrm>
          <a:prstGeom prst="rect">
            <a:avLst/>
          </a:prstGeom>
          <a:gradFill rotWithShape="1">
            <a:gsLst>
              <a:gs pos="0">
                <a:srgbClr val="660066">
                  <a:gamma/>
                  <a:shade val="46275"/>
                  <a:invGamma/>
                </a:srgbClr>
              </a:gs>
              <a:gs pos="50000">
                <a:srgbClr val="660066"/>
              </a:gs>
              <a:gs pos="100000">
                <a:srgbClr val="660066">
                  <a:gamma/>
                  <a:shade val="46275"/>
                  <a:invGamma/>
                </a:srgbClr>
              </a:gs>
            </a:gsLst>
            <a:lin ang="5400000" scaled="1"/>
          </a:gra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sz="2800" b="1">
                <a:solidFill>
                  <a:srgbClr val="FFCC00"/>
                </a:solidFill>
                <a:effectLst>
                  <a:outerShdw blurRad="38100" dist="38100" dir="2700000" algn="tl">
                    <a:srgbClr val="000000"/>
                  </a:outerShdw>
                </a:effectLst>
              </a:rPr>
              <a:t>Sustained</a:t>
            </a:r>
          </a:p>
        </p:txBody>
      </p:sp>
      <p:sp>
        <p:nvSpPr>
          <p:cNvPr id="3101" name="Text Box 29"/>
          <p:cNvSpPr txBox="1">
            <a:spLocks noChangeArrowheads="1"/>
          </p:cNvSpPr>
          <p:nvPr/>
        </p:nvSpPr>
        <p:spPr bwMode="auto">
          <a:xfrm>
            <a:off x="6084888" y="4437063"/>
            <a:ext cx="1787525" cy="519112"/>
          </a:xfrm>
          <a:prstGeom prst="rect">
            <a:avLst/>
          </a:prstGeom>
          <a:gradFill rotWithShape="1">
            <a:gsLst>
              <a:gs pos="0">
                <a:srgbClr val="660066">
                  <a:gamma/>
                  <a:shade val="46275"/>
                  <a:invGamma/>
                </a:srgbClr>
              </a:gs>
              <a:gs pos="50000">
                <a:srgbClr val="660066"/>
              </a:gs>
              <a:gs pos="100000">
                <a:srgbClr val="660066">
                  <a:gamma/>
                  <a:shade val="46275"/>
                  <a:invGamma/>
                </a:srgbClr>
              </a:gs>
            </a:gsLst>
            <a:lin ang="5400000" scaled="1"/>
          </a:gra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sz="2800" b="1">
                <a:solidFill>
                  <a:srgbClr val="FFCC00"/>
                </a:solidFill>
                <a:effectLst>
                  <a:outerShdw blurRad="38100" dist="38100" dir="2700000" algn="tl">
                    <a:srgbClr val="000000"/>
                  </a:outerShdw>
                </a:effectLst>
              </a:rPr>
              <a:t>Extended</a:t>
            </a:r>
          </a:p>
        </p:txBody>
      </p:sp>
      <p:sp>
        <p:nvSpPr>
          <p:cNvPr id="3102" name="Text Box 30"/>
          <p:cNvSpPr txBox="1">
            <a:spLocks noChangeArrowheads="1"/>
          </p:cNvSpPr>
          <p:nvPr/>
        </p:nvSpPr>
        <p:spPr bwMode="auto">
          <a:xfrm>
            <a:off x="5940425" y="5229225"/>
            <a:ext cx="2282825" cy="519113"/>
          </a:xfrm>
          <a:prstGeom prst="rect">
            <a:avLst/>
          </a:prstGeom>
          <a:gradFill rotWithShape="1">
            <a:gsLst>
              <a:gs pos="0">
                <a:srgbClr val="660066">
                  <a:gamma/>
                  <a:shade val="46275"/>
                  <a:invGamma/>
                </a:srgbClr>
              </a:gs>
              <a:gs pos="50000">
                <a:srgbClr val="660066"/>
              </a:gs>
              <a:gs pos="100000">
                <a:srgbClr val="660066">
                  <a:gamma/>
                  <a:shade val="46275"/>
                  <a:invGamma/>
                </a:srgbClr>
              </a:gs>
            </a:gsLst>
            <a:lin ang="5400000" scaled="1"/>
          </a:gra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sz="2800" b="1">
                <a:solidFill>
                  <a:srgbClr val="FFCC00"/>
                </a:solidFill>
                <a:effectLst>
                  <a:outerShdw blurRad="38100" dist="38100" dir="2700000" algn="tl">
                    <a:srgbClr val="000000"/>
                  </a:outerShdw>
                </a:effectLst>
              </a:rPr>
              <a:t>Site-specific</a:t>
            </a:r>
          </a:p>
        </p:txBody>
      </p:sp>
      <p:sp>
        <p:nvSpPr>
          <p:cNvPr id="3103" name="Text Box 31"/>
          <p:cNvSpPr txBox="1">
            <a:spLocks noChangeArrowheads="1"/>
          </p:cNvSpPr>
          <p:nvPr/>
        </p:nvSpPr>
        <p:spPr bwMode="auto">
          <a:xfrm>
            <a:off x="6156325" y="6021388"/>
            <a:ext cx="1647825" cy="519112"/>
          </a:xfrm>
          <a:prstGeom prst="rect">
            <a:avLst/>
          </a:prstGeom>
          <a:gradFill rotWithShape="1">
            <a:gsLst>
              <a:gs pos="0">
                <a:srgbClr val="660066">
                  <a:gamma/>
                  <a:shade val="46275"/>
                  <a:invGamma/>
                </a:srgbClr>
              </a:gs>
              <a:gs pos="50000">
                <a:srgbClr val="660066"/>
              </a:gs>
              <a:gs pos="100000">
                <a:srgbClr val="660066">
                  <a:gamma/>
                  <a:shade val="46275"/>
                  <a:invGamma/>
                </a:srgbClr>
              </a:gs>
            </a:gsLst>
            <a:lin ang="5400000" scaled="1"/>
          </a:gra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sz="2800" b="1">
                <a:solidFill>
                  <a:srgbClr val="FFCC00"/>
                </a:solidFill>
                <a:effectLst>
                  <a:outerShdw blurRad="38100" dist="38100" dir="2700000" algn="tl">
                    <a:srgbClr val="000000"/>
                  </a:outerShdw>
                </a:effectLst>
              </a:rPr>
              <a:t>Pulsatile</a:t>
            </a:r>
          </a:p>
        </p:txBody>
      </p:sp>
      <p:sp>
        <p:nvSpPr>
          <p:cNvPr id="3104" name="Text Box 32"/>
          <p:cNvSpPr txBox="1">
            <a:spLocks noChangeArrowheads="1"/>
          </p:cNvSpPr>
          <p:nvPr/>
        </p:nvSpPr>
        <p:spPr bwMode="auto">
          <a:xfrm>
            <a:off x="1476375" y="3716338"/>
            <a:ext cx="1390650" cy="519112"/>
          </a:xfrm>
          <a:prstGeom prst="rect">
            <a:avLst/>
          </a:prstGeom>
          <a:gradFill rotWithShape="1">
            <a:gsLst>
              <a:gs pos="0">
                <a:srgbClr val="660066">
                  <a:gamma/>
                  <a:shade val="46275"/>
                  <a:invGamma/>
                </a:srgbClr>
              </a:gs>
              <a:gs pos="50000">
                <a:srgbClr val="660066"/>
              </a:gs>
              <a:gs pos="100000">
                <a:srgbClr val="660066">
                  <a:gamma/>
                  <a:shade val="46275"/>
                  <a:invGamma/>
                </a:srgbClr>
              </a:gs>
            </a:gsLst>
            <a:lin ang="5400000" scaled="1"/>
          </a:gra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sz="2800" b="1">
                <a:solidFill>
                  <a:srgbClr val="FFCC00"/>
                </a:solidFill>
                <a:effectLst>
                  <a:outerShdw blurRad="38100" dist="38100" dir="2700000" algn="tl">
                    <a:srgbClr val="000000"/>
                  </a:outerShdw>
                </a:effectLst>
              </a:rPr>
              <a:t>Enteral</a:t>
            </a:r>
          </a:p>
        </p:txBody>
      </p:sp>
      <p:sp>
        <p:nvSpPr>
          <p:cNvPr id="3105" name="Text Box 33"/>
          <p:cNvSpPr txBox="1">
            <a:spLocks noChangeArrowheads="1"/>
          </p:cNvSpPr>
          <p:nvPr/>
        </p:nvSpPr>
        <p:spPr bwMode="auto">
          <a:xfrm>
            <a:off x="1187450" y="4724400"/>
            <a:ext cx="1925638" cy="519113"/>
          </a:xfrm>
          <a:prstGeom prst="rect">
            <a:avLst/>
          </a:prstGeom>
          <a:gradFill rotWithShape="1">
            <a:gsLst>
              <a:gs pos="0">
                <a:srgbClr val="660066">
                  <a:gamma/>
                  <a:shade val="46275"/>
                  <a:invGamma/>
                </a:srgbClr>
              </a:gs>
              <a:gs pos="50000">
                <a:srgbClr val="660066"/>
              </a:gs>
              <a:gs pos="100000">
                <a:srgbClr val="660066">
                  <a:gamma/>
                  <a:shade val="46275"/>
                  <a:invGamma/>
                </a:srgbClr>
              </a:gs>
            </a:gsLst>
            <a:lin ang="5400000" scaled="1"/>
          </a:gra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sz="2800" b="1">
                <a:solidFill>
                  <a:srgbClr val="FFCC00"/>
                </a:solidFill>
                <a:effectLst>
                  <a:outerShdw blurRad="38100" dist="38100" dir="2700000" algn="tl">
                    <a:srgbClr val="000000"/>
                  </a:outerShdw>
                </a:effectLst>
              </a:rPr>
              <a:t>Parenteral</a:t>
            </a:r>
          </a:p>
        </p:txBody>
      </p:sp>
      <p:sp>
        <p:nvSpPr>
          <p:cNvPr id="3106" name="Text Box 34"/>
          <p:cNvSpPr txBox="1">
            <a:spLocks noChangeArrowheads="1"/>
          </p:cNvSpPr>
          <p:nvPr/>
        </p:nvSpPr>
        <p:spPr bwMode="auto">
          <a:xfrm>
            <a:off x="1619250" y="5805488"/>
            <a:ext cx="1133475" cy="519112"/>
          </a:xfrm>
          <a:prstGeom prst="rect">
            <a:avLst/>
          </a:prstGeom>
          <a:gradFill rotWithShape="1">
            <a:gsLst>
              <a:gs pos="0">
                <a:srgbClr val="660066">
                  <a:gamma/>
                  <a:shade val="46275"/>
                  <a:invGamma/>
                </a:srgbClr>
              </a:gs>
              <a:gs pos="50000">
                <a:srgbClr val="660066"/>
              </a:gs>
              <a:gs pos="100000">
                <a:srgbClr val="660066">
                  <a:gamma/>
                  <a:shade val="46275"/>
                  <a:invGamma/>
                </a:srgbClr>
              </a:gs>
            </a:gsLst>
            <a:lin ang="5400000" scaled="1"/>
          </a:gra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sz="2800" b="1">
                <a:solidFill>
                  <a:srgbClr val="FFCC00"/>
                </a:solidFill>
                <a:effectLst>
                  <a:outerShdw blurRad="38100" dist="38100" dir="2700000" algn="tl">
                    <a:srgbClr val="000000"/>
                  </a:outerShdw>
                </a:effectLst>
              </a:rPr>
              <a:t>Other</a:t>
            </a:r>
          </a:p>
        </p:txBody>
      </p:sp>
      <p:sp>
        <p:nvSpPr>
          <p:cNvPr id="3107" name="Line 35"/>
          <p:cNvSpPr>
            <a:spLocks noChangeShapeType="1"/>
          </p:cNvSpPr>
          <p:nvPr/>
        </p:nvSpPr>
        <p:spPr bwMode="auto">
          <a:xfrm>
            <a:off x="2124075" y="3357563"/>
            <a:ext cx="0" cy="287337"/>
          </a:xfrm>
          <a:prstGeom prst="line">
            <a:avLst/>
          </a:prstGeom>
          <a:noFill/>
          <a:ln w="9525">
            <a:solidFill>
              <a:srgbClr val="FFCC00"/>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08" name="Line 36"/>
          <p:cNvSpPr>
            <a:spLocks noChangeShapeType="1"/>
          </p:cNvSpPr>
          <p:nvPr/>
        </p:nvSpPr>
        <p:spPr bwMode="auto">
          <a:xfrm>
            <a:off x="2195513" y="4221163"/>
            <a:ext cx="0" cy="503237"/>
          </a:xfrm>
          <a:prstGeom prst="line">
            <a:avLst/>
          </a:prstGeom>
          <a:noFill/>
          <a:ln w="9525">
            <a:solidFill>
              <a:srgbClr val="FFCC00"/>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09" name="Line 37"/>
          <p:cNvSpPr>
            <a:spLocks noChangeShapeType="1"/>
          </p:cNvSpPr>
          <p:nvPr/>
        </p:nvSpPr>
        <p:spPr bwMode="auto">
          <a:xfrm>
            <a:off x="2124075" y="5229225"/>
            <a:ext cx="0" cy="576263"/>
          </a:xfrm>
          <a:prstGeom prst="line">
            <a:avLst/>
          </a:prstGeom>
          <a:noFill/>
          <a:ln w="9525">
            <a:solidFill>
              <a:srgbClr val="FFCC00"/>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0" name="Line 38"/>
          <p:cNvSpPr>
            <a:spLocks noChangeShapeType="1"/>
          </p:cNvSpPr>
          <p:nvPr/>
        </p:nvSpPr>
        <p:spPr bwMode="auto">
          <a:xfrm>
            <a:off x="6877050" y="3357563"/>
            <a:ext cx="0" cy="287337"/>
          </a:xfrm>
          <a:prstGeom prst="line">
            <a:avLst/>
          </a:prstGeom>
          <a:noFill/>
          <a:ln w="9525">
            <a:solidFill>
              <a:srgbClr val="FFCC00"/>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1" name="Line 39"/>
          <p:cNvSpPr>
            <a:spLocks noChangeShapeType="1"/>
          </p:cNvSpPr>
          <p:nvPr/>
        </p:nvSpPr>
        <p:spPr bwMode="auto">
          <a:xfrm>
            <a:off x="6877050" y="4292600"/>
            <a:ext cx="0" cy="144463"/>
          </a:xfrm>
          <a:prstGeom prst="line">
            <a:avLst/>
          </a:prstGeom>
          <a:noFill/>
          <a:ln w="9525">
            <a:solidFill>
              <a:srgbClr val="FFCC00"/>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3" name="Line 41"/>
          <p:cNvSpPr>
            <a:spLocks noChangeShapeType="1"/>
          </p:cNvSpPr>
          <p:nvPr/>
        </p:nvSpPr>
        <p:spPr bwMode="auto">
          <a:xfrm flipH="1">
            <a:off x="6877050" y="5013325"/>
            <a:ext cx="0" cy="215900"/>
          </a:xfrm>
          <a:prstGeom prst="line">
            <a:avLst/>
          </a:prstGeom>
          <a:noFill/>
          <a:ln w="9525">
            <a:solidFill>
              <a:srgbClr val="FFCC00"/>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4" name="Line 42"/>
          <p:cNvSpPr>
            <a:spLocks noChangeShapeType="1"/>
          </p:cNvSpPr>
          <p:nvPr/>
        </p:nvSpPr>
        <p:spPr bwMode="auto">
          <a:xfrm>
            <a:off x="6948488" y="5734050"/>
            <a:ext cx="0" cy="287338"/>
          </a:xfrm>
          <a:prstGeom prst="line">
            <a:avLst/>
          </a:prstGeom>
          <a:noFill/>
          <a:ln w="9525">
            <a:solidFill>
              <a:srgbClr val="FFCC00"/>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5" name="AutoShape 43"/>
          <p:cNvSpPr>
            <a:spLocks noChangeArrowheads="1"/>
          </p:cNvSpPr>
          <p:nvPr/>
        </p:nvSpPr>
        <p:spPr bwMode="auto">
          <a:xfrm>
            <a:off x="3203575" y="4365625"/>
            <a:ext cx="2159000" cy="935038"/>
          </a:xfrm>
          <a:prstGeom prst="leftRightArrow">
            <a:avLst>
              <a:gd name="adj1" fmla="val 50000"/>
              <a:gd name="adj2" fmla="val 46180"/>
            </a:avLst>
          </a:prstGeom>
          <a:gradFill rotWithShape="1">
            <a:gsLst>
              <a:gs pos="0">
                <a:srgbClr val="FF3300">
                  <a:gamma/>
                  <a:shade val="56078"/>
                  <a:invGamma/>
                </a:srgbClr>
              </a:gs>
              <a:gs pos="50000">
                <a:srgbClr val="FF3300"/>
              </a:gs>
              <a:gs pos="100000">
                <a:srgbClr val="FF3300">
                  <a:gamma/>
                  <a:shade val="56078"/>
                  <a:invGamma/>
                </a:srgbClr>
              </a:gs>
            </a:gsLst>
            <a:lin ang="5400000" scaled="1"/>
          </a:gradFill>
          <a:ln>
            <a:noFill/>
          </a:ln>
          <a:effectLst/>
          <a:scene3d>
            <a:camera prst="legacyObliqueTopRight"/>
            <a:lightRig rig="legacyFlat3" dir="b"/>
          </a:scene3d>
          <a:sp3d extrusionH="430200" prstMaterial="legacyMatte">
            <a:bevelT w="13500" h="13500" prst="angle"/>
            <a:bevelB w="13500" h="13500" prst="angle"/>
            <a:extrusionClr>
              <a:srgbClr val="FF3300"/>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eaLnBrk="1" hangingPunct="1"/>
            <a:endParaRPr lang="en-US">
              <a:solidFill>
                <a:srgbClr val="FFCC00"/>
              </a:solidFill>
            </a:endParaRPr>
          </a:p>
        </p:txBody>
      </p:sp>
    </p:spTree>
    <p:extLst>
      <p:ext uri="{BB962C8B-B14F-4D97-AF65-F5344CB8AC3E}">
        <p14:creationId xmlns:p14="http://schemas.microsoft.com/office/powerpoint/2010/main" val="713574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88"/>
                                        </p:tgtEl>
                                        <p:attrNameLst>
                                          <p:attrName>style.visibility</p:attrName>
                                        </p:attrNameLst>
                                      </p:cBhvr>
                                      <p:to>
                                        <p:strVal val="visible"/>
                                      </p:to>
                                    </p:set>
                                    <p:anim calcmode="lin" valueType="num">
                                      <p:cBhvr additive="base">
                                        <p:cTn id="7" dur="500" fill="hold"/>
                                        <p:tgtEl>
                                          <p:spTgt spid="3088"/>
                                        </p:tgtEl>
                                        <p:attrNameLst>
                                          <p:attrName>ppt_x</p:attrName>
                                        </p:attrNameLst>
                                      </p:cBhvr>
                                      <p:tavLst>
                                        <p:tav tm="0">
                                          <p:val>
                                            <p:strVal val="#ppt_x"/>
                                          </p:val>
                                        </p:tav>
                                        <p:tav tm="100000">
                                          <p:val>
                                            <p:strVal val="#ppt_x"/>
                                          </p:val>
                                        </p:tav>
                                      </p:tavLst>
                                    </p:anim>
                                    <p:anim calcmode="lin" valueType="num">
                                      <p:cBhvr additive="base">
                                        <p:cTn id="8" dur="500" fill="hold"/>
                                        <p:tgtEl>
                                          <p:spTgt spid="308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89"/>
                                        </p:tgtEl>
                                        <p:attrNameLst>
                                          <p:attrName>style.visibility</p:attrName>
                                        </p:attrNameLst>
                                      </p:cBhvr>
                                      <p:to>
                                        <p:strVal val="visible"/>
                                      </p:to>
                                    </p:set>
                                    <p:anim calcmode="lin" valueType="num">
                                      <p:cBhvr additive="base">
                                        <p:cTn id="11" dur="500" fill="hold"/>
                                        <p:tgtEl>
                                          <p:spTgt spid="3089"/>
                                        </p:tgtEl>
                                        <p:attrNameLst>
                                          <p:attrName>ppt_x</p:attrName>
                                        </p:attrNameLst>
                                      </p:cBhvr>
                                      <p:tavLst>
                                        <p:tav tm="0">
                                          <p:val>
                                            <p:strVal val="#ppt_x"/>
                                          </p:val>
                                        </p:tav>
                                        <p:tav tm="100000">
                                          <p:val>
                                            <p:strVal val="#ppt_x"/>
                                          </p:val>
                                        </p:tav>
                                      </p:tavLst>
                                    </p:anim>
                                    <p:anim calcmode="lin" valueType="num">
                                      <p:cBhvr additive="base">
                                        <p:cTn id="12" dur="500" fill="hold"/>
                                        <p:tgtEl>
                                          <p:spTgt spid="308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090"/>
                                        </p:tgtEl>
                                        <p:attrNameLst>
                                          <p:attrName>style.visibility</p:attrName>
                                        </p:attrNameLst>
                                      </p:cBhvr>
                                      <p:to>
                                        <p:strVal val="visible"/>
                                      </p:to>
                                    </p:set>
                                    <p:anim calcmode="lin" valueType="num">
                                      <p:cBhvr additive="base">
                                        <p:cTn id="15" dur="500" fill="hold"/>
                                        <p:tgtEl>
                                          <p:spTgt spid="3090"/>
                                        </p:tgtEl>
                                        <p:attrNameLst>
                                          <p:attrName>ppt_x</p:attrName>
                                        </p:attrNameLst>
                                      </p:cBhvr>
                                      <p:tavLst>
                                        <p:tav tm="0">
                                          <p:val>
                                            <p:strVal val="#ppt_x"/>
                                          </p:val>
                                        </p:tav>
                                        <p:tav tm="100000">
                                          <p:val>
                                            <p:strVal val="#ppt_x"/>
                                          </p:val>
                                        </p:tav>
                                      </p:tavLst>
                                    </p:anim>
                                    <p:anim calcmode="lin" valueType="num">
                                      <p:cBhvr additive="base">
                                        <p:cTn id="16" dur="500" fill="hold"/>
                                        <p:tgtEl>
                                          <p:spTgt spid="3090"/>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091"/>
                                        </p:tgtEl>
                                        <p:attrNameLst>
                                          <p:attrName>style.visibility</p:attrName>
                                        </p:attrNameLst>
                                      </p:cBhvr>
                                      <p:to>
                                        <p:strVal val="visible"/>
                                      </p:to>
                                    </p:set>
                                    <p:anim calcmode="lin" valueType="num">
                                      <p:cBhvr additive="base">
                                        <p:cTn id="19" dur="500" fill="hold"/>
                                        <p:tgtEl>
                                          <p:spTgt spid="3091"/>
                                        </p:tgtEl>
                                        <p:attrNameLst>
                                          <p:attrName>ppt_x</p:attrName>
                                        </p:attrNameLst>
                                      </p:cBhvr>
                                      <p:tavLst>
                                        <p:tav tm="0">
                                          <p:val>
                                            <p:strVal val="#ppt_x"/>
                                          </p:val>
                                        </p:tav>
                                        <p:tav tm="100000">
                                          <p:val>
                                            <p:strVal val="#ppt_x"/>
                                          </p:val>
                                        </p:tav>
                                      </p:tavLst>
                                    </p:anim>
                                    <p:anim calcmode="lin" valueType="num">
                                      <p:cBhvr additive="base">
                                        <p:cTn id="20" dur="500" fill="hold"/>
                                        <p:tgtEl>
                                          <p:spTgt spid="3091"/>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52" presetClass="entr" presetSubtype="0" fill="hold" grpId="0" nodeType="clickEffect">
                                  <p:stCondLst>
                                    <p:cond delay="0"/>
                                  </p:stCondLst>
                                  <p:childTnLst>
                                    <p:set>
                                      <p:cBhvr>
                                        <p:cTn id="24" dur="1" fill="hold">
                                          <p:stCondLst>
                                            <p:cond delay="0"/>
                                          </p:stCondLst>
                                        </p:cTn>
                                        <p:tgtEl>
                                          <p:spTgt spid="3092"/>
                                        </p:tgtEl>
                                        <p:attrNameLst>
                                          <p:attrName>style.visibility</p:attrName>
                                        </p:attrNameLst>
                                      </p:cBhvr>
                                      <p:to>
                                        <p:strVal val="visible"/>
                                      </p:to>
                                    </p:set>
                                    <p:animScale>
                                      <p:cBhvr>
                                        <p:cTn id="25" dur="1000" decel="50000" fill="hold">
                                          <p:stCondLst>
                                            <p:cond delay="0"/>
                                          </p:stCondLst>
                                        </p:cTn>
                                        <p:tgtEl>
                                          <p:spTgt spid="309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6" dur="1000" decel="50000" fill="hold">
                                          <p:stCondLst>
                                            <p:cond delay="0"/>
                                          </p:stCondLst>
                                        </p:cTn>
                                        <p:tgtEl>
                                          <p:spTgt spid="3092"/>
                                        </p:tgtEl>
                                        <p:attrNameLst>
                                          <p:attrName>ppt_x</p:attrName>
                                          <p:attrName>ppt_y</p:attrName>
                                        </p:attrNameLst>
                                      </p:cBhvr>
                                    </p:animMotion>
                                    <p:animEffect transition="in" filter="fade">
                                      <p:cBhvr>
                                        <p:cTn id="27" dur="1000"/>
                                        <p:tgtEl>
                                          <p:spTgt spid="309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2" presetClass="entr" presetSubtype="0" fill="hold" grpId="0" nodeType="clickEffect">
                                  <p:stCondLst>
                                    <p:cond delay="0"/>
                                  </p:stCondLst>
                                  <p:childTnLst>
                                    <p:set>
                                      <p:cBhvr>
                                        <p:cTn id="31" dur="1" fill="hold">
                                          <p:stCondLst>
                                            <p:cond delay="0"/>
                                          </p:stCondLst>
                                        </p:cTn>
                                        <p:tgtEl>
                                          <p:spTgt spid="3093"/>
                                        </p:tgtEl>
                                        <p:attrNameLst>
                                          <p:attrName>style.visibility</p:attrName>
                                        </p:attrNameLst>
                                      </p:cBhvr>
                                      <p:to>
                                        <p:strVal val="visible"/>
                                      </p:to>
                                    </p:set>
                                    <p:animScale>
                                      <p:cBhvr>
                                        <p:cTn id="32" dur="1000" decel="50000" fill="hold">
                                          <p:stCondLst>
                                            <p:cond delay="0"/>
                                          </p:stCondLst>
                                        </p:cTn>
                                        <p:tgtEl>
                                          <p:spTgt spid="309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3" dur="1000" decel="50000" fill="hold">
                                          <p:stCondLst>
                                            <p:cond delay="0"/>
                                          </p:stCondLst>
                                        </p:cTn>
                                        <p:tgtEl>
                                          <p:spTgt spid="3093"/>
                                        </p:tgtEl>
                                        <p:attrNameLst>
                                          <p:attrName>ppt_x</p:attrName>
                                          <p:attrName>ppt_y</p:attrName>
                                        </p:attrNameLst>
                                      </p:cBhvr>
                                    </p:animMotion>
                                    <p:animEffect transition="in" filter="fade">
                                      <p:cBhvr>
                                        <p:cTn id="34" dur="1000"/>
                                        <p:tgtEl>
                                          <p:spTgt spid="3093"/>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107"/>
                                        </p:tgtEl>
                                        <p:attrNameLst>
                                          <p:attrName>style.visibility</p:attrName>
                                        </p:attrNameLst>
                                      </p:cBhvr>
                                      <p:to>
                                        <p:strVal val="visible"/>
                                      </p:to>
                                    </p:set>
                                  </p:childTnLst>
                                </p:cTn>
                              </p:par>
                              <p:par>
                                <p:cTn id="39" presetID="2" presetClass="entr" presetSubtype="4" fill="hold" grpId="0" nodeType="withEffect">
                                  <p:stCondLst>
                                    <p:cond delay="0"/>
                                  </p:stCondLst>
                                  <p:childTnLst>
                                    <p:set>
                                      <p:cBhvr>
                                        <p:cTn id="40" dur="1" fill="hold">
                                          <p:stCondLst>
                                            <p:cond delay="0"/>
                                          </p:stCondLst>
                                        </p:cTn>
                                        <p:tgtEl>
                                          <p:spTgt spid="3104"/>
                                        </p:tgtEl>
                                        <p:attrNameLst>
                                          <p:attrName>style.visibility</p:attrName>
                                        </p:attrNameLst>
                                      </p:cBhvr>
                                      <p:to>
                                        <p:strVal val="visible"/>
                                      </p:to>
                                    </p:set>
                                    <p:anim calcmode="lin" valueType="num">
                                      <p:cBhvr additive="base">
                                        <p:cTn id="41" dur="500" fill="hold"/>
                                        <p:tgtEl>
                                          <p:spTgt spid="3104"/>
                                        </p:tgtEl>
                                        <p:attrNameLst>
                                          <p:attrName>ppt_x</p:attrName>
                                        </p:attrNameLst>
                                      </p:cBhvr>
                                      <p:tavLst>
                                        <p:tav tm="0">
                                          <p:val>
                                            <p:strVal val="#ppt_x"/>
                                          </p:val>
                                        </p:tav>
                                        <p:tav tm="100000">
                                          <p:val>
                                            <p:strVal val="#ppt_x"/>
                                          </p:val>
                                        </p:tav>
                                      </p:tavLst>
                                    </p:anim>
                                    <p:anim calcmode="lin" valueType="num">
                                      <p:cBhvr additive="base">
                                        <p:cTn id="42" dur="500" fill="hold"/>
                                        <p:tgtEl>
                                          <p:spTgt spid="3104"/>
                                        </p:tgtEl>
                                        <p:attrNameLst>
                                          <p:attrName>ppt_y</p:attrName>
                                        </p:attrNameLst>
                                      </p:cBhvr>
                                      <p:tavLst>
                                        <p:tav tm="0">
                                          <p:val>
                                            <p:strVal val="1+#ppt_h/2"/>
                                          </p:val>
                                        </p:tav>
                                        <p:tav tm="100000">
                                          <p:val>
                                            <p:strVal val="#ppt_y"/>
                                          </p:val>
                                        </p:tav>
                                      </p:tavLst>
                                    </p:anim>
                                  </p:childTnLst>
                                </p:cTn>
                              </p:par>
                              <p:par>
                                <p:cTn id="43" presetID="1" presetClass="entr" presetSubtype="0" fill="hold" grpId="0" nodeType="withEffect">
                                  <p:stCondLst>
                                    <p:cond delay="0"/>
                                  </p:stCondLst>
                                  <p:childTnLst>
                                    <p:set>
                                      <p:cBhvr>
                                        <p:cTn id="44" dur="1" fill="hold">
                                          <p:stCondLst>
                                            <p:cond delay="0"/>
                                          </p:stCondLst>
                                        </p:cTn>
                                        <p:tgtEl>
                                          <p:spTgt spid="3108"/>
                                        </p:tgtEl>
                                        <p:attrNameLst>
                                          <p:attrName>style.visibility</p:attrName>
                                        </p:attrNameLst>
                                      </p:cBhvr>
                                      <p:to>
                                        <p:strVal val="visible"/>
                                      </p:to>
                                    </p:set>
                                  </p:childTnLst>
                                </p:cTn>
                              </p:par>
                              <p:par>
                                <p:cTn id="45" presetID="2" presetClass="entr" presetSubtype="4" fill="hold" grpId="0" nodeType="withEffect">
                                  <p:stCondLst>
                                    <p:cond delay="0"/>
                                  </p:stCondLst>
                                  <p:childTnLst>
                                    <p:set>
                                      <p:cBhvr>
                                        <p:cTn id="46" dur="1" fill="hold">
                                          <p:stCondLst>
                                            <p:cond delay="0"/>
                                          </p:stCondLst>
                                        </p:cTn>
                                        <p:tgtEl>
                                          <p:spTgt spid="3105"/>
                                        </p:tgtEl>
                                        <p:attrNameLst>
                                          <p:attrName>style.visibility</p:attrName>
                                        </p:attrNameLst>
                                      </p:cBhvr>
                                      <p:to>
                                        <p:strVal val="visible"/>
                                      </p:to>
                                    </p:set>
                                    <p:anim calcmode="lin" valueType="num">
                                      <p:cBhvr additive="base">
                                        <p:cTn id="47" dur="500" fill="hold"/>
                                        <p:tgtEl>
                                          <p:spTgt spid="3105"/>
                                        </p:tgtEl>
                                        <p:attrNameLst>
                                          <p:attrName>ppt_x</p:attrName>
                                        </p:attrNameLst>
                                      </p:cBhvr>
                                      <p:tavLst>
                                        <p:tav tm="0">
                                          <p:val>
                                            <p:strVal val="#ppt_x"/>
                                          </p:val>
                                        </p:tav>
                                        <p:tav tm="100000">
                                          <p:val>
                                            <p:strVal val="#ppt_x"/>
                                          </p:val>
                                        </p:tav>
                                      </p:tavLst>
                                    </p:anim>
                                    <p:anim calcmode="lin" valueType="num">
                                      <p:cBhvr additive="base">
                                        <p:cTn id="48" dur="500" fill="hold"/>
                                        <p:tgtEl>
                                          <p:spTgt spid="3105"/>
                                        </p:tgtEl>
                                        <p:attrNameLst>
                                          <p:attrName>ppt_y</p:attrName>
                                        </p:attrNameLst>
                                      </p:cBhvr>
                                      <p:tavLst>
                                        <p:tav tm="0">
                                          <p:val>
                                            <p:strVal val="1+#ppt_h/2"/>
                                          </p:val>
                                        </p:tav>
                                        <p:tav tm="100000">
                                          <p:val>
                                            <p:strVal val="#ppt_y"/>
                                          </p:val>
                                        </p:tav>
                                      </p:tavLst>
                                    </p:anim>
                                  </p:childTnLst>
                                </p:cTn>
                              </p:par>
                              <p:par>
                                <p:cTn id="49" presetID="1" presetClass="entr" presetSubtype="0" fill="hold" grpId="0" nodeType="withEffect">
                                  <p:stCondLst>
                                    <p:cond delay="0"/>
                                  </p:stCondLst>
                                  <p:childTnLst>
                                    <p:set>
                                      <p:cBhvr>
                                        <p:cTn id="50" dur="1" fill="hold">
                                          <p:stCondLst>
                                            <p:cond delay="0"/>
                                          </p:stCondLst>
                                        </p:cTn>
                                        <p:tgtEl>
                                          <p:spTgt spid="3109"/>
                                        </p:tgtEl>
                                        <p:attrNameLst>
                                          <p:attrName>style.visibility</p:attrName>
                                        </p:attrNameLst>
                                      </p:cBhvr>
                                      <p:to>
                                        <p:strVal val="visible"/>
                                      </p:to>
                                    </p:set>
                                  </p:childTnLst>
                                </p:cTn>
                              </p:par>
                              <p:par>
                                <p:cTn id="51" presetID="2" presetClass="entr" presetSubtype="4" fill="hold" grpId="0" nodeType="withEffect">
                                  <p:stCondLst>
                                    <p:cond delay="0"/>
                                  </p:stCondLst>
                                  <p:childTnLst>
                                    <p:set>
                                      <p:cBhvr>
                                        <p:cTn id="52" dur="1" fill="hold">
                                          <p:stCondLst>
                                            <p:cond delay="0"/>
                                          </p:stCondLst>
                                        </p:cTn>
                                        <p:tgtEl>
                                          <p:spTgt spid="3106"/>
                                        </p:tgtEl>
                                        <p:attrNameLst>
                                          <p:attrName>style.visibility</p:attrName>
                                        </p:attrNameLst>
                                      </p:cBhvr>
                                      <p:to>
                                        <p:strVal val="visible"/>
                                      </p:to>
                                    </p:set>
                                    <p:anim calcmode="lin" valueType="num">
                                      <p:cBhvr additive="base">
                                        <p:cTn id="53" dur="500" fill="hold"/>
                                        <p:tgtEl>
                                          <p:spTgt spid="3106"/>
                                        </p:tgtEl>
                                        <p:attrNameLst>
                                          <p:attrName>ppt_x</p:attrName>
                                        </p:attrNameLst>
                                      </p:cBhvr>
                                      <p:tavLst>
                                        <p:tav tm="0">
                                          <p:val>
                                            <p:strVal val="#ppt_x"/>
                                          </p:val>
                                        </p:tav>
                                        <p:tav tm="100000">
                                          <p:val>
                                            <p:strVal val="#ppt_x"/>
                                          </p:val>
                                        </p:tav>
                                      </p:tavLst>
                                    </p:anim>
                                    <p:anim calcmode="lin" valueType="num">
                                      <p:cBhvr additive="base">
                                        <p:cTn id="54" dur="500" fill="hold"/>
                                        <p:tgtEl>
                                          <p:spTgt spid="3106"/>
                                        </p:tgtEl>
                                        <p:attrNameLst>
                                          <p:attrName>ppt_y</p:attrName>
                                        </p:attrNameLst>
                                      </p:cBhvr>
                                      <p:tavLst>
                                        <p:tav tm="0">
                                          <p:val>
                                            <p:strVal val="1+#ppt_h/2"/>
                                          </p:val>
                                        </p:tav>
                                        <p:tav tm="100000">
                                          <p:val>
                                            <p:strVal val="#ppt_y"/>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110"/>
                                        </p:tgtEl>
                                        <p:attrNameLst>
                                          <p:attrName>style.visibility</p:attrName>
                                        </p:attrNameLst>
                                      </p:cBhvr>
                                      <p:to>
                                        <p:strVal val="visible"/>
                                      </p:to>
                                    </p:set>
                                  </p:childTnLst>
                                </p:cTn>
                              </p:par>
                              <p:par>
                                <p:cTn id="59" presetID="2" presetClass="entr" presetSubtype="4" fill="hold" grpId="0" nodeType="withEffect">
                                  <p:stCondLst>
                                    <p:cond delay="0"/>
                                  </p:stCondLst>
                                  <p:childTnLst>
                                    <p:set>
                                      <p:cBhvr>
                                        <p:cTn id="60" dur="1" fill="hold">
                                          <p:stCondLst>
                                            <p:cond delay="0"/>
                                          </p:stCondLst>
                                        </p:cTn>
                                        <p:tgtEl>
                                          <p:spTgt spid="3100"/>
                                        </p:tgtEl>
                                        <p:attrNameLst>
                                          <p:attrName>style.visibility</p:attrName>
                                        </p:attrNameLst>
                                      </p:cBhvr>
                                      <p:to>
                                        <p:strVal val="visible"/>
                                      </p:to>
                                    </p:set>
                                    <p:anim calcmode="lin" valueType="num">
                                      <p:cBhvr additive="base">
                                        <p:cTn id="61" dur="500" fill="hold"/>
                                        <p:tgtEl>
                                          <p:spTgt spid="3100"/>
                                        </p:tgtEl>
                                        <p:attrNameLst>
                                          <p:attrName>ppt_x</p:attrName>
                                        </p:attrNameLst>
                                      </p:cBhvr>
                                      <p:tavLst>
                                        <p:tav tm="0">
                                          <p:val>
                                            <p:strVal val="#ppt_x"/>
                                          </p:val>
                                        </p:tav>
                                        <p:tav tm="100000">
                                          <p:val>
                                            <p:strVal val="#ppt_x"/>
                                          </p:val>
                                        </p:tav>
                                      </p:tavLst>
                                    </p:anim>
                                    <p:anim calcmode="lin" valueType="num">
                                      <p:cBhvr additive="base">
                                        <p:cTn id="62" dur="500" fill="hold"/>
                                        <p:tgtEl>
                                          <p:spTgt spid="3100"/>
                                        </p:tgtEl>
                                        <p:attrNameLst>
                                          <p:attrName>ppt_y</p:attrName>
                                        </p:attrNameLst>
                                      </p:cBhvr>
                                      <p:tavLst>
                                        <p:tav tm="0">
                                          <p:val>
                                            <p:strVal val="1+#ppt_h/2"/>
                                          </p:val>
                                        </p:tav>
                                        <p:tav tm="100000">
                                          <p:val>
                                            <p:strVal val="#ppt_y"/>
                                          </p:val>
                                        </p:tav>
                                      </p:tavLst>
                                    </p:anim>
                                  </p:childTnLst>
                                </p:cTn>
                              </p:par>
                              <p:par>
                                <p:cTn id="63" presetID="1" presetClass="entr" presetSubtype="0" fill="hold" grpId="0" nodeType="withEffect">
                                  <p:stCondLst>
                                    <p:cond delay="0"/>
                                  </p:stCondLst>
                                  <p:childTnLst>
                                    <p:set>
                                      <p:cBhvr>
                                        <p:cTn id="64" dur="1" fill="hold">
                                          <p:stCondLst>
                                            <p:cond delay="0"/>
                                          </p:stCondLst>
                                        </p:cTn>
                                        <p:tgtEl>
                                          <p:spTgt spid="3111"/>
                                        </p:tgtEl>
                                        <p:attrNameLst>
                                          <p:attrName>style.visibility</p:attrName>
                                        </p:attrNameLst>
                                      </p:cBhvr>
                                      <p:to>
                                        <p:strVal val="visible"/>
                                      </p:to>
                                    </p:set>
                                  </p:childTnLst>
                                </p:cTn>
                              </p:par>
                              <p:par>
                                <p:cTn id="65" presetID="2" presetClass="entr" presetSubtype="4" fill="hold" grpId="0" nodeType="withEffect">
                                  <p:stCondLst>
                                    <p:cond delay="0"/>
                                  </p:stCondLst>
                                  <p:childTnLst>
                                    <p:set>
                                      <p:cBhvr>
                                        <p:cTn id="66" dur="1" fill="hold">
                                          <p:stCondLst>
                                            <p:cond delay="0"/>
                                          </p:stCondLst>
                                        </p:cTn>
                                        <p:tgtEl>
                                          <p:spTgt spid="3101"/>
                                        </p:tgtEl>
                                        <p:attrNameLst>
                                          <p:attrName>style.visibility</p:attrName>
                                        </p:attrNameLst>
                                      </p:cBhvr>
                                      <p:to>
                                        <p:strVal val="visible"/>
                                      </p:to>
                                    </p:set>
                                    <p:anim calcmode="lin" valueType="num">
                                      <p:cBhvr additive="base">
                                        <p:cTn id="67" dur="500" fill="hold"/>
                                        <p:tgtEl>
                                          <p:spTgt spid="3101"/>
                                        </p:tgtEl>
                                        <p:attrNameLst>
                                          <p:attrName>ppt_x</p:attrName>
                                        </p:attrNameLst>
                                      </p:cBhvr>
                                      <p:tavLst>
                                        <p:tav tm="0">
                                          <p:val>
                                            <p:strVal val="#ppt_x"/>
                                          </p:val>
                                        </p:tav>
                                        <p:tav tm="100000">
                                          <p:val>
                                            <p:strVal val="#ppt_x"/>
                                          </p:val>
                                        </p:tav>
                                      </p:tavLst>
                                    </p:anim>
                                    <p:anim calcmode="lin" valueType="num">
                                      <p:cBhvr additive="base">
                                        <p:cTn id="68" dur="500" fill="hold"/>
                                        <p:tgtEl>
                                          <p:spTgt spid="3101"/>
                                        </p:tgtEl>
                                        <p:attrNameLst>
                                          <p:attrName>ppt_y</p:attrName>
                                        </p:attrNameLst>
                                      </p:cBhvr>
                                      <p:tavLst>
                                        <p:tav tm="0">
                                          <p:val>
                                            <p:strVal val="1+#ppt_h/2"/>
                                          </p:val>
                                        </p:tav>
                                        <p:tav tm="100000">
                                          <p:val>
                                            <p:strVal val="#ppt_y"/>
                                          </p:val>
                                        </p:tav>
                                      </p:tavLst>
                                    </p:anim>
                                  </p:childTnLst>
                                </p:cTn>
                              </p:par>
                              <p:par>
                                <p:cTn id="69" presetID="1" presetClass="entr" presetSubtype="0" fill="hold" grpId="0" nodeType="withEffect">
                                  <p:stCondLst>
                                    <p:cond delay="0"/>
                                  </p:stCondLst>
                                  <p:childTnLst>
                                    <p:set>
                                      <p:cBhvr>
                                        <p:cTn id="70" dur="1" fill="hold">
                                          <p:stCondLst>
                                            <p:cond delay="0"/>
                                          </p:stCondLst>
                                        </p:cTn>
                                        <p:tgtEl>
                                          <p:spTgt spid="3113"/>
                                        </p:tgtEl>
                                        <p:attrNameLst>
                                          <p:attrName>style.visibility</p:attrName>
                                        </p:attrNameLst>
                                      </p:cBhvr>
                                      <p:to>
                                        <p:strVal val="visible"/>
                                      </p:to>
                                    </p:set>
                                  </p:childTnLst>
                                </p:cTn>
                              </p:par>
                              <p:par>
                                <p:cTn id="71" presetID="2" presetClass="entr" presetSubtype="4" fill="hold" grpId="0" nodeType="withEffect">
                                  <p:stCondLst>
                                    <p:cond delay="0"/>
                                  </p:stCondLst>
                                  <p:childTnLst>
                                    <p:set>
                                      <p:cBhvr>
                                        <p:cTn id="72" dur="1" fill="hold">
                                          <p:stCondLst>
                                            <p:cond delay="0"/>
                                          </p:stCondLst>
                                        </p:cTn>
                                        <p:tgtEl>
                                          <p:spTgt spid="3102"/>
                                        </p:tgtEl>
                                        <p:attrNameLst>
                                          <p:attrName>style.visibility</p:attrName>
                                        </p:attrNameLst>
                                      </p:cBhvr>
                                      <p:to>
                                        <p:strVal val="visible"/>
                                      </p:to>
                                    </p:set>
                                    <p:anim calcmode="lin" valueType="num">
                                      <p:cBhvr additive="base">
                                        <p:cTn id="73" dur="500" fill="hold"/>
                                        <p:tgtEl>
                                          <p:spTgt spid="3102"/>
                                        </p:tgtEl>
                                        <p:attrNameLst>
                                          <p:attrName>ppt_x</p:attrName>
                                        </p:attrNameLst>
                                      </p:cBhvr>
                                      <p:tavLst>
                                        <p:tav tm="0">
                                          <p:val>
                                            <p:strVal val="#ppt_x"/>
                                          </p:val>
                                        </p:tav>
                                        <p:tav tm="100000">
                                          <p:val>
                                            <p:strVal val="#ppt_x"/>
                                          </p:val>
                                        </p:tav>
                                      </p:tavLst>
                                    </p:anim>
                                    <p:anim calcmode="lin" valueType="num">
                                      <p:cBhvr additive="base">
                                        <p:cTn id="74" dur="500" fill="hold"/>
                                        <p:tgtEl>
                                          <p:spTgt spid="3102"/>
                                        </p:tgtEl>
                                        <p:attrNameLst>
                                          <p:attrName>ppt_y</p:attrName>
                                        </p:attrNameLst>
                                      </p:cBhvr>
                                      <p:tavLst>
                                        <p:tav tm="0">
                                          <p:val>
                                            <p:strVal val="1+#ppt_h/2"/>
                                          </p:val>
                                        </p:tav>
                                        <p:tav tm="100000">
                                          <p:val>
                                            <p:strVal val="#ppt_y"/>
                                          </p:val>
                                        </p:tav>
                                      </p:tavLst>
                                    </p:anim>
                                  </p:childTnLst>
                                </p:cTn>
                              </p:par>
                              <p:par>
                                <p:cTn id="75" presetID="1" presetClass="entr" presetSubtype="0" fill="hold" grpId="0" nodeType="withEffect">
                                  <p:stCondLst>
                                    <p:cond delay="0"/>
                                  </p:stCondLst>
                                  <p:childTnLst>
                                    <p:set>
                                      <p:cBhvr>
                                        <p:cTn id="76" dur="1" fill="hold">
                                          <p:stCondLst>
                                            <p:cond delay="0"/>
                                          </p:stCondLst>
                                        </p:cTn>
                                        <p:tgtEl>
                                          <p:spTgt spid="3114"/>
                                        </p:tgtEl>
                                        <p:attrNameLst>
                                          <p:attrName>style.visibility</p:attrName>
                                        </p:attrNameLst>
                                      </p:cBhvr>
                                      <p:to>
                                        <p:strVal val="visible"/>
                                      </p:to>
                                    </p:set>
                                  </p:childTnLst>
                                </p:cTn>
                              </p:par>
                              <p:par>
                                <p:cTn id="77" presetID="2" presetClass="entr" presetSubtype="4" fill="hold" grpId="0" nodeType="withEffect">
                                  <p:stCondLst>
                                    <p:cond delay="0"/>
                                  </p:stCondLst>
                                  <p:childTnLst>
                                    <p:set>
                                      <p:cBhvr>
                                        <p:cTn id="78" dur="1" fill="hold">
                                          <p:stCondLst>
                                            <p:cond delay="0"/>
                                          </p:stCondLst>
                                        </p:cTn>
                                        <p:tgtEl>
                                          <p:spTgt spid="3103"/>
                                        </p:tgtEl>
                                        <p:attrNameLst>
                                          <p:attrName>style.visibility</p:attrName>
                                        </p:attrNameLst>
                                      </p:cBhvr>
                                      <p:to>
                                        <p:strVal val="visible"/>
                                      </p:to>
                                    </p:set>
                                    <p:anim calcmode="lin" valueType="num">
                                      <p:cBhvr additive="base">
                                        <p:cTn id="79" dur="500" fill="hold"/>
                                        <p:tgtEl>
                                          <p:spTgt spid="3103"/>
                                        </p:tgtEl>
                                        <p:attrNameLst>
                                          <p:attrName>ppt_x</p:attrName>
                                        </p:attrNameLst>
                                      </p:cBhvr>
                                      <p:tavLst>
                                        <p:tav tm="0">
                                          <p:val>
                                            <p:strVal val="#ppt_x"/>
                                          </p:val>
                                        </p:tav>
                                        <p:tav tm="100000">
                                          <p:val>
                                            <p:strVal val="#ppt_x"/>
                                          </p:val>
                                        </p:tav>
                                      </p:tavLst>
                                    </p:anim>
                                    <p:anim calcmode="lin" valueType="num">
                                      <p:cBhvr additive="base">
                                        <p:cTn id="80" dur="500" fill="hold"/>
                                        <p:tgtEl>
                                          <p:spTgt spid="3103"/>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17" presetClass="entr" presetSubtype="10" fill="hold" grpId="0" nodeType="clickEffect">
                                  <p:stCondLst>
                                    <p:cond delay="0"/>
                                  </p:stCondLst>
                                  <p:childTnLst>
                                    <p:set>
                                      <p:cBhvr>
                                        <p:cTn id="84" dur="1" fill="hold">
                                          <p:stCondLst>
                                            <p:cond delay="0"/>
                                          </p:stCondLst>
                                        </p:cTn>
                                        <p:tgtEl>
                                          <p:spTgt spid="3115"/>
                                        </p:tgtEl>
                                        <p:attrNameLst>
                                          <p:attrName>style.visibility</p:attrName>
                                        </p:attrNameLst>
                                      </p:cBhvr>
                                      <p:to>
                                        <p:strVal val="visible"/>
                                      </p:to>
                                    </p:set>
                                    <p:anim calcmode="lin" valueType="num">
                                      <p:cBhvr>
                                        <p:cTn id="85" dur="500" fill="hold"/>
                                        <p:tgtEl>
                                          <p:spTgt spid="3115"/>
                                        </p:tgtEl>
                                        <p:attrNameLst>
                                          <p:attrName>ppt_w</p:attrName>
                                        </p:attrNameLst>
                                      </p:cBhvr>
                                      <p:tavLst>
                                        <p:tav tm="0">
                                          <p:val>
                                            <p:fltVal val="0"/>
                                          </p:val>
                                        </p:tav>
                                        <p:tav tm="100000">
                                          <p:val>
                                            <p:strVal val="#ppt_w"/>
                                          </p:val>
                                        </p:tav>
                                      </p:tavLst>
                                    </p:anim>
                                    <p:anim calcmode="lin" valueType="num">
                                      <p:cBhvr>
                                        <p:cTn id="86" dur="500" fill="hold"/>
                                        <p:tgtEl>
                                          <p:spTgt spid="311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8" grpId="0" animBg="1"/>
      <p:bldP spid="3089" grpId="0" animBg="1"/>
      <p:bldP spid="3090" grpId="0" animBg="1"/>
      <p:bldP spid="3091" grpId="0" animBg="1"/>
      <p:bldP spid="3092" grpId="0" animBg="1"/>
      <p:bldP spid="3093" grpId="0" animBg="1"/>
      <p:bldP spid="3100" grpId="0" animBg="1"/>
      <p:bldP spid="3101" grpId="0" animBg="1"/>
      <p:bldP spid="3102" grpId="0" animBg="1"/>
      <p:bldP spid="3103" grpId="0" animBg="1"/>
      <p:bldP spid="3104" grpId="0" animBg="1"/>
      <p:bldP spid="3105" grpId="0" animBg="1"/>
      <p:bldP spid="3106" grpId="0" animBg="1"/>
      <p:bldP spid="3107" grpId="0" animBg="1"/>
      <p:bldP spid="3108" grpId="0" animBg="1"/>
      <p:bldP spid="3109" grpId="0" animBg="1"/>
      <p:bldP spid="3110" grpId="0" animBg="1"/>
      <p:bldP spid="3111" grpId="0" animBg="1"/>
      <p:bldP spid="3113" grpId="0" animBg="1"/>
      <p:bldP spid="3114" grpId="0" animBg="1"/>
      <p:bldP spid="311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914400" y="158750"/>
            <a:ext cx="7772400" cy="984250"/>
          </a:xfrm>
        </p:spPr>
        <p:txBody>
          <a:bodyPr>
            <a:normAutofit/>
          </a:bodyPr>
          <a:lstStyle/>
          <a:p>
            <a:r>
              <a:rPr lang="en-US" sz="4000" dirty="0">
                <a:solidFill>
                  <a:srgbClr val="009900"/>
                </a:solidFill>
              </a:rPr>
              <a:t>Applications of Nanotechnology</a:t>
            </a:r>
          </a:p>
        </p:txBody>
      </p:sp>
      <p:pic>
        <p:nvPicPr>
          <p:cNvPr id="38917" name="Picture 5" descr="areas-nan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143000"/>
            <a:ext cx="7543800" cy="548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604875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0002&quot;&gt;&lt;object type=&quot;3&quot; unique_id=&quot;10003&quot;&gt;&lt;property id=&quot;20148&quot; value=&quot;5&quot;/&gt;&lt;property id=&quot;20300&quot; value=&quot;Slide 1&quot;/&gt;&lt;property id=&quot;20307&quot; value=&quot;257&quot;/&gt;&lt;/object&gt;&lt;object type=&quot;3&quot; unique_id=&quot;10004&quot;&gt;&lt;property id=&quot;20148&quot; value=&quot;5&quot;/&gt;&lt;property id=&quot;20300&quot; value=&quot;Slide 2&quot;/&gt;&lt;property id=&quot;20307&quot; value=&quot;258&quot;/&gt;&lt;/object&gt;&lt;object type=&quot;3&quot; unique_id=&quot;10005&quot;&gt;&lt;property id=&quot;20148&quot; value=&quot;5&quot;/&gt;&lt;property id=&quot;20300&quot; value=&quot;Slide 3&quot;/&gt;&lt;property id=&quot;20307&quot; value=&quot;259&quot;/&gt;&lt;/object&gt;&lt;object type=&quot;3&quot; unique_id=&quot;10006&quot;&gt;&lt;property id=&quot;20148&quot; value=&quot;5&quot;/&gt;&lt;property id=&quot;20300&quot; value=&quot;Slide 4&quot;/&gt;&lt;property id=&quot;20307&quot; value=&quot;285&quot;/&gt;&lt;/object&gt;&lt;object type=&quot;3&quot; unique_id=&quot;10007&quot;&gt;&lt;property id=&quot;20148&quot; value=&quot;5&quot;/&gt;&lt;property id=&quot;20300&quot; value=&quot;Slide 5&quot;/&gt;&lt;property id=&quot;20307&quot; value=&quot;260&quot;/&gt;&lt;/object&gt;&lt;object type=&quot;3&quot; unique_id=&quot;10008&quot;&gt;&lt;property id=&quot;20148&quot; value=&quot;5&quot;/&gt;&lt;property id=&quot;20300&quot; value=&quot;Slide 6 - &amp;quot;Principles of Drug Delivery&amp;quot;&quot;/&gt;&lt;property id=&quot;20307&quot; value=&quot;261&quot;/&gt;&lt;/object&gt;&lt;object type=&quot;3&quot; unique_id=&quot;10009&quot;&gt;&lt;property id=&quot;20148&quot; value=&quot;5&quot;/&gt;&lt;property id=&quot;20300&quot; value=&quot;Slide 7 - &amp;quot;Drug Delivery&amp;quot;&quot;/&gt;&lt;property id=&quot;20307&quot; value=&quot;262&quot;/&gt;&lt;/object&gt;&lt;object type=&quot;3&quot; unique_id=&quot;10010&quot;&gt;&lt;property id=&quot;20148&quot; value=&quot;5&quot;/&gt;&lt;property id=&quot;20300&quot; value=&quot;Slide 8&quot;/&gt;&lt;property id=&quot;20307&quot; value=&quot;263&quot;/&gt;&lt;/object&gt;&lt;object type=&quot;3&quot; unique_id=&quot;10011&quot;&gt;&lt;property id=&quot;20148&quot; value=&quot;5&quot;/&gt;&lt;property id=&quot;20300&quot; value=&quot;Slide 9 - &amp;quot;Oral Administration&amp;quot;&quot;/&gt;&lt;property id=&quot;20307&quot; value=&quot;264&quot;/&gt;&lt;/object&gt;&lt;object type=&quot;3&quot; unique_id=&quot;10012&quot;&gt;&lt;property id=&quot;20148&quot; value=&quot;5&quot;/&gt;&lt;property id=&quot;20300&quot; value=&quot;Slide 10 - &amp;quot;Oral Administration&amp;quot;&quot;/&gt;&lt;property id=&quot;20307&quot; value=&quot;265&quot;/&gt;&lt;/object&gt;&lt;object type=&quot;3&quot; unique_id=&quot;10013&quot;&gt;&lt;property id=&quot;20148&quot; value=&quot;5&quot;/&gt;&lt;property id=&quot;20300&quot; value=&quot;Slide 11 - &amp;quot;Buccal/Sublingual&amp;quot;&quot;/&gt;&lt;property id=&quot;20307&quot; value=&quot;266&quot;/&gt;&lt;/object&gt;&lt;object type=&quot;3&quot; unique_id=&quot;10014&quot;&gt;&lt;property id=&quot;20148&quot; value=&quot;5&quot;/&gt;&lt;property id=&quot;20300&quot; value=&quot;Slide 12 - &amp;quot;Rectal&amp;quot;&quot;/&gt;&lt;property id=&quot;20307&quot; value=&quot;267&quot;/&gt;&lt;/object&gt;&lt;object type=&quot;3&quot; unique_id=&quot;10015&quot;&gt;&lt;property id=&quot;20148&quot; value=&quot;5&quot;/&gt;&lt;property id=&quot;20300&quot; value=&quot;Slide 13 - &amp;quot;Intravenous (IV)&amp;quot;&quot;/&gt;&lt;property id=&quot;20307&quot; value=&quot;268&quot;/&gt;&lt;/object&gt;&lt;object type=&quot;3&quot; unique_id=&quot;10016&quot;&gt;&lt;property id=&quot;20148&quot; value=&quot;5&quot;/&gt;&lt;property id=&quot;20300&quot; value=&quot;Slide 14 - &amp;quot;Subcutaneous&amp;quot;&quot;/&gt;&lt;property id=&quot;20307&quot; value=&quot;269&quot;/&gt;&lt;/object&gt;&lt;object type=&quot;3&quot; unique_id=&quot;10017&quot;&gt;&lt;property id=&quot;20148&quot; value=&quot;5&quot;/&gt;&lt;property id=&quot;20300&quot; value=&quot;Slide 15 - &amp;quot;Intramuscular&amp;quot;&quot;/&gt;&lt;property id=&quot;20307&quot; value=&quot;270&quot;/&gt;&lt;/object&gt;&lt;object type=&quot;3&quot; unique_id=&quot;10018&quot;&gt;&lt;property id=&quot;20148&quot; value=&quot;5&quot;/&gt;&lt;property id=&quot;20300&quot; value=&quot;Slide 16 - &amp;quot;Inhalers&amp;quot;&quot;/&gt;&lt;property id=&quot;20307&quot; value=&quot;271&quot;/&gt;&lt;/object&gt;&lt;object type=&quot;3&quot; unique_id=&quot;10019&quot;&gt;&lt;property id=&quot;20148&quot; value=&quot;5&quot;/&gt;&lt;property id=&quot;20300&quot; value=&quot;Slide 17 - &amp;quot;Transdermal&amp;quot;&quot;/&gt;&lt;property id=&quot;20307&quot; value=&quot;272&quot;/&gt;&lt;/object&gt;&lt;object type=&quot;3&quot; unique_id=&quot;10020&quot;&gt;&lt;property id=&quot;20148&quot; value=&quot;5&quot;/&gt;&lt;property id=&quot;20300&quot; value=&quot;Slide 18 - &amp;quot;Factors Influencing the Selection of the Delivery Route&amp;quot;&quot;/&gt;&lt;property id=&quot;20307&quot; value=&quot;273&quot;/&gt;&lt;/object&gt;&lt;object type=&quot;3&quot; unique_id=&quot;10021&quot;&gt;&lt;property id=&quot;20148&quot; value=&quot;5&quot;/&gt;&lt;property id=&quot;20300&quot; value=&quot;Slide 19 - &amp;quot;Factors Influencing the Selection of the Delivery Route&amp;quot;&quot;/&gt;&lt;property id=&quot;20307&quot; value=&quot;274&quot;/&gt;&lt;/object&gt;&lt;object type=&quot;3&quot; unique_id=&quot;10022&quot;&gt;&lt;property id=&quot;20148&quot; value=&quot;5&quot;/&gt;&lt;property id=&quot;20300&quot; value=&quot;Slide 20 - &amp;quot;Factors Influencing the Selection of the Delivery Route&amp;quot;&quot;/&gt;&lt;property id=&quot;20307&quot; value=&quot;275&quot;/&gt;&lt;/object&gt;&lt;object type=&quot;3&quot; unique_id=&quot;10023&quot;&gt;&lt;property id=&quot;20148&quot; value=&quot;5&quot;/&gt;&lt;property id=&quot;20300&quot; value=&quot;Slide 21 - &amp;quot;Factors Influencing the Selection of the Delivery Route&amp;quot;&quot;/&gt;&lt;property id=&quot;20307&quot; value=&quot;276&quot;/&gt;&lt;/object&gt;&lt;object type=&quot;3&quot; unique_id=&quot;10024&quot;&gt;&lt;property id=&quot;20148&quot; value=&quot;5&quot;/&gt;&lt;property id=&quot;20300&quot; value=&quot;Slide 22 - &amp;quot;Pharmacokinetics and Pharmacodynamics&amp;quot;&quot;/&gt;&lt;property id=&quot;20307&quot; value=&quot;277&quot;/&gt;&lt;/object&gt;&lt;object type=&quot;3&quot; unique_id=&quot;10025&quot;&gt;&lt;property id=&quot;20148&quot; value=&quot;5&quot;/&gt;&lt;property id=&quot;20300&quot; value=&quot;Slide 23 - &amp;quot;Plasma Concentration&amp;quot;&quot;/&gt;&lt;property id=&quot;20307&quot; value=&quot;278&quot;/&gt;&lt;/object&gt;&lt;object type=&quot;3&quot; unique_id=&quot;10026&quot;&gt;&lt;property id=&quot;20148&quot; value=&quot;5&quot;/&gt;&lt;property id=&quot;20300&quot; value=&quot;Slide 24&quot;/&gt;&lt;property id=&quot;20307&quot; value=&quot;279&quot;/&gt;&lt;/object&gt;&lt;object type=&quot;3&quot; unique_id=&quot;10027&quot;&gt;&lt;property id=&quot;20148&quot; value=&quot;5&quot;/&gt;&lt;property id=&quot;20300&quot; value=&quot;Slide 25&quot;/&gt;&lt;property id=&quot;20307&quot; value=&quot;280&quot;/&gt;&lt;/object&gt;&lt;object type=&quot;3&quot; unique_id=&quot;10028&quot;&gt;&lt;property id=&quot;20148&quot; value=&quot;5&quot;/&gt;&lt;property id=&quot;20300&quot; value=&quot;Slide 26 - &amp;quot;Absorption of drugs could vary within different administration routes&amp;quot;&quot;/&gt;&lt;property id=&quot;20307&quot; value=&quot;281&quot;/&gt;&lt;/object&gt;&lt;object type=&quot;3&quot; unique_id=&quot;10029&quot;&gt;&lt;property id=&quot;20148&quot; value=&quot;5&quot;/&gt;&lt;property id=&quot;20300&quot; value=&quot;Slide 27&quot;/&gt;&lt;property id=&quot;20307&quot; value=&quot;282&quot;/&gt;&lt;/object&gt;&lt;object type=&quot;3&quot; unique_id=&quot;10030&quot;&gt;&lt;property id=&quot;20148&quot; value=&quot;5&quot;/&gt;&lt;property id=&quot;20300&quot; value=&quot;Slide 28&quot;/&gt;&lt;property id=&quot;20307&quot; value=&quot;283&quot;/&gt;&lt;/object&gt;&lt;object type=&quot;3&quot; unique_id=&quot;10031&quot;&gt;&lt;property id=&quot;20148&quot; value=&quot;5&quot;/&gt;&lt;property id=&quot;20300&quot; value=&quot;Slide 29&quot;/&gt;&lt;property id=&quot;20307&quot; value=&quot;284&quot;/&gt;&lt;/object&gt;&lt;/object&gt;&lt;object type=&quot;8&quot; unique_id=&quot;10062&quot;&gt;&lt;/object&gt;&lt;/object&gt;&lt;/database&gt;"/>
  <p:tag name="MMPROD_NEXTUNIQUEID" val="10009"/>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1631</Words>
  <Application>Microsoft Office PowerPoint</Application>
  <PresentationFormat>On-screen Show (4:3)</PresentationFormat>
  <Paragraphs>328</Paragraphs>
  <Slides>47</Slides>
  <Notes>1</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Office Theme</vt:lpstr>
      <vt:lpstr>PowerPoint Presentation</vt:lpstr>
      <vt:lpstr>PowerPoint Presentation</vt:lpstr>
      <vt:lpstr>PowerPoint Presentation</vt:lpstr>
      <vt:lpstr>PowerPoint Presentation</vt:lpstr>
      <vt:lpstr>PowerPoint Presentation</vt:lpstr>
      <vt:lpstr>Principles of Drug Delivery and Pharmaceutical Nano Technology</vt:lpstr>
      <vt:lpstr>Drug Delivery</vt:lpstr>
      <vt:lpstr>PowerPoint Presentation</vt:lpstr>
      <vt:lpstr>Applications of Nanotechnology</vt:lpstr>
      <vt:lpstr>Nanoparticles for Drug Delivery</vt:lpstr>
      <vt:lpstr>Nanobiopharmaceuticals</vt:lpstr>
      <vt:lpstr>SOME SIGNIFICANT ACHIEVEMENTS OF NANODEVICES </vt:lpstr>
      <vt:lpstr>PRIORITY AREAS</vt:lpstr>
      <vt:lpstr>Nanopowder</vt:lpstr>
      <vt:lpstr>Nanocluster</vt:lpstr>
      <vt:lpstr>  Nanocluster</vt:lpstr>
      <vt:lpstr>Nanocrystals</vt:lpstr>
      <vt:lpstr>Nanocrystals</vt:lpstr>
      <vt:lpstr>Polymeric Nanoparticles </vt:lpstr>
      <vt:lpstr>Polymeric Nanoparticles</vt:lpstr>
      <vt:lpstr>Carbon 60</vt:lpstr>
      <vt:lpstr>Carbon 60 </vt:lpstr>
      <vt:lpstr>Carbon Nanotube</vt:lpstr>
      <vt:lpstr>Carbon Nanotube</vt:lpstr>
      <vt:lpstr>Equipment's for Nanoparticles</vt:lpstr>
      <vt:lpstr>Homogenizer &amp; Ultra Sonicator</vt:lpstr>
      <vt:lpstr>Oral Administration</vt:lpstr>
      <vt:lpstr>Oral Administration</vt:lpstr>
      <vt:lpstr>Buccal/Sublingual</vt:lpstr>
      <vt:lpstr>Rectal</vt:lpstr>
      <vt:lpstr>Intravenous (IV)</vt:lpstr>
      <vt:lpstr>Subcutaneous</vt:lpstr>
      <vt:lpstr>Intramuscular</vt:lpstr>
      <vt:lpstr>Inhalers</vt:lpstr>
      <vt:lpstr>Transdermal</vt:lpstr>
      <vt:lpstr>Factors Influencing the Selection of the Delivery Route</vt:lpstr>
      <vt:lpstr>Factors Influencing the Selection of the Delivery Route</vt:lpstr>
      <vt:lpstr>Factors Influencing the Selection of the Delivery Route</vt:lpstr>
      <vt:lpstr>Factors Influencing the Selection of the Delivery Route</vt:lpstr>
      <vt:lpstr>Pharmacokinetics and Pharmacodynamics</vt:lpstr>
      <vt:lpstr>Plasma Concentration</vt:lpstr>
      <vt:lpstr>PowerPoint Presentation</vt:lpstr>
      <vt:lpstr>PowerPoint Presentation</vt:lpstr>
      <vt:lpstr>Absorption of drugs could vary within different administration routes</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Ravali Remella</dc:creator>
  <cp:lastModifiedBy>Ravali Remella</cp:lastModifiedBy>
  <cp:revision>7</cp:revision>
  <dcterms:created xsi:type="dcterms:W3CDTF">2014-10-16T09:42:01Z</dcterms:created>
  <dcterms:modified xsi:type="dcterms:W3CDTF">2014-10-20T06:34:48Z</dcterms:modified>
</cp:coreProperties>
</file>