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9" r:id="rId3"/>
    <p:sldId id="265" r:id="rId4"/>
    <p:sldId id="263" r:id="rId5"/>
    <p:sldId id="266" r:id="rId6"/>
    <p:sldId id="260" r:id="rId7"/>
    <p:sldId id="261" r:id="rId8"/>
    <p:sldId id="262" r:id="rId9"/>
    <p:sldId id="264"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124CD2-B735-4CAD-B681-7899B2FFBFF1}" type="datetimeFigureOut">
              <a:rPr lang="en-US" smtClean="0"/>
              <a:t>11/20/2014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B72789-4E35-4216-BEF3-F67A99294EAB}" type="slidenum">
              <a:rPr lang="en-US" smtClean="0"/>
              <a:t>‹#›</a:t>
            </a:fld>
            <a:endParaRPr lang="en-US"/>
          </a:p>
        </p:txBody>
      </p:sp>
    </p:spTree>
    <p:extLst>
      <p:ext uri="{BB962C8B-B14F-4D97-AF65-F5344CB8AC3E}">
        <p14:creationId xmlns:p14="http://schemas.microsoft.com/office/powerpoint/2010/main" val="2649978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B72789-4E35-4216-BEF3-F67A99294EAB}" type="slidenum">
              <a:rPr lang="en-US" smtClean="0"/>
              <a:t>4</a:t>
            </a:fld>
            <a:endParaRPr lang="en-US"/>
          </a:p>
        </p:txBody>
      </p:sp>
    </p:spTree>
    <p:extLst>
      <p:ext uri="{BB962C8B-B14F-4D97-AF65-F5344CB8AC3E}">
        <p14:creationId xmlns:p14="http://schemas.microsoft.com/office/powerpoint/2010/main" val="137041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E40F79-E63D-4A04-80F2-FDCDF9FBE86A}" type="datetimeFigureOut">
              <a:rPr lang="en-US" smtClean="0"/>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200246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40F79-E63D-4A04-80F2-FDCDF9FBE86A}" type="datetimeFigureOut">
              <a:rPr lang="en-US" smtClean="0"/>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316066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40F79-E63D-4A04-80F2-FDCDF9FBE86A}" type="datetimeFigureOut">
              <a:rPr lang="en-US" smtClean="0"/>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370466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40F79-E63D-4A04-80F2-FDCDF9FBE86A}" type="datetimeFigureOut">
              <a:rPr lang="en-US" smtClean="0"/>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340867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E40F79-E63D-4A04-80F2-FDCDF9FBE86A}" type="datetimeFigureOut">
              <a:rPr lang="en-US" smtClean="0"/>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2112279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E40F79-E63D-4A04-80F2-FDCDF9FBE86A}" type="datetimeFigureOut">
              <a:rPr lang="en-US" smtClean="0"/>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37809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E40F79-E63D-4A04-80F2-FDCDF9FBE86A}" type="datetimeFigureOut">
              <a:rPr lang="en-US" smtClean="0"/>
              <a:t>11/20/2014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75433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E40F79-E63D-4A04-80F2-FDCDF9FBE86A}" type="datetimeFigureOut">
              <a:rPr lang="en-US" smtClean="0"/>
              <a:t>11/20/2014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4152548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40F79-E63D-4A04-80F2-FDCDF9FBE86A}" type="datetimeFigureOut">
              <a:rPr lang="en-US" smtClean="0"/>
              <a:t>11/20/2014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418129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40F79-E63D-4A04-80F2-FDCDF9FBE86A}" type="datetimeFigureOut">
              <a:rPr lang="en-US" smtClean="0"/>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3291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40F79-E63D-4A04-80F2-FDCDF9FBE86A}" type="datetimeFigureOut">
              <a:rPr lang="en-US" smtClean="0"/>
              <a:t>11/20/2014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F64C2-7757-45A2-8F46-8B802F8A3CB6}" type="slidenum">
              <a:rPr lang="en-US" smtClean="0"/>
              <a:t>‹#›</a:t>
            </a:fld>
            <a:endParaRPr lang="en-US"/>
          </a:p>
        </p:txBody>
      </p:sp>
    </p:spTree>
    <p:extLst>
      <p:ext uri="{BB962C8B-B14F-4D97-AF65-F5344CB8AC3E}">
        <p14:creationId xmlns:p14="http://schemas.microsoft.com/office/powerpoint/2010/main" val="229015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40F79-E63D-4A04-80F2-FDCDF9FBE86A}" type="datetimeFigureOut">
              <a:rPr lang="en-US" smtClean="0"/>
              <a:t>11/20/2014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EF64C2-7757-45A2-8F46-8B802F8A3CB6}" type="slidenum">
              <a:rPr lang="en-US" smtClean="0"/>
              <a:t>‹#›</a:t>
            </a:fld>
            <a:endParaRPr lang="en-US"/>
          </a:p>
        </p:txBody>
      </p:sp>
    </p:spTree>
    <p:extLst>
      <p:ext uri="{BB962C8B-B14F-4D97-AF65-F5344CB8AC3E}">
        <p14:creationId xmlns:p14="http://schemas.microsoft.com/office/powerpoint/2010/main" val="3523527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048071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292943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969713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neha-k\Pictures\JT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715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23528" y="1484784"/>
            <a:ext cx="4572000" cy="1908215"/>
          </a:xfrm>
          <a:prstGeom prst="rect">
            <a:avLst/>
          </a:prstGeom>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chemeClr val="accent6">
                    <a:lumMod val="75000"/>
                  </a:schemeClr>
                </a:solidFill>
                <a:latin typeface="Times New Roman" panose="02020603050405020304" pitchFamily="18" charset="0"/>
                <a:cs typeface="Times New Roman" panose="02020603050405020304" pitchFamily="18" charset="0"/>
              </a:rPr>
              <a:t>Education:</a:t>
            </a:r>
            <a:endParaRPr lang="en-US" sz="2800" b="1" dirty="0">
              <a:solidFill>
                <a:schemeClr val="accent6">
                  <a:lumMod val="75000"/>
                </a:schemeClr>
              </a:solidFill>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Graduation-</a:t>
            </a:r>
            <a:r>
              <a:rPr lang="en-US" dirty="0" smtClean="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BSc</a:t>
            </a:r>
            <a:r>
              <a:rPr lang="en-IN" dirty="0">
                <a:latin typeface="Times New Roman" panose="02020603050405020304" pitchFamily="18" charset="0"/>
                <a:cs typeface="Times New Roman" panose="02020603050405020304" pitchFamily="18" charset="0"/>
              </a:rPr>
              <a:t>, Biology, Dept. of Zoology, University of Basel, Switzerland</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1967-1972)</a:t>
            </a:r>
          </a:p>
          <a:p>
            <a:r>
              <a:rPr lang="en-US" b="1" dirty="0" smtClean="0">
                <a:latin typeface="Times New Roman" panose="02020603050405020304" pitchFamily="18" charset="0"/>
                <a:cs typeface="Times New Roman" panose="02020603050405020304" pitchFamily="18" charset="0"/>
              </a:rPr>
              <a:t>PhD </a:t>
            </a:r>
            <a:r>
              <a:rPr lang="en-US" b="1" dirty="0" smtClean="0">
                <a:latin typeface="Times New Roman" panose="02020603050405020304" pitchFamily="18" charset="0"/>
                <a:cs typeface="Times New Roman" panose="02020603050405020304" pitchFamily="18" charset="0"/>
              </a:rPr>
              <a:t>thesis </a:t>
            </a:r>
            <a:r>
              <a:rPr lang="en-US" dirty="0" smtClean="0">
                <a:latin typeface="Times New Roman" panose="02020603050405020304" pitchFamily="18" charset="0"/>
                <a:cs typeface="Times New Roman" panose="02020603050405020304" pitchFamily="18" charset="0"/>
              </a:rPr>
              <a:t>–</a:t>
            </a:r>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Dept. of </a:t>
            </a:r>
            <a:r>
              <a:rPr lang="en-IN" dirty="0" smtClean="0">
                <a:latin typeface="Times New Roman" panose="02020603050405020304" pitchFamily="18" charset="0"/>
                <a:cs typeface="Times New Roman" panose="02020603050405020304" pitchFamily="18" charset="0"/>
              </a:rPr>
              <a:t>Zoology</a:t>
            </a:r>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University of Basel</a:t>
            </a:r>
            <a:r>
              <a:rPr lang="en-IN" dirty="0" smtClean="0">
                <a:latin typeface="Times New Roman" panose="02020603050405020304" pitchFamily="18" charset="0"/>
                <a:cs typeface="Times New Roman" panose="02020603050405020304" pitchFamily="18" charset="0"/>
              </a:rPr>
              <a:t>, and </a:t>
            </a:r>
            <a:r>
              <a:rPr lang="en-IN" dirty="0">
                <a:latin typeface="Times New Roman" panose="02020603050405020304" pitchFamily="18" charset="0"/>
                <a:cs typeface="Times New Roman" panose="02020603050405020304" pitchFamily="18" charset="0"/>
              </a:rPr>
              <a:t>Dept. of </a:t>
            </a:r>
            <a:r>
              <a:rPr lang="en-IN" dirty="0" smtClean="0">
                <a:latin typeface="Times New Roman" panose="02020603050405020304" pitchFamily="18" charset="0"/>
                <a:cs typeface="Times New Roman" panose="02020603050405020304" pitchFamily="18" charset="0"/>
              </a:rPr>
              <a:t>Dermatology, Basel University Hospital, Switzerland </a:t>
            </a:r>
            <a:r>
              <a:rPr lang="en-US" dirty="0" smtClean="0">
                <a:latin typeface="Times New Roman" panose="02020603050405020304" pitchFamily="18" charset="0"/>
                <a:cs typeface="Times New Roman" panose="02020603050405020304" pitchFamily="18" charset="0"/>
              </a:rPr>
              <a:t>(</a:t>
            </a:r>
            <a:r>
              <a:rPr lang="en-US" i="1" dirty="0" smtClean="0">
                <a:latin typeface="Times New Roman" panose="02020603050405020304" pitchFamily="18" charset="0"/>
                <a:cs typeface="Times New Roman" panose="02020603050405020304" pitchFamily="18" charset="0"/>
              </a:rPr>
              <a:t>1972-1975)</a:t>
            </a:r>
            <a:endParaRPr lang="en-US" dirty="0">
              <a:latin typeface="Times New Roman" panose="02020603050405020304" pitchFamily="18" charset="0"/>
              <a:cs typeface="Times New Roman" panose="02020603050405020304" pitchFamily="18" charset="0"/>
            </a:endParaRPr>
          </a:p>
        </p:txBody>
      </p:sp>
      <p:pic>
        <p:nvPicPr>
          <p:cNvPr id="4098" name="Picture 2" descr="C:\Users\apoorva-k\Desktop\SNEHA\New folder\journal-of-tropical-diseases-kosta-y.-mumcuoglu-149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1603094"/>
            <a:ext cx="3024336" cy="417646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08324" y="3654652"/>
            <a:ext cx="5271788" cy="329320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solidFill>
                  <a:schemeClr val="accent6">
                    <a:lumMod val="75000"/>
                  </a:schemeClr>
                </a:solidFill>
                <a:latin typeface="Times New Roman" panose="02020603050405020304" pitchFamily="18" charset="0"/>
                <a:cs typeface="Times New Roman" panose="02020603050405020304" pitchFamily="18" charset="0"/>
              </a:rPr>
              <a:t>Employment </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History</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a:t>
            </a:r>
          </a:p>
          <a:p>
            <a:r>
              <a:rPr lang="en-US" sz="2000" b="1" dirty="0" smtClean="0">
                <a:latin typeface="Times New Roman" panose="02020603050405020304" pitchFamily="18" charset="0"/>
                <a:cs typeface="Times New Roman" panose="02020603050405020304" pitchFamily="18" charset="0"/>
              </a:rPr>
              <a:t>1985-present: Research </a:t>
            </a:r>
            <a:r>
              <a:rPr lang="en-US" sz="2000" b="1" dirty="0">
                <a:latin typeface="Times New Roman" panose="02020603050405020304" pitchFamily="18" charset="0"/>
                <a:cs typeface="Times New Roman" panose="02020603050405020304" pitchFamily="18" charset="0"/>
              </a:rPr>
              <a:t>Fellow, Dept. of Parasitology, Hadassah Medical School, </a:t>
            </a:r>
            <a:r>
              <a:rPr lang="en-US" sz="2000" b="1" dirty="0" smtClean="0">
                <a:latin typeface="Times New Roman" panose="02020603050405020304" pitchFamily="18" charset="0"/>
                <a:cs typeface="Times New Roman" panose="02020603050405020304" pitchFamily="18" charset="0"/>
              </a:rPr>
              <a:t>Jerusalem, Israel</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2004-present: Adjunct </a:t>
            </a:r>
            <a:r>
              <a:rPr lang="en-US" sz="2000" b="1" dirty="0">
                <a:latin typeface="Times New Roman" panose="02020603050405020304" pitchFamily="18" charset="0"/>
                <a:cs typeface="Times New Roman" panose="02020603050405020304" pitchFamily="18" charset="0"/>
              </a:rPr>
              <a:t>Professor of Parasitology at the </a:t>
            </a:r>
            <a:r>
              <a:rPr lang="en-US" sz="2000" b="1" dirty="0" err="1">
                <a:latin typeface="Times New Roman" panose="02020603050405020304" pitchFamily="18" charset="0"/>
                <a:cs typeface="Times New Roman" panose="02020603050405020304" pitchFamily="18" charset="0"/>
              </a:rPr>
              <a:t>Cumhuriyet</a:t>
            </a:r>
            <a:r>
              <a:rPr lang="en-US" sz="2000" b="1" dirty="0">
                <a:latin typeface="Times New Roman" panose="02020603050405020304" pitchFamily="18" charset="0"/>
                <a:cs typeface="Times New Roman" panose="02020603050405020304" pitchFamily="18" charset="0"/>
              </a:rPr>
              <a:t> University, Sivas, Turkey</a:t>
            </a:r>
          </a:p>
          <a:p>
            <a:r>
              <a:rPr lang="en-US" sz="2000" b="1" dirty="0" smtClean="0">
                <a:latin typeface="Times New Roman" panose="02020603050405020304" pitchFamily="18" charset="0"/>
                <a:cs typeface="Times New Roman" panose="02020603050405020304" pitchFamily="18" charset="0"/>
              </a:rPr>
              <a:t>2006-present: Associated </a:t>
            </a:r>
            <a:r>
              <a:rPr lang="en-US" sz="2000" b="1" dirty="0">
                <a:latin typeface="Times New Roman" panose="02020603050405020304" pitchFamily="18" charset="0"/>
                <a:cs typeface="Times New Roman" panose="02020603050405020304" pitchFamily="18" charset="0"/>
              </a:rPr>
              <a:t>Professor of Parasitology, Turkey</a:t>
            </a:r>
          </a:p>
          <a:p>
            <a:endParaRPr lang="en-US" sz="2400" b="1" dirty="0" smtClean="0">
              <a:solidFill>
                <a:schemeClr val="accent6">
                  <a:lumMod val="75000"/>
                </a:schemeClr>
              </a:solidFill>
              <a:cs typeface="Times New Roman" pitchFamily="18" charset="0"/>
            </a:endParaRPr>
          </a:p>
        </p:txBody>
      </p:sp>
    </p:spTree>
    <p:extLst>
      <p:ext uri="{BB962C8B-B14F-4D97-AF65-F5344CB8AC3E}">
        <p14:creationId xmlns:p14="http://schemas.microsoft.com/office/powerpoint/2010/main" val="331793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neha-k\Pictures\JTD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05" y="74622"/>
            <a:ext cx="9144000" cy="11715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67544" y="1556792"/>
            <a:ext cx="8496944" cy="7386638"/>
          </a:xfrm>
          <a:prstGeom prst="rect">
            <a:avLst/>
          </a:prstGeom>
        </p:spPr>
        <p:txBody>
          <a:bodyPr wrap="square">
            <a:spAutoFit/>
          </a:bodyPr>
          <a:lstStyle/>
          <a:p>
            <a:pPr>
              <a:buNone/>
            </a:pPr>
            <a:r>
              <a:rPr lang="en-US" sz="2400" b="1" dirty="0" smtClean="0">
                <a:solidFill>
                  <a:schemeClr val="accent2">
                    <a:lumMod val="75000"/>
                  </a:schemeClr>
                </a:solidFill>
                <a:latin typeface="Times New Roman" pitchFamily="18" charset="0"/>
                <a:cs typeface="Times New Roman" pitchFamily="18" charset="0"/>
              </a:rPr>
              <a:t>Research Interests:</a:t>
            </a:r>
          </a:p>
          <a:p>
            <a:pPr>
              <a:buFont typeface="Wingdings" panose="05000000000000000000" pitchFamily="2" charset="2"/>
              <a:buChar char="q"/>
            </a:pPr>
            <a:r>
              <a:rPr lang="en-IN" dirty="0" smtClean="0">
                <a:effectLst/>
                <a:latin typeface="Times New Roman" pitchFamily="18" charset="0"/>
                <a:cs typeface="Times New Roman" pitchFamily="18" charset="0"/>
              </a:rPr>
              <a:t>Biology and epidemiology and </a:t>
            </a:r>
            <a:r>
              <a:rPr lang="en-IN" dirty="0" err="1" smtClean="0">
                <a:effectLst/>
                <a:latin typeface="Times New Roman" pitchFamily="18" charset="0"/>
                <a:cs typeface="Times New Roman" pitchFamily="18" charset="0"/>
              </a:rPr>
              <a:t>vectorial</a:t>
            </a:r>
            <a:r>
              <a:rPr lang="en-IN" dirty="0" smtClean="0">
                <a:effectLst/>
                <a:latin typeface="Times New Roman" pitchFamily="18" charset="0"/>
                <a:cs typeface="Times New Roman" pitchFamily="18" charset="0"/>
              </a:rPr>
              <a:t> capacity of insects, mites and ticks of medical and veterinary importance: House dust mites, </a:t>
            </a:r>
            <a:r>
              <a:rPr lang="en-IN" dirty="0" err="1" smtClean="0">
                <a:effectLst/>
                <a:latin typeface="Times New Roman" pitchFamily="18" charset="0"/>
                <a:cs typeface="Times New Roman" pitchFamily="18" charset="0"/>
              </a:rPr>
              <a:t>Demodex</a:t>
            </a:r>
            <a:r>
              <a:rPr lang="en-IN" dirty="0" smtClean="0">
                <a:effectLst/>
                <a:latin typeface="Times New Roman" pitchFamily="18" charset="0"/>
                <a:cs typeface="Times New Roman" pitchFamily="18" charset="0"/>
              </a:rPr>
              <a:t>, Scabies, human lice, bed bugs, midges and fleas, as well as hard and soft ticks</a:t>
            </a:r>
          </a:p>
          <a:p>
            <a:pPr>
              <a:buFont typeface="Wingdings" panose="05000000000000000000" pitchFamily="2" charset="2"/>
              <a:buChar char="q"/>
            </a:pPr>
            <a:r>
              <a:rPr lang="en-IN" dirty="0" smtClean="0">
                <a:effectLst/>
                <a:latin typeface="Times New Roman" pitchFamily="18" charset="0"/>
                <a:cs typeface="Times New Roman" pitchFamily="18" charset="0"/>
              </a:rPr>
              <a:t>Biotherapy: The use of maggots for the treatment of chronic wounds and of leeches in the treatment of transplants</a:t>
            </a:r>
            <a:endParaRPr lang="en-US" dirty="0" smtClean="0">
              <a:latin typeface="Times New Roman" pitchFamily="18" charset="0"/>
              <a:cs typeface="Times New Roman" pitchFamily="18" charset="0"/>
            </a:endParaRPr>
          </a:p>
          <a:p>
            <a:pPr algn="just"/>
            <a:endParaRPr lang="en-US" sz="1600" dirty="0" smtClean="0">
              <a:latin typeface="Times New Roman" pitchFamily="18" charset="0"/>
              <a:cs typeface="Times New Roman" pitchFamily="18" charset="0"/>
            </a:endParaRPr>
          </a:p>
          <a:p>
            <a:pPr algn="just"/>
            <a:r>
              <a:rPr lang="en-US" sz="2400" b="1" dirty="0" smtClean="0">
                <a:solidFill>
                  <a:schemeClr val="accent2">
                    <a:lumMod val="75000"/>
                  </a:schemeClr>
                </a:solidFill>
                <a:latin typeface="Times New Roman" pitchFamily="18" charset="0"/>
                <a:cs typeface="Times New Roman" pitchFamily="18" charset="0"/>
              </a:rPr>
              <a:t>Scientific Collaborations:</a:t>
            </a:r>
          </a:p>
          <a:p>
            <a:r>
              <a:rPr lang="en-IN" dirty="0" smtClean="0">
                <a:effectLst/>
                <a:latin typeface="Times New Roman" pitchFamily="18" charset="0"/>
                <a:cs typeface="Times New Roman" pitchFamily="18" charset="0"/>
              </a:rPr>
              <a:t>Terri </a:t>
            </a:r>
            <a:r>
              <a:rPr lang="en-IN" dirty="0" err="1" smtClean="0">
                <a:effectLst/>
                <a:latin typeface="Times New Roman" pitchFamily="18" charset="0"/>
                <a:cs typeface="Times New Roman" pitchFamily="18" charset="0"/>
              </a:rPr>
              <a:t>Meinking</a:t>
            </a:r>
            <a:r>
              <a:rPr lang="en-IN" dirty="0" smtClean="0">
                <a:effectLst/>
                <a:latin typeface="Times New Roman" pitchFamily="18" charset="0"/>
                <a:cs typeface="Times New Roman" pitchFamily="18" charset="0"/>
              </a:rPr>
              <a:t>, Global Health Associates of Miami, Miami, FL, USA (Blood-feeding in lice) (2006)</a:t>
            </a:r>
          </a:p>
          <a:p>
            <a:r>
              <a:rPr lang="en-US" dirty="0" smtClean="0">
                <a:latin typeface="Times New Roman" pitchFamily="18" charset="0"/>
                <a:cs typeface="Times New Roman" pitchFamily="18" charset="0"/>
              </a:rPr>
              <a:t>Michael L. Levin, </a:t>
            </a:r>
            <a:r>
              <a:rPr lang="en-US" dirty="0" err="1" smtClean="0">
                <a:latin typeface="Times New Roman" pitchFamily="18" charset="0"/>
                <a:cs typeface="Times New Roman" pitchFamily="18" charset="0"/>
              </a:rPr>
              <a:t>Rickettsial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Zoonoses</a:t>
            </a:r>
            <a:r>
              <a:rPr lang="en-US" dirty="0" smtClean="0">
                <a:latin typeface="Times New Roman" pitchFamily="18" charset="0"/>
                <a:cs typeface="Times New Roman" pitchFamily="18" charset="0"/>
              </a:rPr>
              <a:t> Branch, Centers for Disease Control and Prevention, Atlanta, GA, USA (</a:t>
            </a:r>
            <a:r>
              <a:rPr lang="en-US" dirty="0" err="1" smtClean="0">
                <a:latin typeface="Times New Roman" pitchFamily="18" charset="0"/>
                <a:cs typeface="Times New Roman" pitchFamily="18" charset="0"/>
              </a:rPr>
              <a:t>Vectorial</a:t>
            </a:r>
            <a:r>
              <a:rPr lang="en-US" dirty="0" smtClean="0">
                <a:latin typeface="Times New Roman" pitchFamily="18" charset="0"/>
                <a:cs typeface="Times New Roman" pitchFamily="18" charset="0"/>
              </a:rPr>
              <a:t> capacity of </a:t>
            </a:r>
            <a:r>
              <a:rPr lang="en-US" dirty="0" err="1" smtClean="0">
                <a:latin typeface="Times New Roman" pitchFamily="18" charset="0"/>
                <a:cs typeface="Times New Roman" pitchFamily="18" charset="0"/>
              </a:rPr>
              <a:t>Rhipicephalus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sanguineus</a:t>
            </a:r>
            <a:r>
              <a:rPr lang="en-US" dirty="0" smtClean="0">
                <a:latin typeface="Times New Roman" pitchFamily="18" charset="0"/>
                <a:cs typeface="Times New Roman" pitchFamily="18" charset="0"/>
              </a:rPr>
              <a:t>) (2006)</a:t>
            </a:r>
          </a:p>
          <a:p>
            <a:r>
              <a:rPr lang="en-IN" dirty="0" smtClean="0">
                <a:latin typeface="Times New Roman" pitchFamily="18" charset="0"/>
                <a:cs typeface="Times New Roman" pitchFamily="18" charset="0"/>
              </a:rPr>
              <a:t>Oleg E. </a:t>
            </a:r>
            <a:r>
              <a:rPr lang="en-IN" dirty="0" err="1" smtClean="0">
                <a:latin typeface="Times New Roman" pitchFamily="18" charset="0"/>
                <a:cs typeface="Times New Roman" pitchFamily="18" charset="0"/>
              </a:rPr>
              <a:t>Akilov</a:t>
            </a:r>
            <a:r>
              <a:rPr lang="en-IN" dirty="0" smtClean="0">
                <a:latin typeface="Times New Roman" pitchFamily="18" charset="0"/>
                <a:cs typeface="Times New Roman" pitchFamily="18" charset="0"/>
              </a:rPr>
              <a:t>, Department of Biological Sciences, University of Notre Dame, 202 Galvin Life Science, Notre Dame, IN 46556, USA (Immunology of </a:t>
            </a:r>
            <a:r>
              <a:rPr lang="en-IN" dirty="0" err="1" smtClean="0">
                <a:latin typeface="Times New Roman" pitchFamily="18" charset="0"/>
                <a:cs typeface="Times New Roman" pitchFamily="18" charset="0"/>
              </a:rPr>
              <a:t>Demodex</a:t>
            </a:r>
            <a:r>
              <a:rPr lang="en-IN" dirty="0" smtClean="0">
                <a:latin typeface="Times New Roman" pitchFamily="18" charset="0"/>
                <a:cs typeface="Times New Roman" pitchFamily="18" charset="0"/>
              </a:rPr>
              <a:t> infestation) (2001)</a:t>
            </a:r>
          </a:p>
          <a:p>
            <a:r>
              <a:rPr lang="en-US" dirty="0" err="1" smtClean="0">
                <a:latin typeface="Times New Roman" pitchFamily="18" charset="0"/>
                <a:cs typeface="Times New Roman" pitchFamily="18" charset="0"/>
              </a:rPr>
              <a:t>Aysegul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Taylan-Ozkan</a:t>
            </a:r>
            <a:r>
              <a:rPr lang="en-US" dirty="0" smtClean="0">
                <a:latin typeface="Times New Roman" pitchFamily="18" charset="0"/>
                <a:cs typeface="Times New Roman" pitchFamily="18" charset="0"/>
              </a:rPr>
              <a:t>, Communicable Disease Research Center, </a:t>
            </a:r>
            <a:r>
              <a:rPr lang="en-US" dirty="0" err="1" smtClean="0">
                <a:latin typeface="Times New Roman" pitchFamily="18" charset="0"/>
                <a:cs typeface="Times New Roman" pitchFamily="18" charset="0"/>
              </a:rPr>
              <a:t>Refik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Saydam</a:t>
            </a:r>
            <a:r>
              <a:rPr lang="en-US" dirty="0" smtClean="0">
                <a:latin typeface="Times New Roman" pitchFamily="18" charset="0"/>
                <a:cs typeface="Times New Roman" pitchFamily="18" charset="0"/>
              </a:rPr>
              <a:t> National Hygiene Institute, Ankara, Turkey (Maggot debridement therapy) (1999)</a:t>
            </a:r>
          </a:p>
          <a:p>
            <a:r>
              <a:rPr lang="en-IN" dirty="0" smtClean="0">
                <a:latin typeface="Times New Roman" pitchFamily="18" charset="0"/>
                <a:cs typeface="Times New Roman" pitchFamily="18" charset="0"/>
              </a:rPr>
              <a:t>Ronald Sherman, President, BTER Foundation, Irvine, CA, USA (1998)</a:t>
            </a:r>
            <a:endParaRPr lang="en-US" dirty="0" smtClean="0">
              <a:latin typeface="Times New Roman" pitchFamily="18" charset="0"/>
              <a:cs typeface="Times New Roman" pitchFamily="18" charset="0"/>
            </a:endParaRPr>
          </a:p>
          <a:p>
            <a:endParaRPr lang="en-IN" sz="2400" dirty="0" smtClean="0">
              <a:effectLst/>
            </a:endParaRPr>
          </a:p>
          <a:p>
            <a:pPr algn="just"/>
            <a:endParaRPr lang="en-US" sz="2400" dirty="0" smtClean="0"/>
          </a:p>
          <a:p>
            <a:r>
              <a:rPr lang="en-US" sz="2400" b="1" dirty="0" smtClean="0">
                <a:solidFill>
                  <a:schemeClr val="accent1">
                    <a:lumMod val="75000"/>
                  </a:schemeClr>
                </a:solidFill>
                <a:latin typeface="Times New Roman" pitchFamily="18" charset="0"/>
                <a:cs typeface="Times New Roman" pitchFamily="18" charset="0"/>
              </a:rPr>
              <a:t/>
            </a:r>
            <a:br>
              <a:rPr lang="en-US" sz="2400" b="1" dirty="0" smtClean="0">
                <a:solidFill>
                  <a:schemeClr val="accent1">
                    <a:lumMod val="75000"/>
                  </a:schemeClr>
                </a:solidFill>
                <a:latin typeface="Times New Roman" pitchFamily="18" charset="0"/>
                <a:cs typeface="Times New Roman" pitchFamily="18" charset="0"/>
              </a:rPr>
            </a:br>
            <a:endParaRPr lang="en-US" sz="2400" b="1" dirty="0" smtClean="0">
              <a:solidFill>
                <a:schemeClr val="accent1">
                  <a:lumMod val="75000"/>
                </a:schemeClr>
              </a:solidFill>
              <a:latin typeface="Times New Roman" pitchFamily="18" charset="0"/>
              <a:cs typeface="Times New Roman" pitchFamily="18" charset="0"/>
            </a:endParaRPr>
          </a:p>
          <a:p>
            <a:pPr>
              <a:buNone/>
            </a:pPr>
            <a:endParaRPr lang="en-US" sz="2400" b="1" dirty="0" smtClean="0">
              <a:solidFill>
                <a:schemeClr val="accent1">
                  <a:lumMod val="75000"/>
                </a:schemeClr>
              </a:solidFill>
              <a:latin typeface="Times New Roman" pitchFamily="18" charset="0"/>
              <a:cs typeface="Times New Roman" pitchFamily="18" charset="0"/>
            </a:endParaRPr>
          </a:p>
          <a:p>
            <a:pPr>
              <a:buFont typeface="Wingdings" pitchFamily="2" charset="2"/>
              <a:buChar char="Ø"/>
            </a:pPr>
            <a:endParaRPr lang="en-US" sz="2000" dirty="0" smtClean="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479318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1800" b="1" dirty="0" smtClean="0">
                <a:solidFill>
                  <a:schemeClr val="accent2">
                    <a:lumMod val="75000"/>
                  </a:schemeClr>
                </a:solidFill>
                <a:latin typeface="Times New Roman" pitchFamily="18" charset="0"/>
                <a:cs typeface="Times New Roman" pitchFamily="18" charset="0"/>
              </a:rPr>
              <a:t>Recent </a:t>
            </a:r>
            <a:r>
              <a:rPr lang="en-US" sz="1800" b="1" dirty="0" smtClean="0">
                <a:solidFill>
                  <a:schemeClr val="accent2">
                    <a:lumMod val="75000"/>
                  </a:schemeClr>
                </a:solidFill>
                <a:latin typeface="Times New Roman" pitchFamily="18" charset="0"/>
                <a:cs typeface="Times New Roman" pitchFamily="18" charset="0"/>
              </a:rPr>
              <a:t>Publications (out of more than 250 published or in press):</a:t>
            </a:r>
            <a:endParaRPr lang="en-US" sz="1800" b="1" dirty="0" smtClean="0">
              <a:solidFill>
                <a:schemeClr val="accent2">
                  <a:lumMod val="75000"/>
                </a:schemeClr>
              </a:solidFill>
              <a:latin typeface="Times New Roman" pitchFamily="18" charset="0"/>
              <a:cs typeface="Times New Roman" pitchFamily="18" charset="0"/>
            </a:endParaRPr>
          </a:p>
          <a:p>
            <a:pPr marL="457200" indent="-457200"/>
            <a:r>
              <a:rPr lang="en-US" sz="1400" b="1" dirty="0" err="1" smtClean="0">
                <a:latin typeface="Times New Roman"/>
                <a:ea typeface="Times New Roman"/>
              </a:rPr>
              <a:t>Mumcuoglu</a:t>
            </a:r>
            <a:r>
              <a:rPr lang="en-US" sz="1400" b="1" dirty="0" smtClean="0">
                <a:latin typeface="Times New Roman"/>
                <a:ea typeface="Times New Roman"/>
              </a:rPr>
              <a:t>, K.Y. 2013. The </a:t>
            </a:r>
            <a:r>
              <a:rPr lang="en-US" sz="1400" b="1" dirty="0" err="1" smtClean="0">
                <a:latin typeface="Times New Roman"/>
                <a:ea typeface="Times New Roman"/>
              </a:rPr>
              <a:t>vectorial</a:t>
            </a:r>
            <a:r>
              <a:rPr lang="en-US" sz="1400" b="1" dirty="0" smtClean="0">
                <a:latin typeface="Times New Roman"/>
                <a:ea typeface="Times New Roman"/>
              </a:rPr>
              <a:t> capacity of human lice: </a:t>
            </a:r>
            <a:r>
              <a:rPr lang="en-US" sz="1400" b="1" i="1" dirty="0" err="1" smtClean="0">
                <a:latin typeface="Times New Roman"/>
                <a:ea typeface="Times New Roman"/>
              </a:rPr>
              <a:t>Pediculus</a:t>
            </a:r>
            <a:r>
              <a:rPr lang="en-US" sz="1400" b="1" i="1" dirty="0" smtClean="0">
                <a:latin typeface="Times New Roman"/>
                <a:ea typeface="Times New Roman"/>
              </a:rPr>
              <a:t> </a:t>
            </a:r>
            <a:r>
              <a:rPr lang="en-US" sz="1400" b="1" i="1" dirty="0" err="1" smtClean="0">
                <a:latin typeface="Times New Roman"/>
                <a:ea typeface="Times New Roman"/>
              </a:rPr>
              <a:t>humanus</a:t>
            </a:r>
            <a:r>
              <a:rPr lang="en-US" sz="1400" b="1" dirty="0" smtClean="0">
                <a:latin typeface="Times New Roman"/>
                <a:ea typeface="Times New Roman"/>
              </a:rPr>
              <a:t> and </a:t>
            </a:r>
            <a:r>
              <a:rPr lang="en-US" sz="1400" b="1" i="1" dirty="0" err="1" smtClean="0">
                <a:latin typeface="Times New Roman"/>
                <a:ea typeface="Times New Roman"/>
              </a:rPr>
              <a:t>Pthirus</a:t>
            </a:r>
            <a:r>
              <a:rPr lang="en-US" sz="1400" b="1" i="1" dirty="0" smtClean="0">
                <a:latin typeface="Times New Roman"/>
                <a:ea typeface="Times New Roman"/>
              </a:rPr>
              <a:t> pubis</a:t>
            </a:r>
            <a:r>
              <a:rPr lang="en-US" sz="1400" b="1" dirty="0" smtClean="0">
                <a:latin typeface="Times New Roman"/>
                <a:ea typeface="Times New Roman"/>
              </a:rPr>
              <a:t>. Ankara </a:t>
            </a:r>
            <a:r>
              <a:rPr lang="en-US" sz="1400" b="1" dirty="0" err="1" smtClean="0">
                <a:latin typeface="Times New Roman"/>
                <a:ea typeface="Times New Roman"/>
              </a:rPr>
              <a:t>Üniv</a:t>
            </a:r>
            <a:r>
              <a:rPr lang="en-US" sz="1400" b="1" dirty="0" smtClean="0">
                <a:latin typeface="Times New Roman"/>
                <a:ea typeface="Times New Roman"/>
              </a:rPr>
              <a:t>. Vet. </a:t>
            </a:r>
            <a:r>
              <a:rPr lang="en-US" sz="1400" b="1" dirty="0" err="1" smtClean="0">
                <a:latin typeface="Times New Roman"/>
                <a:ea typeface="Times New Roman"/>
              </a:rPr>
              <a:t>Fak</a:t>
            </a:r>
            <a:r>
              <a:rPr lang="en-US" sz="1400" b="1" dirty="0" smtClean="0">
                <a:latin typeface="Times New Roman"/>
                <a:ea typeface="Times New Roman"/>
              </a:rPr>
              <a:t>. </a:t>
            </a:r>
            <a:r>
              <a:rPr lang="en-US" sz="1400" b="1" dirty="0" err="1" smtClean="0">
                <a:latin typeface="Times New Roman"/>
                <a:ea typeface="Times New Roman"/>
              </a:rPr>
              <a:t>Derg</a:t>
            </a:r>
            <a:r>
              <a:rPr lang="en-US" sz="1400" b="1" dirty="0" smtClean="0">
                <a:latin typeface="Times New Roman"/>
                <a:ea typeface="Times New Roman"/>
              </a:rPr>
              <a:t>., 60, 269-273.</a:t>
            </a:r>
          </a:p>
          <a:p>
            <a:pPr marL="457200" indent="-457200">
              <a:spcAft>
                <a:spcPts val="0"/>
              </a:spcAft>
            </a:pPr>
            <a:r>
              <a:rPr lang="en-US" sz="1400" b="1" dirty="0" err="1" smtClean="0">
                <a:latin typeface="Times New Roman"/>
                <a:ea typeface="Times New Roman"/>
              </a:rPr>
              <a:t>Kamani</a:t>
            </a:r>
            <a:r>
              <a:rPr lang="en-US" sz="1400" b="1" dirty="0" smtClean="0">
                <a:latin typeface="Times New Roman"/>
                <a:ea typeface="Times New Roman"/>
              </a:rPr>
              <a:t> J, G. </a:t>
            </a:r>
            <a:r>
              <a:rPr lang="en-US" sz="1400" b="1" dirty="0" err="1" smtClean="0">
                <a:latin typeface="Times New Roman"/>
                <a:ea typeface="Times New Roman"/>
              </a:rPr>
              <a:t>Baneth</a:t>
            </a:r>
            <a:r>
              <a:rPr lang="en-US" sz="1400" b="1" dirty="0" smtClean="0">
                <a:latin typeface="Times New Roman"/>
                <a:ea typeface="Times New Roman"/>
              </a:rPr>
              <a:t>, </a:t>
            </a:r>
            <a:r>
              <a:rPr lang="en-US" sz="1400" b="1" u="sng" dirty="0" smtClean="0">
                <a:latin typeface="Times New Roman"/>
                <a:ea typeface="Times New Roman"/>
              </a:rPr>
              <a:t>KY </a:t>
            </a:r>
            <a:r>
              <a:rPr lang="en-US" sz="1400" b="1" u="sng" dirty="0" err="1" smtClean="0">
                <a:latin typeface="Times New Roman"/>
                <a:ea typeface="Times New Roman"/>
              </a:rPr>
              <a:t>Mumcuoglu</a:t>
            </a:r>
            <a:r>
              <a:rPr lang="en-US" sz="1400" b="1" dirty="0" smtClean="0">
                <a:latin typeface="Times New Roman"/>
                <a:ea typeface="Times New Roman"/>
              </a:rPr>
              <a:t>, NE </a:t>
            </a:r>
            <a:r>
              <a:rPr lang="en-US" sz="1400" b="1" dirty="0" err="1" smtClean="0">
                <a:latin typeface="Times New Roman"/>
                <a:ea typeface="Times New Roman"/>
              </a:rPr>
              <a:t>Waziri</a:t>
            </a:r>
            <a:r>
              <a:rPr lang="en-US" sz="1400" b="1" dirty="0" smtClean="0">
                <a:latin typeface="Times New Roman"/>
                <a:ea typeface="Times New Roman"/>
              </a:rPr>
              <a:t>, O </a:t>
            </a:r>
            <a:r>
              <a:rPr lang="en-US" sz="1400" b="1" dirty="0" err="1" smtClean="0">
                <a:latin typeface="Times New Roman"/>
                <a:ea typeface="Times New Roman"/>
              </a:rPr>
              <a:t>Eyal</a:t>
            </a:r>
            <a:r>
              <a:rPr lang="en-US" sz="1400" b="1" dirty="0" smtClean="0">
                <a:latin typeface="Times New Roman"/>
                <a:ea typeface="Times New Roman"/>
              </a:rPr>
              <a:t>, Y </a:t>
            </a:r>
            <a:r>
              <a:rPr lang="en-US" sz="1400" b="1" dirty="0" err="1" smtClean="0">
                <a:latin typeface="Times New Roman"/>
                <a:ea typeface="Times New Roman"/>
              </a:rPr>
              <a:t>Guthmann</a:t>
            </a:r>
            <a:r>
              <a:rPr lang="en-US" sz="1400" b="1" dirty="0" smtClean="0">
                <a:latin typeface="Times New Roman"/>
                <a:ea typeface="Times New Roman"/>
              </a:rPr>
              <a:t>, S </a:t>
            </a:r>
            <a:r>
              <a:rPr lang="en-US" sz="1400" b="1" dirty="0" err="1" smtClean="0">
                <a:latin typeface="Times New Roman"/>
                <a:ea typeface="Times New Roman"/>
              </a:rPr>
              <a:t>Harrus</a:t>
            </a:r>
            <a:r>
              <a:rPr lang="en-US" sz="1400" b="1" dirty="0" smtClean="0">
                <a:latin typeface="Times New Roman"/>
                <a:ea typeface="Times New Roman"/>
              </a:rPr>
              <a:t>. 2013.  Molecular detection and characterization of tick-borne pathogens in dogs and ticks from Nigeria. </a:t>
            </a:r>
            <a:r>
              <a:rPr lang="en-US" sz="1400" b="1" dirty="0" err="1" smtClean="0">
                <a:latin typeface="Times New Roman"/>
                <a:ea typeface="Times New Roman"/>
              </a:rPr>
              <a:t>PLoS</a:t>
            </a:r>
            <a:r>
              <a:rPr lang="en-US" sz="1400" b="1" dirty="0" smtClean="0">
                <a:latin typeface="Times New Roman"/>
                <a:ea typeface="Times New Roman"/>
              </a:rPr>
              <a:t> NTDs (</a:t>
            </a:r>
            <a:r>
              <a:rPr lang="en-US" sz="1400" b="1" u="sng" dirty="0" smtClean="0">
                <a:solidFill>
                  <a:srgbClr val="0000FF"/>
                </a:solidFill>
                <a:latin typeface="Times New Roman"/>
                <a:ea typeface="Times New Roman"/>
              </a:rPr>
              <a:t>http://www.plosntds.org/article/info%3Adoi%2F10.1371%2Fjournal.pntd.0002108</a:t>
            </a:r>
            <a:r>
              <a:rPr lang="en-US" sz="1400" b="1" dirty="0" smtClean="0">
                <a:latin typeface="Times New Roman"/>
                <a:ea typeface="Times New Roman"/>
              </a:rPr>
              <a:t>).</a:t>
            </a:r>
          </a:p>
          <a:p>
            <a:pPr marL="457200" indent="-457200">
              <a:spcAft>
                <a:spcPts val="0"/>
              </a:spcAft>
            </a:pPr>
            <a:r>
              <a:rPr lang="en-US" sz="1400" b="1" dirty="0" err="1" smtClean="0">
                <a:latin typeface="Times New Roman"/>
                <a:ea typeface="Times New Roman"/>
              </a:rPr>
              <a:t>Kleinerman</a:t>
            </a:r>
            <a:r>
              <a:rPr lang="en-US" sz="1400" b="1" dirty="0" smtClean="0">
                <a:latin typeface="Times New Roman"/>
                <a:ea typeface="Times New Roman"/>
              </a:rPr>
              <a:t> G, </a:t>
            </a:r>
            <a:r>
              <a:rPr lang="en-US" sz="1400" b="1" dirty="0" err="1" smtClean="0">
                <a:latin typeface="Times New Roman"/>
                <a:ea typeface="Times New Roman"/>
              </a:rPr>
              <a:t>Baneth</a:t>
            </a:r>
            <a:r>
              <a:rPr lang="en-US" sz="1400" b="1" dirty="0" smtClean="0">
                <a:latin typeface="Times New Roman"/>
                <a:ea typeface="Times New Roman"/>
              </a:rPr>
              <a:t> G,. </a:t>
            </a:r>
            <a:r>
              <a:rPr lang="en-US" sz="1400" b="1" dirty="0" err="1" smtClean="0">
                <a:latin typeface="Times New Roman"/>
                <a:ea typeface="Times New Roman"/>
              </a:rPr>
              <a:t>Mumcuoglu</a:t>
            </a:r>
            <a:r>
              <a:rPr lang="en-US" sz="1400" b="1" dirty="0" smtClean="0">
                <a:latin typeface="Times New Roman"/>
                <a:ea typeface="Times New Roman"/>
              </a:rPr>
              <a:t> KY, van </a:t>
            </a:r>
            <a:r>
              <a:rPr lang="en-US" sz="1400" b="1" dirty="0" err="1" smtClean="0">
                <a:latin typeface="Times New Roman"/>
                <a:ea typeface="Times New Roman"/>
              </a:rPr>
              <a:t>Straten</a:t>
            </a:r>
            <a:r>
              <a:rPr lang="en-US" sz="1400" b="1" dirty="0" smtClean="0">
                <a:latin typeface="Times New Roman"/>
                <a:ea typeface="Times New Roman"/>
              </a:rPr>
              <a:t> M, Berlin D, </a:t>
            </a:r>
            <a:r>
              <a:rPr lang="en-US" sz="1400" b="1" dirty="0" err="1" smtClean="0">
                <a:latin typeface="Times New Roman"/>
                <a:ea typeface="Times New Roman"/>
              </a:rPr>
              <a:t>Apanaskevich</a:t>
            </a:r>
            <a:r>
              <a:rPr lang="en-US" sz="1400" b="1" dirty="0" smtClean="0">
                <a:latin typeface="Times New Roman"/>
                <a:ea typeface="Times New Roman"/>
              </a:rPr>
              <a:t> DA, </a:t>
            </a:r>
            <a:r>
              <a:rPr lang="en-US" sz="1400" b="1" dirty="0" err="1" smtClean="0">
                <a:latin typeface="Times New Roman"/>
                <a:ea typeface="Times New Roman"/>
              </a:rPr>
              <a:t>Abdeen</a:t>
            </a:r>
            <a:r>
              <a:rPr lang="en-US" sz="1400" b="1" dirty="0" smtClean="0">
                <a:latin typeface="Times New Roman"/>
                <a:ea typeface="Times New Roman"/>
              </a:rPr>
              <a:t> Z, </a:t>
            </a:r>
            <a:r>
              <a:rPr lang="en-US" sz="1400" b="1" dirty="0" err="1" smtClean="0">
                <a:latin typeface="Times New Roman"/>
                <a:ea typeface="Times New Roman"/>
              </a:rPr>
              <a:t>Nasereddin</a:t>
            </a:r>
            <a:r>
              <a:rPr lang="en-US" sz="1400" b="1" dirty="0" smtClean="0">
                <a:latin typeface="Times New Roman"/>
                <a:ea typeface="Times New Roman"/>
              </a:rPr>
              <a:t> A, </a:t>
            </a:r>
            <a:r>
              <a:rPr lang="en-US" sz="1400" b="1" dirty="0" err="1" smtClean="0">
                <a:latin typeface="Times New Roman"/>
                <a:ea typeface="Times New Roman"/>
              </a:rPr>
              <a:t>Harrus</a:t>
            </a:r>
            <a:r>
              <a:rPr lang="en-US" sz="1400" b="1" dirty="0" smtClean="0">
                <a:latin typeface="Times New Roman"/>
                <a:ea typeface="Times New Roman"/>
              </a:rPr>
              <a:t> S. 2013. Molecular detection of</a:t>
            </a:r>
            <a:r>
              <a:rPr lang="en-US" sz="1400" b="1" i="1" dirty="0" smtClean="0">
                <a:latin typeface="Times New Roman"/>
                <a:ea typeface="Times New Roman"/>
              </a:rPr>
              <a:t> Rickettsia </a:t>
            </a:r>
            <a:r>
              <a:rPr lang="en-US" sz="1400" b="1" i="1" dirty="0" err="1" smtClean="0">
                <a:latin typeface="Times New Roman"/>
                <a:ea typeface="Times New Roman"/>
              </a:rPr>
              <a:t>africae</a:t>
            </a:r>
            <a:r>
              <a:rPr lang="en-US" sz="1400" b="1" i="1" dirty="0" smtClean="0">
                <a:latin typeface="Times New Roman"/>
                <a:ea typeface="Times New Roman"/>
              </a:rPr>
              <a:t>, Rickettsia </a:t>
            </a:r>
            <a:r>
              <a:rPr lang="en-US" sz="1400" b="1" i="1" dirty="0" err="1" smtClean="0">
                <a:latin typeface="Times New Roman"/>
                <a:ea typeface="Times New Roman"/>
              </a:rPr>
              <a:t>aeschlimannii</a:t>
            </a:r>
            <a:r>
              <a:rPr lang="en-US" sz="1400" b="1" i="1" dirty="0" smtClean="0">
                <a:latin typeface="Times New Roman"/>
                <a:ea typeface="Times New Roman"/>
              </a:rPr>
              <a:t> </a:t>
            </a:r>
            <a:r>
              <a:rPr lang="en-US" sz="1400" b="1" dirty="0" smtClean="0">
                <a:latin typeface="Times New Roman"/>
                <a:ea typeface="Times New Roman"/>
              </a:rPr>
              <a:t>and</a:t>
            </a:r>
            <a:r>
              <a:rPr lang="en-US" sz="1400" b="1" i="1" dirty="0" smtClean="0">
                <a:latin typeface="Times New Roman"/>
                <a:ea typeface="Times New Roman"/>
              </a:rPr>
              <a:t> Rickettsia </a:t>
            </a:r>
            <a:r>
              <a:rPr lang="en-US" sz="1400" b="1" i="1" dirty="0" err="1" smtClean="0">
                <a:latin typeface="Times New Roman"/>
                <a:ea typeface="Times New Roman"/>
              </a:rPr>
              <a:t>sibirica</a:t>
            </a:r>
            <a:r>
              <a:rPr lang="en-US" sz="1400" b="1" i="1" dirty="0" smtClean="0">
                <a:latin typeface="Times New Roman"/>
                <a:ea typeface="Times New Roman"/>
              </a:rPr>
              <a:t> </a:t>
            </a:r>
            <a:r>
              <a:rPr lang="en-US" sz="1400" b="1" i="1" dirty="0" err="1" smtClean="0">
                <a:latin typeface="Times New Roman"/>
                <a:ea typeface="Times New Roman"/>
              </a:rPr>
              <a:t>mongolitimonae</a:t>
            </a:r>
            <a:r>
              <a:rPr lang="en-US" sz="1400" b="1" dirty="0" smtClean="0">
                <a:latin typeface="Times New Roman"/>
                <a:ea typeface="Times New Roman"/>
              </a:rPr>
              <a:t> in camels and </a:t>
            </a:r>
            <a:r>
              <a:rPr lang="en-US" sz="1400" b="1" i="1" dirty="0" err="1" smtClean="0">
                <a:latin typeface="Times New Roman"/>
                <a:ea typeface="Times New Roman"/>
              </a:rPr>
              <a:t>Hyalomma</a:t>
            </a:r>
            <a:r>
              <a:rPr lang="en-US" sz="1400" b="1" dirty="0" smtClean="0">
                <a:latin typeface="Times New Roman"/>
                <a:ea typeface="Times New Roman"/>
              </a:rPr>
              <a:t> spp. ticks from Israel. Vector-borne Zoonotic Dis. 13: 1-6. DOI: 10.1089/vbz.2013.1330</a:t>
            </a:r>
          </a:p>
          <a:p>
            <a:pPr marL="457200" indent="-457200">
              <a:spcAft>
                <a:spcPts val="0"/>
              </a:spcAft>
            </a:pPr>
            <a:r>
              <a:rPr lang="en-US" sz="1400" b="1" dirty="0" smtClean="0">
                <a:latin typeface="Times New Roman"/>
                <a:ea typeface="Times New Roman"/>
              </a:rPr>
              <a:t>Sherman, R.A., </a:t>
            </a:r>
            <a:r>
              <a:rPr lang="en-US" sz="1400" b="1" u="sng" dirty="0" smtClean="0">
                <a:latin typeface="Times New Roman"/>
                <a:ea typeface="Times New Roman"/>
              </a:rPr>
              <a:t>K.Y. </a:t>
            </a:r>
            <a:r>
              <a:rPr lang="en-US" sz="1400" b="1" u="sng" dirty="0" err="1" smtClean="0">
                <a:latin typeface="Times New Roman"/>
                <a:ea typeface="Times New Roman"/>
              </a:rPr>
              <a:t>Mumcuoglu</a:t>
            </a:r>
            <a:r>
              <a:rPr lang="en-US" sz="1400" b="1" dirty="0" smtClean="0">
                <a:latin typeface="Times New Roman"/>
                <a:ea typeface="Times New Roman"/>
              </a:rPr>
              <a:t>, M. </a:t>
            </a:r>
            <a:r>
              <a:rPr lang="en-US" sz="1400" b="1" dirty="0" err="1" smtClean="0">
                <a:latin typeface="Times New Roman"/>
                <a:ea typeface="Times New Roman"/>
              </a:rPr>
              <a:t>Grassberger</a:t>
            </a:r>
            <a:r>
              <a:rPr lang="en-US" sz="1400" b="1" dirty="0" smtClean="0">
                <a:latin typeface="Times New Roman"/>
                <a:ea typeface="Times New Roman"/>
              </a:rPr>
              <a:t> &amp; T.I. </a:t>
            </a:r>
            <a:r>
              <a:rPr lang="en-US" sz="1400" b="1" dirty="0" err="1" smtClean="0">
                <a:latin typeface="Times New Roman"/>
                <a:ea typeface="Times New Roman"/>
              </a:rPr>
              <a:t>Tantawi</a:t>
            </a:r>
            <a:r>
              <a:rPr lang="en-US" sz="1400" b="1" dirty="0" smtClean="0">
                <a:latin typeface="Times New Roman"/>
                <a:ea typeface="Times New Roman"/>
              </a:rPr>
              <a:t>. 2013. Maggot Therapy. In: </a:t>
            </a:r>
            <a:r>
              <a:rPr lang="en-US" sz="1400" b="1" dirty="0" err="1" smtClean="0">
                <a:latin typeface="Times New Roman"/>
                <a:ea typeface="Times New Roman"/>
              </a:rPr>
              <a:t>Grassberger</a:t>
            </a:r>
            <a:r>
              <a:rPr lang="en-US" sz="1400" b="1" dirty="0" smtClean="0">
                <a:latin typeface="Times New Roman"/>
                <a:ea typeface="Times New Roman"/>
              </a:rPr>
              <a:t>, M., R.A. Sherman, O. </a:t>
            </a:r>
            <a:r>
              <a:rPr lang="en-US" sz="1400" b="1" dirty="0" err="1" smtClean="0">
                <a:latin typeface="Times New Roman"/>
                <a:ea typeface="Times New Roman"/>
              </a:rPr>
              <a:t>Gileva</a:t>
            </a:r>
            <a:r>
              <a:rPr lang="en-US" sz="1400" b="1" dirty="0" smtClean="0">
                <a:latin typeface="Times New Roman"/>
                <a:ea typeface="Times New Roman"/>
              </a:rPr>
              <a:t>, C.M.H. Kim &amp; K. Y. </a:t>
            </a:r>
            <a:r>
              <a:rPr lang="en-US" sz="1400" b="1" dirty="0" err="1" smtClean="0">
                <a:latin typeface="Times New Roman"/>
                <a:ea typeface="Times New Roman"/>
              </a:rPr>
              <a:t>Mumcuoglu</a:t>
            </a:r>
            <a:r>
              <a:rPr lang="en-US" sz="1400" b="1" dirty="0" smtClean="0">
                <a:latin typeface="Times New Roman"/>
                <a:ea typeface="Times New Roman"/>
              </a:rPr>
              <a:t> (</a:t>
            </a:r>
            <a:r>
              <a:rPr lang="en-US" sz="1400" b="1" dirty="0" err="1" smtClean="0">
                <a:latin typeface="Times New Roman"/>
                <a:ea typeface="Times New Roman"/>
              </a:rPr>
              <a:t>Eds</a:t>
            </a:r>
            <a:r>
              <a:rPr lang="en-US" sz="1400" b="1" dirty="0" smtClean="0">
                <a:latin typeface="Times New Roman"/>
                <a:ea typeface="Times New Roman"/>
              </a:rPr>
              <a:t>). Biotherapy - History, Principles and Practice: A Practical Guide to the Diagnosis and Treatment of Disease using Living Organisms. Springer Pub., Heidelberg, pp. 5-29.</a:t>
            </a:r>
          </a:p>
          <a:p>
            <a:pPr marL="457200" indent="-457200"/>
            <a:r>
              <a:rPr lang="en-US" sz="1400" b="1" dirty="0" err="1" smtClean="0">
                <a:latin typeface="Times New Roman"/>
                <a:ea typeface="Times New Roman"/>
              </a:rPr>
              <a:t>Gileva</a:t>
            </a:r>
            <a:r>
              <a:rPr lang="en-US" sz="1400" b="1" dirty="0" smtClean="0">
                <a:latin typeface="Times New Roman"/>
                <a:ea typeface="Times New Roman"/>
              </a:rPr>
              <a:t>, O.S. &amp; </a:t>
            </a:r>
            <a:r>
              <a:rPr lang="en-US" sz="1400" b="1" u="sng" dirty="0" smtClean="0">
                <a:latin typeface="Times New Roman"/>
                <a:ea typeface="Times New Roman"/>
              </a:rPr>
              <a:t>K.Y. </a:t>
            </a:r>
            <a:r>
              <a:rPr lang="en-US" sz="1400" b="1" u="sng" dirty="0" err="1" smtClean="0">
                <a:latin typeface="Times New Roman"/>
                <a:ea typeface="Times New Roman"/>
              </a:rPr>
              <a:t>Mumcuoglu</a:t>
            </a:r>
            <a:r>
              <a:rPr lang="en-US" sz="1400" b="1" dirty="0" smtClean="0">
                <a:latin typeface="Times New Roman"/>
                <a:ea typeface="Times New Roman"/>
              </a:rPr>
              <a:t>. 2013. </a:t>
            </a:r>
            <a:r>
              <a:rPr lang="en-US" sz="1400" b="1" dirty="0" err="1" smtClean="0">
                <a:latin typeface="Times New Roman"/>
                <a:ea typeface="Times New Roman"/>
              </a:rPr>
              <a:t>Hirudotherapy</a:t>
            </a:r>
            <a:r>
              <a:rPr lang="en-US" sz="1400" b="1" dirty="0" smtClean="0">
                <a:latin typeface="Times New Roman"/>
                <a:ea typeface="Times New Roman"/>
              </a:rPr>
              <a:t>. In: </a:t>
            </a:r>
            <a:r>
              <a:rPr lang="en-US" sz="1400" b="1" dirty="0" err="1" smtClean="0">
                <a:latin typeface="Times New Roman"/>
                <a:ea typeface="Times New Roman"/>
              </a:rPr>
              <a:t>Grassberger</a:t>
            </a:r>
            <a:r>
              <a:rPr lang="en-US" sz="1400" b="1" dirty="0" smtClean="0">
                <a:latin typeface="Times New Roman"/>
                <a:ea typeface="Times New Roman"/>
              </a:rPr>
              <a:t>, M., R.A. Sherman, O. </a:t>
            </a:r>
            <a:r>
              <a:rPr lang="en-US" sz="1400" b="1" dirty="0" err="1" smtClean="0">
                <a:latin typeface="Times New Roman"/>
                <a:ea typeface="Times New Roman"/>
              </a:rPr>
              <a:t>Gileva</a:t>
            </a:r>
            <a:r>
              <a:rPr lang="en-US" sz="1400" b="1" dirty="0" smtClean="0">
                <a:latin typeface="Times New Roman"/>
                <a:ea typeface="Times New Roman"/>
              </a:rPr>
              <a:t>, C.M.H. Kim &amp; K. Y. </a:t>
            </a:r>
            <a:r>
              <a:rPr lang="en-US" sz="1400" b="1" dirty="0" err="1" smtClean="0">
                <a:latin typeface="Times New Roman"/>
                <a:ea typeface="Times New Roman"/>
              </a:rPr>
              <a:t>Mumcuoglu</a:t>
            </a:r>
            <a:r>
              <a:rPr lang="en-US" sz="1400" b="1" dirty="0" smtClean="0">
                <a:latin typeface="Times New Roman"/>
                <a:ea typeface="Times New Roman"/>
              </a:rPr>
              <a:t> (</a:t>
            </a:r>
            <a:r>
              <a:rPr lang="en-US" sz="1400" b="1" dirty="0" err="1" smtClean="0">
                <a:latin typeface="Times New Roman"/>
                <a:ea typeface="Times New Roman"/>
              </a:rPr>
              <a:t>Eds</a:t>
            </a:r>
            <a:r>
              <a:rPr lang="en-US" sz="1400" b="1" dirty="0" smtClean="0">
                <a:latin typeface="Times New Roman"/>
                <a:ea typeface="Times New Roman"/>
              </a:rPr>
              <a:t>). 2013. Biotherapy - History, Principles and Practice: A Practical Guide to the Diagnosis and Treatment of Disease using Living Organisms. Springer Pub., Heidelberg, pp. 31-76. </a:t>
            </a:r>
            <a:r>
              <a:rPr lang="en-US" sz="1400" b="1" dirty="0" err="1" smtClean="0">
                <a:latin typeface="Times New Roman"/>
                <a:ea typeface="Times New Roman"/>
              </a:rPr>
              <a:t>Kamani</a:t>
            </a:r>
            <a:r>
              <a:rPr lang="en-US" sz="1400" b="1" dirty="0" smtClean="0">
                <a:latin typeface="Times New Roman"/>
                <a:ea typeface="Times New Roman"/>
              </a:rPr>
              <a:t>, J, </a:t>
            </a:r>
            <a:r>
              <a:rPr lang="en-US" sz="1400" b="1" dirty="0" err="1" smtClean="0">
                <a:latin typeface="Times New Roman"/>
                <a:ea typeface="Times New Roman"/>
              </a:rPr>
              <a:t>Morick</a:t>
            </a:r>
            <a:r>
              <a:rPr lang="en-US" sz="1400" b="1" dirty="0" smtClean="0">
                <a:latin typeface="Times New Roman"/>
                <a:ea typeface="Times New Roman"/>
              </a:rPr>
              <a:t> D, </a:t>
            </a:r>
            <a:r>
              <a:rPr lang="en-US" sz="1400" b="1" dirty="0" err="1" smtClean="0">
                <a:latin typeface="Times New Roman"/>
                <a:ea typeface="Times New Roman"/>
              </a:rPr>
              <a:t>Mumcuoglu</a:t>
            </a:r>
            <a:r>
              <a:rPr lang="en-US" sz="1400" b="1" dirty="0" smtClean="0">
                <a:latin typeface="Times New Roman"/>
                <a:ea typeface="Times New Roman"/>
              </a:rPr>
              <a:t> KY, </a:t>
            </a:r>
            <a:r>
              <a:rPr lang="en-US" sz="1400" b="1" dirty="0" err="1" smtClean="0">
                <a:latin typeface="Times New Roman"/>
                <a:ea typeface="Times New Roman"/>
              </a:rPr>
              <a:t>Harrus</a:t>
            </a:r>
            <a:r>
              <a:rPr lang="en-US" sz="1400" b="1" dirty="0" smtClean="0">
                <a:latin typeface="Times New Roman"/>
                <a:ea typeface="Times New Roman"/>
              </a:rPr>
              <a:t> S. 2013. Prevalence and diversity of </a:t>
            </a:r>
            <a:r>
              <a:rPr lang="en-US" sz="1400" b="1" dirty="0" err="1" smtClean="0">
                <a:latin typeface="Times New Roman"/>
                <a:ea typeface="Times New Roman"/>
              </a:rPr>
              <a:t>Bartonella</a:t>
            </a:r>
            <a:r>
              <a:rPr lang="en-US" sz="1400" b="1" dirty="0" smtClean="0">
                <a:latin typeface="Times New Roman"/>
                <a:ea typeface="Times New Roman"/>
              </a:rPr>
              <a:t> species in commensal rodents and </a:t>
            </a:r>
            <a:r>
              <a:rPr lang="en-US" sz="1400" b="1" dirty="0" err="1" smtClean="0">
                <a:latin typeface="Times New Roman"/>
                <a:ea typeface="Times New Roman"/>
              </a:rPr>
              <a:t>ectoparasites</a:t>
            </a:r>
            <a:r>
              <a:rPr lang="en-US" sz="1400" b="1" dirty="0" smtClean="0">
                <a:latin typeface="Times New Roman"/>
                <a:ea typeface="Times New Roman"/>
              </a:rPr>
              <a:t> from Nigeria, West Africa. </a:t>
            </a:r>
            <a:r>
              <a:rPr lang="en-US" sz="1400" b="1" dirty="0" err="1" smtClean="0">
                <a:latin typeface="Times New Roman"/>
                <a:ea typeface="Times New Roman"/>
              </a:rPr>
              <a:t>PLoS</a:t>
            </a:r>
            <a:r>
              <a:rPr lang="en-US" sz="1400" b="1" dirty="0" smtClean="0">
                <a:latin typeface="Times New Roman"/>
                <a:ea typeface="Times New Roman"/>
              </a:rPr>
              <a:t> </a:t>
            </a:r>
            <a:r>
              <a:rPr lang="en-US" sz="1400" b="1" dirty="0" err="1" smtClean="0">
                <a:latin typeface="Times New Roman"/>
                <a:ea typeface="Times New Roman"/>
              </a:rPr>
              <a:t>Neg</a:t>
            </a:r>
            <a:r>
              <a:rPr lang="en-US" sz="1400" b="1" dirty="0" smtClean="0">
                <a:latin typeface="Times New Roman"/>
                <a:ea typeface="Times New Roman"/>
              </a:rPr>
              <a:t> Trop Dis 7 (5): e2246. doi:10.1371/journal.pntd.0002246.</a:t>
            </a:r>
          </a:p>
          <a:p>
            <a:endParaRPr lang="en-US" sz="1400" dirty="0"/>
          </a:p>
        </p:txBody>
      </p:sp>
      <p:pic>
        <p:nvPicPr>
          <p:cNvPr id="4" name="Picture 3" descr="C:\Users\neha-k\Pictures\JT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56" y="6539"/>
            <a:ext cx="9144000" cy="117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7003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1371600"/>
            <a:ext cx="8077200" cy="1066800"/>
          </a:xfrm>
        </p:spPr>
        <p:txBody>
          <a:bodyPr>
            <a:normAutofit/>
          </a:bodyPr>
          <a:lstStyle/>
          <a:p>
            <a:r>
              <a:rPr lang="en-US" sz="4000" b="1" dirty="0" smtClean="0">
                <a:latin typeface="Times New Roman" panose="02020603050405020304" pitchFamily="18" charset="0"/>
                <a:cs typeface="Times New Roman" panose="02020603050405020304" pitchFamily="18" charset="0"/>
              </a:rPr>
              <a:t>Brief Account on House </a:t>
            </a:r>
            <a:r>
              <a:rPr lang="en-US" sz="4000" b="1" dirty="0" smtClean="0">
                <a:latin typeface="Times New Roman" panose="02020603050405020304" pitchFamily="18" charset="0"/>
                <a:cs typeface="Times New Roman" panose="02020603050405020304" pitchFamily="18" charset="0"/>
              </a:rPr>
              <a:t>Dust </a:t>
            </a:r>
            <a:r>
              <a:rPr lang="en-US" sz="4000" b="1" dirty="0">
                <a:latin typeface="Times New Roman" panose="02020603050405020304" pitchFamily="18" charset="0"/>
                <a:cs typeface="Times New Roman" panose="02020603050405020304" pitchFamily="18" charset="0"/>
              </a:rPr>
              <a:t>M</a:t>
            </a:r>
            <a:r>
              <a:rPr lang="en-US" sz="4000" b="1" dirty="0" smtClean="0">
                <a:latin typeface="Times New Roman" panose="02020603050405020304" pitchFamily="18" charset="0"/>
                <a:cs typeface="Times New Roman" panose="02020603050405020304" pitchFamily="18" charset="0"/>
              </a:rPr>
              <a:t>ites</a:t>
            </a:r>
            <a:endParaRPr lang="en-US" sz="42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9458" name="AutoShape 2" descr="data:image/jpeg;base64,/9j/4AAQSkZJRgABAQAAAQABAAD/2wCEAAkGBxQTEhUTExQVFRUXGRoYFxcXFxgdGhobFxUYGB0YGhUZICgiGRolHBYXIjEiJSkrLi46Gh8zODMsNyktLisBCgoKDg0OGxAQGzQmICQtLCw3LDQsLCwsNCwsLCwsNCw0LCwsLCwsLCwsLCwsLDQsLCwsLTQsLCwsNCwsLCwsLP/AABEIAN8A4gMBEQACEQEDEQH/xAAcAAEAAgMBAQEAAAAAAAAAAAAABgcDBAUCAQj/xABAEAACAQIDBQUFBwEHBAMAAAABAgADEQQSIQUGMUFREyJhcYEHMpGhwRRCUnKCsdGiIzNikrLh8ERTwvEWJEP/xAAbAQEAAwEBAQEAAAAAAAAAAAAAAwQFAgEGB//EADQRAAIBAwMCBQEGBwEBAQAAAAABAgMEERIhMUFRBRMiYXHwI4GRobHhFDIzQsHR8WIGFf/aAAwDAQACEQMRAD8Ao2AIAgCAIAgCAIAgCAIAgCAIAgCAIAgCAIAgCAIAgCAIAgCAIAgCAIAgCAIAgCAIAgCAIAgCAIAgCAIAgCAIAgCAIAgCAIAgCAIAgCAIAgCAIAgCAIBt7O2bWrtko0nqN0RSbX5m3AeJnqTfBzKSju2TvY3shxVSxrvToDp77/Be7/VJlQl1K0ruC43JbgvY/g0salStVPMXVV+AF/nJI0I9SB3k3wdnD+z7Zyf9MrfmZ2/cyRUodiN3FR9TY/8Ah+zx/wBJR/yT3yo9jnzqncwYjcnZrccLTH5Sy/sY8mL6HquKi6nC2h7K8A/929aifBgy/Bhf+qcO2XQljdzXO5DtteynFU7tQdMQvQd1/wDKdD6H0kMreS4LELuD52INisK9NilRGRhxV1Kkeh1kLTXJZTT3Rhnh6IAgCAIAgCAIAgCAIAgCAIAgCAIAgH0CAWhuP7KWrBa2NzU0NitEaO35zbuDw4+UnhR6yKda6xtAtqhg8Ng6eVFp0UHIAC/1Y/Ey1CPRIoOUpPLORjd7kXSmhbxbQfDj+0nVLueqJxMVvTXb7yr+UfU3napxOlE0aWOxFdwiPUdjwAY8uJ42AHWc1J06UXObwkSQpOb0xWWY9qUcRQt2hYA6AhyQSOVweMhtb2hc58p5x04ZNXtKtHGtcmku1ag4Vag/W38y3hFfSjYo7z11+8HHRh9RYzzShpR18DvfTbSoDTPXiv8AI+E5cDlwZ0NqbPw+MpgVkSqv3XFsw/LUGo5SKdOMtmjyE5QexVG9+4dTC3q0iatAcT99Pzgcv8Q9bSjVt3DdcGhRuVPZ7MhsrlkQBAEAQBAEAQBAEAQBAEAQBAEAQC5PZLuGAq43ELdjrRQj3R/3COZPIcuPlZpU8LUyhc199ESwdv7fXDjIlmqfJfPqfCW6dNy3fBTSK+xm0KlZ9S1Rz5k+gHLyk8pQpR1SaS78E0YNvCRzcdWamcrgqeh46zmjWp1o66ck13W5JOlKDxJYZo4ytUQKzIyqwupINiOoM8hcUpycIyTa2azudOjJLLWxJN3sQMPSStUNZExV6OawyAgM61EtryKnynzfikp16sorHo+vg2rFQpRi+526eATsnpiqanbO1VmVbhFFMKFUHqQL+J+OYq0ozjNLDjj9TS8vOrVxL/RWuIxGR3W98rEX8ja8+4hVzSVRrpn8j5aVHFV00+uPzBxOkqWl/wDxE3DTj7zU8S8H/g6Maqnqy8PbC4yup87WKd/ruHRUdsvf4Pa3g/l2auXPfCeMd+N/g3Nm7XqUDem2nNTqp8x9ZoNJmG455J7sPblPErp3XA7yHj5j8SzhrBDKLiQXf/cgKGxOGWyjWpTHLq6Dp1HKUK9DHqiXLe4z6ZFcSmXRAEAQBAEAQBAEAQBAEAQBAEAlXs23b+24xUcXpU/7Sr0IBFl/USB5XklOOpkFxU0Qz1P0HtvaIw1G4tnPdQdPG3QD6S9CGp4MtLJAMPhzXZrvbmTxYk+HnxMqeLeKx8Ppp6cyfC4W3O5p+H2ErueE8Jcv9jnbKoVqWORMjHXUqCQVYEZr9P4lHxK9tr3wuc1JLPR86lvj5L1rbVbW8UZLjr0x3O7vRuZXxNRHQZVtZ7g3te9wANTYn5TC8E8bp2NGVKom98rjnHz8FvxGhG4qRlGS4w/xNr2hLfCMqL3EW35Qi6XH3ToJT8Gm34hGpLlv8cv8zuvFK2cV2NPY+zno4KmMVQVqLZDUU5u1pqCxzZQdLlgdLEak34DTub+i72cIS6vfo/b65IqcG6UfZI1tqbbprRWnSp5My1y5zMWVqDXQq5OqkcRbn4SWNLLy/wDz+ZYc2mtW69X5ECpoa5t95j+/GW1VqW+Y52Zrxo23iFONRLDj26e3uSGjsynTFiMxA1J4fCVFVkpZi8P2NxWtN01Gospd9+DzWwFNxoAPFZJQuZ0Kmtc+5FeeH0Lyi6UuPbpg5GLp5O6eM0PD5Vq9z5mfn/Rh+NQtrOw8hRXt89Xnv+prUsS1Ng6MVYG4In0bPhdmWXu3txcVTvoKi6Ov1H+EyNrBBOGlla+0bdkYaqK1MWo1Tw/A+pK+RGo9RymbcUtDyuGX7arrWHyiGysWRAEAQBAEAQBAEAQBAEAQBAL/APYvsXscD2zDv12zfoXuqPjmP6pboxxHJmXc8zx2PG9ePNXEFRwTuL531Px/aXdUaVNzlsksv4I6UHJqK5ZwsXsXGJWptSFmDDvggqFNswYfhtf4DnafN3ni/ht7bSjKW63Saaefbpn7zdtrK7tqqlFffnb7+pb2y8GtJAx94i5J5eHhPgJy07Lk0a9Z1ZY6GltLemhQ1cnLzZRcDxtxt5Cd0rOrV/lI5U9KyzbxNNa9NatJlJK3puODA6gHqp+XEaiRLNOThNfK+upzFtM5GKqvUVSqtlYXItcgg2Kt4g6SxThGDep7r9O5ahNYKn29RqUqhp1VKaEgG3CozE8OosLeE+tozjWipUpZ/YvWFW3jFxqx79M7MwbDUCppp3WI+K/zPZuTTcvg2reNKEowpLCacv0NjaFSxN+AAt631nlOOWSXlVwT+DnbCZmrEj3bG/l/7tLVxGKgl1MLwirUndSkn6Tq4soDmcaADlc6mVYSmk1F4yfQ14UnJTqRTa4ys4yR7ajrnOUW8Dy0n0nhMZq39XGdvj/p8H/9DKnK8bhzhZ+f+cn3YW0Ww9Zaq8tGH4lJFx/zoJpNZMGccrBaO1cEmMwzU73Wqt1boSLq3obGQVIaouLK0JOEslBYmgabsjCzKxVh4qbH5iZLWHg108rKMU8PRAEAQBAEAQBAEAQBAEAyYaiXdUX3mYKPNjYfvCPG8LJ+qWRcJhVRfdoUgo/Qlh8SPnNGnHhGNJ6pZKlxuJYag2bjfTj6ye4oRrUpUpcNFmjN05qa6Ek3U29WrrU7RRkRMxcAjgwBBPDhf4T81v8Aw+FtUUVzqxj6+4+op3bqxyyfb2VGXC1GQElQCbfhDAt/TeZFooyrxUupDB4eSD7WUVaOYa3F/lNm3bp1cFmotUSSezXCvT2eivcXZygPJWbT0Op9ZQ8YnCVy3H2/EpxWMI2cLi+zo1GAuO3qgC9uLk/uTIJ0tc4r/wAonivVgrbfLagxGKZGpgGmigEE6372vlmE+i8OoOhQ1RfL/Y1vDqFGc2p9ERirUNNhUXXI1mA6EcPh9JpU46k4y67otXtbypQr0t1B6ZLsnj6+9HYvTrr1HwIkHrps1M0L2n3X4My0KKUlsoyjmeZ/mJzlN5Z1b2tG2jpprBhrunCp97W3QDheFFvg8qV6cH9p1OHjMBmqN2diAC3HiALm1+POfUeGTq1KWJ89PhH5/wCOwt6Vz9jw1l9d3/swtgXQqWW2YXH+/QzRcGkm0YutPgsDcXGZqJpnjTOn5W1HwOaRyRBUW+SA+1LZ3Z4ztANKyhv1Dut+wPrMy5jiee5etZZhjsQ6ViyIAgCAIAgCAIAgCAIAgEm9muB7baeFUjRagqHypd/4XUD1nUFmSIq8sU2XrvtibYdh+Ngv7sf9M1aS3MqHJW9UlSHADZTexFwbHpOL6Ep284weHjpyW7ZxVWOrjJaA29TcKmW9N+6RYAWYW4Djxn5TK3q/zOW63/A+mcIpbGbY+2BTf7FiGtWQWps+gr0x7rqeBYDRh1B5ETivbucf4imvS+cf2vs/bt7Ffk6C7Ew44Uxb8OuX/Lwt4cJD/FVerO9UsYPe0caEGVffOiqOXTT6TmEHN5lwdU6ed2c2vj6OERKNW5vcsQMwBOuvP5SyqNS4k5w6DOXqK/35FHtDXohchA1UWzELxI68B6Td8MdXT5VTlfl9cmnYVdClJ8Yz+BHlrU+xLqNDxB4ljocxmk4yc1FmtCtQpW0qsVnPOerff9P0Pq4JAoe5QEA242uL2h1JN6XuKdpRjBVo5gms45wZKlVKdPtB3tND58PKcxi5T0k9atToW/nr1LG338GtWxSVUDahr2IHEdfPwlm3otV1B8P9DOvb6lXsJV47Sj+vb3z0/wCnS2e60np0rljkZlaooDd65C25W1PnPsrdxjKNJvO2d+fg/NqylJSn7/TPGDq1n7Y1+6gU6EW18Ootf5dZJRnWlKXmrEdzmpGnFR0cmXcqqBiCAbqysB42Nxp6GVZ+x3Pjcx+1/DXoUanNahX0db/ukoXa9KZLZv1NFVSgaAgCAIAgCAIAgCAIAgCAWN7DMNmx9SpbSnQc38WZFHyLfCTUFmRVu3iGPcsLfit/dL4s3yA+pmnTRQgRzDYfMZKdNne3W2nQo4w4ap74VTTJtlVmBax6G1rHzHSfB/8A0dpKE3Uorbl/X6m9Y1ZzpaZfvgkG0ezxdRKNSiKlM3s/B6bBScwPQ2t8L35fOUddvB1Iyw+3R+xdnT0pMxpspKDrT+2VBcgKrEk6mwFwbfKe+e6sXPyl8oRk0uDZ2ni0was6o1Vwpe7EXsOIXof+XnFGDuZKOcJvB03KUW306HJ3kq0MVhlxNJ7kgsLcwB3gw5EWMs2katvWdKovb/nyeJao5XBVG9G10f7PSp1FYd9nytcXNgoNuehNvKfUWVCUZTlJditVq7KMX8mPF4tO7h1Nyou1uGnInrJacXlzfU3LuvBRhax/txn7uhuqXrhaKlS3O9hpbpO7a1c6mw8Q8R+wVNvf/BkOEcL2FQi1wNONs0l/gpRucP5/Ehl4hH/83y3y9kvh5/Q+bXwKYVgFcmxuORJBFtRyE1/Ip271v6/bufO16k5xVPp9fi+xv4zCLUWm9c1qdVaRqGq+XvEtfIqg3Nr6agiSYUsSnlNb5/x9blNwlDZLZ9DVx2OKpkFV27q1A5C5TfXJlHPzueMu/wARn05ecZz/AIKypLOcLnGD1uhWzYhDzzNf9QaRyeUe1FhHY9qSXwDHo6H5kfWUblfZntr/AFCmZnGmIAgCAIAgCAIAgCAIAgFo+w7EhXxS6ZitMjrYMwPzYfGWrXdspXq2TJNvpXtWplvdKWHmGJPyImlDgqQ4G71JGJLMMiqWaxGbTh5Dxt1iXY1PD7Hz8ykljjndPbc2cWtAmtVSmwIRA7WuWpg6MjcLi2o8PIyKUYvLa/4fR6FBcdEs+x7xO2KmFdWVc6sTbP8AhsODLz569Z8p4v4HRUddLKXb/JHX2SPW1McXftDoTlZdeFgLa+kw7W1bjpXTZlG6vKVrFa+vGPrB73n2/nwy1Upgt7hUnQCoQtybcAbSOysnGu6cnjrn4/2SSrxhQ86O6ayQ/CYtMFh8R2lS6stkA4liCLBTzN7+k2rqg69SnKC3T3+DP8P8QjUjOLWNiqJtHh2N1kzVwCQARqSfEcD1J+s9jTU2ot4JqNZ05asZJlW3fenVBpuGBbNm5g+XMAAATQjZThKOh7HNSbnJyfUk9DZHaWqNYDkSLk+IHTxMvT0yecHGDLX2KrMrHK5U3GYf7/zOJpTxqXB7g5W8dCrXq06ZVihJLlbaEA2ueS9D4nhaR1fU1HGxHU1Nekje3MCaTBSLC2luElT6FSVNw5OluPRvWU+J+Sn+Z6+CCo9jp+1arbA2/FUQD0DN9JSun6Dq0X2hTkzjSEAQBAEAQBAEAQBAEAQDv7jbUfD42kyKXzsKbIOLByBYeN7EeQklKTjLKIq0FKDTLx3q2OtXDVFfkC6nmrKCQQRwPL1M1IyyzKhJpkT3Qd0JpMEJsxLv95be4QOOvQSSWT6PwicHqgo+rnPddiT0VQUTSCCihtmJcObE6WFyxB5DTynCSSwbMYqKx+RydpVlJYFbDha97jQAjpoOI09ZQu7tUno05zz8GR4l4orWapac53fTb29yM4DHYk1TRenekhbJUIsSD7o0Njw5fKYkqFGMnOm+ehi+IXVOvSSi+Hld8e53E7QIU0sTzIvy0AvpqLyvKjB1FU6lOPiM427t1w+vscLePYr4hFRSoIYMb9LEG1uJ1lulUUN2cWtxGi22jFt3YlCnhG0stNdOrEmwuepJ4zqnUk5ndvcVZ1vk4m6Gw3rKSCikgsMx4gEL06zTo0JVODcJls/CNT7Ok7ZizgGx0A5gHyHzmnGMqVNQby2/yB39ubU7Fc2lzovQWHSKs1BHrIbS3rrdrcEut+8Dbh4aaGUVcy1ex5km+JNrOoBI4A8DfgD62mgz1+xX+3ftDtnrKw5DSwF+QA0E9WCjPW95En3MwWUk/hW36mOv7GJcFOozg+2PF6Yej4tUPyUf+Uz7uXCLVnHllZSkXhAEAQBAEAQBAEAQBAEAtv2Jbt3z41x1Sjf+tx/p/wA0s0If3Mo3dT+xE73nxv8A+Q56t/H1l6nHqUkR+jgLm40PUSXJLCpKEtUXhnE2tt6nRxP2N81TMqqzXvYmxCMD0AQ35aSnUrwg9L4N+18RzS+3W3f9v9HvF1MSGpotI1EJsWcgNTuRYlgTmAF9P2Mo17qlUhp5/VFO98StLik4N6tnjKaafTfr9ZOvh8P08rzJPl2+59qoqC7X06awk2IqUnhGWjhUrIGQ3HJl4g/Q+Bh5i8M8cpU5YkaWO3eGLUJVZ1FNj2iJYBjYZSTxAsQbf4vCdxnoexNTuXReYLnh9jQ2jsrsKtNMMpu65ERTdrrrbU3tbUk6C3jNCzr1MtM1PD7mpVbU+T1tPC1qFKnVqEM9Jw7hSDZb6qSNCRpwvNWbn5SlLlPP3GmdTauBTGUFytobMrfQj4gySpBVYHXJp7J3XCEGpYgchfXw8JHTt0uTzB2tpVSqkhcxUZsvlwFh1P7GWJewZDtobebElKRpoO8CSuYaA3OhJ6TyKfMinWrZWEib7DwuSkOrd4+vAfCG9zOk9ymd/wDaYxGNqsDdU/s18k0J9WzH1mVXnqmzVt4aYIjkhJhAEAQBAEAQBAEAQBAO3ufu8+OxK0VuF96o34UHE+fIeJncIangjq1FTjk/RdWpRwWHVQAlNFCovpoPE+PmZfhDLwjI3k8kPWv2rF7g3PES1jB1wbO29qLgsK9c2zAWpg/ec8B6cT4AyGrU0RydU4a5YKKTHuKvbE5nzFiW1uTxJmTL1cmq4Jx09Czdz97WxdUUmpWaxOZblRYE69L2lKrRUFlMw7uyVGGtSJpg6F6KleJp3Hnl/mV29zMnJKeH3K53j3sanSVKYGdiQxYe7l5W6/xLkKKzlm5Qsk5anwSL2TdrUo1qtQWVmGXSwJFwSB/zhIrnGUkUfF3FTilykSnEYRnOIWm2RiiAMRcBrNqRz0y6SunjGTPjNRUHJZ3f4bfuV3t7ZOIwVsRXrCqQbhluD3ToMpsFXXgOp0mjbV4J7LB9DZXlGp6IRwdXd/G4nF1EqVGFOllJ7EKCMraWN+JOmv8A6mvSlUqSy3t29jURu0sGtGu1KhWCNxaiwLKDa9geRHSdxUVLEJfcDep4+1QUnrUhUP3VXvcL/eJA014STXvpb3BxNo7dr0cSylU7IW0ZtWuB382pvy4W0tOM1deIrY5lNR5PexcOMTiXqqtqegva17G5+g+Mm4RnXNRN7HX3422MJhHcG1R+5T/MQdf0i5+Er1p6I5IqFPXPBQpMyzWPkAQBAEAQBAEAQBAEAQC7PYlglTCVK+mapUIJ6KgFh8WY/CXLdekzruWZ4NffzbmauaRdVVOALAXJGrWPw9JfppJEdODxk5u7+1aaub1EsR+IcfSdNo9lB9iLe0DbdTEYjKQy0qd1pggi/V/G/wC1plXE254fQuW8FGOerIwhAIuLi+o6yuWGXZsPfLBU8LTUPSpkKM1NAqi45kDiTx58ZRqQqSeOh83XtLmdRrdo72ysegVXF+wq9+k5BAXPqUa/u6kkE6a25C8Eov7yjVpSy1/ctmvjr/v8TJjt18JWftKlFGbje3E9SOcRqySwmeU7ytTjpjLY6YVaahVUAAWVFHyAnO8uSFuU3lkd3vOMpYYvhAGq5s9W1y2W3BBztYDrYSWlocsSLln5EquKvGML9yA7Ux2OxVOmMUgWidQyqM19GCtr3b5eY5WlmKhGXp5PqKPhcaLVRJkiw2x2pvh69GpUJcLlItoSRoRwtrzFtJ7G+mnLPKNZ2ccRlFvDMOIwr4TFOxvVC5mLjne5JPO/M+ctWt5F+qWxBWtpU3ssrGThVq5xNepjKd6ahxkJHEqoBt1GnHxlyMJVZucdihUrKLwZsXXqYysotrw4cvSX1tyV6tXVuWNsnALh6QQWFhdj5DU36CcNlJvLKX3+3i+2YklT/ZU7pT8ddX/UfkBMuvU1y9jToUtEfdkZkJOIAgCAIAgCAIAgCAIAgE69m2+a4PPQrX7GocwYa5Hta5H4SAL9LCWKFVReHwVbihr3XJZjDC4pb/2NdOR7j29fumaMZJ8FD1QfYjO8u6FJE7aguQgjMgJykE2uByPDwnS3JIVXwzSwFB27rgMvAhgCLeRnsoprc9cscEG3wwCUcXUp09F7pt+HMgYj4mZFeKjNpF+jJygmzV2CaQxFM1wWpBgWUcx0v0kE842FdTdNqHJc+9G/OHw9AGkUdmUFaduRBAVk+6vXysJRhRcnufOW3h9SpP1d+frqdPEVqdDCjEsjJZAzU6bsFBK5ioFwOvKRpOUsIrwjOrV8uLzvy0YsDtX7ZgHrYW9OoyuFvZmV1vob3vw+c9cdE8SPZ0vIuFCrutvwK+3E36rITQr1M6kHI9RjmVieGY+9xOh/2lmtQX8yN248JhXlmGIv8mTzZOzXodp2rrUp1GuEXUF2OmW/C/O99bmU5zU8Y6H1VpbStqSpt5X1+R2MQyooNSqtIcAAUVfyqXF2/wCaSNb8LJayo/zPBq1y6qxQU3Z1slQgceQa1gQRzFr6Az2OG9+BNPGY/cQXbOzKtNkpZQAwJUDQAX1JtoNTyn1Vlc060WoLGMHy15bToSzN5ySbdLYopLnOpPAnnyv5chLUn0M6cskf9qm9HZp9jpHvuP7Uj7qH7nm3Pw85SuauFpRYtaOXrZUsomgIAgCAIAgCAIAgCAIAgCAIBYXscw6GvWqMAWRFC35Zibm3oB6y3aJNtlO8bUUiY79bZelTVUpMyue8+mUEcF46HS97cpfiVKcVLqcDZW0ajkX7vkJ3udyikQffPDhMXUAYvms12NyCyg2J9fhaZFeOmo0X6DzBHDkJKeg2t4BLdr7+1q+GOHYcSO9pwAII0A43kMaKjLKKFHw+FKprRo7ub4YjB03p0iLMcwzX7p4EgA63FvhPZ0ozeWSXFlTryUpdDBu7iqf2nNiEV1e97gEAk3uF4ddPGezi9PpL9DTGSUlsXSwo0uzFFiUSqGe/IMppg2AsFBy8OEzXmWc9jailHHz+xq7y7OarV7yM6kAIQL26rblrc+s9pTUY8nlalqlutjo7NwP2bC5XYKFN7k6J3rgX8Jy81KnpWWdRUaVLEnhHBwWx3fE3eua4K3D5i1lvrqSbEm3CfT2VdTg/Rpxtg+X8Qo+TJLXqzudrerbiYLDNVIF/dpp1Y8B5DifASWpU0RyUaVNzlg/P+LxLVXao5LO5LMTzJmW228s1kklhGGeHogCAIAgCAIAgCAIAgCAIAgEi9n+JdMfRCNlznI3ip1K+pAt42k1BtVFghuEnTeS4d4qbth3FOn2raWW4HAg8+c1UzLhjO5XGExFSo+Vu6AbFV0AtyPMzvcstJI2vaFhqQwtNrAVA4VTztYkjy0Eo3aWnL5O7ZvW+xXMzy8IAgCAfVNjccYBZ27XtAXsjRemvbObZz7lrfeHMnhbhqZTnbb5zsaFO8bxFk0qbdp0K2HwzElqyK4GhCBmKgZr3Iup6yp5TlFz7F7z4xmqfVmpvDtgXq0a6/wBnYhcvEMvA+umvLxmnbWVTRCtQlv1yZ1e8p+ZUo147d+vc97iYQJh8/NyT6A2E35s+anyVx7VdsGtjDSB7lDujxYgFj8bD9MzLmeZ47F+1hphnuQuVyyIAgCAIAgCAIAgCAIAgCAIAgHujVKMGU2ZSCCOIINwfjCeDxrOxfW6GOq4jC06tawZgfdFrgGwY9CbXsJq0pOUE2ZNaMYzaiR7HYtPtdQBRbMQTfmBqbeYMsrg9Sekje/qPWFJkUsqZgQBexbLrYeXylG8hJ4aLVs1HKZDqeCqNotNz5KT9JQ0vsW3JI6GH3Zxb8KD/AKrL/qIkio1Hwjh1oLqY9q7Br4cBqqWB0BDKwv07pNjPJ0pw3aEKsZ8M5kjJBAEAy/aXzBszZhazXNxbhY8p5hHuXnJOt3MUcRhGViWqUiQSTclWuQST45h6CaVpPMdPYo3CannuWNum98LTtyzD+o/zLUuSlPkpbfaiUx+JB49oT6N3h8iJkVVibNWi800cORkogCAIAgCAIAgCAIAgCAIAgCAIB+gN1z/9LDZf+xTt55B9ZrUv5F8GPV/qP5KwqYkoWzHvXOY9DfUed5ZLGMm1szan4Sb/ADnOzEokioV6zDU5R48fhGCJ4NmnWyAknMep+kaTnkje9OIarhazcQGQf1C8r3S+zZYobTRXsyi+IAgCAdndTan2fEKW/u37lT8rc/Q2PpJaNTRLJFVhqiW/urWyPUoH86+PI/8AiZrPuZk11Ih7Ydj2enilGjDs38xqp9RcfpEoXUN1It2c9nEraUy6IAgCAIAgCAIAgCAIAgCAIAgCAWf7Mt6U7MYSswVgT2TMbAgn3Lnncm3naXrassaWUbmi860S/aO62GrsWenZjqSulz1I4E+Mu5KiqSXB5wu6OHpkFQ9x/iA/YCNQdST5OpT2XSH3AfO5/eeamc5Z7snuqF8bAWHgfHwnmcgiVfA0xiKlIKBTJtl5d8XOnTWdPdYZKm8ZKdxNPK7L0JHwNpitYZqrdGOeHogCAIBYe6O3CUR+NSgQG/xIbgfK6+gmna1NUdL6FCvTw/Zljbb2emMwr0rgrUW6N0PFW+NvnO6kNUXErU5uEkz894rDtTdqbizKSrDoQbGZTWHhmummsoxTw9EAQBAEAQBAEAQBAEAQBAEAQBAOvgd5sXRFqeIqgdMxI9A1wJIqs1wyOVKEuUbFTfXHtxxNQeVh81AnvnVO5z5FPsc7EbYxFT369VvzVGP7mcOcnyyRQiuEWV7HsSDh61K/eFTPbwZFW/xSXbR+loo3i9SZ1Nt4R0xPbX7jC/kVGoPwvLq4IIvKwUtWe7E9ST8TMR8msjxPD0QBAEA3tjbQNCqr/d4MOqnj/PpJKVTRJSOKkNUcF07m7RBU0Cb5e9TPVDrYeRPzmtLujKmupDfa1sLLUXFoO69lqW5OBo3qBb08ZQuae+pFy0qZWhldSoXBAEAQBAEAQBAEAQBAEAQBAEAQBAEAQCS+zqqy7QohSRmzK1uYyE2PUXAPoJNbt+YiC5S8tlq73VcuFqt+FGI88pA/eaM3iDfsZ9JZmkULMg1xAEAQBAEAl26W2mXLr36RuvinNfS9vUTRtKmqOh9CncU+vcs7Hdni8OyNqlRfgeR8wbH0ks45TTKkW4SyijNpYJqNV6T+8pI8+hHgRrMuUXF4ZqxkpLKNacnQgCAIAgCAIAgCAIAgCAIAgCAIAgCASf2bpfH0j0Dn+gj6ye3/AKiILn+myxfaJVtgKvjlHxcS5Xf2bKVuvtEUnMw1BAEAQBAEAy4asUYMOI/5adQm4yyjySysFibrba0yX7rar4HpNRyUo6kUJwwzS37wIqr2y++g73iuvzH7SnWjncloSxsQOVS2IAgCAIAgCAIAgCAIAgCAIAgCAIAgEr9mxtimb8NNviSo+pk9v/Nkr3P8mCWe0PGA4Nl6sv8AqBliu802V7eOJlUSgaAgCAIAgCAIB0NlYsqct+dx5yxQqY9LIqkc7kpO0cyg+GskcsEKgRHaWHCObe6dR4eEqyWGWYvKNScnQgCAIAgCAIAgCAIAgCAIAgCAIAgHd3YxXZ5262H1k1KWCGqsm1vHtE1KeW/MfvJKkswOaccSIxKpYEAQBAEAQBAPoMA6FDGaefGS6skbiecRUzCxnLeT1LBomcHZ8gCAIAgCAIAgCAIAgCAIAgCAIAgGejVsJ0ng8aPVetcT1vY8SNacHQgCAIAgCAIAgH0Geg+54B8JngPkAQBAEAQBAEAQBAEAQBAEAQBAEAQD7eAfIAgCAIAgCAIAgCAIAgCAIAgCAI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9460" name="AutoShape 4" descr="data:image/jpeg;base64,/9j/4AAQSkZJRgABAQAAAQABAAD/2wCEAAkGBxQTEhUTExQVFRUXGRoYFxcXFxgdGhobFxUYGB0YGhUZICgiGRolHBYXIjEiJSkrLi46Gh8zODMsNyktLisBCgoKDg0OGxAQGzQmICQtLCw3LDQsLCwsNCwsLCwsNCw0LCwsLCwsLCwsLCwsLDQsLCwsLTQsLCwsNCwsLCwsLP/AABEIAN8A4gMBEQACEQEDEQH/xAAcAAEAAgMBAQEAAAAAAAAAAAAABgcDBAUCAQj/xABAEAACAQIDBQUFBwEHBAMAAAABAgADEQQSIQUGMUFREyJhcYEHMpGhwRRCUnKCsdGiIzNikrLh8ERTwvEWJEP/xAAbAQEAAwEBAQEAAAAAAAAAAAAAAwQFAgEGB//EADQRAAIBAwMCBQEGBwEBAQAAAAABAgMEERIhMUFRBRMiYXHwI4GRobHhFDIzQsHR8WIGFf/aAAwDAQACEQMRAD8Ao2AIAgCAIAgCAIAgCAIAgCAIAgCAIAgCAIAgCAIAgCAIAgCAIAgCAIAgCAIAgCAIAgCAIAgCAIAgCAIAgCAIAgCAIAgCAIAgCAIAgCAIAgCAIAgCAIBt7O2bWrtko0nqN0RSbX5m3AeJnqTfBzKSju2TvY3shxVSxrvToDp77/Be7/VJlQl1K0ruC43JbgvY/g0salStVPMXVV+AF/nJI0I9SB3k3wdnD+z7Zyf9MrfmZ2/cyRUodiN3FR9TY/8Ah+zx/wBJR/yT3yo9jnzqncwYjcnZrccLTH5Sy/sY8mL6HquKi6nC2h7K8A/929aifBgy/Bhf+qcO2XQljdzXO5DtteynFU7tQdMQvQd1/wDKdD6H0kMreS4LELuD52INisK9NilRGRhxV1Kkeh1kLTXJZTT3Rhnh6IAgCAIAgCAIAgCAIAgCAIAgCAIAgH0CAWhuP7KWrBa2NzU0NitEaO35zbuDw4+UnhR6yKda6xtAtqhg8Ng6eVFp0UHIAC/1Y/Ey1CPRIoOUpPLORjd7kXSmhbxbQfDj+0nVLueqJxMVvTXb7yr+UfU3napxOlE0aWOxFdwiPUdjwAY8uJ42AHWc1J06UXObwkSQpOb0xWWY9qUcRQt2hYA6AhyQSOVweMhtb2hc58p5x04ZNXtKtHGtcmku1ag4Vag/W38y3hFfSjYo7z11+8HHRh9RYzzShpR18DvfTbSoDTPXiv8AI+E5cDlwZ0NqbPw+MpgVkSqv3XFsw/LUGo5SKdOMtmjyE5QexVG9+4dTC3q0iatAcT99Pzgcv8Q9bSjVt3DdcGhRuVPZ7MhsrlkQBAEAQBAEAQBAEAQBAEAQBAEAQC5PZLuGAq43ELdjrRQj3R/3COZPIcuPlZpU8LUyhc199ESwdv7fXDjIlmqfJfPqfCW6dNy3fBTSK+xm0KlZ9S1Rz5k+gHLyk8pQpR1SaS78E0YNvCRzcdWamcrgqeh46zmjWp1o66ck13W5JOlKDxJYZo4ytUQKzIyqwupINiOoM8hcUpycIyTa2azudOjJLLWxJN3sQMPSStUNZExV6OawyAgM61EtryKnynzfikp16sorHo+vg2rFQpRi+526eATsnpiqanbO1VmVbhFFMKFUHqQL+J+OYq0ozjNLDjj9TS8vOrVxL/RWuIxGR3W98rEX8ja8+4hVzSVRrpn8j5aVHFV00+uPzBxOkqWl/wDxE3DTj7zU8S8H/g6Maqnqy8PbC4yup87WKd/ruHRUdsvf4Pa3g/l2auXPfCeMd+N/g3Nm7XqUDem2nNTqp8x9ZoNJmG455J7sPblPErp3XA7yHj5j8SzhrBDKLiQXf/cgKGxOGWyjWpTHLq6Dp1HKUK9DHqiXLe4z6ZFcSmXRAEAQBAEAQBAEAQBAEAQBAEAlXs23b+24xUcXpU/7Sr0IBFl/USB5XklOOpkFxU0Qz1P0HtvaIw1G4tnPdQdPG3QD6S9CGp4MtLJAMPhzXZrvbmTxYk+HnxMqeLeKx8Ppp6cyfC4W3O5p+H2ErueE8Jcv9jnbKoVqWORMjHXUqCQVYEZr9P4lHxK9tr3wuc1JLPR86lvj5L1rbVbW8UZLjr0x3O7vRuZXxNRHQZVtZ7g3te9wANTYn5TC8E8bp2NGVKom98rjnHz8FvxGhG4qRlGS4w/xNr2hLfCMqL3EW35Qi6XH3ToJT8Gm34hGpLlv8cv8zuvFK2cV2NPY+zno4KmMVQVqLZDUU5u1pqCxzZQdLlgdLEak34DTub+i72cIS6vfo/b65IqcG6UfZI1tqbbprRWnSp5My1y5zMWVqDXQq5OqkcRbn4SWNLLy/wDz+ZYc2mtW69X5ECpoa5t95j+/GW1VqW+Y52Zrxo23iFONRLDj26e3uSGjsynTFiMxA1J4fCVFVkpZi8P2NxWtN01Gospd9+DzWwFNxoAPFZJQuZ0Kmtc+5FeeH0Lyi6UuPbpg5GLp5O6eM0PD5Vq9z5mfn/Rh+NQtrOw8hRXt89Xnv+prUsS1Ng6MVYG4In0bPhdmWXu3txcVTvoKi6Ov1H+EyNrBBOGlla+0bdkYaqK1MWo1Tw/A+pK+RGo9RymbcUtDyuGX7arrWHyiGysWRAEAQBAEAQBAEAQBAEAQBAL/APYvsXscD2zDv12zfoXuqPjmP6pboxxHJmXc8zx2PG9ePNXEFRwTuL531Px/aXdUaVNzlsksv4I6UHJqK5ZwsXsXGJWptSFmDDvggqFNswYfhtf4DnafN3ni/ht7bSjKW63Saaefbpn7zdtrK7tqqlFffnb7+pb2y8GtJAx94i5J5eHhPgJy07Lk0a9Z1ZY6GltLemhQ1cnLzZRcDxtxt5Cd0rOrV/lI5U9KyzbxNNa9NatJlJK3puODA6gHqp+XEaiRLNOThNfK+upzFtM5GKqvUVSqtlYXItcgg2Kt4g6SxThGDep7r9O5ahNYKn29RqUqhp1VKaEgG3CozE8OosLeE+tozjWipUpZ/YvWFW3jFxqx79M7MwbDUCppp3WI+K/zPZuTTcvg2reNKEowpLCacv0NjaFSxN+AAt631nlOOWSXlVwT+DnbCZmrEj3bG/l/7tLVxGKgl1MLwirUndSkn6Tq4soDmcaADlc6mVYSmk1F4yfQ14UnJTqRTa4ys4yR7ajrnOUW8Dy0n0nhMZq39XGdvj/p8H/9DKnK8bhzhZ+f+cn3YW0Ww9Zaq8tGH4lJFx/zoJpNZMGccrBaO1cEmMwzU73Wqt1boSLq3obGQVIaouLK0JOEslBYmgabsjCzKxVh4qbH5iZLWHg108rKMU8PRAEAQBAEAQBAEAQBAEAyYaiXdUX3mYKPNjYfvCPG8LJ+qWRcJhVRfdoUgo/Qlh8SPnNGnHhGNJ6pZKlxuJYag2bjfTj6ye4oRrUpUpcNFmjN05qa6Ek3U29WrrU7RRkRMxcAjgwBBPDhf4T81v8Aw+FtUUVzqxj6+4+op3bqxyyfb2VGXC1GQElQCbfhDAt/TeZFooyrxUupDB4eSD7WUVaOYa3F/lNm3bp1cFmotUSSezXCvT2eivcXZygPJWbT0Op9ZQ8YnCVy3H2/EpxWMI2cLi+zo1GAuO3qgC9uLk/uTIJ0tc4r/wAonivVgrbfLagxGKZGpgGmigEE6372vlmE+i8OoOhQ1RfL/Y1vDqFGc2p9ERirUNNhUXXI1mA6EcPh9JpU46k4y67otXtbypQr0t1B6ZLsnj6+9HYvTrr1HwIkHrps1M0L2n3X4My0KKUlsoyjmeZ/mJzlN5Z1b2tG2jpprBhrunCp97W3QDheFFvg8qV6cH9p1OHjMBmqN2diAC3HiALm1+POfUeGTq1KWJ89PhH5/wCOwt6Vz9jw1l9d3/swtgXQqWW2YXH+/QzRcGkm0YutPgsDcXGZqJpnjTOn5W1HwOaRyRBUW+SA+1LZ3Z4ztANKyhv1Dut+wPrMy5jiee5etZZhjsQ6ViyIAgCAIAgCAIAgCAIAgEm9muB7baeFUjRagqHypd/4XUD1nUFmSIq8sU2XrvtibYdh+Ngv7sf9M1aS3MqHJW9UlSHADZTexFwbHpOL6Ep284weHjpyW7ZxVWOrjJaA29TcKmW9N+6RYAWYW4Djxn5TK3q/zOW63/A+mcIpbGbY+2BTf7FiGtWQWps+gr0x7rqeBYDRh1B5ETivbucf4imvS+cf2vs/bt7Ffk6C7Ew44Uxb8OuX/Lwt4cJD/FVerO9UsYPe0caEGVffOiqOXTT6TmEHN5lwdU6ed2c2vj6OERKNW5vcsQMwBOuvP5SyqNS4k5w6DOXqK/35FHtDXohchA1UWzELxI68B6Td8MdXT5VTlfl9cmnYVdClJ8Yz+BHlrU+xLqNDxB4ljocxmk4yc1FmtCtQpW0qsVnPOerff9P0Pq4JAoe5QEA242uL2h1JN6XuKdpRjBVo5gms45wZKlVKdPtB3tND58PKcxi5T0k9atToW/nr1LG338GtWxSVUDahr2IHEdfPwlm3otV1B8P9DOvb6lXsJV47Sj+vb3z0/wCnS2e60np0rljkZlaooDd65C25W1PnPsrdxjKNJvO2d+fg/NqylJSn7/TPGDq1n7Y1+6gU6EW18Ootf5dZJRnWlKXmrEdzmpGnFR0cmXcqqBiCAbqysB42Nxp6GVZ+x3Pjcx+1/DXoUanNahX0db/ukoXa9KZLZv1NFVSgaAgCAIAgCAIAgCAIAgCAWN7DMNmx9SpbSnQc38WZFHyLfCTUFmRVu3iGPcsLfit/dL4s3yA+pmnTRQgRzDYfMZKdNne3W2nQo4w4ap74VTTJtlVmBax6G1rHzHSfB/8A0dpKE3Uorbl/X6m9Y1ZzpaZfvgkG0ezxdRKNSiKlM3s/B6bBScwPQ2t8L35fOUddvB1Iyw+3R+xdnT0pMxpspKDrT+2VBcgKrEk6mwFwbfKe+e6sXPyl8oRk0uDZ2ni0was6o1Vwpe7EXsOIXof+XnFGDuZKOcJvB03KUW306HJ3kq0MVhlxNJ7kgsLcwB3gw5EWMs2katvWdKovb/nyeJao5XBVG9G10f7PSp1FYd9nytcXNgoNuehNvKfUWVCUZTlJditVq7KMX8mPF4tO7h1Nyou1uGnInrJacXlzfU3LuvBRhax/txn7uhuqXrhaKlS3O9hpbpO7a1c6mw8Q8R+wVNvf/BkOEcL2FQi1wNONs0l/gpRucP5/Ehl4hH/83y3y9kvh5/Q+bXwKYVgFcmxuORJBFtRyE1/Ip271v6/bufO16k5xVPp9fi+xv4zCLUWm9c1qdVaRqGq+XvEtfIqg3Nr6agiSYUsSnlNb5/x9blNwlDZLZ9DVx2OKpkFV27q1A5C5TfXJlHPzueMu/wARn05ecZz/AIKypLOcLnGD1uhWzYhDzzNf9QaRyeUe1FhHY9qSXwDHo6H5kfWUblfZntr/AFCmZnGmIAgCAIAgCAIAgCAIAgFo+w7EhXxS6ZitMjrYMwPzYfGWrXdspXq2TJNvpXtWplvdKWHmGJPyImlDgqQ4G71JGJLMMiqWaxGbTh5Dxt1iXY1PD7Hz8ykljjndPbc2cWtAmtVSmwIRA7WuWpg6MjcLi2o8PIyKUYvLa/4fR6FBcdEs+x7xO2KmFdWVc6sTbP8AhsODLz569Z8p4v4HRUddLKXb/JHX2SPW1McXftDoTlZdeFgLa+kw7W1bjpXTZlG6vKVrFa+vGPrB73n2/nwy1Upgt7hUnQCoQtybcAbSOysnGu6cnjrn4/2SSrxhQ86O6ayQ/CYtMFh8R2lS6stkA4liCLBTzN7+k2rqg69SnKC3T3+DP8P8QjUjOLWNiqJtHh2N1kzVwCQARqSfEcD1J+s9jTU2ot4JqNZ05asZJlW3fenVBpuGBbNm5g+XMAAATQjZThKOh7HNSbnJyfUk9DZHaWqNYDkSLk+IHTxMvT0yecHGDLX2KrMrHK5U3GYf7/zOJpTxqXB7g5W8dCrXq06ZVihJLlbaEA2ueS9D4nhaR1fU1HGxHU1Nekje3MCaTBSLC2luElT6FSVNw5OluPRvWU+J+Sn+Z6+CCo9jp+1arbA2/FUQD0DN9JSun6Dq0X2hTkzjSEAQBAEAQBAEAQBAEAQDv7jbUfD42kyKXzsKbIOLByBYeN7EeQklKTjLKIq0FKDTLx3q2OtXDVFfkC6nmrKCQQRwPL1M1IyyzKhJpkT3Qd0JpMEJsxLv95be4QOOvQSSWT6PwicHqgo+rnPddiT0VQUTSCCihtmJcObE6WFyxB5DTynCSSwbMYqKx+RydpVlJYFbDha97jQAjpoOI09ZQu7tUno05zz8GR4l4orWapac53fTb29yM4DHYk1TRenekhbJUIsSD7o0Njw5fKYkqFGMnOm+ehi+IXVOvSSi+Hld8e53E7QIU0sTzIvy0AvpqLyvKjB1FU6lOPiM427t1w+vscLePYr4hFRSoIYMb9LEG1uJ1lulUUN2cWtxGi22jFt3YlCnhG0stNdOrEmwuepJ4zqnUk5ndvcVZ1vk4m6Gw3rKSCikgsMx4gEL06zTo0JVODcJls/CNT7Ok7ZizgGx0A5gHyHzmnGMqVNQby2/yB39ubU7Fc2lzovQWHSKs1BHrIbS3rrdrcEut+8Dbh4aaGUVcy1ex5km+JNrOoBI4A8DfgD62mgz1+xX+3ftDtnrKw5DSwF+QA0E9WCjPW95En3MwWUk/hW36mOv7GJcFOozg+2PF6Yej4tUPyUf+Uz7uXCLVnHllZSkXhAEAQBAEAQBAEAQBAEAtv2Jbt3z41x1Sjf+tx/p/wA0s0If3Mo3dT+xE73nxv8A+Q56t/H1l6nHqUkR+jgLm40PUSXJLCpKEtUXhnE2tt6nRxP2N81TMqqzXvYmxCMD0AQ35aSnUrwg9L4N+18RzS+3W3f9v9HvF1MSGpotI1EJsWcgNTuRYlgTmAF9P2Mo17qlUhp5/VFO98StLik4N6tnjKaafTfr9ZOvh8P08rzJPl2+59qoqC7X06awk2IqUnhGWjhUrIGQ3HJl4g/Q+Bh5i8M8cpU5YkaWO3eGLUJVZ1FNj2iJYBjYZSTxAsQbf4vCdxnoexNTuXReYLnh9jQ2jsrsKtNMMpu65ERTdrrrbU3tbUk6C3jNCzr1MtM1PD7mpVbU+T1tPC1qFKnVqEM9Jw7hSDZb6qSNCRpwvNWbn5SlLlPP3GmdTauBTGUFytobMrfQj4gySpBVYHXJp7J3XCEGpYgchfXw8JHTt0uTzB2tpVSqkhcxUZsvlwFh1P7GWJewZDtobebElKRpoO8CSuYaA3OhJ6TyKfMinWrZWEib7DwuSkOrd4+vAfCG9zOk9ymd/wDaYxGNqsDdU/s18k0J9WzH1mVXnqmzVt4aYIjkhJhAEAQBAEAQBAEAQBAO3ufu8+OxK0VuF96o34UHE+fIeJncIangjq1FTjk/RdWpRwWHVQAlNFCovpoPE+PmZfhDLwjI3k8kPWv2rF7g3PES1jB1wbO29qLgsK9c2zAWpg/ec8B6cT4AyGrU0RydU4a5YKKTHuKvbE5nzFiW1uTxJmTL1cmq4Jx09Czdz97WxdUUmpWaxOZblRYE69L2lKrRUFlMw7uyVGGtSJpg6F6KleJp3Hnl/mV29zMnJKeH3K53j3sanSVKYGdiQxYe7l5W6/xLkKKzlm5Qsk5anwSL2TdrUo1qtQWVmGXSwJFwSB/zhIrnGUkUfF3FTilykSnEYRnOIWm2RiiAMRcBrNqRz0y6SunjGTPjNRUHJZ3f4bfuV3t7ZOIwVsRXrCqQbhluD3ToMpsFXXgOp0mjbV4J7LB9DZXlGp6IRwdXd/G4nF1EqVGFOllJ7EKCMraWN+JOmv8A6mvSlUqSy3t29jURu0sGtGu1KhWCNxaiwLKDa9geRHSdxUVLEJfcDep4+1QUnrUhUP3VXvcL/eJA014STXvpb3BxNo7dr0cSylU7IW0ZtWuB382pvy4W0tOM1deIrY5lNR5PexcOMTiXqqtqegva17G5+g+Mm4RnXNRN7HX3422MJhHcG1R+5T/MQdf0i5+Er1p6I5IqFPXPBQpMyzWPkAQBAEAQBAEAQBAEAQC7PYlglTCVK+mapUIJ6KgFh8WY/CXLdekzruWZ4NffzbmauaRdVVOALAXJGrWPw9JfppJEdODxk5u7+1aaub1EsR+IcfSdNo9lB9iLe0DbdTEYjKQy0qd1pggi/V/G/wC1plXE254fQuW8FGOerIwhAIuLi+o6yuWGXZsPfLBU8LTUPSpkKM1NAqi45kDiTx58ZRqQqSeOh83XtLmdRrdo72ysegVXF+wq9+k5BAXPqUa/u6kkE6a25C8Eov7yjVpSy1/ctmvjr/v8TJjt18JWftKlFGbje3E9SOcRqySwmeU7ytTjpjLY6YVaahVUAAWVFHyAnO8uSFuU3lkd3vOMpYYvhAGq5s9W1y2W3BBztYDrYSWlocsSLln5EquKvGML9yA7Ux2OxVOmMUgWidQyqM19GCtr3b5eY5WlmKhGXp5PqKPhcaLVRJkiw2x2pvh69GpUJcLlItoSRoRwtrzFtJ7G+mnLPKNZ2ccRlFvDMOIwr4TFOxvVC5mLjne5JPO/M+ctWt5F+qWxBWtpU3ssrGThVq5xNepjKd6ahxkJHEqoBt1GnHxlyMJVZucdihUrKLwZsXXqYysotrw4cvSX1tyV6tXVuWNsnALh6QQWFhdj5DU36CcNlJvLKX3+3i+2YklT/ZU7pT8ddX/UfkBMuvU1y9jToUtEfdkZkJOIAgCAIAgCAIAgCAIAgE69m2+a4PPQrX7GocwYa5Hta5H4SAL9LCWKFVReHwVbihr3XJZjDC4pb/2NdOR7j29fumaMZJ8FD1QfYjO8u6FJE7aguQgjMgJykE2uByPDwnS3JIVXwzSwFB27rgMvAhgCLeRnsoprc9cscEG3wwCUcXUp09F7pt+HMgYj4mZFeKjNpF+jJygmzV2CaQxFM1wWpBgWUcx0v0kE842FdTdNqHJc+9G/OHw9AGkUdmUFaduRBAVk+6vXysJRhRcnufOW3h9SpP1d+frqdPEVqdDCjEsjJZAzU6bsFBK5ioFwOvKRpOUsIrwjOrV8uLzvy0YsDtX7ZgHrYW9OoyuFvZmV1vob3vw+c9cdE8SPZ0vIuFCrutvwK+3E36rITQr1M6kHI9RjmVieGY+9xOh/2lmtQX8yN248JhXlmGIv8mTzZOzXodp2rrUp1GuEXUF2OmW/C/O99bmU5zU8Y6H1VpbStqSpt5X1+R2MQyooNSqtIcAAUVfyqXF2/wCaSNb8LJayo/zPBq1y6qxQU3Z1slQgceQa1gQRzFr6Az2OG9+BNPGY/cQXbOzKtNkpZQAwJUDQAX1JtoNTyn1Vlc060WoLGMHy15bToSzN5ySbdLYopLnOpPAnnyv5chLUn0M6cskf9qm9HZp9jpHvuP7Uj7qH7nm3Pw85SuauFpRYtaOXrZUsomgIAgCAIAgCAIAgCAIAgCAIBYXscw6GvWqMAWRFC35Zibm3oB6y3aJNtlO8bUUiY79bZelTVUpMyue8+mUEcF46HS97cpfiVKcVLqcDZW0ajkX7vkJ3udyikQffPDhMXUAYvms12NyCyg2J9fhaZFeOmo0X6DzBHDkJKeg2t4BLdr7+1q+GOHYcSO9pwAII0A43kMaKjLKKFHw+FKprRo7ub4YjB03p0iLMcwzX7p4EgA63FvhPZ0ozeWSXFlTryUpdDBu7iqf2nNiEV1e97gEAk3uF4ddPGezi9PpL9DTGSUlsXSwo0uzFFiUSqGe/IMppg2AsFBy8OEzXmWc9jailHHz+xq7y7OarV7yM6kAIQL26rblrc+s9pTUY8nlalqlutjo7NwP2bC5XYKFN7k6J3rgX8Jy81KnpWWdRUaVLEnhHBwWx3fE3eua4K3D5i1lvrqSbEm3CfT2VdTg/Rpxtg+X8Qo+TJLXqzudrerbiYLDNVIF/dpp1Y8B5DifASWpU0RyUaVNzlg/P+LxLVXao5LO5LMTzJmW228s1kklhGGeHogCAIAgCAIAgCAIAgCAIAgEi9n+JdMfRCNlznI3ip1K+pAt42k1BtVFghuEnTeS4d4qbth3FOn2raWW4HAg8+c1UzLhjO5XGExFSo+Vu6AbFV0AtyPMzvcstJI2vaFhqQwtNrAVA4VTztYkjy0Eo3aWnL5O7ZvW+xXMzy8IAgCAfVNjccYBZ27XtAXsjRemvbObZz7lrfeHMnhbhqZTnbb5zsaFO8bxFk0qbdp0K2HwzElqyK4GhCBmKgZr3Iup6yp5TlFz7F7z4xmqfVmpvDtgXq0a6/wBnYhcvEMvA+umvLxmnbWVTRCtQlv1yZ1e8p+ZUo147d+vc97iYQJh8/NyT6A2E35s+anyVx7VdsGtjDSB7lDujxYgFj8bD9MzLmeZ47F+1hphnuQuVyyIAgCAIAgCAIAgCAIAgCAIAgHujVKMGU2ZSCCOIINwfjCeDxrOxfW6GOq4jC06tawZgfdFrgGwY9CbXsJq0pOUE2ZNaMYzaiR7HYtPtdQBRbMQTfmBqbeYMsrg9Sekje/qPWFJkUsqZgQBexbLrYeXylG8hJ4aLVs1HKZDqeCqNotNz5KT9JQ0vsW3JI6GH3Zxb8KD/AKrL/qIkio1Hwjh1oLqY9q7Br4cBqqWB0BDKwv07pNjPJ0pw3aEKsZ8M5kjJBAEAy/aXzBszZhazXNxbhY8p5hHuXnJOt3MUcRhGViWqUiQSTclWuQST45h6CaVpPMdPYo3CannuWNum98LTtyzD+o/zLUuSlPkpbfaiUx+JB49oT6N3h8iJkVVibNWi800cORkogCAIAgCAIAgCAIAgCAIAgCAIB+gN1z/9LDZf+xTt55B9ZrUv5F8GPV/qP5KwqYkoWzHvXOY9DfUed5ZLGMm1szan4Sb/ADnOzEokioV6zDU5R48fhGCJ4NmnWyAknMep+kaTnkje9OIarhazcQGQf1C8r3S+zZYobTRXsyi+IAgCAdndTan2fEKW/u37lT8rc/Q2PpJaNTRLJFVhqiW/urWyPUoH86+PI/8AiZrPuZk11Ih7Ydj2enilGjDs38xqp9RcfpEoXUN1It2c9nEraUy6IAgCAIAgCAIAgCAIAgCAIAgCAWf7Mt6U7MYSswVgT2TMbAgn3Lnncm3naXrassaWUbmi860S/aO62GrsWenZjqSulz1I4E+Mu5KiqSXB5wu6OHpkFQ9x/iA/YCNQdST5OpT2XSH3AfO5/eeamc5Z7snuqF8bAWHgfHwnmcgiVfA0xiKlIKBTJtl5d8XOnTWdPdYZKm8ZKdxNPK7L0JHwNpitYZqrdGOeHogCAIBYe6O3CUR+NSgQG/xIbgfK6+gmna1NUdL6FCvTw/Zljbb2emMwr0rgrUW6N0PFW+NvnO6kNUXErU5uEkz894rDtTdqbizKSrDoQbGZTWHhmummsoxTw9EAQBAEAQBAEAQBAEAQBAEAQBAOvgd5sXRFqeIqgdMxI9A1wJIqs1wyOVKEuUbFTfXHtxxNQeVh81AnvnVO5z5FPsc7EbYxFT369VvzVGP7mcOcnyyRQiuEWV7HsSDh61K/eFTPbwZFW/xSXbR+loo3i9SZ1Nt4R0xPbX7jC/kVGoPwvLq4IIvKwUtWe7E9ST8TMR8msjxPD0QBAEA3tjbQNCqr/d4MOqnj/PpJKVTRJSOKkNUcF07m7RBU0Cb5e9TPVDrYeRPzmtLujKmupDfa1sLLUXFoO69lqW5OBo3qBb08ZQuae+pFy0qZWhldSoXBAEAQBAEAQBAEAQBAEAQBAEAQBAEAQCS+zqqy7QohSRmzK1uYyE2PUXAPoJNbt+YiC5S8tlq73VcuFqt+FGI88pA/eaM3iDfsZ9JZmkULMg1xAEAQBAEAl26W2mXLr36RuvinNfS9vUTRtKmqOh9CncU+vcs7Hdni8OyNqlRfgeR8wbH0ks45TTKkW4SyijNpYJqNV6T+8pI8+hHgRrMuUXF4ZqxkpLKNacnQgCAIAgCAIAgCAIAgCAIAgCAIAgCASf2bpfH0j0Dn+gj6ye3/AKiILn+myxfaJVtgKvjlHxcS5Xf2bKVuvtEUnMw1BAEAQBAEAy4asUYMOI/5adQm4yyjySysFibrba0yX7rar4HpNRyUo6kUJwwzS37wIqr2y++g73iuvzH7SnWjncloSxsQOVS2IAgCAIAgCAIAgCAIAgCAIAgCAIAgEr9mxtimb8NNviSo+pk9v/Nkr3P8mCWe0PGA4Nl6sv8AqBliu802V7eOJlUSgaAgCAIAgCAIB0NlYsqct+dx5yxQqY9LIqkc7kpO0cyg+GskcsEKgRHaWHCObe6dR4eEqyWGWYvKNScnQgCAIAgCAIAgCAIAgCAIAgCAIAgHd3YxXZ5262H1k1KWCGqsm1vHtE1KeW/MfvJKkswOaccSIxKpYEAQBAEAQBAPoMA6FDGaefGS6skbiecRUzCxnLeT1LBomcHZ8gCAIAgCAIAgCAIAgCAIAgCAIAgGejVsJ0ng8aPVetcT1vY8SNacHQgCAIAgCAIAgH0Geg+54B8JngPkAQBAEAQBAEAQBAEAQBAEAQBAEAQD7eAfIAgCAIAgCAIAgCAIAgCAIAgCAI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1" name="Rectangle 10"/>
          <p:cNvSpPr/>
          <p:nvPr/>
        </p:nvSpPr>
        <p:spPr>
          <a:xfrm>
            <a:off x="3340290" y="2807732"/>
            <a:ext cx="2264467" cy="369332"/>
          </a:xfrm>
          <a:prstGeom prst="rect">
            <a:avLst/>
          </a:prstGeom>
        </p:spPr>
        <p:txBody>
          <a:bodyPr wrap="none">
            <a:spAutoFit/>
          </a:bodyPr>
          <a:lstStyle/>
          <a:p>
            <a:pPr algn="ctr"/>
            <a:r>
              <a:rPr lang="en-US" b="1" dirty="0" err="1">
                <a:latin typeface="Times New Roman" panose="02020603050405020304" pitchFamily="18" charset="0"/>
                <a:cs typeface="Times New Roman" panose="02020603050405020304" pitchFamily="18" charset="0"/>
              </a:rPr>
              <a:t>Kosta</a:t>
            </a:r>
            <a:r>
              <a:rPr lang="en-US" b="1" dirty="0">
                <a:latin typeface="Times New Roman" panose="02020603050405020304" pitchFamily="18" charset="0"/>
                <a:cs typeface="Times New Roman" panose="02020603050405020304" pitchFamily="18" charset="0"/>
              </a:rPr>
              <a:t> Y. </a:t>
            </a:r>
            <a:r>
              <a:rPr lang="en-US" b="1" dirty="0" err="1">
                <a:latin typeface="Times New Roman" panose="02020603050405020304" pitchFamily="18" charset="0"/>
                <a:cs typeface="Times New Roman" panose="02020603050405020304" pitchFamily="18" charset="0"/>
              </a:rPr>
              <a:t>Mumcuoglu</a:t>
            </a:r>
            <a:endParaRPr lang="en-US" b="1" dirty="0">
              <a:latin typeface="Times New Roman" pitchFamily="18" charset="0"/>
              <a:cs typeface="Times New Roman" pitchFamily="18" charset="0"/>
            </a:endParaRPr>
          </a:p>
        </p:txBody>
      </p:sp>
      <p:pic>
        <p:nvPicPr>
          <p:cNvPr id="1027" name="Picture 3" descr="C:\Users\apoorva-k\Desktop\SNEHA\New folder\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334144"/>
            <a:ext cx="6768752" cy="28803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neha-k\Pictures\JTD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346"/>
            <a:ext cx="9144000" cy="117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710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lvl="0" indent="0">
              <a:buNone/>
            </a:pPr>
            <a:r>
              <a:rPr lang="en-US" b="1" dirty="0" smtClean="0">
                <a:latin typeface="Times New Roman" pitchFamily="18" charset="0"/>
                <a:cs typeface="Times New Roman" pitchFamily="18" charset="0"/>
              </a:rPr>
              <a:t>Overview</a:t>
            </a:r>
          </a:p>
          <a:p>
            <a:pPr lvl="1"/>
            <a:r>
              <a:rPr lang="en-IN" sz="3200" dirty="0" smtClean="0">
                <a:latin typeface="Times New Roman" pitchFamily="18" charset="0"/>
                <a:cs typeface="Times New Roman" pitchFamily="18" charset="0"/>
              </a:rPr>
              <a:t>The </a:t>
            </a:r>
            <a:r>
              <a:rPr lang="en-IN" sz="3200" dirty="0">
                <a:latin typeface="Times New Roman" pitchFamily="18" charset="0"/>
                <a:cs typeface="Times New Roman" pitchFamily="18" charset="0"/>
              </a:rPr>
              <a:t>house dust mite has been associated with a range of respiratory and dermatological </a:t>
            </a:r>
            <a:r>
              <a:rPr lang="en-IN" sz="3200" dirty="0" smtClean="0">
                <a:latin typeface="Times New Roman" pitchFamily="18" charset="0"/>
                <a:cs typeface="Times New Roman" pitchFamily="18" charset="0"/>
              </a:rPr>
              <a:t>allergies </a:t>
            </a:r>
            <a:r>
              <a:rPr lang="en-IN" sz="3200" dirty="0">
                <a:latin typeface="Times New Roman" pitchFamily="18" charset="0"/>
                <a:cs typeface="Times New Roman" pitchFamily="18" charset="0"/>
              </a:rPr>
              <a:t>such as </a:t>
            </a:r>
            <a:r>
              <a:rPr lang="en-IN" sz="3200" dirty="0" smtClean="0">
                <a:latin typeface="Times New Roman" pitchFamily="18" charset="0"/>
                <a:cs typeface="Times New Roman" pitchFamily="18" charset="0"/>
              </a:rPr>
              <a:t>asthma, rhinitis </a:t>
            </a:r>
            <a:r>
              <a:rPr lang="en-IN" sz="3200" dirty="0">
                <a:latin typeface="Times New Roman" pitchFamily="18" charset="0"/>
                <a:cs typeface="Times New Roman" pitchFamily="18" charset="0"/>
              </a:rPr>
              <a:t>and </a:t>
            </a:r>
            <a:r>
              <a:rPr lang="en-IN" sz="3200" dirty="0" smtClean="0">
                <a:latin typeface="Times New Roman" pitchFamily="18" charset="0"/>
                <a:cs typeface="Times New Roman" pitchFamily="18" charset="0"/>
              </a:rPr>
              <a:t>eczema</a:t>
            </a:r>
            <a:endParaRPr lang="en-IN" sz="3200" dirty="0" smtClean="0">
              <a:latin typeface="Times New Roman" pitchFamily="18" charset="0"/>
              <a:cs typeface="Times New Roman" pitchFamily="18" charset="0"/>
            </a:endParaRPr>
          </a:p>
          <a:p>
            <a:pPr lvl="1"/>
            <a:r>
              <a:rPr lang="en-IN" sz="3200" dirty="0" smtClean="0">
                <a:latin typeface="Times New Roman" pitchFamily="18" charset="0"/>
                <a:cs typeface="Times New Roman" pitchFamily="18" charset="0"/>
              </a:rPr>
              <a:t>Mites are nourished with skin scales, while t</a:t>
            </a:r>
            <a:r>
              <a:rPr lang="en-IN" sz="3200" dirty="0" smtClean="0">
                <a:latin typeface="Times New Roman" pitchFamily="18" charset="0"/>
                <a:cs typeface="Times New Roman" pitchFamily="18" charset="0"/>
              </a:rPr>
              <a:t>he </a:t>
            </a:r>
            <a:r>
              <a:rPr lang="en-IN" sz="3200" dirty="0">
                <a:latin typeface="Times New Roman" pitchFamily="18" charset="0"/>
                <a:cs typeface="Times New Roman" pitchFamily="18" charset="0"/>
              </a:rPr>
              <a:t>main </a:t>
            </a:r>
            <a:r>
              <a:rPr lang="en-IN" sz="3200" dirty="0" smtClean="0">
                <a:latin typeface="Times New Roman" pitchFamily="18" charset="0"/>
                <a:cs typeface="Times New Roman" pitchFamily="18" charset="0"/>
              </a:rPr>
              <a:t>mite allergens are shed with the faeces</a:t>
            </a:r>
          </a:p>
          <a:p>
            <a:pPr lvl="1"/>
            <a:r>
              <a:rPr lang="en-IN" sz="3200" dirty="0" smtClean="0">
                <a:latin typeface="Times New Roman" pitchFamily="18" charset="0"/>
                <a:cs typeface="Times New Roman" pitchFamily="18" charset="0"/>
              </a:rPr>
              <a:t>Beds (mainly matrasses), carpets and </a:t>
            </a:r>
            <a:r>
              <a:rPr lang="en-IN" sz="3200" dirty="0">
                <a:latin typeface="Times New Roman" pitchFamily="18" charset="0"/>
                <a:cs typeface="Times New Roman" pitchFamily="18" charset="0"/>
              </a:rPr>
              <a:t>upholstered </a:t>
            </a:r>
            <a:r>
              <a:rPr lang="en-IN" sz="3200" dirty="0" smtClean="0">
                <a:latin typeface="Times New Roman" pitchFamily="18" charset="0"/>
                <a:cs typeface="Times New Roman" pitchFamily="18" charset="0"/>
              </a:rPr>
              <a:t>furniture are the main biotopes of mites</a:t>
            </a:r>
            <a:endParaRPr lang="en-US" sz="3200" dirty="0">
              <a:latin typeface="Times New Roman" pitchFamily="18" charset="0"/>
              <a:cs typeface="Times New Roman" pitchFamily="18" charset="0"/>
            </a:endParaRPr>
          </a:p>
        </p:txBody>
      </p:sp>
      <p:pic>
        <p:nvPicPr>
          <p:cNvPr id="4" name="Picture 3" descr="C:\Users\neha-k\Pictures\JT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385"/>
            <a:ext cx="9144000" cy="117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76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US" b="1" dirty="0">
                <a:latin typeface="Times New Roman" panose="02020603050405020304" pitchFamily="18" charset="0"/>
                <a:cs typeface="Times New Roman" panose="02020603050405020304" pitchFamily="18" charset="0"/>
              </a:rPr>
              <a:t>Symptoms </a:t>
            </a:r>
            <a:endParaRPr lang="en-US" b="1" dirty="0" smtClean="0">
              <a:latin typeface="Times New Roman" panose="02020603050405020304" pitchFamily="18" charset="0"/>
              <a:cs typeface="Times New Roman" panose="02020603050405020304" pitchFamily="18" charset="0"/>
            </a:endParaRPr>
          </a:p>
          <a:p>
            <a:pPr lvl="1"/>
            <a:r>
              <a:rPr lang="en-US" sz="3500" dirty="0" smtClean="0">
                <a:latin typeface="Times New Roman" pitchFamily="18" charset="0"/>
                <a:cs typeface="Times New Roman" pitchFamily="18" charset="0"/>
              </a:rPr>
              <a:t>Wheezing</a:t>
            </a:r>
          </a:p>
          <a:p>
            <a:pPr lvl="1"/>
            <a:r>
              <a:rPr lang="en-US" sz="3500" dirty="0">
                <a:latin typeface="Times New Roman" pitchFamily="18" charset="0"/>
                <a:cs typeface="Times New Roman" pitchFamily="18" charset="0"/>
              </a:rPr>
              <a:t>Coughing</a:t>
            </a:r>
          </a:p>
          <a:p>
            <a:pPr lvl="1"/>
            <a:r>
              <a:rPr lang="en-US" sz="3500" dirty="0">
                <a:latin typeface="Times New Roman" pitchFamily="18" charset="0"/>
                <a:cs typeface="Times New Roman" pitchFamily="18" charset="0"/>
              </a:rPr>
              <a:t>Breathlessness</a:t>
            </a:r>
          </a:p>
          <a:p>
            <a:pPr lvl="1"/>
            <a:r>
              <a:rPr lang="en-IN" sz="3500" dirty="0">
                <a:latin typeface="Times New Roman" pitchFamily="18" charset="0"/>
                <a:cs typeface="Times New Roman" pitchFamily="18" charset="0"/>
              </a:rPr>
              <a:t>A tight feeling in the chest</a:t>
            </a:r>
          </a:p>
          <a:p>
            <a:pPr lvl="1"/>
            <a:r>
              <a:rPr lang="en-US" sz="3500" dirty="0">
                <a:latin typeface="Times New Roman" pitchFamily="18" charset="0"/>
                <a:cs typeface="Times New Roman" pitchFamily="18" charset="0"/>
              </a:rPr>
              <a:t>Runny nose</a:t>
            </a:r>
          </a:p>
          <a:p>
            <a:pPr lvl="1"/>
            <a:r>
              <a:rPr lang="en-US" sz="3500" dirty="0">
                <a:latin typeface="Times New Roman" pitchFamily="18" charset="0"/>
                <a:cs typeface="Times New Roman" pitchFamily="18" charset="0"/>
              </a:rPr>
              <a:t>Itchy nose</a:t>
            </a:r>
          </a:p>
          <a:p>
            <a:pPr lvl="1"/>
            <a:r>
              <a:rPr lang="en-US" sz="3500" dirty="0">
                <a:latin typeface="Times New Roman" pitchFamily="18" charset="0"/>
                <a:cs typeface="Times New Roman" pitchFamily="18" charset="0"/>
              </a:rPr>
              <a:t>Itchy eyes</a:t>
            </a:r>
          </a:p>
          <a:p>
            <a:pPr lvl="1"/>
            <a:r>
              <a:rPr lang="en-US" sz="3500" dirty="0">
                <a:latin typeface="Times New Roman" pitchFamily="18" charset="0"/>
                <a:cs typeface="Times New Roman" pitchFamily="18" charset="0"/>
              </a:rPr>
              <a:t>Itchy skin</a:t>
            </a:r>
          </a:p>
          <a:p>
            <a:pPr lvl="1"/>
            <a:r>
              <a:rPr lang="en-US" sz="3500" dirty="0">
                <a:latin typeface="Times New Roman" pitchFamily="18" charset="0"/>
                <a:cs typeface="Times New Roman" pitchFamily="18" charset="0"/>
              </a:rPr>
              <a:t>Skin rashes</a:t>
            </a:r>
          </a:p>
          <a:p>
            <a:endParaRPr lang="en-US" dirty="0"/>
          </a:p>
        </p:txBody>
      </p:sp>
      <p:pic>
        <p:nvPicPr>
          <p:cNvPr id="4" name="Picture 3" descr="C:\Users\neha-k\Pictures\JT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apoorva-k\Desktop\SNEHA\New folder\downlo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4077072"/>
            <a:ext cx="3168352" cy="2472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322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Diagnosis</a:t>
            </a:r>
            <a:r>
              <a:rPr lang="en-US" b="1" dirty="0"/>
              <a:t> </a:t>
            </a:r>
          </a:p>
          <a:p>
            <a:pPr lvl="1"/>
            <a:r>
              <a:rPr lang="en-IN" sz="2700" dirty="0">
                <a:latin typeface="Times New Roman" pitchFamily="18" charset="0"/>
                <a:cs typeface="Times New Roman" pitchFamily="18" charset="0"/>
              </a:rPr>
              <a:t>Allergy testing can find out whether house dust mites trigger your respiratory or dermatological symptoms. See your doctor for further information and </a:t>
            </a:r>
            <a:r>
              <a:rPr lang="en-IN" sz="2700" dirty="0" smtClean="0">
                <a:latin typeface="Times New Roman" pitchFamily="18" charset="0"/>
                <a:cs typeface="Times New Roman" pitchFamily="18" charset="0"/>
              </a:rPr>
              <a:t>advice</a:t>
            </a:r>
            <a:endParaRPr lang="en-IN" sz="2700" dirty="0" smtClean="0">
              <a:latin typeface="Times New Roman" pitchFamily="18" charset="0"/>
              <a:cs typeface="Times New Roman" pitchFamily="18" charset="0"/>
            </a:endParaRPr>
          </a:p>
          <a:p>
            <a:pPr lvl="1"/>
            <a:r>
              <a:rPr lang="en-IN" sz="2700" dirty="0">
                <a:latin typeface="Times New Roman" pitchFamily="18" charset="0"/>
                <a:cs typeface="Times New Roman" pitchFamily="18" charset="0"/>
              </a:rPr>
              <a:t>If tests show that you are allergic to house dust mites, there are ways to reduce </a:t>
            </a:r>
            <a:r>
              <a:rPr lang="en-IN" sz="2700" dirty="0" smtClean="0">
                <a:latin typeface="Times New Roman" pitchFamily="18" charset="0"/>
                <a:cs typeface="Times New Roman" pitchFamily="18" charset="0"/>
              </a:rPr>
              <a:t>the quantity of mite allergens in you environment and the response of your </a:t>
            </a:r>
            <a:r>
              <a:rPr lang="en-IN" sz="2700" dirty="0">
                <a:latin typeface="Times New Roman" pitchFamily="18" charset="0"/>
                <a:cs typeface="Times New Roman" pitchFamily="18" charset="0"/>
              </a:rPr>
              <a:t>immune </a:t>
            </a:r>
            <a:r>
              <a:rPr lang="en-IN" sz="2700" dirty="0" smtClean="0">
                <a:latin typeface="Times New Roman" pitchFamily="18" charset="0"/>
                <a:cs typeface="Times New Roman" pitchFamily="18" charset="0"/>
              </a:rPr>
              <a:t>system</a:t>
            </a:r>
            <a:endParaRPr lang="en-US" sz="2700" dirty="0">
              <a:latin typeface="Times New Roman" pitchFamily="18" charset="0"/>
              <a:cs typeface="Times New Roman" pitchFamily="18" charset="0"/>
            </a:endParaRPr>
          </a:p>
        </p:txBody>
      </p:sp>
      <p:pic>
        <p:nvPicPr>
          <p:cNvPr id="4" name="Picture 3" descr="C:\Users\neha-k\Pictures\JT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apoorva-k\Desktop\SNEHA\New folder\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5301208"/>
            <a:ext cx="2123728" cy="1556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903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984</Words>
  <Application>Microsoft Office PowerPoint</Application>
  <PresentationFormat>On-screen Show (4:3)</PresentationFormat>
  <Paragraphs>59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Brief Account on House Dust Mites</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 DUST MITES</dc:title>
  <dc:creator>user6</dc:creator>
  <cp:lastModifiedBy>Dr. Kosta Y. Mumcuoglu</cp:lastModifiedBy>
  <cp:revision>58</cp:revision>
  <dcterms:created xsi:type="dcterms:W3CDTF">2014-11-19T09:58:50Z</dcterms:created>
  <dcterms:modified xsi:type="dcterms:W3CDTF">2014-11-20T08:21:52Z</dcterms:modified>
</cp:coreProperties>
</file>