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525" r:id="rId2"/>
    <p:sldId id="529" r:id="rId3"/>
    <p:sldId id="417" r:id="rId4"/>
    <p:sldId id="432" r:id="rId5"/>
    <p:sldId id="438" r:id="rId6"/>
    <p:sldId id="439" r:id="rId7"/>
    <p:sldId id="523" r:id="rId8"/>
    <p:sldId id="372" r:id="rId9"/>
    <p:sldId id="406" r:id="rId10"/>
    <p:sldId id="408" r:id="rId11"/>
    <p:sldId id="409" r:id="rId12"/>
    <p:sldId id="500" r:id="rId13"/>
    <p:sldId id="404" r:id="rId14"/>
    <p:sldId id="393" r:id="rId15"/>
    <p:sldId id="394" r:id="rId16"/>
    <p:sldId id="395" r:id="rId17"/>
    <p:sldId id="397" r:id="rId18"/>
    <p:sldId id="398" r:id="rId19"/>
    <p:sldId id="526" r:id="rId20"/>
    <p:sldId id="527" r:id="rId21"/>
    <p:sldId id="52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8" autoAdjust="0"/>
    <p:restoredTop sz="91756" autoAdjust="0"/>
  </p:normalViewPr>
  <p:slideViewPr>
    <p:cSldViewPr>
      <p:cViewPr>
        <p:scale>
          <a:sx n="74" d="100"/>
          <a:sy n="74" d="100"/>
        </p:scale>
        <p:origin x="-1398"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D0528D-5D10-476C-ADFB-989A68FCE014}" type="datetimeFigureOut">
              <a:rPr lang="en-US" smtClean="0"/>
              <a:pPr/>
              <a:t>10/13/2015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780677-27C7-4115-A4D5-EFB3E4525A93}" type="slidenum">
              <a:rPr lang="en-US" smtClean="0"/>
              <a:pPr/>
              <a:t>‹#›</a:t>
            </a:fld>
            <a:endParaRPr lang="en-US"/>
          </a:p>
        </p:txBody>
      </p:sp>
    </p:spTree>
    <p:extLst>
      <p:ext uri="{BB962C8B-B14F-4D97-AF65-F5344CB8AC3E}">
        <p14:creationId xmlns:p14="http://schemas.microsoft.com/office/powerpoint/2010/main" val="23644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2C6CF-AC03-4F46-866F-4A8AD997905F}" type="datetimeFigureOut">
              <a:rPr lang="ko-KR" altLang="en-US" smtClean="0"/>
              <a:pPr/>
              <a:t>2015-10-13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FE09F-3F5A-45FE-B49D-9797DF20B9B2}" type="slidenum">
              <a:rPr lang="ko-KR" altLang="en-US" smtClean="0"/>
              <a:pPr/>
              <a:t>‹#›</a:t>
            </a:fld>
            <a:endParaRPr lang="ko-KR" altLang="en-US"/>
          </a:p>
        </p:txBody>
      </p:sp>
    </p:spTree>
    <p:extLst>
      <p:ext uri="{BB962C8B-B14F-4D97-AF65-F5344CB8AC3E}">
        <p14:creationId xmlns:p14="http://schemas.microsoft.com/office/powerpoint/2010/main" val="19811518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FF0000"/>
                </a:solidFill>
              </a:rPr>
              <a:t>Figure 1: Schematic representation of sequential events in PSII repair cycle during photoinhibition. LHC II and PSII core proteins in dimeric functional PSII complex are phosphorylated  by STN7 and STN8 kinases, respectively under the illumination of light. STN7 kinase mediated LHC II proteins phosphorylation regulates energy sharing between PSI and PSII by state transition, but has no significant role in PSII repair cycle (shown as red arrow). Some possibilities of cross-talk of STN7 with STN8 is shown as question mark and a purple arrow toward the PSII repair cycle, which is under the control of STN8 kinase mediated PSII core proteins phosphorylation. STN8 kinase </a:t>
            </a:r>
            <a:r>
              <a:rPr lang="en-US" dirty="0" err="1" smtClean="0">
                <a:solidFill>
                  <a:srgbClr val="FF0000"/>
                </a:solidFill>
              </a:rPr>
              <a:t>involoved</a:t>
            </a:r>
            <a:r>
              <a:rPr lang="en-US" dirty="0" smtClean="0">
                <a:solidFill>
                  <a:srgbClr val="FF0000"/>
                </a:solidFill>
              </a:rPr>
              <a:t> in PSII repair mechanism by initiating the PSII core proteins phosphorylation  for proper disassembly of PSII to regulates the further temporal steps of PSII repair cycle in photosynthetic machinery (shown by white open arrow).</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12A45DC1-AF1A-4612-A3A4-6A1BAA277082}" type="slidenum">
              <a:rPr lang="en-US" altLang="ko-KR" smtClean="0">
                <a:latin typeface="Arial" pitchFamily="34" charset="0"/>
              </a:rPr>
              <a:pPr/>
              <a:t>13</a:t>
            </a:fld>
            <a:endParaRPr lang="en-US" altLang="ko-K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343DA-BC1D-45B1-BDBB-9AF6B5EECA20}" type="slidenum">
              <a:rPr lang="en-US" smtClean="0"/>
              <a:pPr/>
              <a:t>15</a:t>
            </a:fld>
            <a:endParaRPr lang="en-US"/>
          </a:p>
        </p:txBody>
      </p:sp>
    </p:spTree>
    <p:extLst>
      <p:ext uri="{BB962C8B-B14F-4D97-AF65-F5344CB8AC3E}">
        <p14:creationId xmlns:p14="http://schemas.microsoft.com/office/powerpoint/2010/main" val="275518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47869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89970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295009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160865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343091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25621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392884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205099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21428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57961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87A93-F9C5-401A-844D-406D002AE3A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A22B8-0D81-4129-BFF0-F6FF0727BACC}" type="slidenum">
              <a:rPr lang="en-US" smtClean="0"/>
              <a:pPr/>
              <a:t>‹#›</a:t>
            </a:fld>
            <a:endParaRPr lang="en-US"/>
          </a:p>
        </p:txBody>
      </p:sp>
    </p:spTree>
    <p:extLst>
      <p:ext uri="{BB962C8B-B14F-4D97-AF65-F5344CB8AC3E}">
        <p14:creationId xmlns:p14="http://schemas.microsoft.com/office/powerpoint/2010/main" val="72057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87A93-F9C5-401A-844D-406D002AE3AA}" type="datetimeFigureOut">
              <a:rPr lang="en-US" smtClean="0"/>
              <a:pPr/>
              <a:t>10/13/2015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A22B8-0D81-4129-BFF0-F6FF0727BACC}" type="slidenum">
              <a:rPr lang="en-US" smtClean="0"/>
              <a:pPr/>
              <a:t>‹#›</a:t>
            </a:fld>
            <a:endParaRPr lang="en-US"/>
          </a:p>
        </p:txBody>
      </p:sp>
    </p:spTree>
    <p:extLst>
      <p:ext uri="{BB962C8B-B14F-4D97-AF65-F5344CB8AC3E}">
        <p14:creationId xmlns:p14="http://schemas.microsoft.com/office/powerpoint/2010/main" val="95848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vassarstats.net/"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omicsgroup.org/journals/cell-developmental-biology.php"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omicsonline.org/stem-cell-research-therapy.php" TargetMode="External"/><Relationship Id="rId4" Type="http://schemas.openxmlformats.org/officeDocument/2006/relationships/hyperlink" Target="http://www.omicsgroup.org/journals/single-cell-biology.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assarstats.net/"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OSTECH &amp; DGIST\Manuscripts\Photosynthesis research\MS\2013\Current_March2\Current_March 10\Current_March14\Final_March 15\Figures and main text\Current _March 26\To be submitted II\Fig.4.jpg"/>
          <p:cNvPicPr>
            <a:picLocks noChangeAspect="1" noChangeArrowheads="1"/>
          </p:cNvPicPr>
          <p:nvPr/>
        </p:nvPicPr>
        <p:blipFill>
          <a:blip r:embed="rId2" cstate="print"/>
          <a:srcRect/>
          <a:stretch>
            <a:fillRect/>
          </a:stretch>
        </p:blipFill>
        <p:spPr bwMode="auto">
          <a:xfrm>
            <a:off x="0" y="1905000"/>
            <a:ext cx="3809999" cy="3672103"/>
          </a:xfrm>
          <a:prstGeom prst="rect">
            <a:avLst/>
          </a:prstGeom>
          <a:noFill/>
        </p:spPr>
      </p:pic>
      <p:sp>
        <p:nvSpPr>
          <p:cNvPr id="4" name="Rectangle 3"/>
          <p:cNvSpPr>
            <a:spLocks noChangeArrowheads="1"/>
          </p:cNvSpPr>
          <p:nvPr/>
        </p:nvSpPr>
        <p:spPr bwMode="auto">
          <a:xfrm>
            <a:off x="0" y="990600"/>
            <a:ext cx="9144000" cy="830997"/>
          </a:xfrm>
          <a:prstGeom prst="rect">
            <a:avLst/>
          </a:prstGeom>
          <a:gradFill>
            <a:gsLst>
              <a:gs pos="0">
                <a:srgbClr val="000082"/>
              </a:gs>
              <a:gs pos="30000">
                <a:srgbClr val="66008F"/>
              </a:gs>
              <a:gs pos="64999">
                <a:srgbClr val="BA0066"/>
              </a:gs>
              <a:gs pos="89999">
                <a:srgbClr val="FF0000"/>
              </a:gs>
              <a:gs pos="100000">
                <a:srgbClr val="FF82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smtClean="0">
                <a:solidFill>
                  <a:srgbClr val="00FF00"/>
                </a:solidFill>
              </a:rPr>
              <a:t>Results and Discussion </a:t>
            </a:r>
          </a:p>
          <a:p>
            <a:pPr algn="ctr"/>
            <a:r>
              <a:rPr lang="en-US" b="1" dirty="0" smtClean="0">
                <a:solidFill>
                  <a:srgbClr val="00FF00"/>
                </a:solidFill>
              </a:rPr>
              <a:t>( structural changes during senescence) </a:t>
            </a:r>
            <a:endParaRPr lang="en-US" b="1" dirty="0">
              <a:solidFill>
                <a:srgbClr val="00FF00"/>
              </a:solidFill>
            </a:endParaRPr>
          </a:p>
        </p:txBody>
      </p:sp>
      <p:sp>
        <p:nvSpPr>
          <p:cNvPr id="5" name="Rectangle 4"/>
          <p:cNvSpPr/>
          <p:nvPr/>
        </p:nvSpPr>
        <p:spPr>
          <a:xfrm>
            <a:off x="4267200" y="2057400"/>
            <a:ext cx="4876800" cy="4401205"/>
          </a:xfrm>
          <a:prstGeom prst="rect">
            <a:avLst/>
          </a:prstGeom>
          <a:ln>
            <a:solidFill>
              <a:srgbClr val="0000CC"/>
            </a:solidFill>
          </a:ln>
        </p:spPr>
        <p:txBody>
          <a:bodyPr wrap="square">
            <a:spAutoFit/>
          </a:bodyPr>
          <a:lstStyle/>
          <a:p>
            <a:pPr algn="just"/>
            <a:r>
              <a:rPr lang="en-US" sz="2000" dirty="0" smtClean="0"/>
              <a:t>1. There were no gross differences along leaf aging in the nature of the photosynthetic complexes, which may have been detected by appearance of new bands in BN-PAGE. </a:t>
            </a:r>
          </a:p>
          <a:p>
            <a:pPr algn="just"/>
            <a:endParaRPr lang="en-US" sz="2000" dirty="0" smtClean="0"/>
          </a:p>
          <a:p>
            <a:pPr algn="just"/>
            <a:r>
              <a:rPr lang="en-US" sz="2000" dirty="0" smtClean="0"/>
              <a:t>2. On the basis of the differential degree of decrease in the amount of the photosynthetic complexes along aging, we grouped them into three classes; (i) PSI-PSII dimer and Cyt </a:t>
            </a:r>
            <a:r>
              <a:rPr lang="en-US" sz="2000" i="1" dirty="0" smtClean="0"/>
              <a:t>b6f</a:t>
            </a:r>
            <a:r>
              <a:rPr lang="en-US" sz="2000" dirty="0" smtClean="0"/>
              <a:t> complexes that show the highest rate of decrease, (ii) PSI core, PSII monomer, and ATPase complexes that show the lowest rate, and (iii) LHCII trimmer that show an intermediate rate.</a:t>
            </a:r>
            <a:endParaRPr lang="en-US" sz="2400" dirty="0"/>
          </a:p>
        </p:txBody>
      </p:sp>
      <p:sp>
        <p:nvSpPr>
          <p:cNvPr id="9" name="Rectangle 8"/>
          <p:cNvSpPr>
            <a:spLocks noChangeArrowheads="1"/>
          </p:cNvSpPr>
          <p:nvPr/>
        </p:nvSpPr>
        <p:spPr bwMode="auto">
          <a:xfrm>
            <a:off x="0" y="5534561"/>
            <a:ext cx="4114800" cy="1323439"/>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solidFill>
                  <a:srgbClr val="00FF00"/>
                </a:solidFill>
                <a:latin typeface="Arial" pitchFamily="34" charset="0"/>
                <a:cs typeface="Arial" pitchFamily="34" charset="0"/>
              </a:rPr>
              <a:t>Fig. 3 D</a:t>
            </a:r>
            <a:r>
              <a:rPr lang="en-US" sz="2000" dirty="0" smtClean="0">
                <a:solidFill>
                  <a:srgbClr val="00FF00"/>
                </a:solidFill>
              </a:rPr>
              <a:t>ifferential utilization and stability of different photosynthetic complexes in thylakoid membrane proteins by BN-PAGE analysis</a:t>
            </a:r>
            <a:endParaRPr lang="en-US" sz="2000" dirty="0" smtClean="0">
              <a:solidFill>
                <a:srgbClr val="00FF00"/>
              </a:solidFill>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19200"/>
            <a:ext cx="9144000" cy="1200329"/>
          </a:xfrm>
          <a:prstGeom prst="rect">
            <a:avLst/>
          </a:prstGeom>
          <a:gradFill>
            <a:gsLst>
              <a:gs pos="0">
                <a:srgbClr val="000082"/>
              </a:gs>
              <a:gs pos="30000">
                <a:srgbClr val="66008F"/>
              </a:gs>
              <a:gs pos="64999">
                <a:srgbClr val="BA0066"/>
              </a:gs>
              <a:gs pos="89999">
                <a:srgbClr val="FF0000"/>
              </a:gs>
              <a:gs pos="100000">
                <a:srgbClr val="FF82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US" b="1" dirty="0" smtClean="0">
                <a:solidFill>
                  <a:srgbClr val="00FF00"/>
                </a:solidFill>
                <a:latin typeface="Times New Roman" pitchFamily="18" charset="0"/>
                <a:cs typeface="Times New Roman" pitchFamily="18" charset="0"/>
              </a:rPr>
              <a:t>Fig. 4 Differential change of major photosynthetic proteins along successive stages of leaf development. D1, Cyt </a:t>
            </a:r>
            <a:r>
              <a:rPr lang="en-US" b="1" i="1" dirty="0" smtClean="0">
                <a:solidFill>
                  <a:srgbClr val="00FF00"/>
                </a:solidFill>
                <a:latin typeface="Times New Roman" pitchFamily="18" charset="0"/>
                <a:cs typeface="Times New Roman" pitchFamily="18" charset="0"/>
              </a:rPr>
              <a:t>b6f</a:t>
            </a:r>
            <a:r>
              <a:rPr lang="en-US" b="1" dirty="0" smtClean="0">
                <a:solidFill>
                  <a:srgbClr val="00FF00"/>
                </a:solidFill>
                <a:latin typeface="Times New Roman" pitchFamily="18" charset="0"/>
                <a:cs typeface="Times New Roman" pitchFamily="18" charset="0"/>
              </a:rPr>
              <a:t>, PsaA/B, ATPase, Lhcb1-Lhcb4, and Lhca1-Lhca4 are representative of PSII reaction center complex, Cyt </a:t>
            </a:r>
            <a:r>
              <a:rPr lang="en-US" b="1" i="1" dirty="0" smtClean="0">
                <a:solidFill>
                  <a:srgbClr val="00FF00"/>
                </a:solidFill>
                <a:latin typeface="Times New Roman" pitchFamily="18" charset="0"/>
                <a:cs typeface="Times New Roman" pitchFamily="18" charset="0"/>
              </a:rPr>
              <a:t>b6f </a:t>
            </a:r>
            <a:r>
              <a:rPr lang="en-US" b="1" dirty="0" smtClean="0">
                <a:solidFill>
                  <a:srgbClr val="00FF00"/>
                </a:solidFill>
                <a:latin typeface="Times New Roman" pitchFamily="18" charset="0"/>
                <a:cs typeface="Times New Roman" pitchFamily="18" charset="0"/>
              </a:rPr>
              <a:t>complex, PSI reaction center complex, ATP synthase complex, LHCII complex and LHCI complex, respectively. </a:t>
            </a:r>
            <a:endParaRPr lang="en-US" b="1" dirty="0">
              <a:solidFill>
                <a:srgbClr val="00FF00"/>
              </a:solidFill>
              <a:latin typeface="Times New Roman" pitchFamily="18" charset="0"/>
              <a:cs typeface="Times New Roman" pitchFamily="18" charset="0"/>
            </a:endParaRPr>
          </a:p>
        </p:txBody>
      </p:sp>
      <p:pic>
        <p:nvPicPr>
          <p:cNvPr id="50177" name="Picture 1" descr="C:\Users\Krishna\Downloads\DGIST\Manuscripts, Reviews &amp; Books\Photosyntheric research_Special issue\Manuscript May27,2013\For resubmission\Current_Working on\Photosynthetic research _resubmission\after pnu\After PNU_June 14\Current\Final Fig. sets\Fig. 4..jpg"/>
          <p:cNvPicPr>
            <a:picLocks noChangeAspect="1" noChangeArrowheads="1"/>
          </p:cNvPicPr>
          <p:nvPr/>
        </p:nvPicPr>
        <p:blipFill>
          <a:blip r:embed="rId2" cstate="print"/>
          <a:srcRect/>
          <a:stretch>
            <a:fillRect/>
          </a:stretch>
        </p:blipFill>
        <p:spPr bwMode="auto">
          <a:xfrm>
            <a:off x="111456" y="2667000"/>
            <a:ext cx="3393744" cy="4038600"/>
          </a:xfrm>
          <a:prstGeom prst="rect">
            <a:avLst/>
          </a:prstGeom>
          <a:noFill/>
          <a:ln>
            <a:solidFill>
              <a:srgbClr val="0000CC"/>
            </a:solidFill>
          </a:ln>
        </p:spPr>
      </p:pic>
      <p:sp>
        <p:nvSpPr>
          <p:cNvPr id="50178" name="Rectangle 2"/>
          <p:cNvSpPr>
            <a:spLocks noChangeArrowheads="1"/>
          </p:cNvSpPr>
          <p:nvPr/>
        </p:nvSpPr>
        <p:spPr bwMode="auto">
          <a:xfrm>
            <a:off x="3581400" y="2667000"/>
            <a:ext cx="5562600" cy="3970318"/>
          </a:xfrm>
          <a:prstGeom prst="rect">
            <a:avLst/>
          </a:prstGeom>
          <a:solidFill>
            <a:srgbClr val="FFFFFF"/>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rgbClr val="000000"/>
                </a:solidFill>
                <a:effectLst/>
                <a:latin typeface="Times New Roman" pitchFamily="18" charset="0"/>
                <a:ea typeface="맑은 고딕" pitchFamily="50" charset="-127"/>
                <a:cs typeface="Times New Roman" pitchFamily="18" charset="0"/>
              </a:rPr>
              <a:t>To confirm the </a:t>
            </a:r>
            <a:r>
              <a:rPr kumimoji="0" lang="en-US" altLang="ko-KR" b="0" i="0"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changes of major photosynthetic protein complexes in details, we checked the changes of quantity of specific protein components of each photosynthetic complex by immunoblotting assay using specific antibodies (Fig. 4). We observed a rapid decrease in D1 and Cyt </a:t>
            </a:r>
            <a:r>
              <a:rPr kumimoji="0" lang="en-US" altLang="ko-KR" b="0" i="1"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b6f</a:t>
            </a:r>
            <a:r>
              <a:rPr kumimoji="0" lang="en-US" altLang="ko-KR" b="0" i="0"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 after 28 days of leaf age along with the rapid decrease of RbcL, a positive control for the senescence-associated decrease of photosynthetic function. </a:t>
            </a:r>
            <a:r>
              <a:rPr kumimoji="0" lang="en-US" altLang="ko-KR" b="0" i="0" u="none" strike="noStrike" cap="none" normalizeH="0" baseline="0" dirty="0" smtClean="0">
                <a:ln>
                  <a:noFill/>
                </a:ln>
                <a:solidFill>
                  <a:srgbClr val="FF0000"/>
                </a:solidFill>
                <a:effectLst/>
                <a:latin typeface="Calibri" pitchFamily="34" charset="0"/>
                <a:ea typeface="Arial Unicode MS" pitchFamily="50" charset="-127"/>
                <a:cs typeface="Times New Roman" pitchFamily="18" charset="0"/>
              </a:rPr>
              <a:t>Note that the amount of proteins loaded in each lane is relative to total Chl contents (Fig. 3) and thus a moderate decrease in the assay actually means a drastic decrease. </a:t>
            </a:r>
            <a:r>
              <a:rPr kumimoji="0" lang="en-US" altLang="ko-KR" b="0" i="0"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Interestingly, we observed that there is no or only residual amount of D1 and Cyt </a:t>
            </a:r>
            <a:r>
              <a:rPr kumimoji="0" lang="en-US" altLang="ko-KR" b="0" i="1"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b6f</a:t>
            </a:r>
            <a:r>
              <a:rPr kumimoji="0" lang="en-US" altLang="ko-KR" b="0" i="0" u="none" strike="noStrike" cap="none" normalizeH="0" baseline="0" dirty="0" smtClean="0">
                <a:ln>
                  <a:noFill/>
                </a:ln>
                <a:solidFill>
                  <a:srgbClr val="000000"/>
                </a:solidFill>
                <a:effectLst/>
                <a:latin typeface="Calibri" pitchFamily="34" charset="0"/>
                <a:ea typeface="Arial Unicode MS" pitchFamily="50" charset="-127"/>
                <a:cs typeface="Times New Roman" pitchFamily="18" charset="0"/>
              </a:rPr>
              <a:t>, respectively, at 35 days of age.</a:t>
            </a:r>
            <a:endParaRPr kumimoji="0" lang="en-US" altLang="ko-KR"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Krishna\Downloads\DGIST\Manuscripts, Reviews &amp; Books\Photosyntheric research_Special issue\Manuscript May27,2013\For resubmission\Current_Working on\Photosynthetic research _resubmission\after pnu\After PNU_June 14\Current\Final Fig. sets\Fig. 5..jpg"/>
          <p:cNvPicPr>
            <a:picLocks noChangeAspect="1" noChangeArrowheads="1"/>
          </p:cNvPicPr>
          <p:nvPr/>
        </p:nvPicPr>
        <p:blipFill>
          <a:blip r:embed="rId2" cstate="print"/>
          <a:srcRect/>
          <a:stretch>
            <a:fillRect/>
          </a:stretch>
        </p:blipFill>
        <p:spPr bwMode="auto">
          <a:xfrm>
            <a:off x="762000" y="2057400"/>
            <a:ext cx="3505200" cy="4553992"/>
          </a:xfrm>
          <a:prstGeom prst="rect">
            <a:avLst/>
          </a:prstGeom>
          <a:noFill/>
        </p:spPr>
      </p:pic>
      <p:sp>
        <p:nvSpPr>
          <p:cNvPr id="86020" name="Rectangle 4"/>
          <p:cNvSpPr>
            <a:spLocks noChangeArrowheads="1"/>
          </p:cNvSpPr>
          <p:nvPr/>
        </p:nvSpPr>
        <p:spPr bwMode="auto">
          <a:xfrm>
            <a:off x="4419600" y="2438400"/>
            <a:ext cx="4495800" cy="3970318"/>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Fig. </a:t>
            </a:r>
            <a:r>
              <a:rPr kumimoji="0" lang="en-US" altLang="ko-K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a:t>
            </a:r>
            <a:r>
              <a:rPr lang="en-US" altLang="ko-KR" dirty="0" smtClean="0">
                <a:solidFill>
                  <a:srgbClr val="000000"/>
                </a:solidFill>
                <a:latin typeface="Arial" pitchFamily="34" charset="0"/>
                <a:ea typeface="Times New Roman" pitchFamily="18" charset="0"/>
                <a:cs typeface="Arial" pitchFamily="34" charset="0"/>
              </a:rPr>
              <a:t>: </a:t>
            </a:r>
            <a:r>
              <a:rPr lang="en-US" dirty="0" smtClean="0"/>
              <a:t>Change of</a:t>
            </a:r>
            <a:r>
              <a:rPr lang="en-US" b="1" dirty="0" smtClean="0"/>
              <a:t> </a:t>
            </a:r>
            <a:r>
              <a:rPr lang="en-US" dirty="0" smtClean="0"/>
              <a:t>ETR, NPQ, and CO2 assimilation rate along successive leaf ages. ETR, electron transport rate. NPQ, non-photochemical quenching. The values at each age note the maximum values of ETR and NPQ obtained from light induction curves. Shown are the means and standard errors (±SE) with 3 to 5 replicates. Each measurement was performed with 5 leaves. The asterisks indicate the level of the statistical significance by t test (at </a:t>
            </a:r>
            <a:r>
              <a:rPr lang="en-US" dirty="0" smtClean="0">
                <a:hlinkClick r:id="rId3"/>
              </a:rPr>
              <a:t>http://vassarstats.net/</a:t>
            </a:r>
            <a:r>
              <a:rPr lang="en-US" dirty="0" smtClean="0"/>
              <a:t>) for the difference of the values between the leaves at 14 days and the indicated ages; double (P &lt; 0.005) and single (P &lt; 0.05).</a:t>
            </a:r>
            <a:endParaRPr kumimoji="0" lang="en-US" altLang="ko-K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4"/>
          <a:srcRect/>
          <a:stretch>
            <a:fillRect/>
          </a:stretch>
        </p:blipFill>
        <p:spPr bwMode="auto">
          <a:xfrm>
            <a:off x="0" y="0"/>
            <a:ext cx="91440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a:stretch>
            <a:fillRect/>
          </a:stretch>
        </p:blipFill>
        <p:spPr bwMode="auto">
          <a:xfrm>
            <a:off x="1676400" y="2209800"/>
            <a:ext cx="5365143" cy="4114800"/>
          </a:xfrm>
          <a:prstGeom prst="rect">
            <a:avLst/>
          </a:prstGeom>
          <a:noFill/>
          <a:ln w="9525">
            <a:noFill/>
            <a:miter lim="800000"/>
            <a:headEnd/>
            <a:tailEnd/>
          </a:ln>
          <a:effectLst/>
        </p:spPr>
      </p:pic>
      <p:sp>
        <p:nvSpPr>
          <p:cNvPr id="158" name="Rectangle 157"/>
          <p:cNvSpPr/>
          <p:nvPr/>
        </p:nvSpPr>
        <p:spPr>
          <a:xfrm>
            <a:off x="0" y="1066800"/>
            <a:ext cx="9144000" cy="1077218"/>
          </a:xfrm>
          <a:prstGeom prst="rect">
            <a:avLst/>
          </a:prstGeom>
          <a:solidFill>
            <a:srgbClr val="FFFF00"/>
          </a:solidFill>
        </p:spPr>
        <p:txBody>
          <a:bodyPr wrap="square">
            <a:spAutoFit/>
          </a:bodyPr>
          <a:lstStyle/>
          <a:p>
            <a:pPr algn="ctr"/>
            <a:r>
              <a:rPr lang="en-US" sz="3200" b="1" dirty="0" smtClean="0">
                <a:solidFill>
                  <a:srgbClr val="7030A0"/>
                </a:solidFill>
              </a:rPr>
              <a:t>Importance of STN8 kinase mediated photosystem II (PSII) core protein phosphorylation in PSII repair</a:t>
            </a:r>
            <a:endParaRPr lang="en-US" sz="3200" dirty="0" smtClean="0">
              <a:solidFill>
                <a:srgbClr val="7030A0"/>
              </a:solidFill>
            </a:endParaRPr>
          </a:p>
        </p:txBody>
      </p:sp>
      <p:sp>
        <p:nvSpPr>
          <p:cNvPr id="4" name="Rectangle 3"/>
          <p:cNvSpPr/>
          <p:nvPr/>
        </p:nvSpPr>
        <p:spPr>
          <a:xfrm>
            <a:off x="0" y="6324600"/>
            <a:ext cx="9144000" cy="338554"/>
          </a:xfrm>
          <a:prstGeom prst="rect">
            <a:avLst/>
          </a:prstGeom>
        </p:spPr>
        <p:txBody>
          <a:bodyPr wrap="square">
            <a:spAutoFit/>
          </a:bodyPr>
          <a:lstStyle/>
          <a:p>
            <a:r>
              <a:rPr lang="en-US" sz="1600" b="1" dirty="0" smtClean="0">
                <a:solidFill>
                  <a:srgbClr val="FF0000"/>
                </a:solidFill>
              </a:rPr>
              <a:t>Schematic representation of sequential events in PSII repair cycle during photoinhibition. </a:t>
            </a:r>
            <a:endParaRPr lang="en-US" sz="1600" b="1" dirty="0"/>
          </a:p>
        </p:txBody>
      </p:sp>
      <p:pic>
        <p:nvPicPr>
          <p:cNvPr id="5" name="Picture 2"/>
          <p:cNvPicPr>
            <a:picLocks noChangeAspect="1" noChangeArrowheads="1"/>
          </p:cNvPicPr>
          <p:nvPr/>
        </p:nvPicPr>
        <p:blipFill>
          <a:blip r:embed="rId4"/>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04800" y="1295400"/>
            <a:ext cx="762000" cy="369332"/>
          </a:xfrm>
          <a:prstGeom prst="rect">
            <a:avLst/>
          </a:prstGeom>
          <a:noFill/>
        </p:spPr>
        <p:txBody>
          <a:bodyPr wrap="square" rtlCol="0">
            <a:spAutoFit/>
          </a:bodyPr>
          <a:lstStyle/>
          <a:p>
            <a:r>
              <a:rPr lang="en-US" b="1" dirty="0" smtClean="0"/>
              <a:t>Fig .1</a:t>
            </a:r>
            <a:endParaRPr lang="en-US" b="1" dirty="0"/>
          </a:p>
        </p:txBody>
      </p:sp>
      <p:sp>
        <p:nvSpPr>
          <p:cNvPr id="40" name="TextBox 39"/>
          <p:cNvSpPr txBox="1"/>
          <p:nvPr/>
        </p:nvSpPr>
        <p:spPr>
          <a:xfrm>
            <a:off x="1066800" y="1295400"/>
            <a:ext cx="6934200" cy="400110"/>
          </a:xfrm>
          <a:prstGeom prst="rect">
            <a:avLst/>
          </a:prstGeom>
          <a:noFill/>
        </p:spPr>
        <p:txBody>
          <a:bodyPr wrap="square" rtlCol="0">
            <a:spAutoFit/>
          </a:bodyPr>
          <a:lstStyle/>
          <a:p>
            <a:r>
              <a:rPr lang="en-US" sz="2000" b="1" dirty="0" smtClean="0"/>
              <a:t>Characterization of STN8 mutant in rice</a:t>
            </a:r>
            <a:endParaRPr lang="en-US" sz="2000" b="1" dirty="0"/>
          </a:p>
        </p:txBody>
      </p:sp>
      <p:pic>
        <p:nvPicPr>
          <p:cNvPr id="9218" name="Picture 2"/>
          <p:cNvPicPr>
            <a:picLocks noChangeAspect="1" noChangeArrowheads="1"/>
          </p:cNvPicPr>
          <p:nvPr/>
        </p:nvPicPr>
        <p:blipFill>
          <a:blip r:embed="rId2"/>
          <a:srcRect/>
          <a:stretch>
            <a:fillRect/>
          </a:stretch>
        </p:blipFill>
        <p:spPr bwMode="auto">
          <a:xfrm>
            <a:off x="1600200" y="1762126"/>
            <a:ext cx="5714998" cy="5095874"/>
          </a:xfrm>
          <a:prstGeom prst="rect">
            <a:avLst/>
          </a:prstGeom>
          <a:noFill/>
          <a:ln w="9525">
            <a:noFill/>
            <a:miter lim="800000"/>
            <a:headEnd/>
            <a:tailEnd/>
          </a:ln>
          <a:effectLst/>
        </p:spPr>
      </p:pic>
      <p:pic>
        <p:nvPicPr>
          <p:cNvPr id="72"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304798" y="1066799"/>
            <a:ext cx="8382002" cy="5791201"/>
          </a:xfrm>
          <a:prstGeom prst="rect">
            <a:avLst/>
          </a:prstGeom>
          <a:noFill/>
          <a:ln w="9525">
            <a:noFill/>
            <a:miter lim="800000"/>
            <a:headEnd/>
            <a:tailEnd/>
          </a:ln>
          <a:effectLst/>
        </p:spPr>
      </p:pic>
      <p:pic>
        <p:nvPicPr>
          <p:cNvPr id="407" name="Picture 2"/>
          <p:cNvPicPr>
            <a:picLocks noChangeAspect="1" noChangeArrowheads="1"/>
          </p:cNvPicPr>
          <p:nvPr/>
        </p:nvPicPr>
        <p:blipFill>
          <a:blip r:embed="rId4"/>
          <a:srcRect/>
          <a:stretch>
            <a:fillRect/>
          </a:stretch>
        </p:blipFill>
        <p:spPr bwMode="auto">
          <a:xfrm>
            <a:off x="0" y="0"/>
            <a:ext cx="9144000" cy="1057275"/>
          </a:xfrm>
          <a:prstGeom prst="rect">
            <a:avLst/>
          </a:prstGeom>
          <a:noFill/>
          <a:ln w="9525">
            <a:noFill/>
            <a:miter lim="800000"/>
            <a:headEnd/>
            <a:tailEnd/>
          </a:ln>
          <a:effectLst/>
        </p:spPr>
      </p:pic>
    </p:spTree>
    <p:extLst>
      <p:ext uri="{BB962C8B-B14F-4D97-AF65-F5344CB8AC3E}">
        <p14:creationId xmlns:p14="http://schemas.microsoft.com/office/powerpoint/2010/main" val="32816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1143000" y="1524000"/>
            <a:ext cx="4114800" cy="3657600"/>
          </a:xfrm>
          <a:prstGeom prst="rect">
            <a:avLst/>
          </a:prstGeom>
          <a:noFill/>
          <a:ln w="9525">
            <a:noFill/>
            <a:miter lim="800000"/>
            <a:headEnd/>
            <a:tailEnd/>
          </a:ln>
          <a:effectLst/>
        </p:spPr>
      </p:pic>
      <p:sp>
        <p:nvSpPr>
          <p:cNvPr id="67" name="TextBox 66"/>
          <p:cNvSpPr txBox="1"/>
          <p:nvPr/>
        </p:nvSpPr>
        <p:spPr>
          <a:xfrm>
            <a:off x="1066800" y="914400"/>
            <a:ext cx="2743200" cy="646331"/>
          </a:xfrm>
          <a:prstGeom prst="rect">
            <a:avLst/>
          </a:prstGeom>
          <a:noFill/>
        </p:spPr>
        <p:txBody>
          <a:bodyPr wrap="square" rtlCol="0">
            <a:spAutoFit/>
          </a:bodyPr>
          <a:lstStyle/>
          <a:p>
            <a:pPr algn="ctr"/>
            <a:r>
              <a:rPr lang="en-US" dirty="0" smtClean="0"/>
              <a:t>Super oxide</a:t>
            </a:r>
          </a:p>
          <a:p>
            <a:pPr algn="ctr"/>
            <a:r>
              <a:rPr lang="en-US" dirty="0" smtClean="0"/>
              <a:t>By NBT</a:t>
            </a:r>
            <a:endParaRPr lang="en-US" dirty="0"/>
          </a:p>
        </p:txBody>
      </p:sp>
      <p:sp>
        <p:nvSpPr>
          <p:cNvPr id="68" name="TextBox 67"/>
          <p:cNvSpPr txBox="1"/>
          <p:nvPr/>
        </p:nvSpPr>
        <p:spPr>
          <a:xfrm>
            <a:off x="3505200" y="1219200"/>
            <a:ext cx="1676400" cy="369332"/>
          </a:xfrm>
          <a:prstGeom prst="rect">
            <a:avLst/>
          </a:prstGeom>
          <a:noFill/>
        </p:spPr>
        <p:txBody>
          <a:bodyPr wrap="square" rtlCol="0">
            <a:spAutoFit/>
          </a:bodyPr>
          <a:lstStyle/>
          <a:p>
            <a:pPr algn="ctr"/>
            <a:r>
              <a:rPr lang="en-US" dirty="0" smtClean="0"/>
              <a:t>H2O2 by BAB</a:t>
            </a:r>
            <a:endParaRPr lang="en-US" dirty="0"/>
          </a:p>
        </p:txBody>
      </p:sp>
      <p:sp>
        <p:nvSpPr>
          <p:cNvPr id="69" name="Rectangle 68"/>
          <p:cNvSpPr/>
          <p:nvPr/>
        </p:nvSpPr>
        <p:spPr>
          <a:xfrm>
            <a:off x="228600" y="5181600"/>
            <a:ext cx="8686800" cy="1384995"/>
          </a:xfrm>
          <a:prstGeom prst="rect">
            <a:avLst/>
          </a:prstGeom>
        </p:spPr>
        <p:txBody>
          <a:bodyPr wrap="square">
            <a:spAutoFit/>
          </a:bodyPr>
          <a:lstStyle/>
          <a:p>
            <a:r>
              <a:rPr lang="en-US" sz="1400" b="1" dirty="0" smtClean="0">
                <a:latin typeface="Times New Roman" pitchFamily="18" charset="0"/>
                <a:cs typeface="Times New Roman" pitchFamily="18" charset="0"/>
              </a:rPr>
              <a:t>Fig. 3: Measurement of ROS and oxidation of thylakoid membrane proteins. (</a:t>
            </a:r>
            <a:r>
              <a:rPr lang="en-US" sz="1400" b="1" i="1" dirty="0" smtClean="0">
                <a:latin typeface="Times New Roman" pitchFamily="18" charset="0"/>
                <a:cs typeface="Times New Roman" pitchFamily="18" charset="0"/>
              </a:rPr>
              <a:t>A, B) Qualitative </a:t>
            </a:r>
            <a:r>
              <a:rPr lang="en-US" sz="1400" dirty="0" err="1" smtClean="0">
                <a:latin typeface="Times New Roman" pitchFamily="18" charset="0"/>
                <a:cs typeface="Times New Roman" pitchFamily="18" charset="0"/>
              </a:rPr>
              <a:t>histochemical</a:t>
            </a:r>
            <a:r>
              <a:rPr lang="en-US" sz="1400" dirty="0" smtClean="0">
                <a:latin typeface="Times New Roman" pitchFamily="18" charset="0"/>
                <a:cs typeface="Times New Roman" pitchFamily="18" charset="0"/>
              </a:rPr>
              <a:t> assays for superoxide anion radicals and H2O2 by NBT and DAB staining, respectively, before (GL) and after HL illumination of leaf segments. (</a:t>
            </a:r>
            <a:r>
              <a:rPr lang="en-US" sz="1400" i="1" dirty="0" smtClean="0">
                <a:latin typeface="Times New Roman" pitchFamily="18" charset="0"/>
                <a:cs typeface="Times New Roman" pitchFamily="18" charset="0"/>
              </a:rPr>
              <a:t>C, D) Quantitative </a:t>
            </a:r>
            <a:r>
              <a:rPr lang="en-US" sz="1400" dirty="0" smtClean="0">
                <a:latin typeface="Times New Roman" pitchFamily="18" charset="0"/>
                <a:cs typeface="Times New Roman" pitchFamily="18" charset="0"/>
              </a:rPr>
              <a:t>analysis of superoxide anion radicals and H2O2 </a:t>
            </a:r>
            <a:r>
              <a:rPr lang="en-US" sz="1400" i="1" dirty="0" smtClean="0">
                <a:latin typeface="Times New Roman" pitchFamily="18" charset="0"/>
                <a:cs typeface="Times New Roman" pitchFamily="18" charset="0"/>
              </a:rPr>
              <a:t>in vitro by measuring the relative fluorescence </a:t>
            </a:r>
            <a:r>
              <a:rPr lang="en-US" sz="1400" dirty="0" smtClean="0">
                <a:latin typeface="Times New Roman" pitchFamily="18" charset="0"/>
                <a:cs typeface="Times New Roman" pitchFamily="18" charset="0"/>
              </a:rPr>
              <a:t>of DHE and DCFDA in the thylakoids, respectively. (</a:t>
            </a:r>
            <a:r>
              <a:rPr lang="en-US" sz="1400" i="1" dirty="0" smtClean="0">
                <a:latin typeface="Times New Roman" pitchFamily="18" charset="0"/>
                <a:cs typeface="Times New Roman" pitchFamily="18" charset="0"/>
              </a:rPr>
              <a:t>E) Immunoblotting analysis of oxidation </a:t>
            </a:r>
            <a:r>
              <a:rPr lang="en-US" sz="1400" dirty="0" smtClean="0">
                <a:latin typeface="Times New Roman" pitchFamily="18" charset="0"/>
                <a:cs typeface="Times New Roman" pitchFamily="18" charset="0"/>
              </a:rPr>
              <a:t>of thylakoid membrane proteins in WT and </a:t>
            </a:r>
            <a:r>
              <a:rPr lang="en-US" sz="1400" i="1" dirty="0" smtClean="0">
                <a:latin typeface="Times New Roman" pitchFamily="18" charset="0"/>
                <a:cs typeface="Times New Roman" pitchFamily="18" charset="0"/>
              </a:rPr>
              <a:t>osstn8 mutant plants (upper), and SDS-PAGE after</a:t>
            </a:r>
          </a:p>
          <a:p>
            <a:r>
              <a:rPr lang="en-US" sz="1400" dirty="0" smtClean="0">
                <a:latin typeface="Times New Roman" pitchFamily="18" charset="0"/>
                <a:cs typeface="Times New Roman" pitchFamily="18" charset="0"/>
              </a:rPr>
              <a:t>Coomassie blue staining (lower).</a:t>
            </a:r>
            <a:endParaRPr lang="en-US" sz="1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0" y="1"/>
            <a:ext cx="9144000" cy="990599"/>
          </a:xfrm>
          <a:prstGeom prst="rect">
            <a:avLst/>
          </a:prstGeom>
          <a:noFill/>
          <a:ln w="9525">
            <a:noFill/>
            <a:miter lim="800000"/>
            <a:headEnd/>
            <a:tailEnd/>
          </a:ln>
          <a:effectLst/>
        </p:spPr>
      </p:pic>
    </p:spTree>
    <p:extLst>
      <p:ext uri="{BB962C8B-B14F-4D97-AF65-F5344CB8AC3E}">
        <p14:creationId xmlns:p14="http://schemas.microsoft.com/office/powerpoint/2010/main" val="373594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a:spLocks noChangeArrowheads="1"/>
          </p:cNvSpPr>
          <p:nvPr/>
        </p:nvSpPr>
        <p:spPr bwMode="auto">
          <a:xfrm>
            <a:off x="-1905000" y="-276998"/>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ea typeface="Gulim" pitchFamily="34" charset="-127"/>
              </a:defRPr>
            </a:lvl1pPr>
            <a:lvl2pPr marL="742950" indent="-285750" eaLnBrk="0" hangingPunct="0">
              <a:defRPr sz="2400" b="1">
                <a:solidFill>
                  <a:schemeClr val="tx1"/>
                </a:solidFill>
                <a:latin typeface="Times New Roman" pitchFamily="18" charset="0"/>
                <a:ea typeface="Gulim" pitchFamily="34" charset="-127"/>
              </a:defRPr>
            </a:lvl2pPr>
            <a:lvl3pPr marL="1143000" indent="-228600" eaLnBrk="0" hangingPunct="0">
              <a:defRPr sz="2400" b="1">
                <a:solidFill>
                  <a:schemeClr val="tx1"/>
                </a:solidFill>
                <a:latin typeface="Times New Roman" pitchFamily="18" charset="0"/>
                <a:ea typeface="Gulim" pitchFamily="34" charset="-127"/>
              </a:defRPr>
            </a:lvl3pPr>
            <a:lvl4pPr marL="1600200" indent="-228600" eaLnBrk="0" hangingPunct="0">
              <a:defRPr sz="2400" b="1">
                <a:solidFill>
                  <a:schemeClr val="tx1"/>
                </a:solidFill>
                <a:latin typeface="Times New Roman" pitchFamily="18" charset="0"/>
                <a:ea typeface="Gulim" pitchFamily="34" charset="-127"/>
              </a:defRPr>
            </a:lvl4pPr>
            <a:lvl5pPr marL="2057400" indent="-228600" eaLnBrk="0" hangingPunct="0">
              <a:defRPr sz="24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24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24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24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2400" b="1">
                <a:solidFill>
                  <a:schemeClr val="tx1"/>
                </a:solidFill>
                <a:latin typeface="Times New Roman" pitchFamily="18" charset="0"/>
                <a:ea typeface="Gulim" pitchFamily="34" charset="-127"/>
              </a:defRPr>
            </a:lvl9pPr>
          </a:lstStyle>
          <a:p>
            <a:pPr eaLnBrk="1" hangingPunct="1"/>
            <a:r>
              <a:rPr lang="en-US" sz="1200" dirty="0" smtClean="0">
                <a:solidFill>
                  <a:srgbClr val="0000FF"/>
                </a:solidFill>
              </a:rPr>
              <a:t>Fig.4</a:t>
            </a:r>
          </a:p>
        </p:txBody>
      </p:sp>
      <p:sp>
        <p:nvSpPr>
          <p:cNvPr id="57" name="Rectangle 56"/>
          <p:cNvSpPr/>
          <p:nvPr/>
        </p:nvSpPr>
        <p:spPr>
          <a:xfrm>
            <a:off x="4648200" y="1533465"/>
            <a:ext cx="4495800" cy="5324535"/>
          </a:xfrm>
          <a:prstGeom prst="rect">
            <a:avLst/>
          </a:prstGeom>
        </p:spPr>
        <p:txBody>
          <a:bodyPr wrap="square">
            <a:spAutoFit/>
          </a:bodyPr>
          <a:lstStyle/>
          <a:p>
            <a:r>
              <a:rPr lang="en-US" sz="2000" dirty="0" smtClean="0"/>
              <a:t>Fig. 4. Separation of photosynthetic complexes and measurements of ROS from isolated fractions. </a:t>
            </a:r>
          </a:p>
          <a:p>
            <a:pPr marL="342900" indent="-342900"/>
            <a:endParaRPr lang="en-US" sz="2000" dirty="0" smtClean="0"/>
          </a:p>
          <a:p>
            <a:pPr marL="342900" indent="-342900"/>
            <a:r>
              <a:rPr lang="en-US" sz="2000" dirty="0" smtClean="0"/>
              <a:t>Isolated PSI and PSII fractions by SDGU (A). </a:t>
            </a:r>
          </a:p>
          <a:p>
            <a:pPr marL="342900" indent="-342900"/>
            <a:endParaRPr lang="en-US" sz="2000" dirty="0" smtClean="0"/>
          </a:p>
          <a:p>
            <a:pPr marL="342900" indent="-342900"/>
            <a:r>
              <a:rPr lang="en-US" sz="2000" dirty="0" smtClean="0"/>
              <a:t>Superoxide anion radicals produced from PSII (B) and PSI (C). </a:t>
            </a:r>
          </a:p>
          <a:p>
            <a:pPr marL="342900" indent="-342900"/>
            <a:endParaRPr lang="en-US" sz="2000" dirty="0" smtClean="0"/>
          </a:p>
          <a:p>
            <a:pPr marL="342900" indent="-342900"/>
            <a:r>
              <a:rPr lang="en-US" sz="2000" dirty="0" smtClean="0"/>
              <a:t>(D) Separation of PSII-LHCII supercomplexes from lincomycin</a:t>
            </a:r>
          </a:p>
          <a:p>
            <a:r>
              <a:rPr lang="en-US" sz="2000" dirty="0" smtClean="0"/>
              <a:t>infiltrated leaf fragments by BN-PAGE.</a:t>
            </a:r>
          </a:p>
          <a:p>
            <a:r>
              <a:rPr lang="en-US" sz="2000" dirty="0" smtClean="0"/>
              <a:t> (E) Isolated PSII-LHCII supercomplexes by SDGU.</a:t>
            </a:r>
          </a:p>
          <a:p>
            <a:r>
              <a:rPr lang="en-US" sz="2000" dirty="0" smtClean="0"/>
              <a:t>(F) Superoxide anion radicals produced from PSII-LHCII supercomplex.</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0" y="1371600"/>
            <a:ext cx="4495800" cy="5486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1447800" y="1676400"/>
            <a:ext cx="4648200" cy="3348037"/>
          </a:xfrm>
          <a:prstGeom prst="rect">
            <a:avLst/>
          </a:prstGeom>
          <a:noFill/>
          <a:ln w="9525">
            <a:noFill/>
            <a:miter lim="800000"/>
            <a:headEnd/>
            <a:tailEnd/>
          </a:ln>
          <a:effectLst/>
        </p:spPr>
      </p:pic>
      <p:sp>
        <p:nvSpPr>
          <p:cNvPr id="52" name="Rectangle 51"/>
          <p:cNvSpPr/>
          <p:nvPr/>
        </p:nvSpPr>
        <p:spPr>
          <a:xfrm>
            <a:off x="0" y="5029200"/>
            <a:ext cx="9144000" cy="1569660"/>
          </a:xfrm>
          <a:prstGeom prst="rect">
            <a:avLst/>
          </a:prstGeom>
        </p:spPr>
        <p:txBody>
          <a:bodyPr wrap="square">
            <a:spAutoFit/>
          </a:bodyPr>
          <a:lstStyle/>
          <a:p>
            <a:r>
              <a:rPr lang="en-US" sz="1600" b="1" dirty="0" smtClean="0"/>
              <a:t>Fig. 5. Transmission electron microscope analysis of chloroplasts from WT and osstn8 mutant</a:t>
            </a:r>
          </a:p>
          <a:p>
            <a:r>
              <a:rPr lang="en-US" sz="1600" dirty="0" smtClean="0"/>
              <a:t>plants. Transmission electron micrograph of ultrathin sections from five week-old WT and osstn8</a:t>
            </a:r>
          </a:p>
          <a:p>
            <a:r>
              <a:rPr lang="en-US" sz="1600" dirty="0" smtClean="0"/>
              <a:t>plants before (-) and after (+) HL illumination (see Methods). (A-F) Sections from WT and</a:t>
            </a:r>
          </a:p>
          <a:p>
            <a:r>
              <a:rPr lang="en-US" sz="1600" dirty="0" smtClean="0"/>
              <a:t>osstn8 plants before HL illumination. (G-L) Sections from WT and osstn8 plants after</a:t>
            </a:r>
          </a:p>
          <a:p>
            <a:r>
              <a:rPr lang="en-US" sz="1600" dirty="0" smtClean="0"/>
              <a:t>illumination. (A, B, G, H) Low resolution (bar, 500 nm); (C, D, I, J) intermediate resolution (bar,</a:t>
            </a:r>
          </a:p>
          <a:p>
            <a:r>
              <a:rPr lang="en-US" sz="1600" dirty="0" smtClean="0"/>
              <a:t>200 nm); (E, F, K, L) high resolution (bar, 100 nm).</a:t>
            </a:r>
            <a:endParaRPr lang="en-US" sz="1600" dirty="0"/>
          </a:p>
        </p:txBody>
      </p:sp>
      <p:pic>
        <p:nvPicPr>
          <p:cNvPr id="4"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extLst>
      <p:ext uri="{BB962C8B-B14F-4D97-AF65-F5344CB8AC3E}">
        <p14:creationId xmlns:p14="http://schemas.microsoft.com/office/powerpoint/2010/main" val="41645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latin typeface="Times New Roman" pitchFamily="18" charset="0"/>
                <a:cs typeface="Times New Roman" pitchFamily="18" charset="0"/>
              </a:rPr>
              <a:t>Cell Science &amp; Therapy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Related Journals</a:t>
            </a:r>
            <a:endParaRPr lang="en-US"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smtClean="0">
                <a:hlinkClick r:id="rId3" tooltip="Cell &amp; Developmental Biology"/>
              </a:rPr>
              <a:t>Cell &amp; Developmental Biology</a:t>
            </a:r>
            <a:endParaRPr lang="en-US" sz="2000" dirty="0" smtClean="0"/>
          </a:p>
          <a:p>
            <a:pPr marL="342900" indent="-342900">
              <a:buFont typeface="Wingdings" panose="05000000000000000000" pitchFamily="2" charset="2"/>
              <a:buChar char="Ø"/>
              <a:defRPr/>
            </a:pPr>
            <a:r>
              <a:rPr lang="en-US" sz="2000" dirty="0" smtClean="0">
                <a:hlinkClick r:id="rId4" tooltip="Single Cell Biology"/>
              </a:rPr>
              <a:t>Single Cell Biology</a:t>
            </a:r>
            <a:endParaRPr lang="en-US" sz="2000" dirty="0" smtClean="0"/>
          </a:p>
          <a:p>
            <a:pPr marL="342900" indent="-342900">
              <a:buFont typeface="Wingdings" panose="05000000000000000000" pitchFamily="2" charset="2"/>
              <a:buChar char="Ø"/>
              <a:defRPr/>
            </a:pPr>
            <a:r>
              <a:rPr lang="en-US" sz="2000" dirty="0" smtClean="0">
                <a:hlinkClick r:id="rId5" tooltip="Journal of Stem Cell Research &amp; Therapy"/>
              </a:rPr>
              <a:t>Journal of Stem Cell Research &amp; Therapy</a:t>
            </a:r>
            <a:endParaRPr lang="en-US" sz="2000" dirty="0">
              <a:solidFill>
                <a:schemeClr val="bg2">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a:srcRect/>
          <a:stretch>
            <a:fillRect/>
          </a:stretch>
        </p:blipFill>
        <p:spPr bwMode="auto">
          <a:xfrm>
            <a:off x="6553200" y="4572000"/>
            <a:ext cx="24003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1143000"/>
          </a:xfrm>
          <a:prstGeom prst="rect">
            <a:avLst/>
          </a:prstGeom>
          <a:noFill/>
          <a:ln w="9525">
            <a:noFill/>
            <a:miter lim="800000"/>
            <a:headEnd/>
            <a:tailEnd/>
          </a:ln>
          <a:effectLst/>
        </p:spPr>
      </p:pic>
      <p:sp>
        <p:nvSpPr>
          <p:cNvPr id="5" name="Rectangle 4"/>
          <p:cNvSpPr/>
          <p:nvPr/>
        </p:nvSpPr>
        <p:spPr>
          <a:xfrm>
            <a:off x="2590800" y="1981200"/>
            <a:ext cx="2590800" cy="954107"/>
          </a:xfrm>
          <a:prstGeom prst="rect">
            <a:avLst/>
          </a:prstGeom>
        </p:spPr>
        <p:txBody>
          <a:bodyPr wrap="square">
            <a:spAutoFit/>
          </a:bodyPr>
          <a:lstStyle/>
          <a:p>
            <a:endParaRPr lang="en-US" sz="2800" b="1" dirty="0" smtClean="0"/>
          </a:p>
          <a:p>
            <a:r>
              <a:rPr lang="en-US" sz="2800" b="1" dirty="0" smtClean="0"/>
              <a:t> Krishna Nath</a:t>
            </a:r>
            <a:endParaRPr lang="en-US" sz="2800" b="1" dirty="0"/>
          </a:p>
        </p:txBody>
      </p:sp>
      <p:sp>
        <p:nvSpPr>
          <p:cNvPr id="6" name="Rectangle 5"/>
          <p:cNvSpPr/>
          <p:nvPr/>
        </p:nvSpPr>
        <p:spPr>
          <a:xfrm>
            <a:off x="1676400" y="3276600"/>
            <a:ext cx="4876800" cy="1477328"/>
          </a:xfrm>
          <a:prstGeom prst="rect">
            <a:avLst/>
          </a:prstGeom>
        </p:spPr>
        <p:txBody>
          <a:bodyPr wrap="square">
            <a:spAutoFit/>
          </a:bodyPr>
          <a:lstStyle/>
          <a:p>
            <a:endParaRPr lang="en-US" b="1" dirty="0" smtClean="0"/>
          </a:p>
          <a:p>
            <a:r>
              <a:rPr lang="en-US" b="1" dirty="0" smtClean="0"/>
              <a:t> </a:t>
            </a:r>
            <a:r>
              <a:rPr lang="en-US" sz="2400" b="1" dirty="0" smtClean="0"/>
              <a:t>Western Michigan University, Kalamazoo, MI 49008, USA</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smtClean="0">
                <a:latin typeface="Times New Roman" pitchFamily="18" charset="0"/>
                <a:cs typeface="Times New Roman" pitchFamily="18" charset="0"/>
              </a:rPr>
              <a:t>Cell Science &amp; Therapy </a:t>
            </a:r>
          </a:p>
          <a:p>
            <a:pPr algn="ctr">
              <a:defRPr/>
            </a:pPr>
            <a:r>
              <a:rPr lang="en-US" sz="3600" dirty="0" smtClean="0">
                <a:latin typeface="Times New Roman" pitchFamily="18" charset="0"/>
                <a:cs typeface="Times New Roman" pitchFamily="18" charset="0"/>
              </a:rPr>
              <a:t>Upcoming </a:t>
            </a:r>
            <a:r>
              <a:rPr lang="en-US" sz="3600" dirty="0">
                <a:latin typeface="Times New Roman" pitchFamily="18" charset="0"/>
                <a:cs typeface="Times New Roman" pitchFamily="18" charset="0"/>
              </a:rPr>
              <a:t>Conferences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p:txBody>
      </p:sp>
      <p:sp>
        <p:nvSpPr>
          <p:cNvPr id="2" name="Title 1"/>
          <p:cNvSpPr>
            <a:spLocks noGrp="1"/>
          </p:cNvSpPr>
          <p:nvPr>
            <p:ph type="title"/>
          </p:nvPr>
        </p:nvSpPr>
        <p:spPr/>
        <p:txBody>
          <a:bodyPr/>
          <a:lstStyle/>
          <a:p>
            <a:pPr>
              <a:defRPr/>
            </a:pPr>
            <a:endParaRPr lang="en-US"/>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648200" y="2438400"/>
            <a:ext cx="4495800" cy="1200329"/>
          </a:xfrm>
          <a:prstGeom prst="rect">
            <a:avLst/>
          </a:prstGeom>
          <a:noFill/>
          <a:ln w="9525">
            <a:noFill/>
            <a:miter lim="800000"/>
            <a:headEnd/>
            <a:tailEnd/>
          </a:ln>
        </p:spPr>
        <p:txBody>
          <a:bodyPr wrap="square">
            <a:spAutoFit/>
          </a:bodyPr>
          <a:lstStyle/>
          <a:p>
            <a:pPr algn="just"/>
            <a:r>
              <a:rPr lang="en-US" altLang="ko-KR" dirty="0" smtClean="0">
                <a:ea typeface="굴림" pitchFamily="50" charset="-127"/>
              </a:rPr>
              <a:t>Energy trapped, excitation </a:t>
            </a:r>
            <a:r>
              <a:rPr lang="en-US" altLang="ko-KR" dirty="0">
                <a:ea typeface="굴림" pitchFamily="50" charset="-127"/>
              </a:rPr>
              <a:t>of PSII and PSI, </a:t>
            </a:r>
            <a:r>
              <a:rPr lang="en-US" altLang="ko-KR" dirty="0" smtClean="0">
                <a:ea typeface="굴림" pitchFamily="50" charset="-127"/>
              </a:rPr>
              <a:t>Electron transport, reduction </a:t>
            </a:r>
            <a:r>
              <a:rPr lang="en-US" altLang="ko-KR" dirty="0">
                <a:ea typeface="굴림" pitchFamily="50" charset="-127"/>
              </a:rPr>
              <a:t>of NADP to NADPH and the accumulation of protons in </a:t>
            </a:r>
            <a:r>
              <a:rPr lang="en-US" altLang="ko-KR" dirty="0" smtClean="0">
                <a:ea typeface="굴림" pitchFamily="50" charset="-127"/>
              </a:rPr>
              <a:t>thylakoids lumen </a:t>
            </a:r>
            <a:endParaRPr lang="en-US" altLang="ko-KR" dirty="0">
              <a:ea typeface="굴림" pitchFamily="50" charset="-127"/>
            </a:endParaRPr>
          </a:p>
        </p:txBody>
      </p:sp>
      <p:sp>
        <p:nvSpPr>
          <p:cNvPr id="6" name="Rectangle 5"/>
          <p:cNvSpPr>
            <a:spLocks noChangeArrowheads="1"/>
          </p:cNvSpPr>
          <p:nvPr/>
        </p:nvSpPr>
        <p:spPr bwMode="auto">
          <a:xfrm>
            <a:off x="4648200" y="3733800"/>
            <a:ext cx="4495800" cy="1015663"/>
          </a:xfrm>
          <a:prstGeom prst="rect">
            <a:avLst/>
          </a:prstGeom>
          <a:noFill/>
          <a:ln w="9525">
            <a:noFill/>
            <a:miter lim="800000"/>
            <a:headEnd/>
            <a:tailEnd/>
          </a:ln>
        </p:spPr>
        <p:txBody>
          <a:bodyPr>
            <a:spAutoFit/>
          </a:bodyPr>
          <a:lstStyle/>
          <a:p>
            <a:pPr algn="just"/>
            <a:r>
              <a:rPr lang="en-US" altLang="ko-KR" sz="2000" dirty="0">
                <a:solidFill>
                  <a:srgbClr val="00B050"/>
                </a:solidFill>
                <a:ea typeface="굴림" pitchFamily="50" charset="-127"/>
              </a:rPr>
              <a:t>The resulting proton motive force is used to make ATP by driving protons back across the membrane through ATPase. </a:t>
            </a:r>
          </a:p>
        </p:txBody>
      </p:sp>
      <p:sp>
        <p:nvSpPr>
          <p:cNvPr id="7" name="Rectangle 6"/>
          <p:cNvSpPr>
            <a:spLocks noChangeArrowheads="1"/>
          </p:cNvSpPr>
          <p:nvPr/>
        </p:nvSpPr>
        <p:spPr bwMode="auto">
          <a:xfrm>
            <a:off x="4648200" y="4842808"/>
            <a:ext cx="4495800" cy="1200329"/>
          </a:xfrm>
          <a:prstGeom prst="rect">
            <a:avLst/>
          </a:prstGeom>
          <a:noFill/>
          <a:ln w="9525">
            <a:noFill/>
            <a:miter lim="800000"/>
            <a:headEnd/>
            <a:tailEnd/>
          </a:ln>
        </p:spPr>
        <p:txBody>
          <a:bodyPr wrap="square">
            <a:spAutoFit/>
          </a:bodyPr>
          <a:lstStyle/>
          <a:p>
            <a:pPr algn="just"/>
            <a:r>
              <a:rPr lang="en-US" altLang="ko-KR" dirty="0">
                <a:ea typeface="굴림" pitchFamily="50" charset="-127"/>
              </a:rPr>
              <a:t>Rubisco catalyzes the assimilation of CO</a:t>
            </a:r>
            <a:r>
              <a:rPr lang="en-US" altLang="ko-KR" baseline="-25000" dirty="0">
                <a:ea typeface="굴림" pitchFamily="50" charset="-127"/>
              </a:rPr>
              <a:t>2</a:t>
            </a:r>
            <a:r>
              <a:rPr lang="en-US" altLang="ko-KR" dirty="0">
                <a:ea typeface="굴림" pitchFamily="50" charset="-127"/>
              </a:rPr>
              <a:t> with </a:t>
            </a:r>
            <a:r>
              <a:rPr lang="en-US" altLang="ko-KR" dirty="0" err="1">
                <a:ea typeface="굴림" pitchFamily="50" charset="-127"/>
              </a:rPr>
              <a:t>RuBP</a:t>
            </a:r>
            <a:r>
              <a:rPr lang="en-US" altLang="ko-KR" dirty="0">
                <a:ea typeface="굴림" pitchFamily="50" charset="-127"/>
              </a:rPr>
              <a:t> in the </a:t>
            </a:r>
            <a:r>
              <a:rPr lang="en-US" altLang="ko-KR" dirty="0" err="1">
                <a:ea typeface="굴림" pitchFamily="50" charset="-127"/>
              </a:rPr>
              <a:t>carboxylation</a:t>
            </a:r>
            <a:r>
              <a:rPr lang="en-US" altLang="ko-KR" dirty="0">
                <a:ea typeface="굴림" pitchFamily="50" charset="-127"/>
              </a:rPr>
              <a:t> reaction of the photosynthetic carbon reduction cycle in  stroma</a:t>
            </a:r>
            <a:r>
              <a:rPr lang="en-US" altLang="ko-KR" dirty="0" smtClean="0">
                <a:ea typeface="굴림" pitchFamily="50" charset="-127"/>
              </a:rPr>
              <a:t>.</a:t>
            </a:r>
          </a:p>
        </p:txBody>
      </p:sp>
      <p:pic>
        <p:nvPicPr>
          <p:cNvPr id="7173" name="Picture 4"/>
          <p:cNvPicPr>
            <a:picLocks noChangeAspect="1" noChangeArrowheads="1"/>
          </p:cNvPicPr>
          <p:nvPr/>
        </p:nvPicPr>
        <p:blipFill>
          <a:blip r:embed="rId2" cstate="print"/>
          <a:srcRect/>
          <a:stretch>
            <a:fillRect/>
          </a:stretch>
        </p:blipFill>
        <p:spPr bwMode="auto">
          <a:xfrm>
            <a:off x="533400" y="2057400"/>
            <a:ext cx="3918929" cy="4495800"/>
          </a:xfrm>
          <a:prstGeom prst="rect">
            <a:avLst/>
          </a:prstGeom>
          <a:noFill/>
          <a:ln w="9525">
            <a:noFill/>
            <a:miter lim="800000"/>
            <a:headEnd/>
            <a:tailEnd/>
          </a:ln>
        </p:spPr>
      </p:pic>
      <p:sp>
        <p:nvSpPr>
          <p:cNvPr id="6150" name="TextBox 7"/>
          <p:cNvSpPr txBox="1">
            <a:spLocks noChangeArrowheads="1"/>
          </p:cNvSpPr>
          <p:nvPr/>
        </p:nvSpPr>
        <p:spPr bwMode="auto">
          <a:xfrm>
            <a:off x="609600" y="1447800"/>
            <a:ext cx="7772400" cy="584775"/>
          </a:xfrm>
          <a:prstGeom prst="rect">
            <a:avLst/>
          </a:prstGeom>
          <a:solidFill>
            <a:srgbClr val="002060"/>
          </a:solidFill>
          <a:ln w="9525">
            <a:solidFill>
              <a:srgbClr val="FFFF00"/>
            </a:solidFill>
            <a:miter lim="800000"/>
            <a:headEnd/>
            <a:tailEnd/>
          </a:ln>
          <a:scene3d>
            <a:camera prst="orthographicFront"/>
            <a:lightRig rig="threePt" dir="t"/>
          </a:scene3d>
          <a:sp3d>
            <a:bevelT w="152400" h="50800" prst="softRound"/>
          </a:sp3d>
        </p:spPr>
        <p:txBody>
          <a:bodyPr wrap="square">
            <a:spAutoFit/>
          </a:bodyPr>
          <a:lstStyle/>
          <a:p>
            <a:pPr algn="ctr">
              <a:tabLst>
                <a:tab pos="4681538" algn="l"/>
              </a:tabLst>
              <a:defRPr/>
            </a:pPr>
            <a:r>
              <a:rPr lang="en-US" altLang="ko-KR" sz="3200" dirty="0" smtClean="0">
                <a:solidFill>
                  <a:srgbClr val="00FF00"/>
                </a:solidFill>
                <a:latin typeface="Bodoni MT Black" pitchFamily="18" charset="0"/>
                <a:ea typeface="굴림" pitchFamily="34" charset="-127"/>
              </a:rPr>
              <a:t>Photosynthesis and aging</a:t>
            </a:r>
            <a:endParaRPr lang="en-US" altLang="ko-KR" sz="3200" dirty="0">
              <a:solidFill>
                <a:srgbClr val="00FF00"/>
              </a:solidFill>
              <a:latin typeface="Bodoni MT Black" pitchFamily="18" charset="0"/>
              <a:ea typeface="굴림" pitchFamily="34" charset="-127"/>
            </a:endParaRPr>
          </a:p>
        </p:txBody>
      </p:sp>
      <p:sp>
        <p:nvSpPr>
          <p:cNvPr id="13" name="Lightning Bolt 12"/>
          <p:cNvSpPr/>
          <p:nvPr/>
        </p:nvSpPr>
        <p:spPr>
          <a:xfrm rot="20154994">
            <a:off x="738243" y="4070304"/>
            <a:ext cx="291412" cy="783103"/>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p:cNvSpPr/>
          <p:nvPr/>
        </p:nvSpPr>
        <p:spPr>
          <a:xfrm rot="4069350">
            <a:off x="3118151" y="4141746"/>
            <a:ext cx="141125" cy="783103"/>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n 14"/>
          <p:cNvSpPr/>
          <p:nvPr/>
        </p:nvSpPr>
        <p:spPr>
          <a:xfrm>
            <a:off x="3581400" y="4038600"/>
            <a:ext cx="381000" cy="38100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152400" y="3810000"/>
            <a:ext cx="381000" cy="381000"/>
          </a:xfrm>
          <a:prstGeom prst="sun">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srcRect/>
          <a:stretch>
            <a:fillRect/>
          </a:stretch>
        </p:blipFill>
        <p:spPr bwMode="auto">
          <a:xfrm>
            <a:off x="0" y="304800"/>
            <a:ext cx="9144000" cy="10572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2514600"/>
            <a:ext cx="9144000" cy="1569660"/>
          </a:xfrm>
          <a:prstGeom prst="rect">
            <a:avLst/>
          </a:prstGeom>
        </p:spPr>
        <p:txBody>
          <a:bodyPr wrap="square">
            <a:spAutoFit/>
          </a:bodyPr>
          <a:lstStyle/>
          <a:p>
            <a:pPr algn="just">
              <a:buFont typeface="Wingdings" pitchFamily="2" charset="2"/>
              <a:buChar char="Ø"/>
            </a:pPr>
            <a:r>
              <a:rPr lang="en-US" sz="2400" b="1" dirty="0" smtClean="0">
                <a:solidFill>
                  <a:srgbClr val="FFFF00"/>
                </a:solidFill>
                <a:latin typeface="Aharoni" pitchFamily="2" charset="-79"/>
                <a:cs typeface="Aharoni" pitchFamily="2" charset="-79"/>
              </a:rPr>
              <a:t>At first, there's nothing much to be said about photosynthesis during natural or dark induced senescence. </a:t>
            </a:r>
            <a:r>
              <a:rPr lang="en-US" sz="2400" b="1" dirty="0" smtClean="0">
                <a:solidFill>
                  <a:srgbClr val="0000CC"/>
                </a:solidFill>
                <a:latin typeface="Aharoni" pitchFamily="2" charset="-79"/>
                <a:cs typeface="Aharoni" pitchFamily="2" charset="-79"/>
              </a:rPr>
              <a:t>It goes down.  That's it.  But look closer and it gets a bit more complicated and interesting.</a:t>
            </a:r>
            <a:endParaRPr lang="en-US" sz="2400" b="1" dirty="0">
              <a:solidFill>
                <a:srgbClr val="0000CC"/>
              </a:solidFill>
              <a:latin typeface="Aharoni" pitchFamily="2" charset="-79"/>
              <a:cs typeface="Aharoni" pitchFamily="2" charset="-79"/>
            </a:endParaRPr>
          </a:p>
        </p:txBody>
      </p:sp>
      <p:sp>
        <p:nvSpPr>
          <p:cNvPr id="4" name="Rectangle 3"/>
          <p:cNvSpPr/>
          <p:nvPr/>
        </p:nvSpPr>
        <p:spPr>
          <a:xfrm>
            <a:off x="0" y="1219200"/>
            <a:ext cx="9144000" cy="938719"/>
          </a:xfrm>
          <a:prstGeom prst="rect">
            <a:avLst/>
          </a:prstGeom>
          <a:blipFill>
            <a:blip r:embed="rId2" cstate="print"/>
            <a:tile tx="0" ty="0" sx="100000" sy="100000" flip="none" algn="tl"/>
          </a:blipFill>
          <a:ln w="57150">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500" b="1" dirty="0" smtClean="0">
                <a:solidFill>
                  <a:srgbClr val="00FF00"/>
                </a:solidFill>
                <a:latin typeface="Agency FB" pitchFamily="34" charset="0"/>
                <a:cs typeface="Aharoni" pitchFamily="2" charset="-79"/>
              </a:rPr>
              <a:t>Photosynthesis vs Senescence</a:t>
            </a:r>
          </a:p>
        </p:txBody>
      </p:sp>
      <p:sp>
        <p:nvSpPr>
          <p:cNvPr id="6" name="Rectangle 5"/>
          <p:cNvSpPr/>
          <p:nvPr/>
        </p:nvSpPr>
        <p:spPr>
          <a:xfrm>
            <a:off x="0" y="4419600"/>
            <a:ext cx="9144000" cy="1569660"/>
          </a:xfrm>
          <a:prstGeom prst="rect">
            <a:avLst/>
          </a:prstGeom>
        </p:spPr>
        <p:txBody>
          <a:bodyPr wrap="square">
            <a:spAutoFit/>
          </a:bodyPr>
          <a:lstStyle/>
          <a:p>
            <a:pPr algn="just">
              <a:buFont typeface="Wingdings" pitchFamily="2" charset="2"/>
              <a:buChar char="Ø"/>
            </a:pPr>
            <a:r>
              <a:rPr lang="en-US" sz="2400" b="1" dirty="0" smtClean="0"/>
              <a:t>Something that was noticed in the early physiological studies of senescence is that photosynthetic capacity generally begins to decline in leaf development earlier than symptoms of senescence become apparent.</a:t>
            </a:r>
          </a:p>
        </p:txBody>
      </p:sp>
      <p:pic>
        <p:nvPicPr>
          <p:cNvPr id="4098" name="Picture 2"/>
          <p:cNvPicPr>
            <a:picLocks noChangeAspect="1" noChangeArrowheads="1"/>
          </p:cNvPicPr>
          <p:nvPr/>
        </p:nvPicPr>
        <p:blipFill>
          <a:blip r:embed="rId3"/>
          <a:srcRect/>
          <a:stretch>
            <a:fillRect/>
          </a:stretch>
        </p:blipFill>
        <p:spPr bwMode="auto">
          <a:xfrm>
            <a:off x="0" y="0"/>
            <a:ext cx="9144000"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Box 7"/>
          <p:cNvSpPr txBox="1">
            <a:spLocks noChangeArrowheads="1"/>
          </p:cNvSpPr>
          <p:nvPr/>
        </p:nvSpPr>
        <p:spPr bwMode="auto">
          <a:xfrm>
            <a:off x="0" y="1066800"/>
            <a:ext cx="9144000" cy="584775"/>
          </a:xfrm>
          <a:prstGeom prst="rect">
            <a:avLst/>
          </a:prstGeom>
          <a:solidFill>
            <a:schemeClr val="accent1">
              <a:lumMod val="50000"/>
            </a:schemeClr>
          </a:solidFill>
          <a:ln w="9525">
            <a:solidFill>
              <a:srgbClr val="FFFF00"/>
            </a:solidFill>
            <a:miter lim="800000"/>
            <a:headEnd/>
            <a:tailEnd/>
          </a:ln>
          <a:scene3d>
            <a:camera prst="orthographicFront"/>
            <a:lightRig rig="threePt" dir="t"/>
          </a:scene3d>
          <a:sp3d>
            <a:bevelT w="152400" h="50800" prst="softRound"/>
          </a:sp3d>
        </p:spPr>
        <p:txBody>
          <a:bodyPr wrap="square">
            <a:spAutoFit/>
          </a:bodyPr>
          <a:lstStyle/>
          <a:p>
            <a:pPr algn="ctr">
              <a:defRPr/>
            </a:pPr>
            <a:r>
              <a:rPr lang="en-US" altLang="ko-KR" sz="3200" dirty="0" smtClean="0">
                <a:solidFill>
                  <a:srgbClr val="00FF00"/>
                </a:solidFill>
                <a:latin typeface="Bodoni MT Black" pitchFamily="18" charset="0"/>
                <a:ea typeface="굴림" pitchFamily="34" charset="-127"/>
              </a:rPr>
              <a:t>Photosynthesis</a:t>
            </a:r>
            <a:r>
              <a:rPr lang="en-US" altLang="ko-KR" sz="3200" dirty="0" smtClean="0">
                <a:solidFill>
                  <a:srgbClr val="FFFF00"/>
                </a:solidFill>
                <a:latin typeface="Bodoni MT Black" pitchFamily="18" charset="0"/>
                <a:ea typeface="굴림" pitchFamily="34" charset="-127"/>
              </a:rPr>
              <a:t> </a:t>
            </a:r>
            <a:r>
              <a:rPr lang="en-US" altLang="ko-KR" sz="3200" dirty="0" smtClean="0">
                <a:solidFill>
                  <a:srgbClr val="FF0000"/>
                </a:solidFill>
                <a:latin typeface="Bodoni MT Black" pitchFamily="18" charset="0"/>
                <a:ea typeface="굴림" pitchFamily="34" charset="-127"/>
              </a:rPr>
              <a:t>vs</a:t>
            </a:r>
            <a:r>
              <a:rPr lang="en-US" altLang="ko-KR" sz="3200" dirty="0" smtClean="0">
                <a:solidFill>
                  <a:srgbClr val="FFFF00"/>
                </a:solidFill>
                <a:latin typeface="Bodoni MT Black" pitchFamily="18" charset="0"/>
                <a:ea typeface="굴림" pitchFamily="34" charset="-127"/>
              </a:rPr>
              <a:t> Senescence </a:t>
            </a:r>
            <a:endParaRPr lang="en-US" altLang="ko-KR" sz="3200" dirty="0">
              <a:solidFill>
                <a:srgbClr val="FFFF00"/>
              </a:solidFill>
              <a:latin typeface="Bodoni MT Black" pitchFamily="18" charset="0"/>
              <a:ea typeface="굴림" pitchFamily="34" charset="-127"/>
            </a:endParaRPr>
          </a:p>
        </p:txBody>
      </p:sp>
      <p:sp>
        <p:nvSpPr>
          <p:cNvPr id="10" name="Rectangle 9"/>
          <p:cNvSpPr/>
          <p:nvPr/>
        </p:nvSpPr>
        <p:spPr>
          <a:xfrm>
            <a:off x="5029200" y="2209800"/>
            <a:ext cx="3886200" cy="3323987"/>
          </a:xfrm>
          <a:prstGeom prst="rect">
            <a:avLst/>
          </a:prstGeom>
        </p:spPr>
        <p:txBody>
          <a:bodyPr wrap="square">
            <a:spAutoFit/>
          </a:bodyPr>
          <a:lstStyle/>
          <a:p>
            <a:pPr marL="514350" indent="-514350" algn="just">
              <a:buFont typeface="Wingdings" pitchFamily="2" charset="2"/>
              <a:buChar char="Ø"/>
            </a:pPr>
            <a:r>
              <a:rPr lang="en-US" dirty="0" smtClean="0">
                <a:solidFill>
                  <a:srgbClr val="0000CC"/>
                </a:solidFill>
              </a:rPr>
              <a:t>Leaf Yellowing, Loss of Chl, Impaired ETR, NPQ, CO</a:t>
            </a:r>
            <a:r>
              <a:rPr lang="en-US" baseline="-25000" dirty="0" smtClean="0">
                <a:solidFill>
                  <a:srgbClr val="0000CC"/>
                </a:solidFill>
              </a:rPr>
              <a:t>2</a:t>
            </a:r>
            <a:r>
              <a:rPr lang="en-US" dirty="0" smtClean="0">
                <a:solidFill>
                  <a:srgbClr val="0000CC"/>
                </a:solidFill>
              </a:rPr>
              <a:t> fixation capacity begins to turn down, decreasing nitrogen content, loss of Rubisco.</a:t>
            </a:r>
          </a:p>
          <a:p>
            <a:pPr marL="514350" indent="-514350" algn="just">
              <a:buFont typeface="Wingdings" pitchFamily="2" charset="2"/>
              <a:buChar char="Ø"/>
            </a:pPr>
            <a:r>
              <a:rPr lang="en-US" dirty="0" smtClean="0">
                <a:solidFill>
                  <a:srgbClr val="0000CC"/>
                </a:solidFill>
              </a:rPr>
              <a:t>Whole  photosynthetic performance declined</a:t>
            </a:r>
          </a:p>
          <a:p>
            <a:pPr marL="514350" indent="-514350" algn="just">
              <a:buFont typeface="Wingdings" pitchFamily="2" charset="2"/>
              <a:buChar char="Ø"/>
            </a:pPr>
            <a:r>
              <a:rPr lang="en-US" dirty="0" smtClean="0">
                <a:solidFill>
                  <a:srgbClr val="0000CC"/>
                </a:solidFill>
              </a:rPr>
              <a:t>w</a:t>
            </a:r>
            <a:r>
              <a:rPr lang="en-US" dirty="0" smtClean="0">
                <a:solidFill>
                  <a:srgbClr val="0000CC"/>
                </a:solidFill>
                <a:cs typeface="Arial" charset="0"/>
              </a:rPr>
              <a:t>ater and nutrients are drawn into young organs such as bud, seeds etc.</a:t>
            </a:r>
            <a:endParaRPr lang="en-US" dirty="0" smtClean="0">
              <a:solidFill>
                <a:srgbClr val="0000CC"/>
              </a:solidFill>
            </a:endParaRPr>
          </a:p>
          <a:p>
            <a:pPr algn="just"/>
            <a:endParaRPr lang="en-US" sz="3000" i="1" dirty="0" smtClean="0">
              <a:solidFill>
                <a:srgbClr val="FF0000"/>
              </a:solidFill>
            </a:endParaRPr>
          </a:p>
        </p:txBody>
      </p:sp>
      <p:grpSp>
        <p:nvGrpSpPr>
          <p:cNvPr id="14" name="Group 13"/>
          <p:cNvGrpSpPr/>
          <p:nvPr/>
        </p:nvGrpSpPr>
        <p:grpSpPr>
          <a:xfrm>
            <a:off x="304800" y="1676400"/>
            <a:ext cx="4495800" cy="3962400"/>
            <a:chOff x="0" y="838200"/>
            <a:chExt cx="4648200" cy="5270500"/>
          </a:xfrm>
        </p:grpSpPr>
        <p:pic>
          <p:nvPicPr>
            <p:cNvPr id="7173" name="Picture 4"/>
            <p:cNvPicPr>
              <a:picLocks noChangeAspect="1" noChangeArrowheads="1"/>
            </p:cNvPicPr>
            <p:nvPr/>
          </p:nvPicPr>
          <p:blipFill>
            <a:blip r:embed="rId2" cstate="print"/>
            <a:srcRect/>
            <a:stretch>
              <a:fillRect/>
            </a:stretch>
          </p:blipFill>
          <p:spPr bwMode="auto">
            <a:xfrm>
              <a:off x="1" y="838200"/>
              <a:ext cx="4594225" cy="5270500"/>
            </a:xfrm>
            <a:prstGeom prst="rect">
              <a:avLst/>
            </a:prstGeom>
            <a:noFill/>
            <a:ln w="9525">
              <a:noFill/>
              <a:miter lim="800000"/>
              <a:headEnd/>
              <a:tailEnd/>
            </a:ln>
          </p:spPr>
        </p:pic>
        <p:grpSp>
          <p:nvGrpSpPr>
            <p:cNvPr id="2" name="Group 11"/>
            <p:cNvGrpSpPr/>
            <p:nvPr/>
          </p:nvGrpSpPr>
          <p:grpSpPr>
            <a:xfrm>
              <a:off x="0" y="838200"/>
              <a:ext cx="4648200" cy="5207388"/>
              <a:chOff x="0" y="533400"/>
              <a:chExt cx="4648200" cy="5207388"/>
            </a:xfrm>
          </p:grpSpPr>
          <p:sp>
            <p:nvSpPr>
              <p:cNvPr id="11" name="Rectangle 10"/>
              <p:cNvSpPr/>
              <p:nvPr/>
            </p:nvSpPr>
            <p:spPr>
              <a:xfrm>
                <a:off x="0" y="559188"/>
                <a:ext cx="4572000" cy="518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p:cNvSpPr/>
              <p:nvPr/>
            </p:nvSpPr>
            <p:spPr>
              <a:xfrm>
                <a:off x="0" y="533400"/>
                <a:ext cx="4648200" cy="51816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Senescence</a:t>
                </a:r>
                <a:endParaRPr lang="en-US" sz="3600" b="1" dirty="0">
                  <a:solidFill>
                    <a:srgbClr val="FFFF00"/>
                  </a:solidFill>
                </a:endParaRPr>
              </a:p>
            </p:txBody>
          </p:sp>
        </p:grpSp>
      </p:grpSp>
      <p:sp>
        <p:nvSpPr>
          <p:cNvPr id="12" name="Rectangle 11"/>
          <p:cNvSpPr/>
          <p:nvPr/>
        </p:nvSpPr>
        <p:spPr>
          <a:xfrm>
            <a:off x="0" y="5791200"/>
            <a:ext cx="9448800" cy="707886"/>
          </a:xfrm>
          <a:prstGeom prst="rect">
            <a:avLst/>
          </a:prstGeom>
          <a:solidFill>
            <a:schemeClr val="tx2">
              <a:lumMod val="60000"/>
              <a:lumOff val="40000"/>
            </a:schemeClr>
          </a:solidFill>
        </p:spPr>
        <p:txBody>
          <a:bodyPr wrap="square">
            <a:spAutoFit/>
          </a:bodyPr>
          <a:lstStyle/>
          <a:p>
            <a:r>
              <a:rPr lang="en-US" sz="2000" b="1" dirty="0" smtClean="0">
                <a:solidFill>
                  <a:srgbClr val="00FF00"/>
                </a:solidFill>
              </a:rPr>
              <a:t>Yet, the  dynamics behavior and utilization of photosynthetic complexes  along with leaf aging is  largely unknown</a:t>
            </a:r>
          </a:p>
        </p:txBody>
      </p:sp>
      <p:pic>
        <p:nvPicPr>
          <p:cNvPr id="5122" name="Picture 2"/>
          <p:cNvPicPr>
            <a:picLocks noChangeAspect="1" noChangeArrowheads="1"/>
          </p:cNvPicPr>
          <p:nvPr/>
        </p:nvPicPr>
        <p:blipFill>
          <a:blip r:embed="rId3"/>
          <a:srcRect/>
          <a:stretch>
            <a:fillRect/>
          </a:stretch>
        </p:blipFill>
        <p:spPr bwMode="auto">
          <a:xfrm>
            <a:off x="0" y="0"/>
            <a:ext cx="9144000" cy="99059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22860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1600" b="1" i="0" u="none" strike="noStrike" cap="none" normalizeH="0" baseline="0" dirty="0" smtClean="0">
                <a:ln>
                  <a:noFill/>
                </a:ln>
                <a:solidFill>
                  <a:srgbClr val="FF0000"/>
                </a:solidFill>
                <a:effectLst/>
                <a:latin typeface="Times New Roman" pitchFamily="18" charset="0"/>
                <a:ea typeface="맑은 고딕" pitchFamily="50" charset="-127"/>
                <a:cs typeface="Times New Roman" pitchFamily="18" charset="0"/>
              </a:rPr>
              <a:t>Chlorophyll (Chl) contents: </a:t>
            </a:r>
            <a:r>
              <a:rPr lang="en-US" sz="1600" dirty="0" smtClean="0"/>
              <a:t>Fresh weight basis, Leaf tissues were extracted  in 80%  acetone at 4 </a:t>
            </a:r>
            <a:r>
              <a:rPr lang="en-US" sz="1600" baseline="30000" dirty="0" smtClean="0"/>
              <a:t>o</a:t>
            </a:r>
            <a:r>
              <a:rPr lang="en-US" sz="1600" dirty="0" smtClean="0"/>
              <a:t>C, and Chl </a:t>
            </a:r>
            <a:r>
              <a:rPr lang="en-US" sz="1600" i="1" dirty="0" smtClean="0"/>
              <a:t>a</a:t>
            </a:r>
            <a:r>
              <a:rPr lang="en-US" sz="1600" dirty="0" smtClean="0"/>
              <a:t>, Chl</a:t>
            </a:r>
            <a:r>
              <a:rPr lang="en-US" sz="1600" i="1" dirty="0" smtClean="0"/>
              <a:t> b</a:t>
            </a:r>
            <a:r>
              <a:rPr lang="en-US" sz="1600" dirty="0" smtClean="0"/>
              <a:t> and total Chl contents were determined according to </a:t>
            </a:r>
            <a:r>
              <a:rPr lang="en-US" sz="1600" dirty="0" err="1" smtClean="0"/>
              <a:t>Porra</a:t>
            </a:r>
            <a:r>
              <a:rPr lang="en-US" sz="1600" dirty="0" smtClean="0"/>
              <a:t> et al</a:t>
            </a:r>
            <a:r>
              <a:rPr lang="en-US" sz="1600" i="1" dirty="0" smtClean="0"/>
              <a:t>.</a:t>
            </a:r>
            <a:r>
              <a:rPr lang="en-US" sz="1600" dirty="0" smtClean="0"/>
              <a:t>(1989).</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2819400"/>
            <a:ext cx="836517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ko-KR" sz="1600" b="1" i="0" u="none" strike="noStrike" cap="none" normalizeH="0" baseline="0" dirty="0" smtClean="0">
                <a:ln>
                  <a:noFill/>
                </a:ln>
                <a:solidFill>
                  <a:srgbClr val="FF0000"/>
                </a:solidFill>
                <a:effectLst/>
                <a:latin typeface="Times New Roman" pitchFamily="18" charset="0"/>
                <a:ea typeface="맑은 고딕" pitchFamily="50" charset="-127"/>
                <a:cs typeface="Times New Roman" pitchFamily="18" charset="0"/>
              </a:rPr>
              <a:t>Photosynthetic performances:</a:t>
            </a:r>
            <a:r>
              <a:rPr kumimoji="0" lang="en-US" altLang="ko-KR" sz="1600" b="1" i="0" u="none" strike="noStrike" cap="none" normalizeH="0" dirty="0" smtClean="0">
                <a:ln>
                  <a:noFill/>
                </a:ln>
                <a:solidFill>
                  <a:srgbClr val="FF0000"/>
                </a:solidFill>
                <a:effectLst/>
                <a:latin typeface="Times New Roman" pitchFamily="18" charset="0"/>
                <a:ea typeface="맑은 고딕" pitchFamily="50" charset="-127"/>
                <a:cs typeface="Times New Roman" pitchFamily="18" charset="0"/>
              </a:rPr>
              <a:t> </a:t>
            </a:r>
            <a:r>
              <a:rPr kumimoji="0" lang="en-US" altLang="ko-KR" sz="1600" i="0" u="none" strike="noStrike" cap="none" normalizeH="0" baseline="0" dirty="0" smtClean="0">
                <a:ln>
                  <a:noFill/>
                </a:ln>
                <a:effectLst/>
                <a:latin typeface="Times New Roman" pitchFamily="18" charset="0"/>
                <a:ea typeface="맑은 고딕" pitchFamily="50" charset="-127"/>
                <a:cs typeface="Times New Roman" pitchFamily="18" charset="0"/>
              </a:rPr>
              <a:t>by using imaging-</a:t>
            </a:r>
            <a:r>
              <a:rPr kumimoji="0" lang="en-US" altLang="ko-KR" sz="1600" i="0" u="none" strike="noStrike" cap="none" normalizeH="0" dirty="0" smtClean="0">
                <a:ln>
                  <a:noFill/>
                </a:ln>
                <a:effectLst/>
                <a:latin typeface="Times New Roman" pitchFamily="18" charset="0"/>
                <a:ea typeface="맑은 고딕" pitchFamily="50" charset="-127"/>
                <a:cs typeface="Times New Roman" pitchFamily="18" charset="0"/>
              </a:rPr>
              <a:t> </a:t>
            </a:r>
            <a:r>
              <a:rPr lang="en-US" sz="1600" dirty="0" smtClean="0">
                <a:latin typeface="Times New Roman" pitchFamily="18" charset="0"/>
                <a:cs typeface="Times New Roman" pitchFamily="18" charset="0"/>
              </a:rPr>
              <a:t>pulse-amplitude-modulated Fluorometer </a:t>
            </a:r>
            <a:r>
              <a:rPr kumimoji="0" lang="en-US" altLang="ko-KR" sz="1600" i="0" u="none" strike="noStrike" cap="none" normalizeH="0" baseline="0" dirty="0" smtClean="0">
                <a:ln>
                  <a:noFill/>
                </a:ln>
                <a:effectLst/>
                <a:latin typeface="Times New Roman" pitchFamily="18" charset="0"/>
                <a:ea typeface="맑은 고딕" pitchFamily="50" charset="-127"/>
                <a:cs typeface="Times New Roman" pitchFamily="18" charset="0"/>
              </a:rPr>
              <a:t>I-PAM</a:t>
            </a:r>
            <a:endParaRPr kumimoji="0" lang="en-US" altLang="ko-KR" sz="3600" i="0" u="none" strike="noStrike" cap="none" normalizeH="0" baseline="0" dirty="0" smtClean="0">
              <a:ln>
                <a:noFill/>
              </a:ln>
              <a:effectLst/>
              <a:latin typeface="Times New Roman" pitchFamily="18" charset="0"/>
              <a:cs typeface="Times New Roman" pitchFamily="18" charset="0"/>
            </a:endParaRPr>
          </a:p>
        </p:txBody>
      </p:sp>
      <p:sp>
        <p:nvSpPr>
          <p:cNvPr id="7" name="Rectangle 6"/>
          <p:cNvSpPr/>
          <p:nvPr/>
        </p:nvSpPr>
        <p:spPr>
          <a:xfrm>
            <a:off x="0" y="3124200"/>
            <a:ext cx="9144000" cy="861774"/>
          </a:xfrm>
          <a:prstGeom prst="rect">
            <a:avLst/>
          </a:prstGeom>
        </p:spPr>
        <p:txBody>
          <a:bodyPr wrap="square">
            <a:spAutoFit/>
          </a:bodyPr>
          <a:lstStyle/>
          <a:p>
            <a:pPr>
              <a:buFont typeface="Wingdings" pitchFamily="2" charset="2"/>
              <a:buChar char="Ø"/>
            </a:pPr>
            <a:r>
              <a:rPr lang="en-US" altLang="ko-KR" sz="1600" dirty="0" smtClean="0">
                <a:latin typeface="Times New Roman" pitchFamily="18" charset="0"/>
                <a:ea typeface="맑은 고딕" pitchFamily="50" charset="-127"/>
                <a:cs typeface="Times New Roman" pitchFamily="18" charset="0"/>
              </a:rPr>
              <a:t>Leaves were dark adapted 10 min prior to measure </a:t>
            </a:r>
            <a:r>
              <a:rPr lang="en-US" altLang="ko-KR" sz="1600" b="1" dirty="0" smtClean="0">
                <a:latin typeface="Times New Roman" pitchFamily="18" charset="0"/>
                <a:ea typeface="맑은 고딕" pitchFamily="50" charset="-127"/>
                <a:cs typeface="Times New Roman" pitchFamily="18" charset="0"/>
              </a:rPr>
              <a:t>F</a:t>
            </a:r>
            <a:r>
              <a:rPr lang="en-US" altLang="ko-KR" sz="1600" b="1" baseline="-30000" dirty="0" smtClean="0">
                <a:latin typeface="Times New Roman" pitchFamily="18" charset="0"/>
                <a:ea typeface="맑은 고딕" pitchFamily="50" charset="-127"/>
                <a:cs typeface="Times New Roman" pitchFamily="18" charset="0"/>
              </a:rPr>
              <a:t>0</a:t>
            </a:r>
            <a:r>
              <a:rPr lang="en-US" altLang="ko-KR" sz="1600" b="1" dirty="0" smtClean="0">
                <a:latin typeface="Times New Roman" pitchFamily="18" charset="0"/>
                <a:ea typeface="맑은 고딕" pitchFamily="50" charset="-127"/>
                <a:cs typeface="Times New Roman" pitchFamily="18" charset="0"/>
              </a:rPr>
              <a:t> and F</a:t>
            </a:r>
            <a:r>
              <a:rPr lang="en-US" altLang="ko-KR" sz="1600" b="1" baseline="-30000" dirty="0" smtClean="0">
                <a:latin typeface="Times New Roman" pitchFamily="18" charset="0"/>
                <a:ea typeface="맑은 고딕" pitchFamily="50" charset="-127"/>
                <a:cs typeface="Times New Roman" pitchFamily="18" charset="0"/>
              </a:rPr>
              <a:t>m</a:t>
            </a:r>
          </a:p>
          <a:p>
            <a:pPr>
              <a:buFont typeface="Wingdings" pitchFamily="2" charset="2"/>
              <a:buChar char="Ø"/>
            </a:pPr>
            <a:r>
              <a:rPr lang="en-US" sz="1600" dirty="0" smtClean="0">
                <a:latin typeface="Times New Roman" pitchFamily="18" charset="0"/>
                <a:ea typeface="맑은 고딕" pitchFamily="50" charset="-127"/>
                <a:cs typeface="Times New Roman" pitchFamily="18" charset="0"/>
              </a:rPr>
              <a:t>Maximum photochemical efficiency of  PSII  </a:t>
            </a:r>
            <a:r>
              <a:rPr lang="en-US" sz="1600" b="1" dirty="0" smtClean="0">
                <a:latin typeface="Times New Roman" pitchFamily="18" charset="0"/>
                <a:ea typeface="맑은 고딕" pitchFamily="50" charset="-127"/>
                <a:cs typeface="Times New Roman" pitchFamily="18" charset="0"/>
              </a:rPr>
              <a:t>(F</a:t>
            </a:r>
            <a:r>
              <a:rPr lang="en-US" sz="1600" b="1" baseline="-25000" dirty="0" smtClean="0">
                <a:latin typeface="Times New Roman" pitchFamily="18" charset="0"/>
                <a:ea typeface="맑은 고딕" pitchFamily="50" charset="-127"/>
                <a:cs typeface="Times New Roman" pitchFamily="18" charset="0"/>
              </a:rPr>
              <a:t>v</a:t>
            </a:r>
            <a:r>
              <a:rPr lang="en-US" sz="1600" b="1" dirty="0" smtClean="0">
                <a:latin typeface="Times New Roman" pitchFamily="18" charset="0"/>
                <a:ea typeface="맑은 고딕" pitchFamily="50" charset="-127"/>
                <a:cs typeface="Times New Roman" pitchFamily="18" charset="0"/>
              </a:rPr>
              <a:t>/F</a:t>
            </a:r>
            <a:r>
              <a:rPr lang="en-US" sz="1600" b="1" baseline="-25000" dirty="0" smtClean="0">
                <a:latin typeface="Times New Roman" pitchFamily="18" charset="0"/>
                <a:ea typeface="맑은 고딕" pitchFamily="50" charset="-127"/>
                <a:cs typeface="Times New Roman" pitchFamily="18" charset="0"/>
              </a:rPr>
              <a:t>m </a:t>
            </a:r>
            <a:r>
              <a:rPr lang="en-US" sz="1600" b="1" dirty="0" smtClean="0">
                <a:latin typeface="Times New Roman" pitchFamily="18" charset="0"/>
                <a:ea typeface="맑은 고딕" pitchFamily="50" charset="-127"/>
                <a:cs typeface="Times New Roman" pitchFamily="18" charset="0"/>
              </a:rPr>
              <a:t>) =(Fm-F</a:t>
            </a:r>
            <a:r>
              <a:rPr lang="en-US" sz="1600" b="1" baseline="-25000" dirty="0" smtClean="0">
                <a:latin typeface="Times New Roman" pitchFamily="18" charset="0"/>
                <a:ea typeface="맑은 고딕" pitchFamily="50" charset="-127"/>
                <a:cs typeface="Times New Roman" pitchFamily="18" charset="0"/>
              </a:rPr>
              <a:t>0</a:t>
            </a:r>
            <a:r>
              <a:rPr lang="en-US" sz="1600" b="1" dirty="0" smtClean="0">
                <a:latin typeface="Times New Roman" pitchFamily="18" charset="0"/>
                <a:ea typeface="맑은 고딕" pitchFamily="50" charset="-127"/>
                <a:cs typeface="Times New Roman" pitchFamily="18" charset="0"/>
              </a:rPr>
              <a:t>)/Fm </a:t>
            </a:r>
          </a:p>
          <a:p>
            <a:pPr>
              <a:buFont typeface="Wingdings" pitchFamily="2" charset="2"/>
              <a:buChar char="Ø"/>
            </a:pPr>
            <a:r>
              <a:rPr lang="en-US" altLang="ko-KR" sz="1600" dirty="0" smtClean="0">
                <a:latin typeface="Times New Roman" pitchFamily="18" charset="0"/>
                <a:ea typeface="맑은 고딕" pitchFamily="50" charset="-127"/>
                <a:cs typeface="Times New Roman" pitchFamily="18" charset="0"/>
              </a:rPr>
              <a:t>Light induction curve of electron transport rate (E</a:t>
            </a:r>
            <a:r>
              <a:rPr lang="en-US" altLang="ko-KR" sz="1600" b="1" dirty="0" smtClean="0">
                <a:latin typeface="Times New Roman" pitchFamily="18" charset="0"/>
                <a:ea typeface="맑은 고딕" pitchFamily="50" charset="-127"/>
                <a:cs typeface="Times New Roman" pitchFamily="18" charset="0"/>
              </a:rPr>
              <a:t>TR</a:t>
            </a:r>
            <a:r>
              <a:rPr lang="en-US" altLang="ko-KR" sz="1600" dirty="0" smtClean="0">
                <a:latin typeface="Times New Roman" pitchFamily="18" charset="0"/>
                <a:ea typeface="맑은 고딕" pitchFamily="50" charset="-127"/>
                <a:cs typeface="Times New Roman" pitchFamily="18" charset="0"/>
              </a:rPr>
              <a:t>), non-photochemical quenching (</a:t>
            </a:r>
            <a:r>
              <a:rPr lang="en-US" altLang="ko-KR" sz="1600" b="1" dirty="0" smtClean="0">
                <a:latin typeface="Times New Roman" pitchFamily="18" charset="0"/>
                <a:ea typeface="맑은 고딕" pitchFamily="50" charset="-127"/>
                <a:cs typeface="Times New Roman" pitchFamily="18" charset="0"/>
              </a:rPr>
              <a:t>NPQ</a:t>
            </a:r>
            <a:r>
              <a:rPr lang="en-US" altLang="ko-KR" sz="1600" dirty="0" smtClean="0">
                <a:latin typeface="Times New Roman" pitchFamily="18" charset="0"/>
                <a:ea typeface="맑은 고딕" pitchFamily="50" charset="-127"/>
                <a:cs typeface="Times New Roman" pitchFamily="18" charset="0"/>
              </a:rPr>
              <a:t>).</a:t>
            </a:r>
            <a:endParaRPr lang="en-US" sz="1600" dirty="0" smtClean="0">
              <a:latin typeface="Times New Roman" pitchFamily="18" charset="0"/>
              <a:ea typeface="맑은 고딕" pitchFamily="50" charset="-127"/>
              <a:cs typeface="Times New Roman" pitchFamily="18" charset="0"/>
            </a:endParaRPr>
          </a:p>
        </p:txBody>
      </p:sp>
      <p:grpSp>
        <p:nvGrpSpPr>
          <p:cNvPr id="17" name="Group 16"/>
          <p:cNvGrpSpPr/>
          <p:nvPr/>
        </p:nvGrpSpPr>
        <p:grpSpPr>
          <a:xfrm>
            <a:off x="76200" y="5410200"/>
            <a:ext cx="9067800" cy="1371600"/>
            <a:chOff x="228600" y="5105400"/>
            <a:chExt cx="8915400" cy="1524000"/>
          </a:xfrm>
        </p:grpSpPr>
        <p:grpSp>
          <p:nvGrpSpPr>
            <p:cNvPr id="13" name="Group 12"/>
            <p:cNvGrpSpPr/>
            <p:nvPr/>
          </p:nvGrpSpPr>
          <p:grpSpPr>
            <a:xfrm>
              <a:off x="1219200" y="5105400"/>
              <a:ext cx="7924800" cy="1524000"/>
              <a:chOff x="304800" y="4191000"/>
              <a:chExt cx="9180214" cy="2667000"/>
            </a:xfrm>
          </p:grpSpPr>
          <p:grpSp>
            <p:nvGrpSpPr>
              <p:cNvPr id="11" name="Group 10"/>
              <p:cNvGrpSpPr/>
              <p:nvPr/>
            </p:nvGrpSpPr>
            <p:grpSpPr>
              <a:xfrm>
                <a:off x="304800" y="4191000"/>
                <a:ext cx="8534400" cy="2667000"/>
                <a:chOff x="990600" y="3773288"/>
                <a:chExt cx="6858000" cy="1636912"/>
              </a:xfrm>
            </p:grpSpPr>
            <p:pic>
              <p:nvPicPr>
                <p:cNvPr id="6" name="Picture 5"/>
                <p:cNvPicPr/>
                <p:nvPr/>
              </p:nvPicPr>
              <p:blipFill>
                <a:blip r:embed="rId2" cstate="print">
                  <a:extLst>
                    <a:ext uri="{28A0092B-C50C-407E-A947-70E740481C1C}">
                      <a14:useLocalDpi xmlns:a14="http://schemas.microsoft.com/office/drawing/2010/main" val="0"/>
                    </a:ext>
                  </a:extLst>
                </a:blip>
                <a:srcRect b="68056"/>
                <a:stretch>
                  <a:fillRect/>
                </a:stretch>
              </p:blipFill>
              <p:spPr bwMode="auto">
                <a:xfrm>
                  <a:off x="990600" y="3962400"/>
                  <a:ext cx="6858000" cy="1447800"/>
                </a:xfrm>
                <a:prstGeom prst="rect">
                  <a:avLst/>
                </a:prstGeom>
                <a:noFill/>
              </p:spPr>
            </p:pic>
            <p:sp>
              <p:nvSpPr>
                <p:cNvPr id="8" name="Freeform 7"/>
                <p:cNvSpPr/>
                <p:nvPr/>
              </p:nvSpPr>
              <p:spPr>
                <a:xfrm rot="19271772">
                  <a:off x="6254015" y="3773288"/>
                  <a:ext cx="346643" cy="626399"/>
                </a:xfrm>
                <a:custGeom>
                  <a:avLst/>
                  <a:gdLst>
                    <a:gd name="connsiteX0" fmla="*/ 0 w 555673"/>
                    <a:gd name="connsiteY0" fmla="*/ 260252 h 640079"/>
                    <a:gd name="connsiteX1" fmla="*/ 478301 w 555673"/>
                    <a:gd name="connsiteY1" fmla="*/ 63304 h 640079"/>
                    <a:gd name="connsiteX2" fmla="*/ 464234 w 555673"/>
                    <a:gd name="connsiteY2" fmla="*/ 640079 h 640079"/>
                    <a:gd name="connsiteX3" fmla="*/ 464234 w 555673"/>
                    <a:gd name="connsiteY3" fmla="*/ 640079 h 640079"/>
                  </a:gdLst>
                  <a:ahLst/>
                  <a:cxnLst>
                    <a:cxn ang="0">
                      <a:pos x="connsiteX0" y="connsiteY0"/>
                    </a:cxn>
                    <a:cxn ang="0">
                      <a:pos x="connsiteX1" y="connsiteY1"/>
                    </a:cxn>
                    <a:cxn ang="0">
                      <a:pos x="connsiteX2" y="connsiteY2"/>
                    </a:cxn>
                    <a:cxn ang="0">
                      <a:pos x="connsiteX3" y="connsiteY3"/>
                    </a:cxn>
                  </a:cxnLst>
                  <a:rect l="l" t="t" r="r" b="b"/>
                  <a:pathLst>
                    <a:path w="555673" h="640079">
                      <a:moveTo>
                        <a:pt x="0" y="260252"/>
                      </a:moveTo>
                      <a:cubicBezTo>
                        <a:pt x="200464" y="130126"/>
                        <a:pt x="400929" y="0"/>
                        <a:pt x="478301" y="63304"/>
                      </a:cubicBezTo>
                      <a:cubicBezTo>
                        <a:pt x="555673" y="126608"/>
                        <a:pt x="464234" y="640079"/>
                        <a:pt x="464234" y="640079"/>
                      </a:cubicBezTo>
                      <a:lnTo>
                        <a:pt x="464234" y="640079"/>
                      </a:lnTo>
                    </a:path>
                  </a:pathLst>
                </a:cu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7315200" y="4492822"/>
                <a:ext cx="2169814" cy="538610"/>
              </a:xfrm>
              <a:prstGeom prst="rect">
                <a:avLst/>
              </a:prstGeom>
              <a:noFill/>
            </p:spPr>
            <p:txBody>
              <a:bodyPr wrap="square" rtlCol="0">
                <a:spAutoFit/>
              </a:bodyPr>
              <a:lstStyle/>
              <a:p>
                <a:pPr algn="ctr"/>
                <a:r>
                  <a:rPr lang="en-US" sz="1400" b="1" dirty="0" smtClean="0"/>
                  <a:t>4-16% BN-PAGE at 4 </a:t>
                </a:r>
                <a:r>
                  <a:rPr lang="en-US" sz="1400" b="1" baseline="30000" dirty="0" smtClean="0"/>
                  <a:t>o</a:t>
                </a:r>
                <a:r>
                  <a:rPr lang="en-US" sz="1400" b="1" dirty="0" smtClean="0"/>
                  <a:t>C</a:t>
                </a:r>
                <a:endParaRPr lang="en-US" sz="1400" b="1" dirty="0"/>
              </a:p>
            </p:txBody>
          </p:sp>
        </p:grpSp>
        <p:sp>
          <p:nvSpPr>
            <p:cNvPr id="14" name="Rectangle 13"/>
            <p:cNvSpPr/>
            <p:nvPr/>
          </p:nvSpPr>
          <p:spPr>
            <a:xfrm>
              <a:off x="228600" y="5802868"/>
              <a:ext cx="1206292" cy="369332"/>
            </a:xfrm>
            <a:prstGeom prst="rect">
              <a:avLst/>
            </a:prstGeom>
          </p:spPr>
          <p:txBody>
            <a:bodyPr wrap="none">
              <a:spAutoFit/>
            </a:bodyPr>
            <a:lstStyle/>
            <a:p>
              <a:r>
                <a:rPr lang="en-US" b="1" dirty="0" smtClean="0">
                  <a:latin typeface="Times New Roman" pitchFamily="18" charset="0"/>
                  <a:ea typeface="맑은 고딕" pitchFamily="50" charset="-127"/>
                  <a:cs typeface="Times New Roman" pitchFamily="18" charset="0"/>
                </a:rPr>
                <a:t>BN-PAGE</a:t>
              </a:r>
            </a:p>
          </p:txBody>
        </p:sp>
      </p:grpSp>
      <p:sp>
        <p:nvSpPr>
          <p:cNvPr id="15" name="Rectangle 14"/>
          <p:cNvSpPr/>
          <p:nvPr/>
        </p:nvSpPr>
        <p:spPr>
          <a:xfrm>
            <a:off x="0" y="3962400"/>
            <a:ext cx="9144000" cy="584775"/>
          </a:xfrm>
          <a:prstGeom prst="rect">
            <a:avLst/>
          </a:prstGeom>
        </p:spPr>
        <p:txBody>
          <a:bodyPr wrap="square">
            <a:spAutoFit/>
          </a:bodyPr>
          <a:lstStyle/>
          <a:p>
            <a:r>
              <a:rPr lang="en-US" altLang="ko-KR" sz="1600" b="1" dirty="0" smtClean="0">
                <a:latin typeface="Times New Roman" pitchFamily="18" charset="0"/>
                <a:ea typeface="맑은 고딕" pitchFamily="50" charset="-127"/>
                <a:cs typeface="Times New Roman" pitchFamily="18" charset="0"/>
              </a:rPr>
              <a:t>CO</a:t>
            </a:r>
            <a:r>
              <a:rPr lang="en-US" altLang="ko-KR" sz="1600" b="1" baseline="-25000" dirty="0" smtClean="0">
                <a:latin typeface="Times New Roman" pitchFamily="18" charset="0"/>
                <a:ea typeface="맑은 고딕" pitchFamily="50" charset="-127"/>
                <a:cs typeface="Times New Roman" pitchFamily="18" charset="0"/>
              </a:rPr>
              <a:t>2</a:t>
            </a:r>
            <a:r>
              <a:rPr lang="en-US" altLang="ko-KR" sz="1600" b="1" dirty="0" smtClean="0">
                <a:latin typeface="Times New Roman" pitchFamily="18" charset="0"/>
                <a:ea typeface="맑은 고딕" pitchFamily="50" charset="-127"/>
                <a:cs typeface="Times New Roman" pitchFamily="18" charset="0"/>
              </a:rPr>
              <a:t> assimilation rate:</a:t>
            </a:r>
            <a:r>
              <a:rPr lang="en-US" sz="1600" dirty="0" smtClean="0"/>
              <a:t> by using Li-6400 XT infrared gas analyzer (Li-</a:t>
            </a:r>
            <a:r>
              <a:rPr lang="en-US" sz="1600" dirty="0" err="1" smtClean="0"/>
              <a:t>Cor</a:t>
            </a:r>
            <a:r>
              <a:rPr lang="en-US" sz="1600" dirty="0" smtClean="0"/>
              <a:t>) in Horticulture station of strawberry, R &amp;D, </a:t>
            </a:r>
            <a:r>
              <a:rPr lang="en-US" sz="1600" dirty="0" err="1" smtClean="0"/>
              <a:t>Kimhe</a:t>
            </a:r>
            <a:r>
              <a:rPr lang="en-US" sz="1600" dirty="0" smtClean="0"/>
              <a:t>, Busan </a:t>
            </a:r>
            <a:endParaRPr lang="en-US" sz="1600" b="1" dirty="0" smtClean="0">
              <a:latin typeface="Times New Roman" pitchFamily="18" charset="0"/>
              <a:ea typeface="맑은 고딕" pitchFamily="50" charset="-127"/>
              <a:cs typeface="Times New Roman" pitchFamily="18" charset="0"/>
            </a:endParaRPr>
          </a:p>
        </p:txBody>
      </p:sp>
      <p:sp>
        <p:nvSpPr>
          <p:cNvPr id="16" name="Rectangle 15"/>
          <p:cNvSpPr/>
          <p:nvPr/>
        </p:nvSpPr>
        <p:spPr>
          <a:xfrm>
            <a:off x="0" y="4572000"/>
            <a:ext cx="9220200" cy="830997"/>
          </a:xfrm>
          <a:prstGeom prst="rect">
            <a:avLst/>
          </a:prstGeom>
        </p:spPr>
        <p:txBody>
          <a:bodyPr wrap="square">
            <a:spAutoFit/>
          </a:bodyPr>
          <a:lstStyle/>
          <a:p>
            <a:pPr algn="just"/>
            <a:r>
              <a:rPr lang="en-US" sz="1600" b="1" dirty="0" smtClean="0">
                <a:latin typeface="Times New Roman" pitchFamily="18" charset="0"/>
                <a:ea typeface="맑은 고딕" pitchFamily="50" charset="-127"/>
                <a:cs typeface="Times New Roman" pitchFamily="18" charset="0"/>
              </a:rPr>
              <a:t>Photosystem I (PSI) activity:</a:t>
            </a:r>
            <a:r>
              <a:rPr lang="en-US" sz="1600" dirty="0" smtClean="0"/>
              <a:t> Redox state of P700 was measured with a PAM101/102/103, </a:t>
            </a:r>
            <a:r>
              <a:rPr lang="en-US" sz="1600" dirty="0" err="1" smtClean="0"/>
              <a:t>Walz</a:t>
            </a:r>
            <a:r>
              <a:rPr lang="en-US" sz="1600" dirty="0" smtClean="0"/>
              <a:t>, </a:t>
            </a:r>
            <a:r>
              <a:rPr lang="en-US" sz="1600" dirty="0" err="1" smtClean="0"/>
              <a:t>Effeldrich</a:t>
            </a:r>
            <a:r>
              <a:rPr lang="en-US" sz="1600" dirty="0" smtClean="0"/>
              <a:t>, Germany. The device was equipped with a dual-wavelength (810/870 nm) emitter-detector unit (ED-P700DW) consisting of a LED-driver unit and an emitter-detector unit (</a:t>
            </a:r>
            <a:r>
              <a:rPr lang="en-US" sz="1600" dirty="0" err="1" smtClean="0"/>
              <a:t>Walz</a:t>
            </a:r>
            <a:r>
              <a:rPr lang="en-US" sz="1600" dirty="0" smtClean="0"/>
              <a:t>). </a:t>
            </a:r>
            <a:endParaRPr lang="en-US" sz="1600" dirty="0" smtClean="0">
              <a:latin typeface="Times New Roman" pitchFamily="18" charset="0"/>
              <a:ea typeface="맑은 고딕" pitchFamily="50" charset="-127"/>
              <a:cs typeface="Times New Roman" pitchFamily="18" charset="0"/>
            </a:endParaRPr>
          </a:p>
        </p:txBody>
      </p:sp>
      <p:sp>
        <p:nvSpPr>
          <p:cNvPr id="18" name="Rectangle 1"/>
          <p:cNvSpPr>
            <a:spLocks noChangeArrowheads="1"/>
          </p:cNvSpPr>
          <p:nvPr/>
        </p:nvSpPr>
        <p:spPr bwMode="auto">
          <a:xfrm>
            <a:off x="0" y="1219200"/>
            <a:ext cx="9144000" cy="70788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dirty="0" smtClean="0">
                <a:ln>
                  <a:noFill/>
                </a:ln>
                <a:solidFill>
                  <a:srgbClr val="000000"/>
                </a:solidFill>
                <a:effectLst/>
                <a:latin typeface="Aharoni" pitchFamily="2" charset="-79"/>
                <a:ea typeface="맑은 고딕" pitchFamily="50" charset="-127"/>
                <a:cs typeface="Aharoni" pitchFamily="2" charset="-79"/>
              </a:rPr>
              <a:t>Age-dependent changes of function and composition of photosynthetic complexes in the thylakoid membranes of </a:t>
            </a:r>
            <a:r>
              <a:rPr kumimoji="0" lang="en-US" altLang="ko-KR" sz="2000" b="1" i="1" u="none" strike="noStrike" cap="none" normalizeH="0" baseline="0" dirty="0" smtClean="0">
                <a:ln>
                  <a:noFill/>
                </a:ln>
                <a:solidFill>
                  <a:srgbClr val="000000"/>
                </a:solidFill>
                <a:effectLst/>
                <a:latin typeface="Aharoni" pitchFamily="2" charset="-79"/>
                <a:ea typeface="맑은 고딕" pitchFamily="50" charset="-127"/>
                <a:cs typeface="Aharoni" pitchFamily="2" charset="-79"/>
              </a:rPr>
              <a:t>Arabidopsis thaliana</a:t>
            </a:r>
          </a:p>
        </p:txBody>
      </p:sp>
      <p:sp>
        <p:nvSpPr>
          <p:cNvPr id="19" name="Rectangle 18"/>
          <p:cNvSpPr/>
          <p:nvPr/>
        </p:nvSpPr>
        <p:spPr>
          <a:xfrm>
            <a:off x="0" y="1981200"/>
            <a:ext cx="2409634" cy="338554"/>
          </a:xfrm>
          <a:prstGeom prst="rect">
            <a:avLst/>
          </a:prstGeom>
        </p:spPr>
        <p:txBody>
          <a:bodyPr wrap="none">
            <a:spAutoFit/>
          </a:bodyPr>
          <a:lstStyle/>
          <a:p>
            <a:pPr lvl="0" algn="ctr" fontAlgn="base">
              <a:spcBef>
                <a:spcPct val="0"/>
              </a:spcBef>
              <a:spcAft>
                <a:spcPct val="0"/>
              </a:spcAft>
            </a:pPr>
            <a:r>
              <a:rPr lang="en-US" altLang="ko-KR" sz="1600" b="1" dirty="0" smtClean="0">
                <a:solidFill>
                  <a:srgbClr val="000000"/>
                </a:solidFill>
                <a:latin typeface="Aharoni" pitchFamily="2" charset="-79"/>
                <a:ea typeface="맑은 고딕" pitchFamily="50" charset="-127"/>
                <a:cs typeface="Aharoni" pitchFamily="2" charset="-79"/>
              </a:rPr>
              <a:t>Materials and methods</a:t>
            </a:r>
            <a:endParaRPr lang="en-US" altLang="ko-KR" sz="3600" dirty="0" smtClean="0">
              <a:latin typeface="Aharoni" pitchFamily="2" charset="-79"/>
              <a:cs typeface="Aharoni" pitchFamily="2" charset="-79"/>
            </a:endParaRPr>
          </a:p>
        </p:txBody>
      </p:sp>
      <p:pic>
        <p:nvPicPr>
          <p:cNvPr id="6146" name="Picture 2"/>
          <p:cNvPicPr>
            <a:picLocks noChangeAspect="1" noChangeArrowheads="1"/>
          </p:cNvPicPr>
          <p:nvPr/>
        </p:nvPicPr>
        <p:blipFill>
          <a:blip r:embed="rId3"/>
          <a:srcRect/>
          <a:stretch>
            <a:fillRect/>
          </a:stretch>
        </p:blipFill>
        <p:spPr bwMode="auto">
          <a:xfrm>
            <a:off x="0" y="1"/>
            <a:ext cx="91440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1447800"/>
            <a:ext cx="9144000" cy="1200329"/>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2400" b="1" i="0" u="none" strike="noStrike" cap="none" normalizeH="0" baseline="0" dirty="0" smtClean="0">
                <a:ln>
                  <a:noFill/>
                </a:ln>
                <a:solidFill>
                  <a:srgbClr val="000000"/>
                </a:solidFill>
                <a:effectLst/>
                <a:latin typeface="Aharoni" pitchFamily="2" charset="-79"/>
                <a:ea typeface="맑은 고딕" pitchFamily="50" charset="-127"/>
                <a:cs typeface="Aharoni" pitchFamily="2" charset="-79"/>
              </a:rPr>
              <a:t>Age-dependent changes of function and composition of photosynthetic complexes in the thylakoid membranes of </a:t>
            </a:r>
            <a:r>
              <a:rPr kumimoji="0" lang="en-US" altLang="ko-KR" sz="2400" b="1" i="1" u="none" strike="noStrike" cap="none" normalizeH="0" baseline="0" dirty="0" smtClean="0">
                <a:ln>
                  <a:noFill/>
                </a:ln>
                <a:solidFill>
                  <a:srgbClr val="000000"/>
                </a:solidFill>
                <a:effectLst/>
                <a:latin typeface="Aharoni" pitchFamily="2" charset="-79"/>
                <a:ea typeface="맑은 고딕" pitchFamily="50" charset="-127"/>
                <a:cs typeface="Aharoni" pitchFamily="2" charset="-79"/>
              </a:rPr>
              <a:t>Arabidopsis thaliana</a:t>
            </a:r>
            <a:endParaRPr kumimoji="0" lang="en-US" altLang="ko-KR" sz="4800" b="0" i="0" u="none" strike="noStrike" cap="none" normalizeH="0" baseline="0" dirty="0" smtClean="0">
              <a:ln>
                <a:noFill/>
              </a:ln>
              <a:solidFill>
                <a:schemeClr val="tx1"/>
              </a:solidFill>
              <a:effectLst/>
              <a:latin typeface="Aharoni" pitchFamily="2" charset="-79"/>
              <a:cs typeface="Aharoni" pitchFamily="2" charset="-79"/>
            </a:endParaRPr>
          </a:p>
        </p:txBody>
      </p:sp>
      <p:sp>
        <p:nvSpPr>
          <p:cNvPr id="81922" name="Rectangle 2"/>
          <p:cNvSpPr>
            <a:spLocks noChangeArrowheads="1"/>
          </p:cNvSpPr>
          <p:nvPr/>
        </p:nvSpPr>
        <p:spPr bwMode="auto">
          <a:xfrm>
            <a:off x="0" y="2590800"/>
            <a:ext cx="85344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kumimoji="0" lang="en-US" altLang="ko-KR" sz="3200" b="0" i="0" u="none" strike="noStrike" cap="none" normalizeH="0" baseline="0" dirty="0" smtClean="0">
              <a:ln>
                <a:noFill/>
              </a:ln>
              <a:effectLst/>
              <a:latin typeface="Times New Roman" pitchFamily="18" charset="0"/>
              <a:ea typeface="맑은 고딕" pitchFamily="50" charset="-127"/>
              <a:cs typeface="Times New Roman" pitchFamily="18" charset="0"/>
            </a:endParaRPr>
          </a:p>
          <a:p>
            <a:pPr lvl="0" algn="just" fontAlgn="base">
              <a:spcBef>
                <a:spcPct val="0"/>
              </a:spcBef>
              <a:spcAft>
                <a:spcPct val="0"/>
              </a:spcAft>
              <a:buFont typeface="Arial" pitchFamily="34" charset="0"/>
              <a:buChar char="•"/>
            </a:pPr>
            <a:r>
              <a:rPr kumimoji="0" lang="en-US" altLang="ko-KR" sz="2800" b="0" i="0" u="none" strike="noStrike" cap="none" normalizeH="0" baseline="0" dirty="0" smtClean="0">
                <a:ln>
                  <a:noFill/>
                </a:ln>
                <a:effectLst/>
                <a:latin typeface="Times New Roman" pitchFamily="18" charset="0"/>
                <a:ea typeface="맑은 고딕" pitchFamily="50" charset="-127"/>
                <a:cs typeface="Times New Roman" pitchFamily="18" charset="0"/>
              </a:rPr>
              <a:t>Here, we reported functional and structural </a:t>
            </a:r>
            <a:r>
              <a:rPr lang="en-US" altLang="ko-KR" sz="2800" dirty="0" smtClean="0">
                <a:latin typeface="Times New Roman" pitchFamily="18" charset="0"/>
                <a:ea typeface="맑은 고딕" pitchFamily="50" charset="-127"/>
                <a:cs typeface="Times New Roman" pitchFamily="18" charset="0"/>
              </a:rPr>
              <a:t>changes of photosynthetic </a:t>
            </a:r>
            <a:r>
              <a:rPr kumimoji="0" lang="en-US" altLang="ko-KR" sz="2800" b="0" i="0" u="none" strike="noStrike" cap="none" normalizeH="0" baseline="0" dirty="0" smtClean="0">
                <a:ln>
                  <a:noFill/>
                </a:ln>
                <a:effectLst/>
                <a:latin typeface="Times New Roman" pitchFamily="18" charset="0"/>
                <a:ea typeface="맑은 고딕" pitchFamily="50" charset="-127"/>
                <a:cs typeface="Times New Roman" pitchFamily="18" charset="0"/>
              </a:rPr>
              <a:t>complexes</a:t>
            </a:r>
            <a:r>
              <a:rPr kumimoji="0" lang="en-US" altLang="ko-KR" sz="2800" b="0" i="0" u="none" strike="noStrike" cap="none" normalizeH="0" dirty="0" smtClean="0">
                <a:ln>
                  <a:noFill/>
                </a:ln>
                <a:effectLst/>
                <a:latin typeface="Times New Roman" pitchFamily="18" charset="0"/>
                <a:ea typeface="맑은 고딕" pitchFamily="50" charset="-127"/>
                <a:cs typeface="Times New Roman" pitchFamily="18" charset="0"/>
              </a:rPr>
              <a:t> along aging.</a:t>
            </a:r>
            <a:endParaRPr kumimoji="0" lang="en-US" altLang="ko-KR" sz="2800" b="0" i="0" u="none" strike="noStrike" cap="none" normalizeH="0" baseline="0" dirty="0" smtClean="0">
              <a:ln>
                <a:noFill/>
              </a:ln>
              <a:effectLst/>
              <a:latin typeface="Times New Roman" pitchFamily="18" charset="0"/>
              <a:ea typeface="맑은 고딕" pitchFamily="50" charset="-127"/>
              <a:cs typeface="Times New Roman" pitchFamily="18" charset="0"/>
            </a:endParaRPr>
          </a:p>
          <a:p>
            <a:pPr lvl="0" algn="just" fontAlgn="base">
              <a:spcBef>
                <a:spcPct val="0"/>
              </a:spcBef>
              <a:spcAft>
                <a:spcPct val="0"/>
              </a:spcAft>
              <a:buFont typeface="Arial" pitchFamily="34" charset="0"/>
              <a:buChar char="•"/>
            </a:pPr>
            <a:endParaRPr lang="en-US" altLang="ko-KR" sz="2800" dirty="0" smtClean="0">
              <a:latin typeface="Times New Roman" pitchFamily="18" charset="0"/>
              <a:ea typeface="맑은 고딕" pitchFamily="50" charset="-127"/>
              <a:cs typeface="Times New Roman" pitchFamily="18" charset="0"/>
            </a:endParaRPr>
          </a:p>
          <a:p>
            <a:pPr lvl="0" algn="just" fontAlgn="base">
              <a:spcBef>
                <a:spcPct val="0"/>
              </a:spcBef>
              <a:spcAft>
                <a:spcPct val="0"/>
              </a:spcAft>
              <a:buFont typeface="Arial" pitchFamily="34" charset="0"/>
              <a:buChar char="•"/>
            </a:pPr>
            <a:r>
              <a:rPr kumimoji="0" lang="en-US" altLang="ko-KR" sz="2800" b="0" i="0" u="none" strike="noStrike" cap="none" normalizeH="0" baseline="0" dirty="0" smtClean="0">
                <a:ln>
                  <a:noFill/>
                </a:ln>
                <a:effectLst/>
                <a:latin typeface="Times New Roman" pitchFamily="18" charset="0"/>
                <a:ea typeface="맑은 고딕" pitchFamily="50" charset="-127"/>
                <a:cs typeface="Times New Roman" pitchFamily="18" charset="0"/>
              </a:rPr>
              <a:t>Also, relationship between</a:t>
            </a:r>
            <a:r>
              <a:rPr kumimoji="0" lang="en-US" altLang="ko-KR" sz="2800" b="0" i="0" u="none" strike="noStrike" cap="none" normalizeH="0" dirty="0" smtClean="0">
                <a:ln>
                  <a:noFill/>
                </a:ln>
                <a:effectLst/>
                <a:latin typeface="Times New Roman" pitchFamily="18" charset="0"/>
                <a:ea typeface="맑은 고딕" pitchFamily="50" charset="-127"/>
                <a:cs typeface="Times New Roman" pitchFamily="18" charset="0"/>
              </a:rPr>
              <a:t> Chl content and Fv/Fm ration, and </a:t>
            </a:r>
            <a:r>
              <a:rPr kumimoji="0" lang="en-US" altLang="ko-KR" sz="2800" b="0" i="0" u="none" strike="noStrike" cap="none" normalizeH="0" baseline="0" dirty="0" smtClean="0">
                <a:ln>
                  <a:noFill/>
                </a:ln>
                <a:effectLst/>
                <a:latin typeface="Times New Roman" pitchFamily="18" charset="0"/>
                <a:ea typeface="맑은 고딕" pitchFamily="50" charset="-127"/>
                <a:cs typeface="Times New Roman" pitchFamily="18" charset="0"/>
              </a:rPr>
              <a:t>RC/LHC and Chl a/b ratios leaf aging.</a:t>
            </a:r>
            <a:endParaRPr kumimoji="0" lang="en-US" altLang="ko-KR" sz="6000" b="0" i="0" u="none" strike="noStrike" cap="none" normalizeH="0" baseline="0" dirty="0" smtClean="0">
              <a:ln>
                <a:noFill/>
              </a:ln>
              <a:effectLst/>
              <a:latin typeface="Arial" pitchFamily="34" charset="0"/>
              <a:cs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0" y="0"/>
            <a:ext cx="9144000"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219200"/>
            <a:ext cx="9144000" cy="892552"/>
          </a:xfrm>
          <a:prstGeom prst="rect">
            <a:avLst/>
          </a:prstGeom>
          <a:gradFill>
            <a:gsLst>
              <a:gs pos="0">
                <a:srgbClr val="000082"/>
              </a:gs>
              <a:gs pos="30000">
                <a:srgbClr val="66008F"/>
              </a:gs>
              <a:gs pos="64999">
                <a:srgbClr val="BA0066"/>
              </a:gs>
              <a:gs pos="89999">
                <a:srgbClr val="FF0000"/>
              </a:gs>
              <a:gs pos="100000">
                <a:srgbClr val="FF82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solidFill>
                  <a:srgbClr val="00FF00"/>
                </a:solidFill>
              </a:rPr>
              <a:t>Results and Discussion </a:t>
            </a:r>
          </a:p>
          <a:p>
            <a:pPr algn="ctr"/>
            <a:r>
              <a:rPr lang="en-US" sz="2000" b="1" dirty="0" smtClean="0">
                <a:solidFill>
                  <a:srgbClr val="00FF00"/>
                </a:solidFill>
              </a:rPr>
              <a:t>( Functional changes during senescence) </a:t>
            </a:r>
            <a:endParaRPr lang="en-US" sz="2000" b="1" dirty="0">
              <a:solidFill>
                <a:srgbClr val="00FF00"/>
              </a:solidFill>
            </a:endParaRPr>
          </a:p>
        </p:txBody>
      </p:sp>
      <p:pic>
        <p:nvPicPr>
          <p:cNvPr id="1026" name="Picture 2" descr="C:\Users\Krishna\Downloads\DGIST\Manuscripts, Reviews &amp; Books\Photosyntheric research_Special issue\Manuscript May27,2013\For resubmission\Current_Working on\Photosynthetic research _resubmission\after pnu\After PNU_June 14\Current\Final Fig. sets\Fig. 1..jpg"/>
          <p:cNvPicPr>
            <a:picLocks noChangeAspect="1" noChangeArrowheads="1"/>
          </p:cNvPicPr>
          <p:nvPr/>
        </p:nvPicPr>
        <p:blipFill>
          <a:blip r:embed="rId2" cstate="print"/>
          <a:srcRect/>
          <a:stretch>
            <a:fillRect/>
          </a:stretch>
        </p:blipFill>
        <p:spPr bwMode="auto">
          <a:xfrm>
            <a:off x="1" y="2679779"/>
            <a:ext cx="3428999" cy="4102020"/>
          </a:xfrm>
          <a:prstGeom prst="rect">
            <a:avLst/>
          </a:prstGeom>
          <a:noFill/>
        </p:spPr>
      </p:pic>
      <p:sp>
        <p:nvSpPr>
          <p:cNvPr id="1027" name="Rectangle 3"/>
          <p:cNvSpPr>
            <a:spLocks noChangeArrowheads="1"/>
          </p:cNvSpPr>
          <p:nvPr/>
        </p:nvSpPr>
        <p:spPr bwMode="auto">
          <a:xfrm>
            <a:off x="3733800" y="2514600"/>
            <a:ext cx="5257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t>Fig. 1 </a:t>
            </a:r>
            <a:r>
              <a:rPr lang="en-US" sz="1600" dirty="0" smtClean="0"/>
              <a:t>Changes in Chl content and Chl </a:t>
            </a:r>
            <a:r>
              <a:rPr lang="en-US" sz="1600" i="1" dirty="0" smtClean="0"/>
              <a:t>a/b </a:t>
            </a:r>
            <a:r>
              <a:rPr lang="en-US" sz="1600" dirty="0" smtClean="0"/>
              <a:t>ratio along successive leaf ages in </a:t>
            </a:r>
            <a:r>
              <a:rPr lang="en-US" sz="1600" i="1" dirty="0" smtClean="0"/>
              <a:t>Arabidopsis thaliana</a:t>
            </a:r>
            <a:r>
              <a:rPr lang="en-US" sz="1600" dirty="0" smtClean="0"/>
              <a:t>. Changes in total Chl content</a:t>
            </a:r>
            <a:r>
              <a:rPr lang="en-US" sz="1600" b="1" dirty="0" smtClean="0"/>
              <a:t> </a:t>
            </a:r>
            <a:r>
              <a:rPr lang="en-US" sz="1600" dirty="0" smtClean="0"/>
              <a:t>(</a:t>
            </a:r>
            <a:r>
              <a:rPr lang="en-US" sz="1600" b="1" dirty="0" smtClean="0"/>
              <a:t>a</a:t>
            </a:r>
            <a:r>
              <a:rPr lang="en-US" sz="1600" dirty="0" smtClean="0"/>
              <a:t>) and Chl </a:t>
            </a:r>
            <a:r>
              <a:rPr lang="en-US" sz="1600" i="1" dirty="0" smtClean="0"/>
              <a:t>a/b </a:t>
            </a:r>
            <a:r>
              <a:rPr lang="en-US" sz="1600" dirty="0" smtClean="0"/>
              <a:t>ratio (</a:t>
            </a:r>
            <a:r>
              <a:rPr lang="en-US" sz="1600" b="1" dirty="0" smtClean="0"/>
              <a:t>b</a:t>
            </a:r>
            <a:r>
              <a:rPr lang="en-US" sz="1600" dirty="0" smtClean="0"/>
              <a:t>) were measured in the third and fourth rosette leaves of </a:t>
            </a:r>
            <a:r>
              <a:rPr lang="en-US" sz="1600" i="1" dirty="0" smtClean="0"/>
              <a:t>Arabidopsis thaliana</a:t>
            </a:r>
            <a:r>
              <a:rPr lang="en-US" sz="1600" dirty="0" smtClean="0"/>
              <a:t> (ecotype Col-0) at 7, 14, 21, 28, and 35 days of leaf age. </a:t>
            </a:r>
            <a:r>
              <a:rPr lang="en-US" sz="1600" b="1" dirty="0" smtClean="0"/>
              <a:t> </a:t>
            </a:r>
            <a:r>
              <a:rPr lang="en-US" sz="1600" dirty="0" smtClean="0"/>
              <a:t>Chl was extracted according to </a:t>
            </a:r>
            <a:r>
              <a:rPr lang="en-US" sz="1600" dirty="0" err="1" smtClean="0"/>
              <a:t>Porra</a:t>
            </a:r>
            <a:r>
              <a:rPr lang="en-US" sz="1600" dirty="0" smtClean="0"/>
              <a:t> et al. (1989). Each measurement was performed with leaf disk punched out of 5 leaves. The measured Chl contents were normalized with fresh weight of the leaf disks. Shown are the means and standard errors (±SE) with 3 to 5 replicates</a:t>
            </a:r>
            <a:r>
              <a:rPr lang="en-US" dirty="0" smtClean="0"/>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ko-KR" dirty="0" smtClean="0">
              <a:solidFill>
                <a:srgbClr val="000000"/>
              </a:solidFill>
              <a:latin typeface="Times New Roman" pitchFamily="18" charset="0"/>
              <a:ea typeface="맑은 고딕" pitchFamily="50"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altLang="ko-KR" sz="1600" dirty="0" smtClean="0">
                <a:solidFill>
                  <a:srgbClr val="C00000"/>
                </a:solidFill>
                <a:latin typeface="Times New Roman" pitchFamily="18" charset="0"/>
                <a:ea typeface="맑은 고딕" pitchFamily="50" charset="-127"/>
                <a:cs typeface="Times New Roman" pitchFamily="18" charset="0"/>
              </a:rPr>
              <a:t>DIS= Chl a/b increased  ( no remobilization of nutrients)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rgbClr val="C00000"/>
                </a:solidFill>
                <a:effectLst/>
                <a:latin typeface="Times New Roman" pitchFamily="18" charset="0"/>
                <a:ea typeface="맑은 고딕" pitchFamily="50" charset="-127"/>
                <a:cs typeface="Times New Roman" pitchFamily="18" charset="0"/>
              </a:rPr>
              <a:t>Natural Senescence: Chl a/b ratio decreased( remobilization of nutrient</a:t>
            </a:r>
            <a:r>
              <a:rPr kumimoji="0" lang="en-US" altLang="ko-KR" sz="1600" b="0" i="0" u="none" strike="noStrike" cap="none" normalizeH="0" dirty="0" smtClean="0">
                <a:ln>
                  <a:noFill/>
                </a:ln>
                <a:solidFill>
                  <a:srgbClr val="C00000"/>
                </a:solidFill>
                <a:effectLst/>
                <a:latin typeface="Times New Roman" pitchFamily="18" charset="0"/>
                <a:ea typeface="맑은 고딕" pitchFamily="50" charset="-127"/>
                <a:cs typeface="Times New Roman" pitchFamily="18" charset="0"/>
              </a:rPr>
              <a:t> towards the young organs)</a:t>
            </a:r>
            <a:endParaRPr kumimoji="0" lang="en-US" altLang="ko-KR" sz="36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3"/>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042118"/>
            <a:ext cx="9144000" cy="1815882"/>
          </a:xfrm>
          <a:prstGeom prst="rect">
            <a:avLst/>
          </a:prstGeom>
        </p:spPr>
        <p:txBody>
          <a:bodyPr wrap="square">
            <a:spAutoFit/>
          </a:bodyPr>
          <a:lstStyle/>
          <a:p>
            <a:pPr fontAlgn="base"/>
            <a:r>
              <a:rPr lang="en-US" sz="1400" b="1" dirty="0" smtClean="0"/>
              <a:t>Fig. 2 </a:t>
            </a:r>
            <a:r>
              <a:rPr lang="en-US" sz="1400" dirty="0" smtClean="0"/>
              <a:t>Change of photochemical efficiency estimated from Chl fluorescence along successive leaf ages. </a:t>
            </a:r>
            <a:r>
              <a:rPr lang="en-US" sz="1400" b="1" dirty="0" smtClean="0"/>
              <a:t>a</a:t>
            </a:r>
            <a:r>
              <a:rPr lang="en-US" sz="1400" dirty="0" smtClean="0"/>
              <a:t>. Visible symptoms (top) and the false color images of minimum fluorescence (F</a:t>
            </a:r>
            <a:r>
              <a:rPr lang="en-US" sz="1400" baseline="-25000" dirty="0" smtClean="0"/>
              <a:t>0</a:t>
            </a:r>
            <a:r>
              <a:rPr lang="en-US" sz="1400" dirty="0" smtClean="0"/>
              <a:t>), maximum fluorescence (F</a:t>
            </a:r>
            <a:r>
              <a:rPr lang="en-US" sz="1400" baseline="-25000" dirty="0" smtClean="0"/>
              <a:t>m</a:t>
            </a:r>
            <a:r>
              <a:rPr lang="en-US" sz="1400" dirty="0" smtClean="0"/>
              <a:t>), and maximum photochemical efficiency of PSII (F</a:t>
            </a:r>
            <a:r>
              <a:rPr lang="en-US" sz="1400" baseline="-25000" dirty="0" smtClean="0"/>
              <a:t>v</a:t>
            </a:r>
            <a:r>
              <a:rPr lang="en-US" sz="1400" dirty="0" smtClean="0"/>
              <a:t>/F</a:t>
            </a:r>
            <a:r>
              <a:rPr lang="en-US" sz="1400" baseline="-25000" dirty="0" smtClean="0"/>
              <a:t>m</a:t>
            </a:r>
            <a:r>
              <a:rPr lang="en-US" sz="1400" dirty="0" smtClean="0"/>
              <a:t>) are shown at the indicated ages of the leaves. Shown at the bottom is intensity scale for F</a:t>
            </a:r>
            <a:r>
              <a:rPr lang="en-US" sz="1400" baseline="-25000" dirty="0" smtClean="0"/>
              <a:t>v</a:t>
            </a:r>
            <a:r>
              <a:rPr lang="en-US" sz="1400" dirty="0" smtClean="0"/>
              <a:t>/F</a:t>
            </a:r>
            <a:r>
              <a:rPr lang="en-US" sz="1400" baseline="-25000" dirty="0" smtClean="0"/>
              <a:t>m</a:t>
            </a:r>
            <a:r>
              <a:rPr lang="en-US" sz="1400" dirty="0" smtClean="0"/>
              <a:t>. </a:t>
            </a:r>
            <a:r>
              <a:rPr lang="en-US" sz="1400" b="1" dirty="0" smtClean="0"/>
              <a:t>b</a:t>
            </a:r>
            <a:r>
              <a:rPr lang="en-US" sz="1400" dirty="0" smtClean="0"/>
              <a:t>. The quantified values of F</a:t>
            </a:r>
            <a:r>
              <a:rPr lang="en-US" sz="1400" baseline="-25000" dirty="0" smtClean="0"/>
              <a:t>0</a:t>
            </a:r>
            <a:r>
              <a:rPr lang="en-US" sz="1400" dirty="0" smtClean="0"/>
              <a:t>, F</a:t>
            </a:r>
            <a:r>
              <a:rPr lang="en-US" sz="1400" baseline="-25000" dirty="0" smtClean="0"/>
              <a:t>m</a:t>
            </a:r>
            <a:r>
              <a:rPr lang="en-US" sz="1400" dirty="0" smtClean="0"/>
              <a:t>, and F</a:t>
            </a:r>
            <a:r>
              <a:rPr lang="en-US" sz="1400" baseline="-25000" dirty="0" smtClean="0"/>
              <a:t>v</a:t>
            </a:r>
            <a:r>
              <a:rPr lang="en-US" sz="1400" dirty="0" smtClean="0"/>
              <a:t>/F</a:t>
            </a:r>
            <a:r>
              <a:rPr lang="en-US" sz="1400" baseline="-25000" dirty="0" smtClean="0"/>
              <a:t>m</a:t>
            </a:r>
            <a:r>
              <a:rPr lang="en-US" sz="1400" dirty="0" smtClean="0"/>
              <a:t>. The values were taken from the circled areas of the Chl fluorescence images of the leaves, as indicated at the top panel in (</a:t>
            </a:r>
            <a:r>
              <a:rPr lang="en-US" sz="1400" b="1" dirty="0" smtClean="0"/>
              <a:t>a</a:t>
            </a:r>
            <a:r>
              <a:rPr lang="en-US" sz="1400" dirty="0" smtClean="0"/>
              <a:t>). Each measurement was performed with the images of 5 leaves. Shown are the means and standard errors (±SE) with 3 to 5 replicates. The asterisks indicate the level of the statistical significance by t test (at </a:t>
            </a:r>
            <a:r>
              <a:rPr lang="en-US" sz="1400" dirty="0" smtClean="0">
                <a:hlinkClick r:id="rId2"/>
              </a:rPr>
              <a:t>http://vassarstats.net/</a:t>
            </a:r>
            <a:r>
              <a:rPr lang="en-US" sz="1400" dirty="0" smtClean="0"/>
              <a:t>) for the difference of the F</a:t>
            </a:r>
            <a:r>
              <a:rPr lang="en-US" sz="1400" baseline="-25000" dirty="0" smtClean="0"/>
              <a:t>0</a:t>
            </a:r>
            <a:r>
              <a:rPr lang="en-US" sz="1400" dirty="0" smtClean="0"/>
              <a:t>, F</a:t>
            </a:r>
            <a:r>
              <a:rPr lang="en-US" sz="1400" baseline="-25000" dirty="0" smtClean="0"/>
              <a:t>m</a:t>
            </a:r>
            <a:r>
              <a:rPr lang="en-US" sz="1400" dirty="0" smtClean="0"/>
              <a:t>, and F</a:t>
            </a:r>
            <a:r>
              <a:rPr lang="en-US" sz="1400" baseline="-25000" dirty="0" smtClean="0"/>
              <a:t>v</a:t>
            </a:r>
            <a:r>
              <a:rPr lang="en-US" sz="1400" dirty="0" smtClean="0"/>
              <a:t>/F</a:t>
            </a:r>
            <a:r>
              <a:rPr lang="en-US" sz="1400" baseline="-25000" dirty="0" smtClean="0"/>
              <a:t>m</a:t>
            </a:r>
            <a:r>
              <a:rPr lang="en-US" sz="1400" dirty="0" smtClean="0"/>
              <a:t> values between the leaves at 14 days and the indicated ages; triple (P &lt; 0.0005), double (P &lt; 0.005) and single (P &lt; 0.05).</a:t>
            </a:r>
            <a:endParaRPr lang="en-US" sz="1400" dirty="0"/>
          </a:p>
        </p:txBody>
      </p:sp>
      <p:pic>
        <p:nvPicPr>
          <p:cNvPr id="2050" name="Picture 2" descr="D:\POSTECH &amp; DGIST\Manuscripts\Photosynthesis research\MS\2013\Current_March2\Current_March 10\Current_March14\Final_March 15\Figures and main text\Current _March 26\To be submitted II\Fig.2.jpg"/>
          <p:cNvPicPr>
            <a:picLocks noChangeAspect="1" noChangeArrowheads="1"/>
          </p:cNvPicPr>
          <p:nvPr/>
        </p:nvPicPr>
        <p:blipFill>
          <a:blip r:embed="rId3" cstate="print"/>
          <a:srcRect/>
          <a:stretch>
            <a:fillRect/>
          </a:stretch>
        </p:blipFill>
        <p:spPr bwMode="auto">
          <a:xfrm>
            <a:off x="1" y="2286000"/>
            <a:ext cx="4190999" cy="2698948"/>
          </a:xfrm>
          <a:prstGeom prst="rect">
            <a:avLst/>
          </a:prstGeom>
          <a:noFill/>
        </p:spPr>
      </p:pic>
      <p:sp>
        <p:nvSpPr>
          <p:cNvPr id="7" name="Rectangle 6"/>
          <p:cNvSpPr/>
          <p:nvPr/>
        </p:nvSpPr>
        <p:spPr>
          <a:xfrm>
            <a:off x="4419600" y="2438400"/>
            <a:ext cx="4572000" cy="2523768"/>
          </a:xfrm>
          <a:prstGeom prst="rect">
            <a:avLst/>
          </a:prstGeom>
        </p:spPr>
        <p:txBody>
          <a:bodyPr wrap="square">
            <a:spAutoFit/>
          </a:bodyPr>
          <a:lstStyle/>
          <a:p>
            <a:r>
              <a:rPr lang="en-US" altLang="ko-KR" b="1" dirty="0" smtClean="0">
                <a:latin typeface="Times New Roman" pitchFamily="18" charset="0"/>
                <a:ea typeface="맑은 고딕" pitchFamily="50" charset="-127"/>
                <a:cs typeface="Times New Roman" pitchFamily="18" charset="0"/>
              </a:rPr>
              <a:t>F</a:t>
            </a:r>
            <a:r>
              <a:rPr lang="en-US" altLang="ko-KR" b="1" baseline="-30000" dirty="0" smtClean="0">
                <a:latin typeface="Times New Roman" pitchFamily="18" charset="0"/>
                <a:ea typeface="맑은 고딕" pitchFamily="50" charset="-127"/>
                <a:cs typeface="Times New Roman" pitchFamily="18" charset="0"/>
              </a:rPr>
              <a:t>0</a:t>
            </a:r>
            <a:r>
              <a:rPr lang="en-US" altLang="ko-KR" b="1" dirty="0" smtClean="0">
                <a:latin typeface="Times New Roman" pitchFamily="18" charset="0"/>
                <a:ea typeface="맑은 고딕" pitchFamily="50" charset="-127"/>
                <a:cs typeface="Times New Roman" pitchFamily="18" charset="0"/>
              </a:rPr>
              <a:t> </a:t>
            </a:r>
            <a:r>
              <a:rPr lang="en-US" altLang="ko-KR" dirty="0" smtClean="0">
                <a:latin typeface="Times New Roman" pitchFamily="18" charset="0"/>
                <a:ea typeface="맑은 고딕" pitchFamily="50" charset="-127"/>
                <a:cs typeface="Times New Roman" pitchFamily="18" charset="0"/>
              </a:rPr>
              <a:t>= minimal </a:t>
            </a:r>
            <a:r>
              <a:rPr lang="en-US" altLang="ko-KR" dirty="0" err="1" smtClean="0">
                <a:latin typeface="Times New Roman" pitchFamily="18" charset="0"/>
                <a:ea typeface="맑은 고딕" pitchFamily="50" charset="-127"/>
                <a:cs typeface="Times New Roman" pitchFamily="18" charset="0"/>
              </a:rPr>
              <a:t>Chl</a:t>
            </a:r>
            <a:r>
              <a:rPr lang="en-US" altLang="ko-KR" dirty="0" smtClean="0">
                <a:latin typeface="Times New Roman" pitchFamily="18" charset="0"/>
                <a:ea typeface="맑은 고딕" pitchFamily="50" charset="-127"/>
                <a:cs typeface="Times New Roman" pitchFamily="18" charset="0"/>
              </a:rPr>
              <a:t> fluorescence of a dark-adapted leaves with fully opened PSII reaction centers.</a:t>
            </a:r>
            <a:endParaRPr lang="en-US" dirty="0" smtClean="0"/>
          </a:p>
          <a:p>
            <a:endParaRPr lang="en-US" altLang="ko-KR" b="1" dirty="0" smtClean="0">
              <a:latin typeface="Times New Roman" pitchFamily="18" charset="0"/>
              <a:ea typeface="맑은 고딕" pitchFamily="50" charset="-127"/>
              <a:cs typeface="Times New Roman" pitchFamily="18" charset="0"/>
            </a:endParaRPr>
          </a:p>
          <a:p>
            <a:r>
              <a:rPr lang="en-US" altLang="ko-KR" b="1" dirty="0" smtClean="0">
                <a:latin typeface="Times New Roman" pitchFamily="18" charset="0"/>
                <a:ea typeface="맑은 고딕" pitchFamily="50" charset="-127"/>
                <a:cs typeface="Times New Roman" pitchFamily="18" charset="0"/>
              </a:rPr>
              <a:t>F</a:t>
            </a:r>
            <a:r>
              <a:rPr lang="en-US" altLang="ko-KR" b="1" baseline="-30000" dirty="0" smtClean="0">
                <a:latin typeface="Times New Roman" pitchFamily="18" charset="0"/>
                <a:ea typeface="맑은 고딕" pitchFamily="50" charset="-127"/>
                <a:cs typeface="Times New Roman" pitchFamily="18" charset="0"/>
              </a:rPr>
              <a:t>m</a:t>
            </a:r>
            <a:r>
              <a:rPr lang="en-US" altLang="ko-KR" dirty="0" smtClean="0">
                <a:latin typeface="Times New Roman" pitchFamily="18" charset="0"/>
                <a:ea typeface="맑은 고딕" pitchFamily="50" charset="-127"/>
                <a:cs typeface="Times New Roman" pitchFamily="18" charset="0"/>
              </a:rPr>
              <a:t> = maximal fluorescence of a dark-adapted leaves with fully closed PSII reaction centers.</a:t>
            </a:r>
          </a:p>
          <a:p>
            <a:endParaRPr lang="en-US" dirty="0" smtClean="0">
              <a:latin typeface="Times New Roman" pitchFamily="18" charset="0"/>
              <a:ea typeface="맑은 고딕" pitchFamily="50" charset="-127"/>
              <a:cs typeface="Times New Roman" pitchFamily="18" charset="0"/>
            </a:endParaRPr>
          </a:p>
          <a:p>
            <a:r>
              <a:rPr lang="en-US" altLang="ko-KR" sz="1600" dirty="0" smtClean="0">
                <a:latin typeface="Times New Roman" pitchFamily="18" charset="0"/>
                <a:ea typeface="맑은 고딕" pitchFamily="50" charset="-127"/>
                <a:cs typeface="Times New Roman" pitchFamily="18" charset="0"/>
              </a:rPr>
              <a:t>Maximum photochemical efficiency of  PSII =</a:t>
            </a:r>
            <a:r>
              <a:rPr lang="en-US" sz="1600" dirty="0" smtClean="0">
                <a:latin typeface="Times New Roman" pitchFamily="18" charset="0"/>
                <a:ea typeface="맑은 고딕" pitchFamily="50" charset="-127"/>
                <a:cs typeface="Times New Roman" pitchFamily="18" charset="0"/>
              </a:rPr>
              <a:t>F</a:t>
            </a:r>
            <a:r>
              <a:rPr lang="en-US" sz="1600" baseline="-25000" dirty="0" smtClean="0">
                <a:latin typeface="Times New Roman" pitchFamily="18" charset="0"/>
                <a:ea typeface="맑은 고딕" pitchFamily="50" charset="-127"/>
                <a:cs typeface="Times New Roman" pitchFamily="18" charset="0"/>
              </a:rPr>
              <a:t>v</a:t>
            </a:r>
            <a:r>
              <a:rPr lang="en-US" sz="1600" dirty="0" smtClean="0">
                <a:latin typeface="Times New Roman" pitchFamily="18" charset="0"/>
                <a:ea typeface="맑은 고딕" pitchFamily="50" charset="-127"/>
                <a:cs typeface="Times New Roman" pitchFamily="18" charset="0"/>
              </a:rPr>
              <a:t>/F</a:t>
            </a:r>
            <a:r>
              <a:rPr lang="en-US" sz="1600" baseline="-25000" dirty="0" smtClean="0">
                <a:latin typeface="Times New Roman" pitchFamily="18" charset="0"/>
                <a:ea typeface="맑은 고딕" pitchFamily="50" charset="-127"/>
                <a:cs typeface="Times New Roman" pitchFamily="18" charset="0"/>
              </a:rPr>
              <a:t>m </a:t>
            </a:r>
            <a:r>
              <a:rPr lang="en-US" sz="1600" dirty="0" smtClean="0">
                <a:latin typeface="Times New Roman" pitchFamily="18" charset="0"/>
                <a:ea typeface="맑은 고딕" pitchFamily="50" charset="-127"/>
                <a:cs typeface="Times New Roman" pitchFamily="18" charset="0"/>
              </a:rPr>
              <a:t>=(F</a:t>
            </a:r>
            <a:r>
              <a:rPr lang="en-US" sz="1600" baseline="-25000" dirty="0" smtClean="0">
                <a:latin typeface="Times New Roman" pitchFamily="18" charset="0"/>
                <a:ea typeface="맑은 고딕" pitchFamily="50" charset="-127"/>
                <a:cs typeface="Times New Roman" pitchFamily="18" charset="0"/>
              </a:rPr>
              <a:t>m</a:t>
            </a:r>
            <a:r>
              <a:rPr lang="en-US" sz="1600" dirty="0" smtClean="0">
                <a:latin typeface="Times New Roman" pitchFamily="18" charset="0"/>
                <a:ea typeface="맑은 고딕" pitchFamily="50" charset="-127"/>
                <a:cs typeface="Times New Roman" pitchFamily="18" charset="0"/>
              </a:rPr>
              <a:t>-F</a:t>
            </a:r>
            <a:r>
              <a:rPr lang="en-US" sz="1600" baseline="-25000" dirty="0" smtClean="0">
                <a:latin typeface="Times New Roman" pitchFamily="18" charset="0"/>
                <a:ea typeface="맑은 고딕" pitchFamily="50" charset="-127"/>
                <a:cs typeface="Times New Roman" pitchFamily="18" charset="0"/>
              </a:rPr>
              <a:t>0</a:t>
            </a:r>
            <a:r>
              <a:rPr lang="en-US" sz="1600" dirty="0" smtClean="0">
                <a:latin typeface="Times New Roman" pitchFamily="18" charset="0"/>
                <a:ea typeface="맑은 고딕" pitchFamily="50" charset="-127"/>
                <a:cs typeface="Times New Roman" pitchFamily="18" charset="0"/>
              </a:rPr>
              <a:t>)/F</a:t>
            </a:r>
            <a:r>
              <a:rPr lang="en-US" sz="1600" baseline="-25000" dirty="0" smtClean="0">
                <a:latin typeface="Times New Roman" pitchFamily="18" charset="0"/>
                <a:ea typeface="맑은 고딕" pitchFamily="50" charset="-127"/>
                <a:cs typeface="Times New Roman" pitchFamily="18" charset="0"/>
              </a:rPr>
              <a:t>m</a:t>
            </a:r>
            <a:endParaRPr lang="en-US" sz="1600" baseline="-25000" dirty="0"/>
          </a:p>
        </p:txBody>
      </p:sp>
      <p:sp>
        <p:nvSpPr>
          <p:cNvPr id="6" name="Rectangle 5"/>
          <p:cNvSpPr>
            <a:spLocks noChangeArrowheads="1"/>
          </p:cNvSpPr>
          <p:nvPr/>
        </p:nvSpPr>
        <p:spPr bwMode="auto">
          <a:xfrm>
            <a:off x="0" y="1066800"/>
            <a:ext cx="9144000" cy="1015663"/>
          </a:xfrm>
          <a:prstGeom prst="rect">
            <a:avLst/>
          </a:prstGeom>
          <a:gradFill>
            <a:gsLst>
              <a:gs pos="0">
                <a:srgbClr val="000082"/>
              </a:gs>
              <a:gs pos="30000">
                <a:srgbClr val="66008F"/>
              </a:gs>
              <a:gs pos="64999">
                <a:srgbClr val="BA0066"/>
              </a:gs>
              <a:gs pos="89999">
                <a:srgbClr val="FF0000"/>
              </a:gs>
              <a:gs pos="100000">
                <a:srgbClr val="FF82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b="1" dirty="0" smtClean="0">
                <a:solidFill>
                  <a:srgbClr val="00FF00"/>
                </a:solidFill>
              </a:rPr>
              <a:t>Results and Discussion </a:t>
            </a:r>
          </a:p>
          <a:p>
            <a:pPr algn="ctr"/>
            <a:r>
              <a:rPr lang="en-US" sz="2400" b="1" dirty="0" smtClean="0">
                <a:solidFill>
                  <a:srgbClr val="00FF00"/>
                </a:solidFill>
              </a:rPr>
              <a:t>( Functional changes during senescence) </a:t>
            </a:r>
            <a:endParaRPr lang="en-US" sz="2400" b="1" dirty="0">
              <a:solidFill>
                <a:srgbClr val="00FF00"/>
              </a:solidFill>
            </a:endParaRPr>
          </a:p>
        </p:txBody>
      </p:sp>
      <p:pic>
        <p:nvPicPr>
          <p:cNvPr id="8" name="Picture 2"/>
          <p:cNvPicPr>
            <a:picLocks noChangeAspect="1" noChangeArrowheads="1"/>
          </p:cNvPicPr>
          <p:nvPr/>
        </p:nvPicPr>
        <p:blipFill>
          <a:blip r:embed="rId4"/>
          <a:srcRect/>
          <a:stretch>
            <a:fillRect/>
          </a:stretch>
        </p:blipFill>
        <p:spPr bwMode="auto">
          <a:xfrm>
            <a:off x="0" y="0"/>
            <a:ext cx="9144000" cy="105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13368</TotalTime>
  <Words>1875</Words>
  <Application>Microsoft Office PowerPoint</Application>
  <PresentationFormat>On-screen Show (4:3)</PresentationFormat>
  <Paragraphs>102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Krishna</dc:creator>
  <cp:lastModifiedBy>Nisha Dhama</cp:lastModifiedBy>
  <cp:revision>177</cp:revision>
  <dcterms:created xsi:type="dcterms:W3CDTF">2013-01-16T11:32:12Z</dcterms:created>
  <dcterms:modified xsi:type="dcterms:W3CDTF">2015-10-13T13:19:39Z</dcterms:modified>
</cp:coreProperties>
</file>