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89A306-27CE-4F3E-BE9A-E41A31F861E5}"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25D3F-DF29-4A5A-ABEC-EC01782419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89A306-27CE-4F3E-BE9A-E41A31F861E5}"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25D3F-DF29-4A5A-ABEC-EC01782419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89A306-27CE-4F3E-BE9A-E41A31F861E5}"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25D3F-DF29-4A5A-ABEC-EC01782419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89A306-27CE-4F3E-BE9A-E41A31F861E5}"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25D3F-DF29-4A5A-ABEC-EC01782419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89A306-27CE-4F3E-BE9A-E41A31F861E5}"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825D3F-DF29-4A5A-ABEC-EC017824197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89A306-27CE-4F3E-BE9A-E41A31F861E5}" type="datetimeFigureOut">
              <a:rPr lang="en-US" smtClean="0"/>
              <a:pPr/>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25D3F-DF29-4A5A-ABEC-EC01782419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89A306-27CE-4F3E-BE9A-E41A31F861E5}" type="datetimeFigureOut">
              <a:rPr lang="en-US" smtClean="0"/>
              <a:pPr/>
              <a:t>10/12/2015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825D3F-DF29-4A5A-ABEC-EC01782419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89A306-27CE-4F3E-BE9A-E41A31F861E5}" type="datetimeFigureOut">
              <a:rPr lang="en-US" smtClean="0"/>
              <a:pPr/>
              <a:t>10/12/2015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825D3F-DF29-4A5A-ABEC-EC01782419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9A306-27CE-4F3E-BE9A-E41A31F861E5}" type="datetimeFigureOut">
              <a:rPr lang="en-US" smtClean="0"/>
              <a:pPr/>
              <a:t>10/12/2015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825D3F-DF29-4A5A-ABEC-EC01782419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89A306-27CE-4F3E-BE9A-E41A31F861E5}" type="datetimeFigureOut">
              <a:rPr lang="en-US" smtClean="0"/>
              <a:pPr/>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25D3F-DF29-4A5A-ABEC-EC01782419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89A306-27CE-4F3E-BE9A-E41A31F861E5}" type="datetimeFigureOut">
              <a:rPr lang="en-US" smtClean="0"/>
              <a:pPr/>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825D3F-DF29-4A5A-ABEC-EC01782419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89A306-27CE-4F3E-BE9A-E41A31F861E5}" type="datetimeFigureOut">
              <a:rPr lang="en-US" smtClean="0"/>
              <a:pPr/>
              <a:t>10/12/2015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825D3F-DF29-4A5A-ABEC-EC01782419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omicsonline.org/" TargetMode="External"/><Relationship Id="rId7"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mailto:contact.omics@omicsonline.org" TargetMode="External"/><Relationship Id="rId5" Type="http://schemas.openxmlformats.org/officeDocument/2006/relationships/hyperlink" Target="http://www.omicsonline.org/international-scientific-conferences/" TargetMode="External"/><Relationship Id="rId4" Type="http://schemas.openxmlformats.org/officeDocument/2006/relationships/hyperlink" Target="http://www.omicsonline.org/open-access.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914400"/>
          </a:xfrm>
        </p:spPr>
        <p:txBody>
          <a:bodyPr>
            <a:normAutofit fontScale="90000"/>
          </a:bodyPr>
          <a:lstStyle/>
          <a:p>
            <a:r>
              <a:rPr lang="en-US" b="1" i="1" dirty="0" smtClean="0">
                <a:solidFill>
                  <a:schemeClr val="tx1"/>
                </a:solidFill>
              </a:rPr>
              <a:t>Dr.  Kuljeet Singh Anand</a:t>
            </a:r>
            <a:r>
              <a:rPr lang="en-US" b="1" dirty="0" smtClean="0">
                <a:solidFill>
                  <a:schemeClr val="tx1"/>
                </a:solidFill>
              </a:rPr>
              <a:t/>
            </a:r>
            <a:br>
              <a:rPr lang="en-US" b="1" dirty="0" smtClean="0">
                <a:solidFill>
                  <a:schemeClr val="tx1"/>
                </a:solidFill>
              </a:rPr>
            </a:br>
            <a:endParaRPr lang="en-US" dirty="0"/>
          </a:p>
        </p:txBody>
      </p:sp>
      <p:sp>
        <p:nvSpPr>
          <p:cNvPr id="3" name="Subtitle 2"/>
          <p:cNvSpPr>
            <a:spLocks noGrp="1"/>
          </p:cNvSpPr>
          <p:nvPr>
            <p:ph type="subTitle" idx="1"/>
          </p:nvPr>
        </p:nvSpPr>
        <p:spPr>
          <a:xfrm>
            <a:off x="1371600" y="1371600"/>
            <a:ext cx="6400800" cy="4724400"/>
          </a:xfrm>
        </p:spPr>
        <p:txBody>
          <a:bodyPr>
            <a:normAutofit fontScale="25000" lnSpcReduction="20000"/>
          </a:bodyPr>
          <a:lstStyle/>
          <a:p>
            <a:r>
              <a:rPr lang="en-US" dirty="0"/>
              <a:t>					</a:t>
            </a:r>
          </a:p>
          <a:p>
            <a:r>
              <a:rPr lang="en-US" dirty="0"/>
              <a:t> </a:t>
            </a:r>
          </a:p>
          <a:p>
            <a:r>
              <a:rPr lang="en-US" b="1" dirty="0"/>
              <a:t> </a:t>
            </a:r>
            <a:endParaRPr lang="en-US" dirty="0"/>
          </a:p>
          <a:p>
            <a:r>
              <a:rPr lang="en-US" sz="6400" b="1" dirty="0" smtClean="0">
                <a:solidFill>
                  <a:schemeClr val="tx1"/>
                </a:solidFill>
              </a:rPr>
              <a:t>MB</a:t>
            </a:r>
            <a:r>
              <a:rPr lang="en-US" sz="6400" b="1" dirty="0">
                <a:solidFill>
                  <a:schemeClr val="tx1"/>
                </a:solidFill>
              </a:rPr>
              <a:t>, BS, DM (Neurology</a:t>
            </a:r>
            <a:r>
              <a:rPr lang="en-US" sz="6400" b="1" dirty="0" smtClean="0">
                <a:solidFill>
                  <a:schemeClr val="tx1"/>
                </a:solidFill>
              </a:rPr>
              <a:t>), FIAN, FRCP (London), </a:t>
            </a:r>
            <a:r>
              <a:rPr lang="en-US" sz="6400" b="1" dirty="0">
                <a:solidFill>
                  <a:schemeClr val="tx1"/>
                </a:solidFill>
              </a:rPr>
              <a:t>MNAMS, FAMS, FICP, FIMSA, FIMSA,  FIAMS,  MBA (HCA).</a:t>
            </a:r>
          </a:p>
          <a:p>
            <a:r>
              <a:rPr lang="en-US" sz="6400" b="1" dirty="0">
                <a:solidFill>
                  <a:schemeClr val="tx1"/>
                </a:solidFill>
              </a:rPr>
              <a:t> </a:t>
            </a:r>
            <a:r>
              <a:rPr lang="en-US" sz="6400" b="1" dirty="0" smtClean="0">
                <a:solidFill>
                  <a:schemeClr val="tx1"/>
                </a:solidFill>
              </a:rPr>
              <a:t>Fellowship </a:t>
            </a:r>
            <a:r>
              <a:rPr lang="en-US" sz="6400" b="1" dirty="0">
                <a:solidFill>
                  <a:schemeClr val="tx1"/>
                </a:solidFill>
              </a:rPr>
              <a:t>in Movement Disorders &amp; Neuro rehabilitation</a:t>
            </a:r>
          </a:p>
          <a:p>
            <a:r>
              <a:rPr lang="en-US" sz="6400" b="1" dirty="0">
                <a:solidFill>
                  <a:schemeClr val="tx1"/>
                </a:solidFill>
              </a:rPr>
              <a:t> </a:t>
            </a:r>
          </a:p>
          <a:p>
            <a:r>
              <a:rPr lang="en-US" sz="6400" b="1" dirty="0">
                <a:solidFill>
                  <a:schemeClr val="tx1"/>
                </a:solidFill>
              </a:rPr>
              <a:t> Professor &amp; Head, Senior Consultant Neurologist, Department of Neurology, Postgraduate Institute of Medical education &amp; Research (PGIMER) &amp; Dr Ram Manohar Lohia Hospital (RMLH), New Delhi-110001</a:t>
            </a:r>
          </a:p>
          <a:p>
            <a:r>
              <a:rPr lang="en-US" sz="6400" b="1" dirty="0">
                <a:solidFill>
                  <a:schemeClr val="tx1"/>
                </a:solidFill>
              </a:rPr>
              <a:t> </a:t>
            </a:r>
            <a:r>
              <a:rPr lang="en-US" sz="6400" b="1" dirty="0" smtClean="0">
                <a:solidFill>
                  <a:schemeClr val="tx1"/>
                </a:solidFill>
              </a:rPr>
              <a:t>Guru </a:t>
            </a:r>
            <a:r>
              <a:rPr lang="en-US" sz="6400" b="1" dirty="0">
                <a:solidFill>
                  <a:schemeClr val="tx1"/>
                </a:solidFill>
              </a:rPr>
              <a:t>Gobind </a:t>
            </a:r>
            <a:r>
              <a:rPr lang="en-US" sz="6400" b="1" dirty="0" err="1">
                <a:solidFill>
                  <a:schemeClr val="tx1"/>
                </a:solidFill>
              </a:rPr>
              <a:t>singh</a:t>
            </a:r>
            <a:r>
              <a:rPr lang="en-US" sz="6400" b="1" dirty="0">
                <a:solidFill>
                  <a:schemeClr val="tx1"/>
                </a:solidFill>
              </a:rPr>
              <a:t> </a:t>
            </a:r>
            <a:r>
              <a:rPr lang="en-US" sz="6400" b="1" dirty="0" err="1">
                <a:solidFill>
                  <a:schemeClr val="tx1"/>
                </a:solidFill>
              </a:rPr>
              <a:t>Indraprastha</a:t>
            </a:r>
            <a:r>
              <a:rPr lang="en-US" sz="6400" b="1" dirty="0">
                <a:solidFill>
                  <a:schemeClr val="tx1"/>
                </a:solidFill>
              </a:rPr>
              <a:t> University, </a:t>
            </a:r>
            <a:r>
              <a:rPr lang="en-US" sz="6400" b="1" dirty="0" err="1">
                <a:solidFill>
                  <a:schemeClr val="tx1"/>
                </a:solidFill>
              </a:rPr>
              <a:t>Kashmere</a:t>
            </a:r>
            <a:r>
              <a:rPr lang="en-US" sz="6400" b="1" dirty="0">
                <a:solidFill>
                  <a:schemeClr val="tx1"/>
                </a:solidFill>
              </a:rPr>
              <a:t> Gate, </a:t>
            </a:r>
            <a:endParaRPr lang="en-US" sz="6400" b="1" dirty="0" smtClean="0">
              <a:solidFill>
                <a:schemeClr val="tx1"/>
              </a:solidFill>
            </a:endParaRPr>
          </a:p>
          <a:p>
            <a:r>
              <a:rPr lang="en-US" sz="6400" b="1" dirty="0" smtClean="0">
                <a:solidFill>
                  <a:schemeClr val="tx1"/>
                </a:solidFill>
              </a:rPr>
              <a:t>Delhi-1100403</a:t>
            </a:r>
            <a:endParaRPr lang="en-US" sz="6400" b="1" dirty="0">
              <a:solidFill>
                <a:schemeClr val="tx1"/>
              </a:solidFill>
            </a:endParaRPr>
          </a:p>
          <a:p>
            <a:r>
              <a:rPr lang="en-US" sz="6400" b="1" dirty="0">
                <a:solidFill>
                  <a:schemeClr val="tx1"/>
                </a:solidFill>
              </a:rPr>
              <a:t> </a:t>
            </a:r>
          </a:p>
          <a:p>
            <a:r>
              <a:rPr lang="en-US" sz="6400" b="1" dirty="0">
                <a:solidFill>
                  <a:schemeClr val="tx1"/>
                </a:solidFill>
              </a:rPr>
              <a:t>Visiting Neurologist, W.U.S. Health Centre, University of Delhi, </a:t>
            </a:r>
            <a:endParaRPr lang="en-US" sz="6400" b="1" dirty="0" smtClean="0">
              <a:solidFill>
                <a:schemeClr val="tx1"/>
              </a:solidFill>
            </a:endParaRPr>
          </a:p>
          <a:p>
            <a:r>
              <a:rPr lang="en-US" sz="6400" b="1" dirty="0" smtClean="0">
                <a:solidFill>
                  <a:schemeClr val="tx1"/>
                </a:solidFill>
              </a:rPr>
              <a:t>Delhi </a:t>
            </a:r>
            <a:r>
              <a:rPr lang="en-US" sz="6400" b="1" dirty="0">
                <a:solidFill>
                  <a:schemeClr val="tx1"/>
                </a:solidFill>
              </a:rPr>
              <a:t>-110007.</a:t>
            </a:r>
          </a:p>
          <a:p>
            <a:r>
              <a:rPr lang="en-US" sz="6400" b="1" dirty="0">
                <a:solidFill>
                  <a:schemeClr val="tx1"/>
                </a:solidFill>
              </a:rPr>
              <a:t> </a:t>
            </a:r>
          </a:p>
          <a:p>
            <a:r>
              <a:rPr lang="en-US" sz="6400" b="1" dirty="0">
                <a:solidFill>
                  <a:schemeClr val="tx1"/>
                </a:solidFill>
              </a:rPr>
              <a:t>Attending Neurologist, </a:t>
            </a:r>
            <a:r>
              <a:rPr lang="en-US" sz="6400" b="1" dirty="0" smtClean="0">
                <a:solidFill>
                  <a:schemeClr val="tx1"/>
                </a:solidFill>
              </a:rPr>
              <a:t> Guru </a:t>
            </a:r>
            <a:r>
              <a:rPr lang="en-US" sz="6400" b="1" dirty="0" err="1">
                <a:solidFill>
                  <a:schemeClr val="tx1"/>
                </a:solidFill>
              </a:rPr>
              <a:t>Harkrishan</a:t>
            </a:r>
            <a:r>
              <a:rPr lang="en-US" sz="6400" b="1" dirty="0">
                <a:solidFill>
                  <a:schemeClr val="tx1"/>
                </a:solidFill>
              </a:rPr>
              <a:t> Hospital, </a:t>
            </a:r>
            <a:r>
              <a:rPr lang="en-US" sz="6400" b="1" dirty="0" err="1">
                <a:solidFill>
                  <a:schemeClr val="tx1"/>
                </a:solidFill>
              </a:rPr>
              <a:t>Gurdwara</a:t>
            </a:r>
            <a:r>
              <a:rPr lang="en-US" sz="6400" b="1" dirty="0">
                <a:solidFill>
                  <a:schemeClr val="tx1"/>
                </a:solidFill>
              </a:rPr>
              <a:t>  </a:t>
            </a:r>
            <a:r>
              <a:rPr lang="en-US" sz="6400" b="1" dirty="0" err="1">
                <a:solidFill>
                  <a:schemeClr val="tx1"/>
                </a:solidFill>
              </a:rPr>
              <a:t>Bangla</a:t>
            </a:r>
            <a:r>
              <a:rPr lang="en-US" sz="6400" b="1" dirty="0">
                <a:solidFill>
                  <a:schemeClr val="tx1"/>
                </a:solidFill>
              </a:rPr>
              <a:t>   Sahib, New Delhi  - 110001.</a:t>
            </a:r>
          </a:p>
          <a:p>
            <a:r>
              <a:rPr lang="en-US" sz="6400" b="1" dirty="0">
                <a:solidFill>
                  <a:schemeClr val="tx1"/>
                </a:solidFill>
              </a:rPr>
              <a:t> </a:t>
            </a:r>
          </a:p>
          <a:p>
            <a:r>
              <a:rPr lang="en-US" sz="6400" b="1" dirty="0">
                <a:solidFill>
                  <a:schemeClr val="tx1"/>
                </a:solidFill>
              </a:rPr>
              <a:t>Adjunct Faculty, Lady Harding Medical College (LHMC), New Delhi,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066799"/>
          </a:xfrm>
        </p:spPr>
        <p:txBody>
          <a:bodyPr>
            <a:normAutofit fontScale="90000"/>
          </a:bodyPr>
          <a:lstStyle/>
          <a:p>
            <a:r>
              <a:rPr lang="en-US" dirty="0"/>
              <a:t/>
            </a:r>
            <a:br>
              <a:rPr lang="en-US" dirty="0"/>
            </a:br>
            <a:r>
              <a:rPr lang="en-US" b="1" dirty="0"/>
              <a:t>CURRICULUM VITAE</a:t>
            </a:r>
            <a:r>
              <a:rPr lang="en-US" dirty="0"/>
              <a:t/>
            </a:r>
            <a:br>
              <a:rPr lang="en-US" dirty="0"/>
            </a:br>
            <a:r>
              <a:rPr lang="en-US" dirty="0"/>
              <a:t/>
            </a:r>
            <a:br>
              <a:rPr lang="en-US" dirty="0"/>
            </a:br>
            <a:endParaRPr lang="en-US" dirty="0"/>
          </a:p>
        </p:txBody>
      </p:sp>
      <p:sp>
        <p:nvSpPr>
          <p:cNvPr id="3" name="Subtitle 2"/>
          <p:cNvSpPr>
            <a:spLocks noGrp="1"/>
          </p:cNvSpPr>
          <p:nvPr>
            <p:ph type="subTitle" idx="1"/>
          </p:nvPr>
        </p:nvSpPr>
        <p:spPr>
          <a:xfrm>
            <a:off x="228600" y="1143000"/>
            <a:ext cx="8763000" cy="5029200"/>
          </a:xfrm>
        </p:spPr>
        <p:txBody>
          <a:bodyPr>
            <a:normAutofit fontScale="92500" lnSpcReduction="10000"/>
          </a:bodyPr>
          <a:lstStyle/>
          <a:p>
            <a:pPr algn="just">
              <a:buFont typeface="Arial" pitchFamily="34" charset="0"/>
              <a:buChar char="•"/>
            </a:pPr>
            <a:r>
              <a:rPr lang="en-US" b="1" dirty="0" smtClean="0">
                <a:solidFill>
                  <a:schemeClr val="tx1"/>
                </a:solidFill>
              </a:rPr>
              <a:t>Dr Anand completed his </a:t>
            </a:r>
            <a:r>
              <a:rPr lang="en-US" b="1" dirty="0">
                <a:solidFill>
                  <a:schemeClr val="tx1"/>
                </a:solidFill>
              </a:rPr>
              <a:t>super-specialization in Neurology from the prestigious </a:t>
            </a:r>
            <a:r>
              <a:rPr lang="en-US" b="1" dirty="0" smtClean="0">
                <a:solidFill>
                  <a:schemeClr val="tx1"/>
                </a:solidFill>
              </a:rPr>
              <a:t>National </a:t>
            </a:r>
            <a:r>
              <a:rPr lang="en-US" b="1" dirty="0">
                <a:solidFill>
                  <a:schemeClr val="tx1"/>
                </a:solidFill>
              </a:rPr>
              <a:t>Institute of Mental Health and Neuro-Sciences (NIMHANS) </a:t>
            </a:r>
            <a:r>
              <a:rPr lang="en-US" b="1" dirty="0" smtClean="0">
                <a:solidFill>
                  <a:schemeClr val="tx1"/>
                </a:solidFill>
              </a:rPr>
              <a:t>India.</a:t>
            </a:r>
          </a:p>
          <a:p>
            <a:pPr algn="just">
              <a:buFont typeface="Arial" pitchFamily="34" charset="0"/>
              <a:buChar char="•"/>
            </a:pPr>
            <a:endParaRPr lang="en-US" b="1" dirty="0" smtClean="0">
              <a:solidFill>
                <a:schemeClr val="tx1"/>
              </a:solidFill>
            </a:endParaRPr>
          </a:p>
          <a:p>
            <a:pPr algn="just">
              <a:buFont typeface="Arial" pitchFamily="34" charset="0"/>
              <a:buChar char="•"/>
            </a:pPr>
            <a:r>
              <a:rPr lang="en-US" b="1" dirty="0" smtClean="0">
                <a:solidFill>
                  <a:schemeClr val="tx1"/>
                </a:solidFill>
              </a:rPr>
              <a:t> </a:t>
            </a:r>
            <a:r>
              <a:rPr lang="en-US" b="1" dirty="0">
                <a:solidFill>
                  <a:schemeClr val="tx1"/>
                </a:solidFill>
              </a:rPr>
              <a:t>D</a:t>
            </a:r>
            <a:r>
              <a:rPr lang="en-US" b="1" dirty="0" smtClean="0">
                <a:solidFill>
                  <a:schemeClr val="tx1"/>
                </a:solidFill>
              </a:rPr>
              <a:t>r. Anand </a:t>
            </a:r>
            <a:r>
              <a:rPr lang="en-US" b="1" dirty="0">
                <a:solidFill>
                  <a:schemeClr val="tx1"/>
                </a:solidFill>
              </a:rPr>
              <a:t>did fellowship in movement disorders at the Presbyterian Medical Center &amp; Baylor Medical College of Medicine, USA </a:t>
            </a:r>
            <a:r>
              <a:rPr lang="en-US" b="1" dirty="0" smtClean="0">
                <a:solidFill>
                  <a:schemeClr val="tx1"/>
                </a:solidFill>
              </a:rPr>
              <a:t>.</a:t>
            </a:r>
          </a:p>
          <a:p>
            <a:pPr algn="just">
              <a:buFont typeface="Arial" pitchFamily="34" charset="0"/>
              <a:buChar char="•"/>
            </a:pPr>
            <a:endParaRPr lang="en-US" b="1" dirty="0" smtClean="0">
              <a:solidFill>
                <a:schemeClr val="tx1"/>
              </a:solidFill>
            </a:endParaRPr>
          </a:p>
          <a:p>
            <a:pPr algn="just">
              <a:buFont typeface="Arial" pitchFamily="34" charset="0"/>
              <a:buChar char="•"/>
            </a:pPr>
            <a:r>
              <a:rPr lang="en-US" b="1" dirty="0" smtClean="0">
                <a:solidFill>
                  <a:schemeClr val="tx1"/>
                </a:solidFill>
              </a:rPr>
              <a:t>He has </a:t>
            </a:r>
            <a:r>
              <a:rPr lang="en-US" b="1" dirty="0">
                <a:solidFill>
                  <a:schemeClr val="tx1"/>
                </a:solidFill>
              </a:rPr>
              <a:t>been working as a Consultant Neurologist serving at premier medical </a:t>
            </a:r>
            <a:r>
              <a:rPr lang="en-US" b="1" dirty="0" smtClean="0">
                <a:solidFill>
                  <a:schemeClr val="tx1"/>
                </a:solidFill>
              </a:rPr>
              <a:t>institutes(JIPMER &amp;IHBAS) </a:t>
            </a:r>
            <a:r>
              <a:rPr lang="en-US" b="1" dirty="0">
                <a:solidFill>
                  <a:schemeClr val="tx1"/>
                </a:solidFill>
              </a:rPr>
              <a:t>of India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t>Professional Experience</a:t>
            </a:r>
            <a:r>
              <a:rPr lang="en-US" altLang="en-US" dirty="0" smtClean="0"/>
              <a:t>:-24 yrs.</a:t>
            </a:r>
            <a:endParaRPr lang="en-US" dirty="0"/>
          </a:p>
        </p:txBody>
      </p:sp>
      <p:sp>
        <p:nvSpPr>
          <p:cNvPr id="3" name="Content Placeholder 2"/>
          <p:cNvSpPr>
            <a:spLocks noGrp="1"/>
          </p:cNvSpPr>
          <p:nvPr>
            <p:ph idx="1"/>
          </p:nvPr>
        </p:nvSpPr>
        <p:spPr/>
        <p:txBody>
          <a:bodyPr/>
          <a:lstStyle/>
          <a:p>
            <a:pPr algn="just"/>
            <a:r>
              <a:rPr lang="it-IT" b="1" dirty="0"/>
              <a:t>S</a:t>
            </a:r>
            <a:r>
              <a:rPr lang="en-US" b="1" dirty="0" err="1"/>
              <a:t>ince</a:t>
            </a:r>
            <a:r>
              <a:rPr lang="en-US" b="1" dirty="0"/>
              <a:t> 1998, </a:t>
            </a:r>
            <a:r>
              <a:rPr lang="en-US" b="1" dirty="0" smtClean="0"/>
              <a:t>Dr. Anand </a:t>
            </a:r>
            <a:r>
              <a:rPr lang="en-US" b="1" dirty="0"/>
              <a:t>has been working at Postgraduate Institute of Medical Education and </a:t>
            </a:r>
            <a:r>
              <a:rPr lang="en-US" b="1" dirty="0" smtClean="0"/>
              <a:t>Research (PGIMER) </a:t>
            </a:r>
            <a:r>
              <a:rPr lang="en-US" b="1" dirty="0"/>
              <a:t>Dr Ram Manohar Lohia </a:t>
            </a:r>
            <a:r>
              <a:rPr lang="en-US" b="1" dirty="0" smtClean="0"/>
              <a:t>Hospital (RMLH) </a:t>
            </a:r>
            <a:r>
              <a:rPr lang="en-US" b="1" dirty="0"/>
              <a:t>New Delhi, where he is currently the Professor and Head of Neurology.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Area of interest</a:t>
            </a:r>
            <a:endParaRPr lang="en-US" b="1" u="sng" dirty="0"/>
          </a:p>
        </p:txBody>
      </p:sp>
      <p:sp>
        <p:nvSpPr>
          <p:cNvPr id="3" name="Content Placeholder 2"/>
          <p:cNvSpPr>
            <a:spLocks noGrp="1"/>
          </p:cNvSpPr>
          <p:nvPr>
            <p:ph idx="1"/>
          </p:nvPr>
        </p:nvSpPr>
        <p:spPr/>
        <p:txBody>
          <a:bodyPr/>
          <a:lstStyle/>
          <a:p>
            <a:pPr algn="just"/>
            <a:r>
              <a:rPr lang="en-US" b="1" dirty="0" smtClean="0"/>
              <a:t>Dr. Anand </a:t>
            </a:r>
            <a:r>
              <a:rPr lang="en-US" b="1" dirty="0"/>
              <a:t>has been deeply interested in movement disorders, cognitive neurology, headache and </a:t>
            </a:r>
            <a:r>
              <a:rPr lang="en-US" b="1" dirty="0" smtClean="0"/>
              <a:t>neuro-rehabilitation including yoga. </a:t>
            </a:r>
          </a:p>
          <a:p>
            <a:pPr algn="just">
              <a:buNone/>
            </a:pPr>
            <a:endParaRPr lang="en-US" b="1" dirty="0" smtClean="0"/>
          </a:p>
          <a:p>
            <a:pPr algn="just"/>
            <a:r>
              <a:rPr lang="en-US" b="1" dirty="0" smtClean="0"/>
              <a:t>Dr. Anand  </a:t>
            </a:r>
            <a:r>
              <a:rPr lang="en-US" b="1" dirty="0"/>
              <a:t>introduced and trained colleagues in use of </a:t>
            </a:r>
            <a:r>
              <a:rPr lang="en-US" b="1" dirty="0" err="1"/>
              <a:t>Botulinium</a:t>
            </a:r>
            <a:r>
              <a:rPr lang="en-US" b="1" dirty="0"/>
              <a:t> Toxin.</a:t>
            </a:r>
          </a:p>
          <a:p>
            <a:pPr algn="just">
              <a:buNone/>
            </a:pPr>
            <a:endParaRPr lang="en-US" b="1"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ltLang="en-US" b="1" dirty="0" smtClean="0"/>
              <a:t>Publications &amp; Editorials</a:t>
            </a:r>
            <a:endParaRPr lang="en-US" dirty="0"/>
          </a:p>
        </p:txBody>
      </p:sp>
      <p:sp>
        <p:nvSpPr>
          <p:cNvPr id="3" name="Content Placeholder 2"/>
          <p:cNvSpPr>
            <a:spLocks noGrp="1"/>
          </p:cNvSpPr>
          <p:nvPr>
            <p:ph idx="1"/>
          </p:nvPr>
        </p:nvSpPr>
        <p:spPr/>
        <p:txBody>
          <a:bodyPr>
            <a:normAutofit lnSpcReduction="10000"/>
          </a:bodyPr>
          <a:lstStyle/>
          <a:p>
            <a:pPr algn="just"/>
            <a:r>
              <a:rPr lang="en-US" b="1" dirty="0"/>
              <a:t>His keen interest towards research is reflected through his attendance and over 100 paper presentations at various National and International neurological conferences and over 100 excellent </a:t>
            </a:r>
            <a:r>
              <a:rPr lang="en-US" b="1" dirty="0" smtClean="0"/>
              <a:t>peer reviewed publications </a:t>
            </a:r>
            <a:r>
              <a:rPr lang="en-US" b="1" dirty="0"/>
              <a:t>as journal </a:t>
            </a:r>
            <a:r>
              <a:rPr lang="en-US" b="1" dirty="0" smtClean="0"/>
              <a:t>articles.</a:t>
            </a:r>
          </a:p>
          <a:p>
            <a:pPr algn="just"/>
            <a:endParaRPr lang="en-US" b="1" dirty="0" smtClean="0"/>
          </a:p>
          <a:p>
            <a:pPr algn="just"/>
            <a:r>
              <a:rPr lang="en-US" b="1" dirty="0" smtClean="0"/>
              <a:t>He has written book chapters </a:t>
            </a:r>
            <a:r>
              <a:rPr lang="en-US" b="1" dirty="0"/>
              <a:t>and </a:t>
            </a:r>
            <a:r>
              <a:rPr lang="en-US" b="1" dirty="0" smtClean="0"/>
              <a:t>coauthored books</a:t>
            </a:r>
            <a:r>
              <a:rPr lang="en-US" b="1"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a:r>
              <a:rPr lang="en-US" b="1" i="1" dirty="0" smtClean="0"/>
              <a:t>Prof. Anand is an Editor-in-chief of Asian Journal of Cognitive Neurology (AJCN) is an international biannually published and Peer viewed journal. </a:t>
            </a:r>
            <a:endParaRPr lang="en-US" b="1" i="1" smtClean="0"/>
          </a:p>
          <a:p>
            <a:pPr algn="just"/>
            <a:r>
              <a:rPr lang="en-US" b="1" smtClean="0"/>
              <a:t>He </a:t>
            </a:r>
            <a:r>
              <a:rPr lang="en-US" b="1" dirty="0" smtClean="0"/>
              <a:t>serves on editorial </a:t>
            </a:r>
            <a:r>
              <a:rPr lang="en-US" b="1" dirty="0"/>
              <a:t>board </a:t>
            </a:r>
            <a:r>
              <a:rPr lang="en-US" b="1" dirty="0" smtClean="0"/>
              <a:t>as referee </a:t>
            </a:r>
            <a:r>
              <a:rPr lang="en-US" b="1" dirty="0"/>
              <a:t>of various journals and is an active executive council member of many societies.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fontAlgn="base">
              <a:spcAft>
                <a:spcPct val="0"/>
              </a:spcAft>
              <a:buFont typeface="Arial" panose="020B0604020202020204" pitchFamily="34" charset="0"/>
              <a:buNone/>
              <a:defRPr/>
            </a:pPr>
            <a:r>
              <a:rPr lang="en-US" sz="5400" dirty="0" smtClean="0">
                <a:solidFill>
                  <a:srgbClr val="F79646"/>
                </a:solidFill>
                <a:latin typeface="Stencil" panose="040409050D0802020404" pitchFamily="82" charset="0"/>
              </a:rPr>
              <a:t>OMICS </a:t>
            </a:r>
            <a:r>
              <a:rPr lang="en-US" sz="5400" dirty="0" smtClean="0">
                <a:solidFill>
                  <a:srgbClr val="F79646"/>
                </a:solidFill>
                <a:latin typeface="Stencil" panose="040409050D0802020404" pitchFamily="82" charset="0"/>
              </a:rPr>
              <a:t>International</a:t>
            </a:r>
          </a:p>
          <a:p>
            <a:pPr marL="0" indent="0" algn="ctr" fontAlgn="base">
              <a:spcAft>
                <a:spcPct val="0"/>
              </a:spcAft>
              <a:buFont typeface="Arial" panose="020B0604020202020204" pitchFamily="34" charset="0"/>
              <a:buNone/>
              <a:defRPr/>
            </a:pPr>
            <a:r>
              <a:rPr lang="en-US" sz="5400" dirty="0" smtClean="0">
                <a:solidFill>
                  <a:srgbClr val="F79646"/>
                </a:solidFill>
              </a:rPr>
              <a:t>www.omicsonline.org</a:t>
            </a:r>
            <a:endParaRPr lang="en-US" sz="5400" dirty="0">
              <a:solidFill>
                <a:srgbClr val="F79646"/>
              </a:solidFill>
            </a:endParaRPr>
          </a:p>
        </p:txBody>
      </p:sp>
      <p:sp>
        <p:nvSpPr>
          <p:cNvPr id="20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ltLang="en-US" sz="2000" smtClean="0">
                <a:solidFill>
                  <a:srgbClr val="7030A0"/>
                </a:solidFill>
                <a:latin typeface="Arial" charset="0"/>
                <a:cs typeface="Arial" charset="0"/>
              </a:rPr>
              <a:t>Contact us at: contact.omics@omicsonline.org</a:t>
            </a:r>
          </a:p>
        </p:txBody>
      </p:sp>
      <p:sp>
        <p:nvSpPr>
          <p:cNvPr id="2" name="Folded Corner 1"/>
          <p:cNvSpPr/>
          <p:nvPr/>
        </p:nvSpPr>
        <p:spPr>
          <a:xfrm>
            <a:off x="0" y="2841625"/>
            <a:ext cx="9144000" cy="3983038"/>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fontAlgn="base">
              <a:spcBef>
                <a:spcPct val="0"/>
              </a:spcBef>
              <a:spcAft>
                <a:spcPct val="0"/>
              </a:spcAft>
              <a:defRPr/>
            </a:pPr>
            <a:endParaRPr lang="en-US" b="1" dirty="0" smtClean="0">
              <a:hlinkClick r:id="rId3" tooltip="OMICS International"/>
            </a:endParaRPr>
          </a:p>
          <a:p>
            <a:pPr fontAlgn="base">
              <a:spcBef>
                <a:spcPct val="0"/>
              </a:spcBef>
              <a:spcAft>
                <a:spcPct val="0"/>
              </a:spcAft>
              <a:defRPr/>
            </a:pPr>
            <a:endParaRPr lang="en-US" b="1" dirty="0">
              <a:hlinkClick r:id="rId3" tooltip="OMICS International"/>
            </a:endParaRPr>
          </a:p>
          <a:p>
            <a:pPr fontAlgn="base">
              <a:spcBef>
                <a:spcPct val="0"/>
              </a:spcBef>
              <a:spcAft>
                <a:spcPct val="0"/>
              </a:spcAft>
              <a:defRPr/>
            </a:pPr>
            <a:endParaRPr lang="en-US" b="1" dirty="0" smtClean="0">
              <a:hlinkClick r:id="rId3" tooltip="OMICS International"/>
            </a:endParaRPr>
          </a:p>
          <a:p>
            <a:pPr fontAlgn="base">
              <a:spcBef>
                <a:spcPct val="0"/>
              </a:spcBef>
              <a:spcAft>
                <a:spcPct val="0"/>
              </a:spcAft>
              <a:defRPr/>
            </a:pPr>
            <a:r>
              <a:rPr lang="en-US" b="1" dirty="0" smtClean="0">
                <a:hlinkClick r:id="rId3" tooltip="OMICS International"/>
              </a:rPr>
              <a:t>OMICS </a:t>
            </a:r>
            <a:r>
              <a:rPr lang="en-US" b="1" dirty="0">
                <a:hlinkClick r:id="rId3" tooltip="OMICS International"/>
              </a:rPr>
              <a:t>International</a:t>
            </a:r>
            <a:r>
              <a:rPr lang="en-US" dirty="0"/>
              <a:t> (and its subsidiaries), is an </a:t>
            </a:r>
            <a:r>
              <a:rPr lang="en-US" dirty="0">
                <a:hlinkClick r:id="rId4" tooltip="Open Access"/>
              </a:rPr>
              <a:t>Open Access</a:t>
            </a:r>
            <a:r>
              <a:rPr lang="en-US" dirty="0"/>
              <a:t> publisher and international </a:t>
            </a:r>
            <a:r>
              <a:rPr lang="en-US" dirty="0">
                <a:hlinkClick r:id="rId5" tooltip="conference"/>
              </a:rPr>
              <a:t>conference</a:t>
            </a:r>
            <a:r>
              <a:rPr lang="en-US" dirty="0"/>
              <a:t> Organizer, which owns and operates </a:t>
            </a:r>
            <a:r>
              <a:rPr lang="en-US" dirty="0" smtClean="0"/>
              <a:t>peer-reviewed </a:t>
            </a:r>
            <a:r>
              <a:rPr lang="en-US" dirty="0"/>
              <a:t>Clinical, Medical, Life Sciences, and Engineering &amp; Technology journals and hosts </a:t>
            </a:r>
            <a:r>
              <a:rPr lang="en-US" dirty="0" smtClean="0"/>
              <a:t> scholarly </a:t>
            </a:r>
            <a:r>
              <a:rPr lang="en-US" dirty="0"/>
              <a:t>conferences per year in the fields of clinical, medical, pharmaceutical, life sciences, business, engineering, and technology. Our journals have more than 3 million readers and our conferences bring together internationally renowned speakers and scientists to create exciting and memorable events, filled with lively interactive sessions and world-class exhibitions and poster presentations. Join us!</a:t>
            </a:r>
            <a:br>
              <a:rPr lang="en-US" dirty="0"/>
            </a:br>
            <a:r>
              <a:rPr lang="en-US" dirty="0"/>
              <a:t/>
            </a:r>
            <a:br>
              <a:rPr lang="en-US" dirty="0"/>
            </a:br>
            <a:r>
              <a:rPr lang="en-US" dirty="0">
                <a:hlinkClick r:id="rId3" tooltip="OMICS International"/>
              </a:rPr>
              <a:t>OMICS International</a:t>
            </a:r>
            <a:r>
              <a:rPr lang="en-US" dirty="0"/>
              <a:t> is always open to constructive feedback. We pride ourselves on our commitment to serving the Open Access community and are always hard at work to become better at what we do. We invite your concerns, questions, even complaints. Contact us at </a:t>
            </a:r>
            <a:r>
              <a:rPr lang="en-US" dirty="0">
                <a:hlinkClick r:id="rId6" tooltip="Click here"/>
              </a:rPr>
              <a:t>contact.omics@omicsonline.org</a:t>
            </a:r>
            <a:r>
              <a:rPr lang="en-US" dirty="0"/>
              <a:t>. We will get back to you in 24-48 hours. You may also call 1-800-216-6499 (USA Toll Free) or at +1-650-268-9744 and we will return your call in the same timeframe.</a:t>
            </a:r>
            <a:endParaRPr lang="en-US" dirty="0">
              <a:solidFill>
                <a:srgbClr val="0070C0"/>
              </a:solidFill>
            </a:endParaRPr>
          </a:p>
        </p:txBody>
      </p:sp>
      <p:pic>
        <p:nvPicPr>
          <p:cNvPr id="1028" name="Picture 4" descr="OMICS Internatina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1889125"/>
            <a:ext cx="28575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8287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352</Words>
  <Application>Microsoft Office PowerPoint</Application>
  <PresentationFormat>On-screen Show (4:3)</PresentationFormat>
  <Paragraphs>42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Dr.  Kuljeet Singh Anand </vt:lpstr>
      <vt:lpstr> CURRICULUM VITAE  </vt:lpstr>
      <vt:lpstr>Professional Experience:-24 yrs.</vt:lpstr>
      <vt:lpstr>Area of interest</vt:lpstr>
      <vt:lpstr>Publications &amp; Editorials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dc:title>
  <dc:creator>KS Anand</dc:creator>
  <cp:lastModifiedBy>Rakesh reddy S</cp:lastModifiedBy>
  <cp:revision>17</cp:revision>
  <dcterms:created xsi:type="dcterms:W3CDTF">2014-08-14T11:36:00Z</dcterms:created>
  <dcterms:modified xsi:type="dcterms:W3CDTF">2015-10-12T16:17:40Z</dcterms:modified>
</cp:coreProperties>
</file>