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64" r:id="rId4"/>
    <p:sldId id="258" r:id="rId5"/>
    <p:sldId id="259" r:id="rId6"/>
    <p:sldId id="260" r:id="rId7"/>
    <p:sldId id="261" r:id="rId8"/>
    <p:sldId id="274" r:id="rId9"/>
    <p:sldId id="273" r:id="rId10"/>
    <p:sldId id="280" r:id="rId11"/>
    <p:sldId id="281" r:id="rId12"/>
    <p:sldId id="275" r:id="rId13"/>
    <p:sldId id="268" r:id="rId14"/>
    <p:sldId id="277" r:id="rId15"/>
    <p:sldId id="278" r:id="rId16"/>
    <p:sldId id="265" r:id="rId17"/>
    <p:sldId id="266" r:id="rId18"/>
    <p:sldId id="26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36"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pic>
        <p:nvPicPr>
          <p:cNvPr id="3077"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16501670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l="9476" t="14323" r="13029" b="67188"/>
          <a:stretch>
            <a:fillRect/>
          </a:stretch>
        </p:blipFill>
        <p:spPr bwMode="auto">
          <a:xfrm>
            <a:off x="0" y="0"/>
            <a:ext cx="9144000" cy="1352550"/>
          </a:xfrm>
          <a:prstGeom prst="rect">
            <a:avLst/>
          </a:prstGeom>
          <a:noFill/>
          <a:ln>
            <a:noFill/>
          </a:ln>
          <a:effectLst>
            <a:outerShdw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381001" y="1600200"/>
            <a:ext cx="8229600" cy="4647426"/>
          </a:xfrm>
          <a:prstGeom prst="rect">
            <a:avLst/>
          </a:prstGeom>
        </p:spPr>
        <p:txBody>
          <a:bodyPr wrap="square">
            <a:spAutoFit/>
          </a:bodyPr>
          <a:lstStyle/>
          <a:p>
            <a:r>
              <a:rPr lang="en-US" sz="4400" b="1" i="1" dirty="0" smtClean="0">
                <a:solidFill>
                  <a:srgbClr val="7030A0"/>
                </a:solidFill>
                <a:latin typeface="Times New Roman" pitchFamily="18" charset="0"/>
                <a:cs typeface="Times New Roman" pitchFamily="18" charset="0"/>
              </a:rPr>
              <a:t>Criteria for Kidney Donor:</a:t>
            </a:r>
          </a:p>
          <a:p>
            <a:endParaRPr lang="en-US" sz="3600" b="1" i="1" dirty="0">
              <a:latin typeface="Times New Roman" pitchFamily="18" charset="0"/>
              <a:cs typeface="Times New Roman" pitchFamily="18" charset="0"/>
            </a:endParaRPr>
          </a:p>
          <a:p>
            <a:pPr marL="571500" indent="-571500">
              <a:buFont typeface="Wingdings" pitchFamily="2" charset="2"/>
              <a:buChar char="ü"/>
            </a:pPr>
            <a:r>
              <a:rPr lang="en-US" sz="3600" i="1" dirty="0" smtClean="0">
                <a:latin typeface="Times New Roman" pitchFamily="18" charset="0"/>
                <a:cs typeface="Times New Roman" pitchFamily="18" charset="0"/>
              </a:rPr>
              <a:t>Brain-dead Patients are eligible for kidney transplantation.</a:t>
            </a:r>
          </a:p>
          <a:p>
            <a:pPr marL="571500" indent="-571500">
              <a:buFont typeface="Wingdings" pitchFamily="2" charset="2"/>
              <a:buChar char="ü"/>
            </a:pPr>
            <a:r>
              <a:rPr lang="en-US" sz="3600" i="1" dirty="0" smtClean="0">
                <a:latin typeface="Times New Roman" pitchFamily="18" charset="0"/>
                <a:cs typeface="Times New Roman" pitchFamily="18" charset="0"/>
              </a:rPr>
              <a:t>There should not be </a:t>
            </a:r>
            <a:r>
              <a:rPr lang="en-US" sz="3600" i="1" dirty="0">
                <a:latin typeface="Times New Roman" pitchFamily="18" charset="0"/>
                <a:cs typeface="Times New Roman" pitchFamily="18" charset="0"/>
              </a:rPr>
              <a:t>any evidence of  preexisting </a:t>
            </a:r>
            <a:r>
              <a:rPr lang="en-US" sz="3600" i="1" dirty="0" smtClean="0">
                <a:latin typeface="Times New Roman" pitchFamily="18" charset="0"/>
                <a:cs typeface="Times New Roman" pitchFamily="18" charset="0"/>
              </a:rPr>
              <a:t>kidney disease.</a:t>
            </a:r>
          </a:p>
          <a:p>
            <a:pPr marL="571500" indent="-571500">
              <a:buFont typeface="Wingdings" pitchFamily="2" charset="2"/>
              <a:buChar char="ü"/>
            </a:pPr>
            <a:r>
              <a:rPr lang="en-US" sz="3600" i="1" dirty="0">
                <a:latin typeface="Times New Roman" pitchFamily="18" charset="0"/>
                <a:cs typeface="Times New Roman" pitchFamily="18" charset="0"/>
              </a:rPr>
              <a:t>Donor should not </a:t>
            </a:r>
            <a:r>
              <a:rPr lang="en-US" sz="3600" i="1" dirty="0" smtClean="0">
                <a:latin typeface="Times New Roman" pitchFamily="18" charset="0"/>
                <a:cs typeface="Times New Roman" pitchFamily="18" charset="0"/>
              </a:rPr>
              <a:t>have </a:t>
            </a:r>
            <a:r>
              <a:rPr lang="en-US" sz="3600" i="1" dirty="0">
                <a:latin typeface="Times New Roman" pitchFamily="18" charset="0"/>
                <a:cs typeface="Times New Roman" pitchFamily="18" charset="0"/>
              </a:rPr>
              <a:t>any transmissible </a:t>
            </a:r>
            <a:r>
              <a:rPr lang="en-US" sz="3600" i="1" dirty="0" smtClean="0">
                <a:latin typeface="Times New Roman" pitchFamily="18" charset="0"/>
                <a:cs typeface="Times New Roman" pitchFamily="18" charset="0"/>
              </a:rPr>
              <a:t>diseases.</a:t>
            </a:r>
          </a:p>
        </p:txBody>
      </p:sp>
    </p:spTree>
    <p:extLst>
      <p:ext uri="{BB962C8B-B14F-4D97-AF65-F5344CB8AC3E}">
        <p14:creationId xmlns:p14="http://schemas.microsoft.com/office/powerpoint/2010/main" val="1285236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l="9476" t="14323" r="13029" b="67188"/>
          <a:stretch>
            <a:fillRect/>
          </a:stretch>
        </p:blipFill>
        <p:spPr bwMode="auto">
          <a:xfrm>
            <a:off x="0" y="0"/>
            <a:ext cx="9144000" cy="1352550"/>
          </a:xfrm>
          <a:prstGeom prst="rect">
            <a:avLst/>
          </a:prstGeom>
          <a:noFill/>
          <a:ln>
            <a:noFill/>
          </a:ln>
          <a:effectLst>
            <a:outerShdw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330200" y="1981200"/>
            <a:ext cx="8458200" cy="3970318"/>
          </a:xfrm>
          <a:prstGeom prst="rect">
            <a:avLst/>
          </a:prstGeom>
        </p:spPr>
        <p:txBody>
          <a:bodyPr wrap="square">
            <a:spAutoFit/>
          </a:bodyPr>
          <a:lstStyle/>
          <a:p>
            <a:pPr marL="571500" indent="-571500">
              <a:buFont typeface="Wingdings" pitchFamily="2" charset="2"/>
              <a:buChar char="ü"/>
            </a:pPr>
            <a:r>
              <a:rPr lang="en-US" sz="3600" i="1" dirty="0" smtClean="0">
                <a:latin typeface="Times New Roman" pitchFamily="18" charset="0"/>
                <a:cs typeface="Times New Roman" pitchFamily="18" charset="0"/>
              </a:rPr>
              <a:t>Donor should have the relative or similar blood group.</a:t>
            </a:r>
          </a:p>
          <a:p>
            <a:endParaRPr lang="en-US" sz="3600" i="1" dirty="0">
              <a:latin typeface="Times New Roman" pitchFamily="18" charset="0"/>
              <a:cs typeface="Times New Roman" pitchFamily="18" charset="0"/>
            </a:endParaRPr>
          </a:p>
          <a:p>
            <a:pPr marL="571500" indent="-571500">
              <a:buFont typeface="Wingdings" pitchFamily="2" charset="2"/>
              <a:buChar char="ü"/>
            </a:pPr>
            <a:r>
              <a:rPr lang="en-US" sz="3600" i="1" dirty="0" smtClean="0">
                <a:latin typeface="Times New Roman" pitchFamily="18" charset="0"/>
                <a:cs typeface="Times New Roman" pitchFamily="18" charset="0"/>
              </a:rPr>
              <a:t>They should have excellent </a:t>
            </a:r>
            <a:r>
              <a:rPr lang="en-US" sz="3600" i="1" dirty="0">
                <a:latin typeface="Times New Roman" pitchFamily="18" charset="0"/>
                <a:cs typeface="Times New Roman" pitchFamily="18" charset="0"/>
              </a:rPr>
              <a:t>medical condition with normal renal function</a:t>
            </a:r>
            <a:r>
              <a:rPr lang="en-US" sz="3600" i="1" dirty="0" smtClean="0">
                <a:latin typeface="Times New Roman" pitchFamily="18" charset="0"/>
                <a:cs typeface="Times New Roman" pitchFamily="18" charset="0"/>
              </a:rPr>
              <a:t>.</a:t>
            </a:r>
          </a:p>
          <a:p>
            <a:endParaRPr lang="en-US" sz="3600" i="1" dirty="0" smtClean="0">
              <a:latin typeface="Times New Roman" pitchFamily="18" charset="0"/>
              <a:cs typeface="Times New Roman" pitchFamily="18" charset="0"/>
            </a:endParaRPr>
          </a:p>
          <a:p>
            <a:pPr marL="571500" indent="-571500">
              <a:buFont typeface="Wingdings" pitchFamily="2" charset="2"/>
              <a:buChar char="ü"/>
            </a:pPr>
            <a:r>
              <a:rPr lang="en-US" sz="3600" i="1" dirty="0" smtClean="0">
                <a:latin typeface="Times New Roman" pitchFamily="18" charset="0"/>
                <a:cs typeface="Times New Roman" pitchFamily="18" charset="0"/>
              </a:rPr>
              <a:t>Donors should be highly motivated.</a:t>
            </a:r>
          </a:p>
        </p:txBody>
      </p:sp>
    </p:spTree>
    <p:extLst>
      <p:ext uri="{BB962C8B-B14F-4D97-AF65-F5344CB8AC3E}">
        <p14:creationId xmlns:p14="http://schemas.microsoft.com/office/powerpoint/2010/main" val="3123905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l="9476" t="14323" r="13029" b="67188"/>
          <a:stretch>
            <a:fillRect/>
          </a:stretch>
        </p:blipFill>
        <p:spPr bwMode="auto">
          <a:xfrm>
            <a:off x="0" y="0"/>
            <a:ext cx="9144000" cy="1352550"/>
          </a:xfrm>
          <a:prstGeom prst="rect">
            <a:avLst/>
          </a:prstGeom>
          <a:noFill/>
          <a:ln>
            <a:noFill/>
          </a:ln>
          <a:effectLst>
            <a:outerShdw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647700" y="1905000"/>
            <a:ext cx="7848600" cy="4154984"/>
          </a:xfrm>
          <a:prstGeom prst="rect">
            <a:avLst/>
          </a:prstGeom>
        </p:spPr>
        <p:txBody>
          <a:bodyPr wrap="square">
            <a:spAutoFit/>
          </a:bodyPr>
          <a:lstStyle/>
          <a:p>
            <a:r>
              <a:rPr lang="en-US" sz="4400" dirty="0" smtClean="0">
                <a:latin typeface="Times New Roman" pitchFamily="18" charset="0"/>
                <a:cs typeface="Times New Roman" pitchFamily="18" charset="0"/>
              </a:rPr>
              <a:t>Retrieval </a:t>
            </a:r>
            <a:r>
              <a:rPr lang="en-US" sz="4400" dirty="0">
                <a:latin typeface="Times New Roman" pitchFamily="18" charset="0"/>
                <a:cs typeface="Times New Roman" pitchFamily="18" charset="0"/>
              </a:rPr>
              <a:t>of kidneys from young donors for transplantation, either as single kidneys or in an ‘en bloc’ manner, allows utilization of allografts that were previously abandoned and wasted.</a:t>
            </a:r>
          </a:p>
        </p:txBody>
      </p:sp>
    </p:spTree>
    <p:extLst>
      <p:ext uri="{BB962C8B-B14F-4D97-AF65-F5344CB8AC3E}">
        <p14:creationId xmlns:p14="http://schemas.microsoft.com/office/powerpoint/2010/main" val="3683087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l="9476" t="14323" r="13029" b="67188"/>
          <a:stretch>
            <a:fillRect/>
          </a:stretch>
        </p:blipFill>
        <p:spPr bwMode="auto">
          <a:xfrm>
            <a:off x="0" y="0"/>
            <a:ext cx="9144000" cy="1352550"/>
          </a:xfrm>
          <a:prstGeom prst="rect">
            <a:avLst/>
          </a:prstGeom>
          <a:noFill/>
          <a:ln>
            <a:noFill/>
          </a:ln>
          <a:effectLst>
            <a:outerShdw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419100" y="1524000"/>
            <a:ext cx="8305800" cy="4832092"/>
          </a:xfrm>
          <a:prstGeom prst="rect">
            <a:avLst/>
          </a:prstGeom>
        </p:spPr>
        <p:txBody>
          <a:bodyPr wrap="square">
            <a:spAutoFit/>
          </a:bodyPr>
          <a:lstStyle/>
          <a:p>
            <a:r>
              <a:rPr lang="en-US" sz="4400" dirty="0" smtClean="0">
                <a:latin typeface="Times New Roman" pitchFamily="18" charset="0"/>
                <a:cs typeface="Times New Roman" pitchFamily="18" charset="0"/>
              </a:rPr>
              <a:t>While </a:t>
            </a:r>
            <a:r>
              <a:rPr lang="en-US" sz="4400" dirty="0">
                <a:latin typeface="Times New Roman" pitchFamily="18" charset="0"/>
                <a:cs typeface="Times New Roman" pitchFamily="18" charset="0"/>
              </a:rPr>
              <a:t>the transplantation of pediatric donor kidneys, especially from donors less than 5 years old, is still limited to a </a:t>
            </a:r>
            <a:r>
              <a:rPr lang="en-US" sz="4400" dirty="0" smtClean="0">
                <a:latin typeface="Times New Roman" pitchFamily="18" charset="0"/>
                <a:cs typeface="Times New Roman" pitchFamily="18" charset="0"/>
              </a:rPr>
              <a:t>fe</a:t>
            </a:r>
            <a:r>
              <a:rPr lang="en-US" sz="4400" dirty="0">
                <a:latin typeface="Times New Roman" pitchFamily="18" charset="0"/>
                <a:cs typeface="Times New Roman" pitchFamily="18" charset="0"/>
              </a:rPr>
              <a:t>w </a:t>
            </a:r>
            <a:r>
              <a:rPr lang="en-US" sz="4400" dirty="0" smtClean="0">
                <a:latin typeface="Times New Roman" pitchFamily="18" charset="0"/>
                <a:cs typeface="Times New Roman" pitchFamily="18" charset="0"/>
              </a:rPr>
              <a:t>specialized </a:t>
            </a:r>
            <a:r>
              <a:rPr lang="en-US" sz="4400" dirty="0">
                <a:latin typeface="Times New Roman" pitchFamily="18" charset="0"/>
                <a:cs typeface="Times New Roman" pitchFamily="18" charset="0"/>
              </a:rPr>
              <a:t>centers, the practice seems to be increasing as evidence of the successes of this strategy </a:t>
            </a:r>
            <a:r>
              <a:rPr lang="en-US" sz="4400" dirty="0" smtClean="0">
                <a:latin typeface="Times New Roman" pitchFamily="18" charset="0"/>
                <a:cs typeface="Times New Roman" pitchFamily="18" charset="0"/>
              </a:rPr>
              <a:t>grows.</a:t>
            </a:r>
            <a:endParaRPr lang="en-US" sz="4400" dirty="0">
              <a:latin typeface="Times New Roman" pitchFamily="18" charset="0"/>
              <a:cs typeface="Times New Roman" pitchFamily="18" charset="0"/>
            </a:endParaRPr>
          </a:p>
        </p:txBody>
      </p:sp>
    </p:spTree>
    <p:extLst>
      <p:ext uri="{BB962C8B-B14F-4D97-AF65-F5344CB8AC3E}">
        <p14:creationId xmlns:p14="http://schemas.microsoft.com/office/powerpoint/2010/main" val="3754988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l="9476" t="14323" r="13029" b="67188"/>
          <a:stretch>
            <a:fillRect/>
          </a:stretch>
        </p:blipFill>
        <p:spPr bwMode="auto">
          <a:xfrm>
            <a:off x="0" y="0"/>
            <a:ext cx="9144000" cy="1352550"/>
          </a:xfrm>
          <a:prstGeom prst="rect">
            <a:avLst/>
          </a:prstGeom>
          <a:noFill/>
          <a:ln>
            <a:noFill/>
          </a:ln>
          <a:effectLst>
            <a:outerShdw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0385" y="1702382"/>
            <a:ext cx="3711776" cy="4698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4940877" y="1974099"/>
            <a:ext cx="3661064" cy="3539430"/>
          </a:xfrm>
          <a:prstGeom prst="rect">
            <a:avLst/>
          </a:prstGeom>
        </p:spPr>
        <p:txBody>
          <a:bodyPr wrap="square">
            <a:spAutoFit/>
          </a:bodyPr>
          <a:lstStyle/>
          <a:p>
            <a:r>
              <a:rPr lang="en-US" sz="3200" i="1" dirty="0">
                <a:latin typeface="Times New Roman" pitchFamily="18" charset="0"/>
                <a:cs typeface="Times New Roman" pitchFamily="18" charset="0"/>
              </a:rPr>
              <a:t>The </a:t>
            </a:r>
            <a:r>
              <a:rPr lang="en-US" sz="3200" i="1" dirty="0" smtClean="0">
                <a:latin typeface="Times New Roman" pitchFamily="18" charset="0"/>
                <a:cs typeface="Times New Roman" pitchFamily="18" charset="0"/>
              </a:rPr>
              <a:t>success of </a:t>
            </a:r>
            <a:r>
              <a:rPr lang="en-US" sz="3200" i="1" dirty="0">
                <a:latin typeface="Times New Roman" pitchFamily="18" charset="0"/>
                <a:cs typeface="Times New Roman" pitchFamily="18" charset="0"/>
              </a:rPr>
              <a:t>kidney transplantation </a:t>
            </a:r>
            <a:r>
              <a:rPr lang="en-US" sz="3200" i="1" dirty="0" smtClean="0">
                <a:latin typeface="Times New Roman" pitchFamily="18" charset="0"/>
                <a:cs typeface="Times New Roman" pitchFamily="18" charset="0"/>
              </a:rPr>
              <a:t>technology </a:t>
            </a:r>
            <a:r>
              <a:rPr lang="en-US" sz="3200" i="1" dirty="0">
                <a:latin typeface="Times New Roman" pitchFamily="18" charset="0"/>
                <a:cs typeface="Times New Roman" pitchFamily="18" charset="0"/>
              </a:rPr>
              <a:t>has </a:t>
            </a:r>
            <a:r>
              <a:rPr lang="en-US" sz="3200" i="1" dirty="0" smtClean="0">
                <a:latin typeface="Times New Roman" pitchFamily="18" charset="0"/>
                <a:cs typeface="Times New Roman" pitchFamily="18" charset="0"/>
              </a:rPr>
              <a:t>grown such that 1 year graft survival now exceeds 95%</a:t>
            </a:r>
            <a:endParaRPr lang="en-US" sz="3200" i="1" dirty="0">
              <a:latin typeface="Times New Roman" pitchFamily="18" charset="0"/>
              <a:cs typeface="Times New Roman" pitchFamily="18" charset="0"/>
            </a:endParaRPr>
          </a:p>
        </p:txBody>
      </p:sp>
    </p:spTree>
    <p:extLst>
      <p:ext uri="{BB962C8B-B14F-4D97-AF65-F5344CB8AC3E}">
        <p14:creationId xmlns:p14="http://schemas.microsoft.com/office/powerpoint/2010/main" val="4259576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l="9476" t="14323" r="13029" b="67188"/>
          <a:stretch>
            <a:fillRect/>
          </a:stretch>
        </p:blipFill>
        <p:spPr bwMode="auto">
          <a:xfrm>
            <a:off x="0" y="0"/>
            <a:ext cx="9144000" cy="1352550"/>
          </a:xfrm>
          <a:prstGeom prst="rect">
            <a:avLst/>
          </a:prstGeom>
          <a:noFill/>
          <a:ln>
            <a:noFill/>
          </a:ln>
          <a:effectLst>
            <a:outerShdw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381000" y="1600200"/>
            <a:ext cx="5334000" cy="4154984"/>
          </a:xfrm>
          <a:prstGeom prst="rect">
            <a:avLst/>
          </a:prstGeom>
        </p:spPr>
        <p:txBody>
          <a:bodyPr wrap="square">
            <a:spAutoFit/>
          </a:bodyPr>
          <a:lstStyle/>
          <a:p>
            <a:r>
              <a:rPr lang="en-US" sz="4400" dirty="0">
                <a:latin typeface="Times New Roman" pitchFamily="18" charset="0"/>
                <a:cs typeface="Times New Roman" pitchFamily="18" charset="0"/>
              </a:rPr>
              <a:t>Kidney transplantation </a:t>
            </a:r>
            <a:r>
              <a:rPr lang="en-US" sz="4400" dirty="0" smtClean="0">
                <a:latin typeface="Times New Roman" pitchFamily="18" charset="0"/>
                <a:cs typeface="Times New Roman" pitchFamily="18" charset="0"/>
              </a:rPr>
              <a:t>has </a:t>
            </a:r>
            <a:r>
              <a:rPr lang="en-US" sz="4400" dirty="0">
                <a:latin typeface="Times New Roman" pitchFamily="18" charset="0"/>
                <a:cs typeface="Times New Roman" pitchFamily="18" charset="0"/>
              </a:rPr>
              <a:t>become </a:t>
            </a:r>
            <a:r>
              <a:rPr lang="en-US" sz="4400" dirty="0" smtClean="0">
                <a:latin typeface="Times New Roman" pitchFamily="18" charset="0"/>
                <a:cs typeface="Times New Roman" pitchFamily="18" charset="0"/>
              </a:rPr>
              <a:t>an </a:t>
            </a:r>
            <a:r>
              <a:rPr lang="en-US" sz="4400" dirty="0">
                <a:latin typeface="Times New Roman" pitchFamily="18" charset="0"/>
                <a:cs typeface="Times New Roman" pitchFamily="18" charset="0"/>
              </a:rPr>
              <a:t>effective treatment </a:t>
            </a:r>
            <a:r>
              <a:rPr lang="en-US" sz="4400" dirty="0" smtClean="0">
                <a:latin typeface="Times New Roman" pitchFamily="18" charset="0"/>
                <a:cs typeface="Times New Roman" pitchFamily="18" charset="0"/>
              </a:rPr>
              <a:t>and serves </a:t>
            </a:r>
            <a:r>
              <a:rPr lang="en-US" sz="4400" dirty="0">
                <a:latin typeface="Times New Roman" pitchFamily="18" charset="0"/>
                <a:cs typeface="Times New Roman" pitchFamily="18" charset="0"/>
              </a:rPr>
              <a:t>as </a:t>
            </a:r>
            <a:r>
              <a:rPr lang="en-US" sz="4400" dirty="0" smtClean="0">
                <a:latin typeface="Times New Roman" pitchFamily="18" charset="0"/>
                <a:cs typeface="Times New Roman" pitchFamily="18" charset="0"/>
              </a:rPr>
              <a:t>the </a:t>
            </a:r>
            <a:r>
              <a:rPr lang="en-US" sz="4400" dirty="0">
                <a:latin typeface="Times New Roman" pitchFamily="18" charset="0"/>
                <a:cs typeface="Times New Roman" pitchFamily="18" charset="0"/>
              </a:rPr>
              <a:t>pillar of renal replacement therapy.</a:t>
            </a:r>
          </a:p>
        </p:txBody>
      </p:sp>
      <p:pic>
        <p:nvPicPr>
          <p:cNvPr id="1026" name="Picture 2" descr="http://umm.edu/~/media/UMM/Images/Centers%20and%20Services/Transplant%20Center/kidney.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1572491"/>
            <a:ext cx="3137016" cy="43711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95766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endParaRPr lang="en-US" smtClean="0"/>
          </a:p>
        </p:txBody>
      </p:sp>
      <p:sp>
        <p:nvSpPr>
          <p:cNvPr id="44035" name="Content Placeholder 2"/>
          <p:cNvSpPr>
            <a:spLocks noGrp="1"/>
          </p:cNvSpPr>
          <p:nvPr>
            <p:ph idx="1"/>
          </p:nvPr>
        </p:nvSpPr>
        <p:spPr/>
        <p:txBody>
          <a:bodyPr/>
          <a:lstStyle/>
          <a:p>
            <a:endParaRPr lang="en-US" smtClean="0"/>
          </a:p>
        </p:txBody>
      </p:sp>
      <p:pic>
        <p:nvPicPr>
          <p:cNvPr id="4403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Transplantation Technologies &amp; Research</a:t>
            </a:r>
            <a:br>
              <a:rPr lang="en-US" dirty="0" smtClean="0"/>
            </a:b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Hair: Therapy &amp; Transplantation</a:t>
            </a:r>
          </a:p>
          <a:p>
            <a:pPr marL="342900" indent="-342900">
              <a:buFont typeface="Wingdings" panose="05000000000000000000" pitchFamily="2" charset="2"/>
              <a:buChar char="Ø"/>
              <a:defRPr/>
            </a:pPr>
            <a:r>
              <a:rPr lang="en-US" sz="2000" dirty="0">
                <a:solidFill>
                  <a:schemeClr val="bg1"/>
                </a:solidFill>
              </a:rPr>
              <a:t>Liver: Disease &amp; Transplantation</a:t>
            </a:r>
          </a:p>
          <a:p>
            <a:pPr marL="342900" indent="-342900">
              <a:buFont typeface="Wingdings" panose="05000000000000000000" pitchFamily="2" charset="2"/>
              <a:buChar char="Ø"/>
              <a:defRPr/>
            </a:pPr>
            <a:r>
              <a:rPr lang="en-US" sz="2000" dirty="0">
                <a:solidFill>
                  <a:schemeClr val="bg1"/>
                </a:solidFill>
              </a:rPr>
              <a:t>Surgery: Current Research</a:t>
            </a:r>
            <a:endParaRPr lang="en-US" sz="2000" dirty="0">
              <a:solidFill>
                <a:schemeClr val="bg1"/>
              </a:solidFill>
              <a:latin typeface="Estrangelo Edessa" panose="03080600000000000000" pitchFamily="66" charset="0"/>
              <a:cs typeface="Estrangelo Edessa" panose="03080600000000000000" pitchFamily="66" charset="0"/>
            </a:endParaRPr>
          </a:p>
        </p:txBody>
      </p:sp>
      <p:pic>
        <p:nvPicPr>
          <p:cNvPr id="1026" name="Picture 2" descr="E:\Pramoda\Pramoda\Both\FB UPLOADS\FB UPLOADS_August\Journal of Transplantation Technologies &amp; Research\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3733800"/>
            <a:ext cx="3671888" cy="312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06796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685800" y="1676400"/>
            <a:ext cx="7508875" cy="2286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400" dirty="0"/>
              <a:t>4th International Conference on Surgery and Anesthesia</a:t>
            </a:r>
          </a:p>
          <a:p>
            <a:pPr marL="285750" indent="-285750">
              <a:buFont typeface="Wingdings" panose="05000000000000000000" pitchFamily="2" charset="2"/>
              <a:buChar char="Ø"/>
              <a:defRPr/>
            </a:pPr>
            <a:r>
              <a:rPr lang="en-US" sz="2400" dirty="0"/>
              <a:t>World Summit on Pediatric Cardiology and Cardiac Surgery</a:t>
            </a:r>
            <a:endParaRPr lang="en-US" sz="2200" dirty="0">
              <a:latin typeface="Footlight MT Light" panose="0204060206030A020304" pitchFamily="18" charset="0"/>
            </a:endParaRPr>
          </a:p>
        </p:txBody>
      </p:sp>
      <p:sp>
        <p:nvSpPr>
          <p:cNvPr id="7" name="Double Wave 6"/>
          <p:cNvSpPr/>
          <p:nvPr/>
        </p:nvSpPr>
        <p:spPr>
          <a:xfrm>
            <a:off x="182563" y="127000"/>
            <a:ext cx="8778875"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Transplantation Technologies &amp; Research</a:t>
            </a:r>
            <a:r>
              <a:rPr lang="en-US" sz="3600" dirty="0"/>
              <a:t/>
            </a:r>
            <a:br>
              <a:rPr lang="en-US" sz="3600" dirty="0"/>
            </a:br>
            <a:r>
              <a:rPr lang="en-US" sz="3600" dirty="0"/>
              <a:t>Related Conferences</a:t>
            </a:r>
          </a:p>
        </p:txBody>
      </p:sp>
    </p:spTree>
    <p:extLst>
      <p:ext uri="{BB962C8B-B14F-4D97-AF65-F5344CB8AC3E}">
        <p14:creationId xmlns:p14="http://schemas.microsoft.com/office/powerpoint/2010/main" val="2602404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endParaRPr lang="en-US" smtClean="0"/>
          </a:p>
        </p:txBody>
      </p:sp>
      <p:sp>
        <p:nvSpPr>
          <p:cNvPr id="46083" name="Content Placeholder 2"/>
          <p:cNvSpPr>
            <a:spLocks noGrp="1"/>
          </p:cNvSpPr>
          <p:nvPr>
            <p:ph idx="1"/>
          </p:nvPr>
        </p:nvSpPr>
        <p:spPr/>
        <p:txBody>
          <a:bodyPr/>
          <a:lstStyle/>
          <a:p>
            <a:endParaRPr lang="en-US" smtClean="0"/>
          </a:p>
        </p:txBody>
      </p:sp>
      <p:pic>
        <p:nvPicPr>
          <p:cNvPr id="46084"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5"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Group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091357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039296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l="9476" t="14323" r="13029" b="67188"/>
          <a:stretch>
            <a:fillRect/>
          </a:stretch>
        </p:blipFill>
        <p:spPr bwMode="auto">
          <a:xfrm>
            <a:off x="0" y="0"/>
            <a:ext cx="9144000" cy="1352550"/>
          </a:xfrm>
          <a:prstGeom prst="rect">
            <a:avLst/>
          </a:prstGeom>
          <a:noFill/>
          <a:ln>
            <a:noFill/>
          </a:ln>
          <a:effectLst>
            <a:outerShdw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descr="http://omicsonline.org/reporting-system/photos/transplantation-technologies-research-lavjay-butani-457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865" y="1524000"/>
            <a:ext cx="1415142" cy="19812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pramoda-e\Desktop\University Logos\JTTR\UC Davis Medical Center.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4600" y="4267200"/>
            <a:ext cx="1143000" cy="1143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670500" y="4038600"/>
            <a:ext cx="7635299" cy="1754326"/>
          </a:xfrm>
          <a:prstGeom prst="rect">
            <a:avLst/>
          </a:prstGeom>
        </p:spPr>
        <p:txBody>
          <a:bodyPr wrap="square">
            <a:spAutoFit/>
          </a:bodyPr>
          <a:lstStyle/>
          <a:p>
            <a:r>
              <a:rPr lang="en-US" b="1" dirty="0" err="1">
                <a:latin typeface="Times New Roman" pitchFamily="18" charset="0"/>
                <a:cs typeface="Times New Roman" pitchFamily="18" charset="0"/>
              </a:rPr>
              <a:t>Lavjay</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Butani</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MD, MACM</a:t>
            </a:r>
            <a:r>
              <a:rPr lang="en-US" dirty="0">
                <a:latin typeface="Times New Roman" pitchFamily="18" charset="0"/>
                <a:cs typeface="Times New Roman" pitchFamily="18" charset="0"/>
              </a:rPr>
              <a:t>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Professor and Chief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Pediatric Nephrology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UC Davis Medical Center </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Sacramento, CA 95817</a:t>
            </a:r>
            <a:br>
              <a:rPr lang="en-US" dirty="0">
                <a:latin typeface="Times New Roman" pitchFamily="18" charset="0"/>
                <a:cs typeface="Times New Roman" pitchFamily="18" charset="0"/>
              </a:rPr>
            </a:br>
            <a:r>
              <a:rPr lang="en-US" dirty="0">
                <a:latin typeface="Times New Roman" pitchFamily="18" charset="0"/>
                <a:cs typeface="Times New Roman" pitchFamily="18" charset="0"/>
              </a:rPr>
              <a:t>USA </a:t>
            </a:r>
            <a:endParaRPr lang="en-US" dirty="0" smtClean="0">
              <a:latin typeface="Times New Roman" pitchFamily="18" charset="0"/>
              <a:cs typeface="Times New Roman" pitchFamily="18" charset="0"/>
            </a:endParaRPr>
          </a:p>
        </p:txBody>
      </p:sp>
      <p:sp>
        <p:nvSpPr>
          <p:cNvPr id="4" name="Rectangle 3"/>
          <p:cNvSpPr/>
          <p:nvPr/>
        </p:nvSpPr>
        <p:spPr>
          <a:xfrm>
            <a:off x="2590800" y="1676400"/>
            <a:ext cx="5562599" cy="1754326"/>
          </a:xfrm>
          <a:prstGeom prst="rect">
            <a:avLst/>
          </a:prstGeom>
        </p:spPr>
        <p:txBody>
          <a:bodyPr wrap="square">
            <a:spAutoFit/>
          </a:bodyPr>
          <a:lstStyle/>
          <a:p>
            <a:r>
              <a:rPr lang="en-US" sz="3600" b="1" i="1" dirty="0" smtClean="0">
                <a:latin typeface="Times New Roman" pitchFamily="18" charset="0"/>
                <a:cs typeface="Times New Roman" pitchFamily="18" charset="0"/>
              </a:rPr>
              <a:t>Editor-in-Chief</a:t>
            </a:r>
          </a:p>
          <a:p>
            <a:r>
              <a:rPr lang="en-US" sz="3600" b="1" i="1" dirty="0" smtClean="0">
                <a:solidFill>
                  <a:srgbClr val="7030A0"/>
                </a:solidFill>
                <a:latin typeface="Times New Roman" pitchFamily="18" charset="0"/>
                <a:cs typeface="Times New Roman" pitchFamily="18" charset="0"/>
              </a:rPr>
              <a:t>Journal of Transplantation Technologies &amp; Research</a:t>
            </a:r>
            <a:endParaRPr lang="en-US" sz="3600" i="1" dirty="0">
              <a:solidFill>
                <a:srgbClr val="7030A0"/>
              </a:solidFill>
              <a:latin typeface="Times New Roman" pitchFamily="18" charset="0"/>
              <a:cs typeface="Times New Roman" pitchFamily="18" charset="0"/>
            </a:endParaRPr>
          </a:p>
        </p:txBody>
      </p:sp>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l="9476" t="14323" r="13029" b="67188"/>
          <a:stretch>
            <a:fillRect/>
          </a:stretch>
        </p:blipFill>
        <p:spPr bwMode="auto">
          <a:xfrm>
            <a:off x="0" y="0"/>
            <a:ext cx="9144000" cy="1352550"/>
          </a:xfrm>
          <a:prstGeom prst="rect">
            <a:avLst/>
          </a:prstGeom>
          <a:noFill/>
          <a:ln>
            <a:noFill/>
          </a:ln>
          <a:effectLst>
            <a:outerShdw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457200" y="1600200"/>
            <a:ext cx="7772400" cy="3970318"/>
          </a:xfrm>
          <a:prstGeom prst="rect">
            <a:avLst/>
          </a:prstGeom>
        </p:spPr>
        <p:txBody>
          <a:bodyPr wrap="square">
            <a:spAutoFit/>
          </a:bodyPr>
          <a:lstStyle/>
          <a:p>
            <a:r>
              <a:rPr lang="en-US" sz="3600" b="1" i="1" dirty="0">
                <a:solidFill>
                  <a:srgbClr val="7030A0"/>
                </a:solidFill>
                <a:latin typeface="Times New Roman" pitchFamily="18" charset="0"/>
                <a:cs typeface="Times New Roman" pitchFamily="18" charset="0"/>
              </a:rPr>
              <a:t>Biography</a:t>
            </a:r>
            <a:r>
              <a:rPr lang="en-US" sz="3600" b="1" i="1" dirty="0" smtClean="0">
                <a:solidFill>
                  <a:srgbClr val="7030A0"/>
                </a:solidFill>
                <a:latin typeface="Times New Roman" pitchFamily="18" charset="0"/>
                <a:cs typeface="Times New Roman" pitchFamily="18" charset="0"/>
              </a:rPr>
              <a:t>:</a:t>
            </a:r>
          </a:p>
          <a:p>
            <a:endParaRPr lang="en-US" dirty="0" smtClean="0">
              <a:latin typeface="Times New Roman" pitchFamily="18" charset="0"/>
              <a:cs typeface="Times New Roman" pitchFamily="18" charset="0"/>
            </a:endParaRPr>
          </a:p>
          <a:p>
            <a:r>
              <a:rPr lang="en-US" sz="2000" dirty="0" err="1" smtClean="0">
                <a:latin typeface="Times New Roman" pitchFamily="18" charset="0"/>
                <a:cs typeface="Times New Roman" pitchFamily="18" charset="0"/>
              </a:rPr>
              <a:t>Lavjay</a:t>
            </a:r>
            <a:r>
              <a:rPr lang="en-US" sz="2000" dirty="0" smtClean="0">
                <a:latin typeface="Times New Roman" pitchFamily="18" charset="0"/>
                <a:cs typeface="Times New Roman" pitchFamily="18" charset="0"/>
              </a:rPr>
              <a:t> </a:t>
            </a:r>
            <a:r>
              <a:rPr lang="en-US" sz="2000" dirty="0" err="1">
                <a:latin typeface="Times New Roman" pitchFamily="18" charset="0"/>
                <a:cs typeface="Times New Roman" pitchFamily="18" charset="0"/>
              </a:rPr>
              <a:t>Butani</a:t>
            </a:r>
            <a:r>
              <a:rPr lang="en-US" sz="2000" dirty="0">
                <a:latin typeface="Times New Roman" pitchFamily="18" charset="0"/>
                <a:cs typeface="Times New Roman" pitchFamily="18" charset="0"/>
              </a:rPr>
              <a:t>, Professor of Pediatrics and Chief of Pediatric Nephrology, has board certification from the American Board of Pediatrics in pediatric nephrology. He is a member of the American Society of Nephrology, American Society of Transplantation and the International Pediatric Transplantation Association among others. He is on the editorial board of several leading pediatric nephrology and transplant </a:t>
            </a:r>
            <a:r>
              <a:rPr lang="en-US" sz="2000" dirty="0" smtClean="0">
                <a:latin typeface="Times New Roman" pitchFamily="18" charset="0"/>
                <a:cs typeface="Times New Roman" pitchFamily="18" charset="0"/>
              </a:rPr>
              <a:t>journals and </a:t>
            </a:r>
            <a:r>
              <a:rPr lang="en-US" sz="2000" dirty="0">
                <a:latin typeface="Times New Roman" pitchFamily="18" charset="0"/>
                <a:cs typeface="Times New Roman" pitchFamily="18" charset="0"/>
              </a:rPr>
              <a:t>has served on various committees in national organizations including the American Society of Pediatric Nephrology, the National Kidney Foundation and the Organ Procurement and Transplantation Network.</a:t>
            </a:r>
            <a:endParaRPr lang="en-US" sz="2000"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l="9476" t="14323" r="13029" b="67188"/>
          <a:stretch>
            <a:fillRect/>
          </a:stretch>
        </p:blipFill>
        <p:spPr bwMode="auto">
          <a:xfrm>
            <a:off x="0" y="0"/>
            <a:ext cx="9144000" cy="1352550"/>
          </a:xfrm>
          <a:prstGeom prst="rect">
            <a:avLst/>
          </a:prstGeom>
          <a:noFill/>
          <a:ln>
            <a:noFill/>
          </a:ln>
          <a:effectLst>
            <a:outerShdw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381000" y="1676400"/>
            <a:ext cx="7848600" cy="4370427"/>
          </a:xfrm>
          <a:prstGeom prst="rect">
            <a:avLst/>
          </a:prstGeom>
        </p:spPr>
        <p:txBody>
          <a:bodyPr wrap="square">
            <a:spAutoFit/>
          </a:bodyPr>
          <a:lstStyle/>
          <a:p>
            <a:r>
              <a:rPr lang="en-US" sz="3600" b="1" i="1" dirty="0">
                <a:solidFill>
                  <a:srgbClr val="7030A0"/>
                </a:solidFill>
                <a:latin typeface="Times New Roman" pitchFamily="18" charset="0"/>
                <a:cs typeface="Times New Roman" pitchFamily="18" charset="0"/>
              </a:rPr>
              <a:t>Research Interest</a:t>
            </a:r>
            <a:r>
              <a:rPr lang="en-US" sz="3600" b="1" i="1" dirty="0" smtClean="0">
                <a:solidFill>
                  <a:srgbClr val="7030A0"/>
                </a:solidFill>
                <a:latin typeface="Times New Roman" pitchFamily="18" charset="0"/>
                <a:cs typeface="Times New Roman" pitchFamily="18" charset="0"/>
              </a:rPr>
              <a:t>:</a:t>
            </a:r>
          </a:p>
          <a:p>
            <a:endParaRPr lang="en-US" dirty="0">
              <a:latin typeface="Times New Roman" pitchFamily="18" charset="0"/>
              <a:cs typeface="Times New Roman" pitchFamily="18" charset="0"/>
            </a:endParaRPr>
          </a:p>
          <a:p>
            <a:r>
              <a:rPr lang="en-US" sz="3200" dirty="0">
                <a:latin typeface="Times New Roman" pitchFamily="18" charset="0"/>
                <a:cs typeface="Times New Roman" pitchFamily="18" charset="0"/>
              </a:rPr>
              <a:t>Improving the outcomes after kidney transplantation by optimally using newer immunosuppressive medications and regimens for children and also studying the implications of calcium excretion in the urine on the risk of stones and osteoporosis in children of different ethnic backgrounds.</a:t>
            </a:r>
          </a:p>
        </p:txBody>
      </p:sp>
    </p:spTree>
    <p:extLst>
      <p:ext uri="{BB962C8B-B14F-4D97-AF65-F5344CB8AC3E}">
        <p14:creationId xmlns:p14="http://schemas.microsoft.com/office/powerpoint/2010/main" val="1448052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l="9476" t="14323" r="13029" b="67188"/>
          <a:stretch>
            <a:fillRect/>
          </a:stretch>
        </p:blipFill>
        <p:spPr bwMode="auto">
          <a:xfrm>
            <a:off x="0" y="0"/>
            <a:ext cx="9144000" cy="1352550"/>
          </a:xfrm>
          <a:prstGeom prst="rect">
            <a:avLst/>
          </a:prstGeom>
          <a:noFill/>
          <a:ln>
            <a:noFill/>
          </a:ln>
          <a:effectLst>
            <a:outerShdw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3401" y="1752600"/>
            <a:ext cx="7848600" cy="3970318"/>
          </a:xfrm>
          <a:prstGeom prst="rect">
            <a:avLst/>
          </a:prstGeom>
        </p:spPr>
        <p:txBody>
          <a:bodyPr wrap="square">
            <a:spAutoFit/>
          </a:bodyPr>
          <a:lstStyle/>
          <a:p>
            <a:r>
              <a:rPr lang="en-US" sz="3600" b="1" i="1" dirty="0" smtClean="0">
                <a:solidFill>
                  <a:srgbClr val="7030A0"/>
                </a:solidFill>
                <a:latin typeface="Times New Roman" pitchFamily="18" charset="0"/>
                <a:cs typeface="Times New Roman" pitchFamily="18" charset="0"/>
              </a:rPr>
              <a:t>Recent Publications:</a:t>
            </a:r>
          </a:p>
          <a:p>
            <a:endParaRPr lang="en-US" b="1" dirty="0">
              <a:latin typeface="Times New Roman" pitchFamily="18" charset="0"/>
              <a:cs typeface="Times New Roman" pitchFamily="18" charset="0"/>
            </a:endParaRPr>
          </a:p>
          <a:p>
            <a:pPr marL="285750" indent="-285750">
              <a:buFont typeface="Wingdings" pitchFamily="2" charset="2"/>
              <a:buChar char="q"/>
            </a:pPr>
            <a:r>
              <a:rPr lang="en-US" dirty="0" err="1">
                <a:latin typeface="Times New Roman" pitchFamily="18" charset="0"/>
                <a:cs typeface="Times New Roman" pitchFamily="18" charset="0"/>
              </a:rPr>
              <a:t>Winnicki</a:t>
            </a:r>
            <a:r>
              <a:rPr lang="en-US" dirty="0">
                <a:latin typeface="Times New Roman" pitchFamily="18" charset="0"/>
                <a:cs typeface="Times New Roman" pitchFamily="18" charset="0"/>
              </a:rPr>
              <a:t> ED, </a:t>
            </a:r>
            <a:r>
              <a:rPr lang="en-US" dirty="0" err="1">
                <a:latin typeface="Times New Roman" pitchFamily="18" charset="0"/>
                <a:cs typeface="Times New Roman" pitchFamily="18" charset="0"/>
              </a:rPr>
              <a:t>Butani</a:t>
            </a:r>
            <a:r>
              <a:rPr lang="en-US" dirty="0">
                <a:latin typeface="Times New Roman" pitchFamily="18" charset="0"/>
                <a:cs typeface="Times New Roman" pitchFamily="18" charset="0"/>
              </a:rPr>
              <a:t> L (2013) Use of Surveillance Biopsies in Pediatric Renal Transplant Recipients. J Transplant </a:t>
            </a:r>
            <a:r>
              <a:rPr lang="en-US" dirty="0" err="1">
                <a:latin typeface="Times New Roman" pitchFamily="18" charset="0"/>
                <a:cs typeface="Times New Roman" pitchFamily="18" charset="0"/>
              </a:rPr>
              <a:t>Technol</a:t>
            </a:r>
            <a:r>
              <a:rPr lang="en-US" dirty="0">
                <a:latin typeface="Times New Roman" pitchFamily="18" charset="0"/>
                <a:cs typeface="Times New Roman" pitchFamily="18" charset="0"/>
              </a:rPr>
              <a:t> Res 3:e124</a:t>
            </a:r>
            <a:r>
              <a:rPr lang="en-US" dirty="0" smtClean="0">
                <a:latin typeface="Times New Roman" pitchFamily="18" charset="0"/>
                <a:cs typeface="Times New Roman" pitchFamily="18" charset="0"/>
              </a:rPr>
              <a:t>.</a:t>
            </a:r>
          </a:p>
          <a:p>
            <a:pPr marL="285750" indent="-285750">
              <a:buFont typeface="Wingdings" pitchFamily="2" charset="2"/>
              <a:buChar char="q"/>
            </a:pPr>
            <a:endParaRPr lang="en-US" dirty="0" smtClean="0">
              <a:latin typeface="Times New Roman" pitchFamily="18" charset="0"/>
              <a:cs typeface="Times New Roman" pitchFamily="18" charset="0"/>
            </a:endParaRPr>
          </a:p>
          <a:p>
            <a:pPr marL="285750" indent="-285750">
              <a:buFont typeface="Wingdings" pitchFamily="2" charset="2"/>
              <a:buChar char="q"/>
            </a:pPr>
            <a:r>
              <a:rPr lang="en-US" dirty="0">
                <a:latin typeface="Times New Roman" pitchFamily="18" charset="0"/>
                <a:cs typeface="Times New Roman" pitchFamily="18" charset="0"/>
              </a:rPr>
              <a:t>Lau KK, </a:t>
            </a:r>
            <a:r>
              <a:rPr lang="en-US" dirty="0" err="1">
                <a:latin typeface="Times New Roman" pitchFamily="18" charset="0"/>
                <a:cs typeface="Times New Roman" pitchFamily="18" charset="0"/>
              </a:rPr>
              <a:t>Butani</a:t>
            </a:r>
            <a:r>
              <a:rPr lang="en-US" dirty="0">
                <a:latin typeface="Times New Roman" pitchFamily="18" charset="0"/>
                <a:cs typeface="Times New Roman" pitchFamily="18" charset="0"/>
              </a:rPr>
              <a:t> L (2013) Increasing Organ Donation: We Can Do Better! J Transplant </a:t>
            </a:r>
            <a:r>
              <a:rPr lang="en-US" dirty="0" err="1">
                <a:latin typeface="Times New Roman" pitchFamily="18" charset="0"/>
                <a:cs typeface="Times New Roman" pitchFamily="18" charset="0"/>
              </a:rPr>
              <a:t>Technol</a:t>
            </a:r>
            <a:r>
              <a:rPr lang="en-US" dirty="0">
                <a:latin typeface="Times New Roman" pitchFamily="18" charset="0"/>
                <a:cs typeface="Times New Roman" pitchFamily="18" charset="0"/>
              </a:rPr>
              <a:t> Res S2:e001</a:t>
            </a:r>
            <a:r>
              <a:rPr lang="en-US" dirty="0" smtClean="0">
                <a:latin typeface="Times New Roman" pitchFamily="18" charset="0"/>
                <a:cs typeface="Times New Roman" pitchFamily="18" charset="0"/>
              </a:rPr>
              <a:t>.</a:t>
            </a:r>
          </a:p>
          <a:p>
            <a:pPr marL="285750" indent="-285750">
              <a:buFont typeface="Wingdings" pitchFamily="2" charset="2"/>
              <a:buChar char="q"/>
            </a:pPr>
            <a:endParaRPr lang="en-US" dirty="0" smtClean="0">
              <a:latin typeface="Times New Roman" pitchFamily="18" charset="0"/>
              <a:cs typeface="Times New Roman" pitchFamily="18" charset="0"/>
            </a:endParaRPr>
          </a:p>
          <a:p>
            <a:pPr marL="285750" indent="-285750">
              <a:buFont typeface="Wingdings" pitchFamily="2" charset="2"/>
              <a:buChar char="q"/>
            </a:pPr>
            <a:r>
              <a:rPr lang="en-US" dirty="0">
                <a:latin typeface="Times New Roman" pitchFamily="18" charset="0"/>
                <a:cs typeface="Times New Roman" pitchFamily="18" charset="0"/>
              </a:rPr>
              <a:t>Lau KK, </a:t>
            </a:r>
            <a:r>
              <a:rPr lang="en-US" dirty="0" err="1">
                <a:latin typeface="Times New Roman" pitchFamily="18" charset="0"/>
                <a:cs typeface="Times New Roman" pitchFamily="18" charset="0"/>
              </a:rPr>
              <a:t>Butani</a:t>
            </a:r>
            <a:r>
              <a:rPr lang="en-US" dirty="0">
                <a:latin typeface="Times New Roman" pitchFamily="18" charset="0"/>
                <a:cs typeface="Times New Roman" pitchFamily="18" charset="0"/>
              </a:rPr>
              <a:t> L (2012) Expanding the Organ Donor Pool: Using En Bloc Kidneys in Pediatric Recipients. J </a:t>
            </a:r>
            <a:r>
              <a:rPr lang="en-US" dirty="0" err="1">
                <a:latin typeface="Times New Roman" pitchFamily="18" charset="0"/>
                <a:cs typeface="Times New Roman" pitchFamily="18" charset="0"/>
              </a:rPr>
              <a:t>Nephrol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Therapeut</a:t>
            </a:r>
            <a:r>
              <a:rPr lang="en-US" dirty="0">
                <a:latin typeface="Times New Roman" pitchFamily="18" charset="0"/>
                <a:cs typeface="Times New Roman" pitchFamily="18" charset="0"/>
              </a:rPr>
              <a:t> 2:e106</a:t>
            </a:r>
            <a:r>
              <a:rPr lang="en-US" dirty="0" smtClean="0">
                <a:latin typeface="Times New Roman" pitchFamily="18" charset="0"/>
                <a:cs typeface="Times New Roman" pitchFamily="18" charset="0"/>
              </a:rPr>
              <a:t>.</a:t>
            </a:r>
          </a:p>
          <a:p>
            <a:endParaRPr lang="en-US" dirty="0" smtClean="0">
              <a:latin typeface="Times New Roman" pitchFamily="18" charset="0"/>
              <a:cs typeface="Times New Roman" pitchFamily="18" charset="0"/>
            </a:endParaRPr>
          </a:p>
          <a:p>
            <a:pPr marL="285750" indent="-285750">
              <a:buFont typeface="Wingdings" pitchFamily="2" charset="2"/>
              <a:buChar char="q"/>
            </a:pPr>
            <a:r>
              <a:rPr lang="en-US" dirty="0">
                <a:latin typeface="Times New Roman" pitchFamily="18" charset="0"/>
                <a:cs typeface="Times New Roman" pitchFamily="18" charset="0"/>
              </a:rPr>
              <a:t>Lau KK, </a:t>
            </a:r>
            <a:r>
              <a:rPr lang="en-US" dirty="0" err="1">
                <a:latin typeface="Times New Roman" pitchFamily="18" charset="0"/>
                <a:cs typeface="Times New Roman" pitchFamily="18" charset="0"/>
              </a:rPr>
              <a:t>Butani</a:t>
            </a:r>
            <a:r>
              <a:rPr lang="en-US" dirty="0">
                <a:latin typeface="Times New Roman" pitchFamily="18" charset="0"/>
                <a:cs typeface="Times New Roman" pitchFamily="18" charset="0"/>
              </a:rPr>
              <a:t> L (2012) Steroid Minimization in Pediatric Renal Transplantation. J </a:t>
            </a:r>
            <a:r>
              <a:rPr lang="en-US" dirty="0" err="1">
                <a:latin typeface="Times New Roman" pitchFamily="18" charset="0"/>
                <a:cs typeface="Times New Roman" pitchFamily="18" charset="0"/>
              </a:rPr>
              <a:t>Nephrol</a:t>
            </a:r>
            <a:r>
              <a:rPr lang="en-US" dirty="0">
                <a:latin typeface="Times New Roman" pitchFamily="18" charset="0"/>
                <a:cs typeface="Times New Roman" pitchFamily="18" charset="0"/>
              </a:rPr>
              <a:t> Therapeutic 2:e105. </a:t>
            </a:r>
          </a:p>
        </p:txBody>
      </p:sp>
    </p:spTree>
    <p:extLst>
      <p:ext uri="{BB962C8B-B14F-4D97-AF65-F5344CB8AC3E}">
        <p14:creationId xmlns:p14="http://schemas.microsoft.com/office/powerpoint/2010/main" val="487082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l="9476" t="14323" r="13029" b="67188"/>
          <a:stretch>
            <a:fillRect/>
          </a:stretch>
        </p:blipFill>
        <p:spPr bwMode="auto">
          <a:xfrm>
            <a:off x="0" y="0"/>
            <a:ext cx="9144000" cy="1352550"/>
          </a:xfrm>
          <a:prstGeom prst="rect">
            <a:avLst/>
          </a:prstGeom>
          <a:noFill/>
          <a:ln>
            <a:noFill/>
          </a:ln>
          <a:effectLst>
            <a:outerShdw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381000" y="1600200"/>
            <a:ext cx="8077200" cy="923330"/>
          </a:xfrm>
          <a:prstGeom prst="rect">
            <a:avLst/>
          </a:prstGeom>
        </p:spPr>
        <p:txBody>
          <a:bodyPr wrap="square">
            <a:spAutoFit/>
          </a:bodyPr>
          <a:lstStyle/>
          <a:p>
            <a:pPr algn="ctr"/>
            <a:r>
              <a:rPr lang="en-US" sz="5400" b="1" i="1" dirty="0" smtClean="0">
                <a:solidFill>
                  <a:srgbClr val="7030A0"/>
                </a:solidFill>
                <a:latin typeface="Times New Roman" pitchFamily="18" charset="0"/>
                <a:cs typeface="Times New Roman" pitchFamily="18" charset="0"/>
              </a:rPr>
              <a:t>Kidney Transplantation:</a:t>
            </a:r>
            <a:endParaRPr lang="en-US" sz="5400" b="1" i="1" dirty="0">
              <a:solidFill>
                <a:srgbClr val="7030A0"/>
              </a:solidFill>
              <a:latin typeface="Times New Roman" pitchFamily="18" charset="0"/>
              <a:cs typeface="Times New Roman" pitchFamily="18" charset="0"/>
            </a:endParaRPr>
          </a:p>
        </p:txBody>
      </p:sp>
      <p:pic>
        <p:nvPicPr>
          <p:cNvPr id="3074" name="Picture 2" descr="http://www.hopkinsmedicine.org/sebin/l/s/D2C2B9624F199BBC26EF356648D9595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048000"/>
            <a:ext cx="3439894" cy="343989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267200" y="3061855"/>
            <a:ext cx="4572000" cy="2631490"/>
          </a:xfrm>
          <a:prstGeom prst="rect">
            <a:avLst/>
          </a:prstGeom>
        </p:spPr>
        <p:txBody>
          <a:bodyPr>
            <a:spAutoFit/>
          </a:bodyPr>
          <a:lstStyle/>
          <a:p>
            <a:r>
              <a:rPr lang="en-US" sz="3300" dirty="0">
                <a:latin typeface="Times New Roman" pitchFamily="18" charset="0"/>
                <a:cs typeface="Times New Roman" pitchFamily="18" charset="0"/>
              </a:rPr>
              <a:t>Kidney </a:t>
            </a:r>
            <a:r>
              <a:rPr lang="en-US" sz="3300" dirty="0" smtClean="0">
                <a:latin typeface="Times New Roman" pitchFamily="18" charset="0"/>
                <a:cs typeface="Times New Roman" pitchFamily="18" charset="0"/>
              </a:rPr>
              <a:t>Transplantation is a technique of implanting a kidney from one person to another who has end-stage kidney </a:t>
            </a:r>
            <a:r>
              <a:rPr lang="en-US" sz="3300" dirty="0">
                <a:latin typeface="Times New Roman" pitchFamily="18" charset="0"/>
                <a:cs typeface="Times New Roman" pitchFamily="18" charset="0"/>
              </a:rPr>
              <a:t>disease</a:t>
            </a:r>
            <a:r>
              <a:rPr lang="en-US" sz="3200" dirty="0">
                <a:latin typeface="Times New Roman" pitchFamily="18" charset="0"/>
                <a:cs typeface="Times New Roman" pitchFamily="18" charset="0"/>
              </a:rPr>
              <a:t>. </a:t>
            </a:r>
            <a:endParaRPr lang="en-US" sz="3200" dirty="0"/>
          </a:p>
        </p:txBody>
      </p:sp>
    </p:spTree>
    <p:extLst>
      <p:ext uri="{BB962C8B-B14F-4D97-AF65-F5344CB8AC3E}">
        <p14:creationId xmlns:p14="http://schemas.microsoft.com/office/powerpoint/2010/main" val="863602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l="9476" t="14323" r="13029" b="67188"/>
          <a:stretch>
            <a:fillRect/>
          </a:stretch>
        </p:blipFill>
        <p:spPr bwMode="auto">
          <a:xfrm>
            <a:off x="0" y="0"/>
            <a:ext cx="9144000" cy="1352550"/>
          </a:xfrm>
          <a:prstGeom prst="rect">
            <a:avLst/>
          </a:prstGeom>
          <a:noFill/>
          <a:ln>
            <a:noFill/>
          </a:ln>
          <a:effectLst>
            <a:outerShdw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304800" y="1628507"/>
            <a:ext cx="8077200" cy="4524315"/>
          </a:xfrm>
          <a:prstGeom prst="rect">
            <a:avLst/>
          </a:prstGeom>
        </p:spPr>
        <p:txBody>
          <a:bodyPr wrap="square">
            <a:spAutoFit/>
          </a:bodyPr>
          <a:lstStyle/>
          <a:p>
            <a:r>
              <a:rPr lang="en-US" sz="4800" dirty="0" smtClean="0">
                <a:latin typeface="Times New Roman" pitchFamily="18" charset="0"/>
                <a:cs typeface="Times New Roman" pitchFamily="18" charset="0"/>
              </a:rPr>
              <a:t>Kidney </a:t>
            </a:r>
            <a:r>
              <a:rPr lang="en-US" sz="4800" dirty="0">
                <a:latin typeface="Times New Roman" pitchFamily="18" charset="0"/>
                <a:cs typeface="Times New Roman" pitchFamily="18" charset="0"/>
              </a:rPr>
              <a:t>T</a:t>
            </a:r>
            <a:r>
              <a:rPr lang="en-US" sz="4800" dirty="0" smtClean="0">
                <a:latin typeface="Times New Roman" pitchFamily="18" charset="0"/>
                <a:cs typeface="Times New Roman" pitchFamily="18" charset="0"/>
              </a:rPr>
              <a:t>ransplantation </a:t>
            </a:r>
            <a:r>
              <a:rPr lang="en-US" sz="4800" dirty="0">
                <a:latin typeface="Times New Roman" pitchFamily="18" charset="0"/>
                <a:cs typeface="Times New Roman" pitchFamily="18" charset="0"/>
              </a:rPr>
              <a:t>is the ultimate treatment of choice for patients with end stage renal disease as it offers better long term survival and quality of life compared to </a:t>
            </a:r>
            <a:r>
              <a:rPr lang="en-US" sz="4800" dirty="0" smtClean="0">
                <a:latin typeface="Times New Roman" pitchFamily="18" charset="0"/>
                <a:cs typeface="Times New Roman" pitchFamily="18" charset="0"/>
              </a:rPr>
              <a:t>dialysis.</a:t>
            </a:r>
            <a:endParaRPr lang="en-US" sz="4800" dirty="0">
              <a:latin typeface="Times New Roman" pitchFamily="18" charset="0"/>
              <a:cs typeface="Times New Roman" pitchFamily="18" charset="0"/>
            </a:endParaRPr>
          </a:p>
        </p:txBody>
      </p:sp>
    </p:spTree>
    <p:extLst>
      <p:ext uri="{BB962C8B-B14F-4D97-AF65-F5344CB8AC3E}">
        <p14:creationId xmlns:p14="http://schemas.microsoft.com/office/powerpoint/2010/main" val="1915774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l="9476" t="14323" r="13029" b="67188"/>
          <a:stretch>
            <a:fillRect/>
          </a:stretch>
        </p:blipFill>
        <p:spPr bwMode="auto">
          <a:xfrm>
            <a:off x="0" y="0"/>
            <a:ext cx="9144000" cy="1352550"/>
          </a:xfrm>
          <a:prstGeom prst="rect">
            <a:avLst/>
          </a:prstGeom>
          <a:noFill/>
          <a:ln>
            <a:noFill/>
          </a:ln>
          <a:effectLst>
            <a:outerShdw algn="ctr" rotWithShape="0">
              <a:schemeClr val="bg2">
                <a:alpha val="50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304800" y="1352550"/>
            <a:ext cx="8458200" cy="5386090"/>
          </a:xfrm>
          <a:prstGeom prst="rect">
            <a:avLst/>
          </a:prstGeom>
        </p:spPr>
        <p:txBody>
          <a:bodyPr wrap="square">
            <a:spAutoFit/>
          </a:bodyPr>
          <a:lstStyle/>
          <a:p>
            <a:r>
              <a:rPr lang="en-US" sz="4400" b="1" i="1" dirty="0">
                <a:solidFill>
                  <a:srgbClr val="7030A0"/>
                </a:solidFill>
                <a:latin typeface="Times New Roman" pitchFamily="18" charset="0"/>
                <a:cs typeface="Times New Roman" pitchFamily="18" charset="0"/>
              </a:rPr>
              <a:t>Kidney Donors</a:t>
            </a:r>
            <a:r>
              <a:rPr lang="en-US" sz="4400" b="1" i="1" dirty="0" smtClean="0">
                <a:solidFill>
                  <a:srgbClr val="7030A0"/>
                </a:solidFill>
                <a:latin typeface="Times New Roman" pitchFamily="18" charset="0"/>
                <a:cs typeface="Times New Roman" pitchFamily="18" charset="0"/>
              </a:rPr>
              <a:t>:</a:t>
            </a:r>
          </a:p>
          <a:p>
            <a:endParaRPr lang="en-US" sz="4400" b="1" i="1" dirty="0">
              <a:solidFill>
                <a:srgbClr val="7030A0"/>
              </a:solidFill>
              <a:latin typeface="Times New Roman" pitchFamily="18" charset="0"/>
              <a:cs typeface="Times New Roman" pitchFamily="18" charset="0"/>
            </a:endParaRPr>
          </a:p>
          <a:p>
            <a:r>
              <a:rPr lang="en-US" sz="3200" i="1" dirty="0" smtClean="0">
                <a:latin typeface="Times New Roman" pitchFamily="18" charset="0"/>
                <a:cs typeface="Times New Roman" pitchFamily="18" charset="0"/>
              </a:rPr>
              <a:t>Living </a:t>
            </a:r>
            <a:r>
              <a:rPr lang="en-US" sz="3200" i="1" dirty="0">
                <a:latin typeface="Times New Roman" pitchFamily="18" charset="0"/>
                <a:cs typeface="Times New Roman" pitchFamily="18" charset="0"/>
              </a:rPr>
              <a:t>Donors </a:t>
            </a:r>
            <a:r>
              <a:rPr lang="en-US" sz="3200" i="1" dirty="0" smtClean="0">
                <a:latin typeface="Times New Roman" pitchFamily="18" charset="0"/>
                <a:cs typeface="Times New Roman" pitchFamily="18" charset="0"/>
              </a:rPr>
              <a:t>play a vital </a:t>
            </a:r>
            <a:r>
              <a:rPr lang="en-US" sz="3200" i="1" dirty="0">
                <a:latin typeface="Times New Roman" pitchFamily="18" charset="0"/>
                <a:cs typeface="Times New Roman" pitchFamily="18" charset="0"/>
              </a:rPr>
              <a:t>role in Kidney Transplantation. </a:t>
            </a:r>
            <a:endParaRPr lang="en-US" sz="3200" i="1" dirty="0" smtClean="0">
              <a:latin typeface="Times New Roman" pitchFamily="18" charset="0"/>
              <a:cs typeface="Times New Roman" pitchFamily="18" charset="0"/>
            </a:endParaRPr>
          </a:p>
          <a:p>
            <a:endParaRPr lang="en-US" sz="3200" b="1" i="1" dirty="0" smtClean="0">
              <a:solidFill>
                <a:srgbClr val="7030A0"/>
              </a:solidFill>
              <a:latin typeface="Times New Roman" pitchFamily="18" charset="0"/>
              <a:cs typeface="Times New Roman" pitchFamily="18" charset="0"/>
            </a:endParaRPr>
          </a:p>
          <a:p>
            <a:r>
              <a:rPr lang="en-US" sz="3200" i="1" dirty="0" smtClean="0">
                <a:latin typeface="Times New Roman" pitchFamily="18" charset="0"/>
                <a:cs typeface="Times New Roman" pitchFamily="18" charset="0"/>
              </a:rPr>
              <a:t>Becoming a kidney donor is a highly altruistic decision</a:t>
            </a:r>
            <a:r>
              <a:rPr lang="en-US" sz="3200" i="1" dirty="0">
                <a:latin typeface="Times New Roman" pitchFamily="18" charset="0"/>
                <a:cs typeface="Times New Roman" pitchFamily="18" charset="0"/>
              </a:rPr>
              <a:t> </a:t>
            </a:r>
            <a:r>
              <a:rPr lang="en-US" sz="3200" i="1" dirty="0" smtClean="0">
                <a:latin typeface="Times New Roman" pitchFamily="18" charset="0"/>
                <a:cs typeface="Times New Roman" pitchFamily="18" charset="0"/>
              </a:rPr>
              <a:t>and one that needs to made after considerable thought since there are some specific conditions donors should have both physically and mentally.</a:t>
            </a:r>
            <a:endParaRPr lang="en-US" sz="3200" i="1" dirty="0">
              <a:latin typeface="Times New Roman" pitchFamily="18" charset="0"/>
              <a:cs typeface="Times New Roman" pitchFamily="18" charset="0"/>
            </a:endParaRPr>
          </a:p>
        </p:txBody>
      </p:sp>
    </p:spTree>
    <p:extLst>
      <p:ext uri="{BB962C8B-B14F-4D97-AF65-F5344CB8AC3E}">
        <p14:creationId xmlns:p14="http://schemas.microsoft.com/office/powerpoint/2010/main" val="40867999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529</TotalTime>
  <Words>792</Words>
  <Application>Microsoft Office PowerPoint</Application>
  <PresentationFormat>On-screen Show (4:3)</PresentationFormat>
  <Paragraphs>60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 Earla</cp:lastModifiedBy>
  <cp:revision>49</cp:revision>
  <dcterms:created xsi:type="dcterms:W3CDTF">2014-10-14T11:42:21Z</dcterms:created>
  <dcterms:modified xsi:type="dcterms:W3CDTF">2014-11-06T13:10:26Z</dcterms:modified>
</cp:coreProperties>
</file>