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7" r:id="rId5"/>
    <p:sldId id="266" r:id="rId6"/>
    <p:sldId id="269" r:id="rId7"/>
    <p:sldId id="268" r:id="rId8"/>
    <p:sldId id="257" r:id="rId9"/>
    <p:sldId id="260" r:id="rId10"/>
    <p:sldId id="261" r:id="rId11"/>
    <p:sldId id="259" r:id="rId12"/>
    <p:sldId id="262" r:id="rId13"/>
    <p:sldId id="264" r:id="rId14"/>
    <p:sldId id="263" r:id="rId15"/>
    <p:sldId id="270" r:id="rId16"/>
    <p:sldId id="271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0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3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A4FE-BF0A-4D21-8538-AB43F6668E76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2F109-F3AF-4FB1-A786-D93D5F3F6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micsonline.org/membership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276600"/>
            <a:ext cx="9144000" cy="3048000"/>
          </a:xfrm>
        </p:spPr>
        <p:txBody>
          <a:bodyPr>
            <a:normAutofit fontScale="90000"/>
          </a:bodyPr>
          <a:lstStyle/>
          <a:p>
            <a:r>
              <a:rPr lang="en-US" sz="3600" b="1" cap="all" dirty="0" smtClean="0">
                <a:solidFill>
                  <a:srgbClr val="FFFF00"/>
                </a:solidFill>
                <a:latin typeface="Arial" pitchFamily="34" charset="0"/>
              </a:rPr>
              <a:t>EDITORIAL BOARD MEMBER FOR  BIOSAFETY JOURNAL- </a:t>
            </a:r>
            <a:r>
              <a:rPr lang="en-US" sz="3600" b="1" cap="all" dirty="0">
                <a:solidFill>
                  <a:srgbClr val="FFFF00"/>
                </a:solidFill>
                <a:latin typeface="Arial" pitchFamily="34" charset="0"/>
              </a:rPr>
              <a:t>OMICS International</a:t>
            </a:r>
            <a:r>
              <a:rPr lang="en-US" sz="36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3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3600" b="1" cap="all" dirty="0" smtClean="0">
                <a:solidFill>
                  <a:srgbClr val="FFFF00"/>
                </a:solidFill>
                <a:latin typeface="Arial" pitchFamily="34" charset="0"/>
              </a:rPr>
              <a:t>PUBLICATIONS AND RESEARCH INTERESTS</a:t>
            </a:r>
            <a:br>
              <a:rPr lang="en-US" sz="3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36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3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endParaRPr lang="en-US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28600"/>
            <a:ext cx="8915400" cy="1600200"/>
          </a:xfrm>
        </p:spPr>
        <p:txBody>
          <a:bodyPr>
            <a:noAutofit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Dr. Lawrence F. Roberge Ph.D., 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Professor of Anatomy &amp; Physiology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Laboure College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Milton, Massachusetts USA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868362"/>
          </a:xfrm>
        </p:spPr>
        <p:txBody>
          <a:bodyPr>
            <a:normAutofit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PROCESS OF ATTACK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Two models are presented to describe the process of AN NIS-BW ATTACK by hostile actors- one using a single invasive species and one leading to an invasion meltdown of the targeted area.</a:t>
            </a:r>
          </a:p>
          <a:p>
            <a:endParaRPr lang="en-US" b="1" cap="all" dirty="0" smtClean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3BD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4121150" y="533400"/>
            <a:ext cx="2809875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DECISION TO USE NIS AS BW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6" name="Text Box 72"/>
          <p:cNvSpPr txBox="1">
            <a:spLocks noChangeArrowheads="1"/>
          </p:cNvSpPr>
          <p:nvPr/>
        </p:nvSpPr>
        <p:spPr bwMode="auto">
          <a:xfrm>
            <a:off x="4749800" y="1066800"/>
            <a:ext cx="1603375" cy="657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TARGET DETERMINATION &amp; MISSION OBJECTIVES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419100" y="1981200"/>
            <a:ext cx="1397000" cy="1409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STEP 1:  BIOLOGICAL AND ECOLOGICAL DATA OF TARGET &amp; ANALYSIS OF TARGET NICHE VULNERABILITIES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2009775" y="1981200"/>
            <a:ext cx="1085850" cy="1190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STEP 2: REVIEW OF NIS CANDIDATE ORGANISM(S)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3352800" y="1981200"/>
            <a:ext cx="1327150" cy="1457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STEP 3: COMPATIBILITY OF NIS INVASION WITH MEETING MISSION OBJECTIVE &amp; GARP ANALYSIS FOR INVASION SUCCESS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4318000" y="3505200"/>
            <a:ext cx="2794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REPLICATION OF NIS AND/OR VECTOR (CARRIER)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4498975" y="4200525"/>
            <a:ext cx="2181225" cy="371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METHOD OF DISSEMINATION OF NIS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5111750" y="4933950"/>
            <a:ext cx="936625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TESTING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4244975" y="5495925"/>
            <a:ext cx="2638425" cy="371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DISTRIBUTION OF NIS (ACTUAL BW ATTACK)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6845300" y="952500"/>
            <a:ext cx="1536700" cy="1238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TARGET DECISION BASED ON POTENTIAL ECOLOGICAL, ECONOMIC, AND PUBLIC HEALTH IMPACT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4156075" y="6140450"/>
            <a:ext cx="2803525" cy="565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ANALYSIS OF RESULTS: ECOLOGICAL, ECONOMIC, AND/OR PUBLIC HEALTH IMPACTS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06" name="AutoShape 82"/>
          <p:cNvCxnSpPr>
            <a:cxnSpLocks noChangeShapeType="1"/>
          </p:cNvCxnSpPr>
          <p:nvPr/>
        </p:nvCxnSpPr>
        <p:spPr bwMode="auto">
          <a:xfrm rot="10800000" flipV="1">
            <a:off x="1117600" y="1295400"/>
            <a:ext cx="3632200" cy="685800"/>
          </a:xfrm>
          <a:prstGeom prst="bentConnector3">
            <a:avLst>
              <a:gd name="adj1" fmla="val 100083"/>
            </a:avLst>
          </a:prstGeom>
          <a:noFill/>
          <a:ln w="38100">
            <a:solidFill>
              <a:srgbClr val="000000"/>
            </a:solidFill>
            <a:miter lim="800000"/>
            <a:headEnd/>
            <a:tailEnd type="triangle" w="lg" len="lg"/>
          </a:ln>
        </p:spPr>
      </p:cxnSp>
      <p:cxnSp>
        <p:nvCxnSpPr>
          <p:cNvPr id="1107" name="AutoShape 83"/>
          <p:cNvCxnSpPr>
            <a:cxnSpLocks noChangeShapeType="1"/>
          </p:cNvCxnSpPr>
          <p:nvPr/>
        </p:nvCxnSpPr>
        <p:spPr bwMode="auto">
          <a:xfrm>
            <a:off x="6353175" y="1181100"/>
            <a:ext cx="492125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med"/>
          </a:ln>
        </p:spPr>
      </p:cxnSp>
      <p:cxnSp>
        <p:nvCxnSpPr>
          <p:cNvPr id="1108" name="AutoShape 84"/>
          <p:cNvCxnSpPr>
            <a:cxnSpLocks noChangeShapeType="1"/>
          </p:cNvCxnSpPr>
          <p:nvPr/>
        </p:nvCxnSpPr>
        <p:spPr bwMode="auto">
          <a:xfrm flipH="1">
            <a:off x="6353175" y="1409700"/>
            <a:ext cx="50165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med"/>
          </a:ln>
        </p:spPr>
      </p:cxnSp>
      <p:cxnSp>
        <p:nvCxnSpPr>
          <p:cNvPr id="1109" name="AutoShape 85"/>
          <p:cNvCxnSpPr>
            <a:cxnSpLocks noChangeShapeType="1"/>
          </p:cNvCxnSpPr>
          <p:nvPr/>
        </p:nvCxnSpPr>
        <p:spPr bwMode="auto">
          <a:xfrm>
            <a:off x="1816100" y="2552700"/>
            <a:ext cx="193675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med"/>
          </a:ln>
        </p:spPr>
      </p:cxnSp>
      <p:cxnSp>
        <p:nvCxnSpPr>
          <p:cNvPr id="1110" name="AutoShape 86"/>
          <p:cNvCxnSpPr>
            <a:cxnSpLocks noChangeShapeType="1"/>
          </p:cNvCxnSpPr>
          <p:nvPr/>
        </p:nvCxnSpPr>
        <p:spPr bwMode="auto">
          <a:xfrm>
            <a:off x="3095625" y="2552700"/>
            <a:ext cx="257175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med"/>
          </a:ln>
        </p:spPr>
      </p:cxnSp>
      <p:cxnSp>
        <p:nvCxnSpPr>
          <p:cNvPr id="1111" name="AutoShape 87"/>
          <p:cNvCxnSpPr>
            <a:cxnSpLocks noChangeShapeType="1"/>
          </p:cNvCxnSpPr>
          <p:nvPr/>
        </p:nvCxnSpPr>
        <p:spPr bwMode="auto">
          <a:xfrm rot="16200000">
            <a:off x="4603750" y="1800225"/>
            <a:ext cx="781050" cy="628650"/>
          </a:xfrm>
          <a:prstGeom prst="bentConnector3">
            <a:avLst>
              <a:gd name="adj1" fmla="val -3662"/>
            </a:avLst>
          </a:prstGeom>
          <a:noFill/>
          <a:ln w="38100">
            <a:solidFill>
              <a:srgbClr val="000000"/>
            </a:solidFill>
            <a:miter lim="800000"/>
            <a:headEnd/>
            <a:tailEnd type="triangle" w="lg" len="lg"/>
          </a:ln>
        </p:spPr>
      </p:cxnSp>
      <p:cxnSp>
        <p:nvCxnSpPr>
          <p:cNvPr id="1112" name="AutoShape 88"/>
          <p:cNvCxnSpPr>
            <a:cxnSpLocks noChangeShapeType="1"/>
          </p:cNvCxnSpPr>
          <p:nvPr/>
        </p:nvCxnSpPr>
        <p:spPr bwMode="auto">
          <a:xfrm>
            <a:off x="5632450" y="1724025"/>
            <a:ext cx="6350" cy="1781175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</p:spPr>
      </p:cxnSp>
      <p:cxnSp>
        <p:nvCxnSpPr>
          <p:cNvPr id="1113" name="AutoShape 89"/>
          <p:cNvCxnSpPr>
            <a:cxnSpLocks noChangeShapeType="1"/>
          </p:cNvCxnSpPr>
          <p:nvPr/>
        </p:nvCxnSpPr>
        <p:spPr bwMode="auto">
          <a:xfrm>
            <a:off x="5638800" y="3886200"/>
            <a:ext cx="0" cy="295275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med"/>
          </a:ln>
        </p:spPr>
      </p:cxnSp>
      <p:cxnSp>
        <p:nvCxnSpPr>
          <p:cNvPr id="1114" name="AutoShape 90"/>
          <p:cNvCxnSpPr>
            <a:cxnSpLocks noChangeShapeType="1"/>
            <a:stCxn id="1101" idx="2"/>
            <a:endCxn id="1102" idx="0"/>
          </p:cNvCxnSpPr>
          <p:nvPr/>
        </p:nvCxnSpPr>
        <p:spPr bwMode="auto">
          <a:xfrm flipH="1">
            <a:off x="5580063" y="4572000"/>
            <a:ext cx="9525" cy="36195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med"/>
          </a:ln>
        </p:spPr>
      </p:cxnSp>
      <p:cxnSp>
        <p:nvCxnSpPr>
          <p:cNvPr id="1115" name="AutoShape 91"/>
          <p:cNvCxnSpPr>
            <a:cxnSpLocks noChangeShapeType="1"/>
            <a:endCxn id="1103" idx="0"/>
          </p:cNvCxnSpPr>
          <p:nvPr/>
        </p:nvCxnSpPr>
        <p:spPr bwMode="auto">
          <a:xfrm>
            <a:off x="5562600" y="5181600"/>
            <a:ext cx="1588" cy="314325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med"/>
          </a:ln>
        </p:spPr>
      </p:cxnSp>
      <p:cxnSp>
        <p:nvCxnSpPr>
          <p:cNvPr id="1116" name="AutoShape 92"/>
          <p:cNvCxnSpPr>
            <a:cxnSpLocks noChangeShapeType="1"/>
            <a:stCxn id="1103" idx="2"/>
            <a:endCxn id="1105" idx="0"/>
          </p:cNvCxnSpPr>
          <p:nvPr/>
        </p:nvCxnSpPr>
        <p:spPr bwMode="auto">
          <a:xfrm flipH="1">
            <a:off x="5557838" y="5867400"/>
            <a:ext cx="6350" cy="27305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med"/>
          </a:ln>
        </p:spPr>
      </p:cxnSp>
      <p:cxnSp>
        <p:nvCxnSpPr>
          <p:cNvPr id="1117" name="AutoShape 93"/>
          <p:cNvCxnSpPr>
            <a:cxnSpLocks noChangeShapeType="1"/>
          </p:cNvCxnSpPr>
          <p:nvPr/>
        </p:nvCxnSpPr>
        <p:spPr bwMode="auto">
          <a:xfrm>
            <a:off x="5483225" y="838200"/>
            <a:ext cx="6350" cy="22860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med"/>
          </a:ln>
        </p:spPr>
      </p:cxnSp>
      <p:sp>
        <p:nvSpPr>
          <p:cNvPr id="112" name="TextBox 111"/>
          <p:cNvSpPr txBox="1"/>
          <p:nvPr/>
        </p:nvSpPr>
        <p:spPr>
          <a:xfrm>
            <a:off x="457200" y="2286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EXAMPLE OF PROCESS OF NIS-BW ATTACK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686800" cy="868362"/>
          </a:xfrm>
        </p:spPr>
        <p:txBody>
          <a:bodyPr>
            <a:normAutofit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EXAMPLES OF NIS BW WEAPONS 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838200"/>
          <a:ext cx="845820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600200"/>
                <a:gridCol w="1905000"/>
                <a:gridCol w="3429000"/>
              </a:tblGrid>
              <a:tr h="793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NIS SPECIES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DISEASE OR PATHOGEN TRANSMITTED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NIS BW TARGET(S)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RESULTS FROM  ATTACK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793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FERAL PIGS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NIPAH VIRUS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HUMANS, CATTLE, WILDLIFE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HUMAN FATALITIES, CATTLES AND WILDLIFE MORTALITIES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054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TROPICAL BONT TICK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HEARTWATER PATHOGEN, Ehrlichia ruminantium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WILDLIFE, CATTLE, POSSIBLY HUMANS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WILDLIFE MORTALITY, CATTLE LOSSES, POSSIBLE HUMAN DEATHS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8357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 smtClean="0">
                          <a:solidFill>
                            <a:srgbClr val="FFFF00"/>
                          </a:solidFill>
                          <a:latin typeface="Arial"/>
                        </a:rPr>
                        <a:t>Striga (AKA WHICHWEED)</a:t>
                      </a:r>
                      <a:endParaRPr lang="en-US" sz="1400" b="1" i="0" u="none" strike="noStrike" cap="all" baseline="0" dirty="0">
                        <a:solidFill>
                          <a:srgbClr val="FFFF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 smtClean="0">
                          <a:solidFill>
                            <a:srgbClr val="FFFF00"/>
                          </a:solidFill>
                          <a:latin typeface="Arial"/>
                        </a:rPr>
                        <a:t>STRIGA ITSELF IS A PLANT PARASITE-RESULTING IN CROP FAILURES</a:t>
                      </a:r>
                      <a:endParaRPr lang="en-US" sz="1400" b="1" i="0" u="none" strike="noStrike" cap="all" baseline="0" dirty="0">
                        <a:solidFill>
                          <a:srgbClr val="FFFF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CORN, COWPEAS, </a:t>
                      </a:r>
                      <a:r>
                        <a:rPr lang="en-US" sz="1400" b="1" i="0" u="none" strike="noStrike" cap="all" baseline="0" dirty="0" smtClean="0">
                          <a:solidFill>
                            <a:srgbClr val="FFFF00"/>
                          </a:solidFill>
                          <a:latin typeface="Arial"/>
                        </a:rPr>
                        <a:t>SOYBEANS, RICE</a:t>
                      </a:r>
                      <a:endParaRPr lang="en-US" sz="1400" b="1" i="0" u="none" strike="noStrike" cap="all" baseline="0" dirty="0">
                        <a:solidFill>
                          <a:srgbClr val="FFFF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SEVERE AGRICULTURAL LOSSES, </a:t>
                      </a:r>
                      <a:r>
                        <a:rPr lang="en-US" sz="1400" b="1" i="0" u="none" strike="noStrike" cap="all" baseline="0" dirty="0" smtClean="0">
                          <a:solidFill>
                            <a:srgbClr val="FFFF00"/>
                          </a:solidFill>
                          <a:latin typeface="Arial"/>
                        </a:rPr>
                        <a:t>  FOOD SHORTAGES,</a:t>
                      </a:r>
                    </a:p>
                    <a:p>
                      <a:pPr algn="l" fontAlgn="b"/>
                      <a:r>
                        <a:rPr lang="en-US" sz="1400" b="1" i="0" u="none" strike="noStrike" cap="all" baseline="0" dirty="0" smtClean="0">
                          <a:solidFill>
                            <a:srgbClr val="FFFF00"/>
                          </a:solidFill>
                          <a:latin typeface="Arial"/>
                        </a:rPr>
                        <a:t>DEVASTATED </a:t>
                      </a:r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AGRICULTURAL COMMODITY MARKETS AND LOSS OF BIOFUEL PRODUCTION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314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BARBERRY PLANTS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WHEAT STEM RUST, Puccinia graminis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WHEAT CROPS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all" baseline="0" dirty="0">
                          <a:solidFill>
                            <a:srgbClr val="FFFF00"/>
                          </a:solidFill>
                          <a:latin typeface="Arial"/>
                        </a:rPr>
                        <a:t>DESTRUCTION OF WHEAT HARVESTS, FOOD SHORTAGES, WHEAT EXPORT BOYCOTTS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686800" cy="868362"/>
          </a:xfrm>
        </p:spPr>
        <p:txBody>
          <a:bodyPr>
            <a:normAutofit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DETECTION OF NIS-BW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methods to rule out an accidental introduction from a deliberate attack are first applied.</a:t>
            </a:r>
          </a:p>
          <a:p>
            <a:endParaRPr lang="en-US" sz="900" b="1" cap="all" dirty="0" smtClean="0">
              <a:solidFill>
                <a:srgbClr val="FFFF00"/>
              </a:solidFill>
              <a:latin typeface="Arial" pitchFamily="34" charset="0"/>
            </a:endParaRP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Then the key indicators of a NIS-BW  attack are: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uncommon routes of entry for the nis.</a:t>
            </a:r>
          </a:p>
          <a:p>
            <a:r>
              <a:rPr lang="en-US" b="1" cap="all" dirty="0">
                <a:solidFill>
                  <a:srgbClr val="FFFF00"/>
                </a:solidFill>
                <a:latin typeface="Arial" pitchFamily="34" charset="0"/>
              </a:rPr>
              <a:t>-</a:t>
            </a: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 extremely high rates of NIS propagules found.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evidence of NIS genetic alteration.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human intelligence (HUMINT) of a planned NIS-BW attack or evidence of NIS culturing by a nation state or at a terrorist facility.</a:t>
            </a:r>
          </a:p>
          <a:p>
            <a:endParaRPr lang="en-US" b="1" cap="all" dirty="0" smtClean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2238"/>
            <a:ext cx="8915400" cy="868362"/>
          </a:xfrm>
        </p:spPr>
        <p:txBody>
          <a:bodyPr>
            <a:normAutofit fontScale="90000"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COUNTERMEASURES for nis-bw attack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>
            <a:normAutofit fontScale="85000" lnSpcReduction="10000"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Countermeasures for either prevention or remediation from an nis-bw attack include: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expansion of NIS databases of known predators of NIS organisms (e.g. biocontrol)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enhancements of NIS field trial research.  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expand research on potential NIS organisms using enhancements to Environmental Niche Modeling software.  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NIS genomic mapping-especially to detect genetically engineered nis-bw. </a:t>
            </a:r>
          </a:p>
          <a:p>
            <a:endParaRPr lang="en-US" b="1" cap="all" dirty="0" smtClean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2238"/>
            <a:ext cx="8915400" cy="868362"/>
          </a:xfrm>
        </p:spPr>
        <p:txBody>
          <a:bodyPr>
            <a:normAutofit fontScale="90000"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COUNTERMEASURES for nis-bw attack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The detection of genetically altered NIS would strongly indicate that a NIS-BW attack had occurred.  	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Furthermore, regardless of whether the identity of the originator of the NIS-BW attack was known or not, the discovery of a genetically engineered NIS-BW attack must be reported to the Biological Toxins and Weapons Convention (</a:t>
            </a:r>
            <a:r>
              <a:rPr lang="en-US" b="1" cap="all" dirty="0" err="1" smtClean="0">
                <a:solidFill>
                  <a:srgbClr val="FFFF00"/>
                </a:solidFill>
                <a:latin typeface="Arial" pitchFamily="34" charset="0"/>
              </a:rPr>
              <a:t>BTWC</a:t>
            </a: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) for follow up investigation.</a:t>
            </a:r>
          </a:p>
          <a:p>
            <a:endParaRPr lang="en-US" b="1" cap="all" dirty="0" smtClean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2238"/>
            <a:ext cx="8915400" cy="868362"/>
          </a:xfrm>
        </p:spPr>
        <p:txBody>
          <a:bodyPr>
            <a:normAutofit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RESEARCH AWARD NOMINATION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>
            <a:normAutofit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THIS RESEARCH WAS NOMINATED FOR THE 2014 </a:t>
            </a:r>
            <a:r>
              <a:rPr lang="en-US" b="1" cap="all" dirty="0" err="1" smtClean="0">
                <a:solidFill>
                  <a:srgbClr val="FFFF00"/>
                </a:solidFill>
                <a:latin typeface="Arial" pitchFamily="34" charset="0"/>
              </a:rPr>
              <a:t>NCT</a:t>
            </a: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en-US" b="1" cap="all" dirty="0" err="1" smtClean="0">
                <a:solidFill>
                  <a:srgbClr val="FFFF00"/>
                </a:solidFill>
                <a:latin typeface="Arial" pitchFamily="34" charset="0"/>
              </a:rPr>
              <a:t>CBRNe</a:t>
            </a: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 Community Award: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LISTED AS:  RESEARCH PAPER ‘INTRODUCED SPECIES AS A FORM OF BIOLOGICAL WEAPON’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See web site: http://www.nctawards.com/vote-now/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7412" name="Picture 2" descr="C:\Users\rakesh-s\Desktop\2-2nd-d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" descr="C:\Users\rakesh-s\Desktop\membershi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19400" y="30163"/>
            <a:ext cx="708660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 fontAlgn="base">
              <a:spcAft>
                <a:spcPct val="0"/>
              </a:spcAft>
              <a:buFontTx/>
              <a:buNone/>
              <a:defRPr/>
            </a:pPr>
            <a:r>
              <a:rPr lang="en-US" sz="2400" kern="1200" dirty="0">
                <a:solidFill>
                  <a:srgbClr val="FFADAA">
                    <a:lumMod val="10000"/>
                  </a:srgbClr>
                </a:solidFill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OMICS Group </a:t>
            </a:r>
            <a:r>
              <a:rPr lang="en-US" sz="2400" b="1" kern="1200" dirty="0">
                <a:solidFill>
                  <a:srgbClr val="FFADAA">
                    <a:lumMod val="10000"/>
                  </a:srgbClr>
                </a:solidFill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Open Access Membership</a:t>
            </a:r>
            <a:br>
              <a:rPr lang="en-US" sz="2400" b="1" kern="1200" dirty="0">
                <a:solidFill>
                  <a:srgbClr val="FFADAA">
                    <a:lumMod val="10000"/>
                  </a:srgbClr>
                </a:solidFill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endParaRPr lang="en-US" sz="2400" kern="1200" dirty="0">
              <a:solidFill>
                <a:srgbClr val="FFADAA">
                  <a:lumMod val="10000"/>
                </a:srgbClr>
              </a:solidFill>
              <a:latin typeface="Andalus" panose="02020603050405020304" pitchFamily="18" charset="-78"/>
              <a:ea typeface="+mn-ea"/>
              <a:cs typeface="Andalus" panose="02020603050405020304" pitchFamily="18" charset="-78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1295400" y="630238"/>
            <a:ext cx="7696200" cy="3560762"/>
          </a:xfrm>
          <a:prstGeom prst="teardrop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base">
              <a:spcAft>
                <a:spcPct val="0"/>
              </a:spcAft>
              <a:defRPr/>
            </a:pPr>
            <a:r>
              <a:rPr lang="en-US" kern="1200" dirty="0">
                <a:solidFill>
                  <a:srgbClr val="8C0000"/>
                </a:solidFill>
                <a:latin typeface="Calisto MT" panose="02040603050505030304" pitchFamily="18" charset="0"/>
              </a:rPr>
              <a:t>OMICS </a:t>
            </a:r>
            <a:r>
              <a:rPr lang="en-US">
                <a:solidFill>
                  <a:srgbClr val="8C0000"/>
                </a:solidFill>
                <a:latin typeface="Calisto MT" panose="02040603050505030304" pitchFamily="18" charset="0"/>
              </a:rPr>
              <a:t>International </a:t>
            </a:r>
            <a:r>
              <a:rPr lang="en-US" smtClean="0">
                <a:solidFill>
                  <a:srgbClr val="8C0000"/>
                </a:solidFill>
                <a:latin typeface="Calisto MT" panose="02040603050505030304" pitchFamily="18" charset="0"/>
              </a:rPr>
              <a:t>Open </a:t>
            </a:r>
            <a:r>
              <a:rPr lang="en-US" kern="1200" dirty="0">
                <a:solidFill>
                  <a:srgbClr val="8C0000"/>
                </a:solidFill>
                <a:latin typeface="Calisto MT" panose="02040603050505030304" pitchFamily="18" charset="0"/>
              </a:rPr>
              <a:t>Access Membership enables academic and research institutions, funders and corporations to actively encourage open access in scholarly communication and the dissemination of research published by their authors.</a:t>
            </a:r>
          </a:p>
          <a:p>
            <a:pPr defTabSz="914400" fontAlgn="base">
              <a:spcAft>
                <a:spcPct val="0"/>
              </a:spcAft>
              <a:buFontTx/>
              <a:buNone/>
              <a:defRPr/>
            </a:pPr>
            <a:r>
              <a:rPr lang="en-US" kern="1200" dirty="0">
                <a:solidFill>
                  <a:srgbClr val="8C0000"/>
                </a:solidFill>
                <a:latin typeface="Calisto MT" panose="02040603050505030304" pitchFamily="18" charset="0"/>
              </a:rPr>
              <a:t>For more details and benefits, click on the link below:</a:t>
            </a:r>
          </a:p>
          <a:p>
            <a:pPr defTabSz="914400" fontAlgn="base">
              <a:spcAft>
                <a:spcPct val="0"/>
              </a:spcAft>
              <a:buFontTx/>
              <a:buNone/>
              <a:defRPr/>
            </a:pPr>
            <a:r>
              <a:rPr lang="en-US" kern="1200" dirty="0">
                <a:solidFill>
                  <a:srgbClr val="DADADA">
                    <a:lumMod val="10000"/>
                  </a:srgbClr>
                </a:solidFill>
                <a:latin typeface="Calisto MT" panose="02040603050505030304" pitchFamily="18" charset="0"/>
                <a:hlinkClick r:id="rId4"/>
              </a:rPr>
              <a:t>http://omicsonline.org/membership.php</a:t>
            </a:r>
            <a:r>
              <a:rPr lang="en-US" kern="1200" dirty="0">
                <a:solidFill>
                  <a:srgbClr val="DADADA">
                    <a:lumMod val="10000"/>
                  </a:srgbClr>
                </a:solidFill>
                <a:latin typeface="Calisto MT" panose="02040603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447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6400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cap="all" dirty="0" smtClean="0">
                <a:solidFill>
                  <a:srgbClr val="FFFF00"/>
                </a:solidFill>
                <a:latin typeface="Arial" pitchFamily="34" charset="0"/>
              </a:rPr>
              <a:t>PAPERS PUBLISHED BY DR. LAWRENCE F. ROBERGE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1. Lawrence F Roberge (2014)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Chikungunya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 Virus (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CHIKV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): Coming to America. Biosafety 3:e149.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doi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: 10.4172/2167-0331.1000e149.</a:t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2. Roberge Lawrence F (2013) Black Biology-A Threat to Biosecurity and Biodefense. Biosafety 2:e139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doi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: 10.4172/2167-0331.1000e139 .</a:t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3. Roberge LF (2013) Analysis of Introduced Species as a Form of Biological Weapon: Part 1-Theory  and  Approaches. Biosafety 2:107. doi:10.4172/2167-0331.1000107.</a:t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4. Roberge LF (2013) Analysis of Introduced Species as a Form of Biological Weapon: Part 2-Detection  and Counterstrategies. Biosafety 2:111.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doi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: 10.4172/2167-0331.1000111.</a:t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2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12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5. Roberge,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L.F.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 2006, Chemical Weapons, Catholic Social Thought, Social Science, and Social Policy:  An Encyclopedia, ed., Joseph A.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Varacalli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, Stephen M.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Krason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, and Richard S. Myers (Lanham MD:  Scarecrow Press)</a:t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6. Roberge,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L.F.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 2006, Biological Weapons, Catholic Social Thought, Social Science, and Social Policy: An  Encyclopedia, ed., Joseph A.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Varacalli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, Stephen M.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Krason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, and Richard S. Myers (Lanham MD:  Scarecrow Press)</a:t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7. Roberge, L. F., 2006, Cloning: Scientific, Technological &amp; Ethical Considerations, St. John’s Journal of Legal Commentary, Fall 2005, 20, 1, 57-70. </a:t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8. Ferris, C.F.,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Axelson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,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J.F.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, Martin, A.M., Roberge,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L.F.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: Vasopressin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immunoreactivity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 in the anterior  hypothalamus is altered during the establishment of  dominant/ </a:t>
            </a:r>
            <a:r>
              <a:rPr lang="en-US" sz="1600" b="1" cap="all" dirty="0" err="1" smtClean="0">
                <a:solidFill>
                  <a:srgbClr val="FFFF00"/>
                </a:solidFill>
                <a:latin typeface="Arial" pitchFamily="34" charset="0"/>
              </a:rPr>
              <a:t>subordinant</a:t>
            </a:r>
            <a: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  <a:t> relationships between hamsters. Neuroscience 1989, 29, 3: 675-683.</a:t>
            </a:r>
            <a:br>
              <a:rPr lang="en-US" sz="16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2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12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1200" b="1" cap="all" dirty="0" smtClean="0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12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endParaRPr lang="en-US" sz="12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868362"/>
          </a:xfrm>
        </p:spPr>
        <p:txBody>
          <a:bodyPr>
            <a:normAutofit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RESEARCH INTERESTS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lnSpcReduction="10000"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FOLLOW NEW AND NOVEL FORMS OF BIOLOGICAL WEAPONS AND BIOTERRORISM TECHNIQUES.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RESEARCH ON NEXT GENERATION BIOLOGICAL WEAPONS AND DEVELOPMENT OF COUNTERMEASURES AND DETECTION TECHNIQUES TOWARD THESE WEAPONS.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EXPLORE NEW AND EMERGING INFECTIOUS DISEASES IN BOTH HUMANS, FOOD CROPS, ECOSYSTEMS.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868362"/>
          </a:xfrm>
        </p:spPr>
        <p:txBody>
          <a:bodyPr>
            <a:normAutofit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RESEARCH INTERESTS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>
            <a:normAutofit lnSpcReduction="10000"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EXPLORE THE IMPACT AND MECHANISMS OF INVASIVE SPECIES ON VARIOUS ECOSYSTEMS-including the use of environmental niche modeling tools.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EXPLORE ISSUES OF BIOETHICS ON EMERGING TECHNIQUES AND TECHNOLOGIES.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IMPACT OF BLACK BIOLOGY AND DO IT YOURSELF (</a:t>
            </a:r>
            <a:r>
              <a:rPr lang="en-US" b="1" cap="all" dirty="0" err="1" smtClean="0">
                <a:solidFill>
                  <a:srgbClr val="FFFF00"/>
                </a:solidFill>
                <a:latin typeface="Arial" pitchFamily="34" charset="0"/>
              </a:rPr>
              <a:t>diy</a:t>
            </a: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) BIOLOGICAL TECHNOLOGIES ON BIOSAFETY AND BIOSECURITY/BIODEFENSE.</a:t>
            </a:r>
            <a:endParaRPr lang="en-US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868362"/>
          </a:xfrm>
        </p:spPr>
        <p:txBody>
          <a:bodyPr>
            <a:normAutofit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EDUCATIONAL BACKGROUND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Atlantic International University, Honolulu, HI</a:t>
            </a:r>
          </a:p>
          <a:p>
            <a:r>
              <a:rPr lang="en-US" b="1" cap="all" dirty="0" err="1" smtClean="0">
                <a:solidFill>
                  <a:srgbClr val="FFFF00"/>
                </a:solidFill>
                <a:latin typeface="Arial" pitchFamily="34" charset="0"/>
              </a:rPr>
              <a:t>Ph.D</a:t>
            </a: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 in Biology: Advisor: Dr. Franklin Valcin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DISSERTATION THESIS: Introduced Species as a Form of Biological Weapon </a:t>
            </a:r>
          </a:p>
          <a:p>
            <a:pPr>
              <a:buNone/>
            </a:pPr>
            <a:endParaRPr lang="en-US" sz="2200" b="1" cap="all" dirty="0" smtClean="0">
              <a:solidFill>
                <a:srgbClr val="FFFF00"/>
              </a:solidFill>
              <a:latin typeface="Arial" pitchFamily="34" charset="0"/>
            </a:endParaRPr>
          </a:p>
          <a:p>
            <a:pPr>
              <a:buNone/>
            </a:pP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Florida Community College, Jacksonville, FL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Certificate in Online Professor Teaching and Instruction		</a:t>
            </a:r>
          </a:p>
          <a:p>
            <a:endParaRPr lang="en-US" sz="1900" b="1" cap="all" dirty="0" smtClean="0">
              <a:solidFill>
                <a:srgbClr val="FFFF00"/>
              </a:solidFill>
              <a:latin typeface="Arial" pitchFamily="34" charset="0"/>
            </a:endParaRPr>
          </a:p>
          <a:p>
            <a:pPr>
              <a:buNone/>
            </a:pP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University of Massachusetts Medical Science School,  </a:t>
            </a:r>
          </a:p>
          <a:p>
            <a:pPr>
              <a:buNone/>
            </a:pP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      Worcester, MA</a:t>
            </a:r>
          </a:p>
          <a:p>
            <a:pPr>
              <a:buNone/>
            </a:pP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      Master's of Science in Biomedical Sciences </a:t>
            </a:r>
          </a:p>
          <a:p>
            <a:pPr>
              <a:buNone/>
            </a:pPr>
            <a:endParaRPr lang="en-US" sz="1900" b="1" cap="all" dirty="0" smtClean="0">
              <a:solidFill>
                <a:srgbClr val="FFFF00"/>
              </a:solidFill>
              <a:latin typeface="Arial" pitchFamily="34" charset="0"/>
            </a:endParaRPr>
          </a:p>
          <a:p>
            <a:pPr>
              <a:buNone/>
            </a:pP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University of Massachusetts-Amherst, Amherst, MA</a:t>
            </a:r>
          </a:p>
          <a:p>
            <a:pPr>
              <a:buNone/>
            </a:pP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         Bachelor of Science in Psychology</a:t>
            </a:r>
          </a:p>
          <a:p>
            <a:pPr>
              <a:buNone/>
            </a:pP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         Bachelor of Science in Zoology, Minor-Chemistry</a:t>
            </a:r>
          </a:p>
          <a:p>
            <a:pPr>
              <a:buNone/>
            </a:pPr>
            <a:endParaRPr lang="en-US" sz="1900" b="1" cap="all" dirty="0" smtClean="0">
              <a:solidFill>
                <a:srgbClr val="FFFF00"/>
              </a:solidFill>
              <a:latin typeface="Arial" pitchFamily="34" charset="0"/>
            </a:endParaRPr>
          </a:p>
          <a:p>
            <a:pPr>
              <a:buNone/>
            </a:pP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- Becker College, Worcester, MA</a:t>
            </a:r>
          </a:p>
          <a:p>
            <a:pPr>
              <a:buNone/>
            </a:pP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      Certificate in Biotechnology Studies</a:t>
            </a:r>
            <a:endParaRPr lang="en-US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868362"/>
          </a:xfrm>
        </p:spPr>
        <p:txBody>
          <a:bodyPr>
            <a:normAutofit fontScale="90000"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EXAMPLE OF PRESENT RESEARCH 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THE FOLLOWING SLIDES ARE BASED ON PUBLISHED RESEARCH:</a:t>
            </a:r>
          </a:p>
          <a:p>
            <a:endParaRPr lang="en-US" sz="1000" b="1" cap="all" dirty="0" smtClean="0">
              <a:solidFill>
                <a:srgbClr val="FFFF00"/>
              </a:solidFill>
              <a:latin typeface="Arial" pitchFamily="34" charset="0"/>
            </a:endParaRPr>
          </a:p>
          <a:p>
            <a:r>
              <a:rPr lang="en-US" sz="2800" b="1" cap="all" dirty="0" smtClean="0">
                <a:solidFill>
                  <a:srgbClr val="FFFF00"/>
                </a:solidFill>
                <a:latin typeface="Arial" pitchFamily="34" charset="0"/>
              </a:rPr>
              <a:t>PART 1-PAPER- ANALYSIS OF INTRODUCED SPECIES AS A FORM OF BIOLOGICAL WEAPON: Part 1-Theory and Approaches</a:t>
            </a:r>
            <a:br>
              <a:rPr lang="en-US" sz="28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2800" b="1" cap="all" dirty="0" smtClean="0">
                <a:solidFill>
                  <a:srgbClr val="FFFF00"/>
                </a:solidFill>
                <a:latin typeface="Arial" pitchFamily="34" charset="0"/>
              </a:rPr>
              <a:t> </a:t>
            </a:r>
            <a:br>
              <a:rPr lang="en-US" sz="2800" b="1" cap="all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2800" b="1" cap="all" dirty="0" smtClean="0">
                <a:solidFill>
                  <a:srgbClr val="FFFF00"/>
                </a:solidFill>
                <a:latin typeface="Arial" pitchFamily="34" charset="0"/>
              </a:rPr>
              <a:t>PART 2-PAPER- ANALYSIS OF INTRODUCED SPECIES AS A FORM OF BIOLOGICAL WEAPON: Part 2- Strategies for Discernment of an Attack and Countermeasures.</a:t>
            </a:r>
            <a:endParaRPr lang="en-US" sz="28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868362"/>
          </a:xfrm>
        </p:spPr>
        <p:txBody>
          <a:bodyPr>
            <a:normAutofit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PURPOSE OF RESEARCH 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The purpose of this research was to explore evidence that invasive species (aka Non Indigenous Species-NIS) could be used as a biological weapon (BW). 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Previous historical events have suggested a NIS-BW application by ecoterrorists, but thIS research  explores thE process based on methods using ecological niche modeling (ENM) that could be used to determine NIS success and target selection.</a:t>
            </a:r>
            <a:endParaRPr lang="en-US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89038"/>
          </a:xfrm>
        </p:spPr>
        <p:txBody>
          <a:bodyPr>
            <a:normAutofit fontScale="90000"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NONCONVENTIONAL THREAT  SIGNIFICANCE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This research is significant as it describes a threat to biosecurity and biodefense by using NIS in BW attacks to various targets:</a:t>
            </a:r>
          </a:p>
          <a:p>
            <a:pPr lvl="1"/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public health</a:t>
            </a:r>
          </a:p>
          <a:p>
            <a:pPr lvl="1"/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agricultural commodities</a:t>
            </a:r>
          </a:p>
          <a:p>
            <a:pPr lvl="1"/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ECOSYSTEMS /BIODIVERSITY RESOURCES</a:t>
            </a:r>
          </a:p>
          <a:p>
            <a:pPr lvl="1"/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BIOFUEL FEED STOCKS</a:t>
            </a:r>
          </a:p>
          <a:p>
            <a:pPr lvl="1"/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GLOBAL FOOD SUPPLIES</a:t>
            </a:r>
            <a:endParaRPr lang="en-US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868362"/>
          </a:xfrm>
        </p:spPr>
        <p:txBody>
          <a:bodyPr>
            <a:normAutofit/>
          </a:bodyPr>
          <a:lstStyle/>
          <a:p>
            <a:r>
              <a:rPr lang="en-US" sz="4000" b="1" cap="all" dirty="0" smtClean="0">
                <a:solidFill>
                  <a:srgbClr val="FFFF00"/>
                </a:solidFill>
                <a:latin typeface="Arial" pitchFamily="34" charset="0"/>
              </a:rPr>
              <a:t>RESEARCH FINDINGS</a:t>
            </a:r>
            <a:endParaRPr lang="en-US" sz="4000" b="1" cap="all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fontScale="85000" lnSpcReduction="10000"/>
          </a:bodyPr>
          <a:lstStyle/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The use of ecological niche modeling SOFTWARE SUCH AS GARP (</a:t>
            </a:r>
            <a:r>
              <a:rPr lang="en-US" sz="2800" b="1" cap="all" dirty="0" smtClean="0">
                <a:solidFill>
                  <a:srgbClr val="FFFF00"/>
                </a:solidFill>
                <a:latin typeface="Arial" pitchFamily="34" charset="0"/>
              </a:rPr>
              <a:t>Genetic Algorithm for Rule-set Prediction</a:t>
            </a:r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) has found promise in predicting the range and effective invasiveness of an organism prior to the actual invasion –OR BW ATTACK!</a:t>
            </a:r>
          </a:p>
          <a:p>
            <a:r>
              <a:rPr lang="en-US" b="1" cap="all" dirty="0" smtClean="0">
                <a:solidFill>
                  <a:srgbClr val="FFFF00"/>
                </a:solidFill>
                <a:latin typeface="Arial" pitchFamily="34" charset="0"/>
              </a:rPr>
              <a:t>Also, it must be noted that using introduced species IN a BW attack against ecosystems or the actual biodiversity of a region or nation could be a target, especially if the attack was initiated by bioterrorists motivated to incite fear and social unrest in the targeted POPULACE or nation.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882</Words>
  <Application>Microsoft Office PowerPoint</Application>
  <PresentationFormat>On-screen Show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EDITORIAL BOARD MEMBER FOR  BIOSAFETY JOURNAL- OMICS International PUBLICATIONS AND RESEARCH INTERESTS  </vt:lpstr>
      <vt:lpstr>PAPERS PUBLISHED BY DR. LAWRENCE F. ROBERGE  1. Lawrence F Roberge (2014) Chikungunya Virus (CHIKV): Coming to America. Biosafety 3:e149. doi: 10.4172/2167-0331.1000e149.  2. Roberge Lawrence F (2013) Black Biology-A Threat to Biosecurity and Biodefense. Biosafety 2:e139 doi: 10.4172/2167-0331.1000e139 .  3. Roberge LF (2013) Analysis of Introduced Species as a Form of Biological Weapon: Part 1-Theory  and  Approaches. Biosafety 2:107. doi:10.4172/2167-0331.1000107.  4. Roberge LF (2013) Analysis of Introduced Species as a Form of Biological Weapon: Part 2-Detection  and Counterstrategies. Biosafety 2:111. doi: 10.4172/2167-0331.1000111.  5. Roberge, L.F. 2006, Chemical Weapons, Catholic Social Thought, Social Science, and Social Policy:  An Encyclopedia, ed., Joseph A. Varacalli, Stephen M. Krason, and Richard S. Myers (Lanham MD:  Scarecrow Press)  6. Roberge, L.F. 2006, Biological Weapons, Catholic Social Thought, Social Science, and Social Policy: An  Encyclopedia, ed., Joseph A. Varacalli, Stephen M. Krason, and Richard S. Myers (Lanham MD:  Scarecrow Press)  7. Roberge, L. F., 2006, Cloning: Scientific, Technological &amp; Ethical Considerations, St. John’s Journal of Legal Commentary, Fall 2005, 20, 1, 57-70.   8. Ferris, C.F., Axelson, J.F., Martin, A.M., Roberge, L.F.: Vasopressin immunoreactivity in the anterior  hypothalamus is altered during the establishment of  dominant/ subordinant relationships between hamsters. Neuroscience 1989, 29, 3: 675-683.   </vt:lpstr>
      <vt:lpstr>RESEARCH INTERESTS</vt:lpstr>
      <vt:lpstr>RESEARCH INTERESTS</vt:lpstr>
      <vt:lpstr>EDUCATIONAL BACKGROUND</vt:lpstr>
      <vt:lpstr>EXAMPLE OF PRESENT RESEARCH </vt:lpstr>
      <vt:lpstr>PURPOSE OF RESEARCH </vt:lpstr>
      <vt:lpstr>NONCONVENTIONAL THREAT  SIGNIFICANCE</vt:lpstr>
      <vt:lpstr>RESEARCH FINDINGS</vt:lpstr>
      <vt:lpstr>PROCESS OF ATTACK</vt:lpstr>
      <vt:lpstr>PowerPoint Presentation</vt:lpstr>
      <vt:lpstr>EXAMPLES OF NIS BW WEAPONS </vt:lpstr>
      <vt:lpstr>DETECTION OF NIS-BW</vt:lpstr>
      <vt:lpstr>COUNTERMEASURES for nis-bw attack</vt:lpstr>
      <vt:lpstr>COUNTERMEASURES for nis-bw attack</vt:lpstr>
      <vt:lpstr>RESEARCH AWARD NOMINATION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NCT CBRNe Community Award CANDIDATE:  RESEARCH PAPER ‘INTRODUCED SPECIES AS A FORM OF BIOLOGICAL WEAPON’ PART 1-PAPER-  PART 2-PAPER-</dc:title>
  <dc:creator>Lawrence</dc:creator>
  <cp:lastModifiedBy>Mohd Shabana Begum</cp:lastModifiedBy>
  <cp:revision>18</cp:revision>
  <dcterms:created xsi:type="dcterms:W3CDTF">2014-09-24T16:56:35Z</dcterms:created>
  <dcterms:modified xsi:type="dcterms:W3CDTF">2015-10-19T08:38:52Z</dcterms:modified>
</cp:coreProperties>
</file>