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2" r:id="rId2"/>
    <p:sldId id="256" r:id="rId3"/>
    <p:sldId id="257" r:id="rId4"/>
    <p:sldId id="258" r:id="rId5"/>
    <p:sldId id="259" r:id="rId6"/>
    <p:sldId id="263" r:id="rId7"/>
    <p:sldId id="260" r:id="rId8"/>
    <p:sldId id="261" r:id="rId9"/>
    <p:sldId id="266" r:id="rId10"/>
    <p:sldId id="262" r:id="rId11"/>
    <p:sldId id="272" r:id="rId12"/>
    <p:sldId id="275" r:id="rId13"/>
    <p:sldId id="276" r:id="rId14"/>
    <p:sldId id="270" r:id="rId15"/>
    <p:sldId id="279" r:id="rId16"/>
    <p:sldId id="280"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22" y="3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28EAB-5E43-4530-B187-6AF06F3207F1}" type="datetimeFigureOut">
              <a:rPr lang="en-US" smtClean="0"/>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83520F-4A68-4D53-9CE2-481202745E79}" type="slidenum">
              <a:rPr lang="en-US" smtClean="0"/>
              <a:t>‹#›</a:t>
            </a:fld>
            <a:endParaRPr lang="en-US"/>
          </a:p>
        </p:txBody>
      </p:sp>
    </p:spTree>
    <p:extLst>
      <p:ext uri="{BB962C8B-B14F-4D97-AF65-F5344CB8AC3E}">
        <p14:creationId xmlns:p14="http://schemas.microsoft.com/office/powerpoint/2010/main" val="374327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10/13/2015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omicsonline.org/Submitmanuscript.php"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nimh.nih.gov/health/publications/mental-health-medications/index.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ncbi.nlm.nih.gov/pubmed/2018759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ncbi.nlm.nih.gov/pubmed/2433263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micsgroup.org/journals/clinical-trials.php"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omicsonline.org/drug-metabolism-toxicology.php" TargetMode="External"/><Relationship Id="rId4" Type="http://schemas.openxmlformats.org/officeDocument/2006/relationships/hyperlink" Target="http://omicsgroup.org/journals/advances-in-pharmacoepidemiology-drug-safety.ph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www.conferenceseries.com/pharmaceutical-sciences-meeting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schemeClr val="accent4">
                    <a:lumMod val="10000"/>
                  </a:schemeClr>
                </a:solidFill>
                <a:latin typeface="Baskerville Old Face" panose="02020602080505020303" pitchFamily="18" charset="0"/>
              </a:rPr>
              <a:t>OMICS Journals are welcoming Submissions</a:t>
            </a:r>
            <a:endParaRPr lang="en-US" sz="3200" dirty="0"/>
          </a:p>
        </p:txBody>
      </p:sp>
      <p:sp>
        <p:nvSpPr>
          <p:cNvPr id="3" name="Content Placeholder 2"/>
          <p:cNvSpPr>
            <a:spLocks noGrp="1"/>
          </p:cNvSpPr>
          <p:nvPr>
            <p:ph idx="1"/>
          </p:nvPr>
        </p:nvSpPr>
        <p:spPr/>
        <p:txBody>
          <a:bodyPr>
            <a:normAutofit fontScale="92500" lnSpcReduction="20000"/>
          </a:bodyPr>
          <a:lstStyle/>
          <a:p>
            <a:pPr marL="114300" indent="0" algn="ctr">
              <a:buNone/>
              <a:defRPr/>
            </a:pPr>
            <a:r>
              <a:rPr lang="en-IN" sz="2400" dirty="0">
                <a:solidFill>
                  <a:schemeClr val="bg2">
                    <a:lumMod val="10000"/>
                  </a:schemeClr>
                </a:solidFill>
                <a:latin typeface="Centaur" panose="02030504050205020304" pitchFamily="18" charset="0"/>
              </a:rPr>
              <a:t>OMICS  International welcomes submissions that are original and technically so as to serve both the developing world and developed countries in the best possible way.</a:t>
            </a:r>
          </a:p>
          <a:p>
            <a:pPr marL="114300" indent="0" algn="ctr">
              <a:buNone/>
              <a:defRPr/>
            </a:pPr>
            <a:r>
              <a:rPr lang="en-US" sz="2400" dirty="0">
                <a:solidFill>
                  <a:schemeClr val="bg2">
                    <a:lumMod val="10000"/>
                  </a:schemeClr>
                </a:solidFill>
                <a:latin typeface="Centaur" panose="02030504050205020304" pitchFamily="18" charset="0"/>
              </a:rPr>
              <a:t>OMICS Journals  are poised in excellence by publishing high quality research. </a:t>
            </a:r>
            <a:r>
              <a:rPr lang="en-IN" sz="2400" dirty="0">
                <a:solidFill>
                  <a:schemeClr val="bg2">
                    <a:lumMod val="10000"/>
                  </a:schemeClr>
                </a:solidFill>
                <a:latin typeface="Centaur" panose="02030504050205020304" pitchFamily="18" charset="0"/>
              </a:rPr>
              <a:t>OMICS International follows an Editorial Manager® System peer review process and boasts of a strong and active editorial board.</a:t>
            </a:r>
            <a:endParaRPr lang="en-US" sz="2400" dirty="0">
              <a:solidFill>
                <a:schemeClr val="bg2">
                  <a:lumMod val="10000"/>
                </a:schemeClr>
              </a:solidFill>
              <a:latin typeface="Centaur" panose="02030504050205020304" pitchFamily="18" charset="0"/>
            </a:endParaRPr>
          </a:p>
          <a:p>
            <a:pPr marL="114300" indent="0" algn="ctr">
              <a:buNone/>
              <a:defRPr/>
            </a:pPr>
            <a:r>
              <a:rPr lang="en-US" sz="24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marL="114300" indent="0" algn="ctr">
              <a:buNone/>
              <a:defRPr/>
            </a:pPr>
            <a:r>
              <a:rPr lang="en-IN" sz="24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400" dirty="0">
              <a:solidFill>
                <a:schemeClr val="bg2">
                  <a:lumMod val="10000"/>
                </a:schemeClr>
              </a:solidFill>
              <a:latin typeface="Centaur" panose="02030504050205020304" pitchFamily="18" charset="0"/>
            </a:endParaRPr>
          </a:p>
          <a:p>
            <a:pPr marL="114300" indent="0">
              <a:buNone/>
            </a:pPr>
            <a:endParaRPr lang="en-US" sz="1800" b="1" dirty="0" smtClean="0">
              <a:solidFill>
                <a:srgbClr val="0070C0"/>
              </a:solidFill>
              <a:latin typeface="Microsoft YaHei" panose="020B0503020204020204" pitchFamily="34" charset="-122"/>
              <a:ea typeface="Microsoft YaHei" panose="020B0503020204020204" pitchFamily="34" charset="-122"/>
            </a:endParaRPr>
          </a:p>
          <a:p>
            <a:pPr marL="114300" indent="0">
              <a:buNone/>
            </a:pPr>
            <a:r>
              <a:rPr lang="en-US" sz="1800" b="1" dirty="0" smtClean="0">
                <a:solidFill>
                  <a:srgbClr val="0070C0"/>
                </a:solidFill>
                <a:latin typeface="Microsoft YaHei" panose="020B0503020204020204" pitchFamily="34" charset="-122"/>
                <a:ea typeface="Microsoft YaHei" panose="020B0503020204020204" pitchFamily="34" charset="-122"/>
              </a:rPr>
              <a:t>For </a:t>
            </a:r>
            <a:r>
              <a:rPr lang="en-US" sz="1800" b="1" dirty="0">
                <a:solidFill>
                  <a:srgbClr val="0070C0"/>
                </a:solidFill>
                <a:latin typeface="Microsoft YaHei" panose="020B0503020204020204" pitchFamily="34" charset="-122"/>
                <a:ea typeface="Microsoft YaHei" panose="020B0503020204020204" pitchFamily="34" charset="-122"/>
              </a:rPr>
              <a:t>more details please visit our website: </a:t>
            </a:r>
            <a:r>
              <a:rPr lang="en-US" sz="1800" b="1" dirty="0">
                <a:solidFill>
                  <a:srgbClr val="7CCA62">
                    <a:lumMod val="10000"/>
                  </a:srgbClr>
                </a:solidFill>
                <a:latin typeface="Microsoft YaHei" panose="020B0503020204020204" pitchFamily="34" charset="-122"/>
                <a:ea typeface="Microsoft YaHei" panose="020B0503020204020204" pitchFamily="34" charset="-122"/>
                <a:hlinkClick r:id="rId2"/>
              </a:rPr>
              <a:t>http://omicsonline.org/Submitmanuscript.php</a:t>
            </a:r>
            <a:endParaRPr lang="en-US" dirty="0"/>
          </a:p>
        </p:txBody>
      </p:sp>
    </p:spTree>
    <p:extLst>
      <p:ext uri="{BB962C8B-B14F-4D97-AF65-F5344CB8AC3E}">
        <p14:creationId xmlns:p14="http://schemas.microsoft.com/office/powerpoint/2010/main" val="2553958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lbokeriah\Pictures\New Pi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22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85800"/>
            <a:ext cx="7620000" cy="1143000"/>
          </a:xfrm>
        </p:spPr>
        <p:txBody>
          <a:bodyPr/>
          <a:lstStyle/>
          <a:p>
            <a:pPr eaLnBrk="1" hangingPunct="1"/>
            <a:r>
              <a:rPr lang="en-US" dirty="0"/>
              <a:t>Summary of Medications Role in Psychiatry</a:t>
            </a:r>
          </a:p>
        </p:txBody>
      </p:sp>
      <p:sp>
        <p:nvSpPr>
          <p:cNvPr id="11267" name="Rectangle 3"/>
          <p:cNvSpPr>
            <a:spLocks noGrp="1" noChangeArrowheads="1"/>
          </p:cNvSpPr>
          <p:nvPr>
            <p:ph idx="1"/>
          </p:nvPr>
        </p:nvSpPr>
        <p:spPr>
          <a:xfrm>
            <a:off x="457200" y="2209800"/>
            <a:ext cx="7620000" cy="4191000"/>
          </a:xfrm>
        </p:spPr>
        <p:txBody>
          <a:bodyPr>
            <a:normAutofit/>
          </a:bodyPr>
          <a:lstStyle/>
          <a:p>
            <a:pPr eaLnBrk="1" hangingPunct="1">
              <a:buFontTx/>
              <a:buNone/>
            </a:pPr>
            <a:endParaRPr lang="en-US" sz="2400" dirty="0" smtClean="0">
              <a:cs typeface="Arial" charset="0"/>
            </a:endParaRPr>
          </a:p>
          <a:p>
            <a:r>
              <a:rPr lang="en-IN" sz="2400" spc="-100" dirty="0">
                <a:solidFill>
                  <a:schemeClr val="tx2"/>
                </a:solidFill>
                <a:ea typeface="+mj-ea"/>
                <a:cs typeface="+mj-cs"/>
              </a:rPr>
              <a:t>Medications are used to treat the symptoms of mental disorders </a:t>
            </a:r>
            <a:r>
              <a:rPr lang="en-IN" sz="2400" spc="-100" dirty="0" smtClean="0">
                <a:solidFill>
                  <a:schemeClr val="tx2"/>
                </a:solidFill>
                <a:ea typeface="+mj-ea"/>
                <a:cs typeface="+mj-cs"/>
              </a:rPr>
              <a:t>often called </a:t>
            </a:r>
            <a:r>
              <a:rPr lang="en-IN" sz="2400" spc="-100" dirty="0">
                <a:solidFill>
                  <a:schemeClr val="tx2"/>
                </a:solidFill>
                <a:ea typeface="+mj-ea"/>
                <a:cs typeface="+mj-cs"/>
              </a:rPr>
              <a:t>as manic-depressive </a:t>
            </a:r>
            <a:r>
              <a:rPr lang="en-IN" sz="2400" spc="-100" dirty="0" smtClean="0">
                <a:solidFill>
                  <a:schemeClr val="tx2"/>
                </a:solidFill>
                <a:ea typeface="+mj-ea"/>
                <a:cs typeface="+mj-cs"/>
              </a:rPr>
              <a:t>illness. </a:t>
            </a:r>
            <a:r>
              <a:rPr lang="en-US" sz="2400" spc="-100" dirty="0" smtClean="0">
                <a:solidFill>
                  <a:schemeClr val="tx2"/>
                </a:solidFill>
                <a:ea typeface="+mj-ea"/>
                <a:cs typeface="+mj-cs"/>
              </a:rPr>
              <a:t>They </a:t>
            </a:r>
            <a:r>
              <a:rPr lang="en-US" sz="2400" spc="-100" dirty="0">
                <a:solidFill>
                  <a:schemeClr val="tx2"/>
                </a:solidFill>
                <a:ea typeface="+mj-ea"/>
                <a:cs typeface="+mj-cs"/>
              </a:rPr>
              <a:t>are part of a comprehensive treatment plan.</a:t>
            </a:r>
          </a:p>
          <a:p>
            <a:pPr algn="l" rtl="0" eaLnBrk="1" hangingPunct="1"/>
            <a:endParaRPr lang="en-US" sz="2400" spc="-100" dirty="0">
              <a:solidFill>
                <a:schemeClr val="tx2"/>
              </a:solidFill>
              <a:ea typeface="+mj-ea"/>
              <a:cs typeface="+mj-cs"/>
            </a:endParaRPr>
          </a:p>
          <a:p>
            <a:r>
              <a:rPr lang="en-US" sz="2400" spc="-100" dirty="0">
                <a:solidFill>
                  <a:schemeClr val="tx2"/>
                </a:solidFill>
                <a:ea typeface="+mj-ea"/>
                <a:cs typeface="+mj-cs"/>
              </a:rPr>
              <a:t>Basic knowledge of medications is important in daily clinical practice</a:t>
            </a:r>
            <a:r>
              <a:rPr lang="en-US" sz="2400" spc="-100" dirty="0" smtClean="0">
                <a:solidFill>
                  <a:schemeClr val="tx2"/>
                </a:solidFill>
                <a:ea typeface="+mj-ea"/>
                <a:cs typeface="+mj-cs"/>
              </a:rPr>
              <a:t>. Some </a:t>
            </a:r>
            <a:r>
              <a:rPr lang="en-IN" sz="2400" spc="-100" dirty="0" smtClean="0">
                <a:solidFill>
                  <a:schemeClr val="tx2"/>
                </a:solidFill>
                <a:ea typeface="+mj-ea"/>
                <a:cs typeface="+mj-cs"/>
              </a:rPr>
              <a:t>medications </a:t>
            </a:r>
            <a:r>
              <a:rPr lang="en-IN" sz="2400" spc="-100" dirty="0">
                <a:solidFill>
                  <a:schemeClr val="tx2"/>
                </a:solidFill>
                <a:ea typeface="+mj-ea"/>
                <a:cs typeface="+mj-cs"/>
              </a:rPr>
              <a:t>are used with other treatments such as </a:t>
            </a:r>
            <a:r>
              <a:rPr lang="en-IN" sz="2400" spc="-100" dirty="0" smtClean="0">
                <a:solidFill>
                  <a:schemeClr val="tx2"/>
                </a:solidFill>
                <a:ea typeface="+mj-ea"/>
                <a:cs typeface="+mj-cs"/>
              </a:rPr>
              <a:t>psychotherapy.</a:t>
            </a:r>
            <a:endParaRPr lang="en-US" sz="2400" dirty="0" smtClean="0">
              <a:cs typeface="Arial" charset="0"/>
            </a:endParaRPr>
          </a:p>
          <a:p>
            <a:pPr eaLnBrk="1" hangingPunct="1">
              <a:buFontTx/>
              <a:buNone/>
            </a:pPr>
            <a:endParaRPr lang="en-US" sz="2400" dirty="0" smtClean="0">
              <a:cs typeface="Arial" charset="0"/>
            </a:endParaRPr>
          </a:p>
          <a:p>
            <a:pPr eaLnBrk="1" hangingPunct="1">
              <a:buFontTx/>
              <a:buNone/>
            </a:pPr>
            <a:endParaRPr lang="en-US" dirty="0" smtClean="0">
              <a:cs typeface="Arial" charset="0"/>
            </a:endParaRPr>
          </a:p>
        </p:txBody>
      </p:sp>
    </p:spTree>
    <p:extLst>
      <p:ext uri="{BB962C8B-B14F-4D97-AF65-F5344CB8AC3E}">
        <p14:creationId xmlns:p14="http://schemas.microsoft.com/office/powerpoint/2010/main" val="4156700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IN" dirty="0"/>
              <a:t>Antipsychotic medications</a:t>
            </a:r>
            <a:endParaRPr lang="en-US" dirty="0"/>
          </a:p>
        </p:txBody>
      </p:sp>
      <p:sp>
        <p:nvSpPr>
          <p:cNvPr id="3" name="Content Placeholder 2"/>
          <p:cNvSpPr>
            <a:spLocks noGrp="1"/>
          </p:cNvSpPr>
          <p:nvPr>
            <p:ph idx="1"/>
          </p:nvPr>
        </p:nvSpPr>
        <p:spPr>
          <a:xfrm>
            <a:off x="457200" y="1324377"/>
            <a:ext cx="7620000" cy="4800600"/>
          </a:xfrm>
        </p:spPr>
        <p:txBody>
          <a:bodyPr>
            <a:normAutofit/>
          </a:bodyPr>
          <a:lstStyle/>
          <a:p>
            <a:r>
              <a:rPr lang="en-IN" dirty="0" smtClean="0"/>
              <a:t>Used </a:t>
            </a:r>
            <a:r>
              <a:rPr lang="en-IN" dirty="0"/>
              <a:t>to treat schizophrenia </a:t>
            </a:r>
            <a:r>
              <a:rPr lang="en-IN" dirty="0" smtClean="0"/>
              <a:t>or schizophrenia-related </a:t>
            </a:r>
            <a:r>
              <a:rPr lang="en-IN" dirty="0"/>
              <a:t>disorders. </a:t>
            </a:r>
            <a:endParaRPr lang="en-IN" dirty="0" smtClean="0"/>
          </a:p>
          <a:p>
            <a:endParaRPr lang="en-IN" dirty="0" smtClean="0"/>
          </a:p>
          <a:p>
            <a:r>
              <a:rPr lang="en-IN" dirty="0" smtClean="0"/>
              <a:t>Conventional </a:t>
            </a:r>
            <a:r>
              <a:rPr lang="en-IN" dirty="0"/>
              <a:t>"typical" </a:t>
            </a:r>
            <a:r>
              <a:rPr lang="en-IN" dirty="0" smtClean="0"/>
              <a:t>antipsychotics are the first generation and available </a:t>
            </a:r>
            <a:r>
              <a:rPr lang="en-IN" dirty="0"/>
              <a:t>since the </a:t>
            </a:r>
            <a:r>
              <a:rPr lang="en-IN" dirty="0" smtClean="0"/>
              <a:t>mid-1950's.</a:t>
            </a:r>
          </a:p>
          <a:p>
            <a:endParaRPr lang="en-IN" dirty="0" smtClean="0"/>
          </a:p>
          <a:p>
            <a:r>
              <a:rPr lang="en-IN" dirty="0" smtClean="0"/>
              <a:t>For e.g.: Chlorpromazine </a:t>
            </a:r>
            <a:r>
              <a:rPr lang="en-IN" dirty="0"/>
              <a:t>(</a:t>
            </a:r>
            <a:r>
              <a:rPr lang="en-IN" dirty="0" err="1"/>
              <a:t>Thorazine</a:t>
            </a:r>
            <a:r>
              <a:rPr lang="en-IN" dirty="0" smtClean="0"/>
              <a:t>), Haloperidol </a:t>
            </a:r>
            <a:r>
              <a:rPr lang="en-IN" dirty="0"/>
              <a:t>(Haldol</a:t>
            </a:r>
            <a:r>
              <a:rPr lang="en-IN" dirty="0" smtClean="0"/>
              <a:t>), </a:t>
            </a:r>
            <a:r>
              <a:rPr lang="en-IN" dirty="0" err="1" smtClean="0"/>
              <a:t>Perphenazine</a:t>
            </a:r>
            <a:r>
              <a:rPr lang="en-IN" dirty="0" smtClean="0"/>
              <a:t> </a:t>
            </a:r>
            <a:r>
              <a:rPr lang="en-IN" dirty="0"/>
              <a:t>(generic only</a:t>
            </a:r>
            <a:r>
              <a:rPr lang="en-IN" dirty="0" smtClean="0"/>
              <a:t>), </a:t>
            </a:r>
            <a:r>
              <a:rPr lang="en-IN" dirty="0" err="1" smtClean="0"/>
              <a:t>Fluphenazine</a:t>
            </a:r>
            <a:r>
              <a:rPr lang="en-IN" dirty="0" smtClean="0"/>
              <a:t> </a:t>
            </a:r>
            <a:r>
              <a:rPr lang="en-IN" dirty="0"/>
              <a:t>(generic only).</a:t>
            </a:r>
          </a:p>
          <a:p>
            <a:endParaRPr lang="en-IN" dirty="0" smtClean="0"/>
          </a:p>
          <a:p>
            <a:r>
              <a:rPr lang="en-IN" dirty="0" smtClean="0"/>
              <a:t>The new </a:t>
            </a:r>
            <a:r>
              <a:rPr lang="en-IN" dirty="0"/>
              <a:t>antipsychotic medications </a:t>
            </a:r>
            <a:r>
              <a:rPr lang="en-IN" dirty="0" smtClean="0"/>
              <a:t>or the second generation of antipsychotics were developed in </a:t>
            </a:r>
            <a:r>
              <a:rPr lang="en-IN" dirty="0"/>
              <a:t>the </a:t>
            </a:r>
            <a:r>
              <a:rPr lang="en-IN" dirty="0" smtClean="0"/>
              <a:t>1990's and are known as "</a:t>
            </a:r>
            <a:r>
              <a:rPr lang="en-IN" dirty="0"/>
              <a:t>atypical" antipsychotics.</a:t>
            </a:r>
            <a:endParaRPr lang="en-US" dirty="0"/>
          </a:p>
        </p:txBody>
      </p:sp>
      <p:sp>
        <p:nvSpPr>
          <p:cNvPr id="4" name="TextBox 3"/>
          <p:cNvSpPr txBox="1"/>
          <p:nvPr/>
        </p:nvSpPr>
        <p:spPr>
          <a:xfrm>
            <a:off x="762000" y="6096000"/>
            <a:ext cx="6858000" cy="646331"/>
          </a:xfrm>
          <a:prstGeom prst="rect">
            <a:avLst/>
          </a:prstGeom>
          <a:noFill/>
        </p:spPr>
        <p:txBody>
          <a:bodyPr wrap="square" rtlCol="0">
            <a:spAutoFit/>
          </a:bodyPr>
          <a:lstStyle/>
          <a:p>
            <a:r>
              <a:rPr lang="en-US" dirty="0" smtClean="0"/>
              <a:t>Source: </a:t>
            </a:r>
            <a:r>
              <a:rPr lang="en-US" dirty="0" smtClean="0">
                <a:hlinkClick r:id="rId2"/>
              </a:rPr>
              <a:t>http</a:t>
            </a:r>
            <a:r>
              <a:rPr lang="en-US" dirty="0">
                <a:hlinkClick r:id="rId2"/>
              </a:rPr>
              <a:t>://</a:t>
            </a:r>
            <a:r>
              <a:rPr lang="en-US" dirty="0" smtClean="0">
                <a:hlinkClick r:id="rId2"/>
              </a:rPr>
              <a:t>www.nimh.nih.gov/health/publications/mental-health-medications/index.shtml</a:t>
            </a:r>
            <a:endParaRPr lang="en-US" dirty="0"/>
          </a:p>
        </p:txBody>
      </p:sp>
    </p:spTree>
    <p:extLst>
      <p:ext uri="{BB962C8B-B14F-4D97-AF65-F5344CB8AC3E}">
        <p14:creationId xmlns:p14="http://schemas.microsoft.com/office/powerpoint/2010/main" val="2242818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dirty="0">
                <a:cs typeface="Times New Roman" pitchFamily="18" charset="0"/>
              </a:rPr>
              <a:t>Potential Adverse </a:t>
            </a:r>
            <a:r>
              <a:rPr lang="en-US" altLang="en-US" sz="4400" dirty="0" smtClean="0">
                <a:cs typeface="Times New Roman" pitchFamily="18" charset="0"/>
              </a:rPr>
              <a:t>Effects </a:t>
            </a:r>
            <a:r>
              <a:rPr lang="en-US" altLang="en-US" sz="4400" dirty="0">
                <a:cs typeface="Times New Roman" pitchFamily="18" charset="0"/>
              </a:rPr>
              <a:t>of </a:t>
            </a:r>
            <a:r>
              <a:rPr lang="en-US" altLang="en-US" sz="4400">
                <a:cs typeface="Times New Roman" pitchFamily="18" charset="0"/>
              </a:rPr>
              <a:t>Antipsychotic </a:t>
            </a:r>
            <a:r>
              <a:rPr lang="en-US" altLang="en-US" sz="4400" smtClean="0">
                <a:cs typeface="Times New Roman" pitchFamily="18" charset="0"/>
              </a:rPr>
              <a:t>drugs</a:t>
            </a:r>
            <a:endParaRPr lang="en-US" sz="4400" dirty="0"/>
          </a:p>
        </p:txBody>
      </p:sp>
      <p:sp>
        <p:nvSpPr>
          <p:cNvPr id="14" name="Content Placeholder 2"/>
          <p:cNvSpPr>
            <a:spLocks noGrp="1"/>
          </p:cNvSpPr>
          <p:nvPr>
            <p:ph idx="1"/>
          </p:nvPr>
        </p:nvSpPr>
        <p:spPr>
          <a:xfrm>
            <a:off x="457200" y="1600200"/>
            <a:ext cx="7620000" cy="4800600"/>
          </a:xfrm>
        </p:spPr>
        <p:txBody>
          <a:bodyPr>
            <a:normAutofit fontScale="92500"/>
          </a:bodyPr>
          <a:lstStyle/>
          <a:p>
            <a:r>
              <a:rPr lang="en-US" dirty="0" smtClean="0"/>
              <a:t>Hypotension</a:t>
            </a:r>
          </a:p>
          <a:p>
            <a:r>
              <a:rPr lang="en-US" dirty="0" smtClean="0"/>
              <a:t>Anticholinergic Effects</a:t>
            </a:r>
          </a:p>
          <a:p>
            <a:r>
              <a:rPr lang="en-US" dirty="0" smtClean="0"/>
              <a:t>Extrapyramidal Symptoms</a:t>
            </a:r>
          </a:p>
          <a:p>
            <a:r>
              <a:rPr lang="en-US" dirty="0" err="1" smtClean="0"/>
              <a:t>Pseudoparkinsonism</a:t>
            </a:r>
            <a:endParaRPr lang="en-US" dirty="0" smtClean="0"/>
          </a:p>
          <a:p>
            <a:r>
              <a:rPr lang="en-US" dirty="0" err="1" smtClean="0"/>
              <a:t>Akathisia</a:t>
            </a:r>
            <a:endParaRPr lang="en-US" dirty="0" smtClean="0"/>
          </a:p>
          <a:p>
            <a:r>
              <a:rPr lang="en-US" dirty="0" smtClean="0"/>
              <a:t>Dystonic Reactions</a:t>
            </a:r>
          </a:p>
          <a:p>
            <a:r>
              <a:rPr lang="en-US" dirty="0" smtClean="0"/>
              <a:t>Tardive Dyskinesia</a:t>
            </a:r>
          </a:p>
          <a:p>
            <a:r>
              <a:rPr lang="en-US" dirty="0" err="1" smtClean="0"/>
              <a:t>Hyperprolactinemia</a:t>
            </a:r>
            <a:endParaRPr lang="en-US" dirty="0" smtClean="0"/>
          </a:p>
          <a:p>
            <a:r>
              <a:rPr lang="en-US" dirty="0" smtClean="0"/>
              <a:t>Sexual Dysfunction</a:t>
            </a:r>
          </a:p>
          <a:p>
            <a:r>
              <a:rPr lang="en-US" dirty="0" err="1" smtClean="0"/>
              <a:t>Agranulocytosis</a:t>
            </a:r>
            <a:endParaRPr lang="en-US" dirty="0" smtClean="0"/>
          </a:p>
          <a:p>
            <a:r>
              <a:rPr lang="en-US" dirty="0" smtClean="0"/>
              <a:t>Cardiac Arrhythmias</a:t>
            </a:r>
          </a:p>
          <a:p>
            <a:r>
              <a:rPr lang="en-US" dirty="0" smtClean="0"/>
              <a:t>Seizures</a:t>
            </a:r>
          </a:p>
          <a:p>
            <a:r>
              <a:rPr lang="en-US" dirty="0" smtClean="0"/>
              <a:t>Metabolic Syndrome Issues</a:t>
            </a:r>
            <a:endParaRPr lang="en-US" dirty="0"/>
          </a:p>
        </p:txBody>
      </p:sp>
      <p:sp>
        <p:nvSpPr>
          <p:cNvPr id="15" name="TextBox 14"/>
          <p:cNvSpPr txBox="1"/>
          <p:nvPr/>
        </p:nvSpPr>
        <p:spPr>
          <a:xfrm>
            <a:off x="2819400" y="6392765"/>
            <a:ext cx="5715000" cy="369332"/>
          </a:xfrm>
          <a:prstGeom prst="rect">
            <a:avLst/>
          </a:prstGeom>
          <a:noFill/>
        </p:spPr>
        <p:txBody>
          <a:bodyPr wrap="square" rtlCol="0">
            <a:spAutoFit/>
          </a:bodyPr>
          <a:lstStyle/>
          <a:p>
            <a:r>
              <a:rPr lang="en-US" dirty="0" smtClean="0"/>
              <a:t>Source</a:t>
            </a:r>
            <a:r>
              <a:rPr lang="en-US" dirty="0"/>
              <a:t>: </a:t>
            </a:r>
            <a:r>
              <a:rPr lang="en-US" dirty="0">
                <a:hlinkClick r:id="rId2"/>
              </a:rPr>
              <a:t>http://</a:t>
            </a:r>
            <a:r>
              <a:rPr lang="en-US" dirty="0" smtClean="0">
                <a:hlinkClick r:id="rId2"/>
              </a:rPr>
              <a:t>www.ncbi.nlm.nih.gov/pubmed/20187598</a:t>
            </a:r>
            <a:endParaRPr lang="en-US" dirty="0"/>
          </a:p>
        </p:txBody>
      </p:sp>
    </p:spTree>
    <p:extLst>
      <p:ext uri="{BB962C8B-B14F-4D97-AF65-F5344CB8AC3E}">
        <p14:creationId xmlns:p14="http://schemas.microsoft.com/office/powerpoint/2010/main" val="3656628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Publication</a:t>
            </a:r>
            <a:endParaRPr lang="en-US" dirty="0"/>
          </a:p>
        </p:txBody>
      </p:sp>
      <p:sp>
        <p:nvSpPr>
          <p:cNvPr id="3" name="Content Placeholder 2"/>
          <p:cNvSpPr>
            <a:spLocks noGrp="1"/>
          </p:cNvSpPr>
          <p:nvPr>
            <p:ph idx="1"/>
          </p:nvPr>
        </p:nvSpPr>
        <p:spPr/>
        <p:txBody>
          <a:bodyPr/>
          <a:lstStyle/>
          <a:p>
            <a:pPr marL="114300" indent="0">
              <a:buNone/>
            </a:pPr>
            <a:r>
              <a:rPr lang="en-US" dirty="0"/>
              <a:t>Converting positive and negative symptom scores between PANSS and SAPS/SANS</a:t>
            </a:r>
            <a:r>
              <a:rPr lang="en-US" dirty="0" smtClean="0"/>
              <a:t>. </a:t>
            </a:r>
            <a:r>
              <a:rPr lang="en-US" dirty="0"/>
              <a:t>Schizophrenia research. 152(1): 289-94</a:t>
            </a:r>
          </a:p>
          <a:p>
            <a:pPr marL="114300" indent="0">
              <a:buNone/>
            </a:pPr>
            <a:r>
              <a:rPr lang="en-US" smtClean="0"/>
              <a:t>Authors: van </a:t>
            </a:r>
            <a:r>
              <a:rPr lang="en-US" dirty="0" err="1"/>
              <a:t>Erp</a:t>
            </a:r>
            <a:r>
              <a:rPr lang="en-US" dirty="0"/>
              <a:t> TG, </a:t>
            </a:r>
            <a:r>
              <a:rPr lang="en-US" dirty="0" err="1"/>
              <a:t>Preda</a:t>
            </a:r>
            <a:r>
              <a:rPr lang="en-US" dirty="0"/>
              <a:t> A, Nguyen D, Faziola L, Turner J, </a:t>
            </a:r>
            <a:r>
              <a:rPr lang="en-US" dirty="0" err="1"/>
              <a:t>Bustillo</a:t>
            </a:r>
            <a:r>
              <a:rPr lang="en-US" dirty="0"/>
              <a:t> J, </a:t>
            </a:r>
            <a:r>
              <a:rPr lang="en-US" dirty="0" err="1"/>
              <a:t>Belger</a:t>
            </a:r>
            <a:r>
              <a:rPr lang="en-US" dirty="0"/>
              <a:t> A, Lim KO, McEwen S, </a:t>
            </a:r>
            <a:r>
              <a:rPr lang="en-US" dirty="0" err="1"/>
              <a:t>Voyvodic</a:t>
            </a:r>
            <a:r>
              <a:rPr lang="en-US" dirty="0"/>
              <a:t> J</a:t>
            </a:r>
          </a:p>
          <a:p>
            <a:pPr marL="114300" indent="0">
              <a:buNone/>
            </a:pPr>
            <a:r>
              <a:rPr lang="en-US" dirty="0">
                <a:hlinkClick r:id="rId2"/>
              </a:rPr>
              <a:t>http://</a:t>
            </a:r>
            <a:r>
              <a:rPr lang="en-US" dirty="0" smtClean="0">
                <a:hlinkClick r:id="rId2"/>
              </a:rPr>
              <a:t>www.ncbi.nlm.nih.gov/pubmed/24332632</a:t>
            </a:r>
            <a:endParaRPr lang="en-US" dirty="0" smtClean="0"/>
          </a:p>
        </p:txBody>
      </p:sp>
    </p:spTree>
    <p:extLst>
      <p:ext uri="{BB962C8B-B14F-4D97-AF65-F5344CB8AC3E}">
        <p14:creationId xmlns:p14="http://schemas.microsoft.com/office/powerpoint/2010/main" val="1368926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6" y="3"/>
            <a:ext cx="9179719"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211138"/>
            <a:ext cx="7886700" cy="1019175"/>
          </a:xfrm>
        </p:spPr>
        <p:txBody>
          <a:bodyPr>
            <a:normAutofit/>
          </a:bodyPr>
          <a:lstStyle/>
          <a:p>
            <a:pPr algn="ctr"/>
            <a:r>
              <a:rPr lang="en-US" sz="2600" b="1" dirty="0" smtClean="0">
                <a:latin typeface="Times New Roman" pitchFamily="18" charset="0"/>
                <a:cs typeface="Times New Roman" pitchFamily="18" charset="0"/>
              </a:rPr>
              <a:t>Pharmacovigilance Related Journals</a:t>
            </a:r>
            <a:endParaRPr lang="en-US" sz="2600" b="1" dirty="0">
              <a:latin typeface="Times New Roman" pitchFamily="18" charset="0"/>
              <a:cs typeface="Times New Roman" pitchFamily="18" charset="0"/>
            </a:endParaRPr>
          </a:p>
        </p:txBody>
      </p:sp>
      <p:sp>
        <p:nvSpPr>
          <p:cNvPr id="6" name="Vertical Scroll 5"/>
          <p:cNvSpPr/>
          <p:nvPr/>
        </p:nvSpPr>
        <p:spPr>
          <a:xfrm>
            <a:off x="364334" y="1128713"/>
            <a:ext cx="5655468" cy="5486400"/>
          </a:xfrm>
          <a:prstGeom prst="verticalScroll">
            <a:avLst/>
          </a:prstGeom>
        </p:spPr>
        <p:style>
          <a:lnRef idx="1">
            <a:schemeClr val="accent5"/>
          </a:lnRef>
          <a:fillRef idx="2">
            <a:schemeClr val="accent5"/>
          </a:fillRef>
          <a:effectRef idx="1">
            <a:schemeClr val="accent5"/>
          </a:effectRef>
          <a:fontRef idx="minor">
            <a:schemeClr val="dk1"/>
          </a:fontRef>
        </p:style>
        <p:txBody>
          <a:bodyPr anchor="ctr"/>
          <a:lstStyle/>
          <a:p>
            <a:pPr marL="342900" indent="-342900">
              <a:buFont typeface="Wingdings" panose="05000000000000000000" pitchFamily="2" charset="2"/>
              <a:buChar char="Ø"/>
              <a:defRPr/>
            </a:pPr>
            <a:r>
              <a:rPr lang="en-US" sz="2400" b="1" dirty="0" smtClean="0">
                <a:solidFill>
                  <a:schemeClr val="accent5">
                    <a:lumMod val="50000"/>
                  </a:schemeClr>
                </a:solidFill>
                <a:latin typeface="Times New Roman" pitchFamily="18" charset="0"/>
                <a:cs typeface="Times New Roman" pitchFamily="18" charset="0"/>
                <a:hlinkClick r:id="rId3"/>
              </a:rPr>
              <a:t>Journal of Clinical Trials</a:t>
            </a:r>
            <a:endParaRPr lang="en-US" sz="2400" b="1" dirty="0" smtClean="0">
              <a:solidFill>
                <a:schemeClr val="accent5">
                  <a:lumMod val="50000"/>
                </a:schemeClr>
              </a:solidFill>
              <a:latin typeface="Times New Roman" pitchFamily="18" charset="0"/>
              <a:cs typeface="Times New Roman" pitchFamily="18" charset="0"/>
            </a:endParaRPr>
          </a:p>
          <a:p>
            <a:pPr marL="342900" indent="-342900">
              <a:buFont typeface="Wingdings" panose="05000000000000000000" pitchFamily="2" charset="2"/>
              <a:buChar char="Ø"/>
              <a:defRPr/>
            </a:pPr>
            <a:r>
              <a:rPr lang="en-IN" sz="2400" b="1" dirty="0" smtClean="0">
                <a:solidFill>
                  <a:schemeClr val="accent5">
                    <a:lumMod val="50000"/>
                  </a:schemeClr>
                </a:solidFill>
                <a:latin typeface="Times New Roman" pitchFamily="18" charset="0"/>
                <a:cs typeface="Times New Roman" pitchFamily="18" charset="0"/>
                <a:hlinkClick r:id="rId4"/>
              </a:rPr>
              <a:t>Advances in Pharmacoepidemiology &amp; Drug Safety</a:t>
            </a:r>
            <a:endParaRPr lang="en-IN" sz="2400" b="1" dirty="0" smtClean="0">
              <a:solidFill>
                <a:schemeClr val="accent5">
                  <a:lumMod val="50000"/>
                </a:schemeClr>
              </a:solidFill>
              <a:latin typeface="Times New Roman" pitchFamily="18" charset="0"/>
              <a:cs typeface="Times New Roman" pitchFamily="18" charset="0"/>
            </a:endParaRPr>
          </a:p>
          <a:p>
            <a:pPr marL="342900" indent="-342900">
              <a:buFont typeface="Wingdings" panose="05000000000000000000" pitchFamily="2" charset="2"/>
              <a:buChar char="Ø"/>
              <a:defRPr/>
            </a:pPr>
            <a:r>
              <a:rPr lang="en-IN" sz="2400" b="1" dirty="0" smtClean="0">
                <a:solidFill>
                  <a:schemeClr val="accent5">
                    <a:lumMod val="50000"/>
                  </a:schemeClr>
                </a:solidFill>
                <a:latin typeface="Times New Roman" pitchFamily="18" charset="0"/>
                <a:cs typeface="Times New Roman" pitchFamily="18" charset="0"/>
                <a:hlinkClick r:id="rId5"/>
              </a:rPr>
              <a:t>Journal of Drug Metabolism &amp; Toxicology</a:t>
            </a:r>
            <a:endParaRPr lang="en-US" sz="2400" b="1" dirty="0">
              <a:solidFill>
                <a:schemeClr val="accent5">
                  <a:lumMod val="50000"/>
                </a:schemeClr>
              </a:solidFill>
              <a:latin typeface="Times New Roman" pitchFamily="18" charset="0"/>
              <a:cs typeface="Times New Roman" pitchFamily="18" charset="0"/>
            </a:endParaRPr>
          </a:p>
        </p:txBody>
      </p:sp>
      <p:pic>
        <p:nvPicPr>
          <p:cNvPr id="24578" name="Picture 2" descr="F:\Current tasks\PPT\JP\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060703"/>
            <a:ext cx="3219451" cy="342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6" y="3"/>
            <a:ext cx="9179719"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365126"/>
            <a:ext cx="7886700" cy="790575"/>
          </a:xfrm>
        </p:spPr>
        <p:txBody>
          <a:bodyPr>
            <a:normAutofit/>
          </a:bodyPr>
          <a:lstStyle/>
          <a:p>
            <a:pPr algn="ctr"/>
            <a:r>
              <a:rPr lang="en-US" sz="3600" b="1" dirty="0">
                <a:latin typeface="Times New Roman" pitchFamily="18" charset="0"/>
                <a:cs typeface="Times New Roman" pitchFamily="18" charset="0"/>
              </a:rPr>
              <a:t>Pharmacovigilance Related </a:t>
            </a:r>
            <a:r>
              <a:rPr lang="en-US" sz="3600" b="1" dirty="0" smtClean="0">
                <a:latin typeface="Times New Roman" pitchFamily="18" charset="0"/>
                <a:cs typeface="Times New Roman" pitchFamily="18" charset="0"/>
              </a:rPr>
              <a:t>Conferences</a:t>
            </a:r>
            <a:endParaRPr lang="en-US" sz="3600" dirty="0"/>
          </a:p>
        </p:txBody>
      </p:sp>
      <p:pic>
        <p:nvPicPr>
          <p:cNvPr id="4" name="Picture 1" descr="C:\Users\rakesh-s\Desktop\spea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24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625535" y="914400"/>
            <a:ext cx="7915276" cy="3429000"/>
          </a:xfrm>
          <a:prstGeom prst="horizontalScroll">
            <a:avLst/>
          </a:prstGeom>
        </p:spPr>
        <p:style>
          <a:lnRef idx="1">
            <a:schemeClr val="accent5"/>
          </a:lnRef>
          <a:fillRef idx="2">
            <a:schemeClr val="accent5"/>
          </a:fillRef>
          <a:effectRef idx="1">
            <a:schemeClr val="accent5"/>
          </a:effectRef>
          <a:fontRef idx="minor">
            <a:schemeClr val="dk1"/>
          </a:fontRef>
        </p:style>
        <p:txBody>
          <a:bodyPr anchor="ctr"/>
          <a:lstStyle/>
          <a:p>
            <a:r>
              <a:rPr lang="en-US" sz="2400" dirty="0"/>
              <a:t>For further details regarding the conference please visit</a:t>
            </a:r>
          </a:p>
          <a:p>
            <a:r>
              <a:rPr lang="en-US" sz="2400" dirty="0">
                <a:hlinkClick r:id="rId4"/>
              </a:rPr>
              <a:t>http://www.conferenceseries.com/pharmaceutical-sciences-meetings/</a:t>
            </a:r>
            <a:endParaRPr lang="en-US" sz="2400" dirty="0"/>
          </a:p>
        </p:txBody>
      </p:sp>
    </p:spTree>
    <p:extLst>
      <p:ext uri="{BB962C8B-B14F-4D97-AF65-F5344CB8AC3E}">
        <p14:creationId xmlns:p14="http://schemas.microsoft.com/office/powerpoint/2010/main" val="3366691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165"/>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5"/>
            <a:ext cx="7086600" cy="830997"/>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p:spPr>
        <p:style>
          <a:lnRef idx="1">
            <a:schemeClr val="accent5"/>
          </a:lnRef>
          <a:fillRef idx="2">
            <a:schemeClr val="accent5"/>
          </a:fillRef>
          <a:effectRef idx="1">
            <a:schemeClr val="accent5"/>
          </a:effectRef>
          <a:fontRef idx="minor">
            <a:schemeClr val="dk1"/>
          </a:fontRef>
        </p:style>
        <p:txBody>
          <a:bodyPr anchor="ctr"/>
          <a:lstStyle/>
          <a:p>
            <a:pPr lvl="0">
              <a:defRPr/>
            </a:pPr>
            <a:r>
              <a:rPr lang="en-US" dirty="0">
                <a:solidFill>
                  <a:prstClr val="black"/>
                </a:solidFill>
                <a:latin typeface="Constantia"/>
              </a:rPr>
              <a:t>Open Access Membership with OMICS international enables academicians </a:t>
            </a:r>
            <a:r>
              <a:rPr lang="en-US" dirty="0">
                <a:solidFill>
                  <a:prstClr val="black"/>
                </a:solidFill>
                <a:latin typeface="Calisto MT" panose="02040603050505030304" pitchFamily="18" charset="0"/>
              </a:rPr>
              <a:t>and research institutions, funders and corporations to actively encourage open access in scholarly communication and the dissemination of research published by their authors.</a:t>
            </a:r>
          </a:p>
          <a:p>
            <a:pPr lvl="0">
              <a:defRPr/>
            </a:pPr>
            <a:r>
              <a:rPr lang="en-US" dirty="0">
                <a:solidFill>
                  <a:prstClr val="black"/>
                </a:solidFill>
                <a:latin typeface="Calisto MT" panose="02040603050505030304" pitchFamily="18" charset="0"/>
              </a:rPr>
              <a:t>For more details and benefits, click on the link below:</a:t>
            </a:r>
          </a:p>
          <a:p>
            <a:pPr lvl="0">
              <a:defRPr/>
            </a:pPr>
            <a:r>
              <a:rPr lang="en-US" dirty="0">
                <a:solidFill>
                  <a:srgbClr val="10CF9B">
                    <a:lumMod val="10000"/>
                  </a:srgbClr>
                </a:solidFill>
                <a:latin typeface="Calisto MT" panose="02040603050505030304" pitchFamily="18" charset="0"/>
                <a:hlinkClick r:id="rId4"/>
              </a:rPr>
              <a:t>http://omicsonline.org/membership.php</a:t>
            </a:r>
            <a:r>
              <a:rPr lang="en-US" dirty="0">
                <a:solidFill>
                  <a:srgbClr val="10CF9B">
                    <a:lumMod val="10000"/>
                  </a:srgbClr>
                </a:solidFill>
                <a:latin typeface="Calisto MT" panose="02040603050505030304" pitchFamily="18" charset="0"/>
              </a:rPr>
              <a:t> </a:t>
            </a:r>
            <a:endParaRPr lang="en-US" dirty="0">
              <a:solidFill>
                <a:srgbClr val="10CF9B">
                  <a:lumMod val="10000"/>
                </a:srgbClr>
              </a:solidFill>
              <a:latin typeface="Calisto MT" panose="02040603050505030304" pitchFamily="18" charset="0"/>
            </a:endParaRPr>
          </a:p>
        </p:txBody>
      </p:sp>
    </p:spTree>
    <p:extLst>
      <p:ext uri="{BB962C8B-B14F-4D97-AF65-F5344CB8AC3E}">
        <p14:creationId xmlns:p14="http://schemas.microsoft.com/office/powerpoint/2010/main" val="2281046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1447800"/>
          </a:xfrm>
        </p:spPr>
        <p:txBody>
          <a:bodyPr/>
          <a:lstStyle/>
          <a:p>
            <a:r>
              <a:rPr lang="en-US" dirty="0"/>
              <a:t>Lawrence R. </a:t>
            </a:r>
            <a:r>
              <a:rPr lang="en-US" dirty="0" smtClean="0"/>
              <a:t>Faziola</a:t>
            </a:r>
            <a:endParaRPr lang="en-US" dirty="0"/>
          </a:p>
        </p:txBody>
      </p:sp>
      <p:sp>
        <p:nvSpPr>
          <p:cNvPr id="3" name="Subtitle 2"/>
          <p:cNvSpPr>
            <a:spLocks noGrp="1"/>
          </p:cNvSpPr>
          <p:nvPr>
            <p:ph type="subTitle" idx="1"/>
          </p:nvPr>
        </p:nvSpPr>
        <p:spPr>
          <a:xfrm>
            <a:off x="685800" y="3657600"/>
            <a:ext cx="6461760" cy="2209800"/>
          </a:xfrm>
        </p:spPr>
        <p:txBody>
          <a:bodyPr>
            <a:normAutofit/>
          </a:bodyPr>
          <a:lstStyle/>
          <a:p>
            <a:r>
              <a:rPr lang="en-IN" dirty="0" smtClean="0"/>
              <a:t>Assistant </a:t>
            </a:r>
            <a:r>
              <a:rPr lang="en-IN" dirty="0"/>
              <a:t>Professor</a:t>
            </a:r>
          </a:p>
          <a:p>
            <a:r>
              <a:rPr lang="en-IN" dirty="0"/>
              <a:t>Department of Psychiatry and Human </a:t>
            </a:r>
            <a:r>
              <a:rPr lang="en-IN" dirty="0" err="1"/>
              <a:t>Behavior</a:t>
            </a:r>
            <a:endParaRPr lang="en-IN" dirty="0"/>
          </a:p>
          <a:p>
            <a:r>
              <a:rPr lang="en-IN" dirty="0"/>
              <a:t>UCI Medical </a:t>
            </a:r>
            <a:r>
              <a:rPr lang="en-IN" dirty="0" err="1"/>
              <a:t>Center</a:t>
            </a:r>
            <a:endParaRPr lang="en-IN" dirty="0"/>
          </a:p>
          <a:p>
            <a:r>
              <a:rPr lang="en-IN" dirty="0"/>
              <a:t>California, USA</a:t>
            </a:r>
            <a:endParaRPr lang="en-US" dirty="0"/>
          </a:p>
        </p:txBody>
      </p:sp>
    </p:spTree>
    <p:extLst>
      <p:ext uri="{BB962C8B-B14F-4D97-AF65-F5344CB8AC3E}">
        <p14:creationId xmlns:p14="http://schemas.microsoft.com/office/powerpoint/2010/main" val="2314072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p:txBody>
          <a:bodyPr>
            <a:noAutofit/>
          </a:bodyPr>
          <a:lstStyle/>
          <a:p>
            <a:pPr marL="0" indent="0">
              <a:buNone/>
            </a:pPr>
            <a:r>
              <a:rPr lang="en-IN" spc="-100" dirty="0" err="1">
                <a:solidFill>
                  <a:schemeClr val="tx2"/>
                </a:solidFill>
                <a:ea typeface="+mj-ea"/>
                <a:cs typeface="+mj-cs"/>
              </a:rPr>
              <a:t>Dr.</a:t>
            </a:r>
            <a:r>
              <a:rPr lang="en-IN" spc="-100" dirty="0">
                <a:solidFill>
                  <a:schemeClr val="tx2"/>
                </a:solidFill>
                <a:ea typeface="+mj-ea"/>
                <a:cs typeface="+mj-cs"/>
              </a:rPr>
              <a:t> Faziola received his MD degree from Creighton University in Omaha, Nebraska, USA, and completed residency training in psychiatry at the University of California at Irvine (UCI), Medical </a:t>
            </a:r>
            <a:r>
              <a:rPr lang="en-IN" spc="-100" dirty="0" err="1">
                <a:solidFill>
                  <a:schemeClr val="tx2"/>
                </a:solidFill>
                <a:ea typeface="+mj-ea"/>
                <a:cs typeface="+mj-cs"/>
              </a:rPr>
              <a:t>Center</a:t>
            </a:r>
            <a:r>
              <a:rPr lang="en-IN" spc="-100" dirty="0">
                <a:solidFill>
                  <a:schemeClr val="tx2"/>
                </a:solidFill>
                <a:ea typeface="+mj-ea"/>
                <a:cs typeface="+mj-cs"/>
              </a:rPr>
              <a:t>, where he joined the clinical faculty.  His clinical duties include attending to hospitalized patients in crisis as director of a 19 bed inpatient adult ward, and providing instruction to medical students and resident physicians.  He has been involved with clinical research, and has been active in organized psychiatry, where he advocates for more rational and comprehensive services for the mentally ill.  As a physician educator, he has been recognized with teaching awards from both the UCI school of medicine and the department of psychiatry.</a:t>
            </a:r>
          </a:p>
        </p:txBody>
      </p:sp>
    </p:spTree>
    <p:extLst>
      <p:ext uri="{BB962C8B-B14F-4D97-AF65-F5344CB8AC3E}">
        <p14:creationId xmlns:p14="http://schemas.microsoft.com/office/powerpoint/2010/main" val="162408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Interests</a:t>
            </a:r>
            <a:endParaRPr lang="en-US" dirty="0"/>
          </a:p>
        </p:txBody>
      </p:sp>
      <p:sp>
        <p:nvSpPr>
          <p:cNvPr id="3" name="Content Placeholder 2"/>
          <p:cNvSpPr>
            <a:spLocks noGrp="1"/>
          </p:cNvSpPr>
          <p:nvPr>
            <p:ph idx="1"/>
          </p:nvPr>
        </p:nvSpPr>
        <p:spPr/>
        <p:txBody>
          <a:bodyPr>
            <a:noAutofit/>
          </a:bodyPr>
          <a:lstStyle/>
          <a:p>
            <a:pPr marL="0" indent="0">
              <a:buNone/>
            </a:pPr>
            <a:r>
              <a:rPr lang="en-US" sz="2400" spc="-100" dirty="0">
                <a:solidFill>
                  <a:schemeClr val="tx2"/>
                </a:solidFill>
                <a:ea typeface="+mj-ea"/>
                <a:cs typeface="+mj-cs"/>
              </a:rPr>
              <a:t>His research interests are </a:t>
            </a:r>
            <a:endParaRPr lang="en-US" sz="2400" spc="-100" dirty="0" smtClean="0">
              <a:solidFill>
                <a:schemeClr val="tx2"/>
              </a:solidFill>
              <a:ea typeface="+mj-ea"/>
              <a:cs typeface="+mj-cs"/>
            </a:endParaRPr>
          </a:p>
          <a:p>
            <a:pPr indent="-342900"/>
            <a:r>
              <a:rPr lang="en-US" sz="2400" spc="-100" dirty="0" smtClean="0">
                <a:solidFill>
                  <a:schemeClr val="tx2"/>
                </a:solidFill>
                <a:ea typeface="+mj-ea"/>
                <a:cs typeface="+mj-cs"/>
              </a:rPr>
              <a:t>Psychiatry </a:t>
            </a:r>
            <a:r>
              <a:rPr lang="en-US" sz="2400" spc="-100" dirty="0">
                <a:solidFill>
                  <a:schemeClr val="tx2"/>
                </a:solidFill>
                <a:ea typeface="+mj-ea"/>
                <a:cs typeface="+mj-cs"/>
              </a:rPr>
              <a:t>and Behavioral </a:t>
            </a:r>
            <a:r>
              <a:rPr lang="en-US" sz="2400" spc="-100" dirty="0" smtClean="0">
                <a:solidFill>
                  <a:schemeClr val="tx2"/>
                </a:solidFill>
                <a:ea typeface="+mj-ea"/>
                <a:cs typeface="+mj-cs"/>
              </a:rPr>
              <a:t>Health</a:t>
            </a:r>
            <a:endParaRPr lang="en-US" sz="2400" spc="-100" dirty="0">
              <a:solidFill>
                <a:schemeClr val="tx2"/>
              </a:solidFill>
              <a:ea typeface="+mj-ea"/>
              <a:cs typeface="+mj-cs"/>
            </a:endParaRPr>
          </a:p>
          <a:p>
            <a:pPr indent="-342900"/>
            <a:r>
              <a:rPr lang="en-US" sz="2400" spc="-100" dirty="0" smtClean="0">
                <a:solidFill>
                  <a:schemeClr val="tx2"/>
                </a:solidFill>
                <a:ea typeface="+mj-ea"/>
                <a:cs typeface="+mj-cs"/>
              </a:rPr>
              <a:t>Hospital Psychiatry</a:t>
            </a:r>
          </a:p>
          <a:p>
            <a:pPr indent="-342900"/>
            <a:r>
              <a:rPr lang="en-US" sz="2400" spc="-100" dirty="0" smtClean="0">
                <a:solidFill>
                  <a:schemeClr val="tx2"/>
                </a:solidFill>
                <a:ea typeface="+mj-ea"/>
                <a:cs typeface="+mj-cs"/>
              </a:rPr>
              <a:t>Psychopharmacology </a:t>
            </a:r>
            <a:r>
              <a:rPr lang="en-US" sz="2400" spc="-100" dirty="0">
                <a:solidFill>
                  <a:schemeClr val="tx2"/>
                </a:solidFill>
                <a:ea typeface="+mj-ea"/>
                <a:cs typeface="+mj-cs"/>
              </a:rPr>
              <a:t>for </a:t>
            </a:r>
            <a:r>
              <a:rPr lang="en-US" sz="2400" spc="-100" dirty="0" smtClean="0">
                <a:solidFill>
                  <a:schemeClr val="tx2"/>
                </a:solidFill>
                <a:ea typeface="+mj-ea"/>
                <a:cs typeface="+mj-cs"/>
              </a:rPr>
              <a:t>Schizophrenia</a:t>
            </a:r>
            <a:endParaRPr lang="en-US" sz="2400" spc="-100" dirty="0">
              <a:solidFill>
                <a:schemeClr val="tx2"/>
              </a:solidFill>
              <a:ea typeface="+mj-ea"/>
              <a:cs typeface="+mj-cs"/>
            </a:endParaRPr>
          </a:p>
          <a:p>
            <a:pPr indent="-342900"/>
            <a:r>
              <a:rPr lang="en-US" sz="2400" spc="-100" dirty="0" smtClean="0">
                <a:solidFill>
                  <a:schemeClr val="tx2"/>
                </a:solidFill>
                <a:ea typeface="+mj-ea"/>
                <a:cs typeface="+mj-cs"/>
              </a:rPr>
              <a:t>Bipolar Disorder</a:t>
            </a:r>
          </a:p>
          <a:p>
            <a:pPr indent="-342900"/>
            <a:r>
              <a:rPr lang="en-US" sz="2400" spc="-100" dirty="0" smtClean="0">
                <a:solidFill>
                  <a:schemeClr val="tx2"/>
                </a:solidFill>
                <a:ea typeface="+mj-ea"/>
                <a:cs typeface="+mj-cs"/>
              </a:rPr>
              <a:t>Major Depression</a:t>
            </a:r>
            <a:endParaRPr lang="en-US" sz="2400" spc="-100" dirty="0">
              <a:solidFill>
                <a:schemeClr val="tx2"/>
              </a:solidFill>
              <a:ea typeface="+mj-ea"/>
              <a:cs typeface="+mj-cs"/>
            </a:endParaRPr>
          </a:p>
        </p:txBody>
      </p:sp>
    </p:spTree>
    <p:extLst>
      <p:ext uri="{BB962C8B-B14F-4D97-AF65-F5344CB8AC3E}">
        <p14:creationId xmlns:p14="http://schemas.microsoft.com/office/powerpoint/2010/main" val="367230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Psychopharmacology</a:t>
            </a:r>
          </a:p>
        </p:txBody>
      </p:sp>
      <p:sp>
        <p:nvSpPr>
          <p:cNvPr id="3" name="Content Placeholder 2"/>
          <p:cNvSpPr>
            <a:spLocks noGrp="1"/>
          </p:cNvSpPr>
          <p:nvPr>
            <p:ph idx="1"/>
          </p:nvPr>
        </p:nvSpPr>
        <p:spPr/>
        <p:txBody>
          <a:bodyPr>
            <a:normAutofit fontScale="77500" lnSpcReduction="20000"/>
          </a:bodyPr>
          <a:lstStyle/>
          <a:p>
            <a:r>
              <a:rPr lang="en-IN" sz="3800" spc="-100" dirty="0">
                <a:solidFill>
                  <a:schemeClr val="tx2"/>
                </a:solidFill>
                <a:ea typeface="+mj-ea"/>
                <a:cs typeface="+mj-cs"/>
              </a:rPr>
              <a:t>Psychopharmacology is the study of the effects of drugs on affect, cognition, and behaviour</a:t>
            </a:r>
          </a:p>
          <a:p>
            <a:pPr marL="114300" indent="0">
              <a:buNone/>
            </a:pPr>
            <a:endParaRPr lang="en-IN" sz="3800" spc="-100" dirty="0">
              <a:solidFill>
                <a:schemeClr val="tx2"/>
              </a:solidFill>
              <a:ea typeface="+mj-ea"/>
              <a:cs typeface="+mj-cs"/>
            </a:endParaRPr>
          </a:p>
          <a:p>
            <a:r>
              <a:rPr lang="en-IN" sz="3800" spc="-100" dirty="0">
                <a:solidFill>
                  <a:schemeClr val="tx2"/>
                </a:solidFill>
                <a:ea typeface="+mj-ea"/>
                <a:cs typeface="+mj-cs"/>
              </a:rPr>
              <a:t>The term drug has many meanings:</a:t>
            </a:r>
          </a:p>
          <a:p>
            <a:pPr lvl="1"/>
            <a:r>
              <a:rPr lang="en-IN" sz="3800" spc="-100" dirty="0">
                <a:solidFill>
                  <a:schemeClr val="tx2"/>
                </a:solidFill>
                <a:ea typeface="+mj-ea"/>
                <a:cs typeface="+mj-cs"/>
              </a:rPr>
              <a:t>Medication to treat a disease</a:t>
            </a:r>
          </a:p>
          <a:p>
            <a:pPr lvl="1"/>
            <a:r>
              <a:rPr lang="en-IN" sz="3800" spc="-100" dirty="0">
                <a:solidFill>
                  <a:schemeClr val="tx2"/>
                </a:solidFill>
                <a:ea typeface="+mj-ea"/>
                <a:cs typeface="+mj-cs"/>
              </a:rPr>
              <a:t>A chemical that is likely to be abused</a:t>
            </a:r>
          </a:p>
          <a:p>
            <a:pPr lvl="1"/>
            <a:r>
              <a:rPr lang="en-IN" sz="3800" spc="-100" dirty="0">
                <a:solidFill>
                  <a:schemeClr val="tx2"/>
                </a:solidFill>
                <a:ea typeface="+mj-ea"/>
                <a:cs typeface="+mj-cs"/>
              </a:rPr>
              <a:t>An “exogenous” chemical that significantly alters the function of certain bodily cells when taken in relatively low doses (chemical is not required for normal cellular functioning)</a:t>
            </a:r>
          </a:p>
          <a:p>
            <a:endParaRPr lang="en-US" dirty="0"/>
          </a:p>
        </p:txBody>
      </p:sp>
    </p:spTree>
    <p:extLst>
      <p:ext uri="{BB962C8B-B14F-4D97-AF65-F5344CB8AC3E}">
        <p14:creationId xmlns:p14="http://schemas.microsoft.com/office/powerpoint/2010/main" val="83398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2819400"/>
            <a:ext cx="4069080" cy="3657600"/>
          </a:xfrm>
          <a:prstGeom prst="rect">
            <a:avLst/>
          </a:prstGeom>
        </p:spPr>
      </p:pic>
      <p:sp>
        <p:nvSpPr>
          <p:cNvPr id="83970" name="Rectangle 2"/>
          <p:cNvSpPr>
            <a:spLocks noGrp="1" noChangeArrowheads="1"/>
          </p:cNvSpPr>
          <p:nvPr>
            <p:ph type="title"/>
          </p:nvPr>
        </p:nvSpPr>
        <p:spPr>
          <a:xfrm>
            <a:off x="457200" y="115888"/>
            <a:ext cx="8229600" cy="919162"/>
          </a:xfrm>
        </p:spPr>
        <p:txBody>
          <a:bodyPr/>
          <a:lstStyle/>
          <a:p>
            <a:r>
              <a:rPr lang="en-US" sz="4400" dirty="0"/>
              <a:t>Main Psychopharmacological Drugs</a:t>
            </a:r>
          </a:p>
        </p:txBody>
      </p:sp>
      <p:sp>
        <p:nvSpPr>
          <p:cNvPr id="83971" name="Rectangle 3"/>
          <p:cNvSpPr>
            <a:spLocks noGrp="1" noChangeArrowheads="1"/>
          </p:cNvSpPr>
          <p:nvPr>
            <p:ph type="body" idx="1"/>
          </p:nvPr>
        </p:nvSpPr>
        <p:spPr/>
        <p:txBody>
          <a:bodyPr>
            <a:normAutofit/>
          </a:bodyPr>
          <a:lstStyle/>
          <a:p>
            <a:r>
              <a:rPr lang="en-US" sz="2800" spc="-100" dirty="0">
                <a:solidFill>
                  <a:schemeClr val="tx2"/>
                </a:solidFill>
                <a:latin typeface="+mj-lt"/>
                <a:ea typeface="+mj-ea"/>
                <a:cs typeface="+mj-cs"/>
              </a:rPr>
              <a:t>Antipsychotics</a:t>
            </a:r>
          </a:p>
          <a:p>
            <a:r>
              <a:rPr lang="en-US" sz="2800" spc="-100" dirty="0" smtClean="0">
                <a:solidFill>
                  <a:schemeClr val="tx2"/>
                </a:solidFill>
                <a:latin typeface="+mj-lt"/>
                <a:ea typeface="+mj-ea"/>
                <a:cs typeface="+mj-cs"/>
              </a:rPr>
              <a:t>Antidepressants</a:t>
            </a:r>
            <a:endParaRPr lang="en-US" sz="2800" spc="-100" dirty="0">
              <a:solidFill>
                <a:schemeClr val="tx2"/>
              </a:solidFill>
              <a:latin typeface="+mj-lt"/>
              <a:ea typeface="+mj-ea"/>
              <a:cs typeface="+mj-cs"/>
            </a:endParaRPr>
          </a:p>
          <a:p>
            <a:r>
              <a:rPr lang="en-US" sz="2800" spc="-100" dirty="0">
                <a:solidFill>
                  <a:schemeClr val="tx2"/>
                </a:solidFill>
                <a:latin typeface="+mj-lt"/>
                <a:ea typeface="+mj-ea"/>
                <a:cs typeface="+mj-cs"/>
              </a:rPr>
              <a:t>Anxiolytics</a:t>
            </a:r>
          </a:p>
          <a:p>
            <a:r>
              <a:rPr lang="en-US" sz="2800" spc="-100" dirty="0">
                <a:solidFill>
                  <a:schemeClr val="tx2"/>
                </a:solidFill>
                <a:latin typeface="+mj-lt"/>
                <a:ea typeface="+mj-ea"/>
                <a:cs typeface="+mj-cs"/>
              </a:rPr>
              <a:t>Hypnotics</a:t>
            </a:r>
          </a:p>
          <a:p>
            <a:r>
              <a:rPr lang="en-US" sz="2800" spc="-100" dirty="0" err="1" smtClean="0">
                <a:solidFill>
                  <a:schemeClr val="tx2"/>
                </a:solidFill>
                <a:latin typeface="+mj-lt"/>
                <a:ea typeface="+mj-ea"/>
                <a:cs typeface="+mj-cs"/>
              </a:rPr>
              <a:t>Cognitives</a:t>
            </a:r>
            <a:endParaRPr lang="en-US" sz="2800" spc="-100" dirty="0">
              <a:solidFill>
                <a:schemeClr val="tx2"/>
              </a:solidFill>
              <a:latin typeface="+mj-lt"/>
              <a:ea typeface="+mj-ea"/>
              <a:cs typeface="+mj-cs"/>
            </a:endParaRPr>
          </a:p>
          <a:p>
            <a:r>
              <a:rPr lang="en-US" sz="2800" spc="-100" dirty="0" err="1">
                <a:solidFill>
                  <a:schemeClr val="tx2"/>
                </a:solidFill>
                <a:latin typeface="+mj-lt"/>
                <a:ea typeface="+mj-ea"/>
                <a:cs typeface="+mj-cs"/>
              </a:rPr>
              <a:t>Psychostimulants</a:t>
            </a:r>
            <a:endParaRPr lang="en-US" sz="2800" spc="-100" dirty="0">
              <a:solidFill>
                <a:schemeClr val="tx2"/>
              </a:solidFill>
              <a:latin typeface="+mj-lt"/>
              <a:ea typeface="+mj-ea"/>
              <a:cs typeface="+mj-cs"/>
            </a:endParaRPr>
          </a:p>
        </p:txBody>
      </p:sp>
    </p:spTree>
    <p:extLst>
      <p:ext uri="{BB962C8B-B14F-4D97-AF65-F5344CB8AC3E}">
        <p14:creationId xmlns:p14="http://schemas.microsoft.com/office/powerpoint/2010/main" val="2512287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idx="1"/>
          </p:nvPr>
        </p:nvSpPr>
        <p:spPr>
          <a:xfrm>
            <a:off x="685800" y="1828800"/>
            <a:ext cx="7239000" cy="4648200"/>
          </a:xfrm>
        </p:spPr>
        <p:txBody>
          <a:bodyPr>
            <a:normAutofit/>
          </a:bodyPr>
          <a:lstStyle/>
          <a:p>
            <a:pPr marL="609600" indent="-609600" algn="l" rtl="0" eaLnBrk="1" hangingPunct="1">
              <a:lnSpc>
                <a:spcPct val="90000"/>
              </a:lnSpc>
              <a:buFont typeface="+mj-lt"/>
              <a:buAutoNum type="arabicPeriod"/>
            </a:pPr>
            <a:r>
              <a:rPr lang="en-US" sz="2800" dirty="0" smtClean="0">
                <a:cs typeface="Arial" charset="0"/>
              </a:rPr>
              <a:t>Synthesis</a:t>
            </a:r>
          </a:p>
          <a:p>
            <a:pPr marL="609600" indent="-609600" algn="l" rtl="0" eaLnBrk="1" hangingPunct="1">
              <a:lnSpc>
                <a:spcPct val="90000"/>
              </a:lnSpc>
              <a:buFontTx/>
              <a:buAutoNum type="arabicPeriod"/>
            </a:pPr>
            <a:r>
              <a:rPr lang="en-US" sz="2800" dirty="0" smtClean="0">
                <a:cs typeface="Arial" charset="0"/>
              </a:rPr>
              <a:t>Storage </a:t>
            </a:r>
          </a:p>
          <a:p>
            <a:pPr marL="609600" indent="-609600" algn="l" rtl="0" eaLnBrk="1" hangingPunct="1">
              <a:lnSpc>
                <a:spcPct val="90000"/>
              </a:lnSpc>
              <a:buFontTx/>
              <a:buAutoNum type="arabicPeriod"/>
            </a:pPr>
            <a:r>
              <a:rPr lang="en-US" sz="2800" dirty="0" smtClean="0">
                <a:cs typeface="Arial" charset="0"/>
              </a:rPr>
              <a:t>Enzymatic destruction if not stored</a:t>
            </a:r>
          </a:p>
          <a:p>
            <a:pPr marL="609600" indent="-609600" algn="l" rtl="0" eaLnBrk="1" hangingPunct="1">
              <a:lnSpc>
                <a:spcPct val="90000"/>
              </a:lnSpc>
              <a:buFontTx/>
              <a:buAutoNum type="arabicPeriod"/>
            </a:pPr>
            <a:r>
              <a:rPr lang="en-US" sz="2800" dirty="0" smtClean="0">
                <a:cs typeface="Arial" charset="0"/>
              </a:rPr>
              <a:t>Exocytosis</a:t>
            </a:r>
          </a:p>
          <a:p>
            <a:pPr marL="609600" indent="-609600" algn="l" rtl="0" eaLnBrk="1" hangingPunct="1">
              <a:lnSpc>
                <a:spcPct val="90000"/>
              </a:lnSpc>
              <a:buFontTx/>
              <a:buAutoNum type="arabicPeriod"/>
            </a:pPr>
            <a:r>
              <a:rPr lang="en-US" sz="2800" dirty="0" smtClean="0">
                <a:cs typeface="Arial" charset="0"/>
              </a:rPr>
              <a:t>Termination of release via binding with </a:t>
            </a:r>
            <a:r>
              <a:rPr lang="en-US" sz="2800" dirty="0" err="1" smtClean="0">
                <a:cs typeface="Arial" charset="0"/>
              </a:rPr>
              <a:t>autorecptors</a:t>
            </a:r>
            <a:endParaRPr lang="en-US" sz="2800" dirty="0" smtClean="0">
              <a:cs typeface="Arial" charset="0"/>
            </a:endParaRPr>
          </a:p>
          <a:p>
            <a:pPr marL="609600" indent="-609600" algn="l" rtl="0" eaLnBrk="1" hangingPunct="1">
              <a:lnSpc>
                <a:spcPct val="90000"/>
              </a:lnSpc>
              <a:buFontTx/>
              <a:buAutoNum type="arabicPeriod"/>
            </a:pPr>
            <a:r>
              <a:rPr lang="en-US" sz="2800" dirty="0" smtClean="0">
                <a:cs typeface="Arial" charset="0"/>
              </a:rPr>
              <a:t>Binding to receptors</a:t>
            </a:r>
          </a:p>
          <a:p>
            <a:pPr marL="609600" indent="-609600" algn="l" rtl="0" eaLnBrk="1" hangingPunct="1">
              <a:lnSpc>
                <a:spcPct val="90000"/>
              </a:lnSpc>
              <a:buFontTx/>
              <a:buAutoNum type="arabicPeriod"/>
            </a:pPr>
            <a:r>
              <a:rPr lang="en-US" sz="2800" dirty="0" smtClean="0">
                <a:cs typeface="Arial" charset="0"/>
              </a:rPr>
              <a:t>Inactivated</a:t>
            </a:r>
          </a:p>
        </p:txBody>
      </p:sp>
      <p:sp>
        <p:nvSpPr>
          <p:cNvPr id="8195" name="TextBox 2"/>
          <p:cNvSpPr txBox="1">
            <a:spLocks noChangeArrowheads="1"/>
          </p:cNvSpPr>
          <p:nvPr/>
        </p:nvSpPr>
        <p:spPr bwMode="auto">
          <a:xfrm>
            <a:off x="304800" y="228600"/>
            <a:ext cx="8001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4400" spc="-100" dirty="0">
                <a:solidFill>
                  <a:schemeClr val="tx2"/>
                </a:solidFill>
                <a:latin typeface="+mj-lt"/>
                <a:ea typeface="+mj-ea"/>
                <a:cs typeface="+mj-cs"/>
              </a:rPr>
              <a:t>Neurotransmitters </a:t>
            </a:r>
            <a:r>
              <a:rPr lang="en-US" sz="4400" spc="-100" dirty="0" smtClean="0">
                <a:solidFill>
                  <a:schemeClr val="tx2"/>
                </a:solidFill>
                <a:latin typeface="+mj-lt"/>
                <a:ea typeface="+mj-ea"/>
                <a:cs typeface="+mj-cs"/>
              </a:rPr>
              <a:t>go </a:t>
            </a:r>
            <a:r>
              <a:rPr lang="en-US" sz="4400" spc="-100" dirty="0">
                <a:solidFill>
                  <a:schemeClr val="tx2"/>
                </a:solidFill>
                <a:latin typeface="+mj-lt"/>
                <a:ea typeface="+mj-ea"/>
                <a:cs typeface="+mj-cs"/>
              </a:rPr>
              <a:t>through 7 steps </a:t>
            </a:r>
            <a:endParaRPr lang="ar-SA" sz="4400" spc="-100" dirty="0">
              <a:solidFill>
                <a:schemeClr val="tx2"/>
              </a:solidFill>
              <a:latin typeface="+mj-lt"/>
              <a:ea typeface="+mj-ea"/>
              <a:cs typeface="+mj-cs"/>
            </a:endParaRPr>
          </a:p>
        </p:txBody>
      </p:sp>
    </p:spTree>
    <p:extLst>
      <p:ext uri="{BB962C8B-B14F-4D97-AF65-F5344CB8AC3E}">
        <p14:creationId xmlns:p14="http://schemas.microsoft.com/office/powerpoint/2010/main" val="786704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lbokeriah\Pictures\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665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r>
              <a:rPr lang="en-US" dirty="0" smtClean="0"/>
              <a:t>Mechanism of Drug Action</a:t>
            </a:r>
            <a:endParaRPr lang="en-US" dirty="0"/>
          </a:p>
        </p:txBody>
      </p:sp>
      <p:sp>
        <p:nvSpPr>
          <p:cNvPr id="3" name="Content Placeholder 2"/>
          <p:cNvSpPr>
            <a:spLocks noGrp="1"/>
          </p:cNvSpPr>
          <p:nvPr>
            <p:ph idx="1"/>
          </p:nvPr>
        </p:nvSpPr>
        <p:spPr>
          <a:xfrm>
            <a:off x="457200" y="1524000"/>
            <a:ext cx="7620000" cy="5029200"/>
          </a:xfrm>
        </p:spPr>
        <p:txBody>
          <a:bodyPr>
            <a:noAutofit/>
          </a:bodyPr>
          <a:lstStyle/>
          <a:p>
            <a:r>
              <a:rPr lang="en-IN" sz="2400" spc="-100" dirty="0">
                <a:solidFill>
                  <a:schemeClr val="tx2"/>
                </a:solidFill>
                <a:ea typeface="+mj-ea"/>
                <a:cs typeface="+mj-cs"/>
              </a:rPr>
              <a:t>Drugs either act as an AGONIST (mimic the NT ) or ANTAGONIST (block the NT)</a:t>
            </a:r>
          </a:p>
          <a:p>
            <a:r>
              <a:rPr lang="en-IN" sz="2400" spc="-100" dirty="0">
                <a:solidFill>
                  <a:schemeClr val="tx2"/>
                </a:solidFill>
                <a:ea typeface="+mj-ea"/>
                <a:cs typeface="+mj-cs"/>
              </a:rPr>
              <a:t>Drug molecules interact with target sites to effect the nervous system</a:t>
            </a:r>
          </a:p>
          <a:p>
            <a:pPr lvl="1"/>
            <a:r>
              <a:rPr lang="en-IN" spc="-100" dirty="0">
                <a:solidFill>
                  <a:schemeClr val="tx2"/>
                </a:solidFill>
                <a:ea typeface="+mj-ea"/>
                <a:cs typeface="+mj-cs"/>
              </a:rPr>
              <a:t>The drug must be absorbed into the bloodstream and then carried to the target site(s)</a:t>
            </a:r>
          </a:p>
          <a:p>
            <a:r>
              <a:rPr lang="en-IN" sz="2400" spc="-100" dirty="0">
                <a:solidFill>
                  <a:schemeClr val="tx2"/>
                </a:solidFill>
                <a:ea typeface="+mj-ea"/>
                <a:cs typeface="+mj-cs"/>
              </a:rPr>
              <a:t>Pharmacokinetics is the study of drug absorption, distribution within body, and drug elimination</a:t>
            </a:r>
          </a:p>
          <a:p>
            <a:pPr lvl="1"/>
            <a:r>
              <a:rPr lang="en-IN" spc="-100" dirty="0">
                <a:solidFill>
                  <a:schemeClr val="tx2"/>
                </a:solidFill>
                <a:ea typeface="+mj-ea"/>
                <a:cs typeface="+mj-cs"/>
              </a:rPr>
              <a:t>Absorption depends on the route of administration</a:t>
            </a:r>
          </a:p>
          <a:p>
            <a:pPr lvl="1"/>
            <a:r>
              <a:rPr lang="en-IN" spc="-100" dirty="0">
                <a:solidFill>
                  <a:schemeClr val="tx2"/>
                </a:solidFill>
                <a:ea typeface="+mj-ea"/>
                <a:cs typeface="+mj-cs"/>
              </a:rPr>
              <a:t>Drug distribution depends on how soluble the drug molecule is in fat (to pass through membranes) and on the extent to which the drug binds to blood proteins (albumin)</a:t>
            </a:r>
          </a:p>
          <a:p>
            <a:pPr lvl="1"/>
            <a:r>
              <a:rPr lang="en-IN" spc="-100" dirty="0">
                <a:solidFill>
                  <a:schemeClr val="tx2"/>
                </a:solidFill>
                <a:ea typeface="+mj-ea"/>
                <a:cs typeface="+mj-cs"/>
              </a:rPr>
              <a:t>Drug elimination is accomplished by excretion into urine and/or by inactivation by enzymes in the liver.</a:t>
            </a:r>
          </a:p>
        </p:txBody>
      </p:sp>
    </p:spTree>
    <p:extLst>
      <p:ext uri="{BB962C8B-B14F-4D97-AF65-F5344CB8AC3E}">
        <p14:creationId xmlns:p14="http://schemas.microsoft.com/office/powerpoint/2010/main" val="41043914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110</TotalTime>
  <Words>721</Words>
  <Application>Microsoft Office PowerPoint</Application>
  <PresentationFormat>On-screen Show (4:3)</PresentationFormat>
  <Paragraphs>95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Adjacency</vt:lpstr>
      <vt:lpstr>OMICS Journals are welcoming Submissions</vt:lpstr>
      <vt:lpstr>Lawrence R. Faziola</vt:lpstr>
      <vt:lpstr>Biography</vt:lpstr>
      <vt:lpstr>Research Interests</vt:lpstr>
      <vt:lpstr>Psychopharmacology</vt:lpstr>
      <vt:lpstr>Main Psychopharmacological Drugs</vt:lpstr>
      <vt:lpstr>PowerPoint Presentation</vt:lpstr>
      <vt:lpstr>PowerPoint Presentation</vt:lpstr>
      <vt:lpstr>Mechanism of Drug Action</vt:lpstr>
      <vt:lpstr>PowerPoint Presentation</vt:lpstr>
      <vt:lpstr>Summary of Medications Role in Psychiatry</vt:lpstr>
      <vt:lpstr>Antipsychotic medications</vt:lpstr>
      <vt:lpstr>Potential Adverse Effects of Antipsychotic drugs</vt:lpstr>
      <vt:lpstr>Recent Publication</vt:lpstr>
      <vt:lpstr>Pharmacovigilance Related Journals</vt:lpstr>
      <vt:lpstr>Pharmacovigilance Related Conferences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Lawrence R. Faziola</dc:title>
  <dc:creator>Jawala P</dc:creator>
  <cp:lastModifiedBy>Priyanka Rayani</cp:lastModifiedBy>
  <cp:revision>30</cp:revision>
  <dcterms:created xsi:type="dcterms:W3CDTF">2006-08-16T00:00:00Z</dcterms:created>
  <dcterms:modified xsi:type="dcterms:W3CDTF">2015-10-13T14:05:48Z</dcterms:modified>
</cp:coreProperties>
</file>