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74" r:id="rId2"/>
    <p:sldId id="256" r:id="rId3"/>
    <p:sldId id="257" r:id="rId4"/>
    <p:sldId id="258" r:id="rId5"/>
    <p:sldId id="259" r:id="rId6"/>
    <p:sldId id="272" r:id="rId7"/>
    <p:sldId id="260" r:id="rId8"/>
    <p:sldId id="261" r:id="rId9"/>
    <p:sldId id="262" r:id="rId10"/>
    <p:sldId id="263" r:id="rId11"/>
    <p:sldId id="265" r:id="rId12"/>
    <p:sldId id="264" r:id="rId13"/>
    <p:sldId id="266" r:id="rId14"/>
    <p:sldId id="267" r:id="rId15"/>
    <p:sldId id="270" r:id="rId16"/>
    <p:sldId id="271" r:id="rId17"/>
    <p:sldId id="268" r:id="rId18"/>
    <p:sldId id="269"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209" autoAdjust="0"/>
  </p:normalViewPr>
  <p:slideViewPr>
    <p:cSldViewPr snapToGrid="0" snapToObjects="1">
      <p:cViewPr>
        <p:scale>
          <a:sx n="90" d="100"/>
          <a:sy n="90" d="100"/>
        </p:scale>
        <p:origin x="-8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AA7A0A-8D4F-F44F-B5CB-FA618542F362}" type="datetimeFigureOut">
              <a:rPr lang="en-US" smtClean="0"/>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799E7-67DB-9846-9871-A5C3F0ED59BD}" type="slidenum">
              <a:rPr lang="en-US" smtClean="0"/>
              <a:t>‹#›</a:t>
            </a:fld>
            <a:endParaRPr lang="en-US"/>
          </a:p>
        </p:txBody>
      </p:sp>
    </p:spTree>
    <p:extLst>
      <p:ext uri="{BB962C8B-B14F-4D97-AF65-F5344CB8AC3E}">
        <p14:creationId xmlns:p14="http://schemas.microsoft.com/office/powerpoint/2010/main" val="31150815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rooted 1814</a:t>
            </a:r>
            <a:endParaRPr lang="en-US" dirty="0"/>
          </a:p>
        </p:txBody>
      </p:sp>
      <p:sp>
        <p:nvSpPr>
          <p:cNvPr id="4" name="Slide Number Placeholder 3"/>
          <p:cNvSpPr>
            <a:spLocks noGrp="1"/>
          </p:cNvSpPr>
          <p:nvPr>
            <p:ph type="sldNum" sz="quarter" idx="10"/>
          </p:nvPr>
        </p:nvSpPr>
        <p:spPr/>
        <p:txBody>
          <a:bodyPr/>
          <a:lstStyle/>
          <a:p>
            <a:fld id="{F4369BD3-5E09-5145-A402-15E447AB1D46}" type="slidenum">
              <a:rPr lang="en-US" smtClean="0"/>
              <a:t>14</a:t>
            </a:fld>
            <a:endParaRPr lang="en-US"/>
          </a:p>
        </p:txBody>
      </p:sp>
    </p:spTree>
    <p:extLst>
      <p:ext uri="{BB962C8B-B14F-4D97-AF65-F5344CB8AC3E}">
        <p14:creationId xmlns:p14="http://schemas.microsoft.com/office/powerpoint/2010/main" val="191525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rooted 1814</a:t>
            </a:r>
            <a:endParaRPr lang="en-US" dirty="0"/>
          </a:p>
        </p:txBody>
      </p:sp>
      <p:sp>
        <p:nvSpPr>
          <p:cNvPr id="4" name="Slide Number Placeholder 3"/>
          <p:cNvSpPr>
            <a:spLocks noGrp="1"/>
          </p:cNvSpPr>
          <p:nvPr>
            <p:ph type="sldNum" sz="quarter" idx="10"/>
          </p:nvPr>
        </p:nvSpPr>
        <p:spPr/>
        <p:txBody>
          <a:bodyPr/>
          <a:lstStyle/>
          <a:p>
            <a:fld id="{F4369BD3-5E09-5145-A402-15E447AB1D46}" type="slidenum">
              <a:rPr lang="en-US" smtClean="0"/>
              <a:t>15</a:t>
            </a:fld>
            <a:endParaRPr lang="en-US"/>
          </a:p>
        </p:txBody>
      </p:sp>
    </p:spTree>
    <p:extLst>
      <p:ext uri="{BB962C8B-B14F-4D97-AF65-F5344CB8AC3E}">
        <p14:creationId xmlns:p14="http://schemas.microsoft.com/office/powerpoint/2010/main" val="191525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rooted 1814</a:t>
            </a:r>
            <a:endParaRPr lang="en-US" dirty="0"/>
          </a:p>
        </p:txBody>
      </p:sp>
      <p:sp>
        <p:nvSpPr>
          <p:cNvPr id="4" name="Slide Number Placeholder 3"/>
          <p:cNvSpPr>
            <a:spLocks noGrp="1"/>
          </p:cNvSpPr>
          <p:nvPr>
            <p:ph type="sldNum" sz="quarter" idx="10"/>
          </p:nvPr>
        </p:nvSpPr>
        <p:spPr/>
        <p:txBody>
          <a:bodyPr/>
          <a:lstStyle/>
          <a:p>
            <a:fld id="{F4369BD3-5E09-5145-A402-15E447AB1D46}" type="slidenum">
              <a:rPr lang="en-US" smtClean="0"/>
              <a:t>16</a:t>
            </a:fld>
            <a:endParaRPr lang="en-US"/>
          </a:p>
        </p:txBody>
      </p:sp>
    </p:spTree>
    <p:extLst>
      <p:ext uri="{BB962C8B-B14F-4D97-AF65-F5344CB8AC3E}">
        <p14:creationId xmlns:p14="http://schemas.microsoft.com/office/powerpoint/2010/main" val="191525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rooted 1814</a:t>
            </a:r>
            <a:endParaRPr lang="en-US" dirty="0"/>
          </a:p>
        </p:txBody>
      </p:sp>
      <p:sp>
        <p:nvSpPr>
          <p:cNvPr id="4" name="Slide Number Placeholder 3"/>
          <p:cNvSpPr>
            <a:spLocks noGrp="1"/>
          </p:cNvSpPr>
          <p:nvPr>
            <p:ph type="sldNum" sz="quarter" idx="10"/>
          </p:nvPr>
        </p:nvSpPr>
        <p:spPr/>
        <p:txBody>
          <a:bodyPr/>
          <a:lstStyle/>
          <a:p>
            <a:fld id="{F4369BD3-5E09-5145-A402-15E447AB1D46}" type="slidenum">
              <a:rPr lang="en-US" smtClean="0"/>
              <a:t>17</a:t>
            </a:fld>
            <a:endParaRPr lang="en-US"/>
          </a:p>
        </p:txBody>
      </p:sp>
    </p:spTree>
    <p:extLst>
      <p:ext uri="{BB962C8B-B14F-4D97-AF65-F5344CB8AC3E}">
        <p14:creationId xmlns:p14="http://schemas.microsoft.com/office/powerpoint/2010/main" val="191525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rooted 1814</a:t>
            </a:r>
            <a:endParaRPr lang="en-US" dirty="0"/>
          </a:p>
        </p:txBody>
      </p:sp>
      <p:sp>
        <p:nvSpPr>
          <p:cNvPr id="4" name="Slide Number Placeholder 3"/>
          <p:cNvSpPr>
            <a:spLocks noGrp="1"/>
          </p:cNvSpPr>
          <p:nvPr>
            <p:ph type="sldNum" sz="quarter" idx="10"/>
          </p:nvPr>
        </p:nvSpPr>
        <p:spPr/>
        <p:txBody>
          <a:bodyPr/>
          <a:lstStyle/>
          <a:p>
            <a:fld id="{F4369BD3-5E09-5145-A402-15E447AB1D46}" type="slidenum">
              <a:rPr lang="en-US" smtClean="0"/>
              <a:t>18</a:t>
            </a:fld>
            <a:endParaRPr lang="en-US"/>
          </a:p>
        </p:txBody>
      </p:sp>
    </p:spTree>
    <p:extLst>
      <p:ext uri="{BB962C8B-B14F-4D97-AF65-F5344CB8AC3E}">
        <p14:creationId xmlns:p14="http://schemas.microsoft.com/office/powerpoint/2010/main" val="191525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E3BA521-7353-FA41-94AB-24DF3151BFEE}" type="datetimeFigureOut">
              <a:rPr lang="en-US" smtClean="0"/>
              <a:t>10/19/2015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85C02D3C-C6CA-FE4E-8163-23FAA20AAE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3BA521-7353-FA41-94AB-24DF3151BFEE}" type="datetimeFigureOut">
              <a:rPr lang="en-US" smtClean="0"/>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C02D3C-C6CA-FE4E-8163-23FAA20AAE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3BA521-7353-FA41-94AB-24DF3151BFEE}" type="datetimeFigureOut">
              <a:rPr lang="en-US" smtClean="0"/>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C02D3C-C6CA-FE4E-8163-23FAA20AAE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3BA521-7353-FA41-94AB-24DF3151BFEE}" type="datetimeFigureOut">
              <a:rPr lang="en-US" smtClean="0"/>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C02D3C-C6CA-FE4E-8163-23FAA20AAE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E3BA521-7353-FA41-94AB-24DF3151BFEE}" type="datetimeFigureOut">
              <a:rPr lang="en-US" smtClean="0"/>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C02D3C-C6CA-FE4E-8163-23FAA20AAE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E3BA521-7353-FA41-94AB-24DF3151BFEE}" type="datetimeFigureOut">
              <a:rPr lang="en-US" smtClean="0"/>
              <a:t>10/19/2015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C02D3C-C6CA-FE4E-8163-23FAA20AAE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E3BA521-7353-FA41-94AB-24DF3151BFEE}" type="datetimeFigureOut">
              <a:rPr lang="en-US" smtClean="0"/>
              <a:t>10/19/2015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5C02D3C-C6CA-FE4E-8163-23FAA20AAE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E3BA521-7353-FA41-94AB-24DF3151BFEE}" type="datetimeFigureOut">
              <a:rPr lang="en-US" smtClean="0"/>
              <a:t>10/19/2015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5C02D3C-C6CA-FE4E-8163-23FAA20AAE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E3BA521-7353-FA41-94AB-24DF3151BFEE}" type="datetimeFigureOut">
              <a:rPr lang="en-US" smtClean="0"/>
              <a:t>10/19/2015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5C02D3C-C6CA-FE4E-8163-23FAA20AAE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E3BA521-7353-FA41-94AB-24DF3151BFEE}" type="datetimeFigureOut">
              <a:rPr lang="en-US" smtClean="0"/>
              <a:t>10/19/2015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C02D3C-C6CA-FE4E-8163-23FAA20AAE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E3BA521-7353-FA41-94AB-24DF3151BFEE}" type="datetimeFigureOut">
              <a:rPr lang="en-US" smtClean="0"/>
              <a:t>10/19/2015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C02D3C-C6CA-FE4E-8163-23FAA20AAEBA}"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E3BA521-7353-FA41-94AB-24DF3151BFEE}" type="datetimeFigureOut">
              <a:rPr lang="en-US" smtClean="0"/>
              <a:t>10/19/2015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5C02D3C-C6CA-FE4E-8163-23FAA20AAEB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1010092"/>
            <a:ext cx="9129712" cy="4781107"/>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IN" sz="1900" dirty="0" smtClean="0">
              <a:solidFill>
                <a:schemeClr val="bg2">
                  <a:lumMod val="10000"/>
                </a:schemeClr>
              </a:solidFill>
              <a:latin typeface="Centaur" panose="02030504050205020304" pitchFamily="18" charset="0"/>
            </a:endParaRPr>
          </a:p>
          <a:p>
            <a:pPr algn="ctr">
              <a:defRPr/>
            </a:pPr>
            <a:endParaRPr lang="en-IN" smtClean="0">
              <a:solidFill>
                <a:schemeClr val="bg2">
                  <a:lumMod val="10000"/>
                </a:schemeClr>
              </a:solidFill>
              <a:latin typeface="Centaur" panose="02030504050205020304" pitchFamily="18" charset="0"/>
            </a:endParaRPr>
          </a:p>
          <a:p>
            <a:pPr algn="ctr">
              <a:defRPr/>
            </a:pPr>
            <a:r>
              <a:rPr lang="en-IN" smtClean="0">
                <a:solidFill>
                  <a:schemeClr val="bg2">
                    <a:lumMod val="10000"/>
                  </a:schemeClr>
                </a:solidFill>
                <a:latin typeface="Centaur" panose="02030504050205020304" pitchFamily="18" charset="0"/>
              </a:rPr>
              <a:t>OMICS </a:t>
            </a:r>
            <a:r>
              <a:rPr lang="en-IN" dirty="0" smtClean="0">
                <a:solidFill>
                  <a:schemeClr val="bg2">
                    <a:lumMod val="10000"/>
                  </a:schemeClr>
                </a:solidFill>
                <a:latin typeface="Centaur" panose="02030504050205020304" pitchFamily="18" charset="0"/>
              </a:rPr>
              <a:t>International </a:t>
            </a:r>
            <a:r>
              <a:rPr lang="en-IN"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dirty="0">
                <a:solidFill>
                  <a:schemeClr val="bg2">
                    <a:lumMod val="10000"/>
                  </a:schemeClr>
                </a:solidFill>
                <a:latin typeface="Centaur" panose="02030504050205020304" pitchFamily="18" charset="0"/>
              </a:rPr>
              <a:t>OMICS Journals  are poised in excellence by publishing high quality research. </a:t>
            </a:r>
            <a:r>
              <a:rPr lang="en-IN" dirty="0">
                <a:solidFill>
                  <a:schemeClr val="bg2">
                    <a:lumMod val="10000"/>
                  </a:schemeClr>
                </a:solidFill>
                <a:latin typeface="Centaur" panose="02030504050205020304" pitchFamily="18" charset="0"/>
              </a:rPr>
              <a:t>OMICS </a:t>
            </a:r>
            <a:r>
              <a:rPr lang="en-IN" dirty="0" smtClean="0">
                <a:solidFill>
                  <a:schemeClr val="bg2">
                    <a:lumMod val="10000"/>
                  </a:schemeClr>
                </a:solidFill>
                <a:latin typeface="Centaur" panose="02030504050205020304" pitchFamily="18" charset="0"/>
              </a:rPr>
              <a:t>International </a:t>
            </a:r>
            <a:r>
              <a:rPr lang="en-IN"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dirty="0">
              <a:solidFill>
                <a:schemeClr val="bg2">
                  <a:lumMod val="10000"/>
                </a:schemeClr>
              </a:solidFill>
              <a:latin typeface="Centaur" panose="02030504050205020304" pitchFamily="18" charset="0"/>
            </a:endParaRPr>
          </a:p>
          <a:p>
            <a:pPr algn="ctr">
              <a:defRPr/>
            </a:pPr>
            <a:r>
              <a:rPr lang="en-US"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605712"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a:t>
            </a:r>
            <a:r>
              <a:rPr lang="en-US" b="1">
                <a:solidFill>
                  <a:schemeClr val="accent5">
                    <a:lumMod val="10000"/>
                  </a:schemeClr>
                </a:solidFill>
                <a:latin typeface="Microsoft YaHei" panose="020B0503020204020204" pitchFamily="34" charset="-122"/>
                <a:ea typeface="Microsoft YaHei" panose="020B0503020204020204" pitchFamily="34" charset="-122"/>
                <a:hlinkClick r:id="rId3"/>
              </a:rPr>
              <a:t>omicsonline.org/Submitmanuscript.php</a:t>
            </a:r>
            <a:r>
              <a:rPr lang="en-US" b="1">
                <a:solidFill>
                  <a:schemeClr val="accent5">
                    <a:lumMod val="10000"/>
                  </a:schemeClr>
                </a:solidFill>
                <a:latin typeface="Microsoft YaHei" panose="020B0503020204020204" pitchFamily="34" charset="-122"/>
                <a:ea typeface="Microsoft YaHei" panose="020B0503020204020204" pitchFamily="34" charset="-122"/>
              </a:rPr>
              <a:t> </a:t>
            </a:r>
            <a:endParaRPr lang="en-US" b="1" dirty="0">
              <a:solidFill>
                <a:schemeClr val="accent5">
                  <a:lumMod val="10000"/>
                </a:schemeClr>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33986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48" y="677461"/>
            <a:ext cx="8229600" cy="768099"/>
          </a:xfrm>
        </p:spPr>
        <p:txBody>
          <a:bodyPr>
            <a:noAutofit/>
          </a:bodyPr>
          <a:lstStyle/>
          <a:p>
            <a:r>
              <a:rPr lang="en-US" sz="2800" dirty="0" smtClean="0"/>
              <a:t>3. Models of protein evolution</a:t>
            </a:r>
            <a:r>
              <a:rPr lang="en-US" sz="3200" dirty="0" smtClean="0"/>
              <a:t/>
            </a:r>
            <a:br>
              <a:rPr lang="en-US" sz="3200" dirty="0" smtClean="0"/>
            </a:br>
            <a:endParaRPr lang="en-US" sz="3200" dirty="0"/>
          </a:p>
        </p:txBody>
      </p:sp>
      <p:graphicFrame>
        <p:nvGraphicFramePr>
          <p:cNvPr id="5" name="Group 10"/>
          <p:cNvGraphicFramePr>
            <a:graphicFrameLocks noGrp="1"/>
          </p:cNvGraphicFramePr>
          <p:nvPr>
            <p:extLst>
              <p:ext uri="{D42A27DB-BD31-4B8C-83A1-F6EECF244321}">
                <p14:modId xmlns:p14="http://schemas.microsoft.com/office/powerpoint/2010/main" val="1335815540"/>
              </p:ext>
            </p:extLst>
          </p:nvPr>
        </p:nvGraphicFramePr>
        <p:xfrm>
          <a:off x="611676" y="3051544"/>
          <a:ext cx="8075123" cy="1706650"/>
        </p:xfrm>
        <a:graphic>
          <a:graphicData uri="http://schemas.openxmlformats.org/drawingml/2006/table">
            <a:tbl>
              <a:tblPr/>
              <a:tblGrid>
                <a:gridCol w="6021797"/>
                <a:gridCol w="2053326"/>
              </a:tblGrid>
              <a:tr h="313600">
                <a:tc>
                  <a:txBody>
                    <a:bodyPr/>
                    <a:lstStyle/>
                    <a:p>
                      <a:pPr marL="39688" marR="0" lvl="0" indent="0" algn="l" defTabSz="914400" rtl="0" eaLnBrk="1" fontAlgn="base" latinLnBrk="0" hangingPunct="1">
                        <a:lnSpc>
                          <a:spcPct val="100000"/>
                        </a:lnSpc>
                        <a:spcBef>
                          <a:spcPct val="0"/>
                        </a:spcBef>
                        <a:spcAft>
                          <a:spcPts val="1200"/>
                        </a:spcAft>
                        <a:buClr>
                          <a:srgbClr val="FE8637"/>
                        </a:buClr>
                        <a:buSzPct val="68000"/>
                        <a:buFont typeface="Wingdings" charset="2"/>
                        <a:buNone/>
                        <a:tabLst>
                          <a:tab pos="914400" algn="l"/>
                        </a:tabLst>
                      </a:pPr>
                      <a:r>
                        <a:rPr kumimoji="0" lang="en-US" sz="1400" b="1" i="0" u="none" strike="noStrike" cap="none" normalizeH="0" baseline="0" dirty="0" smtClean="0">
                          <a:ln>
                            <a:noFill/>
                          </a:ln>
                          <a:solidFill>
                            <a:schemeClr val="tx1"/>
                          </a:solidFill>
                          <a:effectLst/>
                          <a:latin typeface="Arial" charset="0"/>
                          <a:ea typeface="ヒラギノ明朝 ProN W3" charset="-128"/>
                          <a:sym typeface="Century Schoolbook" charset="0"/>
                        </a:rPr>
                        <a:t>Classes</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FE8637"/>
                        </a:buClr>
                        <a:buSzPct val="68000"/>
                        <a:buFont typeface="Wingdings" charset="2"/>
                        <a:buNone/>
                        <a:tabLst>
                          <a:tab pos="914400" algn="l"/>
                        </a:tabLst>
                      </a:pPr>
                      <a:r>
                        <a:rPr kumimoji="0" lang="en-US" sz="1400" b="1" i="0" u="none" strike="noStrike" cap="none" normalizeH="0" baseline="0" dirty="0" smtClean="0">
                          <a:ln>
                            <a:noFill/>
                          </a:ln>
                          <a:solidFill>
                            <a:schemeClr val="tx1"/>
                          </a:solidFill>
                          <a:effectLst/>
                          <a:latin typeface="Arial" charset="0"/>
                          <a:ea typeface="ヒラギノ明朝 ProN W3" charset="-128"/>
                          <a:sym typeface="Century Schoolbook" charset="0"/>
                        </a:rPr>
                        <a:t>Amino acid type</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600">
                <a:tc>
                  <a:txBody>
                    <a:bodyPr/>
                    <a:lstStyle/>
                    <a:p>
                      <a:pPr marL="39688" marR="0" lvl="0" indent="0" algn="l" defTabSz="914400" rtl="0" eaLnBrk="1" fontAlgn="base" latinLnBrk="0" hangingPunct="1">
                        <a:lnSpc>
                          <a:spcPct val="100000"/>
                        </a:lnSpc>
                        <a:spcBef>
                          <a:spcPct val="0"/>
                        </a:spcBef>
                        <a:spcAft>
                          <a:spcPts val="1200"/>
                        </a:spcAft>
                        <a:buClr>
                          <a:srgbClr val="FE8637"/>
                        </a:buClr>
                        <a:buSzPct val="68000"/>
                        <a:buFont typeface="Wingdings" charset="2"/>
                        <a:buNone/>
                        <a:tabLst>
                          <a:tab pos="914400" algn="l"/>
                        </a:tabLst>
                      </a:pPr>
                      <a:r>
                        <a:rPr kumimoji="0" lang="en-US" sz="1400" b="0" i="0" u="none" strike="noStrike" cap="none" normalizeH="0" baseline="0" dirty="0" smtClean="0">
                          <a:ln>
                            <a:noFill/>
                          </a:ln>
                          <a:solidFill>
                            <a:schemeClr val="tx1"/>
                          </a:solidFill>
                          <a:effectLst/>
                          <a:latin typeface="Arial" charset="0"/>
                          <a:ea typeface="ヒラギノ角ゴ ProN W3" charset="-128"/>
                          <a:sym typeface="Century Schoolbook" charset="0"/>
                        </a:rPr>
                        <a:t>Hydrophilic and small  (MW: 75–146)</a:t>
                      </a:r>
                      <a:endParaRPr kumimoji="0" lang="en-US" sz="1400" b="0" i="0" u="none" strike="noStrike" cap="none" normalizeH="0" baseline="0" dirty="0" smtClean="0">
                        <a:ln>
                          <a:noFill/>
                        </a:ln>
                        <a:solidFill>
                          <a:schemeClr val="tx1"/>
                        </a:solidFill>
                        <a:effectLst/>
                        <a:latin typeface="Arial" charset="0"/>
                        <a:ea typeface="ヒラギノ明朝 ProN W3" charset="-128"/>
                        <a:sym typeface="Century Schoolbook" charset="0"/>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FE8637"/>
                        </a:buClr>
                        <a:buSzPct val="68000"/>
                        <a:buFont typeface="Wingdings" charset="2"/>
                        <a:buNone/>
                        <a:tabLst>
                          <a:tab pos="914400" algn="l"/>
                        </a:tabLst>
                      </a:pPr>
                      <a:r>
                        <a:rPr kumimoji="0" lang="en-US" sz="1400" b="0" i="0" u="none" strike="noStrike" cap="none" normalizeH="0" baseline="0" dirty="0" smtClean="0">
                          <a:ln>
                            <a:noFill/>
                          </a:ln>
                          <a:solidFill>
                            <a:schemeClr val="tx1"/>
                          </a:solidFill>
                          <a:effectLst/>
                          <a:latin typeface="Arial" charset="0"/>
                          <a:ea typeface="ヒラギノ角ゴ ProN W3" charset="-128"/>
                          <a:sym typeface="Century Schoolbook" charset="0"/>
                        </a:rPr>
                        <a:t>A N C G P S T</a:t>
                      </a:r>
                      <a:endParaRPr kumimoji="0" lang="en-US" sz="1400" b="0" i="0" u="none" strike="noStrike" cap="none" normalizeH="0" baseline="0" dirty="0" smtClean="0">
                        <a:ln>
                          <a:noFill/>
                        </a:ln>
                        <a:solidFill>
                          <a:schemeClr val="tx1"/>
                        </a:solidFill>
                        <a:effectLst/>
                        <a:latin typeface="Arial" charset="0"/>
                        <a:ea typeface="ヒラギノ明朝 ProN W3" charset="-128"/>
                        <a:sym typeface="Century Schoolbook" charset="0"/>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600">
                <a:tc>
                  <a:txBody>
                    <a:bodyPr/>
                    <a:lstStyle/>
                    <a:p>
                      <a:pPr marL="39688" marR="0" lvl="0" indent="0" algn="l" defTabSz="914400" rtl="0" eaLnBrk="1" fontAlgn="base" latinLnBrk="0" hangingPunct="1">
                        <a:lnSpc>
                          <a:spcPct val="100000"/>
                        </a:lnSpc>
                        <a:spcBef>
                          <a:spcPct val="0"/>
                        </a:spcBef>
                        <a:spcAft>
                          <a:spcPts val="1200"/>
                        </a:spcAft>
                        <a:buClr>
                          <a:srgbClr val="FE8637"/>
                        </a:buClr>
                        <a:buSzPct val="68000"/>
                        <a:buFont typeface="Wingdings" charset="2"/>
                        <a:buNone/>
                        <a:tabLst>
                          <a:tab pos="914400" algn="l"/>
                        </a:tabLst>
                      </a:pPr>
                      <a:r>
                        <a:rPr kumimoji="0" lang="en-US" sz="1400" b="0" i="0" u="none" strike="noStrike" cap="none" normalizeH="0" baseline="0" dirty="0" smtClean="0">
                          <a:ln>
                            <a:noFill/>
                          </a:ln>
                          <a:solidFill>
                            <a:schemeClr val="tx1"/>
                          </a:solidFill>
                          <a:effectLst/>
                          <a:latin typeface="Arial" charset="0"/>
                          <a:ea typeface="ヒラギノ角ゴ ProN W3" charset="-128"/>
                          <a:sym typeface="Century Schoolbook" charset="0"/>
                        </a:rPr>
                        <a:t>Hydrophobic and small (MW: 117-149)</a:t>
                      </a:r>
                      <a:endParaRPr kumimoji="0" lang="en-US" sz="1400" b="0" i="0" u="none" strike="noStrike" cap="none" normalizeH="0" baseline="0" dirty="0" smtClean="0">
                        <a:ln>
                          <a:noFill/>
                        </a:ln>
                        <a:solidFill>
                          <a:schemeClr val="tx1"/>
                        </a:solidFill>
                        <a:effectLst/>
                        <a:latin typeface="Arial" charset="0"/>
                        <a:ea typeface="ヒラギノ明朝 ProN W3" charset="-128"/>
                        <a:sym typeface="Century Schoolbook" charset="0"/>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FE8637"/>
                        </a:buClr>
                        <a:buSzPct val="68000"/>
                        <a:buFont typeface="Wingdings" charset="2"/>
                        <a:buNone/>
                        <a:tabLst>
                          <a:tab pos="914400" algn="l"/>
                        </a:tabLst>
                      </a:pPr>
                      <a:r>
                        <a:rPr kumimoji="0" lang="en-US" sz="1400" b="0" i="0" u="none" strike="noStrike" cap="none" normalizeH="0" baseline="0" dirty="0" smtClean="0">
                          <a:ln>
                            <a:noFill/>
                          </a:ln>
                          <a:solidFill>
                            <a:schemeClr val="tx1"/>
                          </a:solidFill>
                          <a:effectLst/>
                          <a:latin typeface="Arial" charset="0"/>
                          <a:ea typeface="ヒラギノ角ゴ ProN W3" charset="-128"/>
                          <a:sym typeface="Century Schoolbook" charset="0"/>
                        </a:rPr>
                        <a:t>I L M V</a:t>
                      </a:r>
                      <a:endParaRPr kumimoji="0" lang="en-US" sz="1400" b="0" i="0" u="none" strike="noStrike" cap="none" normalizeH="0" baseline="0" dirty="0" smtClean="0">
                        <a:ln>
                          <a:noFill/>
                        </a:ln>
                        <a:solidFill>
                          <a:schemeClr val="tx1"/>
                        </a:solidFill>
                        <a:effectLst/>
                        <a:latin typeface="Arial" charset="0"/>
                        <a:ea typeface="ヒラギノ明朝 ProN W3" charset="-128"/>
                        <a:sym typeface="Century Schoolbook" charset="0"/>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600">
                <a:tc>
                  <a:txBody>
                    <a:bodyPr/>
                    <a:lstStyle/>
                    <a:p>
                      <a:pPr marL="39688" marR="0" lvl="0" indent="0" algn="l" defTabSz="914400" rtl="0" eaLnBrk="1" fontAlgn="base" latinLnBrk="0" hangingPunct="1">
                        <a:lnSpc>
                          <a:spcPct val="100000"/>
                        </a:lnSpc>
                        <a:spcBef>
                          <a:spcPct val="0"/>
                        </a:spcBef>
                        <a:spcAft>
                          <a:spcPts val="1200"/>
                        </a:spcAft>
                        <a:buClr>
                          <a:srgbClr val="FE8637"/>
                        </a:buClr>
                        <a:buSzPct val="68000"/>
                        <a:buFont typeface="Wingdings" charset="2"/>
                        <a:buNone/>
                        <a:tabLst>
                          <a:tab pos="914400" algn="l"/>
                        </a:tabLst>
                      </a:pPr>
                      <a:r>
                        <a:rPr kumimoji="0" lang="en-US" sz="1400" b="0" i="0" u="none" strike="noStrike" cap="none" normalizeH="0" baseline="0" dirty="0" smtClean="0">
                          <a:ln>
                            <a:noFill/>
                          </a:ln>
                          <a:solidFill>
                            <a:schemeClr val="tx1"/>
                          </a:solidFill>
                          <a:effectLst/>
                          <a:latin typeface="Arial" charset="0"/>
                          <a:ea typeface="ヒラギノ角ゴ ProN W3" charset="-128"/>
                          <a:sym typeface="Century Schoolbook" charset="0"/>
                        </a:rPr>
                        <a:t>Negatively charged (MW: 133–147)</a:t>
                      </a:r>
                      <a:endParaRPr kumimoji="0" lang="en-US" sz="1400" b="0" i="0" u="none" strike="noStrike" cap="none" normalizeH="0" baseline="0" dirty="0" smtClean="0">
                        <a:ln>
                          <a:noFill/>
                        </a:ln>
                        <a:solidFill>
                          <a:schemeClr val="tx1"/>
                        </a:solidFill>
                        <a:effectLst/>
                        <a:latin typeface="Arial" charset="0"/>
                        <a:ea typeface="ヒラギノ明朝 ProN W3" charset="-128"/>
                        <a:sym typeface="Century Schoolbook" charset="0"/>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FE8637"/>
                        </a:buClr>
                        <a:buSzPct val="68000"/>
                        <a:buFont typeface="Wingdings" charset="2"/>
                        <a:buNone/>
                        <a:tabLst>
                          <a:tab pos="914400" algn="l"/>
                        </a:tabLst>
                      </a:pPr>
                      <a:r>
                        <a:rPr kumimoji="0" lang="en-US" sz="1400" b="0" i="0" u="none" strike="noStrike" cap="none" normalizeH="0" baseline="0" dirty="0" smtClean="0">
                          <a:ln>
                            <a:noFill/>
                          </a:ln>
                          <a:solidFill>
                            <a:schemeClr val="tx1"/>
                          </a:solidFill>
                          <a:effectLst/>
                          <a:latin typeface="Arial" charset="0"/>
                          <a:ea typeface="ヒラギノ角ゴ ProN W3" charset="-128"/>
                          <a:sym typeface="Century Schoolbook" charset="0"/>
                        </a:rPr>
                        <a:t>D E </a:t>
                      </a:r>
                      <a:endParaRPr kumimoji="0" lang="en-US" sz="1400" b="0" i="0" u="none" strike="noStrike" cap="none" normalizeH="0" baseline="0" dirty="0" smtClean="0">
                        <a:ln>
                          <a:noFill/>
                        </a:ln>
                        <a:solidFill>
                          <a:schemeClr val="tx1"/>
                        </a:solidFill>
                        <a:effectLst/>
                        <a:latin typeface="Arial" charset="0"/>
                        <a:ea typeface="ヒラギノ明朝 ProN W3" charset="-128"/>
                        <a:sym typeface="Century Schoolbook" charset="0"/>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810">
                <a:tc>
                  <a:txBody>
                    <a:bodyPr/>
                    <a:lstStyle/>
                    <a:p>
                      <a:pPr marL="39688" marR="0" lvl="0" indent="0" algn="l" defTabSz="914400" rtl="0" eaLnBrk="1" fontAlgn="base" latinLnBrk="0" hangingPunct="1">
                        <a:lnSpc>
                          <a:spcPct val="100000"/>
                        </a:lnSpc>
                        <a:spcBef>
                          <a:spcPct val="0"/>
                        </a:spcBef>
                        <a:spcAft>
                          <a:spcPts val="1200"/>
                        </a:spcAft>
                        <a:buClr>
                          <a:srgbClr val="FE8637"/>
                        </a:buClr>
                        <a:buSzPct val="68000"/>
                        <a:buFont typeface="Wingdings" charset="2"/>
                        <a:buNone/>
                        <a:tabLst>
                          <a:tab pos="914400" algn="l"/>
                        </a:tabLst>
                      </a:pPr>
                      <a:r>
                        <a:rPr kumimoji="0" lang="en-US" sz="1400" b="0" i="0" u="none" strike="noStrike" cap="none" normalizeH="0" baseline="0" dirty="0" smtClean="0">
                          <a:ln>
                            <a:noFill/>
                          </a:ln>
                          <a:solidFill>
                            <a:schemeClr val="tx1"/>
                          </a:solidFill>
                          <a:effectLst/>
                          <a:latin typeface="Arial" charset="0"/>
                          <a:ea typeface="ヒラギノ角ゴ ProN W3" charset="-128"/>
                          <a:sym typeface="Century Schoolbook" charset="0"/>
                        </a:rPr>
                        <a:t>Positively charged, aromatic and relatively large  (MW: 146-204)</a:t>
                      </a:r>
                      <a:endParaRPr kumimoji="0" lang="en-US" sz="1400" b="0" i="0" u="none" strike="noStrike" cap="none" normalizeH="0" baseline="0" dirty="0" smtClean="0">
                        <a:ln>
                          <a:noFill/>
                        </a:ln>
                        <a:solidFill>
                          <a:schemeClr val="tx1"/>
                        </a:solidFill>
                        <a:effectLst/>
                        <a:latin typeface="Arial" charset="0"/>
                        <a:ea typeface="ヒラギノ明朝 ProN W3" charset="-128"/>
                        <a:sym typeface="Century Schoolbook" charset="0"/>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FE8637"/>
                        </a:buClr>
                        <a:buSzPct val="68000"/>
                        <a:buFont typeface="Wingdings" charset="2"/>
                        <a:buNone/>
                        <a:tabLst>
                          <a:tab pos="914400" algn="l"/>
                        </a:tabLst>
                      </a:pPr>
                      <a:r>
                        <a:rPr kumimoji="0" lang="en-US" sz="1400" b="0" i="0" u="none" strike="noStrike" cap="none" normalizeH="0" baseline="0" dirty="0" smtClean="0">
                          <a:ln>
                            <a:noFill/>
                          </a:ln>
                          <a:solidFill>
                            <a:schemeClr val="tx1"/>
                          </a:solidFill>
                          <a:effectLst/>
                          <a:latin typeface="Arial" charset="0"/>
                          <a:ea typeface="ヒラギノ角ゴ ProN W3" charset="-128"/>
                          <a:sym typeface="Century Schoolbook" charset="0"/>
                        </a:rPr>
                        <a:t>R Q H K F W Y</a:t>
                      </a:r>
                      <a:endParaRPr kumimoji="0" lang="en-US" sz="1400" b="0" i="0" u="none" strike="noStrike" cap="none" normalizeH="0" baseline="0" dirty="0" smtClean="0">
                        <a:ln>
                          <a:noFill/>
                        </a:ln>
                        <a:solidFill>
                          <a:schemeClr val="tx1"/>
                        </a:solidFill>
                        <a:effectLst/>
                        <a:latin typeface="Arial" charset="0"/>
                        <a:ea typeface="ヒラギノ明朝 ProN W3" charset="-128"/>
                        <a:sym typeface="Century Schoolbook" charset="0"/>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781797" y="5131176"/>
            <a:ext cx="1941269" cy="369332"/>
          </a:xfrm>
          <a:prstGeom prst="rect">
            <a:avLst/>
          </a:prstGeom>
        </p:spPr>
        <p:txBody>
          <a:bodyPr wrap="none">
            <a:spAutoFit/>
          </a:bodyPr>
          <a:lstStyle/>
          <a:p>
            <a:r>
              <a:rPr lang="en-US" dirty="0" err="1">
                <a:cs typeface="Arial" charset="0"/>
              </a:rPr>
              <a:t>Hanada</a:t>
            </a:r>
            <a:r>
              <a:rPr lang="en-US" dirty="0">
                <a:cs typeface="Arial" charset="0"/>
              </a:rPr>
              <a:t> et al. 2007</a:t>
            </a:r>
            <a:endParaRPr lang="en-US" dirty="0"/>
          </a:p>
        </p:txBody>
      </p:sp>
      <p:sp>
        <p:nvSpPr>
          <p:cNvPr id="7" name="TextBox 6"/>
          <p:cNvSpPr txBox="1"/>
          <p:nvPr/>
        </p:nvSpPr>
        <p:spPr>
          <a:xfrm>
            <a:off x="93576" y="993272"/>
            <a:ext cx="8970211" cy="1938992"/>
          </a:xfrm>
          <a:prstGeom prst="rect">
            <a:avLst/>
          </a:prstGeom>
          <a:noFill/>
        </p:spPr>
        <p:txBody>
          <a:bodyPr wrap="square" rtlCol="0">
            <a:spAutoFit/>
          </a:bodyPr>
          <a:lstStyle/>
          <a:p>
            <a:pPr algn="ctr"/>
            <a:r>
              <a:rPr lang="en-US" sz="2000" dirty="0" smtClean="0">
                <a:cs typeface="Arial" charset="0"/>
              </a:rPr>
              <a:t>Protein functional differentiation has been most commonly associated with substitution events between amino acid types belonging to different classes of </a:t>
            </a:r>
            <a:r>
              <a:rPr lang="en-US" sz="2000" dirty="0" err="1" smtClean="0">
                <a:cs typeface="Arial" charset="0"/>
              </a:rPr>
              <a:t>physico</a:t>
            </a:r>
            <a:r>
              <a:rPr lang="en-US" sz="2000" dirty="0" smtClean="0">
                <a:cs typeface="Arial" charset="0"/>
              </a:rPr>
              <a:t>-chemical properties (</a:t>
            </a:r>
            <a:r>
              <a:rPr lang="en-US" sz="2000" dirty="0" err="1" smtClean="0">
                <a:cs typeface="Arial" charset="0"/>
              </a:rPr>
              <a:t>Hanada</a:t>
            </a:r>
            <a:r>
              <a:rPr lang="en-US" sz="2000" dirty="0" smtClean="0">
                <a:cs typeface="Arial" charset="0"/>
              </a:rPr>
              <a:t> et al. 2007) implying that substitutions between similar types prevalently involve preservation of the protein functional/structural properties.</a:t>
            </a:r>
            <a:endParaRPr lang="en-US" sz="2000" dirty="0" smtClean="0"/>
          </a:p>
        </p:txBody>
      </p:sp>
    </p:spTree>
    <p:extLst>
      <p:ext uri="{BB962C8B-B14F-4D97-AF65-F5344CB8AC3E}">
        <p14:creationId xmlns:p14="http://schemas.microsoft.com/office/powerpoint/2010/main" val="100596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63"/>
            <a:ext cx="8229600" cy="1330426"/>
          </a:xfrm>
        </p:spPr>
        <p:txBody>
          <a:bodyPr>
            <a:normAutofit/>
          </a:bodyPr>
          <a:lstStyle/>
          <a:p>
            <a:r>
              <a:rPr lang="en-US" sz="2000" dirty="0" smtClean="0">
                <a:solidFill>
                  <a:schemeClr val="bg1">
                    <a:lumMod val="65000"/>
                  </a:schemeClr>
                </a:solidFill>
              </a:rPr>
              <a:t>3. Models of protein evolution</a:t>
            </a:r>
            <a:r>
              <a:rPr lang="en-US" sz="2000" dirty="0" smtClean="0"/>
              <a:t/>
            </a:r>
            <a:br>
              <a:rPr lang="en-US" sz="2000" dirty="0" smtClean="0"/>
            </a:br>
            <a:r>
              <a:rPr lang="en-US" sz="2000" dirty="0" smtClean="0"/>
              <a:t>Long</a:t>
            </a:r>
            <a:r>
              <a:rPr lang="en-US" sz="2000" dirty="0"/>
              <a:t>-term protein evolution as a mixture of neutral substitution and functional differentiation</a:t>
            </a:r>
          </a:p>
        </p:txBody>
      </p:sp>
      <p:cxnSp>
        <p:nvCxnSpPr>
          <p:cNvPr id="4" name="Straight Connector 3"/>
          <p:cNvCxnSpPr/>
          <p:nvPr/>
        </p:nvCxnSpPr>
        <p:spPr>
          <a:xfrm rot="16200000" flipH="1">
            <a:off x="5752152" y="2258561"/>
            <a:ext cx="1592826" cy="13429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6932408" y="2311185"/>
            <a:ext cx="1728164" cy="1103474"/>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a:off x="6238055" y="4733702"/>
            <a:ext cx="2013396"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7021730" y="4986690"/>
            <a:ext cx="573216" cy="37478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P1</a:t>
            </a:r>
            <a:endParaRPr lang="en-US" sz="1200" b="1" dirty="0">
              <a:solidFill>
                <a:srgbClr val="000000"/>
              </a:solidFill>
            </a:endParaRPr>
          </a:p>
        </p:txBody>
      </p:sp>
      <p:sp>
        <p:nvSpPr>
          <p:cNvPr id="8" name="Oval 7"/>
          <p:cNvSpPr/>
          <p:nvPr/>
        </p:nvSpPr>
        <p:spPr>
          <a:xfrm>
            <a:off x="6958940" y="4044817"/>
            <a:ext cx="573216" cy="37478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P2</a:t>
            </a:r>
            <a:endParaRPr lang="en-US" sz="1200" b="1" dirty="0">
              <a:solidFill>
                <a:srgbClr val="000000"/>
              </a:solidFill>
            </a:endParaRPr>
          </a:p>
        </p:txBody>
      </p:sp>
      <p:sp>
        <p:nvSpPr>
          <p:cNvPr id="9" name="Oval 8"/>
          <p:cNvSpPr/>
          <p:nvPr/>
        </p:nvSpPr>
        <p:spPr>
          <a:xfrm>
            <a:off x="6381836" y="2873333"/>
            <a:ext cx="573216" cy="37478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P3</a:t>
            </a:r>
            <a:endParaRPr lang="en-US" sz="1200" b="1" dirty="0">
              <a:solidFill>
                <a:srgbClr val="000000"/>
              </a:solidFill>
            </a:endParaRPr>
          </a:p>
        </p:txBody>
      </p:sp>
      <p:sp>
        <p:nvSpPr>
          <p:cNvPr id="10" name="Oval 9"/>
          <p:cNvSpPr/>
          <p:nvPr/>
        </p:nvSpPr>
        <p:spPr>
          <a:xfrm>
            <a:off x="7532156" y="2685941"/>
            <a:ext cx="573216" cy="37478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P4</a:t>
            </a:r>
            <a:endParaRPr lang="en-US" sz="1200" b="1" dirty="0">
              <a:solidFill>
                <a:srgbClr val="000000"/>
              </a:solidFill>
            </a:endParaRPr>
          </a:p>
        </p:txBody>
      </p:sp>
      <p:sp>
        <p:nvSpPr>
          <p:cNvPr id="11" name="Content Placeholder 12"/>
          <p:cNvSpPr txBox="1">
            <a:spLocks/>
          </p:cNvSpPr>
          <p:nvPr/>
        </p:nvSpPr>
        <p:spPr>
          <a:xfrm>
            <a:off x="773951" y="3750734"/>
            <a:ext cx="5747871" cy="2139079"/>
          </a:xfrm>
          <a:prstGeom prst="rect">
            <a:avLst/>
          </a:prstGeom>
        </p:spPr>
        <p:txBody>
          <a:bodyPr vert="horz" lIns="91440" tIns="45720" rIns="91440" bIns="45720" rtlCol="0">
            <a:normAutofit lnSpcReduction="10000"/>
          </a:bodyPr>
          <a:lstStyle/>
          <a:p>
            <a:pPr lvl="0" defTabSz="914400">
              <a:spcBef>
                <a:spcPts val="1200"/>
              </a:spcBef>
              <a:buClr>
                <a:schemeClr val="bg2"/>
              </a:buClr>
              <a:buSzPct val="90000"/>
            </a:pPr>
            <a:r>
              <a:rPr lang="en-US" b="1" dirty="0" smtClean="0"/>
              <a:t>We are modeling protein evolution as a mixture of two processes:</a:t>
            </a:r>
          </a:p>
          <a:p>
            <a:pPr marL="342900" lvl="0" indent="-342900" defTabSz="914400">
              <a:spcBef>
                <a:spcPts val="1200"/>
              </a:spcBef>
              <a:buClr>
                <a:schemeClr val="bg2"/>
              </a:buClr>
              <a:buSzPct val="90000"/>
            </a:pPr>
            <a:r>
              <a:rPr lang="en-US" b="1" dirty="0" smtClean="0"/>
              <a:t>1) frequent neutral amino acid substitutions within profiles (e.g., P1), punctuated by</a:t>
            </a:r>
          </a:p>
          <a:p>
            <a:pPr marL="342900" lvl="0" indent="-342900" defTabSz="914400">
              <a:spcBef>
                <a:spcPts val="1200"/>
              </a:spcBef>
              <a:buClr>
                <a:schemeClr val="bg2"/>
              </a:buClr>
              <a:buSzPct val="90000"/>
            </a:pPr>
            <a:r>
              <a:rPr lang="en-US" b="1" dirty="0" smtClean="0"/>
              <a:t>2) profile changes related to functional differentiation (P1 -&gt; P2 -&gt; P3 ….).</a:t>
            </a:r>
          </a:p>
        </p:txBody>
      </p:sp>
      <p:sp>
        <p:nvSpPr>
          <p:cNvPr id="12" name="Content Placeholder 12"/>
          <p:cNvSpPr txBox="1">
            <a:spLocks/>
          </p:cNvSpPr>
          <p:nvPr/>
        </p:nvSpPr>
        <p:spPr>
          <a:xfrm>
            <a:off x="601579" y="2457342"/>
            <a:ext cx="5136579" cy="945398"/>
          </a:xfrm>
          <a:prstGeom prst="rect">
            <a:avLst/>
          </a:prstGeom>
        </p:spPr>
        <p:txBody>
          <a:bodyPr vert="horz" lIns="91440" tIns="45720" rIns="91440" bIns="45720" rtlCol="0">
            <a:normAutofit lnSpcReduction="10000"/>
          </a:bodyPr>
          <a:lstStyle/>
          <a:p>
            <a:pPr lvl="0" algn="ctr" defTabSz="914400">
              <a:spcBef>
                <a:spcPts val="2200"/>
              </a:spcBef>
              <a:buClr>
                <a:schemeClr val="bg2"/>
              </a:buClr>
              <a:buSzPct val="90000"/>
            </a:pPr>
            <a:r>
              <a:rPr lang="en-US" sz="2000" b="1" dirty="0" smtClean="0"/>
              <a:t>A protein can be modeled as a sequence of profiles of site-specific amino acid frequencies.</a:t>
            </a:r>
          </a:p>
        </p:txBody>
      </p:sp>
      <p:sp>
        <p:nvSpPr>
          <p:cNvPr id="13" name="Down Arrow 12"/>
          <p:cNvSpPr/>
          <p:nvPr/>
        </p:nvSpPr>
        <p:spPr>
          <a:xfrm>
            <a:off x="3368488" y="3248116"/>
            <a:ext cx="255494" cy="324264"/>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832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l="4733" t="9245" r="2795" b="2266"/>
          <a:stretch>
            <a:fillRect/>
          </a:stretch>
        </p:blipFill>
        <p:spPr bwMode="auto">
          <a:xfrm>
            <a:off x="2462292" y="1391930"/>
            <a:ext cx="3994785" cy="3020060"/>
          </a:xfrm>
          <a:prstGeom prst="rect">
            <a:avLst/>
          </a:prstGeom>
          <a:noFill/>
          <a:ln>
            <a:noFill/>
          </a:ln>
        </p:spPr>
      </p:pic>
      <p:sp>
        <p:nvSpPr>
          <p:cNvPr id="16" name="TextBox 15"/>
          <p:cNvSpPr txBox="1"/>
          <p:nvPr/>
        </p:nvSpPr>
        <p:spPr>
          <a:xfrm>
            <a:off x="280738" y="4780415"/>
            <a:ext cx="8424260" cy="707886"/>
          </a:xfrm>
          <a:prstGeom prst="rect">
            <a:avLst/>
          </a:prstGeom>
          <a:noFill/>
        </p:spPr>
        <p:txBody>
          <a:bodyPr wrap="square" rtlCol="0">
            <a:spAutoFit/>
          </a:bodyPr>
          <a:lstStyle/>
          <a:p>
            <a:pPr algn="ctr"/>
            <a:r>
              <a:rPr lang="en-US" sz="2000" dirty="0" smtClean="0">
                <a:solidFill>
                  <a:srgbClr val="3366FF"/>
                </a:solidFill>
              </a:rPr>
              <a:t>Determining </a:t>
            </a:r>
            <a:r>
              <a:rPr lang="en-US" sz="2000" dirty="0">
                <a:solidFill>
                  <a:srgbClr val="3366FF"/>
                </a:solidFill>
              </a:rPr>
              <a:t>the evolutionary relationships among bacterial </a:t>
            </a:r>
            <a:r>
              <a:rPr lang="en-US" sz="2000" dirty="0" smtClean="0">
                <a:solidFill>
                  <a:srgbClr val="3366FF"/>
                </a:solidFill>
              </a:rPr>
              <a:t>phyla based on phylogenetic trees of protein evolution</a:t>
            </a:r>
            <a:endParaRPr lang="en-US" sz="2000" dirty="0">
              <a:solidFill>
                <a:srgbClr val="3366FF"/>
              </a:solidFill>
            </a:endParaRPr>
          </a:p>
        </p:txBody>
      </p:sp>
      <p:sp>
        <p:nvSpPr>
          <p:cNvPr id="7" name="Title 1"/>
          <p:cNvSpPr txBox="1">
            <a:spLocks/>
          </p:cNvSpPr>
          <p:nvPr/>
        </p:nvSpPr>
        <p:spPr>
          <a:xfrm>
            <a:off x="475397" y="354849"/>
            <a:ext cx="8229600" cy="7680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smtClean="0"/>
          </a:p>
          <a:p>
            <a:r>
              <a:rPr lang="en-US" sz="3600" dirty="0" smtClean="0"/>
              <a:t>4</a:t>
            </a:r>
            <a:r>
              <a:rPr lang="en-US" sz="3600" dirty="0"/>
              <a:t>. The phylogeny of Bacteria</a:t>
            </a:r>
            <a:r>
              <a:rPr lang="en-US" sz="3600" dirty="0" smtClean="0"/>
              <a:t/>
            </a:r>
            <a:br>
              <a:rPr lang="en-US" sz="3600" dirty="0" smtClean="0"/>
            </a:br>
            <a:endParaRPr lang="en-US" sz="3600" dirty="0"/>
          </a:p>
        </p:txBody>
      </p:sp>
    </p:spTree>
    <p:extLst>
      <p:ext uri="{BB962C8B-B14F-4D97-AF65-F5344CB8AC3E}">
        <p14:creationId xmlns:p14="http://schemas.microsoft.com/office/powerpoint/2010/main" val="3607965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71579" y="4578945"/>
            <a:ext cx="5320631" cy="1087668"/>
          </a:xfrm>
          <a:prstGeom prst="roundRect">
            <a:avLst/>
          </a:prstGeom>
          <a:solidFill>
            <a:schemeClr val="accent5">
              <a:lumMod val="20000"/>
              <a:lumOff val="80000"/>
            </a:schemeClr>
          </a:solidFill>
          <a:ln>
            <a:no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800" dirty="0" smtClean="0"/>
              <a:t>Identification of characters preserving the phylogenetic signal</a:t>
            </a:r>
            <a:endParaRPr lang="en-US" sz="2800" dirty="0"/>
          </a:p>
        </p:txBody>
      </p:sp>
      <p:sp>
        <p:nvSpPr>
          <p:cNvPr id="5" name="Rounded Rectangle 4"/>
          <p:cNvSpPr/>
          <p:nvPr/>
        </p:nvSpPr>
        <p:spPr>
          <a:xfrm>
            <a:off x="1871579" y="2323953"/>
            <a:ext cx="5320631" cy="1087668"/>
          </a:xfrm>
          <a:prstGeom prst="roundRect">
            <a:avLst/>
          </a:prstGeom>
          <a:solidFill>
            <a:schemeClr val="accent2">
              <a:lumMod val="20000"/>
              <a:lumOff val="80000"/>
            </a:schemeClr>
          </a:solidFill>
          <a:ln>
            <a:no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800" dirty="0" smtClean="0"/>
              <a:t>Development of amino acid substitution models</a:t>
            </a:r>
            <a:endParaRPr lang="en-US" sz="2800" dirty="0"/>
          </a:p>
        </p:txBody>
      </p:sp>
      <p:sp>
        <p:nvSpPr>
          <p:cNvPr id="6" name="Title 1"/>
          <p:cNvSpPr>
            <a:spLocks noGrp="1"/>
          </p:cNvSpPr>
          <p:nvPr>
            <p:ph type="title"/>
          </p:nvPr>
        </p:nvSpPr>
        <p:spPr>
          <a:xfrm>
            <a:off x="457200" y="113363"/>
            <a:ext cx="8229600" cy="1330426"/>
          </a:xfrm>
        </p:spPr>
        <p:txBody>
          <a:bodyPr>
            <a:normAutofit fontScale="90000"/>
          </a:bodyPr>
          <a:lstStyle/>
          <a:p>
            <a:r>
              <a:rPr lang="en-US" sz="2800" dirty="0">
                <a:solidFill>
                  <a:schemeClr val="bg1">
                    <a:lumMod val="65000"/>
                  </a:schemeClr>
                </a:solidFill>
              </a:rPr>
              <a:t>4</a:t>
            </a:r>
            <a:r>
              <a:rPr lang="en-US" sz="2800" dirty="0" smtClean="0">
                <a:solidFill>
                  <a:schemeClr val="bg1">
                    <a:lumMod val="65000"/>
                  </a:schemeClr>
                </a:solidFill>
              </a:rPr>
              <a:t>. The phylogeny of bacteria</a:t>
            </a:r>
            <a:r>
              <a:rPr lang="en-US" sz="2800" dirty="0" smtClean="0"/>
              <a:t/>
            </a:r>
            <a:br>
              <a:rPr lang="en-US" sz="2800" dirty="0" smtClean="0"/>
            </a:br>
            <a:r>
              <a:rPr lang="en-US" sz="3100" dirty="0" smtClean="0"/>
              <a:t>Reconstruction of phylogenetic trees</a:t>
            </a:r>
            <a:endParaRPr lang="en-US" sz="2800" dirty="0"/>
          </a:p>
        </p:txBody>
      </p:sp>
    </p:spTree>
    <p:extLst>
      <p:ext uri="{BB962C8B-B14F-4D97-AF65-F5344CB8AC3E}">
        <p14:creationId xmlns:p14="http://schemas.microsoft.com/office/powerpoint/2010/main" val="23240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l_newtree_1814_root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50" y="476103"/>
            <a:ext cx="6021439" cy="6123275"/>
          </a:xfrm>
          <a:prstGeom prst="rect">
            <a:avLst/>
          </a:prstGeom>
        </p:spPr>
      </p:pic>
      <p:sp>
        <p:nvSpPr>
          <p:cNvPr id="5" name="Block Arc 4"/>
          <p:cNvSpPr/>
          <p:nvPr/>
        </p:nvSpPr>
        <p:spPr>
          <a:xfrm rot="15150661">
            <a:off x="1491122" y="3892620"/>
            <a:ext cx="2413991" cy="1456930"/>
          </a:xfrm>
          <a:prstGeom prst="blockArc">
            <a:avLst>
              <a:gd name="adj1" fmla="val 10701290"/>
              <a:gd name="adj2" fmla="val 21436410"/>
              <a:gd name="adj3" fmla="val 1415"/>
            </a:avLst>
          </a:prstGeom>
          <a:solidFill>
            <a:srgbClr val="0000FF">
              <a:alpha val="38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644" tIns="34322" rIns="68644" bIns="34322" numCol="1" spcCol="0" rtlCol="0" fromWordArt="0" anchor="ctr" anchorCtr="0" forceAA="0" compatLnSpc="1">
            <a:prstTxWarp prst="textNoShape">
              <a:avLst/>
            </a:prstTxWarp>
            <a:noAutofit/>
          </a:bodyPr>
          <a:lstStyle/>
          <a:p>
            <a:pPr algn="ctr"/>
            <a:endParaRPr lang="en-US" sz="1600">
              <a:solidFill>
                <a:schemeClr val="tx1"/>
              </a:solidFill>
            </a:endParaRPr>
          </a:p>
        </p:txBody>
      </p:sp>
      <p:sp>
        <p:nvSpPr>
          <p:cNvPr id="6" name="Block Arc 5"/>
          <p:cNvSpPr/>
          <p:nvPr/>
        </p:nvSpPr>
        <p:spPr>
          <a:xfrm rot="11085133">
            <a:off x="4030093" y="5746468"/>
            <a:ext cx="1709986" cy="696600"/>
          </a:xfrm>
          <a:prstGeom prst="blockArc">
            <a:avLst>
              <a:gd name="adj1" fmla="val 11170247"/>
              <a:gd name="adj2" fmla="val 21316510"/>
              <a:gd name="adj3" fmla="val 3695"/>
            </a:avLst>
          </a:prstGeom>
          <a:solidFill>
            <a:srgbClr val="0000FF">
              <a:alpha val="38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644" tIns="34322" rIns="68644" bIns="34322" numCol="1" spcCol="0" rtlCol="0" fromWordArt="0" anchor="ctr" anchorCtr="0" forceAA="0" compatLnSpc="1">
            <a:prstTxWarp prst="textNoShape">
              <a:avLst/>
            </a:prstTxWarp>
            <a:noAutofit/>
          </a:bodyPr>
          <a:lstStyle/>
          <a:p>
            <a:pPr algn="ctr"/>
            <a:endParaRPr lang="en-US" sz="1600">
              <a:solidFill>
                <a:schemeClr val="tx1"/>
              </a:solidFill>
            </a:endParaRPr>
          </a:p>
        </p:txBody>
      </p:sp>
      <p:sp>
        <p:nvSpPr>
          <p:cNvPr id="7" name="Block Arc 6"/>
          <p:cNvSpPr/>
          <p:nvPr/>
        </p:nvSpPr>
        <p:spPr>
          <a:xfrm rot="11930177">
            <a:off x="3204534" y="5661431"/>
            <a:ext cx="901117" cy="479117"/>
          </a:xfrm>
          <a:prstGeom prst="blockArc">
            <a:avLst>
              <a:gd name="adj1" fmla="val 10956957"/>
              <a:gd name="adj2" fmla="val 21527543"/>
              <a:gd name="adj3" fmla="val 4205"/>
            </a:avLst>
          </a:prstGeom>
          <a:solidFill>
            <a:srgbClr val="0000FF">
              <a:alpha val="38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644" tIns="34322" rIns="68644" bIns="34322" numCol="1" spcCol="0" rtlCol="0" fromWordArt="0" anchor="ctr" anchorCtr="0" forceAA="0" compatLnSpc="1">
            <a:prstTxWarp prst="textNoShape">
              <a:avLst/>
            </a:prstTxWarp>
            <a:noAutofit/>
          </a:bodyPr>
          <a:lstStyle/>
          <a:p>
            <a:pPr algn="ctr"/>
            <a:endParaRPr lang="en-US" sz="1600">
              <a:solidFill>
                <a:schemeClr val="tx1"/>
              </a:solidFill>
            </a:endParaRPr>
          </a:p>
        </p:txBody>
      </p:sp>
      <p:sp>
        <p:nvSpPr>
          <p:cNvPr id="8" name="TextBox 7"/>
          <p:cNvSpPr txBox="1"/>
          <p:nvPr/>
        </p:nvSpPr>
        <p:spPr>
          <a:xfrm>
            <a:off x="556572" y="5314654"/>
            <a:ext cx="1898187" cy="284758"/>
          </a:xfrm>
          <a:prstGeom prst="rect">
            <a:avLst/>
          </a:prstGeom>
          <a:noFill/>
        </p:spPr>
        <p:txBody>
          <a:bodyPr wrap="square" lIns="68644" tIns="34322" rIns="68644" bIns="34322" rtlCol="0">
            <a:spAutoFit/>
          </a:bodyPr>
          <a:lstStyle/>
          <a:p>
            <a:r>
              <a:rPr lang="en-US" sz="1400" dirty="0" err="1"/>
              <a:t>Gammaproteobacteria</a:t>
            </a:r>
            <a:endParaRPr lang="en-US" sz="1400" dirty="0"/>
          </a:p>
        </p:txBody>
      </p:sp>
      <p:sp>
        <p:nvSpPr>
          <p:cNvPr id="9" name="TextBox 8"/>
          <p:cNvSpPr txBox="1"/>
          <p:nvPr/>
        </p:nvSpPr>
        <p:spPr>
          <a:xfrm>
            <a:off x="1973665" y="5991208"/>
            <a:ext cx="1579066" cy="284758"/>
          </a:xfrm>
          <a:prstGeom prst="rect">
            <a:avLst/>
          </a:prstGeom>
          <a:noFill/>
        </p:spPr>
        <p:txBody>
          <a:bodyPr wrap="square" lIns="68644" tIns="34322" rIns="68644" bIns="34322" rtlCol="0">
            <a:spAutoFit/>
          </a:bodyPr>
          <a:lstStyle/>
          <a:p>
            <a:r>
              <a:rPr lang="en-US" sz="1400" dirty="0" err="1"/>
              <a:t>Betaproteobacteria</a:t>
            </a:r>
            <a:endParaRPr lang="en-US" sz="1400" dirty="0"/>
          </a:p>
        </p:txBody>
      </p:sp>
      <p:sp>
        <p:nvSpPr>
          <p:cNvPr id="10" name="TextBox 9"/>
          <p:cNvSpPr txBox="1"/>
          <p:nvPr/>
        </p:nvSpPr>
        <p:spPr>
          <a:xfrm>
            <a:off x="4433305" y="6371228"/>
            <a:ext cx="1787860" cy="284758"/>
          </a:xfrm>
          <a:prstGeom prst="rect">
            <a:avLst/>
          </a:prstGeom>
          <a:noFill/>
        </p:spPr>
        <p:txBody>
          <a:bodyPr wrap="square" lIns="68644" tIns="34322" rIns="68644" bIns="34322" rtlCol="0">
            <a:spAutoFit/>
          </a:bodyPr>
          <a:lstStyle/>
          <a:p>
            <a:r>
              <a:rPr lang="en-US" sz="1400" dirty="0" err="1"/>
              <a:t>Alpahproteobacteria</a:t>
            </a:r>
            <a:endParaRPr lang="en-US" sz="1400" dirty="0"/>
          </a:p>
        </p:txBody>
      </p:sp>
      <p:sp>
        <p:nvSpPr>
          <p:cNvPr id="11" name="TextBox 10"/>
          <p:cNvSpPr txBox="1"/>
          <p:nvPr/>
        </p:nvSpPr>
        <p:spPr>
          <a:xfrm>
            <a:off x="5933838" y="6052234"/>
            <a:ext cx="1854575" cy="284758"/>
          </a:xfrm>
          <a:prstGeom prst="rect">
            <a:avLst/>
          </a:prstGeom>
          <a:noFill/>
        </p:spPr>
        <p:txBody>
          <a:bodyPr wrap="square" lIns="68644" tIns="34322" rIns="68644" bIns="34322" rtlCol="0">
            <a:spAutoFit/>
          </a:bodyPr>
          <a:lstStyle/>
          <a:p>
            <a:r>
              <a:rPr lang="en-US" sz="1400" dirty="0" err="1"/>
              <a:t>Deltaproteobacteria</a:t>
            </a:r>
            <a:endParaRPr lang="en-US" sz="1400" dirty="0"/>
          </a:p>
        </p:txBody>
      </p:sp>
      <p:cxnSp>
        <p:nvCxnSpPr>
          <p:cNvPr id="12" name="Straight Arrow Connector 11"/>
          <p:cNvCxnSpPr/>
          <p:nvPr/>
        </p:nvCxnSpPr>
        <p:spPr>
          <a:xfrm flipH="1" flipV="1">
            <a:off x="5434304" y="5371279"/>
            <a:ext cx="499534" cy="767117"/>
          </a:xfrm>
          <a:prstGeom prst="straightConnector1">
            <a:avLst/>
          </a:prstGeom>
          <a:ln>
            <a:solidFill>
              <a:srgbClr val="0000FF">
                <a:alpha val="39000"/>
              </a:srgbClr>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Block Arc 14"/>
          <p:cNvSpPr/>
          <p:nvPr/>
        </p:nvSpPr>
        <p:spPr>
          <a:xfrm rot="6508172">
            <a:off x="5699449" y="5267036"/>
            <a:ext cx="649857" cy="451676"/>
          </a:xfrm>
          <a:prstGeom prst="blockArc">
            <a:avLst>
              <a:gd name="adj1" fmla="val 11471336"/>
              <a:gd name="adj2" fmla="val 21485303"/>
              <a:gd name="adj3" fmla="val 5530"/>
            </a:avLst>
          </a:prstGeom>
          <a:solidFill>
            <a:srgbClr val="0000FF">
              <a:alpha val="38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644" tIns="34322" rIns="68644" bIns="34322"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6" name="TextBox 15"/>
          <p:cNvSpPr txBox="1"/>
          <p:nvPr/>
        </p:nvSpPr>
        <p:spPr>
          <a:xfrm>
            <a:off x="6243067" y="5425633"/>
            <a:ext cx="1845247" cy="284758"/>
          </a:xfrm>
          <a:prstGeom prst="rect">
            <a:avLst/>
          </a:prstGeom>
          <a:noFill/>
        </p:spPr>
        <p:txBody>
          <a:bodyPr wrap="square" lIns="68644" tIns="34322" rIns="68644" bIns="34322" rtlCol="0">
            <a:spAutoFit/>
          </a:bodyPr>
          <a:lstStyle/>
          <a:p>
            <a:r>
              <a:rPr lang="en-US" sz="1400" dirty="0" err="1"/>
              <a:t>Epsilonproteobacteria</a:t>
            </a:r>
            <a:endParaRPr lang="en-US" sz="1400" dirty="0"/>
          </a:p>
        </p:txBody>
      </p:sp>
      <p:sp>
        <p:nvSpPr>
          <p:cNvPr id="17" name="TextBox 16"/>
          <p:cNvSpPr txBox="1"/>
          <p:nvPr/>
        </p:nvSpPr>
        <p:spPr>
          <a:xfrm>
            <a:off x="6877277" y="5182811"/>
            <a:ext cx="979992" cy="284758"/>
          </a:xfrm>
          <a:prstGeom prst="rect">
            <a:avLst/>
          </a:prstGeom>
          <a:noFill/>
        </p:spPr>
        <p:txBody>
          <a:bodyPr wrap="square" lIns="68644" tIns="34322" rIns="68644" bIns="34322" rtlCol="0">
            <a:spAutoFit/>
          </a:bodyPr>
          <a:lstStyle/>
          <a:p>
            <a:r>
              <a:rPr lang="en-US" sz="1400" dirty="0"/>
              <a:t>Aquificae</a:t>
            </a:r>
            <a:endParaRPr lang="en-US" sz="1050" dirty="0"/>
          </a:p>
        </p:txBody>
      </p:sp>
      <p:cxnSp>
        <p:nvCxnSpPr>
          <p:cNvPr id="18" name="Straight Arrow Connector 17"/>
          <p:cNvCxnSpPr/>
          <p:nvPr/>
        </p:nvCxnSpPr>
        <p:spPr>
          <a:xfrm flipH="1" flipV="1">
            <a:off x="5962433" y="5057751"/>
            <a:ext cx="906496" cy="299562"/>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Block Arc 21"/>
          <p:cNvSpPr/>
          <p:nvPr/>
        </p:nvSpPr>
        <p:spPr>
          <a:xfrm rot="5611793">
            <a:off x="6237483" y="4267084"/>
            <a:ext cx="303745" cy="331479"/>
          </a:xfrm>
          <a:prstGeom prst="blockArc">
            <a:avLst>
              <a:gd name="adj1" fmla="val 12248793"/>
              <a:gd name="adj2" fmla="val 21485304"/>
              <a:gd name="adj3" fmla="val 5530"/>
            </a:avLst>
          </a:prstGeom>
          <a:solidFill>
            <a:srgbClr val="008000">
              <a:alpha val="38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644" tIns="34322" rIns="68644" bIns="34322"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23" name="TextBox 22"/>
          <p:cNvSpPr txBox="1"/>
          <p:nvPr/>
        </p:nvSpPr>
        <p:spPr>
          <a:xfrm>
            <a:off x="6557803" y="4825936"/>
            <a:ext cx="1787859" cy="284758"/>
          </a:xfrm>
          <a:prstGeom prst="rect">
            <a:avLst/>
          </a:prstGeom>
          <a:noFill/>
        </p:spPr>
        <p:txBody>
          <a:bodyPr wrap="square" lIns="68644" tIns="34322" rIns="68644" bIns="34322" rtlCol="0">
            <a:spAutoFit/>
          </a:bodyPr>
          <a:lstStyle/>
          <a:p>
            <a:r>
              <a:rPr lang="en-US" sz="1400" dirty="0" err="1"/>
              <a:t>Bacteriodetes</a:t>
            </a:r>
            <a:endParaRPr lang="en-US" sz="1400" dirty="0"/>
          </a:p>
        </p:txBody>
      </p:sp>
      <p:sp>
        <p:nvSpPr>
          <p:cNvPr id="24" name="TextBox 23"/>
          <p:cNvSpPr txBox="1"/>
          <p:nvPr/>
        </p:nvSpPr>
        <p:spPr>
          <a:xfrm>
            <a:off x="6904511" y="3960674"/>
            <a:ext cx="1541888" cy="501574"/>
          </a:xfrm>
          <a:prstGeom prst="rect">
            <a:avLst/>
          </a:prstGeom>
          <a:noFill/>
        </p:spPr>
        <p:txBody>
          <a:bodyPr wrap="square" lIns="68644" tIns="34322" rIns="68644" bIns="34322" rtlCol="0">
            <a:spAutoFit/>
          </a:bodyPr>
          <a:lstStyle/>
          <a:p>
            <a:r>
              <a:rPr lang="en-US" sz="1400" dirty="0" err="1"/>
              <a:t>Plactomycetes</a:t>
            </a:r>
            <a:r>
              <a:rPr lang="en-US" sz="1400" dirty="0" smtClean="0"/>
              <a:t>,</a:t>
            </a:r>
          </a:p>
          <a:p>
            <a:r>
              <a:rPr lang="en-US" sz="1400" dirty="0" err="1" smtClean="0"/>
              <a:t>Verucomicrobia</a:t>
            </a:r>
            <a:endParaRPr lang="en-US" sz="1400" dirty="0"/>
          </a:p>
        </p:txBody>
      </p:sp>
      <p:cxnSp>
        <p:nvCxnSpPr>
          <p:cNvPr id="25" name="Straight Arrow Connector 24"/>
          <p:cNvCxnSpPr/>
          <p:nvPr/>
        </p:nvCxnSpPr>
        <p:spPr>
          <a:xfrm flipH="1" flipV="1">
            <a:off x="6341522" y="4254807"/>
            <a:ext cx="551054" cy="16228"/>
          </a:xfrm>
          <a:prstGeom prst="straightConnector1">
            <a:avLst/>
          </a:prstGeom>
          <a:ln>
            <a:solidFill>
              <a:srgbClr val="008000">
                <a:alpha val="51000"/>
              </a:srgbClr>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Block Arc 25"/>
          <p:cNvSpPr/>
          <p:nvPr/>
        </p:nvSpPr>
        <p:spPr>
          <a:xfrm rot="6552910">
            <a:off x="6087713" y="4652153"/>
            <a:ext cx="505674" cy="451676"/>
          </a:xfrm>
          <a:prstGeom prst="blockArc">
            <a:avLst>
              <a:gd name="adj1" fmla="val 11471336"/>
              <a:gd name="adj2" fmla="val 21485303"/>
              <a:gd name="adj3" fmla="val 5530"/>
            </a:avLst>
          </a:prstGeom>
          <a:solidFill>
            <a:srgbClr val="008000">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644" tIns="34322" rIns="68644" bIns="34322"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27" name="TextBox 26"/>
          <p:cNvSpPr txBox="1"/>
          <p:nvPr/>
        </p:nvSpPr>
        <p:spPr>
          <a:xfrm>
            <a:off x="6512317" y="4382015"/>
            <a:ext cx="1056751" cy="284758"/>
          </a:xfrm>
          <a:prstGeom prst="rect">
            <a:avLst/>
          </a:prstGeom>
          <a:noFill/>
        </p:spPr>
        <p:txBody>
          <a:bodyPr wrap="square" lIns="68644" tIns="34322" rIns="68644" bIns="34322" rtlCol="0">
            <a:spAutoFit/>
          </a:bodyPr>
          <a:lstStyle/>
          <a:p>
            <a:r>
              <a:rPr lang="en-US" sz="1400" dirty="0"/>
              <a:t>Chlamydiae</a:t>
            </a:r>
          </a:p>
        </p:txBody>
      </p:sp>
      <p:sp>
        <p:nvSpPr>
          <p:cNvPr id="28" name="Rectangle 27"/>
          <p:cNvSpPr/>
          <p:nvPr/>
        </p:nvSpPr>
        <p:spPr>
          <a:xfrm>
            <a:off x="6950247" y="4640454"/>
            <a:ext cx="757363" cy="284758"/>
          </a:xfrm>
          <a:prstGeom prst="rect">
            <a:avLst/>
          </a:prstGeom>
        </p:spPr>
        <p:txBody>
          <a:bodyPr wrap="none" lIns="68644" tIns="34322" rIns="68644" bIns="34322">
            <a:spAutoFit/>
          </a:bodyPr>
          <a:lstStyle/>
          <a:p>
            <a:r>
              <a:rPr lang="en-US" sz="1400" dirty="0" err="1"/>
              <a:t>Chlorobi</a:t>
            </a:r>
            <a:endParaRPr lang="en-US" sz="1400" dirty="0"/>
          </a:p>
        </p:txBody>
      </p:sp>
      <p:cxnSp>
        <p:nvCxnSpPr>
          <p:cNvPr id="29" name="Straight Arrow Connector 28"/>
          <p:cNvCxnSpPr/>
          <p:nvPr/>
        </p:nvCxnSpPr>
        <p:spPr>
          <a:xfrm flipH="1" flipV="1">
            <a:off x="6243067" y="4564912"/>
            <a:ext cx="736216" cy="185394"/>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666619" y="3766293"/>
            <a:ext cx="1962639" cy="284758"/>
          </a:xfrm>
          <a:prstGeom prst="rect">
            <a:avLst/>
          </a:prstGeom>
          <a:noFill/>
        </p:spPr>
        <p:txBody>
          <a:bodyPr wrap="square" lIns="68644" tIns="34322" rIns="68644" bIns="34322" rtlCol="0">
            <a:spAutoFit/>
          </a:bodyPr>
          <a:lstStyle/>
          <a:p>
            <a:r>
              <a:rPr lang="en-US" sz="1400" dirty="0" err="1"/>
              <a:t>Spirochates</a:t>
            </a:r>
            <a:endParaRPr lang="en-US" sz="1400" dirty="0"/>
          </a:p>
        </p:txBody>
      </p:sp>
      <p:sp>
        <p:nvSpPr>
          <p:cNvPr id="38" name="Block Arc 37"/>
          <p:cNvSpPr/>
          <p:nvPr/>
        </p:nvSpPr>
        <p:spPr>
          <a:xfrm rot="5400000">
            <a:off x="6381803" y="3920197"/>
            <a:ext cx="328128" cy="341094"/>
          </a:xfrm>
          <a:prstGeom prst="blockArc">
            <a:avLst>
              <a:gd name="adj1" fmla="val 11471336"/>
              <a:gd name="adj2" fmla="val 21485303"/>
              <a:gd name="adj3" fmla="val 5530"/>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644" tIns="34322" rIns="68644" bIns="34322"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39" name="Block Arc 38"/>
          <p:cNvSpPr/>
          <p:nvPr/>
        </p:nvSpPr>
        <p:spPr>
          <a:xfrm rot="4334541">
            <a:off x="6074623" y="3457321"/>
            <a:ext cx="647641" cy="293618"/>
          </a:xfrm>
          <a:prstGeom prst="blockArc">
            <a:avLst>
              <a:gd name="adj1" fmla="val 11223660"/>
              <a:gd name="adj2" fmla="val 21174292"/>
              <a:gd name="adj3" fmla="val 9275"/>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644" tIns="34322" rIns="68644" bIns="34322" numCol="1" spcCol="0" rtlCol="0" fromWordArt="0" anchor="ctr" anchorCtr="0" forceAA="0" compatLnSpc="1">
            <a:prstTxWarp prst="textNoShape">
              <a:avLst/>
            </a:prstTxWarp>
            <a:noAutofit/>
          </a:bodyPr>
          <a:lstStyle/>
          <a:p>
            <a:pPr algn="ctr"/>
            <a:r>
              <a:rPr lang="en-US" sz="1600" dirty="0" smtClean="0">
                <a:solidFill>
                  <a:schemeClr val="tx1"/>
                </a:solidFill>
              </a:rPr>
              <a:t> </a:t>
            </a:r>
            <a:endParaRPr lang="en-US" sz="1600" dirty="0">
              <a:solidFill>
                <a:schemeClr val="tx1"/>
              </a:solidFill>
            </a:endParaRPr>
          </a:p>
        </p:txBody>
      </p:sp>
      <p:sp>
        <p:nvSpPr>
          <p:cNvPr id="40" name="Block Arc 39"/>
          <p:cNvSpPr/>
          <p:nvPr/>
        </p:nvSpPr>
        <p:spPr>
          <a:xfrm rot="19570782">
            <a:off x="4300020" y="2317372"/>
            <a:ext cx="695313" cy="346527"/>
          </a:xfrm>
          <a:prstGeom prst="blockArc">
            <a:avLst>
              <a:gd name="adj1" fmla="val 12248793"/>
              <a:gd name="adj2" fmla="val 21485304"/>
              <a:gd name="adj3" fmla="val 5530"/>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644" tIns="34322" rIns="68644" bIns="34322"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41" name="Block Arc 40"/>
          <p:cNvSpPr/>
          <p:nvPr/>
        </p:nvSpPr>
        <p:spPr>
          <a:xfrm rot="1393570">
            <a:off x="5148835" y="2806478"/>
            <a:ext cx="1267062" cy="501754"/>
          </a:xfrm>
          <a:prstGeom prst="blockArc">
            <a:avLst>
              <a:gd name="adj1" fmla="val 11223660"/>
              <a:gd name="adj2" fmla="val 21113496"/>
              <a:gd name="adj3" fmla="val 4378"/>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644" tIns="34322" rIns="68644" bIns="34322" numCol="1" spcCol="0" rtlCol="0" fromWordArt="0" anchor="ctr" anchorCtr="0" forceAA="0" compatLnSpc="1">
            <a:prstTxWarp prst="textNoShape">
              <a:avLst/>
            </a:prstTxWarp>
            <a:noAutofit/>
          </a:bodyPr>
          <a:lstStyle/>
          <a:p>
            <a:pPr algn="ctr"/>
            <a:endParaRPr lang="en-US" sz="1600">
              <a:solidFill>
                <a:schemeClr val="tx1"/>
              </a:solidFill>
            </a:endParaRPr>
          </a:p>
        </p:txBody>
      </p:sp>
      <p:sp>
        <p:nvSpPr>
          <p:cNvPr id="42" name="TextBox 41"/>
          <p:cNvSpPr txBox="1"/>
          <p:nvPr/>
        </p:nvSpPr>
        <p:spPr>
          <a:xfrm>
            <a:off x="6545867" y="3380544"/>
            <a:ext cx="1787860" cy="284758"/>
          </a:xfrm>
          <a:prstGeom prst="rect">
            <a:avLst/>
          </a:prstGeom>
          <a:noFill/>
        </p:spPr>
        <p:txBody>
          <a:bodyPr wrap="square" lIns="68644" tIns="34322" rIns="68644" bIns="34322" rtlCol="0">
            <a:spAutoFit/>
          </a:bodyPr>
          <a:lstStyle/>
          <a:p>
            <a:r>
              <a:rPr lang="en-US" sz="1400" dirty="0" err="1"/>
              <a:t>Lactobacillales</a:t>
            </a:r>
            <a:endParaRPr lang="en-US" sz="1400" dirty="0"/>
          </a:p>
        </p:txBody>
      </p:sp>
      <p:sp>
        <p:nvSpPr>
          <p:cNvPr id="43" name="TextBox 42"/>
          <p:cNvSpPr txBox="1"/>
          <p:nvPr/>
        </p:nvSpPr>
        <p:spPr>
          <a:xfrm>
            <a:off x="5933837" y="2527765"/>
            <a:ext cx="1016409" cy="284758"/>
          </a:xfrm>
          <a:prstGeom prst="rect">
            <a:avLst/>
          </a:prstGeom>
          <a:noFill/>
        </p:spPr>
        <p:txBody>
          <a:bodyPr wrap="square" lIns="68644" tIns="34322" rIns="68644" bIns="34322" rtlCol="0">
            <a:spAutoFit/>
          </a:bodyPr>
          <a:lstStyle/>
          <a:p>
            <a:r>
              <a:rPr lang="en-US" sz="1400" dirty="0" err="1"/>
              <a:t>Bacillales</a:t>
            </a:r>
            <a:endParaRPr lang="en-US" sz="1400" dirty="0"/>
          </a:p>
        </p:txBody>
      </p:sp>
      <p:sp>
        <p:nvSpPr>
          <p:cNvPr id="44" name="TextBox 43"/>
          <p:cNvSpPr txBox="1"/>
          <p:nvPr/>
        </p:nvSpPr>
        <p:spPr>
          <a:xfrm>
            <a:off x="4399314" y="2050029"/>
            <a:ext cx="701930" cy="230897"/>
          </a:xfrm>
          <a:prstGeom prst="rect">
            <a:avLst/>
          </a:prstGeom>
          <a:noFill/>
        </p:spPr>
        <p:txBody>
          <a:bodyPr wrap="square" lIns="68644" tIns="34322" rIns="68644" bIns="34322" rtlCol="0">
            <a:spAutoFit/>
          </a:bodyPr>
          <a:lstStyle/>
          <a:p>
            <a:r>
              <a:rPr lang="en-US" sz="1050" dirty="0"/>
              <a:t>Clostridia</a:t>
            </a:r>
          </a:p>
        </p:txBody>
      </p:sp>
      <p:sp>
        <p:nvSpPr>
          <p:cNvPr id="46" name="TextBox 45"/>
          <p:cNvSpPr txBox="1"/>
          <p:nvPr/>
        </p:nvSpPr>
        <p:spPr>
          <a:xfrm>
            <a:off x="5793331" y="1551770"/>
            <a:ext cx="983039" cy="284758"/>
          </a:xfrm>
          <a:prstGeom prst="rect">
            <a:avLst/>
          </a:prstGeom>
          <a:noFill/>
        </p:spPr>
        <p:txBody>
          <a:bodyPr wrap="square" lIns="68644" tIns="34322" rIns="68644" bIns="34322" rtlCol="0">
            <a:spAutoFit/>
          </a:bodyPr>
          <a:lstStyle/>
          <a:p>
            <a:r>
              <a:rPr lang="en-US" sz="1400" dirty="0" err="1"/>
              <a:t>Tenericutes</a:t>
            </a:r>
            <a:endParaRPr lang="en-US" sz="1400" dirty="0"/>
          </a:p>
        </p:txBody>
      </p:sp>
      <p:sp>
        <p:nvSpPr>
          <p:cNvPr id="49" name="Block Arc 48"/>
          <p:cNvSpPr/>
          <p:nvPr/>
        </p:nvSpPr>
        <p:spPr>
          <a:xfrm rot="212106">
            <a:off x="5133912" y="1620620"/>
            <a:ext cx="695313" cy="346527"/>
          </a:xfrm>
          <a:prstGeom prst="blockArc">
            <a:avLst>
              <a:gd name="adj1" fmla="val 12248793"/>
              <a:gd name="adj2" fmla="val 21485304"/>
              <a:gd name="adj3" fmla="val 5530"/>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644" tIns="34322" rIns="68644" bIns="34322"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50" name="Block Arc 49"/>
          <p:cNvSpPr/>
          <p:nvPr/>
        </p:nvSpPr>
        <p:spPr>
          <a:xfrm rot="20413421">
            <a:off x="2797458" y="1526722"/>
            <a:ext cx="1376818" cy="405500"/>
          </a:xfrm>
          <a:prstGeom prst="blockArc">
            <a:avLst>
              <a:gd name="adj1" fmla="val 10802152"/>
              <a:gd name="adj2" fmla="val 21229286"/>
              <a:gd name="adj3" fmla="val 3250"/>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644" tIns="34322" rIns="68644" bIns="34322" numCol="1" spcCol="0" rtlCol="0" fromWordArt="0" anchor="ctr" anchorCtr="0" forceAA="0" compatLnSpc="1">
            <a:prstTxWarp prst="textNoShape">
              <a:avLst/>
            </a:prstTxWarp>
            <a:noAutofit/>
          </a:bodyPr>
          <a:lstStyle/>
          <a:p>
            <a:pPr algn="ctr"/>
            <a:r>
              <a:rPr lang="en-US" sz="1600" dirty="0" smtClean="0">
                <a:solidFill>
                  <a:schemeClr val="tx1"/>
                </a:solidFill>
              </a:rPr>
              <a:t> </a:t>
            </a:r>
            <a:endParaRPr lang="en-US" sz="1600" dirty="0">
              <a:solidFill>
                <a:schemeClr val="tx1"/>
              </a:solidFill>
            </a:endParaRPr>
          </a:p>
        </p:txBody>
      </p:sp>
      <p:sp>
        <p:nvSpPr>
          <p:cNvPr id="51" name="TextBox 50"/>
          <p:cNvSpPr txBox="1"/>
          <p:nvPr/>
        </p:nvSpPr>
        <p:spPr>
          <a:xfrm rot="19648508">
            <a:off x="2400890" y="1376473"/>
            <a:ext cx="1253943" cy="284758"/>
          </a:xfrm>
          <a:prstGeom prst="rect">
            <a:avLst/>
          </a:prstGeom>
          <a:noFill/>
        </p:spPr>
        <p:txBody>
          <a:bodyPr wrap="square" lIns="68644" tIns="34322" rIns="68644" bIns="34322" rtlCol="0">
            <a:spAutoFit/>
          </a:bodyPr>
          <a:lstStyle/>
          <a:p>
            <a:r>
              <a:rPr lang="en-US" sz="1400" dirty="0"/>
              <a:t>Actinobacteria</a:t>
            </a:r>
          </a:p>
        </p:txBody>
      </p:sp>
      <p:cxnSp>
        <p:nvCxnSpPr>
          <p:cNvPr id="52" name="Straight Arrow Connector 51"/>
          <p:cNvCxnSpPr/>
          <p:nvPr/>
        </p:nvCxnSpPr>
        <p:spPr>
          <a:xfrm>
            <a:off x="2438926" y="2417438"/>
            <a:ext cx="772492" cy="52761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427914" y="2969977"/>
            <a:ext cx="1270015" cy="284758"/>
          </a:xfrm>
          <a:prstGeom prst="rect">
            <a:avLst/>
          </a:prstGeom>
          <a:noFill/>
        </p:spPr>
        <p:txBody>
          <a:bodyPr wrap="square" lIns="68644" tIns="34322" rIns="68644" bIns="34322" rtlCol="0">
            <a:spAutoFit/>
          </a:bodyPr>
          <a:lstStyle/>
          <a:p>
            <a:r>
              <a:rPr lang="en-US" sz="1400" dirty="0" err="1"/>
              <a:t>Thermotogae</a:t>
            </a:r>
            <a:endParaRPr lang="en-US" sz="1400" dirty="0"/>
          </a:p>
        </p:txBody>
      </p:sp>
      <p:cxnSp>
        <p:nvCxnSpPr>
          <p:cNvPr id="54" name="Straight Arrow Connector 53"/>
          <p:cNvCxnSpPr/>
          <p:nvPr/>
        </p:nvCxnSpPr>
        <p:spPr>
          <a:xfrm>
            <a:off x="2076329" y="2828083"/>
            <a:ext cx="872657" cy="17770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58" idx="0"/>
          </p:cNvCxnSpPr>
          <p:nvPr/>
        </p:nvCxnSpPr>
        <p:spPr>
          <a:xfrm>
            <a:off x="2546639" y="2298512"/>
            <a:ext cx="501817" cy="32474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798192" y="2068671"/>
            <a:ext cx="1864334" cy="284758"/>
          </a:xfrm>
          <a:prstGeom prst="rect">
            <a:avLst/>
          </a:prstGeom>
          <a:noFill/>
        </p:spPr>
        <p:txBody>
          <a:bodyPr wrap="square" lIns="68644" tIns="34322" rIns="68644" bIns="34322" rtlCol="0">
            <a:spAutoFit/>
          </a:bodyPr>
          <a:lstStyle/>
          <a:p>
            <a:r>
              <a:rPr lang="en-US" sz="1400" dirty="0" err="1"/>
              <a:t>Deinococcus-Thermus</a:t>
            </a:r>
            <a:endParaRPr lang="en-US" sz="1400" dirty="0"/>
          </a:p>
        </p:txBody>
      </p:sp>
      <p:sp>
        <p:nvSpPr>
          <p:cNvPr id="57" name="TextBox 56"/>
          <p:cNvSpPr txBox="1"/>
          <p:nvPr/>
        </p:nvSpPr>
        <p:spPr>
          <a:xfrm>
            <a:off x="902452" y="2677180"/>
            <a:ext cx="1544825" cy="284758"/>
          </a:xfrm>
          <a:prstGeom prst="rect">
            <a:avLst/>
          </a:prstGeom>
          <a:noFill/>
        </p:spPr>
        <p:txBody>
          <a:bodyPr wrap="square" lIns="68644" tIns="34322" rIns="68644" bIns="34322" rtlCol="0">
            <a:spAutoFit/>
          </a:bodyPr>
          <a:lstStyle/>
          <a:p>
            <a:r>
              <a:rPr lang="en-US" sz="1400" dirty="0"/>
              <a:t>Cyanobacteria</a:t>
            </a:r>
          </a:p>
        </p:txBody>
      </p:sp>
      <p:sp>
        <p:nvSpPr>
          <p:cNvPr id="58" name="TextBox 57"/>
          <p:cNvSpPr txBox="1"/>
          <p:nvPr/>
        </p:nvSpPr>
        <p:spPr>
          <a:xfrm>
            <a:off x="1774226" y="2298512"/>
            <a:ext cx="1544825" cy="284758"/>
          </a:xfrm>
          <a:prstGeom prst="rect">
            <a:avLst/>
          </a:prstGeom>
          <a:noFill/>
        </p:spPr>
        <p:txBody>
          <a:bodyPr wrap="square" lIns="68644" tIns="34322" rIns="68644" bIns="34322" rtlCol="0">
            <a:spAutoFit/>
          </a:bodyPr>
          <a:lstStyle/>
          <a:p>
            <a:r>
              <a:rPr lang="en-US" sz="1400" dirty="0" err="1"/>
              <a:t>Chloroflexi</a:t>
            </a:r>
            <a:endParaRPr lang="en-US" sz="1400" dirty="0"/>
          </a:p>
        </p:txBody>
      </p:sp>
      <p:cxnSp>
        <p:nvCxnSpPr>
          <p:cNvPr id="59" name="Straight Arrow Connector 58"/>
          <p:cNvCxnSpPr/>
          <p:nvPr/>
        </p:nvCxnSpPr>
        <p:spPr>
          <a:xfrm>
            <a:off x="2546639" y="3165259"/>
            <a:ext cx="501817" cy="142426"/>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005176" y="6568533"/>
            <a:ext cx="119169" cy="0"/>
          </a:xfrm>
          <a:prstGeom prst="line">
            <a:avLst/>
          </a:prstGeom>
          <a:ln w="15875">
            <a:solidFill>
              <a:srgbClr val="FF0000"/>
            </a:solidFill>
            <a:tailEnd type="none" w="med" len="lg"/>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132858" y="6448249"/>
            <a:ext cx="575347" cy="230897"/>
          </a:xfrm>
          <a:prstGeom prst="rect">
            <a:avLst/>
          </a:prstGeom>
          <a:noFill/>
          <a:ln>
            <a:noFill/>
          </a:ln>
        </p:spPr>
        <p:txBody>
          <a:bodyPr wrap="square" lIns="68644" tIns="34322" rIns="68644" bIns="34322" rtlCol="0">
            <a:spAutoFit/>
          </a:bodyPr>
          <a:lstStyle/>
          <a:p>
            <a:r>
              <a:rPr lang="en-US" sz="1050" b="1" dirty="0">
                <a:solidFill>
                  <a:srgbClr val="FF0000"/>
                </a:solidFill>
                <a:latin typeface="Lucida Bright"/>
                <a:cs typeface="Lucida Bright"/>
              </a:rPr>
              <a:t>0.1</a:t>
            </a:r>
          </a:p>
        </p:txBody>
      </p:sp>
      <p:cxnSp>
        <p:nvCxnSpPr>
          <p:cNvPr id="47" name="Straight Arrow Connector 46"/>
          <p:cNvCxnSpPr/>
          <p:nvPr/>
        </p:nvCxnSpPr>
        <p:spPr>
          <a:xfrm flipH="1" flipV="1">
            <a:off x="5570375" y="5357314"/>
            <a:ext cx="363463" cy="530735"/>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5953196" y="5797278"/>
            <a:ext cx="1391518" cy="284758"/>
          </a:xfrm>
          <a:prstGeom prst="rect">
            <a:avLst/>
          </a:prstGeom>
          <a:noFill/>
        </p:spPr>
        <p:txBody>
          <a:bodyPr wrap="square" lIns="68644" tIns="34322" rIns="68644" bIns="34322" rtlCol="0">
            <a:spAutoFit/>
          </a:bodyPr>
          <a:lstStyle/>
          <a:p>
            <a:r>
              <a:rPr lang="en-US" sz="1400" dirty="0" smtClean="0"/>
              <a:t>Acidobacteria</a:t>
            </a:r>
            <a:endParaRPr lang="en-US" sz="1400" dirty="0"/>
          </a:p>
        </p:txBody>
      </p:sp>
      <p:sp>
        <p:nvSpPr>
          <p:cNvPr id="3" name="Rectangle 2"/>
          <p:cNvSpPr/>
          <p:nvPr/>
        </p:nvSpPr>
        <p:spPr>
          <a:xfrm>
            <a:off x="655053" y="374316"/>
            <a:ext cx="441158" cy="2272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itle 1"/>
          <p:cNvSpPr>
            <a:spLocks noGrp="1"/>
          </p:cNvSpPr>
          <p:nvPr>
            <p:ph type="title"/>
          </p:nvPr>
        </p:nvSpPr>
        <p:spPr>
          <a:xfrm>
            <a:off x="460942" y="113363"/>
            <a:ext cx="9144000" cy="1330426"/>
          </a:xfrm>
        </p:spPr>
        <p:txBody>
          <a:bodyPr>
            <a:normAutofit/>
          </a:bodyPr>
          <a:lstStyle/>
          <a:p>
            <a:r>
              <a:rPr lang="en-US" sz="2000" dirty="0">
                <a:solidFill>
                  <a:schemeClr val="bg1">
                    <a:lumMod val="65000"/>
                  </a:schemeClr>
                </a:solidFill>
              </a:rPr>
              <a:t>4</a:t>
            </a:r>
            <a:r>
              <a:rPr lang="en-US" sz="2000" dirty="0" smtClean="0">
                <a:solidFill>
                  <a:schemeClr val="bg1">
                    <a:lumMod val="65000"/>
                  </a:schemeClr>
                </a:solidFill>
              </a:rPr>
              <a:t>. The phylogeny of bacteria</a:t>
            </a:r>
            <a:r>
              <a:rPr lang="en-US" sz="2000" dirty="0" smtClean="0"/>
              <a:t/>
            </a:r>
            <a:br>
              <a:rPr lang="en-US" sz="2000" dirty="0" smtClean="0"/>
            </a:br>
            <a:r>
              <a:rPr lang="en-US" sz="2000" dirty="0" smtClean="0"/>
              <a:t>A tree based on our neutral-constrained model and switch positions</a:t>
            </a:r>
            <a:endParaRPr lang="en-US" sz="2000" dirty="0"/>
          </a:p>
        </p:txBody>
      </p:sp>
    </p:spTree>
    <p:extLst>
      <p:ext uri="{BB962C8B-B14F-4D97-AF65-F5344CB8AC3E}">
        <p14:creationId xmlns:p14="http://schemas.microsoft.com/office/powerpoint/2010/main" val="4033877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053" y="374316"/>
            <a:ext cx="441158" cy="2272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itle 1"/>
          <p:cNvSpPr>
            <a:spLocks noGrp="1"/>
          </p:cNvSpPr>
          <p:nvPr>
            <p:ph type="title"/>
          </p:nvPr>
        </p:nvSpPr>
        <p:spPr>
          <a:xfrm>
            <a:off x="446567" y="601579"/>
            <a:ext cx="7485322" cy="842210"/>
          </a:xfrm>
        </p:spPr>
        <p:txBody>
          <a:bodyPr>
            <a:normAutofit fontScale="90000"/>
          </a:bodyPr>
          <a:lstStyle/>
          <a:p>
            <a:r>
              <a:rPr lang="en-US" sz="2000" dirty="0"/>
              <a:t>5</a:t>
            </a:r>
            <a:r>
              <a:rPr lang="en-US" sz="2000" dirty="0" smtClean="0"/>
              <a:t>. Measures of differentiation from genomic and </a:t>
            </a:r>
            <a:r>
              <a:rPr lang="en-US" sz="2000" dirty="0" err="1" smtClean="0"/>
              <a:t>metagenomic</a:t>
            </a:r>
            <a:r>
              <a:rPr lang="en-US" sz="2000" dirty="0" smtClean="0"/>
              <a:t> data</a:t>
            </a:r>
            <a:r>
              <a:rPr lang="en-US" sz="1400" dirty="0" smtClean="0"/>
              <a:t/>
            </a:r>
            <a:br>
              <a:rPr lang="en-US" sz="1400" dirty="0" smtClean="0"/>
            </a:br>
            <a:endParaRPr lang="en-US" sz="1400" dirty="0"/>
          </a:p>
        </p:txBody>
      </p:sp>
      <p:sp>
        <p:nvSpPr>
          <p:cNvPr id="2" name="Rectangle 1"/>
          <p:cNvSpPr/>
          <p:nvPr/>
        </p:nvSpPr>
        <p:spPr>
          <a:xfrm>
            <a:off x="446567" y="1443789"/>
            <a:ext cx="8101263" cy="3785652"/>
          </a:xfrm>
          <a:prstGeom prst="rect">
            <a:avLst/>
          </a:prstGeom>
        </p:spPr>
        <p:txBody>
          <a:bodyPr wrap="square">
            <a:spAutoFit/>
          </a:bodyPr>
          <a:lstStyle/>
          <a:p>
            <a:pPr marL="285750" indent="-285750">
              <a:spcAft>
                <a:spcPts val="1200"/>
              </a:spcAft>
              <a:buFont typeface="Arial"/>
              <a:buChar char="•"/>
            </a:pPr>
            <a:r>
              <a:rPr lang="en-US" sz="2000" dirty="0" smtClean="0"/>
              <a:t>We are developing measures of diversity within samples of data (e.g., from genome projects). to help direct future sequencing projects in an effort to maximize diversity. </a:t>
            </a:r>
          </a:p>
          <a:p>
            <a:pPr marL="285750" indent="-285750">
              <a:spcAft>
                <a:spcPts val="1200"/>
              </a:spcAft>
              <a:buFont typeface="Arial"/>
              <a:buChar char="•"/>
            </a:pPr>
            <a:r>
              <a:rPr lang="en-US" sz="2000" dirty="0" smtClean="0"/>
              <a:t>We are also interested in developing measures of diversity that will allow for meaningful comparisons between sets of data. For example, comparisons between </a:t>
            </a:r>
            <a:r>
              <a:rPr lang="en-US" sz="2000" dirty="0" err="1" smtClean="0"/>
              <a:t>microbiomes</a:t>
            </a:r>
            <a:r>
              <a:rPr lang="en-US" sz="2000" dirty="0" smtClean="0"/>
              <a:t> that take into consideration the evolutionary relations of the different sequences.</a:t>
            </a:r>
          </a:p>
          <a:p>
            <a:pPr marL="285750" indent="-285750">
              <a:spcAft>
                <a:spcPts val="1200"/>
              </a:spcAft>
              <a:buFont typeface="Arial"/>
              <a:buChar char="•"/>
            </a:pPr>
            <a:r>
              <a:rPr lang="en-US" sz="2000" dirty="0" smtClean="0"/>
              <a:t>We are </a:t>
            </a:r>
            <a:r>
              <a:rPr lang="en-US" sz="2000" dirty="0"/>
              <a:t>w</a:t>
            </a:r>
            <a:r>
              <a:rPr lang="en-US" sz="2000" dirty="0" smtClean="0"/>
              <a:t>orking on measures of diversity based on the concept of genetic relatedness (Wright, 1922), calculated over given evolutionary trees.</a:t>
            </a:r>
            <a:endParaRPr lang="en-US" sz="2000" dirty="0"/>
          </a:p>
        </p:txBody>
      </p:sp>
    </p:spTree>
    <p:extLst>
      <p:ext uri="{BB962C8B-B14F-4D97-AF65-F5344CB8AC3E}">
        <p14:creationId xmlns:p14="http://schemas.microsoft.com/office/powerpoint/2010/main" val="1007077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053" y="374316"/>
            <a:ext cx="441158" cy="2272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itle 1"/>
          <p:cNvSpPr>
            <a:spLocks noGrp="1"/>
          </p:cNvSpPr>
          <p:nvPr>
            <p:ph type="title"/>
          </p:nvPr>
        </p:nvSpPr>
        <p:spPr>
          <a:xfrm>
            <a:off x="655052" y="487947"/>
            <a:ext cx="8488947" cy="955842"/>
          </a:xfrm>
        </p:spPr>
        <p:txBody>
          <a:bodyPr>
            <a:normAutofit fontScale="90000"/>
          </a:bodyPr>
          <a:lstStyle/>
          <a:p>
            <a:r>
              <a:rPr lang="en-US" sz="2000" dirty="0">
                <a:solidFill>
                  <a:schemeClr val="bg1">
                    <a:lumMod val="75000"/>
                  </a:schemeClr>
                </a:solidFill>
              </a:rPr>
              <a:t>5</a:t>
            </a:r>
            <a:r>
              <a:rPr lang="en-US" sz="2000" dirty="0" smtClean="0">
                <a:solidFill>
                  <a:schemeClr val="bg1">
                    <a:lumMod val="75000"/>
                  </a:schemeClr>
                </a:solidFill>
              </a:rPr>
              <a:t>. Measures of differentiation</a:t>
            </a:r>
            <a:r>
              <a:rPr lang="en-US" sz="2000" dirty="0" smtClean="0"/>
              <a:t/>
            </a:r>
            <a:br>
              <a:rPr lang="en-US" sz="2000" dirty="0" smtClean="0"/>
            </a:br>
            <a:r>
              <a:rPr lang="en-US" sz="2000" dirty="0" smtClean="0"/>
              <a:t>Expected Genetic Diversity</a:t>
            </a:r>
            <a:br>
              <a:rPr lang="en-US" sz="2000" dirty="0" smtClean="0"/>
            </a:br>
            <a:endParaRPr lang="en-US" sz="2000" dirty="0"/>
          </a:p>
        </p:txBody>
      </p:sp>
      <p:sp>
        <p:nvSpPr>
          <p:cNvPr id="5" name="Content Placeholder 2"/>
          <p:cNvSpPr>
            <a:spLocks noGrp="1"/>
          </p:cNvSpPr>
          <p:nvPr>
            <p:ph idx="1"/>
          </p:nvPr>
        </p:nvSpPr>
        <p:spPr>
          <a:xfrm>
            <a:off x="457200" y="1270004"/>
            <a:ext cx="8229600" cy="4919579"/>
          </a:xfrm>
        </p:spPr>
        <p:txBody>
          <a:bodyPr>
            <a:noAutofit/>
          </a:bodyPr>
          <a:lstStyle/>
          <a:p>
            <a:r>
              <a:rPr lang="en-US" sz="2000" dirty="0" smtClean="0"/>
              <a:t>A </a:t>
            </a:r>
            <a:r>
              <a:rPr lang="en-US" sz="2000" dirty="0"/>
              <a:t>measure of genetic diversity (as opposed to phenotypic diversity) </a:t>
            </a:r>
          </a:p>
          <a:p>
            <a:r>
              <a:rPr lang="en-US" sz="2000" dirty="0" smtClean="0"/>
              <a:t>It estimates </a:t>
            </a:r>
            <a:r>
              <a:rPr lang="en-US" sz="2000" dirty="0"/>
              <a:t>how many states not identical by descent are expected to be represented at the leaves of a phylogenetic tree (or of a cluster</a:t>
            </a:r>
            <a:r>
              <a:rPr lang="en-US" sz="2000" dirty="0" smtClean="0"/>
              <a:t>).</a:t>
            </a:r>
            <a:endParaRPr lang="en-US" sz="2000" dirty="0"/>
          </a:p>
          <a:p>
            <a:r>
              <a:rPr lang="en-US" sz="2000" dirty="0" smtClean="0"/>
              <a:t> In </a:t>
            </a:r>
            <a:r>
              <a:rPr lang="en-US" sz="2000" dirty="0"/>
              <a:t>our implementation states correspond to amino acid </a:t>
            </a:r>
            <a:r>
              <a:rPr lang="en-US" sz="2000" dirty="0" smtClean="0"/>
              <a:t>types.</a:t>
            </a:r>
          </a:p>
          <a:p>
            <a:r>
              <a:rPr lang="en-US" sz="2000" dirty="0" smtClean="0"/>
              <a:t>Estimates of Expected Genetic Diversity depend on the </a:t>
            </a:r>
            <a:r>
              <a:rPr lang="en-US" sz="2000" dirty="0"/>
              <a:t>substitution </a:t>
            </a:r>
            <a:r>
              <a:rPr lang="en-US" sz="2000" dirty="0" smtClean="0"/>
              <a:t>model </a:t>
            </a:r>
            <a:r>
              <a:rPr lang="en-US" sz="2000" dirty="0"/>
              <a:t>as well </a:t>
            </a:r>
            <a:r>
              <a:rPr lang="en-US" sz="2000" dirty="0" smtClean="0"/>
              <a:t>as on branch lengths and </a:t>
            </a:r>
            <a:r>
              <a:rPr lang="en-US" sz="2000" dirty="0"/>
              <a:t>tree </a:t>
            </a:r>
            <a:r>
              <a:rPr lang="en-US" sz="2000" dirty="0" smtClean="0"/>
              <a:t>topology.</a:t>
            </a:r>
          </a:p>
          <a:p>
            <a:r>
              <a:rPr lang="en-US" sz="2000" dirty="0" smtClean="0"/>
              <a:t>Associated with this measure are measures of sampling density, group relatedness, and leaf-weights.</a:t>
            </a:r>
            <a:endParaRPr lang="en-US" sz="2000" dirty="0"/>
          </a:p>
        </p:txBody>
      </p:sp>
    </p:spTree>
    <p:extLst>
      <p:ext uri="{BB962C8B-B14F-4D97-AF65-F5344CB8AC3E}">
        <p14:creationId xmlns:p14="http://schemas.microsoft.com/office/powerpoint/2010/main" val="494117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053" y="374316"/>
            <a:ext cx="441158" cy="2272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itle 1"/>
          <p:cNvSpPr>
            <a:spLocks noGrp="1"/>
          </p:cNvSpPr>
          <p:nvPr>
            <p:ph type="title"/>
          </p:nvPr>
        </p:nvSpPr>
        <p:spPr>
          <a:xfrm>
            <a:off x="633788" y="697273"/>
            <a:ext cx="9144000" cy="842210"/>
          </a:xfrm>
        </p:spPr>
        <p:txBody>
          <a:bodyPr>
            <a:normAutofit/>
          </a:bodyPr>
          <a:lstStyle/>
          <a:p>
            <a:r>
              <a:rPr lang="en-US" sz="2400" dirty="0" smtClean="0"/>
              <a:t>6. </a:t>
            </a:r>
            <a:r>
              <a:rPr lang="en-US" sz="2400" dirty="0"/>
              <a:t>E</a:t>
            </a:r>
            <a:r>
              <a:rPr lang="en-US" sz="2400" dirty="0" smtClean="0"/>
              <a:t>volution of chaperone proteins</a:t>
            </a:r>
            <a:endParaRPr lang="en-US" sz="2400" dirty="0"/>
          </a:p>
        </p:txBody>
      </p:sp>
      <p:sp>
        <p:nvSpPr>
          <p:cNvPr id="2" name="Rectangle 1"/>
          <p:cNvSpPr/>
          <p:nvPr/>
        </p:nvSpPr>
        <p:spPr>
          <a:xfrm>
            <a:off x="521369" y="1768428"/>
            <a:ext cx="8101263" cy="3170099"/>
          </a:xfrm>
          <a:prstGeom prst="rect">
            <a:avLst/>
          </a:prstGeom>
        </p:spPr>
        <p:txBody>
          <a:bodyPr wrap="square">
            <a:spAutoFit/>
          </a:bodyPr>
          <a:lstStyle/>
          <a:p>
            <a:pPr marL="285750" indent="-285750">
              <a:spcAft>
                <a:spcPts val="1200"/>
              </a:spcAft>
              <a:buFont typeface="Arial"/>
              <a:buChar char="•"/>
            </a:pPr>
            <a:r>
              <a:rPr lang="en-US" sz="2000" dirty="0" smtClean="0"/>
              <a:t>Chaperone </a:t>
            </a:r>
            <a:r>
              <a:rPr lang="en-US" sz="2000" dirty="0"/>
              <a:t>proteins are well known for the critical role they play </a:t>
            </a:r>
            <a:r>
              <a:rPr lang="en-US" sz="2000" dirty="0" smtClean="0"/>
              <a:t>in assisting cellular activities, such as </a:t>
            </a:r>
            <a:r>
              <a:rPr lang="en-US" sz="2000" dirty="0"/>
              <a:t>protein </a:t>
            </a:r>
            <a:r>
              <a:rPr lang="en-US" sz="2000" dirty="0" smtClean="0"/>
              <a:t>folding, and their role in </a:t>
            </a:r>
            <a:r>
              <a:rPr lang="en-US" sz="2000" dirty="0"/>
              <a:t>in </a:t>
            </a:r>
            <a:r>
              <a:rPr lang="en-US" sz="2000" dirty="0" smtClean="0"/>
              <a:t>disease.</a:t>
            </a:r>
          </a:p>
          <a:p>
            <a:pPr marL="285750" indent="-285750">
              <a:spcAft>
                <a:spcPts val="1200"/>
              </a:spcAft>
              <a:buFont typeface="Arial"/>
              <a:buChar char="•"/>
            </a:pPr>
            <a:r>
              <a:rPr lang="en-US" sz="2000" dirty="0"/>
              <a:t>R</a:t>
            </a:r>
            <a:r>
              <a:rPr lang="en-US" sz="2000" dirty="0" smtClean="0"/>
              <a:t>ecent analyses indicated </a:t>
            </a:r>
            <a:r>
              <a:rPr lang="en-US" sz="2000" dirty="0"/>
              <a:t>that </a:t>
            </a:r>
            <a:r>
              <a:rPr lang="en-US" sz="2000" dirty="0" smtClean="0"/>
              <a:t>the number and functional differentiation of </a:t>
            </a:r>
            <a:r>
              <a:rPr lang="en-US" sz="2000" dirty="0"/>
              <a:t>eukaryotic </a:t>
            </a:r>
            <a:r>
              <a:rPr lang="en-US" sz="2000" dirty="0" smtClean="0"/>
              <a:t>chaperone genes is </a:t>
            </a:r>
            <a:r>
              <a:rPr lang="en-US" sz="2000" dirty="0"/>
              <a:t>larger </a:t>
            </a:r>
            <a:r>
              <a:rPr lang="en-US" sz="2000" dirty="0" smtClean="0"/>
              <a:t>than </a:t>
            </a:r>
            <a:r>
              <a:rPr lang="en-US" sz="2000" dirty="0"/>
              <a:t>previously </a:t>
            </a:r>
            <a:r>
              <a:rPr lang="en-US" sz="2000" dirty="0" smtClean="0"/>
              <a:t>thought.</a:t>
            </a:r>
          </a:p>
          <a:p>
            <a:pPr marL="285750" indent="-285750">
              <a:spcAft>
                <a:spcPts val="1200"/>
              </a:spcAft>
              <a:buFont typeface="Arial"/>
              <a:buChar char="•"/>
            </a:pPr>
            <a:r>
              <a:rPr lang="en-US" sz="2000" dirty="0" smtClean="0"/>
              <a:t>The </a:t>
            </a:r>
            <a:r>
              <a:rPr lang="en-US" sz="2000" dirty="0"/>
              <a:t>availability of complete genome </a:t>
            </a:r>
            <a:r>
              <a:rPr lang="en-US" sz="2000" dirty="0" smtClean="0"/>
              <a:t>sequences makes it </a:t>
            </a:r>
            <a:r>
              <a:rPr lang="en-US" sz="2000" dirty="0"/>
              <a:t>possible </a:t>
            </a:r>
            <a:r>
              <a:rPr lang="en-US" sz="2000" dirty="0" smtClean="0"/>
              <a:t>to pursue characterization </a:t>
            </a:r>
            <a:r>
              <a:rPr lang="en-US" sz="2000" dirty="0"/>
              <a:t>of the complete set of </a:t>
            </a:r>
            <a:r>
              <a:rPr lang="en-US" sz="2000" dirty="0" smtClean="0"/>
              <a:t>chaperone genes encoded by human and other species.</a:t>
            </a:r>
            <a:endParaRPr lang="en-US" sz="2000" dirty="0"/>
          </a:p>
        </p:txBody>
      </p:sp>
    </p:spTree>
    <p:extLst>
      <p:ext uri="{BB962C8B-B14F-4D97-AF65-F5344CB8AC3E}">
        <p14:creationId xmlns:p14="http://schemas.microsoft.com/office/powerpoint/2010/main" val="312884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053" y="374316"/>
            <a:ext cx="441158" cy="2272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itle 1"/>
          <p:cNvSpPr>
            <a:spLocks noGrp="1"/>
          </p:cNvSpPr>
          <p:nvPr>
            <p:ph type="title"/>
          </p:nvPr>
        </p:nvSpPr>
        <p:spPr>
          <a:xfrm>
            <a:off x="446568" y="487947"/>
            <a:ext cx="9144000" cy="681634"/>
          </a:xfrm>
        </p:spPr>
        <p:txBody>
          <a:bodyPr>
            <a:normAutofit fontScale="90000"/>
          </a:bodyPr>
          <a:lstStyle/>
          <a:p>
            <a:r>
              <a:rPr lang="en-US" sz="2000" dirty="0" smtClean="0">
                <a:solidFill>
                  <a:schemeClr val="bg1">
                    <a:lumMod val="65000"/>
                  </a:schemeClr>
                </a:solidFill>
              </a:rPr>
              <a:t>6. The evolution of chaperone proteins</a:t>
            </a:r>
            <a:r>
              <a:rPr lang="en-US" sz="2000" dirty="0" smtClean="0"/>
              <a:t/>
            </a:r>
            <a:br>
              <a:rPr lang="en-US" sz="2000" dirty="0" smtClean="0"/>
            </a:br>
            <a:r>
              <a:rPr lang="en-US" sz="2000" dirty="0" smtClean="0"/>
              <a:t>Human </a:t>
            </a:r>
            <a:r>
              <a:rPr lang="en-US" sz="2000" dirty="0" err="1" smtClean="0"/>
              <a:t>chaperonin</a:t>
            </a:r>
            <a:r>
              <a:rPr lang="en-US" sz="2000" dirty="0" smtClean="0"/>
              <a:t>-genes</a:t>
            </a:r>
            <a:endParaRPr lang="en-US" sz="2000" dirty="0"/>
          </a:p>
        </p:txBody>
      </p:sp>
      <p:sp>
        <p:nvSpPr>
          <p:cNvPr id="2" name="Rectangle 1"/>
          <p:cNvSpPr/>
          <p:nvPr/>
        </p:nvSpPr>
        <p:spPr>
          <a:xfrm>
            <a:off x="521369" y="1169581"/>
            <a:ext cx="8101263" cy="4555093"/>
          </a:xfrm>
          <a:prstGeom prst="rect">
            <a:avLst/>
          </a:prstGeom>
        </p:spPr>
        <p:txBody>
          <a:bodyPr wrap="square">
            <a:spAutoFit/>
          </a:bodyPr>
          <a:lstStyle/>
          <a:p>
            <a:pPr marL="285750" indent="-285750">
              <a:spcAft>
                <a:spcPts val="1200"/>
              </a:spcAft>
              <a:buFont typeface="Arial"/>
              <a:buChar char="•"/>
            </a:pPr>
            <a:r>
              <a:rPr lang="en-US" dirty="0" err="1" smtClean="0"/>
              <a:t>Chaperonins</a:t>
            </a:r>
            <a:r>
              <a:rPr lang="en-US" dirty="0" smtClean="0"/>
              <a:t> are involved in folding nascent peptides and in rescuing </a:t>
            </a:r>
            <a:r>
              <a:rPr lang="en-US" dirty="0" err="1" smtClean="0"/>
              <a:t>mis</a:t>
            </a:r>
            <a:r>
              <a:rPr lang="en-US" dirty="0" smtClean="0"/>
              <a:t>-folded proteins. We identified fifty-four </a:t>
            </a:r>
            <a:r>
              <a:rPr lang="en-US" dirty="0" err="1" smtClean="0"/>
              <a:t>chaperonin</a:t>
            </a:r>
            <a:r>
              <a:rPr lang="en-US" dirty="0" smtClean="0"/>
              <a:t>-like sequences in the human genome including a newly-defined class of </a:t>
            </a:r>
            <a:r>
              <a:rPr lang="en-US" dirty="0" err="1" smtClean="0"/>
              <a:t>chaperonin</a:t>
            </a:r>
            <a:r>
              <a:rPr lang="en-US" dirty="0" smtClean="0"/>
              <a:t> genes named CCT8L, represented in human by the two sequences CCT8L1 and CCT8L2 (Mukherjee </a:t>
            </a:r>
            <a:r>
              <a:rPr lang="en-US" i="1" dirty="0" smtClean="0"/>
              <a:t>et al</a:t>
            </a:r>
            <a:r>
              <a:rPr lang="en-US" dirty="0" smtClean="0"/>
              <a:t>, </a:t>
            </a:r>
            <a:r>
              <a:rPr lang="en-US" i="1" dirty="0" smtClean="0"/>
              <a:t>BMC </a:t>
            </a:r>
            <a:r>
              <a:rPr lang="en-US" i="1" dirty="0" err="1" smtClean="0"/>
              <a:t>Evol</a:t>
            </a:r>
            <a:r>
              <a:rPr lang="en-US" i="1" dirty="0" smtClean="0"/>
              <a:t> </a:t>
            </a:r>
            <a:r>
              <a:rPr lang="en-US" i="1" dirty="0" err="1" smtClean="0"/>
              <a:t>Biol</a:t>
            </a:r>
            <a:r>
              <a:rPr lang="en-US" dirty="0"/>
              <a:t> </a:t>
            </a:r>
            <a:r>
              <a:rPr lang="en-US" dirty="0" smtClean="0"/>
              <a:t>2010).</a:t>
            </a:r>
          </a:p>
          <a:p>
            <a:pPr marL="285750" indent="-285750">
              <a:spcAft>
                <a:spcPts val="1200"/>
              </a:spcAft>
              <a:buFont typeface="Arial"/>
              <a:buChar char="•"/>
            </a:pPr>
            <a:r>
              <a:rPr lang="en-US" dirty="0" smtClean="0"/>
              <a:t>The characterization of many newly-discovered </a:t>
            </a:r>
            <a:r>
              <a:rPr lang="en-US" dirty="0" err="1" smtClean="0"/>
              <a:t>chaperonin</a:t>
            </a:r>
            <a:r>
              <a:rPr lang="en-US" dirty="0" smtClean="0"/>
              <a:t> </a:t>
            </a:r>
            <a:r>
              <a:rPr lang="en-US" dirty="0" err="1" smtClean="0"/>
              <a:t>pseudogenes</a:t>
            </a:r>
            <a:r>
              <a:rPr lang="en-US" dirty="0" smtClean="0"/>
              <a:t> uncovered the intense duplication activity of eukaryotic </a:t>
            </a:r>
            <a:r>
              <a:rPr lang="en-US" dirty="0" err="1" smtClean="0"/>
              <a:t>chaperonin</a:t>
            </a:r>
            <a:r>
              <a:rPr lang="en-US" dirty="0" smtClean="0"/>
              <a:t> genes (Mukherjee </a:t>
            </a:r>
            <a:r>
              <a:rPr lang="en-US" i="1" dirty="0" smtClean="0"/>
              <a:t>et al</a:t>
            </a:r>
            <a:r>
              <a:rPr lang="en-US" dirty="0" smtClean="0"/>
              <a:t>, </a:t>
            </a:r>
            <a:r>
              <a:rPr lang="en-US" i="1" dirty="0" smtClean="0"/>
              <a:t>BMC </a:t>
            </a:r>
            <a:r>
              <a:rPr lang="en-US" i="1" dirty="0" err="1" smtClean="0"/>
              <a:t>Evol</a:t>
            </a:r>
            <a:r>
              <a:rPr lang="en-US" i="1" dirty="0" smtClean="0"/>
              <a:t> </a:t>
            </a:r>
            <a:r>
              <a:rPr lang="en-US" i="1" dirty="0" err="1" smtClean="0"/>
              <a:t>Biol</a:t>
            </a:r>
            <a:r>
              <a:rPr lang="en-US" dirty="0" smtClean="0"/>
              <a:t> 2010).</a:t>
            </a:r>
          </a:p>
          <a:p>
            <a:pPr marL="285750" indent="-285750">
              <a:spcAft>
                <a:spcPts val="1200"/>
              </a:spcAft>
              <a:buFont typeface="Arial"/>
              <a:buChar char="•"/>
            </a:pPr>
            <a:r>
              <a:rPr lang="en-US" dirty="0" smtClean="0"/>
              <a:t>By extensive searches of </a:t>
            </a:r>
            <a:r>
              <a:rPr lang="en-US" dirty="0" err="1" smtClean="0"/>
              <a:t>chaperonin</a:t>
            </a:r>
            <a:r>
              <a:rPr lang="en-US" dirty="0" smtClean="0"/>
              <a:t>-like genes, we uncovered the ancient origin of </a:t>
            </a:r>
            <a:r>
              <a:rPr lang="en-US" dirty="0" err="1" smtClean="0"/>
              <a:t>chaperonin</a:t>
            </a:r>
            <a:r>
              <a:rPr lang="en-US" dirty="0" smtClean="0"/>
              <a:t>-like BBS genes, associated with the human developmental disorder </a:t>
            </a:r>
            <a:r>
              <a:rPr lang="en-US" dirty="0" err="1" smtClean="0"/>
              <a:t>Bardet-Biedl</a:t>
            </a:r>
            <a:r>
              <a:rPr lang="en-US" dirty="0" smtClean="0"/>
              <a:t> Syndrome (BBS), and  previously believed to be metazoan-specific (Mukherjee and Brocchieri, </a:t>
            </a:r>
            <a:r>
              <a:rPr lang="en-US" i="1" dirty="0" smtClean="0"/>
              <a:t>J </a:t>
            </a:r>
            <a:r>
              <a:rPr lang="en-US" i="1" dirty="0" err="1" smtClean="0"/>
              <a:t>Phylogen</a:t>
            </a:r>
            <a:r>
              <a:rPr lang="en-US" i="1" dirty="0" smtClean="0"/>
              <a:t> Evolution </a:t>
            </a:r>
            <a:r>
              <a:rPr lang="en-US" i="1" dirty="0" err="1" smtClean="0"/>
              <a:t>Biol</a:t>
            </a:r>
            <a:r>
              <a:rPr lang="en-US" dirty="0" smtClean="0"/>
              <a:t> 2013).</a:t>
            </a:r>
            <a:endParaRPr lang="en-US" dirty="0"/>
          </a:p>
        </p:txBody>
      </p:sp>
    </p:spTree>
    <p:extLst>
      <p:ext uri="{BB962C8B-B14F-4D97-AF65-F5344CB8AC3E}">
        <p14:creationId xmlns:p14="http://schemas.microsoft.com/office/powerpoint/2010/main" val="1368693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sp>
        <p:nvSpPr>
          <p:cNvPr id="22531" name="Content Placeholder 2"/>
          <p:cNvSpPr>
            <a:spLocks noGrp="1"/>
          </p:cNvSpPr>
          <p:nvPr>
            <p:ph idx="4294967295"/>
          </p:nvPr>
        </p:nvSpPr>
        <p:spPr>
          <a:xfrm>
            <a:off x="457200" y="1600200"/>
            <a:ext cx="8229600" cy="4525963"/>
          </a:xfrm>
        </p:spPr>
        <p:txBody>
          <a:bodyPr/>
          <a:lstStyle/>
          <a:p>
            <a:pPr eaLnBrk="1" hangingPunct="1"/>
            <a:endParaRPr lang="en-US" smtClean="0"/>
          </a:p>
        </p:txBody>
      </p:sp>
      <p:pic>
        <p:nvPicPr>
          <p:cNvPr id="2253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5357037" cy="646331"/>
          </a:xfrm>
          <a:prstGeom prst="rect">
            <a:avLst/>
          </a:prstGeom>
        </p:spPr>
        <p:txBody>
          <a:bodyPr wrap="square">
            <a:spAutoFit/>
          </a:bodyPr>
          <a:lstStyle/>
          <a:p>
            <a:pPr>
              <a:defRPr/>
            </a:pPr>
            <a:r>
              <a:rPr lang="en-US" b="1" dirty="0">
                <a:solidFill>
                  <a:schemeClr val="accent5">
                    <a:lumMod val="10000"/>
                  </a:schemeClr>
                </a:solidFill>
                <a:latin typeface="Andalus" panose="02020603050405020304" pitchFamily="18" charset="-78"/>
                <a:ea typeface="Osaka" charset="-128"/>
                <a:cs typeface="Andalus" panose="02020603050405020304" pitchFamily="18" charset="-78"/>
              </a:rPr>
              <a:t>OMICS </a:t>
            </a:r>
            <a:r>
              <a:rPr lang="en-US" b="1" dirty="0" smtClean="0">
                <a:solidFill>
                  <a:schemeClr val="accent5">
                    <a:lumMod val="10000"/>
                  </a:schemeClr>
                </a:solidFill>
                <a:latin typeface="Andalus" panose="02020603050405020304" pitchFamily="18" charset="-78"/>
                <a:ea typeface="Osaka" charset="-128"/>
                <a:cs typeface="Andalus" panose="02020603050405020304" pitchFamily="18" charset="-78"/>
              </a:rPr>
              <a:t>International </a:t>
            </a:r>
            <a:r>
              <a:rPr lang="en-US" b="1" dirty="0">
                <a:solidFill>
                  <a:schemeClr val="accent5">
                    <a:lumMod val="10000"/>
                  </a:schemeClr>
                </a:solidFill>
                <a:latin typeface="Andalus" panose="02020603050405020304" pitchFamily="18" charset="-78"/>
                <a:ea typeface="Osaka" charset="-128"/>
                <a:cs typeface="Andalus" panose="02020603050405020304" pitchFamily="18" charset="-78"/>
              </a:rPr>
              <a:t>Open Access Membership</a:t>
            </a:r>
            <a:br>
              <a:rPr lang="en-US" b="1" dirty="0">
                <a:solidFill>
                  <a:schemeClr val="accent5">
                    <a:lumMod val="10000"/>
                  </a:schemeClr>
                </a:solidFill>
                <a:latin typeface="Andalus" panose="02020603050405020304" pitchFamily="18" charset="-78"/>
                <a:ea typeface="Osaka" charset="-128"/>
                <a:cs typeface="Andalus" panose="02020603050405020304" pitchFamily="18" charset="-78"/>
              </a:rPr>
            </a:br>
            <a:endParaRPr lang="en-US" dirty="0">
              <a:solidFill>
                <a:schemeClr val="accent5">
                  <a:lumMod val="10000"/>
                </a:schemeClr>
              </a:solidFill>
              <a:latin typeface="Andalus" panose="02020603050405020304" pitchFamily="18" charset="-78"/>
              <a:ea typeface="Osaka" charset="-128"/>
              <a:cs typeface="Andalus" panose="02020603050405020304" pitchFamily="18" charset="-78"/>
            </a:endParaRPr>
          </a:p>
        </p:txBody>
      </p:sp>
      <p:sp>
        <p:nvSpPr>
          <p:cNvPr id="7" name="Teardrop 6"/>
          <p:cNvSpPr/>
          <p:nvPr/>
        </p:nvSpPr>
        <p:spPr>
          <a:xfrm>
            <a:off x="609600" y="860425"/>
            <a:ext cx="7696200" cy="3330575"/>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sz="2000" dirty="0">
                <a:latin typeface="Calisto MT" panose="02040603050505030304" pitchFamily="18" charset="0"/>
              </a:rPr>
              <a:t>Open Access Membership with OMICS International enables academic and research institutions, funders and corporations to actively encourage open access in scholarly communication and the dissemination of research published by their authors.</a:t>
            </a:r>
          </a:p>
          <a:p>
            <a:pPr>
              <a:defRPr/>
            </a:pPr>
            <a:r>
              <a:rPr lang="en-US" sz="2000" dirty="0">
                <a:latin typeface="Calisto MT" panose="02040603050505030304" pitchFamily="18" charset="0"/>
              </a:rPr>
              <a:t>For more details and benefits, click on the link below:</a:t>
            </a:r>
          </a:p>
          <a:p>
            <a:pPr>
              <a:defRPr/>
            </a:pPr>
            <a:r>
              <a:rPr lang="en-US" sz="2000" dirty="0">
                <a:solidFill>
                  <a:schemeClr val="accent5">
                    <a:lumMod val="75000"/>
                  </a:schemeClr>
                </a:solidFill>
                <a:latin typeface="Calisto MT" panose="02040603050505030304" pitchFamily="18" charset="0"/>
                <a:hlinkClick r:id="rId4"/>
              </a:rPr>
              <a:t>http://omicsonline.org/membership.php</a:t>
            </a:r>
            <a:r>
              <a:rPr lang="en-US" sz="2000"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177060937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105" y="1648048"/>
            <a:ext cx="7772400" cy="2000958"/>
          </a:xfrm>
        </p:spPr>
        <p:txBody>
          <a:bodyPr>
            <a:normAutofit fontScale="90000"/>
          </a:bodyPr>
          <a:lstStyle/>
          <a:p>
            <a:pPr algn="ct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2700" dirty="0">
                <a:solidFill>
                  <a:schemeClr val="tx1"/>
                </a:solidFill>
              </a:rPr>
              <a:t>Dr. Luciano </a:t>
            </a:r>
            <a:r>
              <a:rPr lang="en-US" sz="2700" dirty="0" err="1">
                <a:solidFill>
                  <a:schemeClr val="tx1"/>
                </a:solidFill>
              </a:rPr>
              <a:t>Brocchieri</a:t>
            </a:r>
            <a:r>
              <a:rPr lang="en-US" sz="2700" dirty="0">
                <a:solidFill>
                  <a:schemeClr val="tx1"/>
                </a:solidFill>
              </a:rPr>
              <a:t/>
            </a:r>
            <a:br>
              <a:rPr lang="en-US" sz="2700" dirty="0">
                <a:solidFill>
                  <a:schemeClr val="tx1"/>
                </a:solidFill>
              </a:rPr>
            </a:br>
            <a:r>
              <a:rPr lang="en-US" sz="2700" dirty="0">
                <a:solidFill>
                  <a:schemeClr val="tx1"/>
                </a:solidFill>
              </a:rPr>
              <a:t>University of Florida College of Medicine</a:t>
            </a:r>
            <a:br>
              <a:rPr lang="en-US" sz="2700" dirty="0">
                <a:solidFill>
                  <a:schemeClr val="tx1"/>
                </a:solidFill>
              </a:rPr>
            </a:br>
            <a:r>
              <a:rPr lang="en-US" sz="2700" dirty="0">
                <a:solidFill>
                  <a:schemeClr val="tx1"/>
                </a:solidFill>
              </a:rPr>
              <a:t>USA</a:t>
            </a:r>
            <a:r>
              <a:rPr lang="en-US" sz="2700" dirty="0" smtClean="0">
                <a:solidFill>
                  <a:schemeClr val="tx1"/>
                </a:solidFill>
              </a:rPr>
              <a:t/>
            </a:r>
            <a:br>
              <a:rPr lang="en-US" sz="2700" dirty="0" smtClean="0">
                <a:solidFill>
                  <a:schemeClr val="tx1"/>
                </a:solidFill>
              </a:rPr>
            </a:br>
            <a:endParaRPr lang="en-US" sz="2700" dirty="0">
              <a:solidFill>
                <a:schemeClr val="tx1"/>
              </a:solidFill>
            </a:endParaRPr>
          </a:p>
        </p:txBody>
      </p:sp>
    </p:spTree>
    <p:extLst>
      <p:ext uri="{BB962C8B-B14F-4D97-AF65-F5344CB8AC3E}">
        <p14:creationId xmlns:p14="http://schemas.microsoft.com/office/powerpoint/2010/main" val="387799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226473"/>
          </a:xfrm>
        </p:spPr>
        <p:txBody>
          <a:bodyPr>
            <a:normAutofit fontScale="90000"/>
          </a:bodyPr>
          <a:lstStyle/>
          <a:p>
            <a:r>
              <a:rPr lang="en-US" dirty="0" smtClean="0"/>
              <a:t>Thank you.</a:t>
            </a:r>
            <a:endParaRPr lang="en-US" dirty="0"/>
          </a:p>
        </p:txBody>
      </p:sp>
      <p:sp>
        <p:nvSpPr>
          <p:cNvPr id="3" name="Content Placeholder 2"/>
          <p:cNvSpPr>
            <a:spLocks noGrp="1"/>
          </p:cNvSpPr>
          <p:nvPr>
            <p:ph idx="1"/>
          </p:nvPr>
        </p:nvSpPr>
        <p:spPr>
          <a:xfrm>
            <a:off x="2057400" y="1676400"/>
            <a:ext cx="5334000" cy="2895600"/>
          </a:xfrm>
        </p:spPr>
        <p:txBody>
          <a:bodyPr>
            <a:normAutofit/>
          </a:bodyPr>
          <a:lstStyle/>
          <a:p>
            <a:pPr marL="137160" indent="0">
              <a:buNone/>
            </a:pPr>
            <a:r>
              <a:rPr lang="en-US" b="1" i="1" dirty="0" smtClean="0">
                <a:solidFill>
                  <a:schemeClr val="bg1"/>
                </a:solidFill>
              </a:rPr>
              <a:t>Editor Signature</a:t>
            </a:r>
          </a:p>
          <a:p>
            <a:pPr marL="137160" indent="0">
              <a:buNone/>
            </a:pPr>
            <a:endParaRPr lang="en-US" b="1" i="1" dirty="0">
              <a:solidFill>
                <a:schemeClr val="bg1"/>
              </a:solidFill>
            </a:endParaRPr>
          </a:p>
          <a:p>
            <a:pPr marL="137160" indent="0">
              <a:buNone/>
            </a:pPr>
            <a:r>
              <a:rPr lang="en-US" b="1" dirty="0" smtClean="0">
                <a:solidFill>
                  <a:schemeClr val="bg1"/>
                </a:solidFill>
                <a:latin typeface="Aharoni" pitchFamily="2" charset="-79"/>
                <a:cs typeface="Aharoni" pitchFamily="2" charset="-79"/>
              </a:rPr>
              <a:t> </a:t>
            </a:r>
            <a:r>
              <a:rPr lang="en-US" dirty="0">
                <a:latin typeface="Aharoni" pitchFamily="2" charset="-79"/>
                <a:cs typeface="Aharoni" pitchFamily="2" charset="-79"/>
              </a:rPr>
              <a:t>Luciano </a:t>
            </a:r>
            <a:r>
              <a:rPr lang="en-US" dirty="0" err="1">
                <a:latin typeface="Aharoni" pitchFamily="2" charset="-79"/>
                <a:cs typeface="Aharoni" pitchFamily="2" charset="-79"/>
              </a:rPr>
              <a:t>Brocchieri</a:t>
            </a:r>
            <a:endParaRPr lang="en-US" b="1"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75494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401340"/>
            <a:ext cx="8183880" cy="633700"/>
          </a:xfrm>
        </p:spPr>
        <p:txBody>
          <a:bodyPr>
            <a:normAutofit fontScale="90000"/>
          </a:bodyPr>
          <a:lstStyle/>
          <a:p>
            <a:r>
              <a:rPr lang="en-US" dirty="0" smtClean="0"/>
              <a:t>Summary of Research Interests</a:t>
            </a:r>
            <a:endParaRPr lang="en-US" dirty="0"/>
          </a:p>
        </p:txBody>
      </p:sp>
      <p:sp>
        <p:nvSpPr>
          <p:cNvPr id="3" name="Content Placeholder 2"/>
          <p:cNvSpPr>
            <a:spLocks noGrp="1"/>
          </p:cNvSpPr>
          <p:nvPr>
            <p:ph idx="1"/>
          </p:nvPr>
        </p:nvSpPr>
        <p:spPr>
          <a:xfrm>
            <a:off x="802104" y="563526"/>
            <a:ext cx="7406107" cy="5716063"/>
          </a:xfrm>
        </p:spPr>
        <p:txBody>
          <a:bodyPr>
            <a:normAutofit/>
          </a:bodyPr>
          <a:lstStyle/>
          <a:p>
            <a:pPr marL="514350" indent="-514350">
              <a:spcAft>
                <a:spcPts val="1200"/>
              </a:spcAft>
              <a:buFont typeface="+mj-lt"/>
              <a:buAutoNum type="arabicPeriod"/>
            </a:pPr>
            <a:r>
              <a:rPr lang="en-US" sz="2800" dirty="0" smtClean="0"/>
              <a:t>Gene identification and genome annotation</a:t>
            </a:r>
          </a:p>
          <a:p>
            <a:pPr marL="514350" indent="-514350">
              <a:spcAft>
                <a:spcPts val="1200"/>
              </a:spcAft>
              <a:buFont typeface="+mj-lt"/>
              <a:buAutoNum type="arabicPeriod"/>
            </a:pPr>
            <a:r>
              <a:rPr lang="en-US" sz="2800" dirty="0" smtClean="0"/>
              <a:t>The evolution of genome-sequence compositional properties</a:t>
            </a:r>
          </a:p>
          <a:p>
            <a:pPr marL="514350" indent="-514350">
              <a:spcAft>
                <a:spcPts val="1200"/>
              </a:spcAft>
              <a:buFont typeface="+mj-lt"/>
              <a:buAutoNum type="arabicPeriod"/>
            </a:pPr>
            <a:r>
              <a:rPr lang="en-US" sz="2800" dirty="0" smtClean="0"/>
              <a:t>Models of protein evolution</a:t>
            </a:r>
          </a:p>
          <a:p>
            <a:pPr marL="514350" indent="-514350">
              <a:spcAft>
                <a:spcPts val="1200"/>
              </a:spcAft>
              <a:buFont typeface="+mj-lt"/>
              <a:buAutoNum type="arabicPeriod"/>
            </a:pPr>
            <a:r>
              <a:rPr lang="en-US" sz="2800" dirty="0" smtClean="0"/>
              <a:t>The phylogeny of Bacteria</a:t>
            </a:r>
          </a:p>
          <a:p>
            <a:pPr marL="514350" indent="-514350">
              <a:spcAft>
                <a:spcPts val="1200"/>
              </a:spcAft>
              <a:buFont typeface="+mj-lt"/>
              <a:buAutoNum type="arabicPeriod"/>
            </a:pPr>
            <a:r>
              <a:rPr lang="en-US" sz="2800" dirty="0" smtClean="0"/>
              <a:t>Measures of differentiation from genomic and </a:t>
            </a:r>
            <a:r>
              <a:rPr lang="en-US" sz="2800" dirty="0" err="1" smtClean="0"/>
              <a:t>metagenomic</a:t>
            </a:r>
            <a:r>
              <a:rPr lang="en-US" sz="2800" dirty="0" smtClean="0"/>
              <a:t> data</a:t>
            </a:r>
          </a:p>
          <a:p>
            <a:pPr marL="514350" indent="-514350">
              <a:spcAft>
                <a:spcPts val="1200"/>
              </a:spcAft>
              <a:buFont typeface="+mj-lt"/>
              <a:buAutoNum type="arabicPeriod"/>
            </a:pPr>
            <a:r>
              <a:rPr lang="en-US" sz="2800" dirty="0" smtClean="0"/>
              <a:t>The evolution of chaperone proteins</a:t>
            </a:r>
            <a:endParaRPr lang="en-US" sz="2800" dirty="0"/>
          </a:p>
        </p:txBody>
      </p:sp>
    </p:spTree>
    <p:extLst>
      <p:ext uri="{BB962C8B-B14F-4D97-AF65-F5344CB8AC3E}">
        <p14:creationId xmlns:p14="http://schemas.microsoft.com/office/powerpoint/2010/main" val="51667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321"/>
            <a:ext cx="8229600" cy="415416"/>
          </a:xfrm>
        </p:spPr>
        <p:txBody>
          <a:bodyPr>
            <a:noAutofit/>
          </a:bodyPr>
          <a:lstStyle/>
          <a:p>
            <a:r>
              <a:rPr lang="en-US" sz="3200" dirty="0" smtClean="0"/>
              <a:t/>
            </a:r>
            <a:br>
              <a:rPr lang="en-US" sz="3200" dirty="0" smtClean="0"/>
            </a:br>
            <a:r>
              <a:rPr lang="en-US" sz="2400" dirty="0"/>
              <a:t>1. Gene identification and genome annotation</a:t>
            </a:r>
          </a:p>
        </p:txBody>
      </p:sp>
      <p:sp>
        <p:nvSpPr>
          <p:cNvPr id="3" name="Content Placeholder 2"/>
          <p:cNvSpPr>
            <a:spLocks noGrp="1"/>
          </p:cNvSpPr>
          <p:nvPr>
            <p:ph idx="1"/>
          </p:nvPr>
        </p:nvSpPr>
        <p:spPr>
          <a:xfrm>
            <a:off x="457200" y="1199148"/>
            <a:ext cx="8229600" cy="2223168"/>
          </a:xfrm>
        </p:spPr>
        <p:txBody>
          <a:bodyPr>
            <a:normAutofit fontScale="85000" lnSpcReduction="10000"/>
          </a:bodyPr>
          <a:lstStyle/>
          <a:p>
            <a:r>
              <a:rPr lang="en-US" sz="2800" dirty="0" smtClean="0"/>
              <a:t>From gene prediction to prokaryotic genome annotation</a:t>
            </a:r>
          </a:p>
          <a:p>
            <a:pPr lvl="1"/>
            <a:r>
              <a:rPr lang="en-US" sz="2400" dirty="0" smtClean="0"/>
              <a:t>Missing genes are recognized in bacterial annotations</a:t>
            </a:r>
          </a:p>
          <a:p>
            <a:pPr lvl="1"/>
            <a:r>
              <a:rPr lang="en-US" sz="2400" dirty="0" smtClean="0"/>
              <a:t>New methods and bioinformatics tools are needed to translate information from computational gene prediction and from conservation into accurate genome annotations</a:t>
            </a:r>
          </a:p>
          <a:p>
            <a:pPr lvl="1"/>
            <a:endParaRPr lang="en-US" sz="2400" dirty="0"/>
          </a:p>
        </p:txBody>
      </p:sp>
      <p:sp>
        <p:nvSpPr>
          <p:cNvPr id="4" name="Content Placeholder 2"/>
          <p:cNvSpPr txBox="1">
            <a:spLocks/>
          </p:cNvSpPr>
          <p:nvPr/>
        </p:nvSpPr>
        <p:spPr>
          <a:xfrm>
            <a:off x="457200" y="3782595"/>
            <a:ext cx="8229600" cy="22231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Frame analysis</a:t>
            </a:r>
          </a:p>
          <a:p>
            <a:pPr lvl="1"/>
            <a:r>
              <a:rPr lang="en-US" sz="2000" dirty="0" smtClean="0"/>
              <a:t>Frame analysis provides an effective way of visualizing frame-specific contrasts in sequence composition that reveal genes missed in genome annotations.</a:t>
            </a:r>
          </a:p>
          <a:p>
            <a:pPr lvl="1"/>
            <a:r>
              <a:rPr lang="en-US" sz="2000" dirty="0" smtClean="0"/>
              <a:t>Tools are needed to efficiently translate the qualitative information provided by frame analysis into genome-wide annotations.</a:t>
            </a:r>
          </a:p>
        </p:txBody>
      </p:sp>
    </p:spTree>
    <p:extLst>
      <p:ext uri="{BB962C8B-B14F-4D97-AF65-F5344CB8AC3E}">
        <p14:creationId xmlns:p14="http://schemas.microsoft.com/office/powerpoint/2010/main" val="59601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3350532"/>
          </a:xfrm>
        </p:spPr>
        <p:txBody>
          <a:bodyPr/>
          <a:lstStyle/>
          <a:p>
            <a:r>
              <a:rPr lang="en-US" dirty="0" smtClean="0"/>
              <a:t>We are developing methods for:</a:t>
            </a:r>
          </a:p>
          <a:p>
            <a:pPr lvl="1"/>
            <a:r>
              <a:rPr lang="en-US" dirty="0" smtClean="0"/>
              <a:t>Quantitative characterization of sequence regions with compositional periodicity.</a:t>
            </a:r>
          </a:p>
          <a:p>
            <a:pPr lvl="1"/>
            <a:r>
              <a:rPr lang="en-US" dirty="0" smtClean="0"/>
              <a:t>Statistical characterization of the intensity of compositional contrasts</a:t>
            </a:r>
            <a:endParaRPr lang="en-US" dirty="0"/>
          </a:p>
          <a:p>
            <a:pPr lvl="1"/>
            <a:r>
              <a:rPr lang="en-US" dirty="0" smtClean="0"/>
              <a:t>Graphical representation of results in relation to gene-prediction information for sequence annotation</a:t>
            </a:r>
          </a:p>
        </p:txBody>
      </p:sp>
    </p:spTree>
    <p:extLst>
      <p:ext uri="{BB962C8B-B14F-4D97-AF65-F5344CB8AC3E}">
        <p14:creationId xmlns:p14="http://schemas.microsoft.com/office/powerpoint/2010/main" val="323800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3266"/>
            <a:ext cx="8183880" cy="1051560"/>
          </a:xfrm>
        </p:spPr>
        <p:txBody>
          <a:bodyPr>
            <a:noAutofit/>
          </a:bodyPr>
          <a:lstStyle/>
          <a:p>
            <a:r>
              <a:rPr lang="en-US" sz="2400" dirty="0" smtClean="0">
                <a:solidFill>
                  <a:schemeClr val="bg1">
                    <a:lumMod val="65000"/>
                  </a:schemeClr>
                </a:solidFill>
              </a:rPr>
              <a:t>1. Gene identification and genome annotation</a:t>
            </a:r>
            <a:r>
              <a:rPr lang="en-US" sz="2400" dirty="0" smtClean="0"/>
              <a:t/>
            </a:r>
            <a:br>
              <a:rPr lang="en-US" sz="2400" dirty="0" smtClean="0"/>
            </a:br>
            <a:r>
              <a:rPr lang="en-US" sz="2400" dirty="0" smtClean="0"/>
              <a:t>Expression analyses</a:t>
            </a:r>
            <a:endParaRPr lang="en-US" sz="2400" dirty="0"/>
          </a:p>
        </p:txBody>
      </p:sp>
      <p:sp>
        <p:nvSpPr>
          <p:cNvPr id="3" name="Content Placeholder 2"/>
          <p:cNvSpPr>
            <a:spLocks noGrp="1"/>
          </p:cNvSpPr>
          <p:nvPr>
            <p:ph idx="1"/>
          </p:nvPr>
        </p:nvSpPr>
        <p:spPr>
          <a:xfrm>
            <a:off x="457200" y="1679944"/>
            <a:ext cx="8229600" cy="2913322"/>
          </a:xfrm>
        </p:spPr>
        <p:txBody>
          <a:bodyPr>
            <a:normAutofit/>
          </a:bodyPr>
          <a:lstStyle/>
          <a:p>
            <a:pPr>
              <a:spcAft>
                <a:spcPts val="2400"/>
              </a:spcAft>
            </a:pPr>
            <a:r>
              <a:rPr lang="en-US" sz="2000" dirty="0" smtClean="0"/>
              <a:t>To verify expression of predicted genes we use:</a:t>
            </a:r>
          </a:p>
          <a:p>
            <a:pPr lvl="1">
              <a:spcAft>
                <a:spcPts val="2400"/>
              </a:spcAft>
            </a:pPr>
            <a:r>
              <a:rPr lang="en-US" sz="2000" dirty="0" err="1" smtClean="0"/>
              <a:t>RNAseq</a:t>
            </a:r>
            <a:r>
              <a:rPr lang="en-US" sz="2000" dirty="0" smtClean="0"/>
              <a:t>: genome-wide sequencing of the </a:t>
            </a:r>
            <a:r>
              <a:rPr lang="en-US" sz="2000" dirty="0" err="1" smtClean="0"/>
              <a:t>trancriptome</a:t>
            </a:r>
            <a:r>
              <a:rPr lang="en-US" sz="2000" dirty="0" smtClean="0"/>
              <a:t>, measuring mRNA expression levels.</a:t>
            </a:r>
          </a:p>
          <a:p>
            <a:pPr lvl="1">
              <a:spcAft>
                <a:spcPts val="1200"/>
              </a:spcAft>
            </a:pPr>
            <a:r>
              <a:rPr lang="en-US" sz="2000" dirty="0" smtClean="0"/>
              <a:t>Ribosome Profiling (RIBO-</a:t>
            </a:r>
            <a:r>
              <a:rPr lang="en-US" sz="2000" dirty="0" err="1" smtClean="0"/>
              <a:t>seq</a:t>
            </a:r>
            <a:r>
              <a:rPr lang="en-US" sz="2000" dirty="0" smtClean="0"/>
              <a:t>): genome-wide analysis of translation of coding regions</a:t>
            </a:r>
            <a:r>
              <a:rPr lang="en-US" dirty="0" smtClean="0"/>
              <a:t>.</a:t>
            </a:r>
            <a:endParaRPr lang="en-US" dirty="0"/>
          </a:p>
        </p:txBody>
      </p:sp>
      <p:sp>
        <p:nvSpPr>
          <p:cNvPr id="4" name="Title 1"/>
          <p:cNvSpPr txBox="1">
            <a:spLocks/>
          </p:cNvSpPr>
          <p:nvPr/>
        </p:nvSpPr>
        <p:spPr>
          <a:xfrm>
            <a:off x="457200" y="978195"/>
            <a:ext cx="8183880" cy="580538"/>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3200" smtClean="0"/>
              <a:t/>
            </a:r>
            <a:br>
              <a:rPr lang="en-US" sz="3200" smtClean="0"/>
            </a:br>
            <a:r>
              <a:rPr lang="en-US" sz="3200" smtClean="0"/>
              <a:t>Quantitative frame analysis</a:t>
            </a:r>
            <a:endParaRPr lang="en-US" sz="3200" dirty="0"/>
          </a:p>
        </p:txBody>
      </p:sp>
    </p:spTree>
    <p:extLst>
      <p:ext uri="{BB962C8B-B14F-4D97-AF65-F5344CB8AC3E}">
        <p14:creationId xmlns:p14="http://schemas.microsoft.com/office/powerpoint/2010/main" val="404874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158"/>
            <a:ext cx="8229600" cy="468579"/>
          </a:xfrm>
        </p:spPr>
        <p:txBody>
          <a:bodyPr>
            <a:noAutofit/>
          </a:bodyPr>
          <a:lstStyle/>
          <a:p>
            <a:r>
              <a:rPr lang="en-US" sz="3200" dirty="0" smtClean="0"/>
              <a:t/>
            </a:r>
            <a:br>
              <a:rPr lang="en-US" sz="3200" dirty="0" smtClean="0"/>
            </a:br>
            <a:r>
              <a:rPr lang="en-US" sz="2800" dirty="0" smtClean="0"/>
              <a:t>2. Sequence </a:t>
            </a:r>
            <a:r>
              <a:rPr lang="en-US" sz="2800" dirty="0"/>
              <a:t>compositional properties</a:t>
            </a:r>
          </a:p>
        </p:txBody>
      </p:sp>
      <p:sp>
        <p:nvSpPr>
          <p:cNvPr id="3" name="Content Placeholder 2"/>
          <p:cNvSpPr>
            <a:spLocks noGrp="1"/>
          </p:cNvSpPr>
          <p:nvPr>
            <p:ph idx="1"/>
          </p:nvPr>
        </p:nvSpPr>
        <p:spPr>
          <a:xfrm>
            <a:off x="457200" y="1199147"/>
            <a:ext cx="8229600" cy="4482432"/>
          </a:xfrm>
        </p:spPr>
        <p:txBody>
          <a:bodyPr>
            <a:normAutofit/>
          </a:bodyPr>
          <a:lstStyle/>
          <a:p>
            <a:r>
              <a:rPr lang="en-US" sz="2800" dirty="0" smtClean="0"/>
              <a:t>What are the determinants of the composition of bacterial genomes?</a:t>
            </a:r>
          </a:p>
          <a:p>
            <a:pPr lvl="1"/>
            <a:endParaRPr lang="en-US" sz="2400" dirty="0" smtClean="0"/>
          </a:p>
          <a:p>
            <a:pPr lvl="1"/>
            <a:r>
              <a:rPr lang="en-US" sz="2400" dirty="0" smtClean="0"/>
              <a:t>Bacterial genomes encompass a wide variety of compositional properties.</a:t>
            </a:r>
          </a:p>
          <a:p>
            <a:pPr lvl="1"/>
            <a:r>
              <a:rPr lang="en-US" sz="2400" dirty="0" smtClean="0"/>
              <a:t>In bacterial GC content ranges from about 16% to 75% GC. Does GC content reflect different selective pressures in different organisms?</a:t>
            </a:r>
          </a:p>
          <a:p>
            <a:pPr lvl="1"/>
            <a:r>
              <a:rPr lang="en-US" sz="2400" dirty="0" smtClean="0"/>
              <a:t>Codon usage is highly variable across bacterial species. What are the determinants of codon usage?</a:t>
            </a:r>
          </a:p>
          <a:p>
            <a:pPr lvl="1"/>
            <a:endParaRPr lang="en-US" sz="2400" dirty="0" smtClean="0"/>
          </a:p>
          <a:p>
            <a:pPr lvl="1"/>
            <a:endParaRPr lang="en-US" sz="2400" dirty="0" smtClean="0"/>
          </a:p>
          <a:p>
            <a:pPr lvl="1"/>
            <a:endParaRPr lang="en-US" sz="2400" dirty="0"/>
          </a:p>
        </p:txBody>
      </p:sp>
    </p:spTree>
    <p:extLst>
      <p:ext uri="{BB962C8B-B14F-4D97-AF65-F5344CB8AC3E}">
        <p14:creationId xmlns:p14="http://schemas.microsoft.com/office/powerpoint/2010/main" val="3688249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bg1">
                    <a:lumMod val="65000"/>
                  </a:schemeClr>
                </a:solidFill>
              </a:rPr>
              <a:t>2. Sequence compositional properties</a:t>
            </a:r>
            <a:r>
              <a:rPr lang="en-US" sz="3200" dirty="0" smtClean="0"/>
              <a:t/>
            </a:r>
            <a:br>
              <a:rPr lang="en-US" sz="3200" dirty="0" smtClean="0"/>
            </a:br>
            <a:r>
              <a:rPr lang="en-US" sz="3200" dirty="0" smtClean="0"/>
              <a:t>What are the determinants of GC content?</a:t>
            </a:r>
            <a:endParaRPr lang="en-US" sz="3200" dirty="0"/>
          </a:p>
        </p:txBody>
      </p:sp>
      <p:sp>
        <p:nvSpPr>
          <p:cNvPr id="4" name="Content Placeholder 2"/>
          <p:cNvSpPr txBox="1">
            <a:spLocks noGrp="1"/>
          </p:cNvSpPr>
          <p:nvPr>
            <p:ph idx="1"/>
          </p:nvPr>
        </p:nvSpPr>
        <p:spPr>
          <a:xfrm>
            <a:off x="457200" y="584791"/>
            <a:ext cx="8229600" cy="39234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800" dirty="0" smtClean="0"/>
              <a:t>How does GC content vary in different regions of the genomes?</a:t>
            </a:r>
          </a:p>
          <a:p>
            <a:pPr lvl="1">
              <a:spcAft>
                <a:spcPts val="1200"/>
              </a:spcAft>
            </a:pPr>
            <a:r>
              <a:rPr lang="en-US" sz="2400" dirty="0" smtClean="0"/>
              <a:t>We are investigating the relation of GC content with coding capacity and how GC content .</a:t>
            </a:r>
          </a:p>
          <a:p>
            <a:pPr lvl="1"/>
            <a:r>
              <a:rPr lang="en-US" sz="2400" dirty="0" smtClean="0"/>
              <a:t>How does GC content relate to site-specific variation in selective pressures for optimal codon usage and for amino acid composition across species and across protein families?</a:t>
            </a:r>
          </a:p>
        </p:txBody>
      </p:sp>
    </p:spTree>
    <p:extLst>
      <p:ext uri="{BB962C8B-B14F-4D97-AF65-F5344CB8AC3E}">
        <p14:creationId xmlns:p14="http://schemas.microsoft.com/office/powerpoint/2010/main" val="4199827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bg1">
                    <a:lumMod val="65000"/>
                  </a:schemeClr>
                </a:solidFill>
              </a:rPr>
              <a:t>2. Sequence compositional properties</a:t>
            </a:r>
            <a:r>
              <a:rPr lang="en-US" sz="3200" dirty="0" smtClean="0"/>
              <a:t/>
            </a:r>
            <a:br>
              <a:rPr lang="en-US" sz="3200" dirty="0" smtClean="0"/>
            </a:br>
            <a:r>
              <a:rPr lang="en-US" sz="3200" dirty="0" smtClean="0"/>
              <a:t>What are the determinants of optimal codon usage?</a:t>
            </a:r>
            <a:endParaRPr lang="en-US" sz="3200" dirty="0"/>
          </a:p>
        </p:txBody>
      </p:sp>
      <p:sp>
        <p:nvSpPr>
          <p:cNvPr id="4" name="Content Placeholder 2"/>
          <p:cNvSpPr txBox="1">
            <a:spLocks noGrp="1"/>
          </p:cNvSpPr>
          <p:nvPr>
            <p:ph idx="1"/>
          </p:nvPr>
        </p:nvSpPr>
        <p:spPr>
          <a:xfrm>
            <a:off x="457200" y="467833"/>
            <a:ext cx="8229600" cy="2892055"/>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800" dirty="0" smtClean="0"/>
              <a:t>How does codon usage vary across species?</a:t>
            </a:r>
          </a:p>
          <a:p>
            <a:pPr lvl="1">
              <a:spcAft>
                <a:spcPts val="600"/>
              </a:spcAft>
            </a:pPr>
            <a:r>
              <a:rPr lang="en-US" sz="2400" dirty="0" smtClean="0"/>
              <a:t>How does codon usage relate to GC content?</a:t>
            </a:r>
          </a:p>
          <a:p>
            <a:pPr lvl="1">
              <a:spcAft>
                <a:spcPts val="600"/>
              </a:spcAft>
            </a:pPr>
            <a:r>
              <a:rPr lang="en-US" sz="2400" dirty="0" smtClean="0"/>
              <a:t>What are the optimal codons for each organism?</a:t>
            </a:r>
          </a:p>
          <a:p>
            <a:pPr lvl="1"/>
            <a:r>
              <a:rPr lang="en-US" sz="2400" dirty="0" smtClean="0"/>
              <a:t>How does optimal codon usage relate to patterns of gene conservation?</a:t>
            </a:r>
            <a:endParaRPr lang="en-US" sz="1800" dirty="0" smtClean="0"/>
          </a:p>
        </p:txBody>
      </p:sp>
      <p:sp>
        <p:nvSpPr>
          <p:cNvPr id="5" name="Content Placeholder 2"/>
          <p:cNvSpPr txBox="1">
            <a:spLocks/>
          </p:cNvSpPr>
          <p:nvPr/>
        </p:nvSpPr>
        <p:spPr>
          <a:xfrm>
            <a:off x="609600" y="2721936"/>
            <a:ext cx="8229600" cy="181816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800" dirty="0" smtClean="0"/>
              <a:t>1000 prokaryotic genomes analysis</a:t>
            </a:r>
          </a:p>
          <a:p>
            <a:pPr lvl="1">
              <a:spcAft>
                <a:spcPts val="600"/>
              </a:spcAft>
            </a:pPr>
            <a:r>
              <a:rPr lang="en-US" sz="2400" dirty="0" smtClean="0"/>
              <a:t>Definition of amino-acid-specific optimal codon types in 1000 genomes  </a:t>
            </a:r>
          </a:p>
          <a:p>
            <a:pPr lvl="1"/>
            <a:r>
              <a:rPr lang="en-US" sz="2400" dirty="0" smtClean="0"/>
              <a:t>We are interested in investigating how optimal codon usage relates to patterns of gene conservation across 1000 genomes.</a:t>
            </a:r>
            <a:endParaRPr lang="en-US" sz="1800" dirty="0"/>
          </a:p>
        </p:txBody>
      </p:sp>
    </p:spTree>
    <p:extLst>
      <p:ext uri="{BB962C8B-B14F-4D97-AF65-F5344CB8AC3E}">
        <p14:creationId xmlns:p14="http://schemas.microsoft.com/office/powerpoint/2010/main" val="36271597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3025</TotalTime>
  <Words>1237</Words>
  <Application>Microsoft Office PowerPoint</Application>
  <PresentationFormat>On-screen Show (4:3)</PresentationFormat>
  <Paragraphs>141</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Aspect</vt:lpstr>
      <vt:lpstr>PowerPoint Presentation</vt:lpstr>
      <vt:lpstr>                  Dr. Luciano Brocchieri University of Florida College of Medicine USA </vt:lpstr>
      <vt:lpstr>Summary of Research Interests</vt:lpstr>
      <vt:lpstr> 1. Gene identification and genome annotation</vt:lpstr>
      <vt:lpstr>PowerPoint Presentation</vt:lpstr>
      <vt:lpstr>1. Gene identification and genome annotation Expression analyses</vt:lpstr>
      <vt:lpstr> 2. Sequence compositional properties</vt:lpstr>
      <vt:lpstr>2. Sequence compositional properties What are the determinants of GC content?</vt:lpstr>
      <vt:lpstr>2. Sequence compositional properties What are the determinants of optimal codon usage?</vt:lpstr>
      <vt:lpstr>3. Models of protein evolution </vt:lpstr>
      <vt:lpstr>3. Models of protein evolution Long-term protein evolution as a mixture of neutral substitution and functional differentiation</vt:lpstr>
      <vt:lpstr>PowerPoint Presentation</vt:lpstr>
      <vt:lpstr>4. The phylogeny of bacteria Reconstruction of phylogenetic trees</vt:lpstr>
      <vt:lpstr>4. The phylogeny of bacteria A tree based on our neutral-constrained model and switch positions</vt:lpstr>
      <vt:lpstr>5. Measures of differentiation from genomic and metagenomic data </vt:lpstr>
      <vt:lpstr>5. Measures of differentiation Expected Genetic Diversity </vt:lpstr>
      <vt:lpstr>6. Evolution of chaperone proteins</vt:lpstr>
      <vt:lpstr>6. The evolution of chaperone proteins Human chaperonin-genes</vt:lpstr>
      <vt:lpstr>PowerPoint Presentation</vt:lpstr>
      <vt:lpstr>Thank you.</vt:lpstr>
    </vt:vector>
  </TitlesOfParts>
  <Company>SENIOR VP-HEALTH SCIENCE 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Luciano Brocchieri, PhD</dc:title>
  <dc:creator>Luciano Brocchieri</dc:creator>
  <cp:lastModifiedBy>Keerti Gujjar</cp:lastModifiedBy>
  <cp:revision>51</cp:revision>
  <dcterms:created xsi:type="dcterms:W3CDTF">2014-08-29T14:24:15Z</dcterms:created>
  <dcterms:modified xsi:type="dcterms:W3CDTF">2015-10-19T11:23:47Z</dcterms:modified>
</cp:coreProperties>
</file>