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35" r:id="rId6"/>
    <p:sldId id="336" r:id="rId7"/>
    <p:sldId id="326" r:id="rId8"/>
    <p:sldId id="332" r:id="rId9"/>
    <p:sldId id="333" r:id="rId10"/>
    <p:sldId id="33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102581"/>
            <a:ext cx="7924800" cy="1569660"/>
          </a:xfrm>
          <a:prstGeom prst="rect">
            <a:avLst/>
          </a:prstGeom>
        </p:spPr>
        <p:txBody>
          <a:bodyPr wrap="square">
            <a:spAutoFit/>
          </a:bodyPr>
          <a:lstStyle/>
          <a:p>
            <a:r>
              <a:rPr lang="en-IN" sz="2400" b="1" dirty="0">
                <a:latin typeface="Times New Roman" pitchFamily="18" charset="0"/>
                <a:cs typeface="Times New Roman" pitchFamily="18" charset="0"/>
              </a:rPr>
              <a:t>Luigi </a:t>
            </a:r>
            <a:r>
              <a:rPr lang="en-IN" sz="2400" b="1" dirty="0" err="1">
                <a:latin typeface="Times New Roman" pitchFamily="18" charset="0"/>
                <a:cs typeface="Times New Roman" pitchFamily="18" charset="0"/>
              </a:rPr>
              <a:t>Mazzone</a:t>
            </a:r>
            <a:endParaRPr lang="en-IN" sz="2400" b="1" dirty="0">
              <a:latin typeface="Times New Roman" pitchFamily="18" charset="0"/>
              <a:cs typeface="Times New Roman" pitchFamily="18" charset="0"/>
            </a:endParaRPr>
          </a:p>
          <a:p>
            <a:r>
              <a:rPr lang="en-IN" sz="2400" dirty="0">
                <a:latin typeface="Times New Roman" pitchFamily="18" charset="0"/>
                <a:cs typeface="Times New Roman" pitchFamily="18" charset="0"/>
              </a:rPr>
              <a:t>Division of Child Psychiatry </a:t>
            </a:r>
          </a:p>
          <a:p>
            <a:r>
              <a:rPr lang="en-IN" sz="2400" dirty="0">
                <a:latin typeface="Times New Roman" pitchFamily="18" charset="0"/>
                <a:cs typeface="Times New Roman" pitchFamily="18" charset="0"/>
              </a:rPr>
              <a:t>Bambino </a:t>
            </a:r>
            <a:r>
              <a:rPr lang="en-IN" sz="2400" dirty="0" err="1">
                <a:latin typeface="Times New Roman" pitchFamily="18" charset="0"/>
                <a:cs typeface="Times New Roman" pitchFamily="18" charset="0"/>
              </a:rPr>
              <a:t>Gesù</a:t>
            </a:r>
            <a:r>
              <a:rPr lang="en-IN" sz="2400" dirty="0">
                <a:latin typeface="Times New Roman" pitchFamily="18" charset="0"/>
                <a:cs typeface="Times New Roman" pitchFamily="18" charset="0"/>
              </a:rPr>
              <a:t> Hospital</a:t>
            </a:r>
          </a:p>
          <a:p>
            <a:r>
              <a:rPr lang="en-IN" sz="2400" dirty="0">
                <a:latin typeface="Times New Roman" pitchFamily="18" charset="0"/>
                <a:cs typeface="Times New Roman" pitchFamily="18" charset="0"/>
              </a:rPr>
              <a:t>Italy</a:t>
            </a:r>
            <a:endParaRPr lang="en-US" sz="2400" dirty="0" smtClean="0">
              <a:latin typeface="Times New Roman" pitchFamily="18" charset="0"/>
              <a:cs typeface="Times New Roman" pitchFamily="18" charset="0"/>
            </a:endParaRPr>
          </a:p>
        </p:txBody>
      </p:sp>
      <p:sp>
        <p:nvSpPr>
          <p:cNvPr id="4" name="Rectangle 3"/>
          <p:cNvSpPr/>
          <p:nvPr/>
        </p:nvSpPr>
        <p:spPr>
          <a:xfrm>
            <a:off x="533401" y="2133600"/>
            <a:ext cx="7468322"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2" descr="Image result for University of Kentucky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2" name="AutoShape 2" descr="Image result for University of Arkansas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2" descr="Image result for University of Illinois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7782" y="4260660"/>
            <a:ext cx="1872663" cy="153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752600"/>
            <a:ext cx="8382000" cy="4524315"/>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r>
              <a:rPr lang="en-US" sz="3600" b="1" i="1" dirty="0" smtClean="0">
                <a:solidFill>
                  <a:srgbClr val="7030A0"/>
                </a:solidFill>
                <a:latin typeface="Times New Roman" pitchFamily="18" charset="0"/>
                <a:cs typeface="Times New Roman" pitchFamily="18" charset="0"/>
              </a:rPr>
              <a:t>:</a:t>
            </a:r>
          </a:p>
          <a:p>
            <a:endParaRPr lang="en-US" sz="3600" b="1" i="1" dirty="0" smtClean="0">
              <a:solidFill>
                <a:srgbClr val="7030A0"/>
              </a:solidFill>
              <a:latin typeface="Times New Roman" pitchFamily="18" charset="0"/>
              <a:cs typeface="Times New Roman" pitchFamily="18" charset="0"/>
            </a:endParaRPr>
          </a:p>
          <a:p>
            <a:r>
              <a:rPr lang="en-IN" sz="2400" dirty="0">
                <a:latin typeface="Times New Roman" pitchFamily="18" charset="0"/>
                <a:cs typeface="Times New Roman" pitchFamily="18" charset="0"/>
              </a:rPr>
              <a:t>Luigi </a:t>
            </a:r>
            <a:r>
              <a:rPr lang="en-IN" sz="2400" dirty="0" err="1">
                <a:latin typeface="Times New Roman" pitchFamily="18" charset="0"/>
                <a:cs typeface="Times New Roman" pitchFamily="18" charset="0"/>
              </a:rPr>
              <a:t>Mazzone</a:t>
            </a:r>
            <a:r>
              <a:rPr lang="en-IN" sz="2400" dirty="0">
                <a:latin typeface="Times New Roman" pitchFamily="18" charset="0"/>
                <a:cs typeface="Times New Roman" pitchFamily="18" charset="0"/>
              </a:rPr>
              <a:t> completed his academic training in Medicine (marks 110/110 cum laude) in September 1998. From January 1998 to October 2003, he attended the residency program in child neurology and psychiatry at the Department of Paediatrics at the University of Catania, which he completed (marks: 70/70 cum laude) in October 2003. Subsequently,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Mazzone</a:t>
            </a:r>
            <a:r>
              <a:rPr lang="en-IN" sz="2400" dirty="0">
                <a:latin typeface="Times New Roman" pitchFamily="18" charset="0"/>
                <a:cs typeface="Times New Roman" pitchFamily="18" charset="0"/>
              </a:rPr>
              <a:t> attended the Ph.D. degree program in paediatric science at the University of Catania. After obtaining the Ph.D. degree, he completed his education with two postdoctoral programs abroad. </a:t>
            </a:r>
            <a:endParaRPr lang="en-US" sz="2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752600"/>
            <a:ext cx="8382000" cy="4832092"/>
          </a:xfrm>
          <a:prstGeom prst="rect">
            <a:avLst/>
          </a:prstGeom>
        </p:spPr>
        <p:txBody>
          <a:bodyPr wrap="square">
            <a:spAutoFit/>
          </a:bodyPr>
          <a:lstStyle/>
          <a:p>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first one, from September 2005 until September 2006, was a postdoctoral visiting fellowship at the intramural program of the National Institute of Mental Health (NIMH), Bethesda, </a:t>
            </a:r>
            <a:r>
              <a:rPr lang="en-IN" sz="2800" dirty="0" err="1">
                <a:latin typeface="Times New Roman" pitchFamily="18" charset="0"/>
                <a:cs typeface="Times New Roman" pitchFamily="18" charset="0"/>
              </a:rPr>
              <a:t>Md</a:t>
            </a:r>
            <a:r>
              <a:rPr lang="en-IN" sz="2800" dirty="0">
                <a:latin typeface="Times New Roman" pitchFamily="18" charset="0"/>
                <a:cs typeface="Times New Roman" pitchFamily="18" charset="0"/>
              </a:rPr>
              <a:t>, USA. After that, in September 2006, he was awarded with the “Alexander </a:t>
            </a:r>
            <a:r>
              <a:rPr lang="en-IN" sz="2800" dirty="0" err="1">
                <a:latin typeface="Times New Roman" pitchFamily="18" charset="0"/>
                <a:cs typeface="Times New Roman" pitchFamily="18" charset="0"/>
              </a:rPr>
              <a:t>Bodini</a:t>
            </a:r>
            <a:r>
              <a:rPr lang="en-IN" sz="2800" dirty="0">
                <a:latin typeface="Times New Roman" pitchFamily="18" charset="0"/>
                <a:cs typeface="Times New Roman" pitchFamily="18" charset="0"/>
              </a:rPr>
              <a:t>” Fellowship at the Italian Academy for Advanced Studies in America at Columbia University, and this gave him the chance to perform his second postdoctoral experience, which lasted from October 2006 until September 2009, at the Paediatric Brain Imaging Laboratory at Columbia University in New York. </a:t>
            </a:r>
            <a:endParaRPr lang="en-US" sz="28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98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7700" y="2057400"/>
            <a:ext cx="7848600" cy="4093428"/>
          </a:xfrm>
          <a:prstGeom prst="rect">
            <a:avLst/>
          </a:prstGeom>
        </p:spPr>
        <p:txBody>
          <a:bodyPr wrap="square">
            <a:spAutoFit/>
          </a:bodyPr>
          <a:lstStyle/>
          <a:p>
            <a:r>
              <a:rPr lang="en-IN" sz="2000" dirty="0" smtClean="0">
                <a:latin typeface="Times New Roman" pitchFamily="18" charset="0"/>
                <a:cs typeface="Times New Roman" pitchFamily="18" charset="0"/>
              </a:rPr>
              <a:t>During </a:t>
            </a:r>
            <a:r>
              <a:rPr lang="en-IN" sz="2000" dirty="0">
                <a:latin typeface="Times New Roman" pitchFamily="18" charset="0"/>
                <a:cs typeface="Times New Roman" pitchFamily="18" charset="0"/>
              </a:rPr>
              <a:t>both periods, at NIMH and at Columbia University, the aim of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Mazzone</a:t>
            </a:r>
            <a:r>
              <a:rPr lang="en-IN" sz="2000" dirty="0">
                <a:latin typeface="Times New Roman" pitchFamily="18" charset="0"/>
                <a:cs typeface="Times New Roman" pitchFamily="18" charset="0"/>
              </a:rPr>
              <a:t> research was to gain a better understanding of the neurobiological substrates underlying psychiatric disorders such as autism spectrum disorders, ADHD, and Tourette Syndrome, and he tried to improve his knowledge in the field by using functional magnetic resonance imaging. While abroad, and particularly after going back to his home country, and to Sicily, he also continued to coordinate important collaborative projects on autism spectrum disorders, trying to move forward both clinics and research. Author of more than 150 publications in prestigious international scientific journals, he has also been involved in the board organization of important national and international meetings. He is actually working as a Clinical Researcher at the Division of Child Psychiatry at Bambino </a:t>
            </a:r>
            <a:r>
              <a:rPr lang="en-IN" sz="2000" dirty="0" err="1">
                <a:latin typeface="Times New Roman" pitchFamily="18" charset="0"/>
                <a:cs typeface="Times New Roman" pitchFamily="18" charset="0"/>
              </a:rPr>
              <a:t>Gesù</a:t>
            </a:r>
            <a:r>
              <a:rPr lang="en-IN" sz="2000" dirty="0">
                <a:latin typeface="Times New Roman" pitchFamily="18" charset="0"/>
                <a:cs typeface="Times New Roman" pitchFamily="18" charset="0"/>
              </a:rPr>
              <a:t> Hospital in Vatican, Rome, Italy.</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089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7700" y="2438400"/>
            <a:ext cx="7848600" cy="1938992"/>
          </a:xfrm>
          <a:prstGeom prst="rect">
            <a:avLst/>
          </a:prstGeom>
        </p:spPr>
        <p:txBody>
          <a:bodyPr wrap="square">
            <a:spAutoFit/>
          </a:bodyPr>
          <a:lstStyle/>
          <a:p>
            <a:r>
              <a:rPr lang="en-US" sz="6600" b="1" i="1" dirty="0" smtClean="0">
                <a:solidFill>
                  <a:srgbClr val="7030A0"/>
                </a:solidFill>
                <a:latin typeface="Times New Roman" pitchFamily="18" charset="0"/>
                <a:cs typeface="Times New Roman" pitchFamily="18" charset="0"/>
              </a:rPr>
              <a:t>Research </a:t>
            </a:r>
            <a:r>
              <a:rPr lang="en-US" sz="6600" b="1" i="1" dirty="0">
                <a:solidFill>
                  <a:srgbClr val="7030A0"/>
                </a:solidFill>
                <a:latin typeface="Times New Roman" pitchFamily="18" charset="0"/>
                <a:cs typeface="Times New Roman" pitchFamily="18" charset="0"/>
              </a:rPr>
              <a:t>Interest</a:t>
            </a:r>
            <a:r>
              <a:rPr lang="en-US" sz="6600" b="1" i="1" dirty="0" smtClean="0">
                <a:solidFill>
                  <a:srgbClr val="7030A0"/>
                </a:solidFill>
                <a:latin typeface="Times New Roman" pitchFamily="18" charset="0"/>
                <a:cs typeface="Times New Roman" pitchFamily="18" charset="0"/>
              </a:rPr>
              <a:t>:</a:t>
            </a:r>
          </a:p>
          <a:p>
            <a:r>
              <a:rPr lang="en-IN" sz="5400" dirty="0" err="1">
                <a:latin typeface="Times New Roman" pitchFamily="18" charset="0"/>
                <a:cs typeface="Times New Roman" pitchFamily="18" charset="0"/>
              </a:rPr>
              <a:t>Pediatrics</a:t>
            </a:r>
            <a:endParaRPr lang="en-US" sz="5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1899</TotalTime>
  <Words>701</Words>
  <Application>Microsoft Office PowerPoint</Application>
  <PresentationFormat>On-screen Show (4:3)</PresentationFormat>
  <Paragraphs>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241</cp:revision>
  <dcterms:created xsi:type="dcterms:W3CDTF">2014-10-14T11:42:21Z</dcterms:created>
  <dcterms:modified xsi:type="dcterms:W3CDTF">2015-11-16T11:38:52Z</dcterms:modified>
</cp:coreProperties>
</file>