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59" r:id="rId4"/>
    <p:sldId id="258" r:id="rId5"/>
    <p:sldId id="262" r:id="rId6"/>
    <p:sldId id="260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2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84116-62D7-3E46-8484-B1B705B52B4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E9248-AAC6-5D4B-BED5-362A818B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4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F5EBA-481B-8A42-AB44-6D23CBEBBFE0}" type="slidenum">
              <a:rPr lang="en-US"/>
              <a:pPr/>
              <a:t>2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6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3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0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4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8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0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9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1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0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5DF1-24C3-E94B-AAC2-8B62ABD2A42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2C6F-68B7-7841-81FD-A3A52AC8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93210" y="966655"/>
            <a:ext cx="8680844" cy="4524315"/>
            <a:chOff x="273503" y="883735"/>
            <a:chExt cx="8680844" cy="452431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41119" y="2011967"/>
              <a:ext cx="5213228" cy="235183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73503" y="883735"/>
              <a:ext cx="3467616" cy="4524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u="sng" dirty="0" smtClean="0">
                  <a:latin typeface="Chalkboard"/>
                  <a:cs typeface="Chalkboard"/>
                </a:rPr>
                <a:t>HYPOTHESIS</a:t>
              </a:r>
            </a:p>
            <a:p>
              <a:endParaRPr lang="en-US" sz="3200" b="1" dirty="0">
                <a:latin typeface="Chalkboard"/>
                <a:cs typeface="Chalkboard"/>
              </a:endParaRPr>
            </a:p>
            <a:p>
              <a:r>
                <a:rPr lang="en-US" sz="32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Gradients of O</a:t>
              </a:r>
              <a:r>
                <a:rPr lang="en-US" sz="3200" b="1" baseline="-25000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2</a:t>
              </a:r>
              <a:r>
                <a:rPr lang="en-US" sz="32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 </a:t>
              </a:r>
            </a:p>
            <a:p>
              <a:r>
                <a:rPr lang="en-US" sz="32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control</a:t>
              </a:r>
            </a:p>
            <a:p>
              <a:r>
                <a:rPr lang="en-US" sz="3200" b="1" dirty="0">
                  <a:solidFill>
                    <a:srgbClr val="0000FF"/>
                  </a:solidFill>
                  <a:latin typeface="Chalkboard"/>
                  <a:cs typeface="Chalkboard"/>
                </a:rPr>
                <a:t>s</a:t>
              </a:r>
              <a:r>
                <a:rPr lang="en-US" sz="32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keletal</a:t>
              </a:r>
            </a:p>
            <a:p>
              <a:r>
                <a:rPr lang="en-US" sz="32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development </a:t>
              </a:r>
            </a:p>
            <a:p>
              <a:r>
                <a:rPr lang="en-US" sz="32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and homeostasis </a:t>
              </a:r>
            </a:p>
            <a:p>
              <a:r>
                <a:rPr lang="en-US" sz="3200" b="1" dirty="0">
                  <a:solidFill>
                    <a:srgbClr val="0000FF"/>
                  </a:solidFill>
                  <a:latin typeface="Chalkboard"/>
                  <a:cs typeface="Chalkboard"/>
                </a:rPr>
                <a:t>b</a:t>
              </a:r>
              <a:r>
                <a:rPr lang="en-US" sz="32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y regulating</a:t>
              </a:r>
            </a:p>
            <a:p>
              <a:r>
                <a:rPr lang="en-US" sz="32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the HIF pathway</a:t>
              </a:r>
              <a:endParaRPr lang="en-US" sz="3200" b="1" dirty="0">
                <a:solidFill>
                  <a:srgbClr val="0000FF"/>
                </a:solidFill>
                <a:latin typeface="Chalkboard"/>
                <a:cs typeface="Chalkboar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09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ChangeAspect="1" noChangeArrowheads="1"/>
          </p:cNvSpPr>
          <p:nvPr/>
        </p:nvSpPr>
        <p:spPr bwMode="auto">
          <a:xfrm>
            <a:off x="270933" y="2362200"/>
            <a:ext cx="8873067" cy="26776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aseline="0" dirty="0">
                <a:solidFill>
                  <a:srgbClr val="2A26B3"/>
                </a:solidFill>
              </a:rPr>
              <a:t> . 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PAS (</a:t>
            </a:r>
            <a:r>
              <a:rPr lang="en-US" sz="2000" b="1" u="sng" baseline="0" dirty="0">
                <a:solidFill>
                  <a:srgbClr val="2A26B3"/>
                </a:solidFill>
                <a:latin typeface="Chalkboard"/>
                <a:cs typeface="Chalkboard"/>
              </a:rPr>
              <a:t>P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ER-</a:t>
            </a:r>
            <a:r>
              <a:rPr lang="en-US" sz="2000" b="1" u="sng" baseline="0" dirty="0">
                <a:solidFill>
                  <a:srgbClr val="2A26B3"/>
                </a:solidFill>
                <a:latin typeface="Chalkboard"/>
                <a:cs typeface="Chalkboard"/>
              </a:rPr>
              <a:t>A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RNT-</a:t>
            </a:r>
            <a:r>
              <a:rPr lang="en-US" sz="2000" b="1" u="sng" baseline="0" dirty="0">
                <a:solidFill>
                  <a:srgbClr val="2A26B3"/>
                </a:solidFill>
                <a:latin typeface="Chalkboard"/>
                <a:cs typeface="Chalkboard"/>
              </a:rPr>
              <a:t>S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IM) subfamily of </a:t>
            </a:r>
            <a:r>
              <a:rPr lang="en-US" sz="2000" b="1" baseline="0" dirty="0" err="1">
                <a:solidFill>
                  <a:srgbClr val="2A26B3"/>
                </a:solidFill>
                <a:latin typeface="Chalkboard"/>
                <a:cs typeface="Chalkboard"/>
              </a:rPr>
              <a:t>bHLH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 transcription factors</a:t>
            </a:r>
          </a:p>
          <a:p>
            <a:endParaRPr lang="en-US" sz="2000" b="1" baseline="0" dirty="0">
              <a:solidFill>
                <a:srgbClr val="2A26B3"/>
              </a:solidFill>
              <a:latin typeface="Chalkboard"/>
              <a:cs typeface="Chalkboard"/>
            </a:endParaRPr>
          </a:p>
          <a:p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 . heterodimer </a:t>
            </a:r>
            <a:r>
              <a:rPr lang="en-US" sz="2000" b="1" baseline="0" dirty="0" smtClean="0">
                <a:solidFill>
                  <a:srgbClr val="2A26B3"/>
                </a:solidFill>
                <a:latin typeface="Chalkboard"/>
                <a:cs typeface="Chalkboard"/>
              </a:rPr>
              <a:t>HIF-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1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  <a:sym typeface="Symbol" charset="0"/>
              </a:rPr>
              <a:t>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ARNT; </a:t>
            </a:r>
            <a:r>
              <a:rPr lang="en-US" sz="2000" b="1" baseline="0" dirty="0" smtClean="0">
                <a:solidFill>
                  <a:srgbClr val="2A26B3"/>
                </a:solidFill>
                <a:latin typeface="Chalkboard"/>
                <a:cs typeface="Chalkboard"/>
              </a:rPr>
              <a:t>HIF-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1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  <a:sym typeface="Symbol" charset="0"/>
              </a:rPr>
              <a:t></a:t>
            </a:r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, the hypoxia -responsive </a:t>
            </a:r>
          </a:p>
          <a:p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  component of the complex</a:t>
            </a:r>
          </a:p>
          <a:p>
            <a:endParaRPr lang="en-US" sz="2000" b="1" baseline="0" dirty="0">
              <a:solidFill>
                <a:srgbClr val="2A26B3"/>
              </a:solidFill>
              <a:latin typeface="Chalkboard"/>
              <a:cs typeface="Chalkboard"/>
            </a:endParaRPr>
          </a:p>
          <a:p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 . ubiquitously expressed and highly unstable </a:t>
            </a:r>
          </a:p>
          <a:p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	</a:t>
            </a:r>
          </a:p>
          <a:p>
            <a:r>
              <a:rPr lang="en-US" sz="2000" b="1" baseline="0" dirty="0">
                <a:solidFill>
                  <a:srgbClr val="2A26B3"/>
                </a:solidFill>
                <a:latin typeface="Chalkboard"/>
                <a:cs typeface="Chalkboard"/>
              </a:rPr>
              <a:t> . </a:t>
            </a:r>
            <a:r>
              <a:rPr lang="en-US" sz="2400" b="1" i="1" baseline="0" dirty="0">
                <a:solidFill>
                  <a:srgbClr val="2A26B3"/>
                </a:solidFill>
                <a:latin typeface="Chalkboard"/>
                <a:cs typeface="Chalkboard"/>
              </a:rPr>
              <a:t>another member in the family, </a:t>
            </a:r>
            <a:r>
              <a:rPr lang="en-US" sz="2400" b="1" i="1" baseline="0" dirty="0" smtClean="0">
                <a:solidFill>
                  <a:srgbClr val="2A26B3"/>
                </a:solidFill>
                <a:latin typeface="Chalkboard"/>
                <a:cs typeface="Chalkboard"/>
              </a:rPr>
              <a:t>HIF-</a:t>
            </a:r>
            <a:r>
              <a:rPr lang="en-US" sz="2400" b="1" i="1" baseline="0" dirty="0">
                <a:solidFill>
                  <a:srgbClr val="2A26B3"/>
                </a:solidFill>
                <a:latin typeface="Chalkboard"/>
                <a:cs typeface="Chalkboard"/>
              </a:rPr>
              <a:t>2</a:t>
            </a:r>
            <a:r>
              <a:rPr lang="en-US" sz="2400" b="1" i="1" baseline="0" dirty="0">
                <a:solidFill>
                  <a:srgbClr val="2A26B3"/>
                </a:solidFill>
                <a:latin typeface="Chalkboard"/>
                <a:cs typeface="Chalkboard"/>
                <a:sym typeface="Symbol" charset="0"/>
              </a:rPr>
              <a:t></a:t>
            </a:r>
            <a:endParaRPr lang="en-US" sz="2400" b="1" i="1" baseline="0" dirty="0">
              <a:solidFill>
                <a:srgbClr val="4023B3"/>
              </a:solidFill>
              <a:latin typeface="Chalkboard"/>
              <a:cs typeface="Chalkboard"/>
            </a:endParaRPr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843993" y="1161365"/>
            <a:ext cx="75665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 baseline="0" dirty="0" smtClean="0">
                <a:latin typeface="Chalkboard"/>
                <a:cs typeface="Chalkboard"/>
              </a:rPr>
              <a:t>HIF-</a:t>
            </a:r>
            <a:r>
              <a:rPr lang="en-US" sz="3600" b="1" u="sng" baseline="0" dirty="0">
                <a:latin typeface="Chalkboard"/>
                <a:cs typeface="Chalkboard"/>
              </a:rPr>
              <a:t>1</a:t>
            </a:r>
            <a:r>
              <a:rPr lang="en-US" sz="3600" b="1" u="sng" baseline="0" dirty="0">
                <a:latin typeface="Chalkboard"/>
                <a:cs typeface="Chalkboard"/>
                <a:sym typeface="Symbol" charset="0"/>
              </a:rPr>
              <a:t></a:t>
            </a:r>
            <a:r>
              <a:rPr lang="en-US" sz="3600" b="1" u="sng" baseline="0" dirty="0">
                <a:latin typeface="Chalkboard"/>
                <a:cs typeface="Chalkboard"/>
              </a:rPr>
              <a:t> (Hypoxia Inducible Factor)</a:t>
            </a:r>
            <a:endParaRPr lang="en-US" sz="2000" b="1" u="sng" baseline="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90180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19100" y="850976"/>
            <a:ext cx="8071440" cy="4752474"/>
            <a:chOff x="419100" y="850976"/>
            <a:chExt cx="8071440" cy="475247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9100" y="1682655"/>
              <a:ext cx="7853617" cy="392079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19100" y="850976"/>
              <a:ext cx="80714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 smtClean="0">
                  <a:latin typeface="Chalkboard"/>
                  <a:cs typeface="Chalkboard"/>
                </a:rPr>
                <a:t>HIF-1</a:t>
              </a:r>
              <a:r>
                <a:rPr lang="en-US" sz="2000" b="1" u="sng" dirty="0" smtClean="0">
                  <a:latin typeface="Symbol" charset="2"/>
                  <a:cs typeface="Symbol" charset="2"/>
                </a:rPr>
                <a:t>a</a:t>
              </a:r>
              <a:r>
                <a:rPr lang="en-US" sz="2000" b="1" u="sng" dirty="0" smtClean="0">
                  <a:latin typeface="Chalkboard"/>
                  <a:cs typeface="Chalkboard"/>
                </a:rPr>
                <a:t>: A KEY FACTOR IN CELLULAR ADAPTATION TO HYPOXIA</a:t>
              </a:r>
              <a:endParaRPr lang="en-US" sz="2000" b="1" u="sng" dirty="0">
                <a:latin typeface="Chalkboard"/>
                <a:cs typeface="Chalkboar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64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4267" y="500270"/>
            <a:ext cx="8717661" cy="5590794"/>
            <a:chOff x="244267" y="500270"/>
            <a:chExt cx="8717661" cy="559079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4267" y="500270"/>
              <a:ext cx="8717661" cy="559079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722372" y="3585457"/>
              <a:ext cx="6155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HIF-1</a:t>
              </a: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ymbol" charset="2"/>
                  <a:cs typeface="Symbol" charset="2"/>
                </a:rPr>
                <a:t>a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ymbol" charset="2"/>
                <a:cs typeface="Symbol" charset="2"/>
              </a:endParaRPr>
            </a:p>
          </p:txBody>
        </p:sp>
        <p:cxnSp>
          <p:nvCxnSpPr>
            <p:cNvPr id="14" name="Straight Connector 13"/>
            <p:cNvCxnSpPr>
              <a:stCxn id="18" idx="1"/>
            </p:cNvCxnSpPr>
            <p:nvPr/>
          </p:nvCxnSpPr>
          <p:spPr>
            <a:xfrm flipV="1">
              <a:off x="5312570" y="3727673"/>
              <a:ext cx="105655" cy="1541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418225" y="3602791"/>
              <a:ext cx="0" cy="25966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4747772" y="3585457"/>
              <a:ext cx="514350" cy="343416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12570" y="3544548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proliferation</a:t>
              </a:r>
              <a:endPara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567542" y="0"/>
            <a:ext cx="80117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b="1" cap="all" baseline="0" dirty="0" smtClean="0">
                <a:latin typeface="Chalkboard"/>
                <a:cs typeface="Chalkboard"/>
              </a:rPr>
              <a:t>HIF</a:t>
            </a:r>
            <a:r>
              <a:rPr lang="en-US" sz="3200" b="1" dirty="0">
                <a:latin typeface="Chalkboard"/>
                <a:cs typeface="Chalkboard"/>
              </a:rPr>
              <a:t>s</a:t>
            </a:r>
            <a:r>
              <a:rPr lang="en-US" sz="3200" b="1" cap="all" baseline="0" dirty="0" smtClean="0">
                <a:latin typeface="Chalkboard"/>
                <a:cs typeface="Chalkboard"/>
              </a:rPr>
              <a:t>: A Homeostatic Response </a:t>
            </a:r>
          </a:p>
          <a:p>
            <a:r>
              <a:rPr lang="en-US" sz="3200" b="1" cap="all" dirty="0">
                <a:latin typeface="Chalkboard"/>
                <a:cs typeface="Chalkboard"/>
              </a:rPr>
              <a:t>	</a:t>
            </a:r>
            <a:r>
              <a:rPr lang="en-US" sz="3200" b="1" cap="all" dirty="0" smtClean="0">
                <a:latin typeface="Chalkboard"/>
                <a:cs typeface="Chalkboard"/>
              </a:rPr>
              <a:t>			 </a:t>
            </a:r>
            <a:r>
              <a:rPr lang="en-US" sz="3200" b="1" cap="all" baseline="0" dirty="0" smtClean="0">
                <a:latin typeface="Chalkboard"/>
                <a:cs typeface="Chalkboard"/>
              </a:rPr>
              <a:t>TO KEEP</a:t>
            </a:r>
            <a:r>
              <a:rPr lang="en-US" sz="3200" b="1" cap="all" dirty="0" smtClean="0">
                <a:latin typeface="Chalkboard"/>
                <a:cs typeface="Chalkboard"/>
              </a:rPr>
              <a:t> HYPOXIA “</a:t>
            </a:r>
            <a:r>
              <a:rPr lang="en-US" sz="3200" b="1" i="1" cap="all" dirty="0" smtClean="0">
                <a:latin typeface="Chalkboard"/>
                <a:cs typeface="Chalkboard"/>
              </a:rPr>
              <a:t>in Check</a:t>
            </a:r>
            <a:r>
              <a:rPr lang="en-US" sz="3200" b="1" cap="all" dirty="0" smtClean="0">
                <a:latin typeface="Chalkboard"/>
                <a:cs typeface="Chalkboard"/>
              </a:rPr>
              <a:t>”</a:t>
            </a:r>
            <a:endParaRPr lang="en-US" sz="3200" b="1" cap="all" baseline="0" dirty="0">
              <a:latin typeface="Chalkboard"/>
              <a:cs typeface="Chalkboard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0" y="1333928"/>
            <a:ext cx="9603109" cy="5500140"/>
            <a:chOff x="165723" y="1432020"/>
            <a:chExt cx="9603109" cy="5500140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22923" y="1432020"/>
              <a:ext cx="9145909" cy="4278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aseline="0" dirty="0" smtClean="0">
                  <a:solidFill>
                    <a:srgbClr val="FF6600"/>
                  </a:solidFill>
                </a:rPr>
                <a:t>												</a:t>
              </a:r>
              <a:r>
                <a:rPr lang="en-US" sz="2800" b="1" baseline="0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MITOCHONDRIAL </a:t>
              </a:r>
            </a:p>
            <a:p>
              <a:r>
                <a:rPr lang="en-US" sz="2800" b="1" dirty="0">
                  <a:solidFill>
                    <a:srgbClr val="FF6600"/>
                  </a:solidFill>
                  <a:latin typeface="Chalkboard"/>
                  <a:cs typeface="Chalkboard"/>
                </a:rPr>
                <a:t>	</a:t>
              </a:r>
              <a:r>
                <a:rPr lang="en-US" sz="2800" b="1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											</a:t>
              </a:r>
              <a:r>
                <a:rPr lang="en-US" sz="2800" b="1" baseline="0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METABOLISM</a:t>
              </a:r>
            </a:p>
            <a:p>
              <a:r>
                <a:rPr lang="en-US" sz="3200" b="1" baseline="0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O</a:t>
              </a:r>
              <a:r>
                <a:rPr lang="en-US" sz="3200" b="1" baseline="-25000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2</a:t>
              </a:r>
              <a:r>
                <a:rPr lang="en-US" sz="3200" b="1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 </a:t>
              </a:r>
              <a:r>
                <a:rPr lang="en-US" sz="3200" b="1" baseline="0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CONSUMPTION	</a:t>
              </a:r>
              <a:r>
                <a:rPr lang="en-US" sz="2800" b="1" baseline="0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				</a:t>
              </a:r>
              <a:r>
                <a:rPr lang="en-US" sz="2800" b="1" baseline="0" dirty="0" smtClean="0"/>
                <a:t>					 						</a:t>
              </a:r>
              <a:r>
                <a:rPr lang="en-US" sz="2800" b="1" dirty="0"/>
                <a:t>	</a:t>
              </a:r>
              <a:r>
                <a:rPr lang="en-US" sz="2800" b="1" dirty="0" smtClean="0"/>
                <a:t>					</a:t>
              </a:r>
              <a:r>
                <a:rPr lang="en-US" sz="2800" b="1" baseline="0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CELL NUMBER</a:t>
              </a:r>
            </a:p>
            <a:p>
              <a:r>
                <a:rPr lang="en-US" sz="2800" b="1" dirty="0">
                  <a:solidFill>
                    <a:srgbClr val="FF6600"/>
                  </a:solidFill>
                  <a:latin typeface="Chalkboard"/>
                  <a:cs typeface="Chalkboard"/>
                </a:rPr>
                <a:t>	</a:t>
              </a:r>
              <a:r>
                <a:rPr lang="en-US" sz="2800" b="1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											</a:t>
              </a:r>
              <a:r>
                <a:rPr lang="en-US" sz="2800" b="1" baseline="0" dirty="0" smtClean="0">
                  <a:solidFill>
                    <a:srgbClr val="FF6600"/>
                  </a:solidFill>
                  <a:latin typeface="Chalkboard"/>
                  <a:cs typeface="Chalkboard"/>
                </a:rPr>
                <a:t>/MATRIX RATIO</a:t>
              </a:r>
            </a:p>
            <a:p>
              <a:r>
                <a:rPr lang="en-US" sz="3200" baseline="0" dirty="0" smtClean="0"/>
                <a:t>	</a:t>
              </a:r>
              <a:r>
                <a:rPr lang="en-US" sz="3200" baseline="0" dirty="0"/>
                <a:t>	</a:t>
              </a:r>
              <a:r>
                <a:rPr lang="en-US" sz="3200" baseline="0" dirty="0" smtClean="0"/>
                <a:t>																	</a:t>
              </a:r>
              <a:endParaRPr lang="en-US" sz="3200" dirty="0"/>
            </a:p>
            <a:p>
              <a:r>
                <a:rPr lang="en-US" sz="3200" b="1" dirty="0">
                  <a:solidFill>
                    <a:srgbClr val="6B857E"/>
                  </a:solidFill>
                  <a:latin typeface="Chalkboard"/>
                  <a:cs typeface="Chalkboard"/>
                </a:rPr>
                <a:t>	</a:t>
              </a:r>
              <a:r>
                <a:rPr lang="en-US" sz="3200" b="1" dirty="0" smtClean="0">
                  <a:solidFill>
                    <a:srgbClr val="6B857E"/>
                  </a:solidFill>
                  <a:latin typeface="Chalkboard"/>
                  <a:cs typeface="Chalkboard"/>
                </a:rPr>
                <a:t>																				</a:t>
              </a:r>
              <a:r>
                <a:rPr lang="en-US" sz="2800" b="1" baseline="0" dirty="0" smtClean="0">
                  <a:solidFill>
                    <a:schemeClr val="accent3">
                      <a:lumMod val="50000"/>
                    </a:schemeClr>
                  </a:solidFill>
                  <a:latin typeface="Chalkboard"/>
                  <a:cs typeface="Chalkboard"/>
                </a:rPr>
                <a:t>BLOOD VESSELS</a:t>
              </a:r>
              <a:endParaRPr lang="en-US" sz="2800" b="1" baseline="0" dirty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endParaRPr>
            </a:p>
            <a:p>
              <a:r>
                <a:rPr lang="en-US" sz="3200" b="1" baseline="0" dirty="0" smtClean="0">
                  <a:solidFill>
                    <a:schemeClr val="accent3">
                      <a:lumMod val="50000"/>
                    </a:schemeClr>
                  </a:solidFill>
                  <a:latin typeface="Chalkboard"/>
                  <a:cs typeface="Chalkboard"/>
                </a:rPr>
                <a:t>O</a:t>
              </a:r>
              <a:r>
                <a:rPr lang="en-US" sz="3200" b="1" baseline="-25000" dirty="0" smtClean="0">
                  <a:solidFill>
                    <a:schemeClr val="accent3">
                      <a:lumMod val="50000"/>
                    </a:schemeClr>
                  </a:solidFill>
                  <a:latin typeface="Chalkboard"/>
                  <a:cs typeface="Chalkboard"/>
                </a:rPr>
                <a:t>2</a:t>
              </a:r>
              <a:r>
                <a:rPr lang="en-US" sz="3200" b="1" dirty="0" smtClean="0">
                  <a:solidFill>
                    <a:schemeClr val="accent3">
                      <a:lumMod val="50000"/>
                    </a:schemeClr>
                  </a:solidFill>
                  <a:latin typeface="Chalkboard"/>
                  <a:cs typeface="Chalkboard"/>
                </a:rPr>
                <a:t> </a:t>
              </a:r>
              <a:r>
                <a:rPr lang="en-US" sz="3200" b="1" baseline="0" dirty="0" smtClean="0">
                  <a:solidFill>
                    <a:schemeClr val="accent3">
                      <a:lumMod val="50000"/>
                    </a:schemeClr>
                  </a:solidFill>
                  <a:latin typeface="Chalkboard"/>
                  <a:cs typeface="Chalkboard"/>
                </a:rPr>
                <a:t>AVAILABILITY					</a:t>
              </a:r>
              <a:endParaRPr lang="en-US" sz="2800" b="1" baseline="0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endParaRPr>
            </a:p>
            <a:p>
              <a:r>
                <a:rPr lang="en-US" sz="3200" b="1" baseline="0" dirty="0">
                  <a:solidFill>
                    <a:schemeClr val="accent3">
                      <a:lumMod val="50000"/>
                    </a:schemeClr>
                  </a:solidFill>
                  <a:latin typeface="Chalkboard"/>
                  <a:cs typeface="Chalkboard"/>
                </a:rPr>
                <a:t>		</a:t>
              </a:r>
              <a:r>
                <a:rPr lang="en-US" sz="3200" b="1" baseline="0" dirty="0" smtClean="0">
                  <a:solidFill>
                    <a:schemeClr val="accent3">
                      <a:lumMod val="50000"/>
                    </a:schemeClr>
                  </a:solidFill>
                  <a:latin typeface="Chalkboard"/>
                  <a:cs typeface="Chalkboard"/>
                </a:rPr>
                <a:t>																		 </a:t>
              </a:r>
              <a:r>
                <a:rPr lang="en-US" sz="2800" b="1" baseline="0" dirty="0" smtClean="0">
                  <a:solidFill>
                    <a:schemeClr val="accent3">
                      <a:lumMod val="50000"/>
                    </a:schemeClr>
                  </a:solidFill>
                  <a:latin typeface="Chalkboard"/>
                  <a:cs typeface="Chalkboard"/>
                </a:rPr>
                <a:t>RED BLOOD CELLS</a:t>
              </a:r>
              <a:endParaRPr lang="en-US" sz="2800" b="1" baseline="0" dirty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endParaRPr>
            </a:p>
          </p:txBody>
        </p:sp>
        <p:sp>
          <p:nvSpPr>
            <p:cNvPr id="16" name="Bent Arrow 15"/>
            <p:cNvSpPr/>
            <p:nvPr/>
          </p:nvSpPr>
          <p:spPr bwMode="auto">
            <a:xfrm flipV="1">
              <a:off x="4536364" y="5039554"/>
              <a:ext cx="1286933" cy="670560"/>
            </a:xfrm>
            <a:prstGeom prst="ben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728405" y="2014143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Down Arrow 8"/>
            <p:cNvSpPr/>
            <p:nvPr/>
          </p:nvSpPr>
          <p:spPr bwMode="auto">
            <a:xfrm>
              <a:off x="1659256" y="2056413"/>
              <a:ext cx="76200" cy="685800"/>
            </a:xfrm>
            <a:prstGeom prst="downArrow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  <p:sp>
          <p:nvSpPr>
            <p:cNvPr id="10" name="Down Arrow 9"/>
            <p:cNvSpPr/>
            <p:nvPr/>
          </p:nvSpPr>
          <p:spPr bwMode="auto">
            <a:xfrm>
              <a:off x="184460" y="2340522"/>
              <a:ext cx="457200" cy="609600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  <p:sp>
          <p:nvSpPr>
            <p:cNvPr id="12" name="Down Arrow 11"/>
            <p:cNvSpPr/>
            <p:nvPr/>
          </p:nvSpPr>
          <p:spPr bwMode="auto">
            <a:xfrm flipV="1">
              <a:off x="165723" y="4545488"/>
              <a:ext cx="457200" cy="609600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  <p:sp>
          <p:nvSpPr>
            <p:cNvPr id="18" name="Bent Arrow 17"/>
            <p:cNvSpPr/>
            <p:nvPr/>
          </p:nvSpPr>
          <p:spPr bwMode="auto">
            <a:xfrm>
              <a:off x="4772429" y="2216667"/>
              <a:ext cx="1126067" cy="1173480"/>
            </a:xfrm>
            <a:prstGeom prst="bentArrow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  <p:sp>
          <p:nvSpPr>
            <p:cNvPr id="19" name="Bent Arrow 18"/>
            <p:cNvSpPr/>
            <p:nvPr/>
          </p:nvSpPr>
          <p:spPr bwMode="auto">
            <a:xfrm>
              <a:off x="4603096" y="1558746"/>
              <a:ext cx="1295400" cy="685800"/>
            </a:xfrm>
            <a:prstGeom prst="ben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  <p:sp>
          <p:nvSpPr>
            <p:cNvPr id="20" name="Bent Arrow 19"/>
            <p:cNvSpPr/>
            <p:nvPr/>
          </p:nvSpPr>
          <p:spPr bwMode="auto">
            <a:xfrm flipV="1">
              <a:off x="4611563" y="2519893"/>
              <a:ext cx="1286933" cy="670560"/>
            </a:xfrm>
            <a:prstGeom prst="ben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  <p:sp>
          <p:nvSpPr>
            <p:cNvPr id="15" name="Bent Arrow 14"/>
            <p:cNvSpPr/>
            <p:nvPr/>
          </p:nvSpPr>
          <p:spPr bwMode="auto">
            <a:xfrm>
              <a:off x="4527897" y="4202588"/>
              <a:ext cx="1295400" cy="685800"/>
            </a:xfrm>
            <a:prstGeom prst="ben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  <p:sp>
          <p:nvSpPr>
            <p:cNvPr id="22" name="Down Arrow 21"/>
            <p:cNvSpPr/>
            <p:nvPr/>
          </p:nvSpPr>
          <p:spPr bwMode="auto">
            <a:xfrm>
              <a:off x="184460" y="5892925"/>
              <a:ext cx="457200" cy="609600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772985" y="4870057"/>
              <a:ext cx="3356502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3200" b="1" dirty="0" smtClean="0">
                <a:solidFill>
                  <a:schemeClr val="bg1">
                    <a:lumMod val="50000"/>
                  </a:schemeClr>
                </a:solidFill>
                <a:latin typeface="Chalkboard"/>
                <a:cs typeface="Chalkboard"/>
              </a:endParaRPr>
            </a:p>
            <a:p>
              <a:endParaRPr lang="en-US" sz="3200" b="1" dirty="0" smtClean="0">
                <a:solidFill>
                  <a:schemeClr val="bg1">
                    <a:lumMod val="50000"/>
                  </a:schemeClr>
                </a:solidFill>
                <a:latin typeface="Chalkboard"/>
                <a:cs typeface="Chalkboard"/>
              </a:endParaRPr>
            </a:p>
            <a:p>
              <a:r>
                <a:rPr lang="en-US" sz="32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REDOX STRESS</a:t>
              </a:r>
              <a:r>
                <a:rPr lang="en-US" sz="3200" b="1" dirty="0">
                  <a:solidFill>
                    <a:srgbClr val="FF6600"/>
                  </a:solidFill>
                  <a:latin typeface="Chalkboard"/>
                  <a:cs typeface="Chalkboard"/>
                </a:rPr>
                <a:t>	</a:t>
              </a:r>
              <a:endParaRPr lang="en-US" sz="3200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4497544" y="6031676"/>
              <a:ext cx="1295400" cy="41205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23297" y="4679573"/>
              <a:ext cx="3365024" cy="1815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2800" b="1" dirty="0" smtClean="0">
                <a:solidFill>
                  <a:schemeClr val="bg1">
                    <a:lumMod val="50000"/>
                  </a:schemeClr>
                </a:solidFill>
                <a:latin typeface="Chalkboard"/>
                <a:cs typeface="Chalkboard"/>
              </a:endParaRPr>
            </a:p>
            <a:p>
              <a:endParaRPr lang="en-US" sz="2800" b="1" dirty="0" smtClean="0">
                <a:solidFill>
                  <a:schemeClr val="bg1">
                    <a:lumMod val="50000"/>
                  </a:schemeClr>
                </a:solidFill>
                <a:latin typeface="Chalkboard"/>
                <a:cs typeface="Chalkboard"/>
              </a:endParaRPr>
            </a:p>
            <a:p>
              <a:endParaRPr lang="en-US" sz="2800" b="1" dirty="0">
                <a:solidFill>
                  <a:schemeClr val="bg1">
                    <a:lumMod val="50000"/>
                  </a:schemeClr>
                </a:solidFill>
                <a:latin typeface="Chalkboard"/>
                <a:cs typeface="Chalkboard"/>
              </a:endParaRPr>
            </a:p>
            <a:p>
              <a:r>
                <a:rPr lang="en-US" sz="2800" b="1" dirty="0" smtClean="0">
                  <a:solidFill>
                    <a:srgbClr val="0000FF"/>
                  </a:solidFill>
                  <a:latin typeface="Chalkboard"/>
                  <a:cs typeface="Chalkboard"/>
                </a:rPr>
                <a:t>ROS METABOLISM</a:t>
              </a:r>
              <a:endParaRPr lang="en-US" sz="2800" b="1" dirty="0">
                <a:solidFill>
                  <a:srgbClr val="0000FF"/>
                </a:solidFill>
                <a:latin typeface="Chalkboard"/>
                <a:cs typeface="Chalkboar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4267" y="498097"/>
            <a:ext cx="8717661" cy="5592967"/>
            <a:chOff x="244267" y="498097"/>
            <a:chExt cx="8717661" cy="559296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4267" y="500270"/>
              <a:ext cx="8717661" cy="559079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722372" y="3585457"/>
              <a:ext cx="6155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HIF-1</a:t>
              </a: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ymbol" charset="2"/>
                  <a:cs typeface="Symbol" charset="2"/>
                </a:rPr>
                <a:t>a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ymbol" charset="2"/>
                <a:cs typeface="Symbol" charset="2"/>
              </a:endParaRPr>
            </a:p>
          </p:txBody>
        </p:sp>
        <p:cxnSp>
          <p:nvCxnSpPr>
            <p:cNvPr id="8" name="Straight Connector 7"/>
            <p:cNvCxnSpPr>
              <a:stCxn id="11" idx="1"/>
            </p:cNvCxnSpPr>
            <p:nvPr/>
          </p:nvCxnSpPr>
          <p:spPr>
            <a:xfrm flipV="1">
              <a:off x="5312570" y="3727673"/>
              <a:ext cx="105655" cy="1541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418225" y="3602791"/>
              <a:ext cx="0" cy="25966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747772" y="3585457"/>
              <a:ext cx="514350" cy="343416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12570" y="3544548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proliferation</a:t>
              </a:r>
              <a:endPara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4267" y="498097"/>
              <a:ext cx="8491550" cy="351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4267" y="2135383"/>
              <a:ext cx="1960620" cy="24145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61118" y="849189"/>
            <a:ext cx="22530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halkboard"/>
                <a:cs typeface="Chalkboard"/>
              </a:rPr>
              <a:t>HYPOTHESIS</a:t>
            </a:r>
          </a:p>
          <a:p>
            <a:endParaRPr lang="en-US" sz="2400" b="1" u="sng" dirty="0" smtClean="0">
              <a:latin typeface="Chalkboard"/>
              <a:cs typeface="Chalkboard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halkboard"/>
                <a:cs typeface="Chalkboard"/>
              </a:rPr>
              <a:t>T</a:t>
            </a:r>
            <a:r>
              <a:rPr lang="en-US" sz="2400" b="1" dirty="0" smtClean="0">
                <a:solidFill>
                  <a:srgbClr val="0000FF"/>
                </a:solidFill>
                <a:latin typeface="Chalkboard"/>
                <a:cs typeface="Chalkboard"/>
              </a:rPr>
              <a:t>he complex actions of HIF</a:t>
            </a:r>
            <a:r>
              <a:rPr lang="en-US" sz="2400" b="1" dirty="0">
                <a:solidFill>
                  <a:srgbClr val="0000FF"/>
                </a:solidFill>
                <a:latin typeface="Chalkboard"/>
                <a:cs typeface="Chalkboard"/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  <a:latin typeface="Chalkboard"/>
                <a:cs typeface="Chalkboard"/>
              </a:rPr>
              <a:t> on O</a:t>
            </a:r>
            <a:r>
              <a:rPr lang="en-US" sz="2400" b="1" baseline="-25000" dirty="0" smtClean="0">
                <a:solidFill>
                  <a:srgbClr val="0000FF"/>
                </a:solidFill>
                <a:latin typeface="Chalkboard"/>
                <a:cs typeface="Chalkboard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halkboard"/>
                <a:cs typeface="Chalkboard"/>
              </a:rPr>
              <a:t> homeostasis are exploited to modulate development and homeostasis of skeletal elements.</a:t>
            </a:r>
          </a:p>
        </p:txBody>
      </p:sp>
    </p:spTree>
    <p:extLst>
      <p:ext uri="{BB962C8B-B14F-4D97-AF65-F5344CB8AC3E}">
        <p14:creationId xmlns:p14="http://schemas.microsoft.com/office/powerpoint/2010/main" val="26690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7412" name="Picture 2" descr="C:\Users\rakesh-s\Desktop\2-2nd-d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C:\Users\rakesh-s\Desktop\memb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0200" y="215107"/>
            <a:ext cx="7086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OMICS 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International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Open Access Membership</a:t>
            </a:r>
            <a:b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2400" dirty="0">
              <a:solidFill>
                <a:schemeClr val="accent5">
                  <a:lumMod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1295400" y="630238"/>
            <a:ext cx="7696200" cy="3560762"/>
          </a:xfrm>
          <a:prstGeom prst="teardrop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OMICS </a:t>
            </a:r>
            <a:r>
              <a:rPr lang="en-US" dirty="0" smtClean="0">
                <a:latin typeface="Calisto MT" panose="02040603050505030304" pitchFamily="18" charset="0"/>
              </a:rPr>
              <a:t>International </a:t>
            </a:r>
            <a:r>
              <a:rPr lang="en-US" dirty="0">
                <a:latin typeface="Calisto MT" panose="02040603050505030304" pitchFamily="18" charset="0"/>
              </a:rPr>
              <a:t>Open Access 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91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117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ardaccess</dc:creator>
  <cp:lastModifiedBy>Anil Kumar Gadipelli</cp:lastModifiedBy>
  <cp:revision>20</cp:revision>
  <dcterms:created xsi:type="dcterms:W3CDTF">2014-09-01T20:30:22Z</dcterms:created>
  <dcterms:modified xsi:type="dcterms:W3CDTF">2015-10-19T08:41:53Z</dcterms:modified>
</cp:coreProperties>
</file>