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256" r:id="rId2"/>
    <p:sldId id="302" r:id="rId3"/>
    <p:sldId id="257" r:id="rId4"/>
    <p:sldId id="263" r:id="rId5"/>
    <p:sldId id="299" r:id="rId6"/>
    <p:sldId id="298" r:id="rId7"/>
    <p:sldId id="267" r:id="rId8"/>
    <p:sldId id="300" r:id="rId9"/>
    <p:sldId id="301" r:id="rId10"/>
    <p:sldId id="303" r:id="rId11"/>
    <p:sldId id="309" r:id="rId12"/>
    <p:sldId id="306" r:id="rId13"/>
    <p:sldId id="308"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6B9B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0" d="100"/>
          <a:sy n="70" d="100"/>
        </p:scale>
        <p:origin x="-1374"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7F98200-D318-430D-8C93-9BA76AF226B3}" type="datetimeFigureOut">
              <a:rPr lang="en-US" smtClean="0"/>
              <a:pPr/>
              <a:t>10/12/2015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31DC53C-74CC-4778-AB89-4A8E2F6BC5C3}" type="slidenum">
              <a:rPr lang="en-US" smtClean="0"/>
              <a:pPr/>
              <a:t>‹#›</a:t>
            </a:fld>
            <a:endParaRPr lang="en-US"/>
          </a:p>
        </p:txBody>
      </p:sp>
    </p:spTree>
    <p:extLst>
      <p:ext uri="{BB962C8B-B14F-4D97-AF65-F5344CB8AC3E}">
        <p14:creationId xmlns:p14="http://schemas.microsoft.com/office/powerpoint/2010/main" val="8836096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b="1" dirty="0">
              <a:solidFill>
                <a:srgbClr val="C00000"/>
              </a:solidFill>
            </a:endParaRPr>
          </a:p>
        </p:txBody>
      </p:sp>
      <p:sp>
        <p:nvSpPr>
          <p:cNvPr id="4" name="Slide Number Placeholder 3"/>
          <p:cNvSpPr>
            <a:spLocks noGrp="1"/>
          </p:cNvSpPr>
          <p:nvPr>
            <p:ph type="sldNum" sz="quarter" idx="10"/>
          </p:nvPr>
        </p:nvSpPr>
        <p:spPr/>
        <p:txBody>
          <a:bodyPr/>
          <a:lstStyle/>
          <a:p>
            <a:fld id="{231DC53C-74CC-4778-AB89-4A8E2F6BC5C3}" type="slidenum">
              <a:rPr lang="en-US" smtClean="0"/>
              <a:pPr/>
              <a:t>7</a:t>
            </a:fld>
            <a:endParaRPr lang="en-US"/>
          </a:p>
        </p:txBody>
      </p:sp>
    </p:spTree>
    <p:extLst>
      <p:ext uri="{BB962C8B-B14F-4D97-AF65-F5344CB8AC3E}">
        <p14:creationId xmlns:p14="http://schemas.microsoft.com/office/powerpoint/2010/main" val="396195424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7"/>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21B7DFE-EBA1-4DE0-9846-7CFA58C33507}" type="datetimeFigureOut">
              <a:rPr lang="en-US" smtClean="0"/>
              <a:pPr/>
              <a:t>10/12/2015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F08C86C-721C-458F-AF52-555E0F9AB17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21B7DFE-EBA1-4DE0-9846-7CFA58C33507}" type="datetimeFigureOut">
              <a:rPr lang="en-US" smtClean="0"/>
              <a:pPr/>
              <a:t>10/12/2015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F08C86C-721C-458F-AF52-555E0F9AB17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1" y="274639"/>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9"/>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21B7DFE-EBA1-4DE0-9846-7CFA58C33507}" type="datetimeFigureOut">
              <a:rPr lang="en-US" smtClean="0"/>
              <a:pPr/>
              <a:t>10/12/2015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F08C86C-721C-458F-AF52-555E0F9AB17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21B7DFE-EBA1-4DE0-9846-7CFA58C33507}" type="datetimeFigureOut">
              <a:rPr lang="en-US" smtClean="0"/>
              <a:pPr/>
              <a:t>10/12/2015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F08C86C-721C-458F-AF52-555E0F9AB17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2"/>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21B7DFE-EBA1-4DE0-9846-7CFA58C33507}" type="datetimeFigureOut">
              <a:rPr lang="en-US" smtClean="0"/>
              <a:pPr/>
              <a:t>10/12/2015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F08C86C-721C-458F-AF52-555E0F9AB17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21B7DFE-EBA1-4DE0-9846-7CFA58C33507}" type="datetimeFigureOut">
              <a:rPr lang="en-US" smtClean="0"/>
              <a:pPr/>
              <a:t>10/12/2015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F08C86C-721C-458F-AF52-555E0F9AB17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21B7DFE-EBA1-4DE0-9846-7CFA58C33507}" type="datetimeFigureOut">
              <a:rPr lang="en-US" smtClean="0"/>
              <a:pPr/>
              <a:t>10/12/2015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F08C86C-721C-458F-AF52-555E0F9AB17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21B7DFE-EBA1-4DE0-9846-7CFA58C33507}" type="datetimeFigureOut">
              <a:rPr lang="en-US" smtClean="0"/>
              <a:pPr/>
              <a:t>10/12/2015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F08C86C-721C-458F-AF52-555E0F9AB17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21B7DFE-EBA1-4DE0-9846-7CFA58C33507}" type="datetimeFigureOut">
              <a:rPr lang="en-US" smtClean="0"/>
              <a:pPr/>
              <a:t>10/12/2015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F08C86C-721C-458F-AF52-555E0F9AB17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21B7DFE-EBA1-4DE0-9846-7CFA58C33507}" type="datetimeFigureOut">
              <a:rPr lang="en-US" smtClean="0"/>
              <a:pPr/>
              <a:t>10/12/2015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F08C86C-721C-458F-AF52-555E0F9AB17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21B7DFE-EBA1-4DE0-9846-7CFA58C33507}" type="datetimeFigureOut">
              <a:rPr lang="en-US" smtClean="0"/>
              <a:pPr/>
              <a:t>10/12/2015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F08C86C-721C-458F-AF52-555E0F9AB17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2">
                <a:lumMod val="40000"/>
                <a:lumOff val="60000"/>
              </a:schemeClr>
            </a:gs>
            <a:gs pos="39999">
              <a:srgbClr val="85C2FF"/>
            </a:gs>
            <a:gs pos="70000">
              <a:srgbClr val="C4D6EB"/>
            </a:gs>
            <a:gs pos="100000">
              <a:srgbClr val="FFEBFA"/>
            </a:gs>
          </a:gsLst>
          <a:lin ang="27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2"/>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2"/>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21B7DFE-EBA1-4DE0-9846-7CFA58C33507}" type="datetimeFigureOut">
              <a:rPr lang="en-US" smtClean="0"/>
              <a:pPr/>
              <a:t>10/12/2015</a:t>
            </a:fld>
            <a:endParaRPr lang="en-US"/>
          </a:p>
        </p:txBody>
      </p:sp>
      <p:sp>
        <p:nvSpPr>
          <p:cNvPr id="5" name="Footer Placeholder 4"/>
          <p:cNvSpPr>
            <a:spLocks noGrp="1"/>
          </p:cNvSpPr>
          <p:nvPr>
            <p:ph type="ftr" sz="quarter" idx="3"/>
          </p:nvPr>
        </p:nvSpPr>
        <p:spPr>
          <a:xfrm>
            <a:off x="3124200" y="6356352"/>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2"/>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F08C86C-721C-458F-AF52-555E0F9AB17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www.omicsonline.org/" TargetMode="External"/><Relationship Id="rId7"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hyperlink" Target="mailto:contact.omics@omicsonline.org" TargetMode="External"/><Relationship Id="rId5" Type="http://schemas.openxmlformats.org/officeDocument/2006/relationships/hyperlink" Target="http://www.omicsonline.org/international-scientific-conferences/" TargetMode="External"/><Relationship Id="rId4" Type="http://schemas.openxmlformats.org/officeDocument/2006/relationships/hyperlink" Target="http://www.omicsonline.org/open-access.php"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omicsgroup.org/journals/biochemistry-pharmacology-open-access.php" TargetMode="External"/><Relationship Id="rId7"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 Id="rId6" Type="http://schemas.openxmlformats.org/officeDocument/2006/relationships/hyperlink" Target="http://esciencecentral.org/journals/plant-biochemistry-physiology.php" TargetMode="External"/><Relationship Id="rId5" Type="http://schemas.openxmlformats.org/officeDocument/2006/relationships/hyperlink" Target="http://omicsonline.org/biochemistry-and-analytical-biochemistry.php" TargetMode="External"/><Relationship Id="rId4" Type="http://schemas.openxmlformats.org/officeDocument/2006/relationships/hyperlink" Target="http://omicsonline.org/reproductive-system-sexual-disorders.php" TargetMode="External"/></Relationships>
</file>

<file path=ppt/slides/_rels/slide13.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 Id="rId4" Type="http://schemas.openxmlformats.org/officeDocument/2006/relationships/hyperlink" Target="http://omicsonline.org/membership.php"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shadeToTitle="1">
        <a:gradFill flip="none" rotWithShape="1">
          <a:gsLst>
            <a:gs pos="0">
              <a:schemeClr val="accent2">
                <a:lumMod val="40000"/>
                <a:lumOff val="60000"/>
              </a:schemeClr>
            </a:gs>
            <a:gs pos="39999">
              <a:srgbClr val="85C2FF"/>
            </a:gs>
            <a:gs pos="70000">
              <a:srgbClr val="C4D6EB"/>
            </a:gs>
            <a:gs pos="100000">
              <a:srgbClr val="FFEBFA"/>
            </a:gs>
          </a:gsLst>
          <a:path path="shape">
            <a:fillToRect l="50000" t="50000" r="50000" b="50000"/>
          </a:path>
          <a:tileRect/>
        </a:gra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533400" y="1371600"/>
            <a:ext cx="7924800" cy="3733800"/>
          </a:xfrm>
          <a:noFill/>
        </p:spPr>
        <p:txBody>
          <a:bodyPr>
            <a:normAutofit/>
          </a:bodyPr>
          <a:lstStyle/>
          <a:p>
            <a:r>
              <a:rPr lang="en-US" sz="3200" b="1" dirty="0" smtClean="0"/>
              <a:t>Enzymes Characterization in </a:t>
            </a:r>
            <a:r>
              <a:rPr lang="en-US" sz="3200" b="1" dirty="0" smtClean="0">
                <a:cs typeface="Times New Roman" pitchFamily="18" charset="0"/>
              </a:rPr>
              <a:t>Diabetes mellitus</a:t>
            </a:r>
            <a:r>
              <a:rPr lang="en-US" sz="3200" b="1" dirty="0" smtClean="0">
                <a:latin typeface="Times New Roman" pitchFamily="18" charset="0"/>
                <a:cs typeface="Times New Roman" pitchFamily="18" charset="0"/>
              </a:rPr>
              <a:t> </a:t>
            </a:r>
            <a:r>
              <a:rPr lang="en-US" sz="4000" b="1" dirty="0">
                <a:latin typeface="Times New Roman" pitchFamily="18" charset="0"/>
                <a:cs typeface="Times New Roman" pitchFamily="18" charset="0"/>
              </a:rPr>
              <a:t/>
            </a:r>
            <a:br>
              <a:rPr lang="en-US" sz="4000" b="1" dirty="0">
                <a:latin typeface="Times New Roman" pitchFamily="18" charset="0"/>
                <a:cs typeface="Times New Roman" pitchFamily="18" charset="0"/>
              </a:rPr>
            </a:br>
            <a:endParaRPr lang="en-US" sz="4000" b="1" dirty="0">
              <a:latin typeface="Times New Roman" pitchFamily="18" charset="0"/>
              <a:cs typeface="Times New Roman" pitchFamily="18" charset="0"/>
            </a:endParaRPr>
          </a:p>
        </p:txBody>
      </p:sp>
      <p:sp>
        <p:nvSpPr>
          <p:cNvPr id="3" name="Subtitle 2"/>
          <p:cNvSpPr>
            <a:spLocks noGrp="1"/>
          </p:cNvSpPr>
          <p:nvPr>
            <p:ph type="subTitle" idx="1"/>
          </p:nvPr>
        </p:nvSpPr>
        <p:spPr>
          <a:xfrm>
            <a:off x="1371600" y="3581400"/>
            <a:ext cx="6400800" cy="1752600"/>
          </a:xfrm>
        </p:spPr>
        <p:txBody>
          <a:bodyPr>
            <a:normAutofit fontScale="70000" lnSpcReduction="20000"/>
          </a:bodyPr>
          <a:lstStyle/>
          <a:p>
            <a:endParaRPr lang="en-US" dirty="0" smtClean="0"/>
          </a:p>
          <a:p>
            <a:r>
              <a:rPr lang="en-US" sz="3400" b="1" dirty="0" err="1" smtClean="0">
                <a:solidFill>
                  <a:schemeClr val="tx1"/>
                </a:solidFill>
              </a:rPr>
              <a:t>Mahmoud</a:t>
            </a:r>
            <a:r>
              <a:rPr lang="en-US" sz="3400" b="1" dirty="0" smtClean="0">
                <a:solidFill>
                  <a:schemeClr val="tx1"/>
                </a:solidFill>
              </a:rPr>
              <a:t> </a:t>
            </a:r>
            <a:r>
              <a:rPr lang="en-US" sz="3400" b="1" dirty="0" err="1" smtClean="0">
                <a:solidFill>
                  <a:schemeClr val="tx1"/>
                </a:solidFill>
              </a:rPr>
              <a:t>Balbaa</a:t>
            </a:r>
            <a:endParaRPr lang="en-US" sz="3400" b="1" dirty="0" smtClean="0">
              <a:solidFill>
                <a:schemeClr val="tx1"/>
              </a:solidFill>
            </a:endParaRPr>
          </a:p>
          <a:p>
            <a:r>
              <a:rPr lang="en-US" sz="3400" b="1" dirty="0" smtClean="0">
                <a:solidFill>
                  <a:schemeClr val="tx1"/>
                </a:solidFill>
              </a:rPr>
              <a:t>Department of Biochemistry, Faculty of Science, Alexandria University, Alexandria, Egypt</a:t>
            </a:r>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p:txBody>
      </p:sp>
      <p:sp>
        <p:nvSpPr>
          <p:cNvPr id="5" name="TextBox 4"/>
          <p:cNvSpPr txBox="1"/>
          <p:nvPr/>
        </p:nvSpPr>
        <p:spPr>
          <a:xfrm>
            <a:off x="1600200" y="4572000"/>
            <a:ext cx="5715000" cy="830997"/>
          </a:xfrm>
          <a:prstGeom prst="rect">
            <a:avLst/>
          </a:prstGeom>
          <a:noFill/>
        </p:spPr>
        <p:txBody>
          <a:bodyPr wrap="square" rtlCol="0">
            <a:spAutoFit/>
          </a:bodyPr>
          <a:lstStyle/>
          <a:p>
            <a:pPr algn="ctr"/>
            <a:endParaRPr lang="en-US" sz="2400" b="1" dirty="0" smtClean="0">
              <a:solidFill>
                <a:schemeClr val="accent1">
                  <a:lumMod val="50000"/>
                </a:schemeClr>
              </a:solidFill>
            </a:endParaRPr>
          </a:p>
          <a:p>
            <a:pPr algn="ctr"/>
            <a:r>
              <a:rPr lang="en-US" sz="2400" b="1" dirty="0" smtClean="0">
                <a:solidFill>
                  <a:schemeClr val="accent1">
                    <a:lumMod val="50000"/>
                  </a:schemeClr>
                </a:solidFill>
              </a:rPr>
              <a:t> </a:t>
            </a:r>
            <a:endParaRPr lang="en-US" sz="2400" b="1" dirty="0">
              <a:solidFill>
                <a:schemeClr val="accent1">
                  <a:lumMod val="50000"/>
                </a:schemeClr>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40000" lnSpcReduction="20000"/>
          </a:bodyPr>
          <a:lstStyle/>
          <a:p>
            <a:pPr algn="just">
              <a:buNone/>
            </a:pPr>
            <a:r>
              <a:rPr lang="en-US" sz="9600" dirty="0" smtClean="0">
                <a:latin typeface="Times New Roman" pitchFamily="18" charset="0"/>
                <a:cs typeface="Times New Roman" pitchFamily="18" charset="0"/>
              </a:rPr>
              <a:t>   </a:t>
            </a:r>
            <a:r>
              <a:rPr lang="en-US" sz="10000" dirty="0" smtClean="0">
                <a:latin typeface="Times New Roman" pitchFamily="18" charset="0"/>
                <a:cs typeface="Times New Roman" pitchFamily="18" charset="0"/>
              </a:rPr>
              <a:t>On the other hand, </a:t>
            </a:r>
            <a:r>
              <a:rPr lang="el-GR" sz="10000" dirty="0" smtClean="0">
                <a:latin typeface="Times New Roman" pitchFamily="18" charset="0"/>
                <a:cs typeface="Times New Roman" pitchFamily="18" charset="0"/>
              </a:rPr>
              <a:t>β</a:t>
            </a:r>
            <a:r>
              <a:rPr lang="en-US" sz="10000" dirty="0" smtClean="0">
                <a:latin typeface="Times New Roman" pitchFamily="18" charset="0"/>
                <a:cs typeface="Times New Roman" pitchFamily="18" charset="0"/>
              </a:rPr>
              <a:t>-</a:t>
            </a:r>
            <a:r>
              <a:rPr lang="en-US" sz="10000" dirty="0" err="1" smtClean="0">
                <a:latin typeface="Times New Roman" pitchFamily="18" charset="0"/>
                <a:cs typeface="Times New Roman" pitchFamily="18" charset="0"/>
              </a:rPr>
              <a:t>glucuroniadse</a:t>
            </a:r>
            <a:r>
              <a:rPr lang="en-US" sz="10000" dirty="0" smtClean="0">
                <a:latin typeface="Times New Roman" pitchFamily="18" charset="0"/>
                <a:cs typeface="Times New Roman" pitchFamily="18" charset="0"/>
              </a:rPr>
              <a:t> (EC 3.2.1.31), which is another vital </a:t>
            </a:r>
            <a:r>
              <a:rPr lang="en-US" sz="10000" dirty="0" err="1" smtClean="0">
                <a:latin typeface="Times New Roman" pitchFamily="18" charset="0"/>
                <a:cs typeface="Times New Roman" pitchFamily="18" charset="0"/>
              </a:rPr>
              <a:t>exoglycosidase</a:t>
            </a:r>
            <a:r>
              <a:rPr lang="en-US" sz="10000" dirty="0" smtClean="0">
                <a:latin typeface="Times New Roman" pitchFamily="18" charset="0"/>
                <a:cs typeface="Times New Roman" pitchFamily="18" charset="0"/>
              </a:rPr>
              <a:t> enzyme, plays role in the cleavage of </a:t>
            </a:r>
            <a:r>
              <a:rPr lang="el-GR" sz="10000" dirty="0" smtClean="0">
                <a:latin typeface="Times New Roman" pitchFamily="18" charset="0"/>
                <a:cs typeface="Times New Roman" pitchFamily="18" charset="0"/>
              </a:rPr>
              <a:t>β</a:t>
            </a:r>
            <a:r>
              <a:rPr lang="en-US" sz="10000" dirty="0" smtClean="0">
                <a:latin typeface="Times New Roman" pitchFamily="18" charset="0"/>
                <a:cs typeface="Times New Roman" pitchFamily="18" charset="0"/>
              </a:rPr>
              <a:t>-</a:t>
            </a:r>
            <a:r>
              <a:rPr lang="en-US" sz="10000" dirty="0" err="1" smtClean="0">
                <a:latin typeface="Times New Roman" pitchFamily="18" charset="0"/>
                <a:cs typeface="Times New Roman" pitchFamily="18" charset="0"/>
              </a:rPr>
              <a:t>glucuronide</a:t>
            </a:r>
            <a:r>
              <a:rPr lang="en-US" sz="10000" dirty="0" smtClean="0">
                <a:latin typeface="Times New Roman" pitchFamily="18" charset="0"/>
                <a:cs typeface="Times New Roman" pitchFamily="18" charset="0"/>
              </a:rPr>
              <a:t> linkage at the non reducing termini of </a:t>
            </a:r>
            <a:r>
              <a:rPr lang="en-US" sz="10000" dirty="0" err="1" smtClean="0">
                <a:latin typeface="Times New Roman" pitchFamily="18" charset="0"/>
                <a:cs typeface="Times New Roman" pitchFamily="18" charset="0"/>
              </a:rPr>
              <a:t>glycosaminglycans</a:t>
            </a:r>
            <a:r>
              <a:rPr lang="en-US" sz="10000" dirty="0" smtClean="0">
                <a:latin typeface="Times New Roman" pitchFamily="18" charset="0"/>
                <a:cs typeface="Times New Roman" pitchFamily="18" charset="0"/>
              </a:rPr>
              <a:t> such as </a:t>
            </a:r>
            <a:r>
              <a:rPr lang="en-US" sz="10000" dirty="0" err="1" smtClean="0">
                <a:latin typeface="Times New Roman" pitchFamily="18" charset="0"/>
                <a:cs typeface="Times New Roman" pitchFamily="18" charset="0"/>
              </a:rPr>
              <a:t>chondroitin</a:t>
            </a:r>
            <a:r>
              <a:rPr lang="en-US" sz="10000" dirty="0" smtClean="0">
                <a:latin typeface="Times New Roman" pitchFamily="18" charset="0"/>
                <a:cs typeface="Times New Roman" pitchFamily="18" charset="0"/>
              </a:rPr>
              <a:t> sulfate and </a:t>
            </a:r>
            <a:r>
              <a:rPr lang="en-US" sz="10000" dirty="0" err="1" smtClean="0">
                <a:latin typeface="Times New Roman" pitchFamily="18" charset="0"/>
                <a:cs typeface="Times New Roman" pitchFamily="18" charset="0"/>
              </a:rPr>
              <a:t>hyaluronic</a:t>
            </a:r>
            <a:r>
              <a:rPr lang="en-US" sz="10000" dirty="0" smtClean="0">
                <a:latin typeface="Times New Roman" pitchFamily="18" charset="0"/>
                <a:cs typeface="Times New Roman" pitchFamily="18" charset="0"/>
              </a:rPr>
              <a:t> acid.</a:t>
            </a:r>
            <a:endParaRPr lang="en-US" sz="100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C:\Users\rakesh-s\Desktop\spring-ppt-template-green-blue-nature-plants-backgrounds-wallpapers-960x350.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50" y="0"/>
            <a:ext cx="9137650" cy="2849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Subtitle 2"/>
          <p:cNvSpPr txBox="1">
            <a:spLocks/>
          </p:cNvSpPr>
          <p:nvPr/>
        </p:nvSpPr>
        <p:spPr>
          <a:xfrm>
            <a:off x="1217613" y="285750"/>
            <a:ext cx="6556375" cy="1163638"/>
          </a:xfrm>
          <a:prstGeom prst="rect">
            <a:avLst/>
          </a:prstGeom>
        </p:spPr>
        <p:txBody>
          <a:bodyPr>
            <a:normAutofit fontScale="70000" lnSpcReduction="2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fontAlgn="base">
              <a:spcAft>
                <a:spcPct val="0"/>
              </a:spcAft>
              <a:buFont typeface="Arial" panose="020B0604020202020204" pitchFamily="34" charset="0"/>
              <a:buNone/>
              <a:defRPr/>
            </a:pPr>
            <a:r>
              <a:rPr lang="en-US" sz="5400" dirty="0" smtClean="0">
                <a:solidFill>
                  <a:srgbClr val="F79646"/>
                </a:solidFill>
                <a:latin typeface="Stencil" panose="040409050D0802020404" pitchFamily="82" charset="0"/>
              </a:rPr>
              <a:t>OMICS </a:t>
            </a:r>
            <a:r>
              <a:rPr lang="en-US" sz="5400" dirty="0" smtClean="0">
                <a:solidFill>
                  <a:srgbClr val="F79646"/>
                </a:solidFill>
                <a:latin typeface="Stencil" panose="040409050D0802020404" pitchFamily="82" charset="0"/>
              </a:rPr>
              <a:t>International</a:t>
            </a:r>
          </a:p>
          <a:p>
            <a:pPr marL="0" indent="0" algn="ctr" fontAlgn="base">
              <a:spcAft>
                <a:spcPct val="0"/>
              </a:spcAft>
              <a:buFont typeface="Arial" panose="020B0604020202020204" pitchFamily="34" charset="0"/>
              <a:buNone/>
              <a:defRPr/>
            </a:pPr>
            <a:r>
              <a:rPr lang="en-US" sz="5400" dirty="0" smtClean="0">
                <a:solidFill>
                  <a:srgbClr val="F79646"/>
                </a:solidFill>
              </a:rPr>
              <a:t>www.omicsonline.org</a:t>
            </a:r>
            <a:endParaRPr lang="en-US" sz="5400" dirty="0">
              <a:solidFill>
                <a:srgbClr val="F79646"/>
              </a:solidFill>
            </a:endParaRPr>
          </a:p>
        </p:txBody>
      </p:sp>
      <p:sp>
        <p:nvSpPr>
          <p:cNvPr id="2052" name="Rectangle 8"/>
          <p:cNvSpPr>
            <a:spLocks noChangeArrowheads="1"/>
          </p:cNvSpPr>
          <p:nvPr/>
        </p:nvSpPr>
        <p:spPr bwMode="auto">
          <a:xfrm>
            <a:off x="2209800" y="6372225"/>
            <a:ext cx="501967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fontAlgn="base">
              <a:spcBef>
                <a:spcPct val="0"/>
              </a:spcBef>
              <a:spcAft>
                <a:spcPct val="0"/>
              </a:spcAft>
            </a:pPr>
            <a:r>
              <a:rPr lang="en-US" altLang="en-US" sz="2000" smtClean="0">
                <a:solidFill>
                  <a:srgbClr val="7030A0"/>
                </a:solidFill>
                <a:latin typeface="Arial" charset="0"/>
                <a:cs typeface="Arial" charset="0"/>
              </a:rPr>
              <a:t>Contact us at: contact.omics@omicsonline.org</a:t>
            </a:r>
          </a:p>
        </p:txBody>
      </p:sp>
      <p:sp>
        <p:nvSpPr>
          <p:cNvPr id="2" name="Folded Corner 1"/>
          <p:cNvSpPr/>
          <p:nvPr/>
        </p:nvSpPr>
        <p:spPr>
          <a:xfrm>
            <a:off x="0" y="2841625"/>
            <a:ext cx="9144000" cy="3983038"/>
          </a:xfrm>
          <a:prstGeom prst="foldedCorner">
            <a:avLst/>
          </a:prstGeom>
        </p:spPr>
        <p:style>
          <a:lnRef idx="1">
            <a:schemeClr val="accent5"/>
          </a:lnRef>
          <a:fillRef idx="2">
            <a:schemeClr val="accent5"/>
          </a:fillRef>
          <a:effectRef idx="1">
            <a:schemeClr val="accent5"/>
          </a:effectRef>
          <a:fontRef idx="minor">
            <a:schemeClr val="dk1"/>
          </a:fontRef>
        </p:style>
        <p:txBody>
          <a:bodyPr anchor="ctr"/>
          <a:lstStyle/>
          <a:p>
            <a:pPr fontAlgn="base">
              <a:spcBef>
                <a:spcPct val="0"/>
              </a:spcBef>
              <a:spcAft>
                <a:spcPct val="0"/>
              </a:spcAft>
              <a:defRPr/>
            </a:pPr>
            <a:endParaRPr lang="en-US" b="1" dirty="0" smtClean="0">
              <a:hlinkClick r:id="rId3" tooltip="OMICS International"/>
            </a:endParaRPr>
          </a:p>
          <a:p>
            <a:pPr fontAlgn="base">
              <a:spcBef>
                <a:spcPct val="0"/>
              </a:spcBef>
              <a:spcAft>
                <a:spcPct val="0"/>
              </a:spcAft>
              <a:defRPr/>
            </a:pPr>
            <a:endParaRPr lang="en-US" b="1" dirty="0">
              <a:hlinkClick r:id="rId3" tooltip="OMICS International"/>
            </a:endParaRPr>
          </a:p>
          <a:p>
            <a:pPr fontAlgn="base">
              <a:spcBef>
                <a:spcPct val="0"/>
              </a:spcBef>
              <a:spcAft>
                <a:spcPct val="0"/>
              </a:spcAft>
              <a:defRPr/>
            </a:pPr>
            <a:endParaRPr lang="en-US" b="1" dirty="0" smtClean="0">
              <a:hlinkClick r:id="rId3" tooltip="OMICS International"/>
            </a:endParaRPr>
          </a:p>
          <a:p>
            <a:pPr fontAlgn="base">
              <a:spcBef>
                <a:spcPct val="0"/>
              </a:spcBef>
              <a:spcAft>
                <a:spcPct val="0"/>
              </a:spcAft>
              <a:defRPr/>
            </a:pPr>
            <a:r>
              <a:rPr lang="en-US" b="1" dirty="0" smtClean="0">
                <a:hlinkClick r:id="rId3" tooltip="OMICS International"/>
              </a:rPr>
              <a:t>OMICS </a:t>
            </a:r>
            <a:r>
              <a:rPr lang="en-US" b="1" dirty="0">
                <a:hlinkClick r:id="rId3" tooltip="OMICS International"/>
              </a:rPr>
              <a:t>International</a:t>
            </a:r>
            <a:r>
              <a:rPr lang="en-US" dirty="0"/>
              <a:t> (and its subsidiaries), is an </a:t>
            </a:r>
            <a:r>
              <a:rPr lang="en-US" dirty="0">
                <a:hlinkClick r:id="rId4" tooltip="Open Access"/>
              </a:rPr>
              <a:t>Open Access</a:t>
            </a:r>
            <a:r>
              <a:rPr lang="en-US" dirty="0"/>
              <a:t> publisher and international </a:t>
            </a:r>
            <a:r>
              <a:rPr lang="en-US" dirty="0">
                <a:hlinkClick r:id="rId5" tooltip="conference"/>
              </a:rPr>
              <a:t>conference</a:t>
            </a:r>
            <a:r>
              <a:rPr lang="en-US" dirty="0"/>
              <a:t> Organizer, which owns and operates </a:t>
            </a:r>
            <a:r>
              <a:rPr lang="en-US" dirty="0" smtClean="0"/>
              <a:t>peer-reviewed </a:t>
            </a:r>
            <a:r>
              <a:rPr lang="en-US" dirty="0"/>
              <a:t>Clinical, Medical, Life Sciences, and Engineering &amp; Technology journals and hosts </a:t>
            </a:r>
            <a:r>
              <a:rPr lang="en-US" dirty="0" smtClean="0"/>
              <a:t> scholarly </a:t>
            </a:r>
            <a:r>
              <a:rPr lang="en-US" dirty="0"/>
              <a:t>conferences per year in the fields of clinical, medical, pharmaceutical, life sciences, business, engineering, and technology. Our journals have more than 3 million readers and our conferences bring together internationally renowned speakers and scientists to create exciting and memorable events, filled with lively interactive sessions and world-class exhibitions and poster presentations. Join us!</a:t>
            </a:r>
            <a:br>
              <a:rPr lang="en-US" dirty="0"/>
            </a:br>
            <a:r>
              <a:rPr lang="en-US" dirty="0"/>
              <a:t/>
            </a:r>
            <a:br>
              <a:rPr lang="en-US" dirty="0"/>
            </a:br>
            <a:r>
              <a:rPr lang="en-US" dirty="0">
                <a:hlinkClick r:id="rId3" tooltip="OMICS International"/>
              </a:rPr>
              <a:t>OMICS International</a:t>
            </a:r>
            <a:r>
              <a:rPr lang="en-US" dirty="0"/>
              <a:t> is always open to constructive feedback. We pride ourselves on our commitment to serving the Open Access community and are always hard at work to become better at what we do. We invite your concerns, questions, even complaints. Contact us at </a:t>
            </a:r>
            <a:r>
              <a:rPr lang="en-US" dirty="0">
                <a:hlinkClick r:id="rId6" tooltip="Click here"/>
              </a:rPr>
              <a:t>contact.omics@omicsonline.org</a:t>
            </a:r>
            <a:r>
              <a:rPr lang="en-US" dirty="0"/>
              <a:t>. We will get back to you in 24-48 hours. You may also call 1-800-216-6499 (USA Toll Free) or at +1-650-268-9744 and we will return your call in the same timeframe.</a:t>
            </a:r>
            <a:endParaRPr lang="en-US" dirty="0">
              <a:solidFill>
                <a:srgbClr val="0070C0"/>
              </a:solidFill>
            </a:endParaRPr>
          </a:p>
        </p:txBody>
      </p:sp>
      <p:pic>
        <p:nvPicPr>
          <p:cNvPr id="1028" name="Picture 4" descr="OMICS Internatinal"/>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52400" y="1889125"/>
            <a:ext cx="2857500" cy="952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2083807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endParaRPr lang="en-US"/>
          </a:p>
        </p:txBody>
      </p:sp>
      <p:sp>
        <p:nvSpPr>
          <p:cNvPr id="3" name="Content Placeholder 2"/>
          <p:cNvSpPr>
            <a:spLocks noGrp="1"/>
          </p:cNvSpPr>
          <p:nvPr>
            <p:ph idx="1"/>
          </p:nvPr>
        </p:nvSpPr>
        <p:spPr/>
        <p:txBody>
          <a:bodyPr/>
          <a:lstStyle/>
          <a:p>
            <a:pPr>
              <a:defRPr/>
            </a:pPr>
            <a:endParaRPr lang="en-US"/>
          </a:p>
        </p:txBody>
      </p:sp>
      <p:pic>
        <p:nvPicPr>
          <p:cNvPr id="1536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625" y="0"/>
            <a:ext cx="9191625" cy="6958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itle 1"/>
          <p:cNvSpPr txBox="1">
            <a:spLocks/>
          </p:cNvSpPr>
          <p:nvPr/>
        </p:nvSpPr>
        <p:spPr>
          <a:xfrm>
            <a:off x="623888" y="225425"/>
            <a:ext cx="8229600" cy="1143000"/>
          </a:xfrm>
          <a:prstGeom prst="rect">
            <a:avLst/>
          </a:prstGeom>
        </p:spPr>
        <p:style>
          <a:lnRef idx="1">
            <a:schemeClr val="accent3"/>
          </a:lnRef>
          <a:fillRef idx="2">
            <a:schemeClr val="accent3"/>
          </a:fillRef>
          <a:effectRef idx="1">
            <a:schemeClr val="accent3"/>
          </a:effectRef>
          <a:fontRef idx="minor">
            <a:schemeClr val="dk1"/>
          </a:fontRef>
        </p:style>
        <p:txBody>
          <a:bodyPr anchor="ctr">
            <a:normAutofit fontScale="82500" lnSpcReduction="10000"/>
          </a:bodyPr>
          <a:lstStyle>
            <a:lvl1pPr algn="ctr" defTabSz="914400" rtl="0" eaLnBrk="1" latinLnBrk="0" hangingPunct="1">
              <a:spcBef>
                <a:spcPct val="0"/>
              </a:spcBef>
              <a:buNone/>
              <a:defRPr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defRPr/>
            </a:pPr>
            <a:r>
              <a:rPr lang="en-US" dirty="0"/>
              <a:t>Biochemistry &amp; Physiology: Open </a:t>
            </a:r>
            <a:r>
              <a:rPr lang="en-US" dirty="0" smtClean="0"/>
              <a:t>Access</a:t>
            </a:r>
            <a:endParaRPr lang="en-US" dirty="0"/>
          </a:p>
          <a:p>
            <a:pPr>
              <a:defRPr/>
            </a:pPr>
            <a:r>
              <a:rPr lang="en-US" dirty="0" smtClean="0"/>
              <a:t>Related Journals</a:t>
            </a:r>
            <a:endParaRPr lang="en-US" dirty="0"/>
          </a:p>
        </p:txBody>
      </p:sp>
      <p:sp>
        <p:nvSpPr>
          <p:cNvPr id="7" name="Vertical Scroll 6"/>
          <p:cNvSpPr/>
          <p:nvPr/>
        </p:nvSpPr>
        <p:spPr>
          <a:xfrm>
            <a:off x="-82550" y="1471613"/>
            <a:ext cx="5864225" cy="5486400"/>
          </a:xfrm>
          <a:prstGeom prst="verticalScroll">
            <a:avLst/>
          </a:prstGeom>
        </p:spPr>
        <p:style>
          <a:lnRef idx="1">
            <a:schemeClr val="accent3"/>
          </a:lnRef>
          <a:fillRef idx="3">
            <a:schemeClr val="accent3"/>
          </a:fillRef>
          <a:effectRef idx="2">
            <a:schemeClr val="accent3"/>
          </a:effectRef>
          <a:fontRef idx="minor">
            <a:schemeClr val="lt1"/>
          </a:fontRef>
        </p:style>
        <p:txBody>
          <a:bodyPr anchor="ctr"/>
          <a:lstStyle/>
          <a:p>
            <a:pPr marL="342900" indent="-342900">
              <a:buFont typeface="Wingdings" panose="05000000000000000000" pitchFamily="2" charset="2"/>
              <a:buChar char="Ø"/>
              <a:defRPr/>
            </a:pPr>
            <a:r>
              <a:rPr lang="en-US" sz="2000" dirty="0">
                <a:solidFill>
                  <a:schemeClr val="bg2">
                    <a:lumMod val="50000"/>
                  </a:schemeClr>
                </a:solidFill>
                <a:hlinkClick r:id="rId3"/>
              </a:rPr>
              <a:t>Biochemistry &amp; Pharmacology: Open </a:t>
            </a:r>
            <a:r>
              <a:rPr lang="en-US" sz="2000" dirty="0" smtClean="0">
                <a:solidFill>
                  <a:schemeClr val="bg2">
                    <a:lumMod val="50000"/>
                  </a:schemeClr>
                </a:solidFill>
                <a:hlinkClick r:id="rId3"/>
              </a:rPr>
              <a:t>Access</a:t>
            </a:r>
            <a:endParaRPr lang="en-US" sz="2000" dirty="0" smtClean="0">
              <a:solidFill>
                <a:schemeClr val="bg2">
                  <a:lumMod val="50000"/>
                </a:schemeClr>
              </a:solidFill>
              <a:hlinkClick r:id="rId4" tooltip="Reproductive System &amp; Sexual Disorders"/>
            </a:endParaRPr>
          </a:p>
          <a:p>
            <a:pPr marL="342900" indent="-342900">
              <a:buFont typeface="Wingdings" panose="05000000000000000000" pitchFamily="2" charset="2"/>
              <a:buChar char="Ø"/>
              <a:defRPr/>
            </a:pPr>
            <a:r>
              <a:rPr lang="en-US" sz="2000" dirty="0">
                <a:solidFill>
                  <a:schemeClr val="bg2">
                    <a:lumMod val="50000"/>
                  </a:schemeClr>
                </a:solidFill>
                <a:hlinkClick r:id="rId5"/>
              </a:rPr>
              <a:t>Biochemistry &amp; Analytical </a:t>
            </a:r>
            <a:r>
              <a:rPr lang="en-US" sz="2000" dirty="0" smtClean="0">
                <a:solidFill>
                  <a:schemeClr val="bg2">
                    <a:lumMod val="50000"/>
                  </a:schemeClr>
                </a:solidFill>
                <a:hlinkClick r:id="rId5"/>
              </a:rPr>
              <a:t>Biochemistry</a:t>
            </a:r>
            <a:endParaRPr lang="en-US" sz="2000" dirty="0" smtClean="0">
              <a:solidFill>
                <a:schemeClr val="bg2">
                  <a:lumMod val="50000"/>
                </a:schemeClr>
              </a:solidFill>
            </a:endParaRPr>
          </a:p>
          <a:p>
            <a:pPr marL="342900" indent="-342900">
              <a:buFont typeface="Wingdings" panose="05000000000000000000" pitchFamily="2" charset="2"/>
              <a:buChar char="Ø"/>
              <a:defRPr/>
            </a:pPr>
            <a:r>
              <a:rPr lang="en-US" sz="2000" dirty="0">
                <a:solidFill>
                  <a:schemeClr val="bg2">
                    <a:lumMod val="50000"/>
                  </a:schemeClr>
                </a:solidFill>
                <a:hlinkClick r:id="rId6"/>
              </a:rPr>
              <a:t>Journal of Plant Biochemistry &amp; Physiology</a:t>
            </a:r>
            <a:endParaRPr lang="en-US" sz="2000" dirty="0">
              <a:solidFill>
                <a:schemeClr val="bg2">
                  <a:lumMod val="50000"/>
                </a:schemeClr>
              </a:solidFill>
              <a:latin typeface="Estrangelo Edessa" panose="03080600000000000000" pitchFamily="66" charset="0"/>
              <a:cs typeface="Estrangelo Edessa" panose="03080600000000000000" pitchFamily="66" charset="0"/>
            </a:endParaRPr>
          </a:p>
        </p:txBody>
      </p:sp>
      <p:pic>
        <p:nvPicPr>
          <p:cNvPr id="1026" name="Picture 2" descr="C:\Users\kshitija-i.OMICSGROUP\Desktop\images.jpg"/>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549592" y="2514600"/>
            <a:ext cx="3276600" cy="4114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7848421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endParaRPr lang="en-US"/>
          </a:p>
        </p:txBody>
      </p:sp>
      <p:sp>
        <p:nvSpPr>
          <p:cNvPr id="3" name="Content Placeholder 2"/>
          <p:cNvSpPr>
            <a:spLocks noGrp="1"/>
          </p:cNvSpPr>
          <p:nvPr>
            <p:ph idx="1"/>
          </p:nvPr>
        </p:nvSpPr>
        <p:spPr/>
        <p:txBody>
          <a:bodyPr/>
          <a:lstStyle/>
          <a:p>
            <a:pPr>
              <a:defRPr/>
            </a:pPr>
            <a:endParaRPr lang="en-US" dirty="0"/>
          </a:p>
        </p:txBody>
      </p:sp>
      <p:pic>
        <p:nvPicPr>
          <p:cNvPr id="17412" name="Picture 2" descr="C:\Users\rakesh-s\Desktop\2-2nd-dec.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4348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13" name="Picture 3" descr="C:\Users\rakesh-s\Desktop\membership.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4191000"/>
            <a:ext cx="9144000" cy="2667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Rectangle 3"/>
          <p:cNvSpPr/>
          <p:nvPr/>
        </p:nvSpPr>
        <p:spPr>
          <a:xfrm>
            <a:off x="2819400" y="30163"/>
            <a:ext cx="7086600" cy="830262"/>
          </a:xfrm>
          <a:prstGeom prst="rect">
            <a:avLst/>
          </a:prstGeom>
        </p:spPr>
        <p:txBody>
          <a:bodyPr>
            <a:spAutoFit/>
          </a:bodyPr>
          <a:lstStyle/>
          <a:p>
            <a:pPr>
              <a:defRPr/>
            </a:pPr>
            <a:r>
              <a:rPr lang="en-US" sz="2400" dirty="0">
                <a:solidFill>
                  <a:schemeClr val="accent5">
                    <a:lumMod val="10000"/>
                  </a:schemeClr>
                </a:solidFill>
                <a:latin typeface="Andalus" panose="02020603050405020304" pitchFamily="18" charset="-78"/>
                <a:cs typeface="Andalus" panose="02020603050405020304" pitchFamily="18" charset="-78"/>
              </a:rPr>
              <a:t>OMICS Group </a:t>
            </a:r>
            <a:r>
              <a:rPr lang="en-US" sz="2400" b="1" dirty="0">
                <a:solidFill>
                  <a:schemeClr val="accent5">
                    <a:lumMod val="10000"/>
                  </a:schemeClr>
                </a:solidFill>
                <a:latin typeface="Andalus" panose="02020603050405020304" pitchFamily="18" charset="-78"/>
                <a:cs typeface="Andalus" panose="02020603050405020304" pitchFamily="18" charset="-78"/>
              </a:rPr>
              <a:t>Open Access Membership</a:t>
            </a:r>
            <a:br>
              <a:rPr lang="en-US" sz="2400" b="1" dirty="0">
                <a:solidFill>
                  <a:schemeClr val="accent5">
                    <a:lumMod val="10000"/>
                  </a:schemeClr>
                </a:solidFill>
                <a:latin typeface="Andalus" panose="02020603050405020304" pitchFamily="18" charset="-78"/>
                <a:cs typeface="Andalus" panose="02020603050405020304" pitchFamily="18" charset="-78"/>
              </a:rPr>
            </a:br>
            <a:endParaRPr lang="en-US" sz="2400" dirty="0">
              <a:solidFill>
                <a:schemeClr val="accent5">
                  <a:lumMod val="10000"/>
                </a:schemeClr>
              </a:solidFill>
              <a:latin typeface="Andalus" panose="02020603050405020304" pitchFamily="18" charset="-78"/>
              <a:cs typeface="Andalus" panose="02020603050405020304" pitchFamily="18" charset="-78"/>
            </a:endParaRPr>
          </a:p>
        </p:txBody>
      </p:sp>
      <p:sp>
        <p:nvSpPr>
          <p:cNvPr id="7" name="Teardrop 6"/>
          <p:cNvSpPr/>
          <p:nvPr/>
        </p:nvSpPr>
        <p:spPr>
          <a:xfrm>
            <a:off x="1295400" y="630238"/>
            <a:ext cx="7696200" cy="3560762"/>
          </a:xfrm>
          <a:prstGeom prst="teardrop">
            <a:avLst/>
          </a:prstGeom>
          <a:solidFill>
            <a:schemeClr val="accent3">
              <a:lumMod val="75000"/>
            </a:schemeClr>
          </a:solidFill>
        </p:spPr>
        <p:style>
          <a:lnRef idx="1">
            <a:schemeClr val="accent5"/>
          </a:lnRef>
          <a:fillRef idx="2">
            <a:schemeClr val="accent5"/>
          </a:fillRef>
          <a:effectRef idx="1">
            <a:schemeClr val="accent5"/>
          </a:effectRef>
          <a:fontRef idx="minor">
            <a:schemeClr val="dk1"/>
          </a:fontRef>
        </p:style>
        <p:txBody>
          <a:bodyPr anchor="ctr"/>
          <a:lstStyle/>
          <a:p>
            <a:pPr>
              <a:defRPr/>
            </a:pPr>
            <a:r>
              <a:rPr lang="en-US" dirty="0">
                <a:latin typeface="Calisto MT" panose="02040603050505030304" pitchFamily="18" charset="0"/>
              </a:rPr>
              <a:t>OMICS publishing Group Open Access Membership enables academic and research institutions, funders and corporations to actively encourage open access in scholarly communication and the dissemination of research published by their authors.</a:t>
            </a:r>
          </a:p>
          <a:p>
            <a:pPr>
              <a:defRPr/>
            </a:pPr>
            <a:r>
              <a:rPr lang="en-US" dirty="0">
                <a:latin typeface="Calisto MT" panose="02040603050505030304" pitchFamily="18" charset="0"/>
              </a:rPr>
              <a:t>For more details and benefits, click on the link below:</a:t>
            </a:r>
          </a:p>
          <a:p>
            <a:pPr>
              <a:defRPr/>
            </a:pPr>
            <a:r>
              <a:rPr lang="en-US" dirty="0">
                <a:solidFill>
                  <a:schemeClr val="accent4">
                    <a:lumMod val="10000"/>
                  </a:schemeClr>
                </a:solidFill>
                <a:latin typeface="Calisto MT" panose="02040603050505030304" pitchFamily="18" charset="0"/>
                <a:hlinkClick r:id="rId4"/>
              </a:rPr>
              <a:t>http://omicsonline.org/membership.php</a:t>
            </a:r>
            <a:r>
              <a:rPr lang="en-US" dirty="0">
                <a:solidFill>
                  <a:schemeClr val="accent4">
                    <a:lumMod val="10000"/>
                  </a:schemeClr>
                </a:solidFill>
                <a:latin typeface="Calisto MT" panose="02040603050505030304" pitchFamily="18" charset="0"/>
              </a:rPr>
              <a:t> </a:t>
            </a:r>
          </a:p>
        </p:txBody>
      </p:sp>
    </p:spTree>
    <p:extLst>
      <p:ext uri="{BB962C8B-B14F-4D97-AF65-F5344CB8AC3E}">
        <p14:creationId xmlns:p14="http://schemas.microsoft.com/office/powerpoint/2010/main" val="118680406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pPr lvl="0" algn="just">
              <a:buNone/>
            </a:pPr>
            <a:r>
              <a:rPr lang="en-US" sz="4800" dirty="0" smtClean="0"/>
              <a:t>  The characterization of the enzyme in patients and healthy individuals or an animal model of disease is studied in a whole investigation of biomarkers of the disease. </a:t>
            </a:r>
          </a:p>
          <a:p>
            <a:pPr>
              <a:buNone/>
            </a:pPr>
            <a:r>
              <a:rPr lang="en-US" dirty="0" smtClean="0"/>
              <a:t> </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38400" y="274638"/>
            <a:ext cx="4800600" cy="1143000"/>
          </a:xfrm>
          <a:ln>
            <a:noFill/>
          </a:ln>
        </p:spPr>
        <p:txBody>
          <a:bodyPr>
            <a:normAutofit/>
          </a:bodyPr>
          <a:lstStyle/>
          <a:p>
            <a:r>
              <a:rPr lang="en-US" sz="4000" b="1" dirty="0" smtClean="0">
                <a:solidFill>
                  <a:srgbClr val="FF0000"/>
                </a:solidFill>
                <a:latin typeface="Times New Roman" pitchFamily="18" charset="0"/>
                <a:cs typeface="Times New Roman" pitchFamily="18" charset="0"/>
              </a:rPr>
              <a:t>Diabetes Mellitus</a:t>
            </a:r>
            <a:endParaRPr lang="en-US" sz="4000" b="1" dirty="0">
              <a:solidFill>
                <a:srgbClr val="FF0000"/>
              </a:solidFill>
              <a:latin typeface="Times New Roman" pitchFamily="18" charset="0"/>
              <a:cs typeface="Times New Roman" pitchFamily="18" charset="0"/>
            </a:endParaRPr>
          </a:p>
        </p:txBody>
      </p:sp>
      <p:sp>
        <p:nvSpPr>
          <p:cNvPr id="3" name="Content Placeholder 2"/>
          <p:cNvSpPr>
            <a:spLocks noGrp="1"/>
          </p:cNvSpPr>
          <p:nvPr>
            <p:ph idx="1"/>
          </p:nvPr>
        </p:nvSpPr>
        <p:spPr>
          <a:xfrm>
            <a:off x="228600" y="1295400"/>
            <a:ext cx="8458200" cy="5257800"/>
          </a:xfrm>
        </p:spPr>
        <p:txBody>
          <a:bodyPr>
            <a:normAutofit fontScale="55000" lnSpcReduction="20000"/>
          </a:bodyPr>
          <a:lstStyle/>
          <a:p>
            <a:pPr algn="just">
              <a:buNone/>
            </a:pPr>
            <a:r>
              <a:rPr lang="en-US" sz="2800" b="1" dirty="0" smtClean="0">
                <a:solidFill>
                  <a:schemeClr val="accent1">
                    <a:lumMod val="50000"/>
                  </a:schemeClr>
                </a:solidFill>
                <a:latin typeface="Times New Roman" pitchFamily="18" charset="0"/>
                <a:cs typeface="Times New Roman" pitchFamily="18" charset="0"/>
              </a:rPr>
              <a:t>    </a:t>
            </a:r>
          </a:p>
          <a:p>
            <a:pPr algn="just">
              <a:buNone/>
            </a:pPr>
            <a:r>
              <a:rPr lang="en-US" sz="2800" b="1" dirty="0" smtClean="0">
                <a:solidFill>
                  <a:schemeClr val="accent1">
                    <a:lumMod val="50000"/>
                  </a:schemeClr>
                </a:solidFill>
                <a:latin typeface="Times New Roman" pitchFamily="18" charset="0"/>
                <a:cs typeface="Times New Roman" pitchFamily="18" charset="0"/>
              </a:rPr>
              <a:t>       </a:t>
            </a:r>
            <a:r>
              <a:rPr lang="en-US" sz="6400" dirty="0" smtClean="0">
                <a:latin typeface="Times New Roman" pitchFamily="18" charset="0"/>
                <a:cs typeface="Times New Roman" pitchFamily="18" charset="0"/>
              </a:rPr>
              <a:t>Diabetes mellitus (DM) is a chronic metabolic disorder characterized by complete or partial deficiencies in insulin production and/or insulin action coupled with chronic hyperglycemia and disruption in carbohydrate, lipid and protein metabolism. In addition, an alterations in enzymatic antioxidant defenses in DM was detected. The reactive oxygen species (ROS) overproduction induces lysosomal membrane </a:t>
            </a:r>
            <a:r>
              <a:rPr lang="en-US" sz="6400" dirty="0" err="1" smtClean="0">
                <a:latin typeface="Times New Roman" pitchFamily="18" charset="0"/>
                <a:cs typeface="Times New Roman" pitchFamily="18" charset="0"/>
              </a:rPr>
              <a:t>permeabilization</a:t>
            </a:r>
            <a:r>
              <a:rPr lang="en-US" sz="6400" dirty="0" smtClean="0">
                <a:latin typeface="Times New Roman" pitchFamily="18" charset="0"/>
                <a:cs typeface="Times New Roman" pitchFamily="18" charset="0"/>
              </a:rPr>
              <a:t>.</a:t>
            </a:r>
            <a:endParaRPr lang="en-US" sz="6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1" y="274638"/>
            <a:ext cx="6324600" cy="1143000"/>
          </a:xfrm>
          <a:ln>
            <a:noFill/>
          </a:ln>
        </p:spPr>
        <p:txBody>
          <a:bodyPr>
            <a:normAutofit/>
          </a:bodyPr>
          <a:lstStyle/>
          <a:p>
            <a:r>
              <a:rPr lang="en-US" b="1" dirty="0" smtClean="0">
                <a:solidFill>
                  <a:srgbClr val="FF0000"/>
                </a:solidFill>
                <a:latin typeface="Times New Roman" pitchFamily="18" charset="0"/>
                <a:cs typeface="Times New Roman" pitchFamily="18" charset="0"/>
              </a:rPr>
              <a:t>Experimental Diabetes</a:t>
            </a:r>
            <a:endParaRPr lang="en-US" b="1" dirty="0">
              <a:solidFill>
                <a:srgbClr val="FF0000"/>
              </a:solidFill>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lnSpcReduction="10000"/>
          </a:bodyPr>
          <a:lstStyle/>
          <a:p>
            <a:pPr algn="just">
              <a:buNone/>
            </a:pPr>
            <a:endParaRPr lang="en-US" sz="2800" b="1" dirty="0" smtClean="0">
              <a:solidFill>
                <a:schemeClr val="accent1">
                  <a:lumMod val="50000"/>
                </a:schemeClr>
              </a:solidFill>
              <a:latin typeface="Times New Roman" pitchFamily="18" charset="0"/>
              <a:cs typeface="Times New Roman" pitchFamily="18" charset="0"/>
            </a:endParaRPr>
          </a:p>
          <a:p>
            <a:pPr algn="just">
              <a:buNone/>
            </a:pPr>
            <a:r>
              <a:rPr lang="en-US" sz="2800" b="1" dirty="0" smtClean="0">
                <a:solidFill>
                  <a:schemeClr val="accent1">
                    <a:lumMod val="50000"/>
                  </a:schemeClr>
                </a:solidFill>
                <a:latin typeface="Times New Roman" pitchFamily="18" charset="0"/>
                <a:cs typeface="Times New Roman" pitchFamily="18" charset="0"/>
              </a:rPr>
              <a:t>   </a:t>
            </a:r>
            <a:r>
              <a:rPr lang="en-US" sz="4400" dirty="0" smtClean="0">
                <a:latin typeface="Times New Roman" pitchFamily="18" charset="0"/>
                <a:cs typeface="Times New Roman" pitchFamily="18" charset="0"/>
              </a:rPr>
              <a:t>Streptozotocin (STZ) is an antibiotic with    </a:t>
            </a:r>
            <a:r>
              <a:rPr lang="en-US" sz="4400" dirty="0" err="1" smtClean="0">
                <a:latin typeface="Times New Roman" pitchFamily="18" charset="0"/>
                <a:cs typeface="Times New Roman" pitchFamily="18" charset="0"/>
              </a:rPr>
              <a:t>antineoplastic</a:t>
            </a:r>
            <a:r>
              <a:rPr lang="en-US" sz="4400" dirty="0" smtClean="0">
                <a:latin typeface="Times New Roman" pitchFamily="18" charset="0"/>
                <a:cs typeface="Times New Roman" pitchFamily="18" charset="0"/>
              </a:rPr>
              <a:t> and </a:t>
            </a:r>
            <a:r>
              <a:rPr lang="en-US" sz="4400" dirty="0" err="1" smtClean="0">
                <a:latin typeface="Times New Roman" pitchFamily="18" charset="0"/>
                <a:cs typeface="Times New Roman" pitchFamily="18" charset="0"/>
              </a:rPr>
              <a:t>diabetogenic</a:t>
            </a:r>
            <a:r>
              <a:rPr lang="en-US" sz="4400" dirty="0" smtClean="0">
                <a:latin typeface="Times New Roman" pitchFamily="18" charset="0"/>
                <a:cs typeface="Times New Roman" pitchFamily="18" charset="0"/>
              </a:rPr>
              <a:t> properties that has been isolated from a bacterium of the genus </a:t>
            </a:r>
            <a:r>
              <a:rPr lang="en-US" sz="4400" i="1" dirty="0" err="1" smtClean="0">
                <a:latin typeface="Times New Roman" pitchFamily="18" charset="0"/>
                <a:cs typeface="Times New Roman" pitchFamily="18" charset="0"/>
              </a:rPr>
              <a:t>Streptomyces</a:t>
            </a:r>
            <a:r>
              <a:rPr lang="en-US" sz="4400" dirty="0" smtClean="0">
                <a:latin typeface="Times New Roman" pitchFamily="18" charset="0"/>
                <a:cs typeface="Times New Roman" pitchFamily="18" charset="0"/>
              </a:rPr>
              <a:t>. </a:t>
            </a:r>
          </a:p>
          <a:p>
            <a:pPr algn="just">
              <a:buNone/>
            </a:pPr>
            <a:endParaRPr lang="en-US" sz="2800" b="1" dirty="0" smtClean="0">
              <a:solidFill>
                <a:schemeClr val="accent1">
                  <a:lumMod val="50000"/>
                </a:schemeClr>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pPr lvl="0" algn="just">
              <a:buNone/>
            </a:pPr>
            <a:r>
              <a:rPr lang="en-US" sz="4000" dirty="0" smtClean="0"/>
              <a:t>   The research interest is focusing on the investigation of enzymatic variation and some signaling pathways in some diseases such as Diabetes mellitus. The target enzyme of our study are the lysosomal enzymes such as </a:t>
            </a:r>
            <a:r>
              <a:rPr lang="en-US" sz="4000" dirty="0" err="1" smtClean="0"/>
              <a:t>arylsulfatses</a:t>
            </a:r>
            <a:r>
              <a:rPr lang="en-US" sz="4000" dirty="0" smtClean="0"/>
              <a:t> and some glycosidases.</a:t>
            </a:r>
          </a:p>
          <a:p>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err="1" smtClean="0">
                <a:solidFill>
                  <a:srgbClr val="FF0000"/>
                </a:solidFill>
              </a:rPr>
              <a:t>Lysosomal</a:t>
            </a:r>
            <a:r>
              <a:rPr lang="en-US" b="1" dirty="0" smtClean="0">
                <a:solidFill>
                  <a:srgbClr val="FF0000"/>
                </a:solidFill>
              </a:rPr>
              <a:t> enzymes</a:t>
            </a:r>
            <a:endParaRPr lang="en-US" b="1" dirty="0">
              <a:solidFill>
                <a:srgbClr val="FF0000"/>
              </a:solidFill>
            </a:endParaRPr>
          </a:p>
        </p:txBody>
      </p:sp>
      <p:sp>
        <p:nvSpPr>
          <p:cNvPr id="3" name="Content Placeholder 2"/>
          <p:cNvSpPr>
            <a:spLocks noGrp="1"/>
          </p:cNvSpPr>
          <p:nvPr>
            <p:ph idx="1"/>
          </p:nvPr>
        </p:nvSpPr>
        <p:spPr>
          <a:xfrm>
            <a:off x="381000" y="1600200"/>
            <a:ext cx="8305800" cy="4525965"/>
          </a:xfrm>
        </p:spPr>
        <p:txBody>
          <a:bodyPr>
            <a:normAutofit/>
          </a:bodyPr>
          <a:lstStyle/>
          <a:p>
            <a:pPr algn="just">
              <a:buNone/>
            </a:pP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Lysosomal</a:t>
            </a:r>
            <a:r>
              <a:rPr lang="en-US" sz="3600" dirty="0" smtClean="0">
                <a:latin typeface="Times New Roman" pitchFamily="18" charset="0"/>
                <a:cs typeface="Times New Roman" pitchFamily="18" charset="0"/>
              </a:rPr>
              <a:t> enzymes are digestive enzymes located in the </a:t>
            </a:r>
            <a:r>
              <a:rPr lang="en-US" sz="3600" dirty="0" err="1" smtClean="0">
                <a:latin typeface="Times New Roman" pitchFamily="18" charset="0"/>
                <a:cs typeface="Times New Roman" pitchFamily="18" charset="0"/>
              </a:rPr>
              <a:t>lysosome</a:t>
            </a:r>
            <a:r>
              <a:rPr lang="en-US" sz="3600" dirty="0" smtClean="0">
                <a:latin typeface="Times New Roman" pitchFamily="18" charset="0"/>
                <a:cs typeface="Times New Roman" pitchFamily="18" charset="0"/>
              </a:rPr>
              <a:t> and responsible for  the degradation of </a:t>
            </a:r>
            <a:r>
              <a:rPr lang="en-US" sz="3600" dirty="0" err="1" smtClean="0">
                <a:latin typeface="Times New Roman" pitchFamily="18" charset="0"/>
                <a:cs typeface="Times New Roman" pitchFamily="18" charset="0"/>
              </a:rPr>
              <a:t>biomolecules</a:t>
            </a:r>
            <a:r>
              <a:rPr lang="en-US" sz="3600" dirty="0" smtClean="0">
                <a:latin typeface="Times New Roman" pitchFamily="18" charset="0"/>
                <a:cs typeface="Times New Roman" pitchFamily="18" charset="0"/>
              </a:rPr>
              <a:t> in the cell. They include many	types	which hydrolyze carbohydrates, lipids, proteins, nucleic acids and </a:t>
            </a:r>
            <a:r>
              <a:rPr lang="en-US" sz="3600" b="1" dirty="0" err="1" smtClean="0">
                <a:latin typeface="Times New Roman" pitchFamily="18" charset="0"/>
                <a:cs typeface="Times New Roman" pitchFamily="18" charset="0"/>
              </a:rPr>
              <a:t>glycoconjugates</a:t>
            </a:r>
            <a:r>
              <a:rPr lang="en-US" sz="3600" dirty="0" smtClean="0">
                <a:latin typeface="Times New Roman" pitchFamily="18" charset="0"/>
                <a:cs typeface="Times New Roman" pitchFamily="18" charset="0"/>
              </a:rPr>
              <a:t>. </a:t>
            </a:r>
            <a:endParaRPr lang="en-US" sz="36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38400" y="274638"/>
            <a:ext cx="3886200" cy="1143000"/>
          </a:xfrm>
          <a:ln>
            <a:noFill/>
          </a:ln>
        </p:spPr>
        <p:txBody>
          <a:bodyPr>
            <a:normAutofit/>
          </a:bodyPr>
          <a:lstStyle/>
          <a:p>
            <a:r>
              <a:rPr lang="en-US" sz="3400" b="1" dirty="0" err="1" smtClean="0">
                <a:solidFill>
                  <a:srgbClr val="FF0000"/>
                </a:solidFill>
                <a:latin typeface="Times New Roman" pitchFamily="18" charset="0"/>
                <a:cs typeface="Times New Roman" pitchFamily="18" charset="0"/>
              </a:rPr>
              <a:t>Arylsufatases</a:t>
            </a:r>
            <a:endParaRPr lang="en-US" sz="3400" b="1" dirty="0">
              <a:solidFill>
                <a:srgbClr val="FF0000"/>
              </a:solidFill>
              <a:latin typeface="Times New Roman" pitchFamily="18" charset="0"/>
              <a:cs typeface="Times New Roman" pitchFamily="18" charset="0"/>
            </a:endParaRPr>
          </a:p>
        </p:txBody>
      </p:sp>
      <p:sp>
        <p:nvSpPr>
          <p:cNvPr id="3" name="Content Placeholder 2"/>
          <p:cNvSpPr>
            <a:spLocks noGrp="1"/>
          </p:cNvSpPr>
          <p:nvPr>
            <p:ph idx="1"/>
          </p:nvPr>
        </p:nvSpPr>
        <p:spPr>
          <a:xfrm>
            <a:off x="0" y="1066800"/>
            <a:ext cx="8534400" cy="5791200"/>
          </a:xfrm>
        </p:spPr>
        <p:txBody>
          <a:bodyPr>
            <a:normAutofit/>
          </a:bodyPr>
          <a:lstStyle/>
          <a:p>
            <a:pPr algn="just">
              <a:buNone/>
            </a:pPr>
            <a:endParaRPr lang="en-US" sz="2800" b="1" dirty="0" smtClean="0">
              <a:solidFill>
                <a:schemeClr val="accent1">
                  <a:lumMod val="50000"/>
                </a:schemeClr>
              </a:solidFill>
              <a:latin typeface="Times New Roman" pitchFamily="18" charset="0"/>
              <a:cs typeface="Times New Roman" pitchFamily="18" charset="0"/>
            </a:endParaRPr>
          </a:p>
          <a:p>
            <a:pPr algn="just"/>
            <a:r>
              <a:rPr lang="en-US" sz="2800" b="1" dirty="0" smtClean="0">
                <a:latin typeface="Times New Roman" pitchFamily="18" charset="0"/>
                <a:cs typeface="Times New Roman" pitchFamily="18" charset="0"/>
              </a:rPr>
              <a:t>Arylsulfatase A (ASA):</a:t>
            </a:r>
            <a:r>
              <a:rPr lang="en-US" sz="2800" dirty="0" smtClean="0">
                <a:latin typeface="Times New Roman" pitchFamily="18" charset="0"/>
                <a:cs typeface="Times New Roman" pitchFamily="18" charset="0"/>
              </a:rPr>
              <a:t> is a </a:t>
            </a:r>
            <a:r>
              <a:rPr lang="en-US" sz="2800" dirty="0" err="1" smtClean="0">
                <a:latin typeface="Times New Roman" pitchFamily="18" charset="0"/>
                <a:cs typeface="Times New Roman" pitchFamily="18" charset="0"/>
              </a:rPr>
              <a:t>lysosomal</a:t>
            </a:r>
            <a:r>
              <a:rPr lang="en-US" sz="2800" dirty="0" smtClean="0">
                <a:latin typeface="Times New Roman" pitchFamily="18" charset="0"/>
                <a:cs typeface="Times New Roman" pitchFamily="18" charset="0"/>
              </a:rPr>
              <a:t> enzyme known as cerebroside-3-sulfohydrolase. It </a:t>
            </a:r>
            <a:r>
              <a:rPr lang="en-US" sz="2800" dirty="0" err="1" smtClean="0">
                <a:latin typeface="Times New Roman" pitchFamily="18" charset="0"/>
                <a:cs typeface="Times New Roman" pitchFamily="18" charset="0"/>
              </a:rPr>
              <a:t>desulfates</a:t>
            </a:r>
            <a:r>
              <a:rPr lang="en-US" sz="2800" dirty="0" smtClean="0">
                <a:latin typeface="Times New Roman" pitchFamily="18" charset="0"/>
                <a:cs typeface="Times New Roman" pitchFamily="18" charset="0"/>
              </a:rPr>
              <a:t> the galactose-3-sulfate residues in </a:t>
            </a:r>
            <a:r>
              <a:rPr lang="en-US" sz="2800" dirty="0" err="1" smtClean="0">
                <a:latin typeface="Times New Roman" pitchFamily="18" charset="0"/>
                <a:cs typeface="Times New Roman" pitchFamily="18" charset="0"/>
              </a:rPr>
              <a:t>cerebroside</a:t>
            </a:r>
            <a:r>
              <a:rPr lang="en-US" sz="2800" dirty="0" smtClean="0">
                <a:latin typeface="Times New Roman" pitchFamily="18" charset="0"/>
                <a:cs typeface="Times New Roman" pitchFamily="18" charset="0"/>
              </a:rPr>
              <a:t> sulfate and other sulfated </a:t>
            </a:r>
            <a:r>
              <a:rPr lang="en-US" sz="2800" dirty="0" err="1" smtClean="0">
                <a:latin typeface="Times New Roman" pitchFamily="18" charset="0"/>
                <a:cs typeface="Times New Roman" pitchFamily="18" charset="0"/>
              </a:rPr>
              <a:t>galactolipids</a:t>
            </a:r>
            <a:r>
              <a:rPr lang="en-US" sz="2800" dirty="0" smtClean="0">
                <a:latin typeface="Times New Roman" pitchFamily="18" charset="0"/>
                <a:cs typeface="Times New Roman" pitchFamily="18" charset="0"/>
              </a:rPr>
              <a:t>. </a:t>
            </a:r>
          </a:p>
          <a:p>
            <a:pPr algn="just">
              <a:buNone/>
            </a:pPr>
            <a:endParaRPr lang="en-US" sz="2800" dirty="0" smtClean="0">
              <a:latin typeface="Times New Roman" pitchFamily="18" charset="0"/>
              <a:cs typeface="Times New Roman" pitchFamily="18" charset="0"/>
            </a:endParaRPr>
          </a:p>
          <a:p>
            <a:pPr algn="just"/>
            <a:r>
              <a:rPr lang="en-US" sz="2800" b="1" dirty="0" smtClean="0">
                <a:latin typeface="Times New Roman" pitchFamily="18" charset="0"/>
                <a:cs typeface="Times New Roman" pitchFamily="18" charset="0"/>
              </a:rPr>
              <a:t>Arylsulfatase B (ASB):</a:t>
            </a:r>
            <a:r>
              <a:rPr lang="en-US" sz="2800" dirty="0" smtClean="0">
                <a:latin typeface="Times New Roman" pitchFamily="18" charset="0"/>
                <a:cs typeface="Times New Roman" pitchFamily="18" charset="0"/>
              </a:rPr>
              <a:t> is a lysosomal </a:t>
            </a:r>
            <a:r>
              <a:rPr lang="en-US" sz="2800" dirty="0" err="1" smtClean="0">
                <a:latin typeface="Times New Roman" pitchFamily="18" charset="0"/>
                <a:cs typeface="Times New Roman" pitchFamily="18" charset="0"/>
              </a:rPr>
              <a:t>hydrolase</a:t>
            </a:r>
            <a:r>
              <a:rPr lang="en-US" sz="2800" dirty="0" smtClean="0">
                <a:latin typeface="Times New Roman" pitchFamily="18" charset="0"/>
                <a:cs typeface="Times New Roman" pitchFamily="18" charset="0"/>
              </a:rPr>
              <a:t> that </a:t>
            </a:r>
            <a:r>
              <a:rPr lang="en-US" sz="2800" dirty="0" err="1" smtClean="0">
                <a:latin typeface="Times New Roman" pitchFamily="18" charset="0"/>
                <a:cs typeface="Times New Roman" pitchFamily="18" charset="0"/>
              </a:rPr>
              <a:t>desulfates</a:t>
            </a:r>
            <a:r>
              <a:rPr lang="en-US" sz="2800" dirty="0" smtClean="0">
                <a:latin typeface="Times New Roman" pitchFamily="18" charset="0"/>
                <a:cs typeface="Times New Roman" pitchFamily="18" charset="0"/>
              </a:rPr>
              <a:t> the non reducing terminal N-acetylgalactosamine-4-sulfate residue present in   </a:t>
            </a:r>
            <a:r>
              <a:rPr lang="en-US" sz="2800" dirty="0" err="1" smtClean="0">
                <a:latin typeface="Times New Roman" pitchFamily="18" charset="0"/>
                <a:cs typeface="Times New Roman" pitchFamily="18" charset="0"/>
              </a:rPr>
              <a:t>glycosaminoglycans</a:t>
            </a:r>
            <a:r>
              <a:rPr lang="en-US" sz="2800" dirty="0" smtClean="0">
                <a:latin typeface="Times New Roman" pitchFamily="18" charset="0"/>
                <a:cs typeface="Times New Roman" pitchFamily="18" charset="0"/>
              </a:rPr>
              <a:t> (GAGS).</a:t>
            </a:r>
            <a:endParaRPr lang="en-US" sz="2800" b="1"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solidFill>
                  <a:srgbClr val="FF0000"/>
                </a:solidFill>
                <a:latin typeface="Times New Roman" pitchFamily="18" charset="0"/>
                <a:cs typeface="Times New Roman" pitchFamily="18" charset="0"/>
              </a:rPr>
              <a:t>Glycosidases</a:t>
            </a:r>
            <a:r>
              <a:rPr lang="en-US" b="1" dirty="0" smtClean="0">
                <a:solidFill>
                  <a:schemeClr val="tx2"/>
                </a:solidFill>
                <a:latin typeface="Times New Roman" pitchFamily="18" charset="0"/>
                <a:cs typeface="Times New Roman" pitchFamily="18" charset="0"/>
              </a:rPr>
              <a:t/>
            </a:r>
            <a:br>
              <a:rPr lang="en-US" b="1" dirty="0" smtClean="0">
                <a:solidFill>
                  <a:schemeClr val="tx2"/>
                </a:solidFill>
                <a:latin typeface="Times New Roman" pitchFamily="18" charset="0"/>
                <a:cs typeface="Times New Roman" pitchFamily="18" charset="0"/>
              </a:rPr>
            </a:br>
            <a:endParaRPr lang="en-US" dirty="0"/>
          </a:p>
        </p:txBody>
      </p:sp>
      <p:sp>
        <p:nvSpPr>
          <p:cNvPr id="3" name="Content Placeholder 2"/>
          <p:cNvSpPr>
            <a:spLocks noGrp="1"/>
          </p:cNvSpPr>
          <p:nvPr>
            <p:ph idx="1"/>
          </p:nvPr>
        </p:nvSpPr>
        <p:spPr/>
        <p:txBody>
          <a:bodyPr>
            <a:normAutofit/>
          </a:bodyPr>
          <a:lstStyle/>
          <a:p>
            <a:pPr algn="just">
              <a:buNone/>
            </a:pPr>
            <a:r>
              <a:rPr lang="en-US" dirty="0" smtClean="0">
                <a:latin typeface="Times New Roman" pitchFamily="18" charset="0"/>
                <a:cs typeface="Times New Roman" pitchFamily="18" charset="0"/>
              </a:rPr>
              <a:t>   Glycosidases are glycoprotein enzymes that hydrolyze </a:t>
            </a:r>
            <a:r>
              <a:rPr lang="en-US" dirty="0" err="1" smtClean="0">
                <a:latin typeface="Times New Roman" pitchFamily="18" charset="0"/>
                <a:cs typeface="Times New Roman" pitchFamily="18" charset="0"/>
              </a:rPr>
              <a:t>glycosidic</a:t>
            </a:r>
            <a:r>
              <a:rPr lang="en-US" dirty="0" smtClean="0">
                <a:latin typeface="Times New Roman" pitchFamily="18" charset="0"/>
                <a:cs typeface="Times New Roman" pitchFamily="18" charset="0"/>
              </a:rPr>
              <a:t> bond during the digestion process of carbohydrates. There are two classes of glycosidases. The first class includes </a:t>
            </a:r>
            <a:r>
              <a:rPr lang="en-US" dirty="0" err="1" smtClean="0">
                <a:latin typeface="Times New Roman" pitchFamily="18" charset="0"/>
                <a:cs typeface="Times New Roman" pitchFamily="18" charset="0"/>
              </a:rPr>
              <a:t>exoglycosidases</a:t>
            </a:r>
            <a:r>
              <a:rPr lang="en-US" dirty="0" smtClean="0">
                <a:latin typeface="Times New Roman" pitchFamily="18" charset="0"/>
                <a:cs typeface="Times New Roman" pitchFamily="18" charset="0"/>
              </a:rPr>
              <a:t> which are α-glucosidase, β-glucosidase and β-</a:t>
            </a:r>
            <a:r>
              <a:rPr lang="en-US" dirty="0" err="1" smtClean="0">
                <a:latin typeface="Times New Roman" pitchFamily="18" charset="0"/>
                <a:cs typeface="Times New Roman" pitchFamily="18" charset="0"/>
              </a:rPr>
              <a:t>glucuronidase</a:t>
            </a:r>
            <a:r>
              <a:rPr lang="en-US" dirty="0" smtClean="0">
                <a:latin typeface="Times New Roman" pitchFamily="18" charset="0"/>
                <a:cs typeface="Times New Roman" pitchFamily="18" charset="0"/>
              </a:rPr>
              <a:t>. The second class includes </a:t>
            </a:r>
            <a:r>
              <a:rPr lang="en-US" dirty="0" err="1" smtClean="0">
                <a:latin typeface="Times New Roman" pitchFamily="18" charset="0"/>
                <a:cs typeface="Times New Roman" pitchFamily="18" charset="0"/>
              </a:rPr>
              <a:t>endoglycosidases</a:t>
            </a:r>
            <a:r>
              <a:rPr lang="en-US" dirty="0" smtClean="0">
                <a:latin typeface="Times New Roman" pitchFamily="18" charset="0"/>
                <a:cs typeface="Times New Roman" pitchFamily="18" charset="0"/>
              </a:rPr>
              <a:t> such as </a:t>
            </a:r>
            <a:r>
              <a:rPr lang="el-GR" dirty="0" smtClean="0">
                <a:latin typeface="Times New Roman" pitchFamily="18" charset="0"/>
                <a:cs typeface="Times New Roman" pitchFamily="18" charset="0"/>
              </a:rPr>
              <a:t>α</a:t>
            </a:r>
            <a:r>
              <a:rPr lang="en-US" dirty="0" smtClean="0">
                <a:latin typeface="Times New Roman" pitchFamily="18" charset="0"/>
                <a:cs typeface="Times New Roman" pitchFamily="18" charset="0"/>
              </a:rPr>
              <a:t>-amylase. </a:t>
            </a:r>
          </a:p>
          <a:p>
            <a:pPr algn="just">
              <a:buNone/>
            </a:pPr>
            <a:endParaRPr lang="en-US" dirty="0" smtClean="0">
              <a:latin typeface="Times New Roman" pitchFamily="18" charset="0"/>
              <a:cs typeface="Times New Roman" pitchFamily="18" charset="0"/>
            </a:endParaRPr>
          </a:p>
          <a:p>
            <a:pPr>
              <a:buNone/>
            </a:pP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571500"/>
            <a:ext cx="8229600" cy="1143000"/>
          </a:xfrm>
        </p:spPr>
        <p:txBody>
          <a:bodyPr/>
          <a:lstStyle/>
          <a:p>
            <a:endParaRPr lang="en-US" dirty="0"/>
          </a:p>
        </p:txBody>
      </p:sp>
      <p:sp>
        <p:nvSpPr>
          <p:cNvPr id="3" name="Content Placeholder 2"/>
          <p:cNvSpPr>
            <a:spLocks noGrp="1"/>
          </p:cNvSpPr>
          <p:nvPr>
            <p:ph idx="1"/>
          </p:nvPr>
        </p:nvSpPr>
        <p:spPr>
          <a:xfrm>
            <a:off x="381000" y="762000"/>
            <a:ext cx="8229600" cy="4525963"/>
          </a:xfrm>
        </p:spPr>
        <p:txBody>
          <a:bodyPr>
            <a:normAutofit fontScale="25000" lnSpcReduction="20000"/>
          </a:bodyPr>
          <a:lstStyle/>
          <a:p>
            <a:pPr algn="just">
              <a:buNone/>
            </a:pPr>
            <a:r>
              <a:rPr lang="en-US" dirty="0" smtClean="0">
                <a:latin typeface="Times New Roman" pitchFamily="18" charset="0"/>
                <a:cs typeface="Times New Roman" pitchFamily="18" charset="0"/>
              </a:rPr>
              <a:t>             </a:t>
            </a:r>
            <a:r>
              <a:rPr lang="el-GR" sz="16000" dirty="0" smtClean="0">
                <a:latin typeface="Times New Roman" pitchFamily="18" charset="0"/>
                <a:cs typeface="Times New Roman" pitchFamily="18" charset="0"/>
              </a:rPr>
              <a:t>α</a:t>
            </a:r>
            <a:r>
              <a:rPr lang="en-US" sz="16000" dirty="0" smtClean="0">
                <a:latin typeface="Times New Roman" pitchFamily="18" charset="0"/>
                <a:cs typeface="Times New Roman" pitchFamily="18" charset="0"/>
              </a:rPr>
              <a:t>-glucosidase (EC.3.2.1.20) is an </a:t>
            </a:r>
            <a:r>
              <a:rPr lang="en-US" sz="16000" dirty="0" err="1" smtClean="0">
                <a:latin typeface="Times New Roman" pitchFamily="18" charset="0"/>
                <a:cs typeface="Times New Roman" pitchFamily="18" charset="0"/>
              </a:rPr>
              <a:t>exoglycosidase</a:t>
            </a:r>
            <a:r>
              <a:rPr lang="en-US" sz="16000" dirty="0" smtClean="0">
                <a:latin typeface="Times New Roman" pitchFamily="18" charset="0"/>
                <a:cs typeface="Times New Roman" pitchFamily="18" charset="0"/>
              </a:rPr>
              <a:t> enzyme that plays role in the breakdown of glycogen in the liver and muscles into glucose. This enzyme posses both maltase/</a:t>
            </a:r>
            <a:r>
              <a:rPr lang="en-US" sz="16000" dirty="0" err="1" smtClean="0">
                <a:latin typeface="Times New Roman" pitchFamily="18" charset="0"/>
                <a:cs typeface="Times New Roman" pitchFamily="18" charset="0"/>
              </a:rPr>
              <a:t>glycoamylase</a:t>
            </a:r>
            <a:r>
              <a:rPr lang="en-US" sz="16000" dirty="0" smtClean="0">
                <a:latin typeface="Times New Roman" pitchFamily="18" charset="0"/>
                <a:cs typeface="Times New Roman" pitchFamily="18" charset="0"/>
              </a:rPr>
              <a:t> and </a:t>
            </a:r>
            <a:r>
              <a:rPr lang="en-US" sz="16000" dirty="0" err="1" smtClean="0">
                <a:latin typeface="Times New Roman" pitchFamily="18" charset="0"/>
                <a:cs typeface="Times New Roman" pitchFamily="18" charset="0"/>
              </a:rPr>
              <a:t>succrase</a:t>
            </a:r>
            <a:r>
              <a:rPr lang="en-US" sz="16000" dirty="0" smtClean="0">
                <a:latin typeface="Times New Roman" pitchFamily="18" charset="0"/>
                <a:cs typeface="Times New Roman" pitchFamily="18" charset="0"/>
              </a:rPr>
              <a:t>/</a:t>
            </a:r>
            <a:r>
              <a:rPr lang="en-US" sz="16000" dirty="0" err="1" smtClean="0">
                <a:latin typeface="Times New Roman" pitchFamily="18" charset="0"/>
                <a:cs typeface="Times New Roman" pitchFamily="18" charset="0"/>
              </a:rPr>
              <a:t>isomaltase</a:t>
            </a:r>
            <a:r>
              <a:rPr lang="en-US" sz="16000" dirty="0" smtClean="0">
                <a:latin typeface="Times New Roman" pitchFamily="18" charset="0"/>
                <a:cs typeface="Times New Roman" pitchFamily="18" charset="0"/>
              </a:rPr>
              <a:t> activity. α-Amylases (E.C. 3.2.1.1) are </a:t>
            </a:r>
            <a:r>
              <a:rPr lang="en-US" sz="16000" dirty="0" err="1" smtClean="0">
                <a:latin typeface="Times New Roman" pitchFamily="18" charset="0"/>
                <a:cs typeface="Times New Roman" pitchFamily="18" charset="0"/>
              </a:rPr>
              <a:t>endoglyconases</a:t>
            </a:r>
            <a:r>
              <a:rPr lang="en-US" sz="16000" dirty="0" smtClean="0">
                <a:latin typeface="Times New Roman" pitchFamily="18" charset="0"/>
                <a:cs typeface="Times New Roman" pitchFamily="18" charset="0"/>
              </a:rPr>
              <a:t> that catalyze the hydrolysis of α-(1</a:t>
            </a:r>
            <a:r>
              <a:rPr lang="en-US" sz="16000" dirty="0" smtClean="0">
                <a:latin typeface="Times New Roman" pitchFamily="18" charset="0"/>
                <a:cs typeface="Times New Roman" pitchFamily="18" charset="0"/>
                <a:sym typeface="Wingdings"/>
              </a:rPr>
              <a:t></a:t>
            </a:r>
            <a:r>
              <a:rPr lang="en-US" sz="16000" dirty="0" smtClean="0">
                <a:latin typeface="Times New Roman" pitchFamily="18" charset="0"/>
                <a:cs typeface="Times New Roman" pitchFamily="18" charset="0"/>
              </a:rPr>
              <a:t>4) </a:t>
            </a:r>
            <a:r>
              <a:rPr lang="en-US" sz="16000" dirty="0" err="1" smtClean="0">
                <a:latin typeface="Times New Roman" pitchFamily="18" charset="0"/>
                <a:cs typeface="Times New Roman" pitchFamily="18" charset="0"/>
              </a:rPr>
              <a:t>glycosidic</a:t>
            </a:r>
            <a:r>
              <a:rPr lang="en-US" sz="16000" dirty="0" smtClean="0">
                <a:latin typeface="Times New Roman" pitchFamily="18" charset="0"/>
                <a:cs typeface="Times New Roman" pitchFamily="18" charset="0"/>
              </a:rPr>
              <a:t> linkage in starch and related polysaccharides. </a:t>
            </a:r>
          </a:p>
          <a:p>
            <a:endParaRPr lang="en-US" sz="16000"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1139</TotalTime>
  <Words>562</Words>
  <Application>Microsoft Office PowerPoint</Application>
  <PresentationFormat>On-screen Show (4:3)</PresentationFormat>
  <Paragraphs>52</Paragraphs>
  <Slides>13</Slides>
  <Notes>1</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Office Theme</vt:lpstr>
      <vt:lpstr>Enzymes Characterization in Diabetes mellitus  </vt:lpstr>
      <vt:lpstr>PowerPoint Presentation</vt:lpstr>
      <vt:lpstr>Diabetes Mellitus</vt:lpstr>
      <vt:lpstr>Experimental Diabetes</vt:lpstr>
      <vt:lpstr>PowerPoint Presentation</vt:lpstr>
      <vt:lpstr>Lysosomal enzymes</vt:lpstr>
      <vt:lpstr>Arylsufatases</vt:lpstr>
      <vt:lpstr>Glycosidases </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Effect of Nigella Sativa Oil Treatment on ArylSulfatases A and B in Streptozotocin-induced Diabetic Rats</dc:title>
  <dc:creator>TRUST</dc:creator>
  <cp:lastModifiedBy>Rakesh reddy S</cp:lastModifiedBy>
  <cp:revision>129</cp:revision>
  <dcterms:created xsi:type="dcterms:W3CDTF">2013-02-08T09:29:02Z</dcterms:created>
  <dcterms:modified xsi:type="dcterms:W3CDTF">2015-10-12T15:22:46Z</dcterms:modified>
</cp:coreProperties>
</file>