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4" r:id="rId2"/>
    <p:sldId id="275" r:id="rId3"/>
    <p:sldId id="256" r:id="rId4"/>
    <p:sldId id="257" r:id="rId5"/>
    <p:sldId id="258" r:id="rId6"/>
    <p:sldId id="259" r:id="rId7"/>
    <p:sldId id="260" r:id="rId8"/>
    <p:sldId id="271" r:id="rId9"/>
    <p:sldId id="261" r:id="rId10"/>
    <p:sldId id="262" r:id="rId11"/>
    <p:sldId id="263" r:id="rId12"/>
    <p:sldId id="264" r:id="rId13"/>
    <p:sldId id="265" r:id="rId14"/>
    <p:sldId id="266" r:id="rId15"/>
    <p:sldId id="267" r:id="rId16"/>
    <p:sldId id="268" r:id="rId17"/>
    <p:sldId id="269" r:id="rId18"/>
    <p:sldId id="272" r:id="rId19"/>
    <p:sldId id="273" r:id="rId20"/>
    <p:sldId id="276" r:id="rId21"/>
    <p:sldId id="270"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944" y="-47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D8BD707-D9CF-40AE-B4C6-C98DA3205C09}"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9/18/2015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9/18/2015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1D8BD707-D9CF-40AE-B4C6-C98DA3205C09}" type="datetimeFigureOut">
              <a:rPr lang="en-US" smtClean="0"/>
              <a:pPr/>
              <a:t>9/18/2015</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omicsonline.com/open-access/chemical-engineering-process-technology.php" TargetMode="External"/><Relationship Id="rId2" Type="http://schemas.openxmlformats.org/officeDocument/2006/relationships/hyperlink" Target="http://www.omicsonline.com/open-access/chemical-sciences-journal.php"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dx.doi.org/10.1016/j.coche.2014.07.003"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kesh-s\Desktop\spring-ppt-template-green-blue-nature-plants-backgrounds-wallpapers-96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1" y="12"/>
            <a:ext cx="913765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p:nvSpPr>
        <p:spPr>
          <a:xfrm>
            <a:off x="914400" y="886619"/>
            <a:ext cx="6556375" cy="1163638"/>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lang="en-US" sz="5400" dirty="0" smtClean="0">
                <a:solidFill>
                  <a:srgbClr val="8AC4A7"/>
                </a:solidFill>
                <a:latin typeface="Stencil" panose="040409050D0802020404" pitchFamily="82" charset="0"/>
              </a:rPr>
              <a:t>OMICS </a:t>
            </a:r>
            <a:r>
              <a:rPr lang="en-US" sz="5400" dirty="0">
                <a:solidFill>
                  <a:srgbClr val="8AC4A7"/>
                </a:solidFill>
                <a:latin typeface="Stencil" panose="040409050D0802020404" pitchFamily="82" charset="0"/>
              </a:rPr>
              <a:t>International</a:t>
            </a:r>
            <a:endParaRPr lang="en-US" sz="5400" dirty="0">
              <a:solidFill>
                <a:srgbClr val="8AC4A7"/>
              </a:solidFill>
              <a:latin typeface="Stencil" panose="040409050D0802020404" pitchFamily="82" charset="0"/>
            </a:endParaRPr>
          </a:p>
        </p:txBody>
      </p:sp>
      <p:sp>
        <p:nvSpPr>
          <p:cNvPr id="3076" name="Rectangle 8"/>
          <p:cNvSpPr>
            <a:spLocks noChangeArrowheads="1"/>
          </p:cNvSpPr>
          <p:nvPr/>
        </p:nvSpPr>
        <p:spPr bwMode="auto">
          <a:xfrm>
            <a:off x="2209806" y="6372225"/>
            <a:ext cx="54569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solidFill>
                  <a:srgbClr val="7030A0"/>
                </a:solidFill>
              </a:rPr>
              <a:t>Contact us at: contact.omics@omicsonline.org</a:t>
            </a:r>
          </a:p>
        </p:txBody>
      </p:sp>
      <p:sp>
        <p:nvSpPr>
          <p:cNvPr id="2" name="Folded Corner 1"/>
          <p:cNvSpPr/>
          <p:nvPr/>
        </p:nvSpPr>
        <p:spPr>
          <a:xfrm>
            <a:off x="6351" y="2849563"/>
            <a:ext cx="9137650" cy="3922712"/>
          </a:xfrm>
          <a:prstGeom prst="foldedCorner">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2200" dirty="0">
                <a:solidFill>
                  <a:srgbClr val="0070C0"/>
                </a:solidFill>
                <a:latin typeface="Nyala" panose="02000504070300020003" pitchFamily="2" charset="0"/>
              </a:rPr>
              <a:t>OMICS </a:t>
            </a:r>
            <a:r>
              <a:rPr lang="en-US" sz="2200" dirty="0">
                <a:solidFill>
                  <a:srgbClr val="0070C0"/>
                </a:solidFill>
                <a:latin typeface="Nyala" panose="02000504070300020003" pitchFamily="2" charset="0"/>
              </a:rPr>
              <a:t>International </a:t>
            </a:r>
            <a:r>
              <a:rPr lang="en-US" sz="2200" dirty="0">
                <a:solidFill>
                  <a:srgbClr val="0070C0"/>
                </a:solidFill>
                <a:latin typeface="Nyala" panose="02000504070300020003" pitchFamily="2" charset="0"/>
              </a:rPr>
              <a:t>International through its Open Access Initiative is committed to make genuine and reliable contributions to the scientific community. </a:t>
            </a:r>
            <a:r>
              <a:rPr lang="en-US" sz="2200" dirty="0">
                <a:solidFill>
                  <a:srgbClr val="0070C0"/>
                </a:solidFill>
                <a:latin typeface="Nyala" panose="02000504070300020003" pitchFamily="2" charset="0"/>
              </a:rPr>
              <a:t>OMICS International </a:t>
            </a:r>
            <a:r>
              <a:rPr lang="en-US" sz="2200" dirty="0">
                <a:solidFill>
                  <a:srgbClr val="0070C0"/>
                </a:solidFill>
                <a:latin typeface="Nyala" panose="02000504070300020003" pitchFamily="2" charset="0"/>
              </a:rPr>
              <a:t>signed an agreement with more than </a:t>
            </a:r>
            <a:r>
              <a:rPr lang="en-US" sz="2200" b="1" dirty="0">
                <a:solidFill>
                  <a:srgbClr val="0070C0"/>
                </a:solidFill>
                <a:latin typeface="Nyala" panose="02000504070300020003" pitchFamily="2" charset="0"/>
              </a:rPr>
              <a:t>1000</a:t>
            </a:r>
            <a:r>
              <a:rPr lang="en-US" sz="2200" dirty="0">
                <a:solidFill>
                  <a:srgbClr val="0070C0"/>
                </a:solidFill>
                <a:latin typeface="Nyala" panose="02000504070300020003" pitchFamily="2" charset="0"/>
              </a:rPr>
              <a:t> International Societies to make healthcare information Open Access.</a:t>
            </a:r>
          </a:p>
        </p:txBody>
      </p:sp>
    </p:spTree>
    <p:extLst>
      <p:ext uri="{BB962C8B-B14F-4D97-AF65-F5344CB8AC3E}">
        <p14:creationId xmlns:p14="http://schemas.microsoft.com/office/powerpoint/2010/main" val="199746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5450" y="1447800"/>
            <a:ext cx="1828800" cy="2862322"/>
          </a:xfrm>
          <a:prstGeom prst="rect">
            <a:avLst/>
          </a:prstGeom>
        </p:spPr>
        <p:txBody>
          <a:bodyPr wrap="square">
            <a:spAutoFit/>
          </a:bodyPr>
          <a:lstStyle/>
          <a:p>
            <a:r>
              <a:rPr lang="en-US" sz="2000" dirty="0"/>
              <a:t>Oil bearing plants</a:t>
            </a:r>
          </a:p>
          <a:p>
            <a:endParaRPr lang="en-US" sz="2000" dirty="0"/>
          </a:p>
          <a:p>
            <a:r>
              <a:rPr lang="en-US" sz="2000" dirty="0"/>
              <a:t>Agricultural crops </a:t>
            </a:r>
            <a:br>
              <a:rPr lang="en-US" sz="2000" dirty="0"/>
            </a:br>
            <a:r>
              <a:rPr lang="en-US" sz="2000" dirty="0"/>
              <a:t>and residues</a:t>
            </a:r>
          </a:p>
          <a:p>
            <a:endParaRPr lang="en-US" sz="2000" dirty="0"/>
          </a:p>
          <a:p>
            <a:r>
              <a:rPr lang="en-US" sz="2000" dirty="0"/>
              <a:t>Woody biomass</a:t>
            </a:r>
          </a:p>
          <a:p>
            <a:endParaRPr lang="en-US" sz="2000" dirty="0"/>
          </a:p>
          <a:p>
            <a:r>
              <a:rPr lang="en-US" sz="2000" dirty="0"/>
              <a:t>Industrial and</a:t>
            </a:r>
            <a:br>
              <a:rPr lang="en-US" sz="2000" dirty="0"/>
            </a:br>
            <a:r>
              <a:rPr lang="en-US" sz="2000" dirty="0"/>
              <a:t>municipal waste</a:t>
            </a:r>
          </a:p>
        </p:txBody>
      </p:sp>
      <p:sp>
        <p:nvSpPr>
          <p:cNvPr id="8" name="Rectangle 7"/>
          <p:cNvSpPr>
            <a:spLocks noChangeArrowheads="1"/>
          </p:cNvSpPr>
          <p:nvPr/>
        </p:nvSpPr>
        <p:spPr bwMode="auto">
          <a:xfrm>
            <a:off x="381000" y="808654"/>
            <a:ext cx="1873250" cy="288925"/>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none" anchor="ctr"/>
          <a:lstStyle>
            <a:defPPr>
              <a:defRPr lang="en-US"/>
            </a:defPPr>
            <a:lvl1pPr algn="l" rtl="0" fontAlgn="base">
              <a:spcBef>
                <a:spcPct val="0"/>
              </a:spcBef>
              <a:spcAft>
                <a:spcPct val="0"/>
              </a:spcAft>
              <a:defRPr sz="2400" b="1" kern="1200">
                <a:solidFill>
                  <a:schemeClr val="tx1"/>
                </a:solidFill>
                <a:latin typeface="Arial" charset="0"/>
                <a:ea typeface="+mn-ea"/>
                <a:cs typeface="Arial" charset="0"/>
              </a:defRPr>
            </a:lvl1pPr>
            <a:lvl2pPr marL="457200" algn="l" rtl="0" fontAlgn="base">
              <a:spcBef>
                <a:spcPct val="0"/>
              </a:spcBef>
              <a:spcAft>
                <a:spcPct val="0"/>
              </a:spcAft>
              <a:defRPr sz="2400" b="1" kern="1200">
                <a:solidFill>
                  <a:schemeClr val="tx1"/>
                </a:solidFill>
                <a:latin typeface="Arial" charset="0"/>
                <a:ea typeface="+mn-ea"/>
                <a:cs typeface="Arial" charset="0"/>
              </a:defRPr>
            </a:lvl2pPr>
            <a:lvl3pPr marL="914400" algn="l" rtl="0" fontAlgn="base">
              <a:spcBef>
                <a:spcPct val="0"/>
              </a:spcBef>
              <a:spcAft>
                <a:spcPct val="0"/>
              </a:spcAft>
              <a:defRPr sz="2400" b="1" kern="1200">
                <a:solidFill>
                  <a:schemeClr val="tx1"/>
                </a:solidFill>
                <a:latin typeface="Arial" charset="0"/>
                <a:ea typeface="+mn-ea"/>
                <a:cs typeface="Arial" charset="0"/>
              </a:defRPr>
            </a:lvl3pPr>
            <a:lvl4pPr marL="1371600" algn="l" rtl="0" fontAlgn="base">
              <a:spcBef>
                <a:spcPct val="0"/>
              </a:spcBef>
              <a:spcAft>
                <a:spcPct val="0"/>
              </a:spcAft>
              <a:defRPr sz="2400" b="1" kern="1200">
                <a:solidFill>
                  <a:schemeClr val="tx1"/>
                </a:solidFill>
                <a:latin typeface="Arial" charset="0"/>
                <a:ea typeface="+mn-ea"/>
                <a:cs typeface="Arial" charset="0"/>
              </a:defRPr>
            </a:lvl4pPr>
            <a:lvl5pPr marL="1828800" algn="l" rtl="0" fontAlgn="base">
              <a:spcBef>
                <a:spcPct val="0"/>
              </a:spcBef>
              <a:spcAft>
                <a:spcPct val="0"/>
              </a:spcAft>
              <a:defRPr sz="2400" b="1" kern="1200">
                <a:solidFill>
                  <a:schemeClr val="tx1"/>
                </a:solidFill>
                <a:latin typeface="Arial" charset="0"/>
                <a:ea typeface="+mn-ea"/>
                <a:cs typeface="Arial" charset="0"/>
              </a:defRPr>
            </a:lvl5pPr>
            <a:lvl6pPr marL="2286000" algn="l" defTabSz="914400" rtl="0" eaLnBrk="1" latinLnBrk="0" hangingPunct="1">
              <a:defRPr sz="2400" b="1" kern="1200">
                <a:solidFill>
                  <a:schemeClr val="tx1"/>
                </a:solidFill>
                <a:latin typeface="Arial" charset="0"/>
                <a:ea typeface="+mn-ea"/>
                <a:cs typeface="Arial" charset="0"/>
              </a:defRPr>
            </a:lvl6pPr>
            <a:lvl7pPr marL="2743200" algn="l" defTabSz="914400" rtl="0" eaLnBrk="1" latinLnBrk="0" hangingPunct="1">
              <a:defRPr sz="2400" b="1" kern="1200">
                <a:solidFill>
                  <a:schemeClr val="tx1"/>
                </a:solidFill>
                <a:latin typeface="Arial" charset="0"/>
                <a:ea typeface="+mn-ea"/>
                <a:cs typeface="Arial" charset="0"/>
              </a:defRPr>
            </a:lvl7pPr>
            <a:lvl8pPr marL="3200400" algn="l" defTabSz="914400" rtl="0" eaLnBrk="1" latinLnBrk="0" hangingPunct="1">
              <a:defRPr sz="2400" b="1" kern="1200">
                <a:solidFill>
                  <a:schemeClr val="tx1"/>
                </a:solidFill>
                <a:latin typeface="Arial" charset="0"/>
                <a:ea typeface="+mn-ea"/>
                <a:cs typeface="Arial" charset="0"/>
              </a:defRPr>
            </a:lvl8pPr>
            <a:lvl9pPr marL="3657600" algn="l" defTabSz="914400" rtl="0" eaLnBrk="1" latinLnBrk="0" hangingPunct="1">
              <a:defRPr sz="2400" b="1" kern="1200">
                <a:solidFill>
                  <a:schemeClr val="tx1"/>
                </a:solidFill>
                <a:latin typeface="Arial" charset="0"/>
                <a:ea typeface="+mn-ea"/>
                <a:cs typeface="Arial" charset="0"/>
              </a:defRPr>
            </a:lvl9pPr>
          </a:lstStyle>
          <a:p>
            <a:pPr algn="ctr"/>
            <a:r>
              <a:rPr lang="en-US" sz="1600" b="0" i="1" dirty="0">
                <a:solidFill>
                  <a:schemeClr val="bg1"/>
                </a:solidFill>
              </a:rPr>
              <a:t>Biomass resources</a:t>
            </a:r>
          </a:p>
        </p:txBody>
      </p:sp>
      <p:sp>
        <p:nvSpPr>
          <p:cNvPr id="10" name="Rectangle 9"/>
          <p:cNvSpPr/>
          <p:nvPr/>
        </p:nvSpPr>
        <p:spPr>
          <a:xfrm>
            <a:off x="2905991" y="1745671"/>
            <a:ext cx="1295400" cy="2031325"/>
          </a:xfrm>
          <a:prstGeom prst="rect">
            <a:avLst/>
          </a:prstGeom>
        </p:spPr>
        <p:txBody>
          <a:bodyPr wrap="square">
            <a:spAutoFit/>
          </a:bodyPr>
          <a:lstStyle/>
          <a:p>
            <a:r>
              <a:rPr lang="en-US" dirty="0"/>
              <a:t>Harvesting,</a:t>
            </a:r>
          </a:p>
          <a:p>
            <a:r>
              <a:rPr lang="en-US" dirty="0"/>
              <a:t> </a:t>
            </a:r>
            <a:br>
              <a:rPr lang="en-US" dirty="0"/>
            </a:br>
            <a:r>
              <a:rPr lang="en-US" dirty="0"/>
              <a:t>collection,</a:t>
            </a:r>
          </a:p>
          <a:p>
            <a:r>
              <a:rPr lang="en-US" dirty="0"/>
              <a:t> </a:t>
            </a:r>
          </a:p>
          <a:p>
            <a:r>
              <a:rPr lang="en-US" dirty="0"/>
              <a:t>handling, </a:t>
            </a:r>
          </a:p>
          <a:p>
            <a:endParaRPr lang="en-US" dirty="0"/>
          </a:p>
          <a:p>
            <a:r>
              <a:rPr lang="en-US" dirty="0"/>
              <a:t>and storage</a:t>
            </a:r>
          </a:p>
        </p:txBody>
      </p:sp>
      <p:sp>
        <p:nvSpPr>
          <p:cNvPr id="13" name="Rectangle 12"/>
          <p:cNvSpPr/>
          <p:nvPr/>
        </p:nvSpPr>
        <p:spPr>
          <a:xfrm>
            <a:off x="2825424" y="768450"/>
            <a:ext cx="1511952"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a:t>Supply systems</a:t>
            </a:r>
          </a:p>
        </p:txBody>
      </p:sp>
      <p:sp>
        <p:nvSpPr>
          <p:cNvPr id="14" name="Rectangle 13"/>
          <p:cNvSpPr>
            <a:spLocks noChangeArrowheads="1"/>
          </p:cNvSpPr>
          <p:nvPr/>
        </p:nvSpPr>
        <p:spPr bwMode="auto">
          <a:xfrm>
            <a:off x="4626840" y="808653"/>
            <a:ext cx="1873250" cy="288925"/>
          </a:xfrm>
          <a:prstGeom prst="rect">
            <a:avLst/>
          </a:prstGeom>
          <a:ln>
            <a:headEnd/>
            <a:tailEnd/>
          </a:ln>
          <a:extLst/>
        </p:spPr>
        <p:style>
          <a:lnRef idx="2">
            <a:schemeClr val="dk1"/>
          </a:lnRef>
          <a:fillRef idx="1">
            <a:schemeClr val="lt1"/>
          </a:fillRef>
          <a:effectRef idx="0">
            <a:schemeClr val="dk1"/>
          </a:effectRef>
          <a:fontRef idx="minor">
            <a:schemeClr val="dk1"/>
          </a:fontRef>
        </p:style>
        <p:txBody>
          <a:bodyPr wrap="none" anchor="ctr"/>
          <a:lstStyle>
            <a:defPPr>
              <a:defRPr lang="en-US"/>
            </a:defPPr>
            <a:lvl1pPr algn="l" rtl="0" fontAlgn="base">
              <a:spcBef>
                <a:spcPct val="0"/>
              </a:spcBef>
              <a:spcAft>
                <a:spcPct val="0"/>
              </a:spcAft>
              <a:defRPr sz="2400" b="1" kern="1200">
                <a:solidFill>
                  <a:schemeClr val="tx1"/>
                </a:solidFill>
                <a:latin typeface="Arial" charset="0"/>
                <a:ea typeface="+mn-ea"/>
                <a:cs typeface="Arial" charset="0"/>
              </a:defRPr>
            </a:lvl1pPr>
            <a:lvl2pPr marL="457200" algn="l" rtl="0" fontAlgn="base">
              <a:spcBef>
                <a:spcPct val="0"/>
              </a:spcBef>
              <a:spcAft>
                <a:spcPct val="0"/>
              </a:spcAft>
              <a:defRPr sz="2400" b="1" kern="1200">
                <a:solidFill>
                  <a:schemeClr val="tx1"/>
                </a:solidFill>
                <a:latin typeface="Arial" charset="0"/>
                <a:ea typeface="+mn-ea"/>
                <a:cs typeface="Arial" charset="0"/>
              </a:defRPr>
            </a:lvl2pPr>
            <a:lvl3pPr marL="914400" algn="l" rtl="0" fontAlgn="base">
              <a:spcBef>
                <a:spcPct val="0"/>
              </a:spcBef>
              <a:spcAft>
                <a:spcPct val="0"/>
              </a:spcAft>
              <a:defRPr sz="2400" b="1" kern="1200">
                <a:solidFill>
                  <a:schemeClr val="tx1"/>
                </a:solidFill>
                <a:latin typeface="Arial" charset="0"/>
                <a:ea typeface="+mn-ea"/>
                <a:cs typeface="Arial" charset="0"/>
              </a:defRPr>
            </a:lvl3pPr>
            <a:lvl4pPr marL="1371600" algn="l" rtl="0" fontAlgn="base">
              <a:spcBef>
                <a:spcPct val="0"/>
              </a:spcBef>
              <a:spcAft>
                <a:spcPct val="0"/>
              </a:spcAft>
              <a:defRPr sz="2400" b="1" kern="1200">
                <a:solidFill>
                  <a:schemeClr val="tx1"/>
                </a:solidFill>
                <a:latin typeface="Arial" charset="0"/>
                <a:ea typeface="+mn-ea"/>
                <a:cs typeface="Arial" charset="0"/>
              </a:defRPr>
            </a:lvl4pPr>
            <a:lvl5pPr marL="1828800" algn="l" rtl="0" fontAlgn="base">
              <a:spcBef>
                <a:spcPct val="0"/>
              </a:spcBef>
              <a:spcAft>
                <a:spcPct val="0"/>
              </a:spcAft>
              <a:defRPr sz="2400" b="1" kern="1200">
                <a:solidFill>
                  <a:schemeClr val="tx1"/>
                </a:solidFill>
                <a:latin typeface="Arial" charset="0"/>
                <a:ea typeface="+mn-ea"/>
                <a:cs typeface="Arial" charset="0"/>
              </a:defRPr>
            </a:lvl5pPr>
            <a:lvl6pPr marL="2286000" algn="l" defTabSz="914400" rtl="0" eaLnBrk="1" latinLnBrk="0" hangingPunct="1">
              <a:defRPr sz="2400" b="1" kern="1200">
                <a:solidFill>
                  <a:schemeClr val="tx1"/>
                </a:solidFill>
                <a:latin typeface="Arial" charset="0"/>
                <a:ea typeface="+mn-ea"/>
                <a:cs typeface="Arial" charset="0"/>
              </a:defRPr>
            </a:lvl6pPr>
            <a:lvl7pPr marL="2743200" algn="l" defTabSz="914400" rtl="0" eaLnBrk="1" latinLnBrk="0" hangingPunct="1">
              <a:defRPr sz="2400" b="1" kern="1200">
                <a:solidFill>
                  <a:schemeClr val="tx1"/>
                </a:solidFill>
                <a:latin typeface="Arial" charset="0"/>
                <a:ea typeface="+mn-ea"/>
                <a:cs typeface="Arial" charset="0"/>
              </a:defRPr>
            </a:lvl7pPr>
            <a:lvl8pPr marL="3200400" algn="l" defTabSz="914400" rtl="0" eaLnBrk="1" latinLnBrk="0" hangingPunct="1">
              <a:defRPr sz="2400" b="1" kern="1200">
                <a:solidFill>
                  <a:schemeClr val="tx1"/>
                </a:solidFill>
                <a:latin typeface="Arial" charset="0"/>
                <a:ea typeface="+mn-ea"/>
                <a:cs typeface="Arial" charset="0"/>
              </a:defRPr>
            </a:lvl8pPr>
            <a:lvl9pPr marL="3657600" algn="l" defTabSz="914400" rtl="0" eaLnBrk="1" latinLnBrk="0" hangingPunct="1">
              <a:defRPr sz="2400" b="1" kern="1200">
                <a:solidFill>
                  <a:schemeClr val="tx1"/>
                </a:solidFill>
                <a:latin typeface="Arial" charset="0"/>
                <a:ea typeface="+mn-ea"/>
                <a:cs typeface="Arial" charset="0"/>
              </a:defRPr>
            </a:lvl9pPr>
          </a:lstStyle>
          <a:p>
            <a:pPr algn="ctr"/>
            <a:r>
              <a:rPr lang="en-US" sz="1600" b="0" i="1" dirty="0">
                <a:solidFill>
                  <a:schemeClr val="bg1"/>
                </a:solidFill>
              </a:rPr>
              <a:t>Conversion</a:t>
            </a:r>
          </a:p>
        </p:txBody>
      </p:sp>
      <p:sp>
        <p:nvSpPr>
          <p:cNvPr id="16" name="Rectangle 15"/>
          <p:cNvSpPr/>
          <p:nvPr/>
        </p:nvSpPr>
        <p:spPr>
          <a:xfrm>
            <a:off x="4730460" y="1634836"/>
            <a:ext cx="2286000" cy="646331"/>
          </a:xfrm>
          <a:prstGeom prst="rect">
            <a:avLst/>
          </a:prstGeom>
        </p:spPr>
        <p:txBody>
          <a:bodyPr wrap="square">
            <a:spAutoFit/>
          </a:bodyPr>
          <a:lstStyle/>
          <a:p>
            <a:r>
              <a:rPr lang="en-US" dirty="0"/>
              <a:t>Chemical</a:t>
            </a:r>
            <a:br>
              <a:rPr lang="en-US" dirty="0"/>
            </a:br>
            <a:r>
              <a:rPr lang="en-US" dirty="0" smtClean="0"/>
              <a:t>(trans esterification)</a:t>
            </a:r>
            <a:endParaRPr lang="en-US" dirty="0"/>
          </a:p>
        </p:txBody>
      </p:sp>
      <p:sp>
        <p:nvSpPr>
          <p:cNvPr id="18" name="Rectangle 17"/>
          <p:cNvSpPr/>
          <p:nvPr/>
        </p:nvSpPr>
        <p:spPr>
          <a:xfrm>
            <a:off x="4730460" y="2343461"/>
            <a:ext cx="1666009" cy="923330"/>
          </a:xfrm>
          <a:prstGeom prst="rect">
            <a:avLst/>
          </a:prstGeom>
        </p:spPr>
        <p:txBody>
          <a:bodyPr wrap="square">
            <a:spAutoFit/>
          </a:bodyPr>
          <a:lstStyle/>
          <a:p>
            <a:r>
              <a:rPr lang="en-US" dirty="0"/>
              <a:t>Physical chemical</a:t>
            </a:r>
            <a:br>
              <a:rPr lang="en-US" dirty="0"/>
            </a:br>
            <a:r>
              <a:rPr lang="en-US" dirty="0"/>
              <a:t>(extraction)</a:t>
            </a:r>
          </a:p>
        </p:txBody>
      </p:sp>
      <p:sp>
        <p:nvSpPr>
          <p:cNvPr id="20" name="Rectangle 19"/>
          <p:cNvSpPr/>
          <p:nvPr/>
        </p:nvSpPr>
        <p:spPr>
          <a:xfrm>
            <a:off x="4712709" y="3266978"/>
            <a:ext cx="1447800" cy="646331"/>
          </a:xfrm>
          <a:prstGeom prst="rect">
            <a:avLst/>
          </a:prstGeom>
        </p:spPr>
        <p:txBody>
          <a:bodyPr wrap="square">
            <a:spAutoFit/>
          </a:bodyPr>
          <a:lstStyle/>
          <a:p>
            <a:r>
              <a:rPr lang="en-US" dirty="0" smtClean="0"/>
              <a:t>Biochemical</a:t>
            </a:r>
          </a:p>
          <a:p>
            <a:r>
              <a:rPr lang="en-US" dirty="0" smtClean="0"/>
              <a:t>(fermentation)</a:t>
            </a:r>
            <a:endParaRPr lang="en-US" dirty="0"/>
          </a:p>
        </p:txBody>
      </p:sp>
      <p:sp>
        <p:nvSpPr>
          <p:cNvPr id="23" name="Rectangle 22"/>
          <p:cNvSpPr/>
          <p:nvPr/>
        </p:nvSpPr>
        <p:spPr>
          <a:xfrm>
            <a:off x="4712709" y="3986956"/>
            <a:ext cx="1661103" cy="646331"/>
          </a:xfrm>
          <a:prstGeom prst="rect">
            <a:avLst/>
          </a:prstGeom>
        </p:spPr>
        <p:txBody>
          <a:bodyPr wrap="square">
            <a:spAutoFit/>
          </a:bodyPr>
          <a:lstStyle/>
          <a:p>
            <a:r>
              <a:rPr lang="en-US" dirty="0"/>
              <a:t>Thermochemical</a:t>
            </a:r>
            <a:br>
              <a:rPr lang="en-US" dirty="0"/>
            </a:br>
            <a:r>
              <a:rPr lang="en-US" dirty="0"/>
              <a:t>(gasification)</a:t>
            </a:r>
          </a:p>
        </p:txBody>
      </p:sp>
      <p:sp>
        <p:nvSpPr>
          <p:cNvPr id="25" name="Rectangle 24"/>
          <p:cNvSpPr/>
          <p:nvPr/>
        </p:nvSpPr>
        <p:spPr>
          <a:xfrm>
            <a:off x="6980956" y="768449"/>
            <a:ext cx="1303562"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a:t>End products</a:t>
            </a:r>
          </a:p>
        </p:txBody>
      </p:sp>
      <p:sp>
        <p:nvSpPr>
          <p:cNvPr id="27" name="Rectangle 26"/>
          <p:cNvSpPr/>
          <p:nvPr/>
        </p:nvSpPr>
        <p:spPr>
          <a:xfrm>
            <a:off x="6858000" y="1447800"/>
            <a:ext cx="1905000" cy="923330"/>
          </a:xfrm>
          <a:prstGeom prst="rect">
            <a:avLst/>
          </a:prstGeom>
        </p:spPr>
        <p:txBody>
          <a:bodyPr wrap="square">
            <a:spAutoFit/>
          </a:bodyPr>
          <a:lstStyle/>
          <a:p>
            <a:r>
              <a:rPr lang="en-US" dirty="0"/>
              <a:t>Transportation fuels</a:t>
            </a:r>
          </a:p>
          <a:p>
            <a:r>
              <a:rPr lang="en-US" dirty="0"/>
              <a:t>(biodiesel, </a:t>
            </a:r>
            <a:r>
              <a:rPr lang="en-US" dirty="0" smtClean="0"/>
              <a:t>bioethanol)</a:t>
            </a:r>
            <a:endParaRPr lang="en-US" dirty="0"/>
          </a:p>
        </p:txBody>
      </p:sp>
      <p:sp>
        <p:nvSpPr>
          <p:cNvPr id="29" name="Rectangle 28"/>
          <p:cNvSpPr/>
          <p:nvPr/>
        </p:nvSpPr>
        <p:spPr>
          <a:xfrm>
            <a:off x="6858000" y="2555795"/>
            <a:ext cx="2010644" cy="923330"/>
          </a:xfrm>
          <a:prstGeom prst="rect">
            <a:avLst/>
          </a:prstGeom>
        </p:spPr>
        <p:txBody>
          <a:bodyPr wrap="square">
            <a:spAutoFit/>
          </a:bodyPr>
          <a:lstStyle/>
          <a:p>
            <a:r>
              <a:rPr lang="en-US" dirty="0"/>
              <a:t>Solid fuels</a:t>
            </a:r>
            <a:br>
              <a:rPr lang="en-US" dirty="0"/>
            </a:br>
            <a:r>
              <a:rPr lang="en-US" dirty="0"/>
              <a:t>(wood pellets, charcoal)</a:t>
            </a:r>
          </a:p>
        </p:txBody>
      </p:sp>
      <p:sp>
        <p:nvSpPr>
          <p:cNvPr id="31" name="Rectangle 30"/>
          <p:cNvSpPr/>
          <p:nvPr/>
        </p:nvSpPr>
        <p:spPr>
          <a:xfrm>
            <a:off x="6950218" y="3663791"/>
            <a:ext cx="1126982" cy="646331"/>
          </a:xfrm>
          <a:prstGeom prst="rect">
            <a:avLst/>
          </a:prstGeom>
        </p:spPr>
        <p:txBody>
          <a:bodyPr wrap="square">
            <a:spAutoFit/>
          </a:bodyPr>
          <a:lstStyle/>
          <a:p>
            <a:r>
              <a:rPr lang="en-US" dirty="0"/>
              <a:t>Heat</a:t>
            </a:r>
            <a:br>
              <a:rPr lang="en-US" dirty="0"/>
            </a:br>
            <a:r>
              <a:rPr lang="en-US" dirty="0"/>
              <a:t>Electricity</a:t>
            </a:r>
          </a:p>
        </p:txBody>
      </p:sp>
    </p:spTree>
    <p:extLst>
      <p:ext uri="{BB962C8B-B14F-4D97-AF65-F5344CB8AC3E}">
        <p14:creationId xmlns:p14="http://schemas.microsoft.com/office/powerpoint/2010/main" val="3852253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err="1"/>
              <a:t>Biomethane</a:t>
            </a:r>
            <a:r>
              <a:rPr lang="en-GB" sz="3200" dirty="0"/>
              <a:t> </a:t>
            </a:r>
            <a:r>
              <a:rPr lang="en-GB" sz="3200" dirty="0" err="1"/>
              <a:t>feedstocks</a:t>
            </a:r>
            <a:endParaRPr lang="en-US" dirty="0"/>
          </a:p>
        </p:txBody>
      </p:sp>
      <p:sp>
        <p:nvSpPr>
          <p:cNvPr id="3" name="Content Placeholder 2"/>
          <p:cNvSpPr>
            <a:spLocks noGrp="1"/>
          </p:cNvSpPr>
          <p:nvPr>
            <p:ph sz="quarter" idx="13"/>
          </p:nvPr>
        </p:nvSpPr>
        <p:spPr>
          <a:xfrm>
            <a:off x="685800" y="2057400"/>
            <a:ext cx="7924800" cy="4114800"/>
          </a:xfrm>
        </p:spPr>
        <p:txBody>
          <a:bodyPr/>
          <a:lstStyle/>
          <a:p>
            <a:r>
              <a:rPr lang="en-US" sz="2800" dirty="0"/>
              <a:t>Commercial or domestic waste may provide a revenue for AD as a waste treatment </a:t>
            </a:r>
            <a:r>
              <a:rPr lang="en-US" sz="2800" dirty="0" smtClean="0"/>
              <a:t>option.</a:t>
            </a:r>
            <a:endParaRPr lang="en-US" sz="2800" dirty="0"/>
          </a:p>
          <a:p>
            <a:r>
              <a:rPr lang="en-US" sz="2800" dirty="0"/>
              <a:t>Agricultural manures are used in partnership with farmers, with </a:t>
            </a:r>
            <a:r>
              <a:rPr lang="en-US" sz="2800" dirty="0" smtClean="0"/>
              <a:t>digestive </a:t>
            </a:r>
            <a:r>
              <a:rPr lang="en-US" sz="2800" dirty="0"/>
              <a:t>spread back to </a:t>
            </a:r>
            <a:r>
              <a:rPr lang="en-US" sz="2800" dirty="0" smtClean="0"/>
              <a:t>land.</a:t>
            </a:r>
            <a:endParaRPr lang="en-US" sz="2800" dirty="0"/>
          </a:p>
          <a:p>
            <a:r>
              <a:rPr lang="en-US" sz="2800" dirty="0"/>
              <a:t>Energy crops have a cost of lost food </a:t>
            </a:r>
            <a:r>
              <a:rPr lang="en-US" sz="2800" dirty="0" smtClean="0"/>
              <a:t>production.</a:t>
            </a:r>
            <a:endParaRPr lang="en-US" sz="2800" dirty="0"/>
          </a:p>
          <a:p>
            <a:endParaRPr lang="en-US" dirty="0"/>
          </a:p>
        </p:txBody>
      </p:sp>
    </p:spTree>
    <p:extLst>
      <p:ext uri="{BB962C8B-B14F-4D97-AF65-F5344CB8AC3E}">
        <p14:creationId xmlns:p14="http://schemas.microsoft.com/office/powerpoint/2010/main" val="246124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generation fuels</a:t>
            </a:r>
          </a:p>
        </p:txBody>
      </p:sp>
      <p:sp>
        <p:nvSpPr>
          <p:cNvPr id="3" name="Content Placeholder 2"/>
          <p:cNvSpPr>
            <a:spLocks noGrp="1"/>
          </p:cNvSpPr>
          <p:nvPr>
            <p:ph sz="quarter" idx="13"/>
          </p:nvPr>
        </p:nvSpPr>
        <p:spPr/>
        <p:txBody>
          <a:bodyPr/>
          <a:lstStyle/>
          <a:p>
            <a:r>
              <a:rPr lang="en-US" sz="2800" dirty="0"/>
              <a:t>Wide range of input </a:t>
            </a:r>
            <a:r>
              <a:rPr lang="en-US" sz="2800" dirty="0" smtClean="0"/>
              <a:t>feed stocks</a:t>
            </a:r>
            <a:endParaRPr lang="en-US" sz="2800" dirty="0"/>
          </a:p>
          <a:p>
            <a:pPr marL="0" indent="0">
              <a:buNone/>
            </a:pPr>
            <a:r>
              <a:rPr lang="en-US" sz="2800" dirty="0" smtClean="0"/>
              <a:t>                     Woody </a:t>
            </a:r>
            <a:r>
              <a:rPr lang="en-US" sz="2800" dirty="0"/>
              <a:t>biomass, waste, </a:t>
            </a:r>
            <a:r>
              <a:rPr lang="en-US" sz="2800" dirty="0" err="1"/>
              <a:t>etc</a:t>
            </a:r>
            <a:endParaRPr lang="en-US" sz="2800" dirty="0"/>
          </a:p>
          <a:p>
            <a:r>
              <a:rPr lang="en-US" sz="2800" dirty="0"/>
              <a:t>Generally lower cost </a:t>
            </a:r>
            <a:r>
              <a:rPr lang="en-US" sz="2800" dirty="0" smtClean="0"/>
              <a:t>feed stocks</a:t>
            </a:r>
            <a:endParaRPr lang="en-US" sz="2800" dirty="0"/>
          </a:p>
          <a:p>
            <a:r>
              <a:rPr lang="en-US" sz="2800" dirty="0"/>
              <a:t>Non-food crops so less competition with food</a:t>
            </a:r>
          </a:p>
          <a:p>
            <a:r>
              <a:rPr lang="en-US" sz="2800" dirty="0"/>
              <a:t>Can use whole crops so get better land use and energy balance</a:t>
            </a:r>
          </a:p>
          <a:p>
            <a:endParaRPr lang="en-US" dirty="0"/>
          </a:p>
        </p:txBody>
      </p:sp>
    </p:spTree>
    <p:extLst>
      <p:ext uri="{BB962C8B-B14F-4D97-AF65-F5344CB8AC3E}">
        <p14:creationId xmlns:p14="http://schemas.microsoft.com/office/powerpoint/2010/main" val="16531804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924800" cy="1143000"/>
          </a:xfrm>
        </p:spPr>
        <p:txBody>
          <a:bodyPr/>
          <a:lstStyle/>
          <a:p>
            <a:r>
              <a:rPr lang="en-US" sz="3200" dirty="0">
                <a:effectLst>
                  <a:outerShdw blurRad="38100" dist="38100" dir="2700000" algn="tl">
                    <a:srgbClr val="000000"/>
                  </a:outerShdw>
                </a:effectLst>
                <a:latin typeface="Tahoma" pitchFamily="34" charset="0"/>
              </a:rPr>
              <a:t>Overview of Biofuel Production Technologies</a:t>
            </a:r>
            <a:r>
              <a:rPr lang="en-US" sz="3600" dirty="0">
                <a:effectLst>
                  <a:outerShdw blurRad="38100" dist="38100" dir="2700000" algn="tl">
                    <a:srgbClr val="000000"/>
                  </a:outerShdw>
                </a:effectLst>
                <a:latin typeface="Tahoma" pitchFamily="34" charset="0"/>
              </a:rPr>
              <a:t/>
            </a:r>
            <a:br>
              <a:rPr lang="en-US" sz="3600" dirty="0">
                <a:effectLst>
                  <a:outerShdw blurRad="38100" dist="38100" dir="2700000" algn="tl">
                    <a:srgbClr val="000000"/>
                  </a:outerShdw>
                </a:effectLst>
                <a:latin typeface="Tahoma" pitchFamily="34" charset="0"/>
              </a:rPr>
            </a:br>
            <a:r>
              <a:rPr lang="en-US" sz="1800" dirty="0">
                <a:effectLst>
                  <a:outerShdw blurRad="38100" dist="38100" dir="2700000" algn="tl">
                    <a:srgbClr val="000000"/>
                  </a:outerShdw>
                </a:effectLst>
                <a:latin typeface="Tahoma" pitchFamily="34" charset="0"/>
              </a:rPr>
              <a:t>First Generation of </a:t>
            </a:r>
            <a:r>
              <a:rPr lang="en-US" sz="1800" dirty="0" smtClean="0">
                <a:effectLst>
                  <a:outerShdw blurRad="38100" dist="38100" dir="2700000" algn="tl">
                    <a:srgbClr val="000000"/>
                  </a:outerShdw>
                </a:effectLst>
                <a:latin typeface="Tahoma" pitchFamily="34" charset="0"/>
              </a:rPr>
              <a:t>Biofuels</a:t>
            </a:r>
            <a:endParaRPr lang="en-US" dirty="0"/>
          </a:p>
        </p:txBody>
      </p:sp>
      <p:pic>
        <p:nvPicPr>
          <p:cNvPr id="9" name="table"/>
          <p:cNvPicPr>
            <a:picLocks noGrp="1" noChangeAspect="1"/>
          </p:cNvPicPr>
          <p:nvPr>
            <p:ph sz="quarter" idx="13"/>
          </p:nvPr>
        </p:nvPicPr>
        <p:blipFill>
          <a:blip r:embed="rId2" cstate="print"/>
          <a:stretch>
            <a:fillRect/>
          </a:stretch>
        </p:blipFill>
        <p:spPr>
          <a:xfrm>
            <a:off x="0" y="1447800"/>
            <a:ext cx="9144000" cy="54101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257040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924800" cy="1143000"/>
          </a:xfrm>
        </p:spPr>
        <p:txBody>
          <a:bodyPr/>
          <a:lstStyle/>
          <a:p>
            <a:r>
              <a:rPr lang="en-US" sz="3200" dirty="0"/>
              <a:t>Overview of Biofuel Production Technologies</a:t>
            </a:r>
            <a:br>
              <a:rPr lang="en-US" sz="3200" dirty="0"/>
            </a:br>
            <a:r>
              <a:rPr lang="en-US" sz="1800" dirty="0" smtClean="0"/>
              <a:t>Second/Third </a:t>
            </a:r>
            <a:r>
              <a:rPr lang="en-US" sz="1800" dirty="0"/>
              <a:t>Generation Biofuels</a:t>
            </a:r>
            <a:endParaRPr lang="en-US" dirty="0"/>
          </a:p>
        </p:txBody>
      </p:sp>
      <p:pic>
        <p:nvPicPr>
          <p:cNvPr id="5" name="table"/>
          <p:cNvPicPr>
            <a:picLocks noGrp="1" noChangeAspect="1"/>
          </p:cNvPicPr>
          <p:nvPr>
            <p:ph sz="quarter" idx="13"/>
          </p:nvPr>
        </p:nvPicPr>
        <p:blipFill>
          <a:blip r:embed="rId2" cstate="print"/>
          <a:stretch>
            <a:fillRect/>
          </a:stretch>
        </p:blipFill>
        <p:spPr>
          <a:xfrm>
            <a:off x="0" y="1371600"/>
            <a:ext cx="9144000" cy="548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3 CuadroTexto"/>
          <p:cNvSpPr txBox="1"/>
          <p:nvPr/>
        </p:nvSpPr>
        <p:spPr>
          <a:xfrm>
            <a:off x="6858000" y="2590800"/>
            <a:ext cx="2230098" cy="369332"/>
          </a:xfrm>
          <a:prstGeom prst="rect">
            <a:avLst/>
          </a:prstGeom>
          <a:noFill/>
        </p:spPr>
        <p:txBody>
          <a:bodyPr wrap="none" rtlCol="0">
            <a:spAutoFit/>
          </a:bodyPr>
          <a:lstStyle/>
          <a:p>
            <a:r>
              <a:rPr lang="es-ES_tradnl" dirty="0" err="1" smtClean="0">
                <a:solidFill>
                  <a:srgbClr val="002060"/>
                </a:solidFill>
              </a:rPr>
              <a:t>Gasification</a:t>
            </a:r>
            <a:r>
              <a:rPr lang="es-ES_tradnl" dirty="0" smtClean="0">
                <a:solidFill>
                  <a:srgbClr val="002060"/>
                </a:solidFill>
              </a:rPr>
              <a:t> &amp; </a:t>
            </a:r>
            <a:r>
              <a:rPr lang="es-ES_tradnl" dirty="0" err="1" smtClean="0">
                <a:solidFill>
                  <a:srgbClr val="002060"/>
                </a:solidFill>
              </a:rPr>
              <a:t>Synthesis</a:t>
            </a:r>
            <a:endParaRPr lang="es-ES" dirty="0">
              <a:solidFill>
                <a:srgbClr val="002060"/>
              </a:solidFill>
            </a:endParaRPr>
          </a:p>
        </p:txBody>
      </p:sp>
    </p:spTree>
    <p:extLst>
      <p:ext uri="{BB962C8B-B14F-4D97-AF65-F5344CB8AC3E}">
        <p14:creationId xmlns:p14="http://schemas.microsoft.com/office/powerpoint/2010/main" val="23480445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12112" y="2646264"/>
            <a:ext cx="1584088" cy="646331"/>
          </a:xfrm>
          <a:prstGeom prst="rect">
            <a:avLst/>
          </a:prstGeom>
        </p:spPr>
        <p:txBody>
          <a:bodyPr wrap="none">
            <a:spAutoFit/>
          </a:bodyPr>
          <a:lstStyle/>
          <a:p>
            <a:r>
              <a:rPr lang="en-US" dirty="0"/>
              <a:t>Thermochemical</a:t>
            </a:r>
            <a:br>
              <a:rPr lang="en-US" dirty="0"/>
            </a:br>
            <a:r>
              <a:rPr lang="en-US" dirty="0"/>
              <a:t>conversion</a:t>
            </a:r>
          </a:p>
        </p:txBody>
      </p:sp>
      <p:sp>
        <p:nvSpPr>
          <p:cNvPr id="7" name="Rectangle 6"/>
          <p:cNvSpPr/>
          <p:nvPr/>
        </p:nvSpPr>
        <p:spPr>
          <a:xfrm>
            <a:off x="1082912" y="2514600"/>
            <a:ext cx="1066800" cy="923330"/>
          </a:xfrm>
          <a:prstGeom prst="rect">
            <a:avLst/>
          </a:prstGeom>
        </p:spPr>
        <p:txBody>
          <a:bodyPr wrap="square">
            <a:spAutoFit/>
          </a:bodyPr>
          <a:lstStyle/>
          <a:p>
            <a:r>
              <a:rPr lang="en-US" dirty="0"/>
              <a:t>Extraction </a:t>
            </a:r>
            <a:br>
              <a:rPr lang="en-US" dirty="0"/>
            </a:br>
            <a:r>
              <a:rPr lang="en-US" dirty="0"/>
              <a:t>of chemicals</a:t>
            </a:r>
          </a:p>
        </p:txBody>
      </p:sp>
      <p:cxnSp>
        <p:nvCxnSpPr>
          <p:cNvPr id="8" name="AutoShape 14"/>
          <p:cNvCxnSpPr>
            <a:cxnSpLocks noChangeShapeType="1"/>
          </p:cNvCxnSpPr>
          <p:nvPr/>
        </p:nvCxnSpPr>
        <p:spPr bwMode="auto">
          <a:xfrm rot="10800000" flipV="1">
            <a:off x="1463912" y="1752600"/>
            <a:ext cx="2087563" cy="738188"/>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Line 17"/>
          <p:cNvSpPr>
            <a:spLocks noChangeShapeType="1"/>
          </p:cNvSpPr>
          <p:nvPr/>
        </p:nvSpPr>
        <p:spPr bwMode="auto">
          <a:xfrm>
            <a:off x="3749912" y="1938337"/>
            <a:ext cx="0" cy="576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sz="2400" b="1" kern="1200">
                <a:solidFill>
                  <a:schemeClr val="tx1"/>
                </a:solidFill>
                <a:latin typeface="Arial" charset="0"/>
                <a:ea typeface="+mn-ea"/>
                <a:cs typeface="Arial" charset="0"/>
              </a:defRPr>
            </a:lvl1pPr>
            <a:lvl2pPr marL="457200" algn="l" rtl="0" fontAlgn="base">
              <a:spcBef>
                <a:spcPct val="0"/>
              </a:spcBef>
              <a:spcAft>
                <a:spcPct val="0"/>
              </a:spcAft>
              <a:defRPr sz="2400" b="1" kern="1200">
                <a:solidFill>
                  <a:schemeClr val="tx1"/>
                </a:solidFill>
                <a:latin typeface="Arial" charset="0"/>
                <a:ea typeface="+mn-ea"/>
                <a:cs typeface="Arial" charset="0"/>
              </a:defRPr>
            </a:lvl2pPr>
            <a:lvl3pPr marL="914400" algn="l" rtl="0" fontAlgn="base">
              <a:spcBef>
                <a:spcPct val="0"/>
              </a:spcBef>
              <a:spcAft>
                <a:spcPct val="0"/>
              </a:spcAft>
              <a:defRPr sz="2400" b="1" kern="1200">
                <a:solidFill>
                  <a:schemeClr val="tx1"/>
                </a:solidFill>
                <a:latin typeface="Arial" charset="0"/>
                <a:ea typeface="+mn-ea"/>
                <a:cs typeface="Arial" charset="0"/>
              </a:defRPr>
            </a:lvl3pPr>
            <a:lvl4pPr marL="1371600" algn="l" rtl="0" fontAlgn="base">
              <a:spcBef>
                <a:spcPct val="0"/>
              </a:spcBef>
              <a:spcAft>
                <a:spcPct val="0"/>
              </a:spcAft>
              <a:defRPr sz="2400" b="1" kern="1200">
                <a:solidFill>
                  <a:schemeClr val="tx1"/>
                </a:solidFill>
                <a:latin typeface="Arial" charset="0"/>
                <a:ea typeface="+mn-ea"/>
                <a:cs typeface="Arial" charset="0"/>
              </a:defRPr>
            </a:lvl4pPr>
            <a:lvl5pPr marL="1828800" algn="l" rtl="0" fontAlgn="base">
              <a:spcBef>
                <a:spcPct val="0"/>
              </a:spcBef>
              <a:spcAft>
                <a:spcPct val="0"/>
              </a:spcAft>
              <a:defRPr sz="2400" b="1" kern="1200">
                <a:solidFill>
                  <a:schemeClr val="tx1"/>
                </a:solidFill>
                <a:latin typeface="Arial" charset="0"/>
                <a:ea typeface="+mn-ea"/>
                <a:cs typeface="Arial" charset="0"/>
              </a:defRPr>
            </a:lvl5pPr>
            <a:lvl6pPr marL="2286000" algn="l" defTabSz="914400" rtl="0" eaLnBrk="1" latinLnBrk="0" hangingPunct="1">
              <a:defRPr sz="2400" b="1" kern="1200">
                <a:solidFill>
                  <a:schemeClr val="tx1"/>
                </a:solidFill>
                <a:latin typeface="Arial" charset="0"/>
                <a:ea typeface="+mn-ea"/>
                <a:cs typeface="Arial" charset="0"/>
              </a:defRPr>
            </a:lvl6pPr>
            <a:lvl7pPr marL="2743200" algn="l" defTabSz="914400" rtl="0" eaLnBrk="1" latinLnBrk="0" hangingPunct="1">
              <a:defRPr sz="2400" b="1" kern="1200">
                <a:solidFill>
                  <a:schemeClr val="tx1"/>
                </a:solidFill>
                <a:latin typeface="Arial" charset="0"/>
                <a:ea typeface="+mn-ea"/>
                <a:cs typeface="Arial" charset="0"/>
              </a:defRPr>
            </a:lvl7pPr>
            <a:lvl8pPr marL="3200400" algn="l" defTabSz="914400" rtl="0" eaLnBrk="1" latinLnBrk="0" hangingPunct="1">
              <a:defRPr sz="2400" b="1" kern="1200">
                <a:solidFill>
                  <a:schemeClr val="tx1"/>
                </a:solidFill>
                <a:latin typeface="Arial" charset="0"/>
                <a:ea typeface="+mn-ea"/>
                <a:cs typeface="Arial" charset="0"/>
              </a:defRPr>
            </a:lvl8pPr>
            <a:lvl9pPr marL="3657600" algn="l" defTabSz="914400" rtl="0" eaLnBrk="1" latinLnBrk="0" hangingPunct="1">
              <a:defRPr sz="2400" b="1" kern="1200">
                <a:solidFill>
                  <a:schemeClr val="tx1"/>
                </a:solidFill>
                <a:latin typeface="Arial" charset="0"/>
                <a:ea typeface="+mn-ea"/>
                <a:cs typeface="Arial" charset="0"/>
              </a:defRPr>
            </a:lvl9pPr>
          </a:lstStyle>
          <a:p>
            <a:endParaRPr lang="en-US"/>
          </a:p>
        </p:txBody>
      </p:sp>
      <p:sp>
        <p:nvSpPr>
          <p:cNvPr id="10" name="Line 16"/>
          <p:cNvSpPr>
            <a:spLocks noChangeShapeType="1"/>
          </p:cNvSpPr>
          <p:nvPr/>
        </p:nvSpPr>
        <p:spPr bwMode="auto">
          <a:xfrm>
            <a:off x="4574257" y="1938336"/>
            <a:ext cx="0" cy="576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sz="2400" b="1" kern="1200">
                <a:solidFill>
                  <a:schemeClr val="tx1"/>
                </a:solidFill>
                <a:latin typeface="Arial" charset="0"/>
                <a:ea typeface="+mn-ea"/>
                <a:cs typeface="Arial" charset="0"/>
              </a:defRPr>
            </a:lvl1pPr>
            <a:lvl2pPr marL="457200" algn="l" rtl="0" fontAlgn="base">
              <a:spcBef>
                <a:spcPct val="0"/>
              </a:spcBef>
              <a:spcAft>
                <a:spcPct val="0"/>
              </a:spcAft>
              <a:defRPr sz="2400" b="1" kern="1200">
                <a:solidFill>
                  <a:schemeClr val="tx1"/>
                </a:solidFill>
                <a:latin typeface="Arial" charset="0"/>
                <a:ea typeface="+mn-ea"/>
                <a:cs typeface="Arial" charset="0"/>
              </a:defRPr>
            </a:lvl2pPr>
            <a:lvl3pPr marL="914400" algn="l" rtl="0" fontAlgn="base">
              <a:spcBef>
                <a:spcPct val="0"/>
              </a:spcBef>
              <a:spcAft>
                <a:spcPct val="0"/>
              </a:spcAft>
              <a:defRPr sz="2400" b="1" kern="1200">
                <a:solidFill>
                  <a:schemeClr val="tx1"/>
                </a:solidFill>
                <a:latin typeface="Arial" charset="0"/>
                <a:ea typeface="+mn-ea"/>
                <a:cs typeface="Arial" charset="0"/>
              </a:defRPr>
            </a:lvl3pPr>
            <a:lvl4pPr marL="1371600" algn="l" rtl="0" fontAlgn="base">
              <a:spcBef>
                <a:spcPct val="0"/>
              </a:spcBef>
              <a:spcAft>
                <a:spcPct val="0"/>
              </a:spcAft>
              <a:defRPr sz="2400" b="1" kern="1200">
                <a:solidFill>
                  <a:schemeClr val="tx1"/>
                </a:solidFill>
                <a:latin typeface="Arial" charset="0"/>
                <a:ea typeface="+mn-ea"/>
                <a:cs typeface="Arial" charset="0"/>
              </a:defRPr>
            </a:lvl4pPr>
            <a:lvl5pPr marL="1828800" algn="l" rtl="0" fontAlgn="base">
              <a:spcBef>
                <a:spcPct val="0"/>
              </a:spcBef>
              <a:spcAft>
                <a:spcPct val="0"/>
              </a:spcAft>
              <a:defRPr sz="2400" b="1" kern="1200">
                <a:solidFill>
                  <a:schemeClr val="tx1"/>
                </a:solidFill>
                <a:latin typeface="Arial" charset="0"/>
                <a:ea typeface="+mn-ea"/>
                <a:cs typeface="Arial" charset="0"/>
              </a:defRPr>
            </a:lvl5pPr>
            <a:lvl6pPr marL="2286000" algn="l" defTabSz="914400" rtl="0" eaLnBrk="1" latinLnBrk="0" hangingPunct="1">
              <a:defRPr sz="2400" b="1" kern="1200">
                <a:solidFill>
                  <a:schemeClr val="tx1"/>
                </a:solidFill>
                <a:latin typeface="Arial" charset="0"/>
                <a:ea typeface="+mn-ea"/>
                <a:cs typeface="Arial" charset="0"/>
              </a:defRPr>
            </a:lvl6pPr>
            <a:lvl7pPr marL="2743200" algn="l" defTabSz="914400" rtl="0" eaLnBrk="1" latinLnBrk="0" hangingPunct="1">
              <a:defRPr sz="2400" b="1" kern="1200">
                <a:solidFill>
                  <a:schemeClr val="tx1"/>
                </a:solidFill>
                <a:latin typeface="Arial" charset="0"/>
                <a:ea typeface="+mn-ea"/>
                <a:cs typeface="Arial" charset="0"/>
              </a:defRPr>
            </a:lvl7pPr>
            <a:lvl8pPr marL="3200400" algn="l" defTabSz="914400" rtl="0" eaLnBrk="1" latinLnBrk="0" hangingPunct="1">
              <a:defRPr sz="2400" b="1" kern="1200">
                <a:solidFill>
                  <a:schemeClr val="tx1"/>
                </a:solidFill>
                <a:latin typeface="Arial" charset="0"/>
                <a:ea typeface="+mn-ea"/>
                <a:cs typeface="Arial" charset="0"/>
              </a:defRPr>
            </a:lvl8pPr>
            <a:lvl9pPr marL="3657600" algn="l" defTabSz="914400" rtl="0" eaLnBrk="1" latinLnBrk="0" hangingPunct="1">
              <a:defRPr sz="2400" b="1" kern="1200">
                <a:solidFill>
                  <a:schemeClr val="tx1"/>
                </a:solidFill>
                <a:latin typeface="Arial" charset="0"/>
                <a:ea typeface="+mn-ea"/>
                <a:cs typeface="Arial" charset="0"/>
              </a:defRPr>
            </a:lvl9pPr>
          </a:lstStyle>
          <a:p>
            <a:endParaRPr lang="en-US"/>
          </a:p>
        </p:txBody>
      </p:sp>
      <p:sp>
        <p:nvSpPr>
          <p:cNvPr id="12" name="Rectangle 11"/>
          <p:cNvSpPr/>
          <p:nvPr/>
        </p:nvSpPr>
        <p:spPr>
          <a:xfrm>
            <a:off x="3238520" y="2667000"/>
            <a:ext cx="1197191" cy="646331"/>
          </a:xfrm>
          <a:prstGeom prst="rect">
            <a:avLst/>
          </a:prstGeom>
        </p:spPr>
        <p:txBody>
          <a:bodyPr wrap="square">
            <a:spAutoFit/>
          </a:bodyPr>
          <a:lstStyle/>
          <a:p>
            <a:r>
              <a:rPr lang="en-US" dirty="0"/>
              <a:t>Biodiesel </a:t>
            </a:r>
            <a:br>
              <a:rPr lang="en-US" dirty="0"/>
            </a:br>
            <a:r>
              <a:rPr lang="en-US" dirty="0"/>
              <a:t>production</a:t>
            </a:r>
          </a:p>
        </p:txBody>
      </p:sp>
      <p:sp>
        <p:nvSpPr>
          <p:cNvPr id="14" name="Rectangle 13"/>
          <p:cNvSpPr/>
          <p:nvPr/>
        </p:nvSpPr>
        <p:spPr>
          <a:xfrm>
            <a:off x="4435710" y="2653099"/>
            <a:ext cx="1371601" cy="646331"/>
          </a:xfrm>
          <a:prstGeom prst="rect">
            <a:avLst/>
          </a:prstGeom>
        </p:spPr>
        <p:txBody>
          <a:bodyPr wrap="square">
            <a:spAutoFit/>
          </a:bodyPr>
          <a:lstStyle/>
          <a:p>
            <a:r>
              <a:rPr lang="en-US" dirty="0"/>
              <a:t>Sugar </a:t>
            </a:r>
            <a:br>
              <a:rPr lang="en-US" dirty="0"/>
            </a:br>
            <a:r>
              <a:rPr lang="en-US" dirty="0"/>
              <a:t>fermentation</a:t>
            </a:r>
          </a:p>
        </p:txBody>
      </p:sp>
      <p:cxnSp>
        <p:nvCxnSpPr>
          <p:cNvPr id="15" name="AutoShape 15"/>
          <p:cNvCxnSpPr>
            <a:cxnSpLocks noChangeShapeType="1"/>
          </p:cNvCxnSpPr>
          <p:nvPr/>
        </p:nvCxnSpPr>
        <p:spPr bwMode="auto">
          <a:xfrm>
            <a:off x="4768303" y="1776411"/>
            <a:ext cx="2089150" cy="738188"/>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ctangle 16"/>
          <p:cNvSpPr/>
          <p:nvPr/>
        </p:nvSpPr>
        <p:spPr>
          <a:xfrm>
            <a:off x="3663430" y="1567934"/>
            <a:ext cx="910827" cy="369332"/>
          </a:xfrm>
          <a:prstGeom prst="rect">
            <a:avLst/>
          </a:prstGeom>
        </p:spPr>
        <p:txBody>
          <a:bodyPr wrap="none">
            <a:spAutoFit/>
          </a:bodyPr>
          <a:lstStyle/>
          <a:p>
            <a:r>
              <a:rPr lang="en-US" dirty="0"/>
              <a:t>Biomass</a:t>
            </a:r>
          </a:p>
        </p:txBody>
      </p:sp>
      <p:sp>
        <p:nvSpPr>
          <p:cNvPr id="19" name="Rectangle 18"/>
          <p:cNvSpPr/>
          <p:nvPr/>
        </p:nvSpPr>
        <p:spPr>
          <a:xfrm>
            <a:off x="1082912" y="3581400"/>
            <a:ext cx="1603772" cy="1200329"/>
          </a:xfrm>
          <a:prstGeom prst="rect">
            <a:avLst/>
          </a:prstGeom>
        </p:spPr>
        <p:txBody>
          <a:bodyPr wrap="square">
            <a:spAutoFit/>
          </a:bodyPr>
          <a:lstStyle/>
          <a:p>
            <a:r>
              <a:rPr lang="en-US" dirty="0"/>
              <a:t>Proteins</a:t>
            </a:r>
          </a:p>
          <a:p>
            <a:r>
              <a:rPr lang="en-US" dirty="0" smtClean="0"/>
              <a:t>Vitamins</a:t>
            </a:r>
            <a:endParaRPr lang="en-US" dirty="0"/>
          </a:p>
          <a:p>
            <a:r>
              <a:rPr lang="en-US" dirty="0" smtClean="0"/>
              <a:t>Fragrances</a:t>
            </a:r>
          </a:p>
          <a:p>
            <a:r>
              <a:rPr lang="en-US" dirty="0" smtClean="0"/>
              <a:t>Pharmaceuticals</a:t>
            </a:r>
            <a:endParaRPr lang="en-US" dirty="0"/>
          </a:p>
        </p:txBody>
      </p:sp>
      <p:sp>
        <p:nvSpPr>
          <p:cNvPr id="21" name="Rectangle 20"/>
          <p:cNvSpPr/>
          <p:nvPr/>
        </p:nvSpPr>
        <p:spPr>
          <a:xfrm>
            <a:off x="3310528" y="3629891"/>
            <a:ext cx="878767" cy="369332"/>
          </a:xfrm>
          <a:prstGeom prst="rect">
            <a:avLst/>
          </a:prstGeom>
        </p:spPr>
        <p:txBody>
          <a:bodyPr wrap="none">
            <a:spAutoFit/>
          </a:bodyPr>
          <a:lstStyle/>
          <a:p>
            <a:r>
              <a:rPr lang="en-US" dirty="0"/>
              <a:t>Glycerol</a:t>
            </a:r>
          </a:p>
        </p:txBody>
      </p:sp>
      <p:cxnSp>
        <p:nvCxnSpPr>
          <p:cNvPr id="22" name="AutoShape 18"/>
          <p:cNvCxnSpPr>
            <a:cxnSpLocks noChangeShapeType="1"/>
          </p:cNvCxnSpPr>
          <p:nvPr/>
        </p:nvCxnSpPr>
        <p:spPr bwMode="auto">
          <a:xfrm>
            <a:off x="3749912" y="3342680"/>
            <a:ext cx="0" cy="1905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tangle 23"/>
          <p:cNvSpPr/>
          <p:nvPr/>
        </p:nvSpPr>
        <p:spPr>
          <a:xfrm>
            <a:off x="3238520" y="4412397"/>
            <a:ext cx="1067921" cy="369332"/>
          </a:xfrm>
          <a:prstGeom prst="rect">
            <a:avLst/>
          </a:prstGeom>
        </p:spPr>
        <p:txBody>
          <a:bodyPr wrap="none">
            <a:spAutoFit/>
          </a:bodyPr>
          <a:lstStyle/>
          <a:p>
            <a:r>
              <a:rPr lang="en-US" dirty="0"/>
              <a:t>Chemicals</a:t>
            </a:r>
          </a:p>
        </p:txBody>
      </p:sp>
      <p:sp>
        <p:nvSpPr>
          <p:cNvPr id="25" name="Line 19"/>
          <p:cNvSpPr>
            <a:spLocks noChangeShapeType="1"/>
          </p:cNvSpPr>
          <p:nvPr/>
        </p:nvSpPr>
        <p:spPr bwMode="auto">
          <a:xfrm>
            <a:off x="3749912" y="4078377"/>
            <a:ext cx="0" cy="1809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sz="2400" b="1" kern="1200">
                <a:solidFill>
                  <a:schemeClr val="tx1"/>
                </a:solidFill>
                <a:latin typeface="Arial" charset="0"/>
                <a:ea typeface="+mn-ea"/>
                <a:cs typeface="Arial" charset="0"/>
              </a:defRPr>
            </a:lvl1pPr>
            <a:lvl2pPr marL="457200" algn="l" rtl="0" fontAlgn="base">
              <a:spcBef>
                <a:spcPct val="0"/>
              </a:spcBef>
              <a:spcAft>
                <a:spcPct val="0"/>
              </a:spcAft>
              <a:defRPr sz="2400" b="1" kern="1200">
                <a:solidFill>
                  <a:schemeClr val="tx1"/>
                </a:solidFill>
                <a:latin typeface="Arial" charset="0"/>
                <a:ea typeface="+mn-ea"/>
                <a:cs typeface="Arial" charset="0"/>
              </a:defRPr>
            </a:lvl2pPr>
            <a:lvl3pPr marL="914400" algn="l" rtl="0" fontAlgn="base">
              <a:spcBef>
                <a:spcPct val="0"/>
              </a:spcBef>
              <a:spcAft>
                <a:spcPct val="0"/>
              </a:spcAft>
              <a:defRPr sz="2400" b="1" kern="1200">
                <a:solidFill>
                  <a:schemeClr val="tx1"/>
                </a:solidFill>
                <a:latin typeface="Arial" charset="0"/>
                <a:ea typeface="+mn-ea"/>
                <a:cs typeface="Arial" charset="0"/>
              </a:defRPr>
            </a:lvl3pPr>
            <a:lvl4pPr marL="1371600" algn="l" rtl="0" fontAlgn="base">
              <a:spcBef>
                <a:spcPct val="0"/>
              </a:spcBef>
              <a:spcAft>
                <a:spcPct val="0"/>
              </a:spcAft>
              <a:defRPr sz="2400" b="1" kern="1200">
                <a:solidFill>
                  <a:schemeClr val="tx1"/>
                </a:solidFill>
                <a:latin typeface="Arial" charset="0"/>
                <a:ea typeface="+mn-ea"/>
                <a:cs typeface="Arial" charset="0"/>
              </a:defRPr>
            </a:lvl4pPr>
            <a:lvl5pPr marL="1828800" algn="l" rtl="0" fontAlgn="base">
              <a:spcBef>
                <a:spcPct val="0"/>
              </a:spcBef>
              <a:spcAft>
                <a:spcPct val="0"/>
              </a:spcAft>
              <a:defRPr sz="2400" b="1" kern="1200">
                <a:solidFill>
                  <a:schemeClr val="tx1"/>
                </a:solidFill>
                <a:latin typeface="Arial" charset="0"/>
                <a:ea typeface="+mn-ea"/>
                <a:cs typeface="Arial" charset="0"/>
              </a:defRPr>
            </a:lvl5pPr>
            <a:lvl6pPr marL="2286000" algn="l" defTabSz="914400" rtl="0" eaLnBrk="1" latinLnBrk="0" hangingPunct="1">
              <a:defRPr sz="2400" b="1" kern="1200">
                <a:solidFill>
                  <a:schemeClr val="tx1"/>
                </a:solidFill>
                <a:latin typeface="Arial" charset="0"/>
                <a:ea typeface="+mn-ea"/>
                <a:cs typeface="Arial" charset="0"/>
              </a:defRPr>
            </a:lvl6pPr>
            <a:lvl7pPr marL="2743200" algn="l" defTabSz="914400" rtl="0" eaLnBrk="1" latinLnBrk="0" hangingPunct="1">
              <a:defRPr sz="2400" b="1" kern="1200">
                <a:solidFill>
                  <a:schemeClr val="tx1"/>
                </a:solidFill>
                <a:latin typeface="Arial" charset="0"/>
                <a:ea typeface="+mn-ea"/>
                <a:cs typeface="Arial" charset="0"/>
              </a:defRPr>
            </a:lvl7pPr>
            <a:lvl8pPr marL="3200400" algn="l" defTabSz="914400" rtl="0" eaLnBrk="1" latinLnBrk="0" hangingPunct="1">
              <a:defRPr sz="2400" b="1" kern="1200">
                <a:solidFill>
                  <a:schemeClr val="tx1"/>
                </a:solidFill>
                <a:latin typeface="Arial" charset="0"/>
                <a:ea typeface="+mn-ea"/>
                <a:cs typeface="Arial" charset="0"/>
              </a:defRPr>
            </a:lvl8pPr>
            <a:lvl9pPr marL="3657600" algn="l" defTabSz="914400" rtl="0" eaLnBrk="1" latinLnBrk="0" hangingPunct="1">
              <a:defRPr sz="2400" b="1" kern="1200">
                <a:solidFill>
                  <a:schemeClr val="tx1"/>
                </a:solidFill>
                <a:latin typeface="Arial" charset="0"/>
                <a:ea typeface="+mn-ea"/>
                <a:cs typeface="Arial" charset="0"/>
              </a:defRPr>
            </a:lvl9pPr>
          </a:lstStyle>
          <a:p>
            <a:endParaRPr lang="en-US"/>
          </a:p>
        </p:txBody>
      </p:sp>
      <p:sp>
        <p:nvSpPr>
          <p:cNvPr id="27" name="Rectangle 26"/>
          <p:cNvSpPr/>
          <p:nvPr/>
        </p:nvSpPr>
        <p:spPr>
          <a:xfrm>
            <a:off x="4435711" y="3363823"/>
            <a:ext cx="1238621" cy="923330"/>
          </a:xfrm>
          <a:prstGeom prst="rect">
            <a:avLst/>
          </a:prstGeom>
        </p:spPr>
        <p:txBody>
          <a:bodyPr wrap="square">
            <a:spAutoFit/>
          </a:bodyPr>
          <a:lstStyle/>
          <a:p>
            <a:pPr marL="285750" indent="-285750">
              <a:buFont typeface="Arial" pitchFamily="34" charset="0"/>
              <a:buChar char="•"/>
            </a:pPr>
            <a:r>
              <a:rPr lang="en-US" dirty="0"/>
              <a:t>Ethanol</a:t>
            </a:r>
          </a:p>
          <a:p>
            <a:pPr marL="285750" indent="-285750">
              <a:buFont typeface="Arial" pitchFamily="34" charset="0"/>
              <a:buChar char="•"/>
            </a:pPr>
            <a:r>
              <a:rPr lang="en-US" dirty="0" smtClean="0"/>
              <a:t> Lactic </a:t>
            </a:r>
            <a:r>
              <a:rPr lang="en-US" dirty="0"/>
              <a:t>acid</a:t>
            </a:r>
          </a:p>
        </p:txBody>
      </p:sp>
      <p:sp>
        <p:nvSpPr>
          <p:cNvPr id="29" name="Rectangle 28"/>
          <p:cNvSpPr/>
          <p:nvPr/>
        </p:nvSpPr>
        <p:spPr>
          <a:xfrm>
            <a:off x="4574257" y="4412397"/>
            <a:ext cx="1067921" cy="369332"/>
          </a:xfrm>
          <a:prstGeom prst="rect">
            <a:avLst/>
          </a:prstGeom>
        </p:spPr>
        <p:txBody>
          <a:bodyPr wrap="none">
            <a:spAutoFit/>
          </a:bodyPr>
          <a:lstStyle/>
          <a:p>
            <a:r>
              <a:rPr lang="en-US" dirty="0"/>
              <a:t>Chemicals</a:t>
            </a:r>
          </a:p>
        </p:txBody>
      </p:sp>
      <p:sp>
        <p:nvSpPr>
          <p:cNvPr id="30" name="Line 22"/>
          <p:cNvSpPr>
            <a:spLocks noChangeShapeType="1"/>
          </p:cNvSpPr>
          <p:nvPr/>
        </p:nvSpPr>
        <p:spPr bwMode="auto">
          <a:xfrm>
            <a:off x="5027394" y="4287153"/>
            <a:ext cx="0" cy="1809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sz="2400" b="1" kern="1200">
                <a:solidFill>
                  <a:schemeClr val="tx1"/>
                </a:solidFill>
                <a:latin typeface="Arial" charset="0"/>
                <a:ea typeface="+mn-ea"/>
                <a:cs typeface="Arial" charset="0"/>
              </a:defRPr>
            </a:lvl1pPr>
            <a:lvl2pPr marL="457200" algn="l" rtl="0" fontAlgn="base">
              <a:spcBef>
                <a:spcPct val="0"/>
              </a:spcBef>
              <a:spcAft>
                <a:spcPct val="0"/>
              </a:spcAft>
              <a:defRPr sz="2400" b="1" kern="1200">
                <a:solidFill>
                  <a:schemeClr val="tx1"/>
                </a:solidFill>
                <a:latin typeface="Arial" charset="0"/>
                <a:ea typeface="+mn-ea"/>
                <a:cs typeface="Arial" charset="0"/>
              </a:defRPr>
            </a:lvl2pPr>
            <a:lvl3pPr marL="914400" algn="l" rtl="0" fontAlgn="base">
              <a:spcBef>
                <a:spcPct val="0"/>
              </a:spcBef>
              <a:spcAft>
                <a:spcPct val="0"/>
              </a:spcAft>
              <a:defRPr sz="2400" b="1" kern="1200">
                <a:solidFill>
                  <a:schemeClr val="tx1"/>
                </a:solidFill>
                <a:latin typeface="Arial" charset="0"/>
                <a:ea typeface="+mn-ea"/>
                <a:cs typeface="Arial" charset="0"/>
              </a:defRPr>
            </a:lvl3pPr>
            <a:lvl4pPr marL="1371600" algn="l" rtl="0" fontAlgn="base">
              <a:spcBef>
                <a:spcPct val="0"/>
              </a:spcBef>
              <a:spcAft>
                <a:spcPct val="0"/>
              </a:spcAft>
              <a:defRPr sz="2400" b="1" kern="1200">
                <a:solidFill>
                  <a:schemeClr val="tx1"/>
                </a:solidFill>
                <a:latin typeface="Arial" charset="0"/>
                <a:ea typeface="+mn-ea"/>
                <a:cs typeface="Arial" charset="0"/>
              </a:defRPr>
            </a:lvl4pPr>
            <a:lvl5pPr marL="1828800" algn="l" rtl="0" fontAlgn="base">
              <a:spcBef>
                <a:spcPct val="0"/>
              </a:spcBef>
              <a:spcAft>
                <a:spcPct val="0"/>
              </a:spcAft>
              <a:defRPr sz="2400" b="1" kern="1200">
                <a:solidFill>
                  <a:schemeClr val="tx1"/>
                </a:solidFill>
                <a:latin typeface="Arial" charset="0"/>
                <a:ea typeface="+mn-ea"/>
                <a:cs typeface="Arial" charset="0"/>
              </a:defRPr>
            </a:lvl5pPr>
            <a:lvl6pPr marL="2286000" algn="l" defTabSz="914400" rtl="0" eaLnBrk="1" latinLnBrk="0" hangingPunct="1">
              <a:defRPr sz="2400" b="1" kern="1200">
                <a:solidFill>
                  <a:schemeClr val="tx1"/>
                </a:solidFill>
                <a:latin typeface="Arial" charset="0"/>
                <a:ea typeface="+mn-ea"/>
                <a:cs typeface="Arial" charset="0"/>
              </a:defRPr>
            </a:lvl6pPr>
            <a:lvl7pPr marL="2743200" algn="l" defTabSz="914400" rtl="0" eaLnBrk="1" latinLnBrk="0" hangingPunct="1">
              <a:defRPr sz="2400" b="1" kern="1200">
                <a:solidFill>
                  <a:schemeClr val="tx1"/>
                </a:solidFill>
                <a:latin typeface="Arial" charset="0"/>
                <a:ea typeface="+mn-ea"/>
                <a:cs typeface="Arial" charset="0"/>
              </a:defRPr>
            </a:lvl7pPr>
            <a:lvl8pPr marL="3200400" algn="l" defTabSz="914400" rtl="0" eaLnBrk="1" latinLnBrk="0" hangingPunct="1">
              <a:defRPr sz="2400" b="1" kern="1200">
                <a:solidFill>
                  <a:schemeClr val="tx1"/>
                </a:solidFill>
                <a:latin typeface="Arial" charset="0"/>
                <a:ea typeface="+mn-ea"/>
                <a:cs typeface="Arial" charset="0"/>
              </a:defRPr>
            </a:lvl8pPr>
            <a:lvl9pPr marL="3657600" algn="l" defTabSz="914400" rtl="0" eaLnBrk="1" latinLnBrk="0" hangingPunct="1">
              <a:defRPr sz="2400" b="1" kern="1200">
                <a:solidFill>
                  <a:schemeClr val="tx1"/>
                </a:solidFill>
                <a:latin typeface="Arial" charset="0"/>
                <a:ea typeface="+mn-ea"/>
                <a:cs typeface="Arial" charset="0"/>
              </a:defRPr>
            </a:lvl9pPr>
          </a:lstStyle>
          <a:p>
            <a:endParaRPr lang="en-US"/>
          </a:p>
        </p:txBody>
      </p:sp>
      <p:cxnSp>
        <p:nvCxnSpPr>
          <p:cNvPr id="31" name="AutoShape 21"/>
          <p:cNvCxnSpPr>
            <a:cxnSpLocks noChangeShapeType="1"/>
          </p:cNvCxnSpPr>
          <p:nvPr/>
        </p:nvCxnSpPr>
        <p:spPr bwMode="auto">
          <a:xfrm>
            <a:off x="6857453" y="3363823"/>
            <a:ext cx="0" cy="1905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Rectangle 32"/>
          <p:cNvSpPr/>
          <p:nvPr/>
        </p:nvSpPr>
        <p:spPr>
          <a:xfrm>
            <a:off x="6391620" y="3709045"/>
            <a:ext cx="931665" cy="369332"/>
          </a:xfrm>
          <a:prstGeom prst="rect">
            <a:avLst/>
          </a:prstGeom>
        </p:spPr>
        <p:txBody>
          <a:bodyPr wrap="none">
            <a:spAutoFit/>
          </a:bodyPr>
          <a:lstStyle/>
          <a:p>
            <a:r>
              <a:rPr lang="en-US" dirty="0"/>
              <a:t>Bio-SNG</a:t>
            </a:r>
          </a:p>
        </p:txBody>
      </p:sp>
      <p:sp>
        <p:nvSpPr>
          <p:cNvPr id="35" name="Rectangle 34"/>
          <p:cNvSpPr/>
          <p:nvPr/>
        </p:nvSpPr>
        <p:spPr>
          <a:xfrm>
            <a:off x="6391620" y="4338344"/>
            <a:ext cx="1067921" cy="369332"/>
          </a:xfrm>
          <a:prstGeom prst="rect">
            <a:avLst/>
          </a:prstGeom>
        </p:spPr>
        <p:txBody>
          <a:bodyPr wrap="none">
            <a:spAutoFit/>
          </a:bodyPr>
          <a:lstStyle/>
          <a:p>
            <a:r>
              <a:rPr lang="en-US" dirty="0"/>
              <a:t>Chemicals</a:t>
            </a:r>
          </a:p>
        </p:txBody>
      </p:sp>
      <p:sp>
        <p:nvSpPr>
          <p:cNvPr id="36" name="Line 20"/>
          <p:cNvSpPr>
            <a:spLocks noChangeShapeType="1"/>
          </p:cNvSpPr>
          <p:nvPr/>
        </p:nvSpPr>
        <p:spPr bwMode="auto">
          <a:xfrm>
            <a:off x="6904156" y="4168864"/>
            <a:ext cx="0" cy="1809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sz="2400" b="1" kern="1200">
                <a:solidFill>
                  <a:schemeClr val="tx1"/>
                </a:solidFill>
                <a:latin typeface="Arial" charset="0"/>
                <a:ea typeface="+mn-ea"/>
                <a:cs typeface="Arial" charset="0"/>
              </a:defRPr>
            </a:lvl1pPr>
            <a:lvl2pPr marL="457200" algn="l" rtl="0" fontAlgn="base">
              <a:spcBef>
                <a:spcPct val="0"/>
              </a:spcBef>
              <a:spcAft>
                <a:spcPct val="0"/>
              </a:spcAft>
              <a:defRPr sz="2400" b="1" kern="1200">
                <a:solidFill>
                  <a:schemeClr val="tx1"/>
                </a:solidFill>
                <a:latin typeface="Arial" charset="0"/>
                <a:ea typeface="+mn-ea"/>
                <a:cs typeface="Arial" charset="0"/>
              </a:defRPr>
            </a:lvl2pPr>
            <a:lvl3pPr marL="914400" algn="l" rtl="0" fontAlgn="base">
              <a:spcBef>
                <a:spcPct val="0"/>
              </a:spcBef>
              <a:spcAft>
                <a:spcPct val="0"/>
              </a:spcAft>
              <a:defRPr sz="2400" b="1" kern="1200">
                <a:solidFill>
                  <a:schemeClr val="tx1"/>
                </a:solidFill>
                <a:latin typeface="Arial" charset="0"/>
                <a:ea typeface="+mn-ea"/>
                <a:cs typeface="Arial" charset="0"/>
              </a:defRPr>
            </a:lvl3pPr>
            <a:lvl4pPr marL="1371600" algn="l" rtl="0" fontAlgn="base">
              <a:spcBef>
                <a:spcPct val="0"/>
              </a:spcBef>
              <a:spcAft>
                <a:spcPct val="0"/>
              </a:spcAft>
              <a:defRPr sz="2400" b="1" kern="1200">
                <a:solidFill>
                  <a:schemeClr val="tx1"/>
                </a:solidFill>
                <a:latin typeface="Arial" charset="0"/>
                <a:ea typeface="+mn-ea"/>
                <a:cs typeface="Arial" charset="0"/>
              </a:defRPr>
            </a:lvl4pPr>
            <a:lvl5pPr marL="1828800" algn="l" rtl="0" fontAlgn="base">
              <a:spcBef>
                <a:spcPct val="0"/>
              </a:spcBef>
              <a:spcAft>
                <a:spcPct val="0"/>
              </a:spcAft>
              <a:defRPr sz="2400" b="1" kern="1200">
                <a:solidFill>
                  <a:schemeClr val="tx1"/>
                </a:solidFill>
                <a:latin typeface="Arial" charset="0"/>
                <a:ea typeface="+mn-ea"/>
                <a:cs typeface="Arial" charset="0"/>
              </a:defRPr>
            </a:lvl5pPr>
            <a:lvl6pPr marL="2286000" algn="l" defTabSz="914400" rtl="0" eaLnBrk="1" latinLnBrk="0" hangingPunct="1">
              <a:defRPr sz="2400" b="1" kern="1200">
                <a:solidFill>
                  <a:schemeClr val="tx1"/>
                </a:solidFill>
                <a:latin typeface="Arial" charset="0"/>
                <a:ea typeface="+mn-ea"/>
                <a:cs typeface="Arial" charset="0"/>
              </a:defRPr>
            </a:lvl6pPr>
            <a:lvl7pPr marL="2743200" algn="l" defTabSz="914400" rtl="0" eaLnBrk="1" latinLnBrk="0" hangingPunct="1">
              <a:defRPr sz="2400" b="1" kern="1200">
                <a:solidFill>
                  <a:schemeClr val="tx1"/>
                </a:solidFill>
                <a:latin typeface="Arial" charset="0"/>
                <a:ea typeface="+mn-ea"/>
                <a:cs typeface="Arial" charset="0"/>
              </a:defRPr>
            </a:lvl7pPr>
            <a:lvl8pPr marL="3200400" algn="l" defTabSz="914400" rtl="0" eaLnBrk="1" latinLnBrk="0" hangingPunct="1">
              <a:defRPr sz="2400" b="1" kern="1200">
                <a:solidFill>
                  <a:schemeClr val="tx1"/>
                </a:solidFill>
                <a:latin typeface="Arial" charset="0"/>
                <a:ea typeface="+mn-ea"/>
                <a:cs typeface="Arial" charset="0"/>
              </a:defRPr>
            </a:lvl8pPr>
            <a:lvl9pPr marL="3657600" algn="l" defTabSz="914400" rtl="0" eaLnBrk="1" latinLnBrk="0" hangingPunct="1">
              <a:defRPr sz="2400" b="1" kern="1200">
                <a:solidFill>
                  <a:schemeClr val="tx1"/>
                </a:solidFill>
                <a:latin typeface="Arial" charset="0"/>
                <a:ea typeface="+mn-ea"/>
                <a:cs typeface="Arial" charset="0"/>
              </a:defRPr>
            </a:lvl9pPr>
          </a:lstStyle>
          <a:p>
            <a:endParaRPr lang="en-US"/>
          </a:p>
        </p:txBody>
      </p:sp>
    </p:spTree>
    <p:extLst>
      <p:ext uri="{BB962C8B-B14F-4D97-AF65-F5344CB8AC3E}">
        <p14:creationId xmlns:p14="http://schemas.microsoft.com/office/powerpoint/2010/main" val="1367818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914400"/>
            <a:ext cx="6248400" cy="4832092"/>
          </a:xfrm>
          <a:prstGeom prst="rect">
            <a:avLst/>
          </a:prstGeom>
        </p:spPr>
        <p:txBody>
          <a:bodyPr wrap="square">
            <a:spAutoFit/>
          </a:bodyPr>
          <a:lstStyle/>
          <a:p>
            <a:r>
              <a:rPr lang="en-US" sz="2800" dirty="0" smtClean="0"/>
              <a:t>Biofuel </a:t>
            </a:r>
            <a:r>
              <a:rPr lang="en-US" sz="2800" dirty="0"/>
              <a:t>production technology selection </a:t>
            </a:r>
            <a:r>
              <a:rPr lang="en-US" sz="2800" dirty="0" smtClean="0"/>
              <a:t>criteria:</a:t>
            </a:r>
          </a:p>
          <a:p>
            <a:pPr marL="457200" indent="-457200">
              <a:buFont typeface="Wingdings" pitchFamily="2" charset="2"/>
              <a:buChar char="§"/>
            </a:pPr>
            <a:r>
              <a:rPr lang="en-US" sz="2800" dirty="0" smtClean="0"/>
              <a:t>Energy content</a:t>
            </a:r>
          </a:p>
          <a:p>
            <a:pPr marL="457200" indent="-457200">
              <a:buFont typeface="Wingdings" pitchFamily="2" charset="2"/>
              <a:buChar char="§"/>
            </a:pPr>
            <a:r>
              <a:rPr lang="en-US" sz="2800" dirty="0"/>
              <a:t>N</a:t>
            </a:r>
            <a:r>
              <a:rPr lang="en-US" sz="2800" dirty="0" smtClean="0"/>
              <a:t>on </a:t>
            </a:r>
            <a:r>
              <a:rPr lang="en-US" sz="2800" dirty="0"/>
              <a:t>renewable energy </a:t>
            </a:r>
            <a:r>
              <a:rPr lang="en-US" sz="2800" dirty="0" smtClean="0"/>
              <a:t>consumed</a:t>
            </a:r>
          </a:p>
          <a:p>
            <a:pPr marL="457200" indent="-457200">
              <a:buFont typeface="Wingdings" pitchFamily="2" charset="2"/>
              <a:buChar char="§"/>
            </a:pPr>
            <a:r>
              <a:rPr lang="en-US" sz="2800" dirty="0" smtClean="0"/>
              <a:t>Availability</a:t>
            </a:r>
          </a:p>
          <a:p>
            <a:pPr marL="457200" indent="-457200">
              <a:buFont typeface="Wingdings" pitchFamily="2" charset="2"/>
              <a:buChar char="§"/>
            </a:pPr>
            <a:r>
              <a:rPr lang="en-US" sz="2800" dirty="0"/>
              <a:t>C</a:t>
            </a:r>
            <a:r>
              <a:rPr lang="en-US" sz="2800" dirty="0" smtClean="0"/>
              <a:t>arbon residue</a:t>
            </a:r>
          </a:p>
          <a:p>
            <a:pPr marL="457200" indent="-457200">
              <a:buFont typeface="Wingdings" pitchFamily="2" charset="2"/>
              <a:buChar char="§"/>
            </a:pPr>
            <a:r>
              <a:rPr lang="en-US" sz="2800" dirty="0"/>
              <a:t>S</a:t>
            </a:r>
            <a:r>
              <a:rPr lang="en-US" sz="2800" dirty="0" smtClean="0"/>
              <a:t>ulfur content</a:t>
            </a:r>
          </a:p>
          <a:p>
            <a:pPr marL="457200" indent="-457200">
              <a:buFont typeface="Wingdings" pitchFamily="2" charset="2"/>
              <a:buChar char="§"/>
            </a:pPr>
            <a:r>
              <a:rPr lang="en-US" sz="2800" dirty="0"/>
              <a:t>V</a:t>
            </a:r>
            <a:r>
              <a:rPr lang="en-US" sz="2800" dirty="0" smtClean="0"/>
              <a:t>iscosity</a:t>
            </a:r>
          </a:p>
          <a:p>
            <a:pPr marL="457200" indent="-457200">
              <a:buFont typeface="Wingdings" pitchFamily="2" charset="2"/>
              <a:buChar char="§"/>
            </a:pPr>
            <a:r>
              <a:rPr lang="en-US" sz="2800" dirty="0" smtClean="0"/>
              <a:t>Density</a:t>
            </a:r>
          </a:p>
          <a:p>
            <a:pPr marL="457200" indent="-457200">
              <a:buFont typeface="Wingdings" pitchFamily="2" charset="2"/>
              <a:buChar char="§"/>
            </a:pPr>
            <a:r>
              <a:rPr lang="en-US" sz="2800" dirty="0" smtClean="0"/>
              <a:t>Efficiency</a:t>
            </a:r>
          </a:p>
          <a:p>
            <a:pPr marL="457200" indent="-457200">
              <a:buFont typeface="Wingdings" pitchFamily="2" charset="2"/>
              <a:buChar char="§"/>
            </a:pPr>
            <a:r>
              <a:rPr lang="en-US" sz="2800" dirty="0"/>
              <a:t>S</a:t>
            </a:r>
            <a:r>
              <a:rPr lang="en-US" sz="2800" dirty="0" smtClean="0"/>
              <a:t>cale up</a:t>
            </a:r>
            <a:endParaRPr lang="en-US" sz="2800" dirty="0"/>
          </a:p>
        </p:txBody>
      </p:sp>
    </p:spTree>
    <p:extLst>
      <p:ext uri="{BB962C8B-B14F-4D97-AF65-F5344CB8AC3E}">
        <p14:creationId xmlns:p14="http://schemas.microsoft.com/office/powerpoint/2010/main" val="6507557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Comparison </a:t>
            </a:r>
            <a:r>
              <a:rPr lang="en-US" dirty="0"/>
              <a:t>of technologies </a:t>
            </a:r>
            <a:br>
              <a:rPr lang="en-US" dirty="0"/>
            </a:br>
            <a:r>
              <a:rPr lang="en-US" dirty="0"/>
              <a:t>Economic versus environmental aspects</a:t>
            </a:r>
          </a:p>
        </p:txBody>
      </p:sp>
      <p:pic>
        <p:nvPicPr>
          <p:cNvPr id="2050"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0" y="1447800"/>
            <a:ext cx="9144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99746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133600"/>
            <a:ext cx="7924800" cy="1143000"/>
          </a:xfrm>
        </p:spPr>
        <p:txBody>
          <a:bodyPr/>
          <a:lstStyle/>
          <a:p>
            <a:r>
              <a:rPr lang="en-US" dirty="0" smtClean="0"/>
              <a:t>                 </a:t>
            </a:r>
            <a:r>
              <a:rPr lang="en-US" sz="4000" dirty="0" smtClean="0"/>
              <a:t>Solar and WIND</a:t>
            </a:r>
            <a:endParaRPr lang="en-US" sz="4000" dirty="0"/>
          </a:p>
        </p:txBody>
      </p:sp>
    </p:spTree>
    <p:extLst>
      <p:ext uri="{BB962C8B-B14F-4D97-AF65-F5344CB8AC3E}">
        <p14:creationId xmlns:p14="http://schemas.microsoft.com/office/powerpoint/2010/main" val="19969439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76200" y="1447800"/>
            <a:ext cx="8991600" cy="3721707"/>
          </a:xfrm>
          <a:prstGeom prst="rect">
            <a:avLst/>
          </a:prstGeom>
          <a:noFill/>
          <a:ln w="9525">
            <a:noFill/>
            <a:miter lim="800000"/>
            <a:headEnd/>
            <a:tailEnd/>
          </a:ln>
        </p:spPr>
      </p:pic>
      <p:sp>
        <p:nvSpPr>
          <p:cNvPr id="6" name="Title 1"/>
          <p:cNvSpPr>
            <a:spLocks noGrp="1"/>
          </p:cNvSpPr>
          <p:nvPr>
            <p:ph type="title"/>
          </p:nvPr>
        </p:nvSpPr>
        <p:spPr>
          <a:xfrm>
            <a:off x="685800" y="0"/>
            <a:ext cx="8077200" cy="1143000"/>
          </a:xfrm>
        </p:spPr>
        <p:txBody>
          <a:bodyPr/>
          <a:lstStyle/>
          <a:p>
            <a:r>
              <a:rPr lang="en-US" dirty="0" smtClean="0"/>
              <a:t>      </a:t>
            </a:r>
            <a:r>
              <a:rPr lang="en-US" sz="4000" dirty="0" err="1" smtClean="0"/>
              <a:t>Renwables</a:t>
            </a:r>
            <a:r>
              <a:rPr lang="en-US" sz="4000" dirty="0" smtClean="0"/>
              <a:t> For CO2 </a:t>
            </a:r>
            <a:r>
              <a:rPr lang="en-US" sz="4000" dirty="0" err="1" smtClean="0"/>
              <a:t>ReUSE</a:t>
            </a:r>
            <a:endParaRPr lang="en-US" sz="4000" dirty="0"/>
          </a:p>
        </p:txBody>
      </p:sp>
    </p:spTree>
    <p:extLst>
      <p:ext uri="{BB962C8B-B14F-4D97-AF65-F5344CB8AC3E}">
        <p14:creationId xmlns:p14="http://schemas.microsoft.com/office/powerpoint/2010/main" val="1996943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9"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rgbClr val="134770">
                    <a:lumMod val="10000"/>
                  </a:srgbClr>
                </a:solidFill>
                <a:latin typeface="Centaur" panose="02030504050205020304" pitchFamily="18" charset="0"/>
              </a:rPr>
              <a:t>OMICS </a:t>
            </a:r>
            <a:r>
              <a:rPr lang="en-IN" sz="2000" dirty="0">
                <a:solidFill>
                  <a:srgbClr val="134770">
                    <a:lumMod val="10000"/>
                  </a:srgbClr>
                </a:solidFill>
                <a:latin typeface="Centaur" panose="02030504050205020304" pitchFamily="18" charset="0"/>
              </a:rPr>
              <a:t>International </a:t>
            </a:r>
            <a:r>
              <a:rPr lang="en-IN" sz="2000" dirty="0">
                <a:solidFill>
                  <a:srgbClr val="134770">
                    <a:lumMod val="10000"/>
                  </a:srgbClr>
                </a:solidFill>
                <a:latin typeface="Centaur" panose="02030504050205020304" pitchFamily="18" charset="0"/>
              </a:rPr>
              <a:t>welcomes submissions that are original and technically so as to serve both the developing world and developed countries in the best possible way.</a:t>
            </a:r>
          </a:p>
          <a:p>
            <a:pPr algn="ctr">
              <a:defRPr/>
            </a:pPr>
            <a:r>
              <a:rPr lang="en-US" sz="2000" dirty="0">
                <a:solidFill>
                  <a:srgbClr val="134770">
                    <a:lumMod val="10000"/>
                  </a:srgbClr>
                </a:solidFill>
                <a:latin typeface="Centaur" panose="02030504050205020304" pitchFamily="18" charset="0"/>
              </a:rPr>
              <a:t>OMICS Journals  are poised in excellence by publishing high quality research. </a:t>
            </a:r>
            <a:r>
              <a:rPr lang="en-IN" sz="2000" dirty="0">
                <a:solidFill>
                  <a:srgbClr val="134770">
                    <a:lumMod val="10000"/>
                  </a:srgbClr>
                </a:solidFill>
                <a:latin typeface="Centaur" panose="02030504050205020304" pitchFamily="18" charset="0"/>
              </a:rPr>
              <a:t>OMICS </a:t>
            </a:r>
            <a:r>
              <a:rPr lang="en-IN" sz="2000" dirty="0">
                <a:solidFill>
                  <a:srgbClr val="134770">
                    <a:lumMod val="10000"/>
                  </a:srgbClr>
                </a:solidFill>
                <a:latin typeface="Centaur" panose="02030504050205020304" pitchFamily="18" charset="0"/>
              </a:rPr>
              <a:t>International </a:t>
            </a:r>
            <a:r>
              <a:rPr lang="en-IN" sz="2000" dirty="0">
                <a:solidFill>
                  <a:srgbClr val="134770">
                    <a:lumMod val="10000"/>
                  </a:srgbClr>
                </a:solidFill>
                <a:latin typeface="Centaur" panose="02030504050205020304" pitchFamily="18" charset="0"/>
              </a:rPr>
              <a:t>follows an Editorial Manager® System peer review process and boasts of a strong and active editorial board.</a:t>
            </a:r>
            <a:endParaRPr lang="en-US" sz="2000" dirty="0">
              <a:solidFill>
                <a:srgbClr val="134770">
                  <a:lumMod val="10000"/>
                </a:srgbClr>
              </a:solidFill>
              <a:latin typeface="Centaur" panose="02030504050205020304" pitchFamily="18" charset="0"/>
            </a:endParaRPr>
          </a:p>
          <a:p>
            <a:pPr algn="ctr">
              <a:defRPr/>
            </a:pPr>
            <a:r>
              <a:rPr lang="en-US" sz="2000" dirty="0">
                <a:solidFill>
                  <a:srgbClr val="134770">
                    <a:lumMod val="10000"/>
                  </a:srgb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rgbClr val="134770">
                    <a:lumMod val="10000"/>
                  </a:srgb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rgbClr val="134770">
                  <a:lumMod val="10000"/>
                </a:srgbClr>
              </a:solidFill>
              <a:latin typeface="Centaur" panose="02030504050205020304" pitchFamily="18" charset="0"/>
            </a:endParaRPr>
          </a:p>
          <a:p>
            <a:pPr>
              <a:defRPr/>
            </a:pPr>
            <a:endParaRPr lang="en-US" sz="2000" dirty="0">
              <a:solidFill>
                <a:prstClr val="black"/>
              </a:solidFill>
            </a:endParaRPr>
          </a:p>
        </p:txBody>
      </p:sp>
      <p:sp>
        <p:nvSpPr>
          <p:cNvPr id="6" name="Rectangle 5"/>
          <p:cNvSpPr/>
          <p:nvPr/>
        </p:nvSpPr>
        <p:spPr>
          <a:xfrm>
            <a:off x="319088" y="5910262"/>
            <a:ext cx="7010400" cy="9223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rgbClr val="63A0CC">
                    <a:lumMod val="10000"/>
                  </a:srgb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rgbClr val="63A0CC">
                    <a:lumMod val="10000"/>
                  </a:srgb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rgbClr val="B258D3">
                    <a:lumMod val="10000"/>
                  </a:srgbClr>
                </a:solidFill>
                <a:latin typeface="Baskerville Old Face" panose="02020602080505020303" pitchFamily="18" charset="0"/>
              </a:rPr>
              <a:t>OMICS Journals are welcoming Submissions</a:t>
            </a:r>
            <a:r>
              <a:rPr lang="en-US" sz="3200" b="1" dirty="0" smtClean="0">
                <a:solidFill>
                  <a:srgbClr val="B258D3">
                    <a:lumMod val="10000"/>
                  </a:srgbClr>
                </a:solidFill>
              </a:rPr>
              <a:t/>
            </a:r>
            <a:br>
              <a:rPr lang="en-US" sz="3200" b="1" dirty="0" smtClean="0">
                <a:solidFill>
                  <a:srgbClr val="B258D3">
                    <a:lumMod val="10000"/>
                  </a:srgbClr>
                </a:solidFill>
              </a:rPr>
            </a:br>
            <a:endParaRPr lang="en-US" sz="3200" dirty="0">
              <a:solidFill>
                <a:srgbClr val="B258D3">
                  <a:lumMod val="10000"/>
                </a:srgbClr>
              </a:solidFill>
            </a:endParaRPr>
          </a:p>
        </p:txBody>
      </p:sp>
    </p:spTree>
    <p:extLst>
      <p:ext uri="{BB962C8B-B14F-4D97-AF65-F5344CB8AC3E}">
        <p14:creationId xmlns:p14="http://schemas.microsoft.com/office/powerpoint/2010/main" val="535675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1295399"/>
          </a:xfrm>
        </p:spPr>
        <p:txBody>
          <a:bodyPr/>
          <a:lstStyle/>
          <a:p>
            <a:r>
              <a:rPr lang="en-US" dirty="0" smtClean="0"/>
              <a:t>Related Journals</a:t>
            </a:r>
            <a:endParaRPr lang="en-US" dirty="0"/>
          </a:p>
        </p:txBody>
      </p:sp>
      <p:sp>
        <p:nvSpPr>
          <p:cNvPr id="3" name="Subtitle 2"/>
          <p:cNvSpPr>
            <a:spLocks noGrp="1"/>
          </p:cNvSpPr>
          <p:nvPr>
            <p:ph type="subTitle" idx="1"/>
          </p:nvPr>
        </p:nvSpPr>
        <p:spPr>
          <a:xfrm>
            <a:off x="838200" y="2438400"/>
            <a:ext cx="7543800" cy="1371600"/>
          </a:xfrm>
        </p:spPr>
        <p:txBody>
          <a:bodyPr>
            <a:normAutofit fontScale="92500" lnSpcReduction="10000"/>
          </a:bodyPr>
          <a:lstStyle/>
          <a:p>
            <a:r>
              <a:rPr lang="en-US" sz="2400" dirty="0">
                <a:hlinkClick r:id="rId2"/>
              </a:rPr>
              <a:t>Chemical Sciences </a:t>
            </a:r>
            <a:r>
              <a:rPr lang="en-US" sz="2400" dirty="0" smtClean="0">
                <a:hlinkClick r:id="rId2"/>
              </a:rPr>
              <a:t>Journal</a:t>
            </a:r>
            <a:endParaRPr lang="en-US" sz="2400" dirty="0" smtClean="0"/>
          </a:p>
          <a:p>
            <a:endParaRPr lang="en-US" sz="2400" dirty="0"/>
          </a:p>
          <a:p>
            <a:r>
              <a:rPr lang="en-US" sz="2400" dirty="0">
                <a:hlinkClick r:id="rId3"/>
              </a:rPr>
              <a:t>Chemical Engineering &amp; Process Technology</a:t>
            </a:r>
            <a:endParaRPr lang="en-US" sz="2400" dirty="0"/>
          </a:p>
        </p:txBody>
      </p:sp>
    </p:spTree>
    <p:extLst>
      <p:ext uri="{BB962C8B-B14F-4D97-AF65-F5344CB8AC3E}">
        <p14:creationId xmlns:p14="http://schemas.microsoft.com/office/powerpoint/2010/main" val="4256779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447800"/>
            <a:ext cx="7924800" cy="1143000"/>
          </a:xfrm>
        </p:spPr>
        <p:txBody>
          <a:bodyPr/>
          <a:lstStyle/>
          <a:p>
            <a:r>
              <a:rPr lang="en-US" dirty="0" smtClean="0"/>
              <a:t>Signature: Mariano MARTIN</a:t>
            </a:r>
            <a:endParaRPr lang="en-US" dirty="0"/>
          </a:p>
        </p:txBody>
      </p:sp>
    </p:spTree>
    <p:extLst>
      <p:ext uri="{BB962C8B-B14F-4D97-AF65-F5344CB8AC3E}">
        <p14:creationId xmlns:p14="http://schemas.microsoft.com/office/powerpoint/2010/main" val="36657587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4294967295"/>
          </p:nvPr>
        </p:nvSpPr>
        <p:spPr>
          <a:xfrm>
            <a:off x="457200" y="1600200"/>
            <a:ext cx="7467600" cy="4525963"/>
          </a:xfrm>
          <a:prstGeom prst="rect">
            <a:avLst/>
          </a:prstGeom>
        </p:spPr>
        <p:txBody>
          <a:bodyPr/>
          <a:lstStyle/>
          <a:p>
            <a:pPr>
              <a:defRPr/>
            </a:pPr>
            <a:endParaRPr lang="en-US" dirty="0"/>
          </a:p>
        </p:txBody>
      </p:sp>
      <p:pic>
        <p:nvPicPr>
          <p:cNvPr id="17412"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830262"/>
          </a:xfrm>
          <a:prstGeom prst="rect">
            <a:avLst/>
          </a:prstGeom>
        </p:spPr>
        <p:txBody>
          <a:bodyPr>
            <a:spAutoFit/>
          </a:bodyPr>
          <a:lstStyle/>
          <a:p>
            <a:pPr>
              <a:defRPr/>
            </a:pPr>
            <a:r>
              <a:rPr lang="en-US" sz="2400" dirty="0">
                <a:solidFill>
                  <a:srgbClr val="63A0CC">
                    <a:lumMod val="10000"/>
                  </a:srgbClr>
                </a:solidFill>
                <a:latin typeface="Andalus" panose="02020603050405020304" pitchFamily="18" charset="-78"/>
                <a:cs typeface="Andalus" panose="02020603050405020304" pitchFamily="18" charset="-78"/>
              </a:rPr>
              <a:t>OMICS </a:t>
            </a:r>
            <a:r>
              <a:rPr lang="en-US" sz="2400" dirty="0">
                <a:solidFill>
                  <a:srgbClr val="63A0CC">
                    <a:lumMod val="10000"/>
                  </a:srgbClr>
                </a:solidFill>
                <a:latin typeface="Andalus" panose="02020603050405020304" pitchFamily="18" charset="-78"/>
                <a:cs typeface="Andalus" panose="02020603050405020304" pitchFamily="18" charset="-78"/>
              </a:rPr>
              <a:t>International </a:t>
            </a:r>
            <a:r>
              <a:rPr lang="en-US" sz="2400" b="1" dirty="0">
                <a:solidFill>
                  <a:srgbClr val="63A0CC">
                    <a:lumMod val="10000"/>
                  </a:srgbClr>
                </a:solidFill>
                <a:latin typeface="Andalus" panose="02020603050405020304" pitchFamily="18" charset="-78"/>
                <a:cs typeface="Andalus" panose="02020603050405020304" pitchFamily="18" charset="-78"/>
              </a:rPr>
              <a:t>Open Access Membership</a:t>
            </a:r>
            <a:br>
              <a:rPr lang="en-US" sz="2400" b="1" dirty="0">
                <a:solidFill>
                  <a:srgbClr val="63A0CC">
                    <a:lumMod val="10000"/>
                  </a:srgbClr>
                </a:solidFill>
                <a:latin typeface="Andalus" panose="02020603050405020304" pitchFamily="18" charset="-78"/>
                <a:cs typeface="Andalus" panose="02020603050405020304" pitchFamily="18" charset="-78"/>
              </a:rPr>
            </a:br>
            <a:endParaRPr lang="en-US" sz="2400" dirty="0">
              <a:solidFill>
                <a:srgbClr val="63A0CC">
                  <a:lumMod val="10000"/>
                </a:srgb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a:solidFill>
                  <a:prstClr val="black"/>
                </a:solidFill>
                <a:latin typeface="Calisto MT" panose="02040603050505030304" pitchFamily="18" charset="0"/>
              </a:rPr>
              <a:t>OMICS </a:t>
            </a:r>
            <a:r>
              <a:rPr lang="en-US" smtClean="0">
                <a:solidFill>
                  <a:prstClr val="black"/>
                </a:solidFill>
                <a:latin typeface="Calisto MT" panose="02040603050505030304" pitchFamily="18" charset="0"/>
              </a:rPr>
              <a:t>International’s Open </a:t>
            </a:r>
            <a:r>
              <a:rPr lang="en-US" dirty="0">
                <a:solidFill>
                  <a:prstClr val="black"/>
                </a:solidFill>
                <a:latin typeface="Calisto MT" panose="02040603050505030304" pitchFamily="18" charset="0"/>
              </a:rPr>
              <a:t>Access Membership enables academic and research institutions, funders and corporations to actively encourage open access in scholarly communication and the dissemination of research published by their authors.</a:t>
            </a:r>
          </a:p>
          <a:p>
            <a:pPr>
              <a:defRPr/>
            </a:pPr>
            <a:r>
              <a:rPr lang="en-US" dirty="0">
                <a:solidFill>
                  <a:prstClr val="black"/>
                </a:solidFill>
                <a:latin typeface="Calisto MT" panose="02040603050505030304" pitchFamily="18" charset="0"/>
              </a:rPr>
              <a:t>For more details and benefits, click on the link below:</a:t>
            </a:r>
          </a:p>
          <a:p>
            <a:pPr>
              <a:defRPr/>
            </a:pPr>
            <a:r>
              <a:rPr lang="en-US" dirty="0">
                <a:solidFill>
                  <a:srgbClr val="B258D3">
                    <a:lumMod val="10000"/>
                  </a:srgbClr>
                </a:solidFill>
                <a:latin typeface="Calisto MT" panose="02040603050505030304" pitchFamily="18" charset="0"/>
                <a:hlinkClick r:id="rId4"/>
              </a:rPr>
              <a:t>http://omicsonline.org/membership.php</a:t>
            </a:r>
            <a:r>
              <a:rPr lang="en-US" dirty="0">
                <a:solidFill>
                  <a:srgbClr val="B258D3">
                    <a:lumMod val="10000"/>
                  </a:srgbClr>
                </a:solidFill>
                <a:latin typeface="Calisto MT" panose="02040603050505030304" pitchFamily="18" charset="0"/>
              </a:rPr>
              <a:t> </a:t>
            </a:r>
          </a:p>
        </p:txBody>
      </p:sp>
    </p:spTree>
    <p:extLst>
      <p:ext uri="{BB962C8B-B14F-4D97-AF65-F5344CB8AC3E}">
        <p14:creationId xmlns:p14="http://schemas.microsoft.com/office/powerpoint/2010/main" val="1522933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33600" y="3124200"/>
            <a:ext cx="6172200" cy="685800"/>
          </a:xfrm>
        </p:spPr>
        <p:txBody>
          <a:bodyPr>
            <a:normAutofit/>
          </a:bodyPr>
          <a:lstStyle/>
          <a:p>
            <a:r>
              <a:rPr lang="en-US" sz="3200" dirty="0" smtClean="0"/>
              <a:t>Editor PPT</a:t>
            </a:r>
            <a:endParaRPr lang="en-US" sz="3200" dirty="0"/>
          </a:p>
        </p:txBody>
      </p:sp>
      <p:sp>
        <p:nvSpPr>
          <p:cNvPr id="2" name="Title 1"/>
          <p:cNvSpPr>
            <a:spLocks noGrp="1"/>
          </p:cNvSpPr>
          <p:nvPr>
            <p:ph type="ctrTitle"/>
          </p:nvPr>
        </p:nvSpPr>
        <p:spPr>
          <a:xfrm>
            <a:off x="990600" y="838200"/>
            <a:ext cx="7543800" cy="2152650"/>
          </a:xfrm>
        </p:spPr>
        <p:txBody>
          <a:bodyPr/>
          <a:lstStyle/>
          <a:p>
            <a:r>
              <a:rPr lang="en-US" dirty="0" smtClean="0"/>
              <a:t>      </a:t>
            </a:r>
            <a:r>
              <a:rPr lang="en-US" sz="4000" dirty="0"/>
              <a:t>Mariano </a:t>
            </a:r>
            <a:r>
              <a:rPr lang="en-US" sz="4000" dirty="0" smtClean="0"/>
              <a:t>Martin</a:t>
            </a:r>
            <a:endParaRPr lang="en-US" sz="4000" dirty="0"/>
          </a:p>
        </p:txBody>
      </p:sp>
    </p:spTree>
    <p:extLst>
      <p:ext uri="{BB962C8B-B14F-4D97-AF65-F5344CB8AC3E}">
        <p14:creationId xmlns:p14="http://schemas.microsoft.com/office/powerpoint/2010/main" val="1985596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Biography</a:t>
            </a:r>
            <a:endParaRPr lang="en-US" dirty="0"/>
          </a:p>
        </p:txBody>
      </p:sp>
      <p:sp>
        <p:nvSpPr>
          <p:cNvPr id="3" name="Content Placeholder 2"/>
          <p:cNvSpPr>
            <a:spLocks noGrp="1"/>
          </p:cNvSpPr>
          <p:nvPr>
            <p:ph sz="quarter" idx="13"/>
          </p:nvPr>
        </p:nvSpPr>
        <p:spPr/>
        <p:txBody>
          <a:bodyPr>
            <a:normAutofit fontScale="62500" lnSpcReduction="20000"/>
          </a:bodyPr>
          <a:lstStyle/>
          <a:p>
            <a:r>
              <a:rPr lang="en-US" sz="2800" dirty="0" smtClean="0"/>
              <a:t>Dr. Martin</a:t>
            </a:r>
            <a:r>
              <a:rPr lang="en-US" sz="2800" dirty="0"/>
              <a:t> </a:t>
            </a:r>
            <a:r>
              <a:rPr lang="en-US" sz="2800" dirty="0" smtClean="0"/>
              <a:t>obtained </a:t>
            </a:r>
            <a:r>
              <a:rPr lang="en-US" sz="2800" dirty="0"/>
              <a:t>a FPU predoctoral fellowship from the </a:t>
            </a:r>
            <a:r>
              <a:rPr lang="en-US" sz="2800" dirty="0" smtClean="0"/>
              <a:t>ministry of Science in Spain </a:t>
            </a:r>
            <a:r>
              <a:rPr lang="en-US" sz="2800" dirty="0"/>
              <a:t>to carry out his PhD. He graduated in 2008 with honors </a:t>
            </a:r>
            <a:r>
              <a:rPr lang="en-US" sz="2800" dirty="0" smtClean="0"/>
              <a:t>and </a:t>
            </a:r>
            <a:r>
              <a:rPr lang="en-US" sz="2800" dirty="0"/>
              <a:t>was </a:t>
            </a:r>
            <a:r>
              <a:rPr lang="en-US" sz="2800" dirty="0" smtClean="0"/>
              <a:t>recipient of </a:t>
            </a:r>
            <a:r>
              <a:rPr lang="en-US" sz="2800" dirty="0"/>
              <a:t>the Outstanding PhD award from the University of </a:t>
            </a:r>
            <a:r>
              <a:rPr lang="en-US" sz="2800" dirty="0" smtClean="0"/>
              <a:t>Salamanca. Dr. </a:t>
            </a:r>
            <a:r>
              <a:rPr lang="en-US" sz="2800" dirty="0"/>
              <a:t>Martin joined Procter and Gamble, Newcastle Technical Centre, for a postdoctoral appointment at Modeling and Simulation dealing with complex chemical reactors, for which he received the P&amp;G award for his contributions to modeling and </a:t>
            </a:r>
            <a:r>
              <a:rPr lang="en-US" sz="2800" dirty="0" smtClean="0"/>
              <a:t>simulation. Next, her was awarded a Fulbright Postdoctoral Fellowship at CMU. Currently, Dr</a:t>
            </a:r>
            <a:r>
              <a:rPr lang="en-US" sz="2800" dirty="0"/>
              <a:t>. Martin is also Mobility coordinator for the Chemical engineering degree and </a:t>
            </a:r>
            <a:r>
              <a:rPr lang="en-US" sz="2800" dirty="0" smtClean="0"/>
              <a:t>Head of the Master Studies  in </a:t>
            </a:r>
            <a:r>
              <a:rPr lang="en-US" sz="2800" dirty="0"/>
              <a:t>Chemical </a:t>
            </a:r>
            <a:r>
              <a:rPr lang="en-US" sz="2800" dirty="0" smtClean="0"/>
              <a:t>Engineering at Univ. Salamanca. </a:t>
            </a:r>
            <a:r>
              <a:rPr lang="en-US" sz="2800" dirty="0"/>
              <a:t>Prof. Martin is coauthor of </a:t>
            </a:r>
            <a:r>
              <a:rPr lang="en-US" sz="2800" dirty="0" smtClean="0"/>
              <a:t>49 </a:t>
            </a:r>
            <a:r>
              <a:rPr lang="en-US" sz="2800" dirty="0"/>
              <a:t>papers in international Journals and </a:t>
            </a:r>
            <a:r>
              <a:rPr lang="en-US" sz="2800" dirty="0" smtClean="0"/>
              <a:t>13 </a:t>
            </a:r>
            <a:r>
              <a:rPr lang="en-US" sz="2800" dirty="0"/>
              <a:t>book chapters</a:t>
            </a:r>
            <a:r>
              <a:rPr lang="en-US" sz="2800" dirty="0" smtClean="0"/>
              <a:t>, his </a:t>
            </a:r>
            <a:r>
              <a:rPr lang="en-US" sz="2800" dirty="0"/>
              <a:t>h index is </a:t>
            </a:r>
            <a:r>
              <a:rPr lang="en-US" sz="2800" dirty="0" smtClean="0"/>
              <a:t>15 and editor of a undergraduate textbook. </a:t>
            </a:r>
            <a:r>
              <a:rPr lang="en-US" sz="2800" dirty="0"/>
              <a:t>He has also presented </a:t>
            </a:r>
            <a:r>
              <a:rPr lang="en-US" sz="2800" dirty="0" smtClean="0"/>
              <a:t>49 </a:t>
            </a:r>
            <a:r>
              <a:rPr lang="en-US" sz="2800" dirty="0"/>
              <a:t>papers in international conferences and prepared international teaching </a:t>
            </a:r>
            <a:r>
              <a:rPr lang="en-US" sz="2800" dirty="0" smtClean="0"/>
              <a:t>material.</a:t>
            </a:r>
          </a:p>
          <a:p>
            <a:r>
              <a:rPr lang="en-US" sz="2800" dirty="0" smtClean="0"/>
              <a:t>His research </a:t>
            </a:r>
            <a:r>
              <a:rPr lang="en-US" sz="2800" dirty="0"/>
              <a:t>interests include </a:t>
            </a:r>
            <a:r>
              <a:rPr lang="en-US" sz="2800" dirty="0" smtClean="0"/>
              <a:t>renewable based energy and fuels production</a:t>
            </a:r>
            <a:r>
              <a:rPr lang="en-US" sz="2400" dirty="0" smtClean="0"/>
              <a:t>.</a:t>
            </a:r>
          </a:p>
          <a:p>
            <a:pPr lvl="1"/>
            <a:r>
              <a:rPr lang="en-US" sz="2400" dirty="0" err="1" smtClean="0"/>
              <a:t>Biofuels</a:t>
            </a:r>
            <a:r>
              <a:rPr lang="en-US" sz="2400" dirty="0" smtClean="0"/>
              <a:t> production</a:t>
            </a:r>
          </a:p>
          <a:p>
            <a:pPr lvl="1"/>
            <a:r>
              <a:rPr lang="en-US" sz="2400" dirty="0" smtClean="0"/>
              <a:t>Solar and wind energy to chemicals</a:t>
            </a:r>
            <a:endParaRPr lang="en-US" sz="2400" dirty="0"/>
          </a:p>
        </p:txBody>
      </p:sp>
    </p:spTree>
    <p:extLst>
      <p:ext uri="{BB962C8B-B14F-4D97-AF65-F5344CB8AC3E}">
        <p14:creationId xmlns:p14="http://schemas.microsoft.com/office/powerpoint/2010/main" val="2829402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924800" cy="1143000"/>
          </a:xfrm>
        </p:spPr>
        <p:txBody>
          <a:bodyPr/>
          <a:lstStyle/>
          <a:p>
            <a:r>
              <a:rPr lang="en-US" dirty="0" smtClean="0"/>
              <a:t>  Recent Publications</a:t>
            </a:r>
            <a:endParaRPr lang="en-US" dirty="0"/>
          </a:p>
        </p:txBody>
      </p:sp>
      <p:sp>
        <p:nvSpPr>
          <p:cNvPr id="3" name="Content Placeholder 2"/>
          <p:cNvSpPr>
            <a:spLocks noGrp="1"/>
          </p:cNvSpPr>
          <p:nvPr>
            <p:ph sz="quarter" idx="13"/>
          </p:nvPr>
        </p:nvSpPr>
        <p:spPr>
          <a:xfrm>
            <a:off x="533400" y="1066800"/>
            <a:ext cx="7924800" cy="4114800"/>
          </a:xfrm>
        </p:spPr>
        <p:txBody>
          <a:bodyPr>
            <a:noAutofit/>
          </a:bodyPr>
          <a:lstStyle/>
          <a:p>
            <a:r>
              <a:rPr lang="en-US" sz="1400" dirty="0" err="1" smtClean="0"/>
              <a:t>Bueno</a:t>
            </a:r>
            <a:r>
              <a:rPr lang="en-US" sz="1400" dirty="0" smtClean="0"/>
              <a:t>, L., Toro, C.A., </a:t>
            </a:r>
            <a:r>
              <a:rPr lang="en-US" sz="1400" dirty="0" err="1" smtClean="0"/>
              <a:t>Martín</a:t>
            </a:r>
            <a:r>
              <a:rPr lang="en-US" sz="1400" dirty="0" smtClean="0"/>
              <a:t> M </a:t>
            </a:r>
            <a:r>
              <a:rPr lang="en-GB" sz="1400" dirty="0" smtClean="0"/>
              <a:t>Techno-economic evaluation of the production of added value polymers from </a:t>
            </a:r>
            <a:r>
              <a:rPr lang="en-GB" sz="1400" dirty="0" err="1" smtClean="0"/>
              <a:t>glycerol.Chem</a:t>
            </a:r>
            <a:r>
              <a:rPr lang="en-GB" sz="1400" dirty="0" smtClean="0"/>
              <a:t> Eng. Res. Des. </a:t>
            </a:r>
            <a:r>
              <a:rPr lang="en-US" sz="1400" dirty="0" smtClean="0"/>
              <a:t>10.1016/j.cherd.2014.05.010</a:t>
            </a:r>
          </a:p>
          <a:p>
            <a:r>
              <a:rPr lang="en-US" sz="1400" dirty="0" smtClean="0"/>
              <a:t>Davis, W., </a:t>
            </a:r>
            <a:r>
              <a:rPr lang="en-US" sz="1400" dirty="0" err="1" smtClean="0"/>
              <a:t>Martín</a:t>
            </a:r>
            <a:r>
              <a:rPr lang="en-US" sz="1400" dirty="0" smtClean="0"/>
              <a:t>, M </a:t>
            </a:r>
            <a:r>
              <a:rPr lang="en-GB" sz="1400" dirty="0" smtClean="0"/>
              <a:t>Optimal year-round operation for methane production from CO</a:t>
            </a:r>
            <a:r>
              <a:rPr lang="en-GB" sz="1400" baseline="-25000" dirty="0" smtClean="0"/>
              <a:t>2</a:t>
            </a:r>
            <a:r>
              <a:rPr lang="en-GB" sz="1400" dirty="0" smtClean="0"/>
              <a:t> and Water using wind and/or Solar energy. J. Cleaner Prod. 80 , 252-261. </a:t>
            </a:r>
            <a:endParaRPr lang="es-ES" sz="1400" dirty="0" smtClean="0"/>
          </a:p>
          <a:p>
            <a:r>
              <a:rPr lang="en-GB" sz="1400" dirty="0" smtClean="0"/>
              <a:t> </a:t>
            </a:r>
            <a:r>
              <a:rPr lang="en-US" sz="1400" dirty="0" err="1" smtClean="0"/>
              <a:t>Martín</a:t>
            </a:r>
            <a:r>
              <a:rPr lang="en-US" sz="1400" dirty="0" smtClean="0"/>
              <a:t>, M.; Grossmann, I.E.  </a:t>
            </a:r>
            <a:r>
              <a:rPr lang="en-GB" sz="1400" dirty="0" smtClean="0"/>
              <a:t>Simultaneous dynamic optimization and heat integration for the co-production of diesel substitutes: Biodiesel (FAME &amp; FAEE) and glycerol ethers from algae oil. Ind. Eng. Chem. Res. </a:t>
            </a:r>
            <a:r>
              <a:rPr lang="en-US" sz="1400" dirty="0" smtClean="0"/>
              <a:t>53, 11371-11383</a:t>
            </a:r>
            <a:endParaRPr lang="es-ES" sz="1400" dirty="0" smtClean="0"/>
          </a:p>
          <a:p>
            <a:r>
              <a:rPr lang="en-GB" sz="1400" dirty="0" smtClean="0"/>
              <a:t> Grossmann, </a:t>
            </a:r>
            <a:r>
              <a:rPr lang="en-GB" sz="1400" dirty="0" err="1" smtClean="0"/>
              <a:t>I.E.,Martín</a:t>
            </a:r>
            <a:r>
              <a:rPr lang="en-GB" sz="1400" dirty="0" smtClean="0"/>
              <a:t>, M., Yang, L. </a:t>
            </a:r>
            <a:r>
              <a:rPr lang="en-US" sz="1400" dirty="0" smtClean="0"/>
              <a:t>Review of Optimization Models for Integrated Process Water Networks and their Application to </a:t>
            </a:r>
            <a:r>
              <a:rPr lang="en-US" sz="1400" dirty="0" err="1" smtClean="0"/>
              <a:t>Biofuel</a:t>
            </a:r>
            <a:r>
              <a:rPr lang="en-US" sz="1400" dirty="0" smtClean="0"/>
              <a:t> Processes. COCHE. </a:t>
            </a:r>
            <a:r>
              <a:rPr lang="es-ES" sz="1400" u="sng" dirty="0" smtClean="0">
                <a:hlinkClick r:id="rId2"/>
              </a:rPr>
              <a:t>http://dx.doi.org/10.1016/j.coche.2014.07.003</a:t>
            </a:r>
            <a:r>
              <a:rPr lang="es-ES" sz="1400" dirty="0" smtClean="0"/>
              <a:t>   5 101-109</a:t>
            </a:r>
          </a:p>
          <a:p>
            <a:r>
              <a:rPr lang="en-GB" sz="1400" dirty="0" smtClean="0"/>
              <a:t> </a:t>
            </a:r>
            <a:r>
              <a:rPr lang="es-ES" sz="1400" dirty="0" smtClean="0"/>
              <a:t>De la Cruz, V, Hernández, </a:t>
            </a:r>
            <a:r>
              <a:rPr lang="es-ES" sz="1400" dirty="0" err="1" smtClean="0"/>
              <a:t>S,Martín</a:t>
            </a:r>
            <a:r>
              <a:rPr lang="es-ES" sz="1400" dirty="0" smtClean="0"/>
              <a:t> M. </a:t>
            </a:r>
            <a:r>
              <a:rPr lang="es-ES" sz="1400" dirty="0" err="1" smtClean="0"/>
              <a:t>Grossmann</a:t>
            </a:r>
            <a:r>
              <a:rPr lang="es-ES" sz="1400" dirty="0" smtClean="0"/>
              <a:t>. </a:t>
            </a:r>
            <a:r>
              <a:rPr lang="en-US" sz="1400" dirty="0" smtClean="0"/>
              <a:t>I.E.  </a:t>
            </a:r>
            <a:r>
              <a:rPr lang="en-GB" sz="1400" dirty="0" smtClean="0"/>
              <a:t>Integrated synthesis of Biodiesel, </a:t>
            </a:r>
            <a:r>
              <a:rPr lang="en-GB" sz="1400" dirty="0" err="1" smtClean="0"/>
              <a:t>Bioethanol</a:t>
            </a:r>
            <a:r>
              <a:rPr lang="en-GB" sz="1400" dirty="0" smtClean="0"/>
              <a:t>, </a:t>
            </a:r>
            <a:r>
              <a:rPr lang="en-GB" sz="1400" dirty="0" err="1" smtClean="0"/>
              <a:t>Ibutene</a:t>
            </a:r>
            <a:r>
              <a:rPr lang="en-GB" sz="1400" dirty="0" smtClean="0"/>
              <a:t> and glycerol ethers from algae. Ind. Eng. </a:t>
            </a:r>
            <a:r>
              <a:rPr lang="en-GB" sz="1400" dirty="0" err="1" smtClean="0"/>
              <a:t>Chem</a:t>
            </a:r>
            <a:r>
              <a:rPr lang="en-GB" sz="1400" dirty="0" smtClean="0"/>
              <a:t> Res.  </a:t>
            </a:r>
            <a:r>
              <a:rPr lang="en-US" sz="1400" dirty="0" smtClean="0"/>
              <a:t>10.1021/ie5022738</a:t>
            </a:r>
            <a:endParaRPr lang="es-ES" sz="1400" dirty="0" smtClean="0"/>
          </a:p>
          <a:p>
            <a:r>
              <a:rPr lang="en-US" sz="1400" dirty="0" smtClean="0"/>
              <a:t> </a:t>
            </a:r>
            <a:r>
              <a:rPr lang="en-US" sz="1400" dirty="0" err="1" smtClean="0"/>
              <a:t>Martín</a:t>
            </a:r>
            <a:r>
              <a:rPr lang="en-US" sz="1400" dirty="0" smtClean="0"/>
              <a:t>, M.; Grossmann, I.E.  </a:t>
            </a:r>
            <a:r>
              <a:rPr lang="en-GB" sz="1400" dirty="0" smtClean="0"/>
              <a:t>Optimal simultaneous enhanced production of  biodiesel and </a:t>
            </a:r>
            <a:r>
              <a:rPr lang="en-GB" sz="1400" dirty="0" err="1" smtClean="0"/>
              <a:t>bioethanol</a:t>
            </a:r>
            <a:r>
              <a:rPr lang="en-GB" sz="1400" dirty="0" smtClean="0"/>
              <a:t> from algae oil via Glycerol fermentation Applied. Energy. </a:t>
            </a:r>
            <a:r>
              <a:rPr lang="es-ES" sz="1400" dirty="0" smtClean="0"/>
              <a:t>10.1016/j.apenergy.2014.08.054</a:t>
            </a:r>
          </a:p>
          <a:p>
            <a:r>
              <a:rPr lang="en-US" sz="1400" dirty="0" err="1" smtClean="0"/>
              <a:t>Martín</a:t>
            </a:r>
            <a:r>
              <a:rPr lang="en-US" sz="1400" dirty="0" smtClean="0"/>
              <a:t> M (2014) On the challenges of the use and integration of renewable energy sources. Energy Research J. 5 (1) 1-3 </a:t>
            </a:r>
            <a:r>
              <a:rPr lang="es-ES" sz="1400" b="1" dirty="0" smtClean="0"/>
              <a:t>DOI : </a:t>
            </a:r>
            <a:r>
              <a:rPr lang="es-ES" sz="1400" dirty="0" smtClean="0"/>
              <a:t>10.3844/erjsp.2014.1.3</a:t>
            </a:r>
          </a:p>
          <a:p>
            <a:endParaRPr lang="en-US" sz="2400" dirty="0"/>
          </a:p>
        </p:txBody>
      </p:sp>
    </p:spTree>
    <p:extLst>
      <p:ext uri="{BB962C8B-B14F-4D97-AF65-F5344CB8AC3E}">
        <p14:creationId xmlns:p14="http://schemas.microsoft.com/office/powerpoint/2010/main" val="307392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7924800" cy="1143000"/>
          </a:xfrm>
        </p:spPr>
        <p:txBody>
          <a:bodyPr/>
          <a:lstStyle/>
          <a:p>
            <a:r>
              <a:rPr lang="en-US" dirty="0" smtClean="0"/>
              <a:t>                 </a:t>
            </a:r>
            <a:r>
              <a:rPr lang="en-US" sz="4000" dirty="0" smtClean="0"/>
              <a:t>Biofuel Production</a:t>
            </a:r>
            <a:endParaRPr lang="en-US" sz="4000" dirty="0"/>
          </a:p>
        </p:txBody>
      </p:sp>
    </p:spTree>
    <p:extLst>
      <p:ext uri="{BB962C8B-B14F-4D97-AF65-F5344CB8AC3E}">
        <p14:creationId xmlns:p14="http://schemas.microsoft.com/office/powerpoint/2010/main" val="1996943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2618" y="2642120"/>
            <a:ext cx="1524000" cy="461665"/>
          </a:xfrm>
          <a:prstGeom prst="rect">
            <a:avLst/>
          </a:prstGeom>
        </p:spPr>
        <p:txBody>
          <a:bodyPr wrap="square">
            <a:spAutoFit/>
          </a:bodyPr>
          <a:lstStyle/>
          <a:p>
            <a:r>
              <a:rPr lang="en-GB" sz="2400" dirty="0"/>
              <a:t>Feedstock</a:t>
            </a:r>
          </a:p>
        </p:txBody>
      </p:sp>
      <p:sp>
        <p:nvSpPr>
          <p:cNvPr id="5" name="Right Arrow 4"/>
          <p:cNvSpPr/>
          <p:nvPr/>
        </p:nvSpPr>
        <p:spPr>
          <a:xfrm>
            <a:off x="1928813" y="2765795"/>
            <a:ext cx="857250" cy="214313"/>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p:nvSpPr>
        <p:spPr>
          <a:xfrm>
            <a:off x="2842873" y="2672199"/>
            <a:ext cx="2422458" cy="461665"/>
          </a:xfrm>
          <a:prstGeom prst="rect">
            <a:avLst/>
          </a:prstGeom>
        </p:spPr>
        <p:txBody>
          <a:bodyPr wrap="none">
            <a:spAutoFit/>
          </a:bodyPr>
          <a:lstStyle/>
          <a:p>
            <a:pPr algn="ctr" fontAlgn="auto">
              <a:spcBef>
                <a:spcPts val="0"/>
              </a:spcBef>
              <a:spcAft>
                <a:spcPts val="0"/>
              </a:spcAft>
              <a:defRPr/>
            </a:pPr>
            <a:r>
              <a:rPr lang="en-GB" sz="2400" dirty="0"/>
              <a:t>Conversion process</a:t>
            </a:r>
          </a:p>
        </p:txBody>
      </p:sp>
      <p:sp>
        <p:nvSpPr>
          <p:cNvPr id="8" name="Right Arrow 7"/>
          <p:cNvSpPr/>
          <p:nvPr/>
        </p:nvSpPr>
        <p:spPr>
          <a:xfrm>
            <a:off x="5279186" y="2798564"/>
            <a:ext cx="857250" cy="214313"/>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Rectangle 8"/>
          <p:cNvSpPr/>
          <p:nvPr/>
        </p:nvSpPr>
        <p:spPr>
          <a:xfrm>
            <a:off x="4876800" y="2490221"/>
            <a:ext cx="4572000" cy="830997"/>
          </a:xfrm>
          <a:prstGeom prst="rect">
            <a:avLst/>
          </a:prstGeom>
        </p:spPr>
        <p:txBody>
          <a:bodyPr>
            <a:spAutoFit/>
          </a:bodyPr>
          <a:lstStyle/>
          <a:p>
            <a:pPr algn="ctr"/>
            <a:r>
              <a:rPr lang="en-GB" sz="2400" dirty="0"/>
              <a:t>Fuel distribution</a:t>
            </a:r>
          </a:p>
          <a:p>
            <a:pPr algn="ctr"/>
            <a:r>
              <a:rPr lang="en-GB" sz="2400" dirty="0"/>
              <a:t>and retail</a:t>
            </a:r>
          </a:p>
        </p:txBody>
      </p:sp>
      <p:cxnSp>
        <p:nvCxnSpPr>
          <p:cNvPr id="10" name="Straight Arrow Connector 9"/>
          <p:cNvCxnSpPr/>
          <p:nvPr/>
        </p:nvCxnSpPr>
        <p:spPr>
          <a:xfrm flipV="1">
            <a:off x="4042713" y="1927745"/>
            <a:ext cx="928688" cy="714375"/>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181600" y="1558413"/>
            <a:ext cx="1587294" cy="369332"/>
          </a:xfrm>
          <a:prstGeom prst="rect">
            <a:avLst/>
          </a:prstGeom>
        </p:spPr>
        <p:txBody>
          <a:bodyPr wrap="none">
            <a:spAutoFit/>
          </a:bodyPr>
          <a:lstStyle/>
          <a:p>
            <a:r>
              <a:rPr lang="en-GB" i="1" dirty="0"/>
              <a:t>By product sales</a:t>
            </a:r>
          </a:p>
        </p:txBody>
      </p:sp>
      <p:cxnSp>
        <p:nvCxnSpPr>
          <p:cNvPr id="12" name="Straight Arrow Connector 11"/>
          <p:cNvCxnSpPr/>
          <p:nvPr/>
        </p:nvCxnSpPr>
        <p:spPr>
          <a:xfrm rot="5400000" flipH="1" flipV="1">
            <a:off x="3612862" y="3607588"/>
            <a:ext cx="85725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268691" y="4197927"/>
            <a:ext cx="1702710" cy="369332"/>
          </a:xfrm>
          <a:prstGeom prst="rect">
            <a:avLst/>
          </a:prstGeom>
        </p:spPr>
        <p:txBody>
          <a:bodyPr wrap="none">
            <a:spAutoFit/>
          </a:bodyPr>
          <a:lstStyle/>
          <a:p>
            <a:r>
              <a:rPr lang="en-GB" i="1" dirty="0"/>
              <a:t>Conversion inputs</a:t>
            </a:r>
          </a:p>
        </p:txBody>
      </p:sp>
    </p:spTree>
    <p:extLst>
      <p:ext uri="{BB962C8B-B14F-4D97-AF65-F5344CB8AC3E}">
        <p14:creationId xmlns:p14="http://schemas.microsoft.com/office/powerpoint/2010/main" val="2123459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iarium.usal.es/marianom3/files/2013/03/image009.png"/>
          <p:cNvPicPr>
            <a:picLocks noChangeAspect="1" noChangeArrowheads="1"/>
          </p:cNvPicPr>
          <p:nvPr/>
        </p:nvPicPr>
        <p:blipFill>
          <a:blip r:embed="rId2" cstate="print"/>
          <a:srcRect/>
          <a:stretch>
            <a:fillRect/>
          </a:stretch>
        </p:blipFill>
        <p:spPr bwMode="auto">
          <a:xfrm>
            <a:off x="1" y="152400"/>
            <a:ext cx="9144000" cy="6477000"/>
          </a:xfrm>
          <a:prstGeom prst="rect">
            <a:avLst/>
          </a:prstGeom>
          <a:noFill/>
        </p:spPr>
      </p:pic>
    </p:spTree>
    <p:extLst>
      <p:ext uri="{BB962C8B-B14F-4D97-AF65-F5344CB8AC3E}">
        <p14:creationId xmlns:p14="http://schemas.microsoft.com/office/powerpoint/2010/main" val="2123459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Liquid biofuel </a:t>
            </a:r>
            <a:r>
              <a:rPr lang="en-GB" dirty="0" smtClean="0"/>
              <a:t>feed stocks</a:t>
            </a:r>
            <a:endParaRPr lang="en-US" dirty="0"/>
          </a:p>
        </p:txBody>
      </p:sp>
      <p:sp>
        <p:nvSpPr>
          <p:cNvPr id="3" name="Content Placeholder 2"/>
          <p:cNvSpPr>
            <a:spLocks noGrp="1"/>
          </p:cNvSpPr>
          <p:nvPr>
            <p:ph sz="quarter" idx="13"/>
          </p:nvPr>
        </p:nvSpPr>
        <p:spPr>
          <a:xfrm>
            <a:off x="533400" y="1676400"/>
            <a:ext cx="7924800" cy="4114800"/>
          </a:xfrm>
        </p:spPr>
        <p:txBody>
          <a:bodyPr>
            <a:normAutofit lnSpcReduction="10000"/>
          </a:bodyPr>
          <a:lstStyle/>
          <a:p>
            <a:r>
              <a:rPr lang="en-GB" sz="2800" dirty="0"/>
              <a:t>Biodiesel – oil bearing crops</a:t>
            </a:r>
          </a:p>
          <a:p>
            <a:pPr lvl="1"/>
            <a:r>
              <a:rPr lang="en-GB" sz="2400" dirty="0"/>
              <a:t>Rape seed, sunflower, soya oil, palm oil</a:t>
            </a:r>
          </a:p>
          <a:p>
            <a:pPr lvl="1"/>
            <a:r>
              <a:rPr lang="en-GB" sz="2400" dirty="0"/>
              <a:t>Waste vegetable oils </a:t>
            </a:r>
          </a:p>
          <a:p>
            <a:r>
              <a:rPr lang="en-GB" sz="2800" dirty="0"/>
              <a:t>Bioethanol – starch and sugar crops</a:t>
            </a:r>
          </a:p>
          <a:p>
            <a:pPr lvl="1"/>
            <a:r>
              <a:rPr lang="en-GB" sz="2400" dirty="0"/>
              <a:t>Cereals, sugar beet, sugar cane</a:t>
            </a:r>
          </a:p>
          <a:p>
            <a:r>
              <a:rPr lang="en-GB" sz="2800" dirty="0"/>
              <a:t>All </a:t>
            </a:r>
            <a:r>
              <a:rPr lang="en-GB" sz="2800" dirty="0" smtClean="0"/>
              <a:t>feed stocks </a:t>
            </a:r>
            <a:r>
              <a:rPr lang="en-GB" sz="2800" dirty="0"/>
              <a:t>are traded on the food commodity markets</a:t>
            </a:r>
          </a:p>
          <a:p>
            <a:r>
              <a:rPr lang="en-GB" sz="2800" dirty="0"/>
              <a:t>Typically feedstock accounts for </a:t>
            </a:r>
            <a:r>
              <a:rPr lang="en-GB" sz="2800" dirty="0" smtClean="0"/>
              <a:t>40-50</a:t>
            </a:r>
            <a:r>
              <a:rPr lang="en-GB" sz="2800" dirty="0"/>
              <a:t>% of biofuel cost</a:t>
            </a:r>
          </a:p>
          <a:p>
            <a:endParaRPr lang="en-US" dirty="0"/>
          </a:p>
        </p:txBody>
      </p:sp>
    </p:spTree>
    <p:extLst>
      <p:ext uri="{BB962C8B-B14F-4D97-AF65-F5344CB8AC3E}">
        <p14:creationId xmlns:p14="http://schemas.microsoft.com/office/powerpoint/2010/main" val="2087448567"/>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176</TotalTime>
  <Words>735</Words>
  <Application>Microsoft Office PowerPoint</Application>
  <PresentationFormat>On-screen Show (4:3)</PresentationFormat>
  <Paragraphs>116</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Horizon</vt:lpstr>
      <vt:lpstr>PowerPoint Presentation</vt:lpstr>
      <vt:lpstr>PowerPoint Presentation</vt:lpstr>
      <vt:lpstr>      Mariano Martin</vt:lpstr>
      <vt:lpstr>Biography</vt:lpstr>
      <vt:lpstr>  Recent Publications</vt:lpstr>
      <vt:lpstr>                 Biofuel Production</vt:lpstr>
      <vt:lpstr>PowerPoint Presentation</vt:lpstr>
      <vt:lpstr>PowerPoint Presentation</vt:lpstr>
      <vt:lpstr>Liquid biofuel feed stocks</vt:lpstr>
      <vt:lpstr>PowerPoint Presentation</vt:lpstr>
      <vt:lpstr>Biomethane feedstocks</vt:lpstr>
      <vt:lpstr>Second generation fuels</vt:lpstr>
      <vt:lpstr>Overview of Biofuel Production Technologies First Generation of Biofuels</vt:lpstr>
      <vt:lpstr>Overview of Biofuel Production Technologies Second/Third Generation Biofuels</vt:lpstr>
      <vt:lpstr>PowerPoint Presentation</vt:lpstr>
      <vt:lpstr>PowerPoint Presentation</vt:lpstr>
      <vt:lpstr>          Comparison of technologies  Economic versus environmental aspects</vt:lpstr>
      <vt:lpstr>                 Solar and WIND</vt:lpstr>
      <vt:lpstr>      Renwables For CO2 ReUSE</vt:lpstr>
      <vt:lpstr>Related Journals</vt:lpstr>
      <vt:lpstr>Signature: Mariano MARTIN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Nicolas Brosse</dc:title>
  <dc:creator>Omics</dc:creator>
  <cp:lastModifiedBy>Naga Divya Tirumalaraju</cp:lastModifiedBy>
  <cp:revision>26</cp:revision>
  <dcterms:created xsi:type="dcterms:W3CDTF">2006-08-16T00:00:00Z</dcterms:created>
  <dcterms:modified xsi:type="dcterms:W3CDTF">2015-09-18T12:05:42Z</dcterms:modified>
</cp:coreProperties>
</file>