
<file path=[Content_Types].xml><?xml version="1.0" encoding="utf-8"?>
<Types xmlns="http://schemas.openxmlformats.org/package/2006/content-types">
  <Default Extension="bin" ContentType="application/vnd.openxmlformats-officedocument.oleObject"/>
  <Default Extension="png" ContentType="image/png"/>
  <Default Extension="jpeg" ContentType="image/jpeg"/>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8"/>
  </p:notesMasterIdLst>
  <p:sldIdLst>
    <p:sldId id="258" r:id="rId2"/>
    <p:sldId id="259" r:id="rId3"/>
    <p:sldId id="260" r:id="rId4"/>
    <p:sldId id="261" r:id="rId5"/>
    <p:sldId id="262" r:id="rId6"/>
    <p:sldId id="263" r:id="rId7"/>
    <p:sldId id="264" r:id="rId8"/>
    <p:sldId id="265" r:id="rId9"/>
    <p:sldId id="266" r:id="rId10"/>
    <p:sldId id="267" r:id="rId11"/>
    <p:sldId id="268" r:id="rId12"/>
    <p:sldId id="269" r:id="rId13"/>
    <p:sldId id="270" r:id="rId14"/>
    <p:sldId id="271" r:id="rId15"/>
    <p:sldId id="272" r:id="rId16"/>
    <p:sldId id="273" r:id="rId17"/>
    <p:sldId id="274" r:id="rId18"/>
    <p:sldId id="275" r:id="rId19"/>
    <p:sldId id="276" r:id="rId20"/>
    <p:sldId id="277" r:id="rId21"/>
    <p:sldId id="278" r:id="rId22"/>
    <p:sldId id="279" r:id="rId23"/>
    <p:sldId id="280" r:id="rId24"/>
    <p:sldId id="281" r:id="rId25"/>
    <p:sldId id="282" r:id="rId26"/>
    <p:sldId id="283" r:id="rId27"/>
    <p:sldId id="284" r:id="rId28"/>
    <p:sldId id="285" r:id="rId29"/>
    <p:sldId id="286" r:id="rId30"/>
    <p:sldId id="287" r:id="rId31"/>
    <p:sldId id="288" r:id="rId32"/>
    <p:sldId id="289" r:id="rId33"/>
    <p:sldId id="290" r:id="rId34"/>
    <p:sldId id="291" r:id="rId35"/>
    <p:sldId id="292" r:id="rId36"/>
    <p:sldId id="293" r:id="rId37"/>
    <p:sldId id="294" r:id="rId38"/>
    <p:sldId id="295" r:id="rId39"/>
    <p:sldId id="296" r:id="rId40"/>
    <p:sldId id="297" r:id="rId41"/>
    <p:sldId id="298" r:id="rId42"/>
    <p:sldId id="299" r:id="rId43"/>
    <p:sldId id="300" r:id="rId44"/>
    <p:sldId id="301" r:id="rId45"/>
    <p:sldId id="302" r:id="rId46"/>
    <p:sldId id="303" r:id="rId4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10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theme" Target="theme/theme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5.wmf"/></Relationships>
</file>

<file path=ppt/drawings/_rels/vmlDrawing10.vml.rels><?xml version="1.0" encoding="UTF-8" standalone="yes"?>
<Relationships xmlns="http://schemas.openxmlformats.org/package/2006/relationships"><Relationship Id="rId2" Type="http://schemas.openxmlformats.org/officeDocument/2006/relationships/image" Target="../media/image41.wmf"/><Relationship Id="rId1" Type="http://schemas.openxmlformats.org/officeDocument/2006/relationships/image" Target="../media/image40.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6.wmf"/></Relationships>
</file>

<file path=ppt/drawings/_rels/vmlDrawing3.vml.rels><?xml version="1.0" encoding="UTF-8" standalone="yes"?>
<Relationships xmlns="http://schemas.openxmlformats.org/package/2006/relationships"><Relationship Id="rId3" Type="http://schemas.openxmlformats.org/officeDocument/2006/relationships/image" Target="../media/image9.wmf"/><Relationship Id="rId2" Type="http://schemas.openxmlformats.org/officeDocument/2006/relationships/image" Target="../media/image8.wmf"/><Relationship Id="rId1" Type="http://schemas.openxmlformats.org/officeDocument/2006/relationships/image" Target="../media/image7.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13.w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14.wmf"/></Relationships>
</file>

<file path=ppt/drawings/_rels/vmlDrawing6.vml.rels><?xml version="1.0" encoding="UTF-8" standalone="yes"?>
<Relationships xmlns="http://schemas.openxmlformats.org/package/2006/relationships"><Relationship Id="rId8" Type="http://schemas.openxmlformats.org/officeDocument/2006/relationships/image" Target="../media/image24.wmf"/><Relationship Id="rId3" Type="http://schemas.openxmlformats.org/officeDocument/2006/relationships/image" Target="../media/image19.wmf"/><Relationship Id="rId7" Type="http://schemas.openxmlformats.org/officeDocument/2006/relationships/image" Target="../media/image23.wmf"/><Relationship Id="rId12" Type="http://schemas.openxmlformats.org/officeDocument/2006/relationships/image" Target="../media/image28.wmf"/><Relationship Id="rId2" Type="http://schemas.openxmlformats.org/officeDocument/2006/relationships/image" Target="../media/image18.wmf"/><Relationship Id="rId1" Type="http://schemas.openxmlformats.org/officeDocument/2006/relationships/image" Target="../media/image17.wmf"/><Relationship Id="rId6" Type="http://schemas.openxmlformats.org/officeDocument/2006/relationships/image" Target="../media/image22.wmf"/><Relationship Id="rId11" Type="http://schemas.openxmlformats.org/officeDocument/2006/relationships/image" Target="../media/image27.wmf"/><Relationship Id="rId5" Type="http://schemas.openxmlformats.org/officeDocument/2006/relationships/image" Target="../media/image21.wmf"/><Relationship Id="rId10" Type="http://schemas.openxmlformats.org/officeDocument/2006/relationships/image" Target="../media/image26.wmf"/><Relationship Id="rId4" Type="http://schemas.openxmlformats.org/officeDocument/2006/relationships/image" Target="../media/image20.wmf"/><Relationship Id="rId9" Type="http://schemas.openxmlformats.org/officeDocument/2006/relationships/image" Target="../media/image25.wmf"/></Relationships>
</file>

<file path=ppt/drawings/_rels/vmlDrawing7.vml.rels><?xml version="1.0" encoding="UTF-8" standalone="yes"?>
<Relationships xmlns="http://schemas.openxmlformats.org/package/2006/relationships"><Relationship Id="rId3" Type="http://schemas.openxmlformats.org/officeDocument/2006/relationships/image" Target="../media/image31.wmf"/><Relationship Id="rId7" Type="http://schemas.openxmlformats.org/officeDocument/2006/relationships/image" Target="../media/image35.wmf"/><Relationship Id="rId2" Type="http://schemas.openxmlformats.org/officeDocument/2006/relationships/image" Target="../media/image30.wmf"/><Relationship Id="rId1" Type="http://schemas.openxmlformats.org/officeDocument/2006/relationships/image" Target="../media/image29.wmf"/><Relationship Id="rId6" Type="http://schemas.openxmlformats.org/officeDocument/2006/relationships/image" Target="../media/image34.wmf"/><Relationship Id="rId5" Type="http://schemas.openxmlformats.org/officeDocument/2006/relationships/image" Target="../media/image33.wmf"/><Relationship Id="rId4" Type="http://schemas.openxmlformats.org/officeDocument/2006/relationships/image" Target="../media/image32.wmf"/></Relationships>
</file>

<file path=ppt/drawings/_rels/vmlDrawing8.vml.rels><?xml version="1.0" encoding="UTF-8" standalone="yes"?>
<Relationships xmlns="http://schemas.openxmlformats.org/package/2006/relationships"><Relationship Id="rId2" Type="http://schemas.openxmlformats.org/officeDocument/2006/relationships/image" Target="../media/image37.wmf"/><Relationship Id="rId1" Type="http://schemas.openxmlformats.org/officeDocument/2006/relationships/image" Target="../media/image36.wmf"/></Relationships>
</file>

<file path=ppt/drawings/_rels/vmlDrawing9.vml.rels><?xml version="1.0" encoding="UTF-8" standalone="yes"?>
<Relationships xmlns="http://schemas.openxmlformats.org/package/2006/relationships"><Relationship Id="rId1" Type="http://schemas.openxmlformats.org/officeDocument/2006/relationships/image" Target="../media/image38.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85A03EF-8715-45C2-BD55-38FABA7AB476}" type="datetimeFigureOut">
              <a:rPr lang="en-US" smtClean="0"/>
              <a:t>11/4/2014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0F1D88E-13B4-436D-A8B5-F88598FD6DFA}" type="slidenum">
              <a:rPr lang="en-US" smtClean="0"/>
              <a:t>‹#›</a:t>
            </a:fld>
            <a:endParaRPr lang="en-US"/>
          </a:p>
        </p:txBody>
      </p:sp>
    </p:spTree>
    <p:extLst>
      <p:ext uri="{BB962C8B-B14F-4D97-AF65-F5344CB8AC3E}">
        <p14:creationId xmlns:p14="http://schemas.microsoft.com/office/powerpoint/2010/main" val="78404028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7C71EFE-43A0-4DE3-8DA2-240892D4F111}" type="slidenum">
              <a:rPr lang="en-US"/>
              <a:pPr/>
              <a:t>3</a:t>
            </a:fld>
            <a:endParaRPr lang="en-US"/>
          </a:p>
        </p:txBody>
      </p:sp>
      <p:sp>
        <p:nvSpPr>
          <p:cNvPr id="118786" name="Rectangle 2"/>
          <p:cNvSpPr>
            <a:spLocks noGrp="1" noRot="1" noChangeAspect="1" noChangeArrowheads="1" noTextEdit="1"/>
          </p:cNvSpPr>
          <p:nvPr>
            <p:ph type="sldImg"/>
          </p:nvPr>
        </p:nvSpPr>
        <p:spPr>
          <a:ln/>
        </p:spPr>
      </p:sp>
      <p:sp>
        <p:nvSpPr>
          <p:cNvPr id="11878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DABD753-EF4B-4745-9404-9A4785B06FD0}" type="slidenum">
              <a:rPr lang="en-US"/>
              <a:pPr/>
              <a:t>13</a:t>
            </a:fld>
            <a:endParaRPr lang="en-US"/>
          </a:p>
        </p:txBody>
      </p:sp>
      <p:sp>
        <p:nvSpPr>
          <p:cNvPr id="121858" name="Rectangle 2"/>
          <p:cNvSpPr>
            <a:spLocks noGrp="1" noRot="1" noChangeAspect="1" noChangeArrowheads="1" noTextEdit="1"/>
          </p:cNvSpPr>
          <p:nvPr>
            <p:ph type="sldImg"/>
          </p:nvPr>
        </p:nvSpPr>
        <p:spPr>
          <a:ln/>
        </p:spPr>
      </p:sp>
      <p:sp>
        <p:nvSpPr>
          <p:cNvPr id="12185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436E05B-3E13-42A4-912C-FDC7D1538C02}" type="slidenum">
              <a:rPr lang="en-US"/>
              <a:pPr/>
              <a:t>14</a:t>
            </a:fld>
            <a:endParaRPr lang="en-US"/>
          </a:p>
        </p:txBody>
      </p:sp>
      <p:sp>
        <p:nvSpPr>
          <p:cNvPr id="122882" name="Rectangle 2"/>
          <p:cNvSpPr>
            <a:spLocks noGrp="1" noRot="1" noChangeAspect="1" noChangeArrowheads="1" noTextEdit="1"/>
          </p:cNvSpPr>
          <p:nvPr>
            <p:ph type="sldImg"/>
          </p:nvPr>
        </p:nvSpPr>
        <p:spPr>
          <a:ln/>
        </p:spPr>
      </p:sp>
      <p:sp>
        <p:nvSpPr>
          <p:cNvPr id="12288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BFF9B49-D023-489F-B23F-CCCD8C6DE8A4}" type="slidenum">
              <a:rPr lang="en-US"/>
              <a:pPr/>
              <a:t>15</a:t>
            </a:fld>
            <a:endParaRPr lang="en-US"/>
          </a:p>
        </p:txBody>
      </p:sp>
      <p:sp>
        <p:nvSpPr>
          <p:cNvPr id="123906" name="Rectangle 2"/>
          <p:cNvSpPr>
            <a:spLocks noGrp="1" noRot="1" noChangeAspect="1" noChangeArrowheads="1" noTextEdit="1"/>
          </p:cNvSpPr>
          <p:nvPr>
            <p:ph type="sldImg"/>
          </p:nvPr>
        </p:nvSpPr>
        <p:spPr>
          <a:ln/>
        </p:spPr>
      </p:sp>
      <p:sp>
        <p:nvSpPr>
          <p:cNvPr id="12390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83FC665-AD17-4076-9E44-54D0AC7D8F45}" type="slidenum">
              <a:rPr lang="en-US"/>
              <a:pPr/>
              <a:t>16</a:t>
            </a:fld>
            <a:endParaRPr lang="en-US"/>
          </a:p>
        </p:txBody>
      </p:sp>
      <p:sp>
        <p:nvSpPr>
          <p:cNvPr id="124930" name="Rectangle 2"/>
          <p:cNvSpPr>
            <a:spLocks noGrp="1" noRot="1" noChangeAspect="1" noChangeArrowheads="1" noTextEdit="1"/>
          </p:cNvSpPr>
          <p:nvPr>
            <p:ph type="sldImg"/>
          </p:nvPr>
        </p:nvSpPr>
        <p:spPr>
          <a:ln/>
        </p:spPr>
      </p:sp>
      <p:sp>
        <p:nvSpPr>
          <p:cNvPr id="12493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871E4D9-9D67-45B5-A89A-B383559624B7}" type="slidenum">
              <a:rPr lang="en-US"/>
              <a:pPr/>
              <a:t>17</a:t>
            </a:fld>
            <a:endParaRPr lang="en-US"/>
          </a:p>
        </p:txBody>
      </p:sp>
      <p:sp>
        <p:nvSpPr>
          <p:cNvPr id="125954" name="Rectangle 2"/>
          <p:cNvSpPr>
            <a:spLocks noGrp="1" noRot="1" noChangeAspect="1" noChangeArrowheads="1" noTextEdit="1"/>
          </p:cNvSpPr>
          <p:nvPr>
            <p:ph type="sldImg"/>
          </p:nvPr>
        </p:nvSpPr>
        <p:spPr>
          <a:ln/>
        </p:spPr>
      </p:sp>
      <p:sp>
        <p:nvSpPr>
          <p:cNvPr id="12595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2D49D72-DF47-4733-AFA1-CFF506B10409}" type="slidenum">
              <a:rPr lang="en-US"/>
              <a:pPr/>
              <a:t>18</a:t>
            </a:fld>
            <a:endParaRPr lang="en-US"/>
          </a:p>
        </p:txBody>
      </p:sp>
      <p:sp>
        <p:nvSpPr>
          <p:cNvPr id="126978" name="Rectangle 2"/>
          <p:cNvSpPr>
            <a:spLocks noGrp="1" noRot="1" noChangeAspect="1" noChangeArrowheads="1" noTextEdit="1"/>
          </p:cNvSpPr>
          <p:nvPr>
            <p:ph type="sldImg"/>
          </p:nvPr>
        </p:nvSpPr>
        <p:spPr>
          <a:ln/>
        </p:spPr>
      </p:sp>
      <p:sp>
        <p:nvSpPr>
          <p:cNvPr id="12697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1B55FAA-41EB-43AC-A888-432513094265}" type="slidenum">
              <a:rPr lang="en-US"/>
              <a:pPr/>
              <a:t>19</a:t>
            </a:fld>
            <a:endParaRPr lang="en-US"/>
          </a:p>
        </p:txBody>
      </p:sp>
      <p:sp>
        <p:nvSpPr>
          <p:cNvPr id="294914" name="Rectangle 2"/>
          <p:cNvSpPr>
            <a:spLocks noGrp="1" noRot="1" noChangeAspect="1" noChangeArrowheads="1" noTextEdit="1"/>
          </p:cNvSpPr>
          <p:nvPr>
            <p:ph type="sldImg"/>
          </p:nvPr>
        </p:nvSpPr>
        <p:spPr>
          <a:ln/>
        </p:spPr>
      </p:sp>
      <p:sp>
        <p:nvSpPr>
          <p:cNvPr id="29491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C4D161D-F422-435B-9E92-80CC104ECB4B}" type="slidenum">
              <a:rPr lang="en-US"/>
              <a:pPr/>
              <a:t>20</a:t>
            </a:fld>
            <a:endParaRPr lang="en-US"/>
          </a:p>
        </p:txBody>
      </p:sp>
      <p:sp>
        <p:nvSpPr>
          <p:cNvPr id="128002" name="Rectangle 2"/>
          <p:cNvSpPr>
            <a:spLocks noGrp="1" noRot="1" noChangeAspect="1" noChangeArrowheads="1" noTextEdit="1"/>
          </p:cNvSpPr>
          <p:nvPr>
            <p:ph type="sldImg"/>
          </p:nvPr>
        </p:nvSpPr>
        <p:spPr>
          <a:ln/>
        </p:spPr>
      </p:sp>
      <p:sp>
        <p:nvSpPr>
          <p:cNvPr id="12800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97AC95D-4026-452F-BD5B-1B787B6D0941}" type="slidenum">
              <a:rPr lang="en-US"/>
              <a:pPr/>
              <a:t>21</a:t>
            </a:fld>
            <a:endParaRPr lang="en-US"/>
          </a:p>
        </p:txBody>
      </p:sp>
      <p:sp>
        <p:nvSpPr>
          <p:cNvPr id="129026" name="Rectangle 2"/>
          <p:cNvSpPr>
            <a:spLocks noGrp="1" noRot="1" noChangeAspect="1" noChangeArrowheads="1" noTextEdit="1"/>
          </p:cNvSpPr>
          <p:nvPr>
            <p:ph type="sldImg"/>
          </p:nvPr>
        </p:nvSpPr>
        <p:spPr>
          <a:ln/>
        </p:spPr>
      </p:sp>
      <p:sp>
        <p:nvSpPr>
          <p:cNvPr id="12902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1F85090-4CA0-4250-9ADE-A0EA55AE7EC3}" type="slidenum">
              <a:rPr lang="en-US"/>
              <a:pPr/>
              <a:t>22</a:t>
            </a:fld>
            <a:endParaRPr lang="en-US"/>
          </a:p>
        </p:txBody>
      </p:sp>
      <p:sp>
        <p:nvSpPr>
          <p:cNvPr id="130050" name="Rectangle 2"/>
          <p:cNvSpPr>
            <a:spLocks noGrp="1" noRot="1" noChangeAspect="1" noChangeArrowheads="1" noTextEdit="1"/>
          </p:cNvSpPr>
          <p:nvPr>
            <p:ph type="sldImg"/>
          </p:nvPr>
        </p:nvSpPr>
        <p:spPr>
          <a:ln/>
        </p:spPr>
      </p:sp>
      <p:sp>
        <p:nvSpPr>
          <p:cNvPr id="13005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379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smtClean="0"/>
          </a:p>
        </p:txBody>
      </p:sp>
      <p:sp>
        <p:nvSpPr>
          <p:cNvPr id="3379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fld id="{FADACDB6-0C21-4470-A95B-B1647A731048}" type="slidenum">
              <a:rPr lang="en-US"/>
              <a:pPr/>
              <a:t>4</a:t>
            </a:fld>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0F2309B-C6D0-4F54-AB03-62894316EED6}" type="slidenum">
              <a:rPr lang="en-US"/>
              <a:pPr/>
              <a:t>23</a:t>
            </a:fld>
            <a:endParaRPr lang="en-US"/>
          </a:p>
        </p:txBody>
      </p:sp>
      <p:sp>
        <p:nvSpPr>
          <p:cNvPr id="132098" name="Rectangle 2"/>
          <p:cNvSpPr>
            <a:spLocks noGrp="1" noRot="1" noChangeAspect="1" noChangeArrowheads="1" noTextEdit="1"/>
          </p:cNvSpPr>
          <p:nvPr>
            <p:ph type="sldImg"/>
          </p:nvPr>
        </p:nvSpPr>
        <p:spPr>
          <a:ln/>
        </p:spPr>
      </p:sp>
      <p:sp>
        <p:nvSpPr>
          <p:cNvPr id="13209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35BA675-BFFF-4DC7-BA07-059AF1DB7890}" type="slidenum">
              <a:rPr lang="en-US"/>
              <a:pPr/>
              <a:t>24</a:t>
            </a:fld>
            <a:endParaRPr lang="en-US"/>
          </a:p>
        </p:txBody>
      </p:sp>
      <p:sp>
        <p:nvSpPr>
          <p:cNvPr id="133122" name="Rectangle 2"/>
          <p:cNvSpPr>
            <a:spLocks noGrp="1" noRot="1" noChangeAspect="1" noChangeArrowheads="1" noTextEdit="1"/>
          </p:cNvSpPr>
          <p:nvPr>
            <p:ph type="sldImg"/>
          </p:nvPr>
        </p:nvSpPr>
        <p:spPr>
          <a:ln/>
        </p:spPr>
      </p:sp>
      <p:sp>
        <p:nvSpPr>
          <p:cNvPr id="13312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8F46506-07AB-4652-A32F-B57DE8F80D74}" type="slidenum">
              <a:rPr lang="en-US"/>
              <a:pPr/>
              <a:t>25</a:t>
            </a:fld>
            <a:endParaRPr lang="en-US"/>
          </a:p>
        </p:txBody>
      </p:sp>
      <p:sp>
        <p:nvSpPr>
          <p:cNvPr id="134146" name="Rectangle 2"/>
          <p:cNvSpPr>
            <a:spLocks noGrp="1" noRot="1" noChangeAspect="1" noChangeArrowheads="1" noTextEdit="1"/>
          </p:cNvSpPr>
          <p:nvPr>
            <p:ph type="sldImg"/>
          </p:nvPr>
        </p:nvSpPr>
        <p:spPr>
          <a:ln/>
        </p:spPr>
      </p:sp>
      <p:sp>
        <p:nvSpPr>
          <p:cNvPr id="13414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B1A9FA8-9CB4-4CFF-81B4-F0C6B6BE4573}" type="slidenum">
              <a:rPr lang="en-US"/>
              <a:pPr/>
              <a:t>26</a:t>
            </a:fld>
            <a:endParaRPr lang="en-US"/>
          </a:p>
        </p:txBody>
      </p:sp>
      <p:sp>
        <p:nvSpPr>
          <p:cNvPr id="296962" name="Rectangle 2"/>
          <p:cNvSpPr>
            <a:spLocks noGrp="1" noRot="1" noChangeAspect="1" noChangeArrowheads="1" noTextEdit="1"/>
          </p:cNvSpPr>
          <p:nvPr>
            <p:ph type="sldImg"/>
          </p:nvPr>
        </p:nvSpPr>
        <p:spPr>
          <a:ln/>
        </p:spPr>
      </p:sp>
      <p:sp>
        <p:nvSpPr>
          <p:cNvPr id="29696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43D1ED4-19D3-47A9-A782-992E988E1DF6}" type="slidenum">
              <a:rPr lang="en-US"/>
              <a:pPr/>
              <a:t>28</a:t>
            </a:fld>
            <a:endParaRPr lang="en-US"/>
          </a:p>
        </p:txBody>
      </p:sp>
      <p:sp>
        <p:nvSpPr>
          <p:cNvPr id="135170" name="Rectangle 2"/>
          <p:cNvSpPr>
            <a:spLocks noGrp="1" noRot="1" noChangeAspect="1" noChangeArrowheads="1" noTextEdit="1"/>
          </p:cNvSpPr>
          <p:nvPr>
            <p:ph type="sldImg"/>
          </p:nvPr>
        </p:nvSpPr>
        <p:spPr>
          <a:ln/>
        </p:spPr>
      </p:sp>
      <p:sp>
        <p:nvSpPr>
          <p:cNvPr id="13517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23939C0-2E69-48B6-B162-54256B3B1804}" type="slidenum">
              <a:rPr lang="en-US"/>
              <a:pPr/>
              <a:t>29</a:t>
            </a:fld>
            <a:endParaRPr lang="en-US"/>
          </a:p>
        </p:txBody>
      </p:sp>
      <p:sp>
        <p:nvSpPr>
          <p:cNvPr id="136194" name="Rectangle 2"/>
          <p:cNvSpPr>
            <a:spLocks noGrp="1" noRot="1" noChangeAspect="1" noChangeArrowheads="1" noTextEdit="1"/>
          </p:cNvSpPr>
          <p:nvPr>
            <p:ph type="sldImg"/>
          </p:nvPr>
        </p:nvSpPr>
        <p:spPr>
          <a:ln/>
        </p:spPr>
      </p:sp>
      <p:sp>
        <p:nvSpPr>
          <p:cNvPr id="13619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F325D80-317F-4542-8901-D61585E9DC73}" type="slidenum">
              <a:rPr lang="en-US"/>
              <a:pPr/>
              <a:t>31</a:t>
            </a:fld>
            <a:endParaRPr lang="en-US"/>
          </a:p>
        </p:txBody>
      </p:sp>
      <p:sp>
        <p:nvSpPr>
          <p:cNvPr id="297986" name="Rectangle 2"/>
          <p:cNvSpPr>
            <a:spLocks noGrp="1" noRot="1" noChangeAspect="1" noChangeArrowheads="1" noTextEdit="1"/>
          </p:cNvSpPr>
          <p:nvPr>
            <p:ph type="sldImg"/>
          </p:nvPr>
        </p:nvSpPr>
        <p:spPr>
          <a:ln/>
        </p:spPr>
      </p:sp>
      <p:sp>
        <p:nvSpPr>
          <p:cNvPr id="29798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6FEE921-1205-49E4-988F-5F4ACD6C79F9}" type="slidenum">
              <a:rPr lang="en-US"/>
              <a:pPr/>
              <a:t>32</a:t>
            </a:fld>
            <a:endParaRPr lang="en-US"/>
          </a:p>
        </p:txBody>
      </p:sp>
      <p:sp>
        <p:nvSpPr>
          <p:cNvPr id="137218" name="Rectangle 2"/>
          <p:cNvSpPr>
            <a:spLocks noGrp="1" noRot="1" noChangeAspect="1" noChangeArrowheads="1" noTextEdit="1"/>
          </p:cNvSpPr>
          <p:nvPr>
            <p:ph type="sldImg"/>
          </p:nvPr>
        </p:nvSpPr>
        <p:spPr>
          <a:ln/>
        </p:spPr>
      </p:sp>
      <p:sp>
        <p:nvSpPr>
          <p:cNvPr id="13721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9B6305A-07CA-46B7-AC81-69F1FE80064E}" type="slidenum">
              <a:rPr lang="en-US"/>
              <a:pPr/>
              <a:t>33</a:t>
            </a:fld>
            <a:endParaRPr lang="en-US"/>
          </a:p>
        </p:txBody>
      </p:sp>
      <p:sp>
        <p:nvSpPr>
          <p:cNvPr id="299010" name="Rectangle 1026"/>
          <p:cNvSpPr>
            <a:spLocks noGrp="1" noRot="1" noChangeAspect="1" noChangeArrowheads="1" noTextEdit="1"/>
          </p:cNvSpPr>
          <p:nvPr>
            <p:ph type="sldImg"/>
          </p:nvPr>
        </p:nvSpPr>
        <p:spPr>
          <a:ln/>
        </p:spPr>
      </p:sp>
      <p:sp>
        <p:nvSpPr>
          <p:cNvPr id="299011" name="Rectangle 1027"/>
          <p:cNvSpPr>
            <a:spLocks noGrp="1" noChangeArrowheads="1"/>
          </p:cNvSpPr>
          <p:nvPr>
            <p:ph type="body" idx="1"/>
          </p:nvPr>
        </p:nvSpPr>
        <p:spPr/>
        <p:txBody>
          <a:bodyPr/>
          <a:lstStyle/>
          <a:p>
            <a:endParaRPr lang="en-US"/>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16BF76E-D116-42C3-8E20-764EF993BB40}" type="slidenum">
              <a:rPr lang="en-US"/>
              <a:pPr/>
              <a:t>34</a:t>
            </a:fld>
            <a:endParaRPr lang="en-US"/>
          </a:p>
        </p:txBody>
      </p:sp>
      <p:sp>
        <p:nvSpPr>
          <p:cNvPr id="138242" name="Rectangle 2"/>
          <p:cNvSpPr>
            <a:spLocks noGrp="1" noRot="1" noChangeAspect="1" noChangeArrowheads="1" noTextEdit="1"/>
          </p:cNvSpPr>
          <p:nvPr>
            <p:ph type="sldImg"/>
          </p:nvPr>
        </p:nvSpPr>
        <p:spPr>
          <a:ln/>
        </p:spPr>
      </p:sp>
      <p:sp>
        <p:nvSpPr>
          <p:cNvPr id="13824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B76AEE8-D6A2-4167-AB9E-B2BF960EF5F2}" type="slidenum">
              <a:rPr lang="en-US"/>
              <a:pPr/>
              <a:t>6</a:t>
            </a:fld>
            <a:endParaRPr lang="en-US"/>
          </a:p>
        </p:txBody>
      </p:sp>
      <p:sp>
        <p:nvSpPr>
          <p:cNvPr id="287746" name="Rectangle 2"/>
          <p:cNvSpPr>
            <a:spLocks noGrp="1" noRot="1" noChangeAspect="1" noChangeArrowheads="1" noTextEdit="1"/>
          </p:cNvSpPr>
          <p:nvPr>
            <p:ph type="sldImg"/>
          </p:nvPr>
        </p:nvSpPr>
        <p:spPr>
          <a:ln/>
        </p:spPr>
      </p:sp>
      <p:sp>
        <p:nvSpPr>
          <p:cNvPr id="28774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2E0AD2E-6F44-4B13-8899-0FFDF01A7365}" type="slidenum">
              <a:rPr lang="en-US"/>
              <a:pPr/>
              <a:t>35</a:t>
            </a:fld>
            <a:endParaRPr lang="en-US"/>
          </a:p>
        </p:txBody>
      </p:sp>
      <p:sp>
        <p:nvSpPr>
          <p:cNvPr id="300034" name="Rectangle 2"/>
          <p:cNvSpPr>
            <a:spLocks noGrp="1" noRot="1" noChangeAspect="1" noChangeArrowheads="1" noTextEdit="1"/>
          </p:cNvSpPr>
          <p:nvPr>
            <p:ph type="sldImg"/>
          </p:nvPr>
        </p:nvSpPr>
        <p:spPr>
          <a:ln/>
        </p:spPr>
      </p:sp>
      <p:sp>
        <p:nvSpPr>
          <p:cNvPr id="30003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F2D8B26-61BC-4873-B366-9A38B82F59E5}" type="slidenum">
              <a:rPr lang="en-US"/>
              <a:pPr/>
              <a:t>36</a:t>
            </a:fld>
            <a:endParaRPr lang="en-US"/>
          </a:p>
        </p:txBody>
      </p:sp>
      <p:sp>
        <p:nvSpPr>
          <p:cNvPr id="139266" name="Rectangle 2"/>
          <p:cNvSpPr>
            <a:spLocks noGrp="1" noRot="1" noChangeAspect="1" noChangeArrowheads="1" noTextEdit="1"/>
          </p:cNvSpPr>
          <p:nvPr>
            <p:ph type="sldImg"/>
          </p:nvPr>
        </p:nvSpPr>
        <p:spPr>
          <a:ln/>
        </p:spPr>
      </p:sp>
      <p:sp>
        <p:nvSpPr>
          <p:cNvPr id="13926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0832559-0DA2-4B1E-8C45-966E6ADE2769}" type="slidenum">
              <a:rPr lang="en-US"/>
              <a:pPr/>
              <a:t>37</a:t>
            </a:fld>
            <a:endParaRPr lang="en-US"/>
          </a:p>
        </p:txBody>
      </p:sp>
      <p:sp>
        <p:nvSpPr>
          <p:cNvPr id="301058" name="Rectangle 2"/>
          <p:cNvSpPr>
            <a:spLocks noGrp="1" noRot="1" noChangeAspect="1" noChangeArrowheads="1" noTextEdit="1"/>
          </p:cNvSpPr>
          <p:nvPr>
            <p:ph type="sldImg"/>
          </p:nvPr>
        </p:nvSpPr>
        <p:spPr>
          <a:ln/>
        </p:spPr>
      </p:sp>
      <p:sp>
        <p:nvSpPr>
          <p:cNvPr id="30105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227229D-8AB1-48D6-BFE8-2D0A8B795339}" type="slidenum">
              <a:rPr lang="en-US"/>
              <a:pPr/>
              <a:t>38</a:t>
            </a:fld>
            <a:endParaRPr lang="en-US"/>
          </a:p>
        </p:txBody>
      </p:sp>
      <p:sp>
        <p:nvSpPr>
          <p:cNvPr id="334850" name="Rectangle 2"/>
          <p:cNvSpPr>
            <a:spLocks noGrp="1" noRot="1" noChangeAspect="1" noChangeArrowheads="1" noTextEdit="1"/>
          </p:cNvSpPr>
          <p:nvPr>
            <p:ph type="sldImg"/>
          </p:nvPr>
        </p:nvSpPr>
        <p:spPr>
          <a:ln/>
        </p:spPr>
      </p:sp>
      <p:sp>
        <p:nvSpPr>
          <p:cNvPr id="33485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4E2A53D-D3C1-4724-9FFC-B046591E4373}" type="slidenum">
              <a:rPr lang="en-US"/>
              <a:pPr/>
              <a:t>39</a:t>
            </a:fld>
            <a:endParaRPr lang="en-US"/>
          </a:p>
        </p:txBody>
      </p:sp>
      <p:sp>
        <p:nvSpPr>
          <p:cNvPr id="302082" name="Rectangle 2"/>
          <p:cNvSpPr>
            <a:spLocks noGrp="1" noRot="1" noChangeAspect="1" noChangeArrowheads="1" noTextEdit="1"/>
          </p:cNvSpPr>
          <p:nvPr>
            <p:ph type="sldImg"/>
          </p:nvPr>
        </p:nvSpPr>
        <p:spPr>
          <a:ln/>
        </p:spPr>
      </p:sp>
      <p:sp>
        <p:nvSpPr>
          <p:cNvPr id="30208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E1CCFED-63E0-4818-A034-6612202570EA}" type="slidenum">
              <a:rPr lang="en-US"/>
              <a:pPr/>
              <a:t>40</a:t>
            </a:fld>
            <a:endParaRPr lang="en-US"/>
          </a:p>
        </p:txBody>
      </p:sp>
      <p:sp>
        <p:nvSpPr>
          <p:cNvPr id="141314" name="Rectangle 2"/>
          <p:cNvSpPr>
            <a:spLocks noGrp="1" noRot="1" noChangeAspect="1" noChangeArrowheads="1" noTextEdit="1"/>
          </p:cNvSpPr>
          <p:nvPr>
            <p:ph type="sldImg"/>
          </p:nvPr>
        </p:nvSpPr>
        <p:spPr>
          <a:ln/>
        </p:spPr>
      </p:sp>
      <p:sp>
        <p:nvSpPr>
          <p:cNvPr id="14131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96D0871-1CE2-4257-A513-3DD3D7401C93}" type="slidenum">
              <a:rPr lang="en-US"/>
              <a:pPr/>
              <a:t>42</a:t>
            </a:fld>
            <a:endParaRPr lang="en-US"/>
          </a:p>
        </p:txBody>
      </p:sp>
      <p:sp>
        <p:nvSpPr>
          <p:cNvPr id="291842" name="Rectangle 2"/>
          <p:cNvSpPr>
            <a:spLocks noGrp="1" noRot="1" noChangeAspect="1" noChangeArrowheads="1" noTextEdit="1"/>
          </p:cNvSpPr>
          <p:nvPr>
            <p:ph type="sldImg"/>
          </p:nvPr>
        </p:nvSpPr>
        <p:spPr>
          <a:ln/>
        </p:spPr>
      </p:sp>
      <p:sp>
        <p:nvSpPr>
          <p:cNvPr id="29184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40A09D2-5F97-4256-B7FD-8C79BAFBC7D5}" type="slidenum">
              <a:rPr lang="en-US"/>
              <a:pPr/>
              <a:t>43</a:t>
            </a:fld>
            <a:endParaRPr lang="en-US"/>
          </a:p>
        </p:txBody>
      </p:sp>
      <p:sp>
        <p:nvSpPr>
          <p:cNvPr id="303106" name="Rectangle 2"/>
          <p:cNvSpPr>
            <a:spLocks noGrp="1" noRot="1" noChangeAspect="1" noChangeArrowheads="1" noTextEdit="1"/>
          </p:cNvSpPr>
          <p:nvPr>
            <p:ph type="sldImg"/>
          </p:nvPr>
        </p:nvSpPr>
        <p:spPr>
          <a:ln/>
        </p:spPr>
      </p:sp>
      <p:sp>
        <p:nvSpPr>
          <p:cNvPr id="30310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4F3F139-AB13-4E4B-BEB4-F6BC9620847C}" type="slidenum">
              <a:rPr lang="en-US"/>
              <a:pPr/>
              <a:t>7</a:t>
            </a:fld>
            <a:endParaRPr lang="en-US"/>
          </a:p>
        </p:txBody>
      </p:sp>
      <p:sp>
        <p:nvSpPr>
          <p:cNvPr id="289794" name="Rectangle 2"/>
          <p:cNvSpPr>
            <a:spLocks noGrp="1" noRot="1" noChangeAspect="1" noChangeArrowheads="1" noTextEdit="1"/>
          </p:cNvSpPr>
          <p:nvPr>
            <p:ph type="sldImg"/>
          </p:nvPr>
        </p:nvSpPr>
        <p:spPr>
          <a:ln/>
        </p:spPr>
      </p:sp>
      <p:sp>
        <p:nvSpPr>
          <p:cNvPr id="28979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BB207D2-1734-44E2-8137-5AF6154DAF65}" type="slidenum">
              <a:rPr lang="en-US"/>
              <a:pPr/>
              <a:t>8</a:t>
            </a:fld>
            <a:endParaRPr lang="en-US"/>
          </a:p>
        </p:txBody>
      </p:sp>
      <p:sp>
        <p:nvSpPr>
          <p:cNvPr id="119810" name="Rectangle 2"/>
          <p:cNvSpPr>
            <a:spLocks noGrp="1" noRot="1" noChangeAspect="1" noChangeArrowheads="1" noTextEdit="1"/>
          </p:cNvSpPr>
          <p:nvPr>
            <p:ph type="sldImg"/>
          </p:nvPr>
        </p:nvSpPr>
        <p:spPr>
          <a:ln/>
        </p:spPr>
      </p:sp>
      <p:sp>
        <p:nvSpPr>
          <p:cNvPr id="11981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FF6E8A6-6E27-4CAE-AB74-118F04CF4B24}" type="slidenum">
              <a:rPr lang="en-US"/>
              <a:pPr/>
              <a:t>9</a:t>
            </a:fld>
            <a:endParaRPr lang="en-US"/>
          </a:p>
        </p:txBody>
      </p:sp>
      <p:sp>
        <p:nvSpPr>
          <p:cNvPr id="290818" name="Rectangle 2"/>
          <p:cNvSpPr>
            <a:spLocks noGrp="1" noRot="1" noChangeAspect="1" noChangeArrowheads="1" noTextEdit="1"/>
          </p:cNvSpPr>
          <p:nvPr>
            <p:ph type="sldImg"/>
          </p:nvPr>
        </p:nvSpPr>
        <p:spPr>
          <a:ln/>
        </p:spPr>
      </p:sp>
      <p:sp>
        <p:nvSpPr>
          <p:cNvPr id="29081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8CB043C-6029-4DCB-9880-C23D7E628034}" type="slidenum">
              <a:rPr lang="en-US"/>
              <a:pPr/>
              <a:t>10</a:t>
            </a:fld>
            <a:endParaRPr lang="en-US"/>
          </a:p>
        </p:txBody>
      </p:sp>
      <p:sp>
        <p:nvSpPr>
          <p:cNvPr id="120834" name="Rectangle 2"/>
          <p:cNvSpPr>
            <a:spLocks noGrp="1" noRot="1" noChangeAspect="1" noChangeArrowheads="1" noTextEdit="1"/>
          </p:cNvSpPr>
          <p:nvPr>
            <p:ph type="sldImg"/>
          </p:nvPr>
        </p:nvSpPr>
        <p:spPr>
          <a:ln/>
        </p:spPr>
      </p:sp>
      <p:sp>
        <p:nvSpPr>
          <p:cNvPr id="12083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EDB06EB-7AFC-496C-9BA9-49C628B714D5}" type="slidenum">
              <a:rPr lang="en-US"/>
              <a:pPr/>
              <a:t>11</a:t>
            </a:fld>
            <a:endParaRPr lang="en-US"/>
          </a:p>
        </p:txBody>
      </p:sp>
      <p:sp>
        <p:nvSpPr>
          <p:cNvPr id="292866" name="Rectangle 2"/>
          <p:cNvSpPr>
            <a:spLocks noGrp="1" noRot="1" noChangeAspect="1" noChangeArrowheads="1" noTextEdit="1"/>
          </p:cNvSpPr>
          <p:nvPr>
            <p:ph type="sldImg"/>
          </p:nvPr>
        </p:nvSpPr>
        <p:spPr>
          <a:ln/>
        </p:spPr>
      </p:sp>
      <p:sp>
        <p:nvSpPr>
          <p:cNvPr id="29286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3267250-BF29-4E6E-B7FF-E121F07A1764}" type="slidenum">
              <a:rPr lang="en-US"/>
              <a:pPr/>
              <a:t>12</a:t>
            </a:fld>
            <a:endParaRPr lang="en-US"/>
          </a:p>
        </p:txBody>
      </p:sp>
      <p:sp>
        <p:nvSpPr>
          <p:cNvPr id="293890" name="Rectangle 2"/>
          <p:cNvSpPr>
            <a:spLocks noGrp="1" noRot="1" noChangeAspect="1" noChangeArrowheads="1" noTextEdit="1"/>
          </p:cNvSpPr>
          <p:nvPr>
            <p:ph type="sldImg"/>
          </p:nvPr>
        </p:nvSpPr>
        <p:spPr>
          <a:ln/>
        </p:spPr>
      </p:sp>
      <p:sp>
        <p:nvSpPr>
          <p:cNvPr id="293891" name="Rectangle 3"/>
          <p:cNvSpPr>
            <a:spLocks noGrp="1" noChangeArrowheads="1"/>
          </p:cNvSpPr>
          <p:nvPr>
            <p:ph type="body" idx="1"/>
          </p:nvPr>
        </p:nvSpPr>
        <p:spPr/>
        <p:txBody>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008BD2E8-392F-4AF2-9DD6-961FA7E584C7}" type="datetimeFigureOut">
              <a:rPr lang="en-US" smtClean="0"/>
              <a:t>11/4/2014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B2ABBB2-B5B1-447A-93A8-060FE0042015}" type="slidenum">
              <a:rPr lang="en-US" smtClean="0"/>
              <a:t>‹#›</a:t>
            </a:fld>
            <a:endParaRPr lang="en-US"/>
          </a:p>
        </p:txBody>
      </p:sp>
    </p:spTree>
    <p:extLst>
      <p:ext uri="{BB962C8B-B14F-4D97-AF65-F5344CB8AC3E}">
        <p14:creationId xmlns:p14="http://schemas.microsoft.com/office/powerpoint/2010/main" val="25281575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08BD2E8-392F-4AF2-9DD6-961FA7E584C7}" type="datetimeFigureOut">
              <a:rPr lang="en-US" smtClean="0"/>
              <a:t>11/4/2014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B2ABBB2-B5B1-447A-93A8-060FE0042015}" type="slidenum">
              <a:rPr lang="en-US" smtClean="0"/>
              <a:t>‹#›</a:t>
            </a:fld>
            <a:endParaRPr lang="en-US"/>
          </a:p>
        </p:txBody>
      </p:sp>
    </p:spTree>
    <p:extLst>
      <p:ext uri="{BB962C8B-B14F-4D97-AF65-F5344CB8AC3E}">
        <p14:creationId xmlns:p14="http://schemas.microsoft.com/office/powerpoint/2010/main" val="17782348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08BD2E8-392F-4AF2-9DD6-961FA7E584C7}" type="datetimeFigureOut">
              <a:rPr lang="en-US" smtClean="0"/>
              <a:t>11/4/2014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B2ABBB2-B5B1-447A-93A8-060FE0042015}" type="slidenum">
              <a:rPr lang="en-US" smtClean="0"/>
              <a:t>‹#›</a:t>
            </a:fld>
            <a:endParaRPr lang="en-US"/>
          </a:p>
        </p:txBody>
      </p:sp>
    </p:spTree>
    <p:extLst>
      <p:ext uri="{BB962C8B-B14F-4D97-AF65-F5344CB8AC3E}">
        <p14:creationId xmlns:p14="http://schemas.microsoft.com/office/powerpoint/2010/main" val="310444222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3716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981200"/>
            <a:ext cx="4038600" cy="3886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4038600" cy="3886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4"/>
          <p:cNvSpPr>
            <a:spLocks noGrp="1"/>
          </p:cNvSpPr>
          <p:nvPr>
            <p:ph type="ftr" sz="quarter" idx="10"/>
          </p:nvPr>
        </p:nvSpPr>
        <p:spPr>
          <a:xfrm>
            <a:off x="3124200" y="6248400"/>
            <a:ext cx="2895600" cy="457200"/>
          </a:xfrm>
        </p:spPr>
        <p:txBody>
          <a:bodyPr/>
          <a:lstStyle>
            <a:lvl1pPr>
              <a:defRPr/>
            </a:lvl1pPr>
          </a:lstStyle>
          <a:p>
            <a:endParaRPr lang="en-US"/>
          </a:p>
        </p:txBody>
      </p:sp>
      <p:sp>
        <p:nvSpPr>
          <p:cNvPr id="6" name="Slide Number Placeholder 5"/>
          <p:cNvSpPr>
            <a:spLocks noGrp="1"/>
          </p:cNvSpPr>
          <p:nvPr>
            <p:ph type="sldNum" sz="quarter" idx="11"/>
          </p:nvPr>
        </p:nvSpPr>
        <p:spPr>
          <a:xfrm>
            <a:off x="6553200" y="6248400"/>
            <a:ext cx="2133600" cy="457200"/>
          </a:xfrm>
        </p:spPr>
        <p:txBody>
          <a:bodyPr/>
          <a:lstStyle>
            <a:lvl1pPr>
              <a:defRPr/>
            </a:lvl1pPr>
          </a:lstStyle>
          <a:p>
            <a:fld id="{CF2658E2-A7FC-47CE-B9EB-9D478ED0D507}" type="slidenum">
              <a:rPr lang="en-US"/>
              <a:pPr/>
              <a:t>‹#›</a:t>
            </a:fld>
            <a:endParaRPr lang="en-US"/>
          </a:p>
        </p:txBody>
      </p:sp>
      <p:sp>
        <p:nvSpPr>
          <p:cNvPr id="7" name="Date Placeholder 6"/>
          <p:cNvSpPr>
            <a:spLocks noGrp="1"/>
          </p:cNvSpPr>
          <p:nvPr>
            <p:ph type="dt" sz="half" idx="12"/>
          </p:nvPr>
        </p:nvSpPr>
        <p:spPr>
          <a:xfrm>
            <a:off x="457200" y="6245225"/>
            <a:ext cx="2133600" cy="476250"/>
          </a:xfrm>
        </p:spPr>
        <p:txBody>
          <a:bodyPr/>
          <a:lstStyle>
            <a:lvl1pPr>
              <a:defRPr/>
            </a:lvl1pPr>
          </a:lstStyle>
          <a:p>
            <a:endParaRPr lang="en-US"/>
          </a:p>
        </p:txBody>
      </p:sp>
    </p:spTree>
    <p:extLst>
      <p:ext uri="{BB962C8B-B14F-4D97-AF65-F5344CB8AC3E}">
        <p14:creationId xmlns:p14="http://schemas.microsoft.com/office/powerpoint/2010/main" val="173034362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fourObj">
  <p:cSld name="Title and 4 Content">
    <p:spTree>
      <p:nvGrpSpPr>
        <p:cNvPr id="1" name=""/>
        <p:cNvGrpSpPr/>
        <p:nvPr/>
      </p:nvGrpSpPr>
      <p:grpSpPr>
        <a:xfrm>
          <a:off x="0" y="0"/>
          <a:ext cx="0" cy="0"/>
          <a:chOff x="0" y="0"/>
          <a:chExt cx="0" cy="0"/>
        </a:xfrm>
      </p:grpSpPr>
      <p:sp>
        <p:nvSpPr>
          <p:cNvPr id="2" name="Title 1"/>
          <p:cNvSpPr>
            <a:spLocks noGrp="1"/>
          </p:cNvSpPr>
          <p:nvPr>
            <p:ph type="title" sz="quarter"/>
          </p:nvPr>
        </p:nvSpPr>
        <p:spPr>
          <a:xfrm>
            <a:off x="457200" y="457200"/>
            <a:ext cx="8229600" cy="1371600"/>
          </a:xfrm>
        </p:spPr>
        <p:txBody>
          <a:bodyPr/>
          <a:lstStyle/>
          <a:p>
            <a:r>
              <a:rPr lang="en-US" smtClean="0"/>
              <a:t>Click to edit Master title style</a:t>
            </a:r>
            <a:endParaRPr lang="en-US"/>
          </a:p>
        </p:txBody>
      </p:sp>
      <p:sp>
        <p:nvSpPr>
          <p:cNvPr id="3" name="Content Placeholder 2"/>
          <p:cNvSpPr>
            <a:spLocks noGrp="1"/>
          </p:cNvSpPr>
          <p:nvPr>
            <p:ph sz="quarter" idx="1"/>
          </p:nvPr>
        </p:nvSpPr>
        <p:spPr>
          <a:xfrm>
            <a:off x="457200" y="1981200"/>
            <a:ext cx="4038600" cy="18669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48200" y="1981200"/>
            <a:ext cx="4038600" cy="18669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457200" y="4000500"/>
            <a:ext cx="4038600" cy="18669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48200" y="4000500"/>
            <a:ext cx="4038600" cy="18669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Footer Placeholder 6"/>
          <p:cNvSpPr>
            <a:spLocks noGrp="1"/>
          </p:cNvSpPr>
          <p:nvPr>
            <p:ph type="ftr" sz="quarter" idx="10"/>
          </p:nvPr>
        </p:nvSpPr>
        <p:spPr>
          <a:xfrm>
            <a:off x="3124200" y="6248400"/>
            <a:ext cx="2895600" cy="457200"/>
          </a:xfrm>
        </p:spPr>
        <p:txBody>
          <a:bodyPr/>
          <a:lstStyle>
            <a:lvl1pPr>
              <a:defRPr/>
            </a:lvl1pPr>
          </a:lstStyle>
          <a:p>
            <a:endParaRPr lang="en-US"/>
          </a:p>
        </p:txBody>
      </p:sp>
      <p:sp>
        <p:nvSpPr>
          <p:cNvPr id="8" name="Slide Number Placeholder 7"/>
          <p:cNvSpPr>
            <a:spLocks noGrp="1"/>
          </p:cNvSpPr>
          <p:nvPr>
            <p:ph type="sldNum" sz="quarter" idx="11"/>
          </p:nvPr>
        </p:nvSpPr>
        <p:spPr>
          <a:xfrm>
            <a:off x="6553200" y="6248400"/>
            <a:ext cx="2133600" cy="457200"/>
          </a:xfrm>
        </p:spPr>
        <p:txBody>
          <a:bodyPr/>
          <a:lstStyle>
            <a:lvl1pPr>
              <a:defRPr/>
            </a:lvl1pPr>
          </a:lstStyle>
          <a:p>
            <a:fld id="{80450F86-B8A4-4E60-B273-7106B37A9B58}" type="slidenum">
              <a:rPr lang="en-US"/>
              <a:pPr/>
              <a:t>‹#›</a:t>
            </a:fld>
            <a:endParaRPr lang="en-US"/>
          </a:p>
        </p:txBody>
      </p:sp>
      <p:sp>
        <p:nvSpPr>
          <p:cNvPr id="9" name="Date Placeholder 8"/>
          <p:cNvSpPr>
            <a:spLocks noGrp="1"/>
          </p:cNvSpPr>
          <p:nvPr>
            <p:ph type="dt" sz="half" idx="12"/>
          </p:nvPr>
        </p:nvSpPr>
        <p:spPr>
          <a:xfrm>
            <a:off x="457200" y="6245225"/>
            <a:ext cx="2133600" cy="476250"/>
          </a:xfrm>
        </p:spPr>
        <p:txBody>
          <a:bodyPr/>
          <a:lstStyle>
            <a:lvl1pPr>
              <a:defRPr/>
            </a:lvl1pPr>
          </a:lstStyle>
          <a:p>
            <a:endParaRPr lang="en-US"/>
          </a:p>
        </p:txBody>
      </p:sp>
    </p:spTree>
    <p:extLst>
      <p:ext uri="{BB962C8B-B14F-4D97-AF65-F5344CB8AC3E}">
        <p14:creationId xmlns:p14="http://schemas.microsoft.com/office/powerpoint/2010/main" val="34865999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xAndTwoObj">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3716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981200"/>
            <a:ext cx="4038600" cy="3886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48200" y="1981200"/>
            <a:ext cx="4038600" cy="18669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4648200" y="4000500"/>
            <a:ext cx="4038600" cy="18669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10"/>
          </p:nvPr>
        </p:nvSpPr>
        <p:spPr>
          <a:xfrm>
            <a:off x="3124200" y="6248400"/>
            <a:ext cx="2895600" cy="457200"/>
          </a:xfrm>
        </p:spPr>
        <p:txBody>
          <a:bodyPr/>
          <a:lstStyle>
            <a:lvl1pPr>
              <a:defRPr/>
            </a:lvl1pPr>
          </a:lstStyle>
          <a:p>
            <a:endParaRPr lang="en-US"/>
          </a:p>
        </p:txBody>
      </p:sp>
      <p:sp>
        <p:nvSpPr>
          <p:cNvPr id="7" name="Slide Number Placeholder 6"/>
          <p:cNvSpPr>
            <a:spLocks noGrp="1"/>
          </p:cNvSpPr>
          <p:nvPr>
            <p:ph type="sldNum" sz="quarter" idx="11"/>
          </p:nvPr>
        </p:nvSpPr>
        <p:spPr>
          <a:xfrm>
            <a:off x="6553200" y="6248400"/>
            <a:ext cx="2133600" cy="457200"/>
          </a:xfrm>
        </p:spPr>
        <p:txBody>
          <a:bodyPr/>
          <a:lstStyle>
            <a:lvl1pPr>
              <a:defRPr/>
            </a:lvl1pPr>
          </a:lstStyle>
          <a:p>
            <a:fld id="{37CF2D79-03A6-4DEF-AC47-29347BDE2596}" type="slidenum">
              <a:rPr lang="en-US"/>
              <a:pPr/>
              <a:t>‹#›</a:t>
            </a:fld>
            <a:endParaRPr lang="en-US"/>
          </a:p>
        </p:txBody>
      </p:sp>
      <p:sp>
        <p:nvSpPr>
          <p:cNvPr id="8" name="Date Placeholder 7"/>
          <p:cNvSpPr>
            <a:spLocks noGrp="1"/>
          </p:cNvSpPr>
          <p:nvPr>
            <p:ph type="dt" sz="half" idx="12"/>
          </p:nvPr>
        </p:nvSpPr>
        <p:spPr>
          <a:xfrm>
            <a:off x="457200" y="6245225"/>
            <a:ext cx="2133600" cy="476250"/>
          </a:xfrm>
        </p:spPr>
        <p:txBody>
          <a:bodyPr/>
          <a:lstStyle>
            <a:lvl1pPr>
              <a:defRPr/>
            </a:lvl1pPr>
          </a:lstStyle>
          <a:p>
            <a:endParaRPr lang="en-US"/>
          </a:p>
        </p:txBody>
      </p:sp>
    </p:spTree>
    <p:extLst>
      <p:ext uri="{BB962C8B-B14F-4D97-AF65-F5344CB8AC3E}">
        <p14:creationId xmlns:p14="http://schemas.microsoft.com/office/powerpoint/2010/main" val="3096587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08BD2E8-392F-4AF2-9DD6-961FA7E584C7}" type="datetimeFigureOut">
              <a:rPr lang="en-US" smtClean="0"/>
              <a:t>11/4/2014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B2ABBB2-B5B1-447A-93A8-060FE0042015}" type="slidenum">
              <a:rPr lang="en-US" smtClean="0"/>
              <a:t>‹#›</a:t>
            </a:fld>
            <a:endParaRPr lang="en-US"/>
          </a:p>
        </p:txBody>
      </p:sp>
    </p:spTree>
    <p:extLst>
      <p:ext uri="{BB962C8B-B14F-4D97-AF65-F5344CB8AC3E}">
        <p14:creationId xmlns:p14="http://schemas.microsoft.com/office/powerpoint/2010/main" val="37779156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08BD2E8-392F-4AF2-9DD6-961FA7E584C7}" type="datetimeFigureOut">
              <a:rPr lang="en-US" smtClean="0"/>
              <a:t>11/4/2014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B2ABBB2-B5B1-447A-93A8-060FE0042015}" type="slidenum">
              <a:rPr lang="en-US" smtClean="0"/>
              <a:t>‹#›</a:t>
            </a:fld>
            <a:endParaRPr lang="en-US"/>
          </a:p>
        </p:txBody>
      </p:sp>
    </p:spTree>
    <p:extLst>
      <p:ext uri="{BB962C8B-B14F-4D97-AF65-F5344CB8AC3E}">
        <p14:creationId xmlns:p14="http://schemas.microsoft.com/office/powerpoint/2010/main" val="8756756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008BD2E8-392F-4AF2-9DD6-961FA7E584C7}" type="datetimeFigureOut">
              <a:rPr lang="en-US" smtClean="0"/>
              <a:t>11/4/2014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B2ABBB2-B5B1-447A-93A8-060FE0042015}" type="slidenum">
              <a:rPr lang="en-US" smtClean="0"/>
              <a:t>‹#›</a:t>
            </a:fld>
            <a:endParaRPr lang="en-US"/>
          </a:p>
        </p:txBody>
      </p:sp>
    </p:spTree>
    <p:extLst>
      <p:ext uri="{BB962C8B-B14F-4D97-AF65-F5344CB8AC3E}">
        <p14:creationId xmlns:p14="http://schemas.microsoft.com/office/powerpoint/2010/main" val="40659244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08BD2E8-392F-4AF2-9DD6-961FA7E584C7}" type="datetimeFigureOut">
              <a:rPr lang="en-US" smtClean="0"/>
              <a:t>11/4/2014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B2ABBB2-B5B1-447A-93A8-060FE0042015}" type="slidenum">
              <a:rPr lang="en-US" smtClean="0"/>
              <a:t>‹#›</a:t>
            </a:fld>
            <a:endParaRPr lang="en-US"/>
          </a:p>
        </p:txBody>
      </p:sp>
    </p:spTree>
    <p:extLst>
      <p:ext uri="{BB962C8B-B14F-4D97-AF65-F5344CB8AC3E}">
        <p14:creationId xmlns:p14="http://schemas.microsoft.com/office/powerpoint/2010/main" val="4069414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08BD2E8-392F-4AF2-9DD6-961FA7E584C7}" type="datetimeFigureOut">
              <a:rPr lang="en-US" smtClean="0"/>
              <a:t>11/4/2014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B2ABBB2-B5B1-447A-93A8-060FE0042015}" type="slidenum">
              <a:rPr lang="en-US" smtClean="0"/>
              <a:t>‹#›</a:t>
            </a:fld>
            <a:endParaRPr lang="en-US"/>
          </a:p>
        </p:txBody>
      </p:sp>
    </p:spTree>
    <p:extLst>
      <p:ext uri="{BB962C8B-B14F-4D97-AF65-F5344CB8AC3E}">
        <p14:creationId xmlns:p14="http://schemas.microsoft.com/office/powerpoint/2010/main" val="3108597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08BD2E8-392F-4AF2-9DD6-961FA7E584C7}" type="datetimeFigureOut">
              <a:rPr lang="en-US" smtClean="0"/>
              <a:t>11/4/2014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B2ABBB2-B5B1-447A-93A8-060FE0042015}" type="slidenum">
              <a:rPr lang="en-US" smtClean="0"/>
              <a:t>‹#›</a:t>
            </a:fld>
            <a:endParaRPr lang="en-US"/>
          </a:p>
        </p:txBody>
      </p:sp>
    </p:spTree>
    <p:extLst>
      <p:ext uri="{BB962C8B-B14F-4D97-AF65-F5344CB8AC3E}">
        <p14:creationId xmlns:p14="http://schemas.microsoft.com/office/powerpoint/2010/main" val="17158961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08BD2E8-392F-4AF2-9DD6-961FA7E584C7}" type="datetimeFigureOut">
              <a:rPr lang="en-US" smtClean="0"/>
              <a:t>11/4/2014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B2ABBB2-B5B1-447A-93A8-060FE0042015}" type="slidenum">
              <a:rPr lang="en-US" smtClean="0"/>
              <a:t>‹#›</a:t>
            </a:fld>
            <a:endParaRPr lang="en-US"/>
          </a:p>
        </p:txBody>
      </p:sp>
    </p:spTree>
    <p:extLst>
      <p:ext uri="{BB962C8B-B14F-4D97-AF65-F5344CB8AC3E}">
        <p14:creationId xmlns:p14="http://schemas.microsoft.com/office/powerpoint/2010/main" val="32965070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08BD2E8-392F-4AF2-9DD6-961FA7E584C7}" type="datetimeFigureOut">
              <a:rPr lang="en-US" smtClean="0"/>
              <a:t>11/4/2014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B2ABBB2-B5B1-447A-93A8-060FE0042015}" type="slidenum">
              <a:rPr lang="en-US" smtClean="0"/>
              <a:t>‹#›</a:t>
            </a:fld>
            <a:endParaRPr lang="en-US"/>
          </a:p>
        </p:txBody>
      </p:sp>
    </p:spTree>
    <p:extLst>
      <p:ext uri="{BB962C8B-B14F-4D97-AF65-F5344CB8AC3E}">
        <p14:creationId xmlns:p14="http://schemas.microsoft.com/office/powerpoint/2010/main" val="9404167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08BD2E8-392F-4AF2-9DD6-961FA7E584C7}" type="datetimeFigureOut">
              <a:rPr lang="en-US" smtClean="0"/>
              <a:t>11/4/2014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B2ABBB2-B5B1-447A-93A8-060FE0042015}" type="slidenum">
              <a:rPr lang="en-US" smtClean="0"/>
              <a:t>‹#›</a:t>
            </a:fld>
            <a:endParaRPr lang="en-US"/>
          </a:p>
        </p:txBody>
      </p:sp>
    </p:spTree>
    <p:extLst>
      <p:ext uri="{BB962C8B-B14F-4D97-AF65-F5344CB8AC3E}">
        <p14:creationId xmlns:p14="http://schemas.microsoft.com/office/powerpoint/2010/main" val="290915981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notesSlide" Target="../notesSlides/notesSlide15.xml"/><Relationship Id="rId2" Type="http://schemas.openxmlformats.org/officeDocument/2006/relationships/slideLayout" Target="../slideLayouts/slideLayout12.xml"/><Relationship Id="rId1" Type="http://schemas.openxmlformats.org/officeDocument/2006/relationships/vmlDrawing" Target="../drawings/vmlDrawing4.vml"/><Relationship Id="rId5" Type="http://schemas.openxmlformats.org/officeDocument/2006/relationships/image" Target="../media/image13.wmf"/><Relationship Id="rId4" Type="http://schemas.openxmlformats.org/officeDocument/2006/relationships/oleObject" Target="../embeddings/oleObject6.bin"/></Relationships>
</file>

<file path=ppt/slides/_rels/slide19.xml.rels><?xml version="1.0" encoding="UTF-8" standalone="yes"?>
<Relationships xmlns="http://schemas.openxmlformats.org/package/2006/relationships"><Relationship Id="rId3" Type="http://schemas.openxmlformats.org/officeDocument/2006/relationships/notesSlide" Target="../notesSlides/notesSlide16.xml"/><Relationship Id="rId2" Type="http://schemas.openxmlformats.org/officeDocument/2006/relationships/slideLayout" Target="../slideLayouts/slideLayout12.xml"/><Relationship Id="rId1" Type="http://schemas.openxmlformats.org/officeDocument/2006/relationships/vmlDrawing" Target="../drawings/vmlDrawing5.vml"/><Relationship Id="rId5" Type="http://schemas.openxmlformats.org/officeDocument/2006/relationships/image" Target="../media/image14.wmf"/><Relationship Id="rId4" Type="http://schemas.openxmlformats.org/officeDocument/2006/relationships/oleObject" Target="../embeddings/oleObject7.bin"/></Relationships>
</file>

<file path=ppt/slides/_rels/slide2.xml.rels><?xml version="1.0" encoding="UTF-8" standalone="yes"?>
<Relationships xmlns="http://schemas.openxmlformats.org/package/2006/relationships"><Relationship Id="rId3" Type="http://schemas.openxmlformats.org/officeDocument/2006/relationships/hyperlink" Target="http://omicsonline.org/Submitmanuscript.php" TargetMode="External"/><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8" Type="http://schemas.openxmlformats.org/officeDocument/2006/relationships/oleObject" Target="../embeddings/oleObject10.bin"/><Relationship Id="rId13" Type="http://schemas.openxmlformats.org/officeDocument/2006/relationships/image" Target="../media/image21.wmf"/><Relationship Id="rId18" Type="http://schemas.openxmlformats.org/officeDocument/2006/relationships/oleObject" Target="../embeddings/oleObject15.bin"/><Relationship Id="rId26" Type="http://schemas.openxmlformats.org/officeDocument/2006/relationships/oleObject" Target="../embeddings/oleObject19.bin"/><Relationship Id="rId3" Type="http://schemas.openxmlformats.org/officeDocument/2006/relationships/notesSlide" Target="../notesSlides/notesSlide22.xml"/><Relationship Id="rId21" Type="http://schemas.openxmlformats.org/officeDocument/2006/relationships/image" Target="../media/image25.wmf"/><Relationship Id="rId7" Type="http://schemas.openxmlformats.org/officeDocument/2006/relationships/image" Target="../media/image18.wmf"/><Relationship Id="rId12" Type="http://schemas.openxmlformats.org/officeDocument/2006/relationships/oleObject" Target="../embeddings/oleObject12.bin"/><Relationship Id="rId17" Type="http://schemas.openxmlformats.org/officeDocument/2006/relationships/image" Target="../media/image23.wmf"/><Relationship Id="rId25" Type="http://schemas.openxmlformats.org/officeDocument/2006/relationships/image" Target="../media/image27.wmf"/><Relationship Id="rId2" Type="http://schemas.openxmlformats.org/officeDocument/2006/relationships/slideLayout" Target="../slideLayouts/slideLayout14.xml"/><Relationship Id="rId16" Type="http://schemas.openxmlformats.org/officeDocument/2006/relationships/oleObject" Target="../embeddings/oleObject14.bin"/><Relationship Id="rId20" Type="http://schemas.openxmlformats.org/officeDocument/2006/relationships/oleObject" Target="../embeddings/oleObject16.bin"/><Relationship Id="rId1" Type="http://schemas.openxmlformats.org/officeDocument/2006/relationships/vmlDrawing" Target="../drawings/vmlDrawing6.vml"/><Relationship Id="rId6" Type="http://schemas.openxmlformats.org/officeDocument/2006/relationships/oleObject" Target="../embeddings/oleObject9.bin"/><Relationship Id="rId11" Type="http://schemas.openxmlformats.org/officeDocument/2006/relationships/image" Target="../media/image20.wmf"/><Relationship Id="rId24" Type="http://schemas.openxmlformats.org/officeDocument/2006/relationships/oleObject" Target="../embeddings/oleObject18.bin"/><Relationship Id="rId5" Type="http://schemas.openxmlformats.org/officeDocument/2006/relationships/image" Target="../media/image17.wmf"/><Relationship Id="rId15" Type="http://schemas.openxmlformats.org/officeDocument/2006/relationships/image" Target="../media/image22.wmf"/><Relationship Id="rId23" Type="http://schemas.openxmlformats.org/officeDocument/2006/relationships/image" Target="../media/image26.wmf"/><Relationship Id="rId10" Type="http://schemas.openxmlformats.org/officeDocument/2006/relationships/oleObject" Target="../embeddings/oleObject11.bin"/><Relationship Id="rId19" Type="http://schemas.openxmlformats.org/officeDocument/2006/relationships/image" Target="../media/image24.wmf"/><Relationship Id="rId4" Type="http://schemas.openxmlformats.org/officeDocument/2006/relationships/oleObject" Target="../embeddings/oleObject8.bin"/><Relationship Id="rId9" Type="http://schemas.openxmlformats.org/officeDocument/2006/relationships/image" Target="../media/image19.wmf"/><Relationship Id="rId14" Type="http://schemas.openxmlformats.org/officeDocument/2006/relationships/oleObject" Target="../embeddings/oleObject13.bin"/><Relationship Id="rId22" Type="http://schemas.openxmlformats.org/officeDocument/2006/relationships/oleObject" Target="../embeddings/oleObject17.bin"/><Relationship Id="rId27" Type="http://schemas.openxmlformats.org/officeDocument/2006/relationships/image" Target="../media/image28.wmf"/></Relationships>
</file>

<file path=ppt/slides/_rels/slide26.xml.rels><?xml version="1.0" encoding="UTF-8" standalone="yes"?>
<Relationships xmlns="http://schemas.openxmlformats.org/package/2006/relationships"><Relationship Id="rId8" Type="http://schemas.openxmlformats.org/officeDocument/2006/relationships/oleObject" Target="../embeddings/oleObject22.bin"/><Relationship Id="rId13" Type="http://schemas.openxmlformats.org/officeDocument/2006/relationships/oleObject" Target="../embeddings/oleObject25.bin"/><Relationship Id="rId18" Type="http://schemas.openxmlformats.org/officeDocument/2006/relationships/image" Target="../media/image35.wmf"/><Relationship Id="rId3" Type="http://schemas.openxmlformats.org/officeDocument/2006/relationships/notesSlide" Target="../notesSlides/notesSlide23.xml"/><Relationship Id="rId7" Type="http://schemas.openxmlformats.org/officeDocument/2006/relationships/image" Target="../media/image30.wmf"/><Relationship Id="rId12" Type="http://schemas.openxmlformats.org/officeDocument/2006/relationships/oleObject" Target="../embeddings/oleObject24.bin"/><Relationship Id="rId17" Type="http://schemas.openxmlformats.org/officeDocument/2006/relationships/oleObject" Target="../embeddings/oleObject27.bin"/><Relationship Id="rId2" Type="http://schemas.openxmlformats.org/officeDocument/2006/relationships/slideLayout" Target="../slideLayouts/slideLayout14.xml"/><Relationship Id="rId16" Type="http://schemas.openxmlformats.org/officeDocument/2006/relationships/image" Target="../media/image34.wmf"/><Relationship Id="rId1" Type="http://schemas.openxmlformats.org/officeDocument/2006/relationships/vmlDrawing" Target="../drawings/vmlDrawing7.vml"/><Relationship Id="rId6" Type="http://schemas.openxmlformats.org/officeDocument/2006/relationships/oleObject" Target="../embeddings/oleObject21.bin"/><Relationship Id="rId11" Type="http://schemas.openxmlformats.org/officeDocument/2006/relationships/image" Target="../media/image32.wmf"/><Relationship Id="rId5" Type="http://schemas.openxmlformats.org/officeDocument/2006/relationships/image" Target="../media/image29.wmf"/><Relationship Id="rId15" Type="http://schemas.openxmlformats.org/officeDocument/2006/relationships/oleObject" Target="../embeddings/oleObject26.bin"/><Relationship Id="rId10" Type="http://schemas.openxmlformats.org/officeDocument/2006/relationships/oleObject" Target="../embeddings/oleObject23.bin"/><Relationship Id="rId4" Type="http://schemas.openxmlformats.org/officeDocument/2006/relationships/oleObject" Target="../embeddings/oleObject20.bin"/><Relationship Id="rId9" Type="http://schemas.openxmlformats.org/officeDocument/2006/relationships/image" Target="../media/image31.wmf"/><Relationship Id="rId14" Type="http://schemas.openxmlformats.org/officeDocument/2006/relationships/image" Target="../media/image33.wmf"/></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3" Type="http://schemas.openxmlformats.org/officeDocument/2006/relationships/notesSlide" Target="../notesSlides/notesSlide25.xml"/><Relationship Id="rId7" Type="http://schemas.openxmlformats.org/officeDocument/2006/relationships/image" Target="../media/image37.wmf"/><Relationship Id="rId2" Type="http://schemas.openxmlformats.org/officeDocument/2006/relationships/slideLayout" Target="../slideLayouts/slideLayout14.xml"/><Relationship Id="rId1" Type="http://schemas.openxmlformats.org/officeDocument/2006/relationships/vmlDrawing" Target="../drawings/vmlDrawing8.vml"/><Relationship Id="rId6" Type="http://schemas.openxmlformats.org/officeDocument/2006/relationships/oleObject" Target="../embeddings/oleObject29.bin"/><Relationship Id="rId5" Type="http://schemas.openxmlformats.org/officeDocument/2006/relationships/image" Target="../media/image36.wmf"/><Relationship Id="rId4" Type="http://schemas.openxmlformats.org/officeDocument/2006/relationships/oleObject" Target="../embeddings/oleObject28.bin"/></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3" Type="http://schemas.openxmlformats.org/officeDocument/2006/relationships/oleObject" Target="../embeddings/oleObject30.bin"/><Relationship Id="rId2" Type="http://schemas.openxmlformats.org/officeDocument/2006/relationships/slideLayout" Target="../slideLayouts/slideLayout7.xml"/><Relationship Id="rId1" Type="http://schemas.openxmlformats.org/officeDocument/2006/relationships/vmlDrawing" Target="../drawings/vmlDrawing9.vml"/><Relationship Id="rId4" Type="http://schemas.openxmlformats.org/officeDocument/2006/relationships/image" Target="../media/image38.wmf"/></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3" Type="http://schemas.openxmlformats.org/officeDocument/2006/relationships/image" Target="../media/image39.png"/><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notesSlide" Target="../notesSlides/notesSlide28.xml"/><Relationship Id="rId7" Type="http://schemas.openxmlformats.org/officeDocument/2006/relationships/image" Target="../media/image41.wmf"/><Relationship Id="rId2" Type="http://schemas.openxmlformats.org/officeDocument/2006/relationships/slideLayout" Target="../slideLayouts/slideLayout7.xml"/><Relationship Id="rId1" Type="http://schemas.openxmlformats.org/officeDocument/2006/relationships/vmlDrawing" Target="../drawings/vmlDrawing10.vml"/><Relationship Id="rId6" Type="http://schemas.openxmlformats.org/officeDocument/2006/relationships/oleObject" Target="../embeddings/oleObject32.bin"/><Relationship Id="rId5" Type="http://schemas.openxmlformats.org/officeDocument/2006/relationships/image" Target="../media/image40.wmf"/><Relationship Id="rId4" Type="http://schemas.openxmlformats.org/officeDocument/2006/relationships/oleObject" Target="../embeddings/oleObject31.bin"/></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4.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4.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4.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4.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image" Target="../media/image42.jpeg"/><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image" Target="../media/image43.jpeg"/><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3" Type="http://schemas.openxmlformats.org/officeDocument/2006/relationships/image" Target="../media/image45.jpeg"/><Relationship Id="rId2" Type="http://schemas.openxmlformats.org/officeDocument/2006/relationships/image" Target="../media/image44.jpeg"/><Relationship Id="rId1" Type="http://schemas.openxmlformats.org/officeDocument/2006/relationships/slideLayout" Target="../slideLayouts/slideLayout2.xml"/><Relationship Id="rId4" Type="http://schemas.openxmlformats.org/officeDocument/2006/relationships/hyperlink" Target="http://omicsonline.org/membership.php"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5.wmf"/><Relationship Id="rId4" Type="http://schemas.openxmlformats.org/officeDocument/2006/relationships/oleObject" Target="../embeddings/oleObject1.bin"/></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12.xml"/><Relationship Id="rId1" Type="http://schemas.openxmlformats.org/officeDocument/2006/relationships/vmlDrawing" Target="../drawings/vmlDrawing2.vml"/><Relationship Id="rId5" Type="http://schemas.openxmlformats.org/officeDocument/2006/relationships/image" Target="../media/image6.wmf"/><Relationship Id="rId4" Type="http://schemas.openxmlformats.org/officeDocument/2006/relationships/oleObject" Target="../embeddings/oleObject2.bin"/></Relationships>
</file>

<file path=ppt/slides/_rels/slide9.xml.rels><?xml version="1.0" encoding="UTF-8" standalone="yes"?>
<Relationships xmlns="http://schemas.openxmlformats.org/package/2006/relationships"><Relationship Id="rId8" Type="http://schemas.openxmlformats.org/officeDocument/2006/relationships/image" Target="../media/image7.wmf"/><Relationship Id="rId3" Type="http://schemas.openxmlformats.org/officeDocument/2006/relationships/notesSlide" Target="../notesSlides/notesSlide6.xml"/><Relationship Id="rId7" Type="http://schemas.openxmlformats.org/officeDocument/2006/relationships/oleObject" Target="../embeddings/oleObject3.bin"/><Relationship Id="rId12" Type="http://schemas.openxmlformats.org/officeDocument/2006/relationships/image" Target="../media/image9.wmf"/><Relationship Id="rId2" Type="http://schemas.openxmlformats.org/officeDocument/2006/relationships/slideLayout" Target="../slideLayouts/slideLayout13.xml"/><Relationship Id="rId1" Type="http://schemas.openxmlformats.org/officeDocument/2006/relationships/vmlDrawing" Target="../drawings/vmlDrawing3.vml"/><Relationship Id="rId6" Type="http://schemas.openxmlformats.org/officeDocument/2006/relationships/image" Target="../media/image12.wmf"/><Relationship Id="rId11" Type="http://schemas.openxmlformats.org/officeDocument/2006/relationships/oleObject" Target="../embeddings/oleObject5.bin"/><Relationship Id="rId5" Type="http://schemas.openxmlformats.org/officeDocument/2006/relationships/image" Target="../media/image11.wmf"/><Relationship Id="rId10" Type="http://schemas.openxmlformats.org/officeDocument/2006/relationships/image" Target="../media/image8.wmf"/><Relationship Id="rId4" Type="http://schemas.openxmlformats.org/officeDocument/2006/relationships/image" Target="../media/image10.wmf"/><Relationship Id="rId9" Type="http://schemas.openxmlformats.org/officeDocument/2006/relationships/oleObject" Target="../embeddings/oleObject4.bin"/></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C:\Users\rakesh-s\Desktop\spring-ppt-template-green-blue-nature-plants-backgrounds-wallpapers-960x350.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50" y="0"/>
            <a:ext cx="9137650" cy="2849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Subtitle 2"/>
          <p:cNvSpPr txBox="1">
            <a:spLocks/>
          </p:cNvSpPr>
          <p:nvPr/>
        </p:nvSpPr>
        <p:spPr>
          <a:xfrm>
            <a:off x="1217613" y="285750"/>
            <a:ext cx="6556375" cy="1163638"/>
          </a:xfrm>
          <a:prstGeom prst="rect">
            <a:avLst/>
          </a:prstGeom>
        </p:spPr>
        <p:txBody>
          <a:bodyPr>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Font typeface="Arial" panose="020B0604020202020204" pitchFamily="34" charset="0"/>
              <a:buNone/>
              <a:defRPr/>
            </a:pPr>
            <a:r>
              <a:rPr lang="en-US" sz="5400" dirty="0" smtClean="0">
                <a:solidFill>
                  <a:schemeClr val="accent6"/>
                </a:solidFill>
                <a:latin typeface="Stencil" panose="040409050D0802020404" pitchFamily="82" charset="0"/>
              </a:rPr>
              <a:t>OMICS Group</a:t>
            </a:r>
            <a:endParaRPr lang="en-US" sz="5400" dirty="0">
              <a:solidFill>
                <a:schemeClr val="accent6"/>
              </a:solidFill>
              <a:latin typeface="Stencil" panose="040409050D0802020404" pitchFamily="82" charset="0"/>
            </a:endParaRPr>
          </a:p>
        </p:txBody>
      </p:sp>
      <p:sp>
        <p:nvSpPr>
          <p:cNvPr id="4100" name="Rectangle 8"/>
          <p:cNvSpPr>
            <a:spLocks noChangeArrowheads="1"/>
          </p:cNvSpPr>
          <p:nvPr/>
        </p:nvSpPr>
        <p:spPr bwMode="auto">
          <a:xfrm>
            <a:off x="2209800" y="6372225"/>
            <a:ext cx="5456238"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eaLnBrk="1" hangingPunct="1"/>
            <a:r>
              <a:rPr lang="en-US" altLang="en-US" sz="2000">
                <a:solidFill>
                  <a:srgbClr val="7030A0"/>
                </a:solidFill>
                <a:cs typeface="Arial" pitchFamily="34" charset="0"/>
              </a:rPr>
              <a:t>Contact us at: contact.omics@omicsonline.org</a:t>
            </a:r>
          </a:p>
        </p:txBody>
      </p:sp>
      <p:pic>
        <p:nvPicPr>
          <p:cNvPr id="4101" name="Picture 3" descr="C:\Users\rakesh-s\Desktop\indexFG.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350" y="849313"/>
            <a:ext cx="1981200" cy="1992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Folded Corner 1"/>
          <p:cNvSpPr/>
          <p:nvPr/>
        </p:nvSpPr>
        <p:spPr>
          <a:xfrm>
            <a:off x="6350" y="2849563"/>
            <a:ext cx="9137650" cy="3924300"/>
          </a:xfrm>
          <a:prstGeom prst="foldedCorner">
            <a:avLst/>
          </a:prstGeom>
        </p:spPr>
        <p:style>
          <a:lnRef idx="1">
            <a:schemeClr val="accent5"/>
          </a:lnRef>
          <a:fillRef idx="2">
            <a:schemeClr val="accent5"/>
          </a:fillRef>
          <a:effectRef idx="1">
            <a:schemeClr val="accent5"/>
          </a:effectRef>
          <a:fontRef idx="minor">
            <a:schemeClr val="dk1"/>
          </a:fontRef>
        </p:style>
        <p:txBody>
          <a:bodyPr anchor="ctr"/>
          <a:lstStyle/>
          <a:p>
            <a:pPr>
              <a:defRPr/>
            </a:pPr>
            <a:r>
              <a:rPr lang="en-US" sz="2200" dirty="0">
                <a:solidFill>
                  <a:srgbClr val="0070C0"/>
                </a:solidFill>
                <a:latin typeface="Nyala" panose="02000504070300020003" pitchFamily="2" charset="0"/>
              </a:rPr>
              <a:t>OMICS Group International through its Open Access Initiative is committed to make genuine and reliable contributions to the scientific community. OMICS Group hosts over 400 leading-edge peer reviewed Open Access Journals and organizes over 300 International Conferences annually all over the world. OMICS Publishing Group journals have over 3 million readers and the fame and success of the same can be attributed to the strong editorial board which contains over 30000 eminent personalities that ensure a rapid, quality and quick review process. OMICS Group signed an agreement with more than 1000 International Societies to make healthcare information Open Access.</a:t>
            </a:r>
          </a:p>
        </p:txBody>
      </p:sp>
    </p:spTree>
    <p:extLst>
      <p:ext uri="{BB962C8B-B14F-4D97-AF65-F5344CB8AC3E}">
        <p14:creationId xmlns:p14="http://schemas.microsoft.com/office/powerpoint/2010/main" val="302685403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t>Neural Networks</a:t>
            </a:r>
          </a:p>
        </p:txBody>
      </p:sp>
      <p:sp>
        <p:nvSpPr>
          <p:cNvPr id="9219" name="Rectangle 3"/>
          <p:cNvSpPr>
            <a:spLocks noGrp="1" noChangeArrowheads="1"/>
          </p:cNvSpPr>
          <p:nvPr>
            <p:ph type="body" idx="1"/>
          </p:nvPr>
        </p:nvSpPr>
        <p:spPr/>
        <p:txBody>
          <a:bodyPr/>
          <a:lstStyle/>
          <a:p>
            <a:pPr marL="609600" indent="-609600">
              <a:lnSpc>
                <a:spcPct val="90000"/>
              </a:lnSpc>
            </a:pPr>
            <a:r>
              <a:rPr lang="en-US" sz="2400"/>
              <a:t>A mathematical model to solve engineering problems</a:t>
            </a:r>
          </a:p>
          <a:p>
            <a:pPr marL="990600" lvl="1" indent="-533400">
              <a:lnSpc>
                <a:spcPct val="90000"/>
              </a:lnSpc>
            </a:pPr>
            <a:r>
              <a:rPr lang="en-US" sz="2000"/>
              <a:t>Group of highly connected neurons to realize compositions of non linear functions</a:t>
            </a:r>
          </a:p>
          <a:p>
            <a:pPr marL="609600" indent="-609600">
              <a:lnSpc>
                <a:spcPct val="90000"/>
              </a:lnSpc>
            </a:pPr>
            <a:r>
              <a:rPr lang="en-US" sz="2400"/>
              <a:t>Tasks</a:t>
            </a:r>
          </a:p>
          <a:p>
            <a:pPr marL="990600" lvl="1" indent="-533400">
              <a:lnSpc>
                <a:spcPct val="90000"/>
              </a:lnSpc>
            </a:pPr>
            <a:r>
              <a:rPr lang="en-US" sz="2000"/>
              <a:t>Classification</a:t>
            </a:r>
          </a:p>
          <a:p>
            <a:pPr marL="990600" lvl="1" indent="-533400">
              <a:lnSpc>
                <a:spcPct val="90000"/>
              </a:lnSpc>
            </a:pPr>
            <a:r>
              <a:rPr lang="en-US" sz="2000"/>
              <a:t>Discrimination</a:t>
            </a:r>
          </a:p>
          <a:p>
            <a:pPr marL="990600" lvl="1" indent="-533400">
              <a:lnSpc>
                <a:spcPct val="90000"/>
              </a:lnSpc>
            </a:pPr>
            <a:r>
              <a:rPr lang="en-US" sz="2000"/>
              <a:t>Estimation </a:t>
            </a:r>
          </a:p>
          <a:p>
            <a:pPr marL="609600" indent="-609600">
              <a:lnSpc>
                <a:spcPct val="90000"/>
              </a:lnSpc>
            </a:pPr>
            <a:r>
              <a:rPr lang="en-US" sz="2400"/>
              <a:t>2 types of networks</a:t>
            </a:r>
          </a:p>
          <a:p>
            <a:pPr marL="990600" lvl="1" indent="-533400">
              <a:lnSpc>
                <a:spcPct val="90000"/>
              </a:lnSpc>
            </a:pPr>
            <a:r>
              <a:rPr lang="en-US" sz="2000"/>
              <a:t>Feed forward Neural Networks</a:t>
            </a:r>
          </a:p>
          <a:p>
            <a:pPr marL="990600" lvl="1" indent="-533400">
              <a:lnSpc>
                <a:spcPct val="90000"/>
              </a:lnSpc>
            </a:pPr>
            <a:r>
              <a:rPr lang="en-US" sz="2000"/>
              <a:t>Recurrent Neural Networks </a:t>
            </a:r>
          </a:p>
        </p:txBody>
      </p:sp>
    </p:spTree>
    <p:extLst>
      <p:ext uri="{BB962C8B-B14F-4D97-AF65-F5344CB8AC3E}">
        <p14:creationId xmlns:p14="http://schemas.microsoft.com/office/powerpoint/2010/main" val="413854335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826" name="Rectangle 1026"/>
          <p:cNvSpPr>
            <a:spLocks noGrp="1" noChangeArrowheads="1"/>
          </p:cNvSpPr>
          <p:nvPr>
            <p:ph type="title"/>
          </p:nvPr>
        </p:nvSpPr>
        <p:spPr/>
        <p:txBody>
          <a:bodyPr/>
          <a:lstStyle/>
          <a:p>
            <a:r>
              <a:rPr lang="en-US"/>
              <a:t>Feed Forward Neural Networks</a:t>
            </a:r>
          </a:p>
        </p:txBody>
      </p:sp>
      <p:sp>
        <p:nvSpPr>
          <p:cNvPr id="205870" name="Rectangle 1070"/>
          <p:cNvSpPr>
            <a:spLocks noGrp="1" noChangeArrowheads="1"/>
          </p:cNvSpPr>
          <p:nvPr>
            <p:ph type="body" sz="half" idx="2"/>
          </p:nvPr>
        </p:nvSpPr>
        <p:spPr>
          <a:noFill/>
          <a:extLst>
            <a:ext uri="{909E8E84-426E-40DD-AFC4-6F175D3DCCD1}">
              <a14:hiddenFill xmlns:a14="http://schemas.microsoft.com/office/drawing/2010/main">
                <a:solidFill>
                  <a:srgbClr val="FF3300"/>
                </a:solidFill>
              </a14:hiddenFill>
            </a:ext>
          </a:extLst>
        </p:spPr>
        <p:txBody>
          <a:bodyPr/>
          <a:lstStyle/>
          <a:p>
            <a:pPr>
              <a:lnSpc>
                <a:spcPct val="90000"/>
              </a:lnSpc>
            </a:pPr>
            <a:r>
              <a:rPr lang="en-US" sz="2400"/>
              <a:t>The information is propagated from the inputs to the outputs</a:t>
            </a:r>
          </a:p>
          <a:p>
            <a:pPr>
              <a:lnSpc>
                <a:spcPct val="90000"/>
              </a:lnSpc>
            </a:pPr>
            <a:r>
              <a:rPr lang="en-US" sz="2400"/>
              <a:t>Computations of</a:t>
            </a:r>
            <a:r>
              <a:rPr lang="en-US" sz="2400">
                <a:solidFill>
                  <a:srgbClr val="FF3300"/>
                </a:solidFill>
              </a:rPr>
              <a:t> No</a:t>
            </a:r>
            <a:r>
              <a:rPr lang="en-US" sz="2400"/>
              <a:t> non linear functions from </a:t>
            </a:r>
            <a:r>
              <a:rPr lang="en-US" sz="2400">
                <a:solidFill>
                  <a:srgbClr val="FF3300"/>
                </a:solidFill>
              </a:rPr>
              <a:t>n</a:t>
            </a:r>
            <a:r>
              <a:rPr lang="en-US" sz="2400"/>
              <a:t> input variables by compositions of </a:t>
            </a:r>
            <a:r>
              <a:rPr lang="en-US" sz="2400">
                <a:solidFill>
                  <a:srgbClr val="FF3300"/>
                </a:solidFill>
              </a:rPr>
              <a:t>Nc</a:t>
            </a:r>
            <a:r>
              <a:rPr lang="en-US" sz="2400"/>
              <a:t> algebraic functions</a:t>
            </a:r>
          </a:p>
          <a:p>
            <a:pPr>
              <a:lnSpc>
                <a:spcPct val="90000"/>
              </a:lnSpc>
            </a:pPr>
            <a:r>
              <a:rPr lang="en-US" sz="2400"/>
              <a:t>Time has no role (NO cycle between outputs and inputs)</a:t>
            </a:r>
          </a:p>
        </p:txBody>
      </p:sp>
      <p:sp>
        <p:nvSpPr>
          <p:cNvPr id="205828" name="Oval 1028"/>
          <p:cNvSpPr>
            <a:spLocks noChangeArrowheads="1"/>
          </p:cNvSpPr>
          <p:nvPr/>
        </p:nvSpPr>
        <p:spPr bwMode="auto">
          <a:xfrm>
            <a:off x="1116013" y="4365625"/>
            <a:ext cx="431800" cy="431800"/>
          </a:xfrm>
          <a:prstGeom prst="ellipse">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29" name="Oval 1029"/>
          <p:cNvSpPr>
            <a:spLocks noChangeArrowheads="1"/>
          </p:cNvSpPr>
          <p:nvPr/>
        </p:nvSpPr>
        <p:spPr bwMode="auto">
          <a:xfrm>
            <a:off x="1692275" y="4365625"/>
            <a:ext cx="431800" cy="431800"/>
          </a:xfrm>
          <a:prstGeom prst="ellipse">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30" name="Oval 1030"/>
          <p:cNvSpPr>
            <a:spLocks noChangeArrowheads="1"/>
          </p:cNvSpPr>
          <p:nvPr/>
        </p:nvSpPr>
        <p:spPr bwMode="auto">
          <a:xfrm>
            <a:off x="2268538" y="4365625"/>
            <a:ext cx="431800" cy="431800"/>
          </a:xfrm>
          <a:prstGeom prst="ellipse">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31" name="Oval 1031"/>
          <p:cNvSpPr>
            <a:spLocks noChangeArrowheads="1"/>
          </p:cNvSpPr>
          <p:nvPr/>
        </p:nvSpPr>
        <p:spPr bwMode="auto">
          <a:xfrm>
            <a:off x="2916238" y="4365625"/>
            <a:ext cx="431800" cy="431800"/>
          </a:xfrm>
          <a:prstGeom prst="ellipse">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32" name="Oval 1032"/>
          <p:cNvSpPr>
            <a:spLocks noChangeArrowheads="1"/>
          </p:cNvSpPr>
          <p:nvPr/>
        </p:nvSpPr>
        <p:spPr bwMode="auto">
          <a:xfrm>
            <a:off x="3563938" y="4365625"/>
            <a:ext cx="431800" cy="431800"/>
          </a:xfrm>
          <a:prstGeom prst="ellipse">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33" name="Oval 1033"/>
          <p:cNvSpPr>
            <a:spLocks noChangeArrowheads="1"/>
          </p:cNvSpPr>
          <p:nvPr/>
        </p:nvSpPr>
        <p:spPr bwMode="auto">
          <a:xfrm>
            <a:off x="1116013" y="3502025"/>
            <a:ext cx="431800" cy="431800"/>
          </a:xfrm>
          <a:prstGeom prst="ellipse">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34" name="Oval 1034"/>
          <p:cNvSpPr>
            <a:spLocks noChangeArrowheads="1"/>
          </p:cNvSpPr>
          <p:nvPr/>
        </p:nvSpPr>
        <p:spPr bwMode="auto">
          <a:xfrm>
            <a:off x="1692275" y="3502025"/>
            <a:ext cx="431800" cy="431800"/>
          </a:xfrm>
          <a:prstGeom prst="ellipse">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35" name="Oval 1035"/>
          <p:cNvSpPr>
            <a:spLocks noChangeArrowheads="1"/>
          </p:cNvSpPr>
          <p:nvPr/>
        </p:nvSpPr>
        <p:spPr bwMode="auto">
          <a:xfrm>
            <a:off x="2268538" y="3502025"/>
            <a:ext cx="431800" cy="431800"/>
          </a:xfrm>
          <a:prstGeom prst="ellipse">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36" name="Oval 1036"/>
          <p:cNvSpPr>
            <a:spLocks noChangeArrowheads="1"/>
          </p:cNvSpPr>
          <p:nvPr/>
        </p:nvSpPr>
        <p:spPr bwMode="auto">
          <a:xfrm>
            <a:off x="2916238" y="3502025"/>
            <a:ext cx="431800" cy="431800"/>
          </a:xfrm>
          <a:prstGeom prst="ellipse">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37" name="Oval 1037"/>
          <p:cNvSpPr>
            <a:spLocks noChangeArrowheads="1"/>
          </p:cNvSpPr>
          <p:nvPr/>
        </p:nvSpPr>
        <p:spPr bwMode="auto">
          <a:xfrm>
            <a:off x="3563938" y="3502025"/>
            <a:ext cx="431800" cy="431800"/>
          </a:xfrm>
          <a:prstGeom prst="ellipse">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38" name="Rectangle 1038"/>
          <p:cNvSpPr>
            <a:spLocks noChangeArrowheads="1"/>
          </p:cNvSpPr>
          <p:nvPr/>
        </p:nvSpPr>
        <p:spPr bwMode="auto">
          <a:xfrm>
            <a:off x="539750" y="5518150"/>
            <a:ext cx="287338" cy="287338"/>
          </a:xfrm>
          <a:prstGeom prst="rect">
            <a:avLst/>
          </a:prstGeom>
          <a:solidFill>
            <a:srgbClr val="FF33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39" name="Rectangle 1039"/>
          <p:cNvSpPr>
            <a:spLocks noChangeArrowheads="1"/>
          </p:cNvSpPr>
          <p:nvPr/>
        </p:nvSpPr>
        <p:spPr bwMode="auto">
          <a:xfrm>
            <a:off x="1044575" y="5518150"/>
            <a:ext cx="287338" cy="287338"/>
          </a:xfrm>
          <a:prstGeom prst="rect">
            <a:avLst/>
          </a:prstGeom>
          <a:solidFill>
            <a:srgbClr val="FF33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40" name="Rectangle 1040"/>
          <p:cNvSpPr>
            <a:spLocks noChangeArrowheads="1"/>
          </p:cNvSpPr>
          <p:nvPr/>
        </p:nvSpPr>
        <p:spPr bwMode="auto">
          <a:xfrm>
            <a:off x="1620838" y="5518150"/>
            <a:ext cx="287337" cy="287338"/>
          </a:xfrm>
          <a:prstGeom prst="rect">
            <a:avLst/>
          </a:prstGeom>
          <a:solidFill>
            <a:srgbClr val="FF33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41" name="Rectangle 1041"/>
          <p:cNvSpPr>
            <a:spLocks noChangeArrowheads="1"/>
          </p:cNvSpPr>
          <p:nvPr/>
        </p:nvSpPr>
        <p:spPr bwMode="auto">
          <a:xfrm>
            <a:off x="2197100" y="5518150"/>
            <a:ext cx="287338" cy="287338"/>
          </a:xfrm>
          <a:prstGeom prst="rect">
            <a:avLst/>
          </a:prstGeom>
          <a:solidFill>
            <a:srgbClr val="FF33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42" name="Rectangle 1042"/>
          <p:cNvSpPr>
            <a:spLocks noChangeArrowheads="1"/>
          </p:cNvSpPr>
          <p:nvPr/>
        </p:nvSpPr>
        <p:spPr bwMode="auto">
          <a:xfrm>
            <a:off x="2773363" y="5518150"/>
            <a:ext cx="287337" cy="287338"/>
          </a:xfrm>
          <a:prstGeom prst="rect">
            <a:avLst/>
          </a:prstGeom>
          <a:solidFill>
            <a:srgbClr val="FF33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43" name="Rectangle 1043"/>
          <p:cNvSpPr>
            <a:spLocks noChangeArrowheads="1"/>
          </p:cNvSpPr>
          <p:nvPr/>
        </p:nvSpPr>
        <p:spPr bwMode="auto">
          <a:xfrm>
            <a:off x="3348038" y="5518150"/>
            <a:ext cx="287337" cy="287338"/>
          </a:xfrm>
          <a:prstGeom prst="rect">
            <a:avLst/>
          </a:prstGeom>
          <a:solidFill>
            <a:srgbClr val="FF33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44" name="Rectangle 1044"/>
          <p:cNvSpPr>
            <a:spLocks noChangeArrowheads="1"/>
          </p:cNvSpPr>
          <p:nvPr/>
        </p:nvSpPr>
        <p:spPr bwMode="auto">
          <a:xfrm>
            <a:off x="3924300" y="5518150"/>
            <a:ext cx="287338" cy="287338"/>
          </a:xfrm>
          <a:prstGeom prst="rect">
            <a:avLst/>
          </a:prstGeom>
          <a:solidFill>
            <a:srgbClr val="FF33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45" name="Oval 1045"/>
          <p:cNvSpPr>
            <a:spLocks noChangeArrowheads="1"/>
          </p:cNvSpPr>
          <p:nvPr/>
        </p:nvSpPr>
        <p:spPr bwMode="auto">
          <a:xfrm>
            <a:off x="1979613" y="2638425"/>
            <a:ext cx="431800" cy="431800"/>
          </a:xfrm>
          <a:prstGeom prst="ellipse">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46" name="Oval 1046"/>
          <p:cNvSpPr>
            <a:spLocks noChangeArrowheads="1"/>
          </p:cNvSpPr>
          <p:nvPr/>
        </p:nvSpPr>
        <p:spPr bwMode="auto">
          <a:xfrm>
            <a:off x="2627313" y="2638425"/>
            <a:ext cx="431800" cy="431800"/>
          </a:xfrm>
          <a:prstGeom prst="ellipse">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47" name="Line 1047"/>
          <p:cNvSpPr>
            <a:spLocks noChangeShapeType="1"/>
          </p:cNvSpPr>
          <p:nvPr/>
        </p:nvSpPr>
        <p:spPr bwMode="auto">
          <a:xfrm flipV="1">
            <a:off x="1331913" y="3068638"/>
            <a:ext cx="863600" cy="43180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05848" name="Line 1048"/>
          <p:cNvSpPr>
            <a:spLocks noChangeShapeType="1"/>
          </p:cNvSpPr>
          <p:nvPr/>
        </p:nvSpPr>
        <p:spPr bwMode="auto">
          <a:xfrm flipV="1">
            <a:off x="1979613" y="3068638"/>
            <a:ext cx="215900" cy="43180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05849" name="Line 1049"/>
          <p:cNvSpPr>
            <a:spLocks noChangeShapeType="1"/>
          </p:cNvSpPr>
          <p:nvPr/>
        </p:nvSpPr>
        <p:spPr bwMode="auto">
          <a:xfrm flipV="1">
            <a:off x="1979613" y="3068638"/>
            <a:ext cx="863600" cy="43180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05850" name="Line 1050"/>
          <p:cNvSpPr>
            <a:spLocks noChangeShapeType="1"/>
          </p:cNvSpPr>
          <p:nvPr/>
        </p:nvSpPr>
        <p:spPr bwMode="auto">
          <a:xfrm flipH="1" flipV="1">
            <a:off x="2195513" y="3068638"/>
            <a:ext cx="288925" cy="43180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05851" name="Line 1051"/>
          <p:cNvSpPr>
            <a:spLocks noChangeShapeType="1"/>
          </p:cNvSpPr>
          <p:nvPr/>
        </p:nvSpPr>
        <p:spPr bwMode="auto">
          <a:xfrm flipH="1" flipV="1">
            <a:off x="2195513" y="3068638"/>
            <a:ext cx="936625" cy="43180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05852" name="Line 1052"/>
          <p:cNvSpPr>
            <a:spLocks noChangeShapeType="1"/>
          </p:cNvSpPr>
          <p:nvPr/>
        </p:nvSpPr>
        <p:spPr bwMode="auto">
          <a:xfrm flipH="1" flipV="1">
            <a:off x="2195513" y="3068638"/>
            <a:ext cx="1584325" cy="43180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05853" name="Line 1053"/>
          <p:cNvSpPr>
            <a:spLocks noChangeShapeType="1"/>
          </p:cNvSpPr>
          <p:nvPr/>
        </p:nvSpPr>
        <p:spPr bwMode="auto">
          <a:xfrm flipV="1">
            <a:off x="1331913" y="3068638"/>
            <a:ext cx="1511300" cy="43180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05854" name="Line 1054"/>
          <p:cNvSpPr>
            <a:spLocks noChangeShapeType="1"/>
          </p:cNvSpPr>
          <p:nvPr/>
        </p:nvSpPr>
        <p:spPr bwMode="auto">
          <a:xfrm flipV="1">
            <a:off x="2484438" y="3068638"/>
            <a:ext cx="358775" cy="43180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05855" name="Line 1055"/>
          <p:cNvSpPr>
            <a:spLocks noChangeShapeType="1"/>
          </p:cNvSpPr>
          <p:nvPr/>
        </p:nvSpPr>
        <p:spPr bwMode="auto">
          <a:xfrm flipH="1" flipV="1">
            <a:off x="2843213" y="3068638"/>
            <a:ext cx="288925" cy="43180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05856" name="Line 1056"/>
          <p:cNvSpPr>
            <a:spLocks noChangeShapeType="1"/>
          </p:cNvSpPr>
          <p:nvPr/>
        </p:nvSpPr>
        <p:spPr bwMode="auto">
          <a:xfrm flipH="1" flipV="1">
            <a:off x="2843213" y="3068638"/>
            <a:ext cx="936625" cy="43180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05857" name="Line 1057"/>
          <p:cNvSpPr>
            <a:spLocks noChangeShapeType="1"/>
          </p:cNvSpPr>
          <p:nvPr/>
        </p:nvSpPr>
        <p:spPr bwMode="auto">
          <a:xfrm flipV="1">
            <a:off x="684213" y="4797425"/>
            <a:ext cx="647700" cy="719138"/>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05858" name="Line 1058"/>
          <p:cNvSpPr>
            <a:spLocks noChangeShapeType="1"/>
          </p:cNvSpPr>
          <p:nvPr/>
        </p:nvSpPr>
        <p:spPr bwMode="auto">
          <a:xfrm flipV="1">
            <a:off x="684213" y="4797425"/>
            <a:ext cx="1223962" cy="719138"/>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05859" name="Line 1059"/>
          <p:cNvSpPr>
            <a:spLocks noChangeShapeType="1"/>
          </p:cNvSpPr>
          <p:nvPr/>
        </p:nvSpPr>
        <p:spPr bwMode="auto">
          <a:xfrm flipV="1">
            <a:off x="684213" y="4797425"/>
            <a:ext cx="1800225" cy="719138"/>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05860" name="Line 1060"/>
          <p:cNvSpPr>
            <a:spLocks noChangeShapeType="1"/>
          </p:cNvSpPr>
          <p:nvPr/>
        </p:nvSpPr>
        <p:spPr bwMode="auto">
          <a:xfrm flipV="1">
            <a:off x="755650" y="4797425"/>
            <a:ext cx="2376488" cy="719138"/>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05861" name="Line 1061"/>
          <p:cNvSpPr>
            <a:spLocks noChangeShapeType="1"/>
          </p:cNvSpPr>
          <p:nvPr/>
        </p:nvSpPr>
        <p:spPr bwMode="auto">
          <a:xfrm flipV="1">
            <a:off x="755650" y="4797425"/>
            <a:ext cx="3024188" cy="719138"/>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05862" name="Line 1062"/>
          <p:cNvSpPr>
            <a:spLocks noChangeShapeType="1"/>
          </p:cNvSpPr>
          <p:nvPr/>
        </p:nvSpPr>
        <p:spPr bwMode="auto">
          <a:xfrm flipH="1" flipV="1">
            <a:off x="1331913" y="4797425"/>
            <a:ext cx="2736850" cy="719138"/>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05863" name="Line 1063"/>
          <p:cNvSpPr>
            <a:spLocks noChangeShapeType="1"/>
          </p:cNvSpPr>
          <p:nvPr/>
        </p:nvSpPr>
        <p:spPr bwMode="auto">
          <a:xfrm flipH="1" flipV="1">
            <a:off x="1908175" y="4797425"/>
            <a:ext cx="2160588" cy="719138"/>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05864" name="Line 1064"/>
          <p:cNvSpPr>
            <a:spLocks noChangeShapeType="1"/>
          </p:cNvSpPr>
          <p:nvPr/>
        </p:nvSpPr>
        <p:spPr bwMode="auto">
          <a:xfrm flipH="1" flipV="1">
            <a:off x="2484438" y="4797425"/>
            <a:ext cx="1584325" cy="719138"/>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05865" name="Line 1065"/>
          <p:cNvSpPr>
            <a:spLocks noChangeShapeType="1"/>
          </p:cNvSpPr>
          <p:nvPr/>
        </p:nvSpPr>
        <p:spPr bwMode="auto">
          <a:xfrm flipH="1" flipV="1">
            <a:off x="3132138" y="4797425"/>
            <a:ext cx="936625" cy="719138"/>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05866" name="Line 1066"/>
          <p:cNvSpPr>
            <a:spLocks noChangeShapeType="1"/>
          </p:cNvSpPr>
          <p:nvPr/>
        </p:nvSpPr>
        <p:spPr bwMode="auto">
          <a:xfrm flipH="1" flipV="1">
            <a:off x="3779838" y="4797425"/>
            <a:ext cx="288925" cy="719138"/>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05867" name="Line 1067"/>
          <p:cNvSpPr>
            <a:spLocks noChangeShapeType="1"/>
          </p:cNvSpPr>
          <p:nvPr/>
        </p:nvSpPr>
        <p:spPr bwMode="auto">
          <a:xfrm flipV="1">
            <a:off x="2195513" y="2133600"/>
            <a:ext cx="0" cy="503238"/>
          </a:xfrm>
          <a:prstGeom prst="line">
            <a:avLst/>
          </a:prstGeom>
          <a:noFill/>
          <a:ln w="9525">
            <a:solidFill>
              <a:schemeClr val="tx1"/>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05868" name="Line 1068"/>
          <p:cNvSpPr>
            <a:spLocks noChangeShapeType="1"/>
          </p:cNvSpPr>
          <p:nvPr/>
        </p:nvSpPr>
        <p:spPr bwMode="auto">
          <a:xfrm flipV="1">
            <a:off x="2843213" y="2133600"/>
            <a:ext cx="0" cy="503238"/>
          </a:xfrm>
          <a:prstGeom prst="line">
            <a:avLst/>
          </a:prstGeom>
          <a:noFill/>
          <a:ln w="9525">
            <a:solidFill>
              <a:schemeClr val="tx1"/>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05871" name="Line 1071"/>
          <p:cNvSpPr>
            <a:spLocks noChangeShapeType="1"/>
          </p:cNvSpPr>
          <p:nvPr/>
        </p:nvSpPr>
        <p:spPr bwMode="auto">
          <a:xfrm flipV="1">
            <a:off x="1331913" y="3933825"/>
            <a:ext cx="2447925" cy="43180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05872" name="Line 1072"/>
          <p:cNvSpPr>
            <a:spLocks noChangeShapeType="1"/>
          </p:cNvSpPr>
          <p:nvPr/>
        </p:nvSpPr>
        <p:spPr bwMode="auto">
          <a:xfrm flipV="1">
            <a:off x="1331913" y="3933825"/>
            <a:ext cx="1800225" cy="43180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05873" name="Line 1073"/>
          <p:cNvSpPr>
            <a:spLocks noChangeShapeType="1"/>
          </p:cNvSpPr>
          <p:nvPr/>
        </p:nvSpPr>
        <p:spPr bwMode="auto">
          <a:xfrm flipV="1">
            <a:off x="1331913" y="3933825"/>
            <a:ext cx="1152525" cy="43180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05874" name="Line 1074"/>
          <p:cNvSpPr>
            <a:spLocks noChangeShapeType="1"/>
          </p:cNvSpPr>
          <p:nvPr/>
        </p:nvSpPr>
        <p:spPr bwMode="auto">
          <a:xfrm flipV="1">
            <a:off x="1331913" y="3933825"/>
            <a:ext cx="576262" cy="43180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05875" name="Line 1075"/>
          <p:cNvSpPr>
            <a:spLocks noChangeShapeType="1"/>
          </p:cNvSpPr>
          <p:nvPr/>
        </p:nvSpPr>
        <p:spPr bwMode="auto">
          <a:xfrm flipV="1">
            <a:off x="1331913" y="3933825"/>
            <a:ext cx="0" cy="43180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05876" name="Line 1076"/>
          <p:cNvSpPr>
            <a:spLocks noChangeShapeType="1"/>
          </p:cNvSpPr>
          <p:nvPr/>
        </p:nvSpPr>
        <p:spPr bwMode="auto">
          <a:xfrm>
            <a:off x="1331913" y="3933825"/>
            <a:ext cx="2447925" cy="43180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05877" name="Line 1077"/>
          <p:cNvSpPr>
            <a:spLocks noChangeShapeType="1"/>
          </p:cNvSpPr>
          <p:nvPr/>
        </p:nvSpPr>
        <p:spPr bwMode="auto">
          <a:xfrm>
            <a:off x="1908175" y="3933825"/>
            <a:ext cx="1871663" cy="43180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05878" name="Line 1078"/>
          <p:cNvSpPr>
            <a:spLocks noChangeShapeType="1"/>
          </p:cNvSpPr>
          <p:nvPr/>
        </p:nvSpPr>
        <p:spPr bwMode="auto">
          <a:xfrm>
            <a:off x="2484438" y="3933825"/>
            <a:ext cx="1366837" cy="43180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05879" name="Line 1079"/>
          <p:cNvSpPr>
            <a:spLocks noChangeShapeType="1"/>
          </p:cNvSpPr>
          <p:nvPr/>
        </p:nvSpPr>
        <p:spPr bwMode="auto">
          <a:xfrm>
            <a:off x="3132138" y="3933825"/>
            <a:ext cx="647700" cy="43180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05880" name="Line 1080"/>
          <p:cNvSpPr>
            <a:spLocks noChangeShapeType="1"/>
          </p:cNvSpPr>
          <p:nvPr/>
        </p:nvSpPr>
        <p:spPr bwMode="auto">
          <a:xfrm>
            <a:off x="3779838" y="3933825"/>
            <a:ext cx="0" cy="43180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05881" name="Line 1081"/>
          <p:cNvSpPr>
            <a:spLocks noChangeShapeType="1"/>
          </p:cNvSpPr>
          <p:nvPr/>
        </p:nvSpPr>
        <p:spPr bwMode="auto">
          <a:xfrm flipH="1" flipV="1">
            <a:off x="1331913" y="3933825"/>
            <a:ext cx="576262" cy="43180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05882" name="Line 1082"/>
          <p:cNvSpPr>
            <a:spLocks noChangeShapeType="1"/>
          </p:cNvSpPr>
          <p:nvPr/>
        </p:nvSpPr>
        <p:spPr bwMode="auto">
          <a:xfrm flipV="1">
            <a:off x="1908175" y="3933825"/>
            <a:ext cx="0" cy="43180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05883" name="Line 1083"/>
          <p:cNvSpPr>
            <a:spLocks noChangeShapeType="1"/>
          </p:cNvSpPr>
          <p:nvPr/>
        </p:nvSpPr>
        <p:spPr bwMode="auto">
          <a:xfrm flipV="1">
            <a:off x="1908175" y="3933825"/>
            <a:ext cx="576263" cy="43180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05884" name="Line 1084"/>
          <p:cNvSpPr>
            <a:spLocks noChangeShapeType="1"/>
          </p:cNvSpPr>
          <p:nvPr/>
        </p:nvSpPr>
        <p:spPr bwMode="auto">
          <a:xfrm flipV="1">
            <a:off x="1908175" y="3933825"/>
            <a:ext cx="1223963" cy="43180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05885" name="Line 1085"/>
          <p:cNvSpPr>
            <a:spLocks noChangeShapeType="1"/>
          </p:cNvSpPr>
          <p:nvPr/>
        </p:nvSpPr>
        <p:spPr bwMode="auto">
          <a:xfrm flipV="1">
            <a:off x="1979613" y="3933825"/>
            <a:ext cx="1800225" cy="43180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05886" name="Line 1086"/>
          <p:cNvSpPr>
            <a:spLocks noChangeShapeType="1"/>
          </p:cNvSpPr>
          <p:nvPr/>
        </p:nvSpPr>
        <p:spPr bwMode="auto">
          <a:xfrm>
            <a:off x="1331913" y="3933825"/>
            <a:ext cx="1152525" cy="43180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05887" name="Line 1087"/>
          <p:cNvSpPr>
            <a:spLocks noChangeShapeType="1"/>
          </p:cNvSpPr>
          <p:nvPr/>
        </p:nvSpPr>
        <p:spPr bwMode="auto">
          <a:xfrm>
            <a:off x="1908175" y="3933825"/>
            <a:ext cx="576263" cy="43180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05888" name="Line 1088"/>
          <p:cNvSpPr>
            <a:spLocks noChangeShapeType="1"/>
          </p:cNvSpPr>
          <p:nvPr/>
        </p:nvSpPr>
        <p:spPr bwMode="auto">
          <a:xfrm>
            <a:off x="2484438" y="3933825"/>
            <a:ext cx="0" cy="43180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05889" name="Line 1089"/>
          <p:cNvSpPr>
            <a:spLocks noChangeShapeType="1"/>
          </p:cNvSpPr>
          <p:nvPr/>
        </p:nvSpPr>
        <p:spPr bwMode="auto">
          <a:xfrm flipV="1">
            <a:off x="2484438" y="3933825"/>
            <a:ext cx="647700" cy="43180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05890" name="Line 1090"/>
          <p:cNvSpPr>
            <a:spLocks noChangeShapeType="1"/>
          </p:cNvSpPr>
          <p:nvPr/>
        </p:nvSpPr>
        <p:spPr bwMode="auto">
          <a:xfrm flipV="1">
            <a:off x="2484438" y="3933825"/>
            <a:ext cx="1295400" cy="43180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05891" name="Line 1091"/>
          <p:cNvSpPr>
            <a:spLocks noChangeShapeType="1"/>
          </p:cNvSpPr>
          <p:nvPr/>
        </p:nvSpPr>
        <p:spPr bwMode="auto">
          <a:xfrm>
            <a:off x="1260475" y="3933825"/>
            <a:ext cx="1871663" cy="43180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05892" name="Line 1092"/>
          <p:cNvSpPr>
            <a:spLocks noChangeShapeType="1"/>
          </p:cNvSpPr>
          <p:nvPr/>
        </p:nvSpPr>
        <p:spPr bwMode="auto">
          <a:xfrm>
            <a:off x="1908175" y="3933825"/>
            <a:ext cx="1223963" cy="43180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05893" name="Line 1093"/>
          <p:cNvSpPr>
            <a:spLocks noChangeShapeType="1"/>
          </p:cNvSpPr>
          <p:nvPr/>
        </p:nvSpPr>
        <p:spPr bwMode="auto">
          <a:xfrm>
            <a:off x="2484438" y="3933825"/>
            <a:ext cx="647700" cy="43180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05894" name="Line 1094"/>
          <p:cNvSpPr>
            <a:spLocks noChangeShapeType="1"/>
          </p:cNvSpPr>
          <p:nvPr/>
        </p:nvSpPr>
        <p:spPr bwMode="auto">
          <a:xfrm>
            <a:off x="3132138" y="3933825"/>
            <a:ext cx="0" cy="43180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05895" name="Line 1095"/>
          <p:cNvSpPr>
            <a:spLocks noChangeShapeType="1"/>
          </p:cNvSpPr>
          <p:nvPr/>
        </p:nvSpPr>
        <p:spPr bwMode="auto">
          <a:xfrm flipV="1">
            <a:off x="3132138" y="3933825"/>
            <a:ext cx="576262" cy="43180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05896" name="Line 1096"/>
          <p:cNvSpPr>
            <a:spLocks noChangeShapeType="1"/>
          </p:cNvSpPr>
          <p:nvPr/>
        </p:nvSpPr>
        <p:spPr bwMode="auto">
          <a:xfrm flipV="1">
            <a:off x="1187450" y="4797425"/>
            <a:ext cx="144463" cy="719138"/>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05897" name="Line 1097"/>
          <p:cNvSpPr>
            <a:spLocks noChangeShapeType="1"/>
          </p:cNvSpPr>
          <p:nvPr/>
        </p:nvSpPr>
        <p:spPr bwMode="auto">
          <a:xfrm flipV="1">
            <a:off x="1187450" y="4797425"/>
            <a:ext cx="720725" cy="719138"/>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05898" name="Line 1098"/>
          <p:cNvSpPr>
            <a:spLocks noChangeShapeType="1"/>
          </p:cNvSpPr>
          <p:nvPr/>
        </p:nvSpPr>
        <p:spPr bwMode="auto">
          <a:xfrm flipV="1">
            <a:off x="1187450" y="4797425"/>
            <a:ext cx="1296988" cy="719138"/>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05899" name="Line 1099"/>
          <p:cNvSpPr>
            <a:spLocks noChangeShapeType="1"/>
          </p:cNvSpPr>
          <p:nvPr/>
        </p:nvSpPr>
        <p:spPr bwMode="auto">
          <a:xfrm flipV="1">
            <a:off x="1187450" y="4797425"/>
            <a:ext cx="1944688" cy="719138"/>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05901" name="Text Box 1101"/>
          <p:cNvSpPr txBox="1">
            <a:spLocks noChangeArrowheads="1"/>
          </p:cNvSpPr>
          <p:nvPr/>
        </p:nvSpPr>
        <p:spPr bwMode="auto">
          <a:xfrm>
            <a:off x="468313" y="5799138"/>
            <a:ext cx="4254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t>x1</a:t>
            </a:r>
          </a:p>
        </p:txBody>
      </p:sp>
      <p:sp>
        <p:nvSpPr>
          <p:cNvPr id="205902" name="Text Box 1102"/>
          <p:cNvSpPr txBox="1">
            <a:spLocks noChangeArrowheads="1"/>
          </p:cNvSpPr>
          <p:nvPr/>
        </p:nvSpPr>
        <p:spPr bwMode="auto">
          <a:xfrm>
            <a:off x="971550" y="5805488"/>
            <a:ext cx="4254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t>x2</a:t>
            </a:r>
          </a:p>
        </p:txBody>
      </p:sp>
      <p:sp>
        <p:nvSpPr>
          <p:cNvPr id="205903" name="Text Box 1103"/>
          <p:cNvSpPr txBox="1">
            <a:spLocks noChangeArrowheads="1"/>
          </p:cNvSpPr>
          <p:nvPr/>
        </p:nvSpPr>
        <p:spPr bwMode="auto">
          <a:xfrm>
            <a:off x="3930650" y="5805488"/>
            <a:ext cx="4254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t>xn</a:t>
            </a:r>
          </a:p>
        </p:txBody>
      </p:sp>
      <p:sp>
        <p:nvSpPr>
          <p:cNvPr id="205904" name="Text Box 1104"/>
          <p:cNvSpPr txBox="1">
            <a:spLocks noChangeArrowheads="1"/>
          </p:cNvSpPr>
          <p:nvPr/>
        </p:nvSpPr>
        <p:spPr bwMode="auto">
          <a:xfrm>
            <a:off x="1979613" y="5805488"/>
            <a:ext cx="1793875"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t>…..</a:t>
            </a:r>
          </a:p>
        </p:txBody>
      </p:sp>
      <p:sp>
        <p:nvSpPr>
          <p:cNvPr id="205905" name="Text Box 1105"/>
          <p:cNvSpPr txBox="1">
            <a:spLocks noChangeArrowheads="1"/>
          </p:cNvSpPr>
          <p:nvPr/>
        </p:nvSpPr>
        <p:spPr bwMode="auto">
          <a:xfrm>
            <a:off x="0" y="4076700"/>
            <a:ext cx="1547813"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t>1st hidden </a:t>
            </a:r>
          </a:p>
          <a:p>
            <a:r>
              <a:rPr lang="en-US"/>
              <a:t>layer</a:t>
            </a:r>
          </a:p>
        </p:txBody>
      </p:sp>
      <p:sp>
        <p:nvSpPr>
          <p:cNvPr id="205906" name="Text Box 1106"/>
          <p:cNvSpPr txBox="1">
            <a:spLocks noChangeArrowheads="1"/>
          </p:cNvSpPr>
          <p:nvPr/>
        </p:nvSpPr>
        <p:spPr bwMode="auto">
          <a:xfrm>
            <a:off x="0" y="3148013"/>
            <a:ext cx="1547813"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t>2nd hidden</a:t>
            </a:r>
          </a:p>
          <a:p>
            <a:r>
              <a:rPr lang="en-US"/>
              <a:t>layer</a:t>
            </a:r>
          </a:p>
        </p:txBody>
      </p:sp>
      <p:sp>
        <p:nvSpPr>
          <p:cNvPr id="205907" name="Text Box 1107"/>
          <p:cNvSpPr txBox="1">
            <a:spLocks noChangeArrowheads="1"/>
          </p:cNvSpPr>
          <p:nvPr/>
        </p:nvSpPr>
        <p:spPr bwMode="auto">
          <a:xfrm>
            <a:off x="-36513" y="2349500"/>
            <a:ext cx="1547813"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t>Output layer</a:t>
            </a:r>
          </a:p>
        </p:txBody>
      </p:sp>
    </p:spTree>
    <p:extLst>
      <p:ext uri="{BB962C8B-B14F-4D97-AF65-F5344CB8AC3E}">
        <p14:creationId xmlns:p14="http://schemas.microsoft.com/office/powerpoint/2010/main" val="43872584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6864" name="Line 1040"/>
          <p:cNvSpPr>
            <a:spLocks noChangeShapeType="1"/>
          </p:cNvSpPr>
          <p:nvPr/>
        </p:nvSpPr>
        <p:spPr bwMode="auto">
          <a:xfrm flipH="1">
            <a:off x="1331913" y="2781300"/>
            <a:ext cx="936625" cy="719138"/>
          </a:xfrm>
          <a:prstGeom prst="line">
            <a:avLst/>
          </a:prstGeom>
          <a:noFill/>
          <a:ln w="9525">
            <a:solidFill>
              <a:schemeClr val="tx1"/>
            </a:solidFill>
            <a:miter lim="800000"/>
            <a:headEnd type="triangle"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06850" name="Rectangle 1026"/>
          <p:cNvSpPr>
            <a:spLocks noGrp="1" noChangeArrowheads="1"/>
          </p:cNvSpPr>
          <p:nvPr>
            <p:ph type="title"/>
          </p:nvPr>
        </p:nvSpPr>
        <p:spPr/>
        <p:txBody>
          <a:bodyPr/>
          <a:lstStyle/>
          <a:p>
            <a:r>
              <a:rPr lang="en-US"/>
              <a:t>Recurrent Neural Networks</a:t>
            </a:r>
          </a:p>
        </p:txBody>
      </p:sp>
      <p:sp>
        <p:nvSpPr>
          <p:cNvPr id="206853" name="Rectangle 1029"/>
          <p:cNvSpPr>
            <a:spLocks noGrp="1" noChangeArrowheads="1"/>
          </p:cNvSpPr>
          <p:nvPr>
            <p:ph type="body" sz="half" idx="2"/>
          </p:nvPr>
        </p:nvSpPr>
        <p:spPr/>
        <p:txBody>
          <a:bodyPr/>
          <a:lstStyle/>
          <a:p>
            <a:pPr>
              <a:lnSpc>
                <a:spcPct val="90000"/>
              </a:lnSpc>
            </a:pPr>
            <a:r>
              <a:rPr lang="en-US" sz="2000"/>
              <a:t>Can have arbitrary topologies</a:t>
            </a:r>
          </a:p>
          <a:p>
            <a:pPr>
              <a:lnSpc>
                <a:spcPct val="90000"/>
              </a:lnSpc>
            </a:pPr>
            <a:r>
              <a:rPr lang="en-US" sz="2000"/>
              <a:t>Can model systems with internal states (dynamic ones)</a:t>
            </a:r>
          </a:p>
          <a:p>
            <a:pPr>
              <a:lnSpc>
                <a:spcPct val="90000"/>
              </a:lnSpc>
            </a:pPr>
            <a:r>
              <a:rPr lang="en-US" sz="2000"/>
              <a:t>Delays are associated to a specific weight</a:t>
            </a:r>
          </a:p>
          <a:p>
            <a:pPr>
              <a:lnSpc>
                <a:spcPct val="90000"/>
              </a:lnSpc>
            </a:pPr>
            <a:r>
              <a:rPr lang="en-US" sz="2000"/>
              <a:t>Training is more difficult</a:t>
            </a:r>
          </a:p>
          <a:p>
            <a:pPr>
              <a:lnSpc>
                <a:spcPct val="90000"/>
              </a:lnSpc>
            </a:pPr>
            <a:r>
              <a:rPr lang="en-US" sz="2000"/>
              <a:t>Performance may be problematic</a:t>
            </a:r>
          </a:p>
          <a:p>
            <a:pPr lvl="1">
              <a:lnSpc>
                <a:spcPct val="90000"/>
              </a:lnSpc>
            </a:pPr>
            <a:r>
              <a:rPr lang="en-US" sz="1800"/>
              <a:t>Stable Outputs may be more difficult to evaluate</a:t>
            </a:r>
          </a:p>
          <a:p>
            <a:pPr lvl="1">
              <a:lnSpc>
                <a:spcPct val="90000"/>
              </a:lnSpc>
            </a:pPr>
            <a:r>
              <a:rPr lang="en-US" sz="1800"/>
              <a:t>Unexpected behavior (oscillation, chaos, …)</a:t>
            </a:r>
          </a:p>
        </p:txBody>
      </p:sp>
      <p:sp>
        <p:nvSpPr>
          <p:cNvPr id="206854" name="Oval 1030"/>
          <p:cNvSpPr>
            <a:spLocks noChangeArrowheads="1"/>
          </p:cNvSpPr>
          <p:nvPr/>
        </p:nvSpPr>
        <p:spPr bwMode="auto">
          <a:xfrm>
            <a:off x="1116013" y="3502025"/>
            <a:ext cx="431800" cy="431800"/>
          </a:xfrm>
          <a:prstGeom prst="ellipse">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6855" name="Oval 1031"/>
          <p:cNvSpPr>
            <a:spLocks noChangeArrowheads="1"/>
          </p:cNvSpPr>
          <p:nvPr/>
        </p:nvSpPr>
        <p:spPr bwMode="auto">
          <a:xfrm>
            <a:off x="3132138" y="3500438"/>
            <a:ext cx="431800" cy="431800"/>
          </a:xfrm>
          <a:prstGeom prst="ellipse">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6856" name="Oval 1032"/>
          <p:cNvSpPr>
            <a:spLocks noChangeArrowheads="1"/>
          </p:cNvSpPr>
          <p:nvPr/>
        </p:nvSpPr>
        <p:spPr bwMode="auto">
          <a:xfrm>
            <a:off x="2124075" y="2349500"/>
            <a:ext cx="431800" cy="431800"/>
          </a:xfrm>
          <a:prstGeom prst="ellipse">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6857" name="Rectangle 1033"/>
          <p:cNvSpPr>
            <a:spLocks noChangeArrowheads="1"/>
          </p:cNvSpPr>
          <p:nvPr/>
        </p:nvSpPr>
        <p:spPr bwMode="auto">
          <a:xfrm>
            <a:off x="1692275" y="4797425"/>
            <a:ext cx="287338" cy="287338"/>
          </a:xfrm>
          <a:prstGeom prst="rect">
            <a:avLst/>
          </a:prstGeom>
          <a:solidFill>
            <a:srgbClr val="FF33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6858" name="Rectangle 1034"/>
          <p:cNvSpPr>
            <a:spLocks noChangeArrowheads="1"/>
          </p:cNvSpPr>
          <p:nvPr/>
        </p:nvSpPr>
        <p:spPr bwMode="auto">
          <a:xfrm>
            <a:off x="2627313" y="4797425"/>
            <a:ext cx="287337" cy="287338"/>
          </a:xfrm>
          <a:prstGeom prst="rect">
            <a:avLst/>
          </a:prstGeom>
          <a:solidFill>
            <a:srgbClr val="FF33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6859" name="Line 1035"/>
          <p:cNvSpPr>
            <a:spLocks noChangeShapeType="1"/>
          </p:cNvSpPr>
          <p:nvPr/>
        </p:nvSpPr>
        <p:spPr bwMode="auto">
          <a:xfrm flipH="1" flipV="1">
            <a:off x="1331913" y="3933825"/>
            <a:ext cx="503237" cy="863600"/>
          </a:xfrm>
          <a:prstGeom prst="line">
            <a:avLst/>
          </a:prstGeom>
          <a:noFill/>
          <a:ln w="9525">
            <a:solidFill>
              <a:schemeClr val="tx1"/>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06860" name="Line 1036"/>
          <p:cNvSpPr>
            <a:spLocks noChangeShapeType="1"/>
          </p:cNvSpPr>
          <p:nvPr/>
        </p:nvSpPr>
        <p:spPr bwMode="auto">
          <a:xfrm flipV="1">
            <a:off x="1908175" y="2781300"/>
            <a:ext cx="431800" cy="2016125"/>
          </a:xfrm>
          <a:prstGeom prst="line">
            <a:avLst/>
          </a:prstGeom>
          <a:noFill/>
          <a:ln w="9525">
            <a:solidFill>
              <a:schemeClr val="tx1"/>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06861" name="Line 1037"/>
          <p:cNvSpPr>
            <a:spLocks noChangeShapeType="1"/>
          </p:cNvSpPr>
          <p:nvPr/>
        </p:nvSpPr>
        <p:spPr bwMode="auto">
          <a:xfrm>
            <a:off x="1547813" y="3644900"/>
            <a:ext cx="1584325" cy="0"/>
          </a:xfrm>
          <a:prstGeom prst="line">
            <a:avLst/>
          </a:prstGeom>
          <a:noFill/>
          <a:ln w="9525">
            <a:solidFill>
              <a:schemeClr val="tx1"/>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06862" name="Line 1038"/>
          <p:cNvSpPr>
            <a:spLocks noChangeShapeType="1"/>
          </p:cNvSpPr>
          <p:nvPr/>
        </p:nvSpPr>
        <p:spPr bwMode="auto">
          <a:xfrm>
            <a:off x="1547813" y="3789363"/>
            <a:ext cx="1584325" cy="0"/>
          </a:xfrm>
          <a:prstGeom prst="line">
            <a:avLst/>
          </a:prstGeom>
          <a:noFill/>
          <a:ln w="9525">
            <a:solidFill>
              <a:schemeClr val="tx1"/>
            </a:solidFill>
            <a:miter lim="800000"/>
            <a:headEnd type="triangle"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06863" name="Line 1039"/>
          <p:cNvSpPr>
            <a:spLocks noChangeShapeType="1"/>
          </p:cNvSpPr>
          <p:nvPr/>
        </p:nvSpPr>
        <p:spPr bwMode="auto">
          <a:xfrm>
            <a:off x="2339975" y="2781300"/>
            <a:ext cx="936625" cy="719138"/>
          </a:xfrm>
          <a:prstGeom prst="line">
            <a:avLst/>
          </a:prstGeom>
          <a:noFill/>
          <a:ln w="9525">
            <a:solidFill>
              <a:schemeClr val="tx1"/>
            </a:solidFill>
            <a:miter lim="800000"/>
            <a:headEnd type="triangle"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06865" name="Line 1041"/>
          <p:cNvSpPr>
            <a:spLocks noChangeShapeType="1"/>
          </p:cNvSpPr>
          <p:nvPr/>
        </p:nvSpPr>
        <p:spPr bwMode="auto">
          <a:xfrm flipH="1" flipV="1">
            <a:off x="1331913" y="3933825"/>
            <a:ext cx="1439862" cy="863600"/>
          </a:xfrm>
          <a:prstGeom prst="line">
            <a:avLst/>
          </a:prstGeom>
          <a:noFill/>
          <a:ln w="9525">
            <a:solidFill>
              <a:schemeClr val="tx1"/>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06866" name="Line 1042"/>
          <p:cNvSpPr>
            <a:spLocks noChangeShapeType="1"/>
          </p:cNvSpPr>
          <p:nvPr/>
        </p:nvSpPr>
        <p:spPr bwMode="auto">
          <a:xfrm flipV="1">
            <a:off x="2771775" y="3933825"/>
            <a:ext cx="504825" cy="863600"/>
          </a:xfrm>
          <a:prstGeom prst="line">
            <a:avLst/>
          </a:prstGeom>
          <a:noFill/>
          <a:ln w="9525">
            <a:solidFill>
              <a:schemeClr val="tx1"/>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06867" name="Text Box 1043"/>
          <p:cNvSpPr txBox="1">
            <a:spLocks noChangeArrowheads="1"/>
          </p:cNvSpPr>
          <p:nvPr/>
        </p:nvSpPr>
        <p:spPr bwMode="auto">
          <a:xfrm>
            <a:off x="1625600" y="5084763"/>
            <a:ext cx="4254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t>x1</a:t>
            </a:r>
          </a:p>
        </p:txBody>
      </p:sp>
      <p:sp>
        <p:nvSpPr>
          <p:cNvPr id="206868" name="Text Box 1044"/>
          <p:cNvSpPr txBox="1">
            <a:spLocks noChangeArrowheads="1"/>
          </p:cNvSpPr>
          <p:nvPr/>
        </p:nvSpPr>
        <p:spPr bwMode="auto">
          <a:xfrm>
            <a:off x="2555875" y="5084763"/>
            <a:ext cx="4254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t>x2</a:t>
            </a:r>
          </a:p>
        </p:txBody>
      </p:sp>
      <p:sp>
        <p:nvSpPr>
          <p:cNvPr id="206869" name="Text Box 1045"/>
          <p:cNvSpPr txBox="1">
            <a:spLocks noChangeArrowheads="1"/>
          </p:cNvSpPr>
          <p:nvPr/>
        </p:nvSpPr>
        <p:spPr bwMode="auto">
          <a:xfrm>
            <a:off x="2698750" y="2924175"/>
            <a:ext cx="288925" cy="37623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t>1</a:t>
            </a:r>
          </a:p>
        </p:txBody>
      </p:sp>
      <p:sp>
        <p:nvSpPr>
          <p:cNvPr id="206870" name="Text Box 1046"/>
          <p:cNvSpPr txBox="1">
            <a:spLocks noChangeArrowheads="1"/>
          </p:cNvSpPr>
          <p:nvPr/>
        </p:nvSpPr>
        <p:spPr bwMode="auto">
          <a:xfrm>
            <a:off x="2914650" y="4132263"/>
            <a:ext cx="288925" cy="37623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t>0</a:t>
            </a:r>
          </a:p>
        </p:txBody>
      </p:sp>
      <p:sp>
        <p:nvSpPr>
          <p:cNvPr id="206871" name="Text Box 1047"/>
          <p:cNvSpPr txBox="1">
            <a:spLocks noChangeArrowheads="1"/>
          </p:cNvSpPr>
          <p:nvPr/>
        </p:nvSpPr>
        <p:spPr bwMode="auto">
          <a:xfrm>
            <a:off x="2195513" y="4348163"/>
            <a:ext cx="288925" cy="37623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t>1</a:t>
            </a:r>
          </a:p>
        </p:txBody>
      </p:sp>
      <p:sp>
        <p:nvSpPr>
          <p:cNvPr id="206872" name="Text Box 1048"/>
          <p:cNvSpPr txBox="1">
            <a:spLocks noChangeArrowheads="1"/>
          </p:cNvSpPr>
          <p:nvPr/>
        </p:nvSpPr>
        <p:spPr bwMode="auto">
          <a:xfrm>
            <a:off x="1476375" y="4292600"/>
            <a:ext cx="288925" cy="37623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t>0</a:t>
            </a:r>
          </a:p>
        </p:txBody>
      </p:sp>
      <p:sp>
        <p:nvSpPr>
          <p:cNvPr id="206874" name="Text Box 1050"/>
          <p:cNvSpPr txBox="1">
            <a:spLocks noChangeArrowheads="1"/>
          </p:cNvSpPr>
          <p:nvPr/>
        </p:nvSpPr>
        <p:spPr bwMode="auto">
          <a:xfrm>
            <a:off x="2411413" y="3629025"/>
            <a:ext cx="288925" cy="37623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t>1</a:t>
            </a:r>
          </a:p>
        </p:txBody>
      </p:sp>
      <p:sp>
        <p:nvSpPr>
          <p:cNvPr id="206875" name="Text Box 1051"/>
          <p:cNvSpPr txBox="1">
            <a:spLocks noChangeArrowheads="1"/>
          </p:cNvSpPr>
          <p:nvPr/>
        </p:nvSpPr>
        <p:spPr bwMode="auto">
          <a:xfrm>
            <a:off x="2698750" y="3429000"/>
            <a:ext cx="288925" cy="37623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t>0</a:t>
            </a:r>
          </a:p>
        </p:txBody>
      </p:sp>
      <p:sp>
        <p:nvSpPr>
          <p:cNvPr id="206876" name="Text Box 1052"/>
          <p:cNvSpPr txBox="1">
            <a:spLocks noChangeArrowheads="1"/>
          </p:cNvSpPr>
          <p:nvPr/>
        </p:nvSpPr>
        <p:spPr bwMode="auto">
          <a:xfrm>
            <a:off x="2051050" y="3141663"/>
            <a:ext cx="288925" cy="37623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t>0</a:t>
            </a:r>
          </a:p>
        </p:txBody>
      </p:sp>
      <p:sp>
        <p:nvSpPr>
          <p:cNvPr id="206873" name="Text Box 1049"/>
          <p:cNvSpPr txBox="1">
            <a:spLocks noChangeArrowheads="1"/>
          </p:cNvSpPr>
          <p:nvPr/>
        </p:nvSpPr>
        <p:spPr bwMode="auto">
          <a:xfrm>
            <a:off x="1619250" y="2924175"/>
            <a:ext cx="288925" cy="37623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t>0</a:t>
            </a:r>
          </a:p>
        </p:txBody>
      </p:sp>
    </p:spTree>
    <p:extLst>
      <p:ext uri="{BB962C8B-B14F-4D97-AF65-F5344CB8AC3E}">
        <p14:creationId xmlns:p14="http://schemas.microsoft.com/office/powerpoint/2010/main" val="223337474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4" name="Rectangle 4"/>
          <p:cNvSpPr>
            <a:spLocks noGrp="1" noChangeArrowheads="1"/>
          </p:cNvSpPr>
          <p:nvPr>
            <p:ph type="title"/>
          </p:nvPr>
        </p:nvSpPr>
        <p:spPr/>
        <p:txBody>
          <a:bodyPr/>
          <a:lstStyle/>
          <a:p>
            <a:r>
              <a:rPr lang="en-US"/>
              <a:t>Learning</a:t>
            </a:r>
          </a:p>
        </p:txBody>
      </p:sp>
      <p:sp>
        <p:nvSpPr>
          <p:cNvPr id="10245" name="Rectangle 5"/>
          <p:cNvSpPr>
            <a:spLocks noGrp="1" noChangeArrowheads="1"/>
          </p:cNvSpPr>
          <p:nvPr>
            <p:ph type="body" idx="1"/>
          </p:nvPr>
        </p:nvSpPr>
        <p:spPr/>
        <p:txBody>
          <a:bodyPr/>
          <a:lstStyle/>
          <a:p>
            <a:pPr>
              <a:lnSpc>
                <a:spcPct val="80000"/>
              </a:lnSpc>
            </a:pPr>
            <a:r>
              <a:rPr lang="en-US" sz="2000"/>
              <a:t>The procedure that consists in estimating the parameters of neurons so that the whole network can perform a specific task</a:t>
            </a:r>
          </a:p>
          <a:p>
            <a:pPr>
              <a:lnSpc>
                <a:spcPct val="80000"/>
              </a:lnSpc>
            </a:pPr>
            <a:endParaRPr lang="en-US" sz="2000"/>
          </a:p>
          <a:p>
            <a:pPr>
              <a:lnSpc>
                <a:spcPct val="80000"/>
              </a:lnSpc>
            </a:pPr>
            <a:r>
              <a:rPr lang="en-US" sz="2000"/>
              <a:t>2 types of learning</a:t>
            </a:r>
          </a:p>
          <a:p>
            <a:pPr lvl="1">
              <a:lnSpc>
                <a:spcPct val="80000"/>
              </a:lnSpc>
            </a:pPr>
            <a:r>
              <a:rPr lang="en-US" sz="1800"/>
              <a:t>The supervised learning</a:t>
            </a:r>
          </a:p>
          <a:p>
            <a:pPr lvl="1">
              <a:lnSpc>
                <a:spcPct val="80000"/>
              </a:lnSpc>
            </a:pPr>
            <a:r>
              <a:rPr lang="en-US" sz="1800"/>
              <a:t>The unsupervised learning</a:t>
            </a:r>
          </a:p>
          <a:p>
            <a:pPr>
              <a:lnSpc>
                <a:spcPct val="80000"/>
              </a:lnSpc>
            </a:pPr>
            <a:endParaRPr lang="en-US" sz="2000"/>
          </a:p>
          <a:p>
            <a:pPr>
              <a:lnSpc>
                <a:spcPct val="80000"/>
              </a:lnSpc>
            </a:pPr>
            <a:r>
              <a:rPr lang="en-US" sz="2000"/>
              <a:t>The Learning process (supervised)</a:t>
            </a:r>
          </a:p>
          <a:p>
            <a:pPr lvl="1">
              <a:lnSpc>
                <a:spcPct val="80000"/>
              </a:lnSpc>
            </a:pPr>
            <a:r>
              <a:rPr lang="en-US" sz="1800"/>
              <a:t>Present the network a number of inputs and their corresponding outputs</a:t>
            </a:r>
          </a:p>
          <a:p>
            <a:pPr lvl="1">
              <a:lnSpc>
                <a:spcPct val="80000"/>
              </a:lnSpc>
            </a:pPr>
            <a:r>
              <a:rPr lang="en-US" sz="1800"/>
              <a:t>See how closely the actual outputs match the desired ones</a:t>
            </a:r>
          </a:p>
          <a:p>
            <a:pPr lvl="1">
              <a:lnSpc>
                <a:spcPct val="80000"/>
              </a:lnSpc>
            </a:pPr>
            <a:r>
              <a:rPr lang="en-US" sz="1800"/>
              <a:t>Modify the parameters to better approximate the desired outputs</a:t>
            </a:r>
          </a:p>
          <a:p>
            <a:pPr>
              <a:lnSpc>
                <a:spcPct val="80000"/>
              </a:lnSpc>
              <a:buFont typeface="Wingdings" pitchFamily="2" charset="2"/>
              <a:buNone/>
            </a:pPr>
            <a:endParaRPr lang="en-US" sz="2000"/>
          </a:p>
        </p:txBody>
      </p:sp>
    </p:spTree>
    <p:extLst>
      <p:ext uri="{BB962C8B-B14F-4D97-AF65-F5344CB8AC3E}">
        <p14:creationId xmlns:p14="http://schemas.microsoft.com/office/powerpoint/2010/main" val="40658679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1026"/>
          <p:cNvSpPr>
            <a:spLocks noGrp="1" noChangeArrowheads="1"/>
          </p:cNvSpPr>
          <p:nvPr>
            <p:ph type="title"/>
          </p:nvPr>
        </p:nvSpPr>
        <p:spPr/>
        <p:txBody>
          <a:bodyPr/>
          <a:lstStyle/>
          <a:p>
            <a:r>
              <a:rPr lang="en-US"/>
              <a:t>Supervised learning</a:t>
            </a:r>
          </a:p>
        </p:txBody>
      </p:sp>
      <p:sp>
        <p:nvSpPr>
          <p:cNvPr id="63491" name="Rectangle 1027"/>
          <p:cNvSpPr>
            <a:spLocks noGrp="1" noChangeArrowheads="1"/>
          </p:cNvSpPr>
          <p:nvPr>
            <p:ph type="body" idx="1"/>
          </p:nvPr>
        </p:nvSpPr>
        <p:spPr/>
        <p:txBody>
          <a:bodyPr/>
          <a:lstStyle/>
          <a:p>
            <a:r>
              <a:rPr lang="en-US"/>
              <a:t>The desired response of the neural network in function of particular inputs is well known.</a:t>
            </a:r>
          </a:p>
          <a:p>
            <a:r>
              <a:rPr lang="en-US"/>
              <a:t>A “Professor” may provide examples and teach the neural network how to fulfill a certain task</a:t>
            </a:r>
          </a:p>
          <a:p>
            <a:endParaRPr lang="en-US"/>
          </a:p>
        </p:txBody>
      </p:sp>
    </p:spTree>
    <p:extLst>
      <p:ext uri="{BB962C8B-B14F-4D97-AF65-F5344CB8AC3E}">
        <p14:creationId xmlns:p14="http://schemas.microsoft.com/office/powerpoint/2010/main" val="270900441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title"/>
          </p:nvPr>
        </p:nvSpPr>
        <p:spPr/>
        <p:txBody>
          <a:bodyPr/>
          <a:lstStyle/>
          <a:p>
            <a:r>
              <a:rPr lang="en-US"/>
              <a:t>Unsupervised learning</a:t>
            </a:r>
          </a:p>
        </p:txBody>
      </p:sp>
      <p:sp>
        <p:nvSpPr>
          <p:cNvPr id="64515" name="Rectangle 3"/>
          <p:cNvSpPr>
            <a:spLocks noGrp="1" noChangeArrowheads="1"/>
          </p:cNvSpPr>
          <p:nvPr>
            <p:ph type="body" idx="1"/>
          </p:nvPr>
        </p:nvSpPr>
        <p:spPr/>
        <p:txBody>
          <a:bodyPr/>
          <a:lstStyle/>
          <a:p>
            <a:pPr>
              <a:lnSpc>
                <a:spcPct val="90000"/>
              </a:lnSpc>
            </a:pPr>
            <a:r>
              <a:rPr lang="en-US" sz="2800"/>
              <a:t>Idea : group typical input data in function of resemblance criteria un-known a priori</a:t>
            </a:r>
          </a:p>
          <a:p>
            <a:pPr>
              <a:lnSpc>
                <a:spcPct val="90000"/>
              </a:lnSpc>
            </a:pPr>
            <a:r>
              <a:rPr lang="en-US" sz="2800"/>
              <a:t>Data clustering</a:t>
            </a:r>
          </a:p>
          <a:p>
            <a:pPr>
              <a:lnSpc>
                <a:spcPct val="90000"/>
              </a:lnSpc>
            </a:pPr>
            <a:r>
              <a:rPr lang="en-US" sz="2800"/>
              <a:t>No need of a professor</a:t>
            </a:r>
          </a:p>
          <a:p>
            <a:pPr lvl="1">
              <a:lnSpc>
                <a:spcPct val="90000"/>
              </a:lnSpc>
            </a:pPr>
            <a:r>
              <a:rPr lang="en-US" sz="2400"/>
              <a:t> The network finds itself the correlations between the data</a:t>
            </a:r>
          </a:p>
          <a:p>
            <a:pPr lvl="1">
              <a:lnSpc>
                <a:spcPct val="90000"/>
              </a:lnSpc>
            </a:pPr>
            <a:r>
              <a:rPr lang="en-US" sz="2400"/>
              <a:t>Examples of such networks :</a:t>
            </a:r>
          </a:p>
          <a:p>
            <a:pPr lvl="2">
              <a:lnSpc>
                <a:spcPct val="90000"/>
              </a:lnSpc>
            </a:pPr>
            <a:r>
              <a:rPr lang="en-US" sz="2000"/>
              <a:t>Kohonen feature maps</a:t>
            </a:r>
          </a:p>
          <a:p>
            <a:pPr>
              <a:lnSpc>
                <a:spcPct val="90000"/>
              </a:lnSpc>
              <a:buFont typeface="Wingdings" pitchFamily="2" charset="2"/>
              <a:buNone/>
            </a:pPr>
            <a:r>
              <a:rPr lang="en-US" sz="2800"/>
              <a:t>		</a:t>
            </a:r>
          </a:p>
        </p:txBody>
      </p:sp>
    </p:spTree>
    <p:extLst>
      <p:ext uri="{BB962C8B-B14F-4D97-AF65-F5344CB8AC3E}">
        <p14:creationId xmlns:p14="http://schemas.microsoft.com/office/powerpoint/2010/main" val="139853714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r>
              <a:rPr lang="en-US"/>
              <a:t>Properties of Neural Networks</a:t>
            </a:r>
          </a:p>
        </p:txBody>
      </p:sp>
      <p:sp>
        <p:nvSpPr>
          <p:cNvPr id="12293" name="Rectangle 5"/>
          <p:cNvSpPr>
            <a:spLocks noGrp="1" noChangeArrowheads="1"/>
          </p:cNvSpPr>
          <p:nvPr>
            <p:ph type="body" idx="1"/>
          </p:nvPr>
        </p:nvSpPr>
        <p:spPr/>
        <p:txBody>
          <a:bodyPr/>
          <a:lstStyle/>
          <a:p>
            <a:pPr>
              <a:lnSpc>
                <a:spcPct val="90000"/>
              </a:lnSpc>
            </a:pPr>
            <a:r>
              <a:rPr lang="en-US" sz="2400"/>
              <a:t>Supervised networks are universal approximators (Non recurrent networks)</a:t>
            </a:r>
          </a:p>
          <a:p>
            <a:pPr>
              <a:lnSpc>
                <a:spcPct val="90000"/>
              </a:lnSpc>
            </a:pPr>
            <a:r>
              <a:rPr lang="en-US" sz="2400">
                <a:solidFill>
                  <a:srgbClr val="FF3300"/>
                </a:solidFill>
              </a:rPr>
              <a:t>Theorem : Any limited function can be approximated by a neural network with a finite number of hidden neurons to an arbitrary precision</a:t>
            </a:r>
          </a:p>
          <a:p>
            <a:pPr>
              <a:lnSpc>
                <a:spcPct val="90000"/>
              </a:lnSpc>
            </a:pPr>
            <a:r>
              <a:rPr lang="en-US" sz="2400"/>
              <a:t>Type of Approximators</a:t>
            </a:r>
          </a:p>
          <a:p>
            <a:pPr lvl="1">
              <a:lnSpc>
                <a:spcPct val="90000"/>
              </a:lnSpc>
            </a:pPr>
            <a:r>
              <a:rPr lang="en-US" sz="2000"/>
              <a:t>Linear approximators : for a given precision, the number of parameters grows exponentially with the number of variables (polynomials)</a:t>
            </a:r>
          </a:p>
          <a:p>
            <a:pPr lvl="1">
              <a:lnSpc>
                <a:spcPct val="90000"/>
              </a:lnSpc>
            </a:pPr>
            <a:r>
              <a:rPr lang="en-US" sz="2000"/>
              <a:t>Non-linear approximators (NN), the number of parameters grows linearly with the number of variables </a:t>
            </a:r>
          </a:p>
        </p:txBody>
      </p:sp>
    </p:spTree>
    <p:extLst>
      <p:ext uri="{BB962C8B-B14F-4D97-AF65-F5344CB8AC3E}">
        <p14:creationId xmlns:p14="http://schemas.microsoft.com/office/powerpoint/2010/main" val="136890745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p:cNvSpPr>
            <a:spLocks noGrp="1" noChangeArrowheads="1"/>
          </p:cNvSpPr>
          <p:nvPr>
            <p:ph type="title"/>
          </p:nvPr>
        </p:nvSpPr>
        <p:spPr/>
        <p:txBody>
          <a:bodyPr/>
          <a:lstStyle/>
          <a:p>
            <a:r>
              <a:rPr lang="en-US"/>
              <a:t>Other properties</a:t>
            </a:r>
          </a:p>
        </p:txBody>
      </p:sp>
      <p:sp>
        <p:nvSpPr>
          <p:cNvPr id="65539" name="Rectangle 3"/>
          <p:cNvSpPr>
            <a:spLocks noGrp="1" noChangeArrowheads="1"/>
          </p:cNvSpPr>
          <p:nvPr>
            <p:ph type="body" idx="1"/>
          </p:nvPr>
        </p:nvSpPr>
        <p:spPr/>
        <p:txBody>
          <a:bodyPr/>
          <a:lstStyle/>
          <a:p>
            <a:r>
              <a:rPr lang="en-US" sz="2800"/>
              <a:t>Adaptivity</a:t>
            </a:r>
          </a:p>
          <a:p>
            <a:pPr lvl="1"/>
            <a:r>
              <a:rPr lang="en-US" sz="2400"/>
              <a:t>Adapt weights to environment and retrained easily</a:t>
            </a:r>
          </a:p>
          <a:p>
            <a:r>
              <a:rPr lang="en-US" sz="2800"/>
              <a:t>Generalization ability</a:t>
            </a:r>
            <a:endParaRPr lang="fr-FR" sz="2800"/>
          </a:p>
          <a:p>
            <a:pPr lvl="1"/>
            <a:r>
              <a:rPr lang="fr-FR" sz="2400"/>
              <a:t>May provide against lack of data </a:t>
            </a:r>
            <a:endParaRPr lang="en-US" sz="2400"/>
          </a:p>
          <a:p>
            <a:r>
              <a:rPr lang="en-US" sz="2800"/>
              <a:t>Fault tolerance</a:t>
            </a:r>
          </a:p>
          <a:p>
            <a:pPr lvl="1"/>
            <a:r>
              <a:rPr lang="en-US" sz="2400"/>
              <a:t>Graceful degradation of performances if damaged =&gt; The information is distributed within the entire net.</a:t>
            </a:r>
          </a:p>
        </p:txBody>
      </p:sp>
    </p:spTree>
    <p:extLst>
      <p:ext uri="{BB962C8B-B14F-4D97-AF65-F5344CB8AC3E}">
        <p14:creationId xmlns:p14="http://schemas.microsoft.com/office/powerpoint/2010/main" val="360966577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Rectangle 3"/>
          <p:cNvSpPr>
            <a:spLocks noGrp="1" noChangeArrowheads="1"/>
          </p:cNvSpPr>
          <p:nvPr>
            <p:ph type="body" sz="half" idx="1"/>
          </p:nvPr>
        </p:nvSpPr>
        <p:spPr>
          <a:xfrm>
            <a:off x="468313" y="1989138"/>
            <a:ext cx="8280400" cy="4032250"/>
          </a:xfrm>
        </p:spPr>
        <p:txBody>
          <a:bodyPr/>
          <a:lstStyle/>
          <a:p>
            <a:r>
              <a:rPr lang="en-US" sz="2800"/>
              <a:t>In practice, it is rare to approximate a known function by a uniform function</a:t>
            </a:r>
          </a:p>
          <a:p>
            <a:r>
              <a:rPr lang="en-US" sz="2800"/>
              <a:t>“black box” modeling : model of a process </a:t>
            </a:r>
          </a:p>
          <a:p>
            <a:r>
              <a:rPr lang="en-US" sz="2800"/>
              <a:t>The y output variable depends on the input variable x                     with k=1 to N</a:t>
            </a:r>
          </a:p>
          <a:p>
            <a:r>
              <a:rPr lang="en-US" sz="2800"/>
              <a:t>Goal : Express this dependency by a function, for example a neural network</a:t>
            </a:r>
          </a:p>
        </p:txBody>
      </p:sp>
      <p:sp>
        <p:nvSpPr>
          <p:cNvPr id="13314" name="Rectangle 2"/>
          <p:cNvSpPr>
            <a:spLocks noGrp="1" noChangeArrowheads="1"/>
          </p:cNvSpPr>
          <p:nvPr>
            <p:ph type="title"/>
          </p:nvPr>
        </p:nvSpPr>
        <p:spPr/>
        <p:txBody>
          <a:bodyPr/>
          <a:lstStyle/>
          <a:p>
            <a:r>
              <a:rPr lang="en-US"/>
              <a:t>Static modeling</a:t>
            </a:r>
          </a:p>
        </p:txBody>
      </p:sp>
      <p:graphicFrame>
        <p:nvGraphicFramePr>
          <p:cNvPr id="13316" name="Object 4"/>
          <p:cNvGraphicFramePr>
            <a:graphicFrameLocks noGrp="1" noChangeAspect="1"/>
          </p:cNvGraphicFramePr>
          <p:nvPr>
            <p:ph sz="half" idx="2"/>
          </p:nvPr>
        </p:nvGraphicFramePr>
        <p:xfrm>
          <a:off x="2771775" y="3860800"/>
          <a:ext cx="1171575" cy="1141413"/>
        </p:xfrm>
        <a:graphic>
          <a:graphicData uri="http://schemas.openxmlformats.org/presentationml/2006/ole">
            <mc:AlternateContent xmlns:mc="http://schemas.openxmlformats.org/markup-compatibility/2006">
              <mc:Choice xmlns:v="urn:schemas-microsoft-com:vml" Requires="v">
                <p:oleObj spid="_x0000_s53250" name="Equation" r:id="rId4" imgW="495000" imgH="482400" progId="Equation.3">
                  <p:embed/>
                </p:oleObj>
              </mc:Choice>
              <mc:Fallback>
                <p:oleObj name="Equation" r:id="rId4" imgW="495000" imgH="482400" progId="Equation.3">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771775" y="3860800"/>
                        <a:ext cx="1171575" cy="11414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extLst>
      <p:ext uri="{BB962C8B-B14F-4D97-AF65-F5344CB8AC3E}">
        <p14:creationId xmlns:p14="http://schemas.microsoft.com/office/powerpoint/2010/main" val="90406523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0947" name="Rectangle 2051"/>
          <p:cNvSpPr>
            <a:spLocks noGrp="1" noChangeArrowheads="1"/>
          </p:cNvSpPr>
          <p:nvPr>
            <p:ph type="body" sz="half" idx="1"/>
          </p:nvPr>
        </p:nvSpPr>
        <p:spPr>
          <a:xfrm>
            <a:off x="457200" y="1981200"/>
            <a:ext cx="8002588" cy="3886200"/>
          </a:xfrm>
        </p:spPr>
        <p:txBody>
          <a:bodyPr/>
          <a:lstStyle/>
          <a:p>
            <a:pPr>
              <a:lnSpc>
                <a:spcPct val="90000"/>
              </a:lnSpc>
            </a:pPr>
            <a:r>
              <a:rPr lang="en-US" sz="2400"/>
              <a:t>If the learning ensemble results from measures, the noise intervenes</a:t>
            </a:r>
          </a:p>
          <a:p>
            <a:pPr>
              <a:lnSpc>
                <a:spcPct val="90000"/>
              </a:lnSpc>
            </a:pPr>
            <a:r>
              <a:rPr lang="en-US" sz="2400"/>
              <a:t>Not an approximation but a fitting problem</a:t>
            </a:r>
          </a:p>
          <a:p>
            <a:pPr>
              <a:lnSpc>
                <a:spcPct val="90000"/>
              </a:lnSpc>
            </a:pPr>
            <a:r>
              <a:rPr lang="en-US" sz="2400"/>
              <a:t>Regression function</a:t>
            </a:r>
          </a:p>
          <a:p>
            <a:pPr>
              <a:lnSpc>
                <a:spcPct val="90000"/>
              </a:lnSpc>
            </a:pPr>
            <a:r>
              <a:rPr lang="en-US" sz="2400"/>
              <a:t>Approximation of the regression function : Estimate the more probable value of yp for a given input x</a:t>
            </a:r>
          </a:p>
          <a:p>
            <a:pPr>
              <a:lnSpc>
                <a:spcPct val="90000"/>
              </a:lnSpc>
            </a:pPr>
            <a:r>
              <a:rPr lang="en-US" sz="2400"/>
              <a:t>Cost function: </a:t>
            </a:r>
          </a:p>
          <a:p>
            <a:pPr>
              <a:lnSpc>
                <a:spcPct val="90000"/>
              </a:lnSpc>
            </a:pPr>
            <a:endParaRPr lang="en-US" sz="2400"/>
          </a:p>
          <a:p>
            <a:pPr>
              <a:lnSpc>
                <a:spcPct val="90000"/>
              </a:lnSpc>
            </a:pPr>
            <a:r>
              <a:rPr lang="en-US" sz="2400"/>
              <a:t>Goal: Minimize the cost function by determining the right function g</a:t>
            </a:r>
          </a:p>
        </p:txBody>
      </p:sp>
      <p:graphicFrame>
        <p:nvGraphicFramePr>
          <p:cNvPr id="210948" name="Object 2052"/>
          <p:cNvGraphicFramePr>
            <a:graphicFrameLocks noGrp="1" noChangeAspect="1"/>
          </p:cNvGraphicFramePr>
          <p:nvPr>
            <p:ph sz="half" idx="2"/>
          </p:nvPr>
        </p:nvGraphicFramePr>
        <p:xfrm>
          <a:off x="3419475" y="4149725"/>
          <a:ext cx="4038600" cy="931863"/>
        </p:xfrm>
        <a:graphic>
          <a:graphicData uri="http://schemas.openxmlformats.org/presentationml/2006/ole">
            <mc:AlternateContent xmlns:mc="http://schemas.openxmlformats.org/markup-compatibility/2006">
              <mc:Choice xmlns:v="urn:schemas-microsoft-com:vml" Requires="v">
                <p:oleObj spid="_x0000_s51202" name="Equation" r:id="rId4" imgW="1981080" imgH="457200" progId="Equation.3">
                  <p:embed/>
                </p:oleObj>
              </mc:Choice>
              <mc:Fallback>
                <p:oleObj name="Equation" r:id="rId4" imgW="1981080" imgH="457200" progId="Equation.3">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419475" y="4149725"/>
                        <a:ext cx="4038600" cy="9318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extLst>
      <p:ext uri="{BB962C8B-B14F-4D97-AF65-F5344CB8AC3E}">
        <p14:creationId xmlns:p14="http://schemas.microsoft.com/office/powerpoint/2010/main" val="370933966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descr="C:\Users\rakesh-s\Desktop\blue_light_background_04_vector_181887.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93663"/>
            <a:ext cx="9144000" cy="692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Flowchart: Display 4"/>
          <p:cNvSpPr/>
          <p:nvPr/>
        </p:nvSpPr>
        <p:spPr>
          <a:xfrm>
            <a:off x="14288" y="831850"/>
            <a:ext cx="9129712" cy="4959350"/>
          </a:xfrm>
          <a:prstGeom prst="flowChartDisplay">
            <a:avLst/>
          </a:prstGeom>
        </p:spPr>
        <p:style>
          <a:lnRef idx="2">
            <a:schemeClr val="accent2"/>
          </a:lnRef>
          <a:fillRef idx="1">
            <a:schemeClr val="lt1"/>
          </a:fillRef>
          <a:effectRef idx="0">
            <a:schemeClr val="accent2"/>
          </a:effectRef>
          <a:fontRef idx="minor">
            <a:schemeClr val="dk1"/>
          </a:fontRef>
        </p:style>
        <p:txBody>
          <a:bodyPr anchor="ctr"/>
          <a:lstStyle/>
          <a:p>
            <a:pPr algn="ctr">
              <a:defRPr/>
            </a:pPr>
            <a:r>
              <a:rPr lang="en-IN" sz="2000" dirty="0">
                <a:solidFill>
                  <a:schemeClr val="bg2">
                    <a:lumMod val="10000"/>
                  </a:schemeClr>
                </a:solidFill>
                <a:latin typeface="Centaur" panose="02030504050205020304" pitchFamily="18" charset="0"/>
              </a:rPr>
              <a:t>OMICS Group welcomes submissions that are original and technically so as to serve both the developing world and developed countries in the best possible way.</a:t>
            </a:r>
          </a:p>
          <a:p>
            <a:pPr algn="ctr">
              <a:defRPr/>
            </a:pPr>
            <a:r>
              <a:rPr lang="en-US" sz="2000" dirty="0">
                <a:solidFill>
                  <a:schemeClr val="bg2">
                    <a:lumMod val="10000"/>
                  </a:schemeClr>
                </a:solidFill>
                <a:latin typeface="Centaur" panose="02030504050205020304" pitchFamily="18" charset="0"/>
              </a:rPr>
              <a:t>OMICS Journals  are poised in excellence by publishing high quality research. </a:t>
            </a:r>
            <a:r>
              <a:rPr lang="en-IN" sz="2000" dirty="0">
                <a:solidFill>
                  <a:schemeClr val="bg2">
                    <a:lumMod val="10000"/>
                  </a:schemeClr>
                </a:solidFill>
                <a:latin typeface="Centaur" panose="02030504050205020304" pitchFamily="18" charset="0"/>
              </a:rPr>
              <a:t>OMICS Group follows an Editorial Manager® System peer review process and boasts of a strong and active editorial board.</a:t>
            </a:r>
            <a:endParaRPr lang="en-US" sz="2000" dirty="0">
              <a:solidFill>
                <a:schemeClr val="bg2">
                  <a:lumMod val="10000"/>
                </a:schemeClr>
              </a:solidFill>
              <a:latin typeface="Centaur" panose="02030504050205020304" pitchFamily="18" charset="0"/>
            </a:endParaRPr>
          </a:p>
          <a:p>
            <a:pPr algn="ctr">
              <a:defRPr/>
            </a:pPr>
            <a:r>
              <a:rPr lang="en-US" sz="2000" dirty="0">
                <a:solidFill>
                  <a:schemeClr val="bg2">
                    <a:lumMod val="10000"/>
                  </a:schemeClr>
                </a:solidFill>
                <a:latin typeface="Centaur" panose="02030504050205020304" pitchFamily="18" charset="0"/>
              </a:rPr>
              <a:t>Editors and reviewers are experts in their field and provide anonymous, unbiased and detailed reviews of all submissions.</a:t>
            </a:r>
          </a:p>
          <a:p>
            <a:pPr algn="ctr">
              <a:defRPr/>
            </a:pPr>
            <a:r>
              <a:rPr lang="en-IN" sz="2000" dirty="0">
                <a:solidFill>
                  <a:schemeClr val="bg2">
                    <a:lumMod val="10000"/>
                  </a:schemeClr>
                </a:solidFill>
                <a:latin typeface="Centaur" panose="02030504050205020304" pitchFamily="18" charset="0"/>
              </a:rPr>
              <a:t>The journal gives the options of multiple language translations for all the articles and all archived articles are available in HTML, XML, PDF and audio formats. Also, all the published articles are archived in repositories and indexing services like DOAJ, CAS, Google Scholar, Scientific Commons, Index Copernicus, EBSCO, HINARI and GALE.</a:t>
            </a:r>
            <a:endParaRPr lang="en-US" sz="2000" dirty="0">
              <a:solidFill>
                <a:schemeClr val="bg2">
                  <a:lumMod val="10000"/>
                </a:schemeClr>
              </a:solidFill>
              <a:latin typeface="Centaur" panose="02030504050205020304" pitchFamily="18" charset="0"/>
            </a:endParaRPr>
          </a:p>
          <a:p>
            <a:pPr>
              <a:defRPr/>
            </a:pPr>
            <a:endParaRPr lang="en-US" sz="2000" dirty="0"/>
          </a:p>
        </p:txBody>
      </p:sp>
      <p:sp>
        <p:nvSpPr>
          <p:cNvPr id="6" name="Rectangle 5"/>
          <p:cNvSpPr/>
          <p:nvPr/>
        </p:nvSpPr>
        <p:spPr>
          <a:xfrm>
            <a:off x="319088" y="5910263"/>
            <a:ext cx="7010400" cy="923925"/>
          </a:xfrm>
          <a:prstGeom prst="rect">
            <a:avLst/>
          </a:prstGeom>
        </p:spPr>
        <p:style>
          <a:lnRef idx="2">
            <a:schemeClr val="dk1"/>
          </a:lnRef>
          <a:fillRef idx="1">
            <a:schemeClr val="lt1"/>
          </a:fillRef>
          <a:effectRef idx="0">
            <a:schemeClr val="dk1"/>
          </a:effectRef>
          <a:fontRef idx="minor">
            <a:schemeClr val="dk1"/>
          </a:fontRef>
        </p:style>
        <p:txBody>
          <a:bodyPr>
            <a:spAutoFit/>
          </a:bodyPr>
          <a:lstStyle/>
          <a:p>
            <a:pPr>
              <a:defRPr/>
            </a:pPr>
            <a:r>
              <a:rPr lang="en-US" dirty="0">
                <a:solidFill>
                  <a:srgbClr val="0070C0"/>
                </a:solidFill>
                <a:latin typeface="Microsoft YaHei" panose="020B0503020204020204" pitchFamily="34" charset="-122"/>
                <a:ea typeface="Microsoft YaHei" panose="020B0503020204020204" pitchFamily="34" charset="-122"/>
              </a:rPr>
              <a:t>For more details please visit our website: </a:t>
            </a:r>
            <a:r>
              <a:rPr lang="en-US" dirty="0">
                <a:solidFill>
                  <a:schemeClr val="accent5">
                    <a:lumMod val="10000"/>
                  </a:schemeClr>
                </a:solidFill>
                <a:latin typeface="Microsoft YaHei" panose="020B0503020204020204" pitchFamily="34" charset="-122"/>
                <a:ea typeface="Microsoft YaHei" panose="020B0503020204020204" pitchFamily="34" charset="-122"/>
                <a:hlinkClick r:id="rId3"/>
              </a:rPr>
              <a:t>http://omicsonline.org/Submitmanuscript.php</a:t>
            </a:r>
            <a:r>
              <a:rPr lang="en-US" dirty="0">
                <a:solidFill>
                  <a:schemeClr val="accent5">
                    <a:lumMod val="10000"/>
                  </a:schemeClr>
                </a:solidFill>
                <a:latin typeface="Microsoft YaHei" panose="020B0503020204020204" pitchFamily="34" charset="-122"/>
                <a:ea typeface="Microsoft YaHei" panose="020B0503020204020204" pitchFamily="34" charset="-122"/>
              </a:rPr>
              <a:t> </a:t>
            </a:r>
          </a:p>
          <a:p>
            <a:pPr>
              <a:defRPr/>
            </a:pPr>
            <a:endParaRPr lang="en-US" dirty="0">
              <a:solidFill>
                <a:srgbClr val="0070C0"/>
              </a:solidFill>
              <a:latin typeface="Microsoft YaHei" panose="020B0503020204020204" pitchFamily="34" charset="-122"/>
              <a:ea typeface="Microsoft YaHei" panose="020B0503020204020204" pitchFamily="34" charset="-122"/>
            </a:endParaRPr>
          </a:p>
        </p:txBody>
      </p:sp>
      <p:sp>
        <p:nvSpPr>
          <p:cNvPr id="7" name="Title 1"/>
          <p:cNvSpPr txBox="1">
            <a:spLocks/>
          </p:cNvSpPr>
          <p:nvPr/>
        </p:nvSpPr>
        <p:spPr>
          <a:xfrm>
            <a:off x="319088" y="41275"/>
            <a:ext cx="8534400" cy="831850"/>
          </a:xfrm>
          <a:prstGeom prst="rect">
            <a:avLst/>
          </a:prstGeom>
        </p:spPr>
        <p:txBody>
          <a:bodyPr anchor="ctr">
            <a:normAutofit fontScale="925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defRPr/>
            </a:pPr>
            <a:r>
              <a:rPr lang="en-US" sz="3200" dirty="0" smtClean="0">
                <a:solidFill>
                  <a:schemeClr val="accent4">
                    <a:lumMod val="10000"/>
                  </a:schemeClr>
                </a:solidFill>
                <a:latin typeface="Baskerville Old Face" panose="02020602080505020303" pitchFamily="18" charset="0"/>
              </a:rPr>
              <a:t>OMICS Journals are welcoming Submissions</a:t>
            </a:r>
            <a:r>
              <a:rPr lang="en-US" sz="3200" dirty="0" smtClean="0">
                <a:solidFill>
                  <a:schemeClr val="accent4">
                    <a:lumMod val="10000"/>
                  </a:schemeClr>
                </a:solidFill>
              </a:rPr>
              <a:t/>
            </a:r>
            <a:br>
              <a:rPr lang="en-US" sz="3200" dirty="0" smtClean="0">
                <a:solidFill>
                  <a:schemeClr val="accent4">
                    <a:lumMod val="10000"/>
                  </a:schemeClr>
                </a:solidFill>
              </a:rPr>
            </a:br>
            <a:endParaRPr lang="en-US" sz="3200" dirty="0">
              <a:solidFill>
                <a:schemeClr val="accent4">
                  <a:lumMod val="10000"/>
                </a:schemeClr>
              </a:solidFill>
            </a:endParaRPr>
          </a:p>
        </p:txBody>
      </p:sp>
    </p:spTree>
    <p:extLst>
      <p:ext uri="{BB962C8B-B14F-4D97-AF65-F5344CB8AC3E}">
        <p14:creationId xmlns:p14="http://schemas.microsoft.com/office/powerpoint/2010/main" val="268633951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r>
              <a:rPr lang="en-US"/>
              <a:t>Example</a:t>
            </a:r>
          </a:p>
        </p:txBody>
      </p:sp>
      <p:pic>
        <p:nvPicPr>
          <p:cNvPr id="15363" name="Picture 3"/>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a:xfrm>
            <a:off x="466725" y="1557338"/>
            <a:ext cx="7850188" cy="5040312"/>
          </a:xfrm>
          <a:noFill/>
          <a:ln/>
          <a:extLst>
            <a:ext uri="{91240B29-F687-4F45-9708-019B960494DF}">
              <a14:hiddenLine xmlns:a14="http://schemas.microsoft.com/office/drawing/2010/main" w="9525" cap="flat" cmpd="sng">
                <a:solidFill>
                  <a:schemeClr val="tx1"/>
                </a:solidFill>
                <a:prstDash val="solid"/>
                <a:miter lim="800000"/>
                <a:headEnd type="none" w="med" len="med"/>
                <a:tailEnd type="none" w="med" len="med"/>
              </a14:hiddenLine>
            </a:ext>
          </a:extLst>
        </p:spPr>
      </p:pic>
    </p:spTree>
    <p:extLst>
      <p:ext uri="{BB962C8B-B14F-4D97-AF65-F5344CB8AC3E}">
        <p14:creationId xmlns:p14="http://schemas.microsoft.com/office/powerpoint/2010/main" val="206132483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r>
              <a:rPr lang="en-US"/>
              <a:t>Classification (Discrimination)</a:t>
            </a:r>
          </a:p>
        </p:txBody>
      </p:sp>
      <p:sp>
        <p:nvSpPr>
          <p:cNvPr id="14339" name="Rectangle 3"/>
          <p:cNvSpPr>
            <a:spLocks noGrp="1" noChangeArrowheads="1"/>
          </p:cNvSpPr>
          <p:nvPr>
            <p:ph type="body" idx="1"/>
          </p:nvPr>
        </p:nvSpPr>
        <p:spPr>
          <a:xfrm>
            <a:off x="457200" y="1981200"/>
            <a:ext cx="8229600" cy="4184650"/>
          </a:xfrm>
        </p:spPr>
        <p:txBody>
          <a:bodyPr/>
          <a:lstStyle/>
          <a:p>
            <a:r>
              <a:rPr lang="en-US"/>
              <a:t>Class objects in defined categories</a:t>
            </a:r>
          </a:p>
          <a:p>
            <a:r>
              <a:rPr lang="en-US"/>
              <a:t>Rough decision OR</a:t>
            </a:r>
          </a:p>
          <a:p>
            <a:r>
              <a:rPr lang="en-US"/>
              <a:t>Estimation of the probability for a certain object to belong to a specific class</a:t>
            </a:r>
          </a:p>
          <a:p>
            <a:pPr>
              <a:buFont typeface="Wingdings" pitchFamily="2" charset="2"/>
              <a:buNone/>
            </a:pPr>
            <a:r>
              <a:rPr lang="en-US"/>
              <a:t>Example : Data mining </a:t>
            </a:r>
          </a:p>
          <a:p>
            <a:r>
              <a:rPr lang="en-US"/>
              <a:t>Applications : Economy, speech and patterns recognition, sociology, etc. </a:t>
            </a:r>
          </a:p>
        </p:txBody>
      </p:sp>
    </p:spTree>
    <p:extLst>
      <p:ext uri="{BB962C8B-B14F-4D97-AF65-F5344CB8AC3E}">
        <p14:creationId xmlns:p14="http://schemas.microsoft.com/office/powerpoint/2010/main" val="119709847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r>
              <a:rPr lang="en-US"/>
              <a:t>Example</a:t>
            </a:r>
          </a:p>
        </p:txBody>
      </p:sp>
      <p:pic>
        <p:nvPicPr>
          <p:cNvPr id="16387" name="Picture 3"/>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a:xfrm>
            <a:off x="1390650" y="1663700"/>
            <a:ext cx="6361113" cy="3781425"/>
          </a:xfrm>
          <a:noFill/>
          <a:ln/>
          <a:extLst>
            <a:ext uri="{91240B29-F687-4F45-9708-019B960494DF}">
              <a14:hiddenLine xmlns:a14="http://schemas.microsoft.com/office/drawing/2010/main" w="9525" cap="flat" cmpd="sng">
                <a:solidFill>
                  <a:schemeClr val="tx1"/>
                </a:solidFill>
                <a:prstDash val="solid"/>
                <a:miter lim="800000"/>
                <a:headEnd type="none" w="med" len="med"/>
                <a:tailEnd type="none" w="med" len="med"/>
              </a14:hiddenLine>
            </a:ext>
          </a:extLst>
        </p:spPr>
      </p:pic>
      <p:sp>
        <p:nvSpPr>
          <p:cNvPr id="16389" name="Text Box 5"/>
          <p:cNvSpPr txBox="1">
            <a:spLocks noChangeArrowheads="1"/>
          </p:cNvSpPr>
          <p:nvPr/>
        </p:nvSpPr>
        <p:spPr bwMode="auto">
          <a:xfrm>
            <a:off x="1476375" y="5734050"/>
            <a:ext cx="625475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en-US"/>
              <a:t>Examples of handwritten postal codes </a:t>
            </a:r>
          </a:p>
          <a:p>
            <a:pPr algn="ctr"/>
            <a:r>
              <a:rPr lang="en-US"/>
              <a:t>drawn from a database available from the US Postal service</a:t>
            </a:r>
          </a:p>
        </p:txBody>
      </p:sp>
    </p:spTree>
    <p:extLst>
      <p:ext uri="{BB962C8B-B14F-4D97-AF65-F5344CB8AC3E}">
        <p14:creationId xmlns:p14="http://schemas.microsoft.com/office/powerpoint/2010/main" val="254225122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r>
              <a:rPr lang="en-US"/>
              <a:t>What do we need to use NN ?</a:t>
            </a:r>
          </a:p>
        </p:txBody>
      </p:sp>
      <p:sp>
        <p:nvSpPr>
          <p:cNvPr id="18435" name="Rectangle 3"/>
          <p:cNvSpPr>
            <a:spLocks noGrp="1" noChangeArrowheads="1"/>
          </p:cNvSpPr>
          <p:nvPr>
            <p:ph type="body" idx="1"/>
          </p:nvPr>
        </p:nvSpPr>
        <p:spPr/>
        <p:txBody>
          <a:bodyPr/>
          <a:lstStyle/>
          <a:p>
            <a:pPr>
              <a:lnSpc>
                <a:spcPct val="90000"/>
              </a:lnSpc>
            </a:pPr>
            <a:r>
              <a:rPr lang="en-US" sz="2800"/>
              <a:t>Determination of pertinent inputs</a:t>
            </a:r>
          </a:p>
          <a:p>
            <a:pPr>
              <a:lnSpc>
                <a:spcPct val="90000"/>
              </a:lnSpc>
            </a:pPr>
            <a:r>
              <a:rPr lang="en-US" sz="2800"/>
              <a:t>Collection of data for the learning and testing phase of the neural network</a:t>
            </a:r>
          </a:p>
          <a:p>
            <a:pPr>
              <a:lnSpc>
                <a:spcPct val="90000"/>
              </a:lnSpc>
            </a:pPr>
            <a:r>
              <a:rPr lang="en-US" sz="2800"/>
              <a:t>Finding the optimum number of hidden nodes</a:t>
            </a:r>
          </a:p>
          <a:p>
            <a:pPr>
              <a:lnSpc>
                <a:spcPct val="90000"/>
              </a:lnSpc>
            </a:pPr>
            <a:r>
              <a:rPr lang="en-US" sz="2800"/>
              <a:t>Estimate the parameters (Learning)</a:t>
            </a:r>
          </a:p>
          <a:p>
            <a:pPr>
              <a:lnSpc>
                <a:spcPct val="90000"/>
              </a:lnSpc>
            </a:pPr>
            <a:r>
              <a:rPr lang="en-US" sz="2800"/>
              <a:t>Evaluate the performances of the network</a:t>
            </a:r>
          </a:p>
          <a:p>
            <a:pPr>
              <a:lnSpc>
                <a:spcPct val="90000"/>
              </a:lnSpc>
            </a:pPr>
            <a:r>
              <a:rPr lang="en-US" sz="2800"/>
              <a:t>IF performances are not satisfactory then review all the precedent points</a:t>
            </a:r>
          </a:p>
        </p:txBody>
      </p:sp>
    </p:spTree>
    <p:extLst>
      <p:ext uri="{BB962C8B-B14F-4D97-AF65-F5344CB8AC3E}">
        <p14:creationId xmlns:p14="http://schemas.microsoft.com/office/powerpoint/2010/main" val="88156409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lstStyle/>
          <a:p>
            <a:r>
              <a:rPr lang="en-US"/>
              <a:t>Classical neural architectures</a:t>
            </a:r>
          </a:p>
        </p:txBody>
      </p:sp>
      <p:sp>
        <p:nvSpPr>
          <p:cNvPr id="22531" name="Rectangle 3"/>
          <p:cNvSpPr>
            <a:spLocks noGrp="1" noChangeArrowheads="1"/>
          </p:cNvSpPr>
          <p:nvPr>
            <p:ph type="body" idx="1"/>
          </p:nvPr>
        </p:nvSpPr>
        <p:spPr/>
        <p:txBody>
          <a:bodyPr/>
          <a:lstStyle/>
          <a:p>
            <a:r>
              <a:rPr lang="en-US"/>
              <a:t>Perceptron</a:t>
            </a:r>
          </a:p>
          <a:p>
            <a:r>
              <a:rPr lang="en-US"/>
              <a:t>Multi-Layer Perceptron</a:t>
            </a:r>
          </a:p>
          <a:p>
            <a:r>
              <a:rPr lang="en-US"/>
              <a:t>Radial Basis Function (RBF)</a:t>
            </a:r>
          </a:p>
          <a:p>
            <a:r>
              <a:rPr lang="en-US"/>
              <a:t>Kohonen Features maps</a:t>
            </a:r>
          </a:p>
          <a:p>
            <a:r>
              <a:rPr lang="en-US"/>
              <a:t>Other architectures</a:t>
            </a:r>
          </a:p>
          <a:p>
            <a:pPr lvl="1"/>
            <a:r>
              <a:rPr lang="en-US"/>
              <a:t>An example : Shared weights neural networks</a:t>
            </a:r>
          </a:p>
          <a:p>
            <a:endParaRPr lang="en-US"/>
          </a:p>
          <a:p>
            <a:endParaRPr lang="en-US"/>
          </a:p>
        </p:txBody>
      </p:sp>
    </p:spTree>
    <p:extLst>
      <p:ext uri="{BB962C8B-B14F-4D97-AF65-F5344CB8AC3E}">
        <p14:creationId xmlns:p14="http://schemas.microsoft.com/office/powerpoint/2010/main" val="43585596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xfrm>
            <a:off x="457200" y="152400"/>
            <a:ext cx="8229600" cy="1371600"/>
          </a:xfrm>
        </p:spPr>
        <p:txBody>
          <a:bodyPr/>
          <a:lstStyle/>
          <a:p>
            <a:r>
              <a:rPr lang="en-US"/>
              <a:t>Perceptron</a:t>
            </a:r>
          </a:p>
        </p:txBody>
      </p:sp>
      <p:sp>
        <p:nvSpPr>
          <p:cNvPr id="25603" name="Rectangle 3"/>
          <p:cNvSpPr>
            <a:spLocks noGrp="1" noChangeArrowheads="1"/>
          </p:cNvSpPr>
          <p:nvPr>
            <p:ph type="body" sz="half" idx="1"/>
          </p:nvPr>
        </p:nvSpPr>
        <p:spPr>
          <a:xfrm>
            <a:off x="76200" y="1752600"/>
            <a:ext cx="4038600" cy="3886200"/>
          </a:xfrm>
        </p:spPr>
        <p:txBody>
          <a:bodyPr/>
          <a:lstStyle/>
          <a:p>
            <a:r>
              <a:rPr lang="fr-FR" sz="2800"/>
              <a:t>Rosenblatt (1962)</a:t>
            </a:r>
          </a:p>
          <a:p>
            <a:r>
              <a:rPr lang="en-US" sz="2800"/>
              <a:t>Linear separation</a:t>
            </a:r>
          </a:p>
          <a:p>
            <a:r>
              <a:rPr lang="en-US" sz="2800"/>
              <a:t>Inputs :</a:t>
            </a:r>
            <a:r>
              <a:rPr lang="en-US" sz="2000"/>
              <a:t>Vector of real values</a:t>
            </a:r>
          </a:p>
          <a:p>
            <a:r>
              <a:rPr lang="en-US" sz="2800"/>
              <a:t>Outputs :</a:t>
            </a:r>
            <a:r>
              <a:rPr lang="en-US" sz="2000"/>
              <a:t>1 or -1</a:t>
            </a:r>
            <a:r>
              <a:rPr lang="en-US" sz="2800"/>
              <a:t>		</a:t>
            </a:r>
          </a:p>
        </p:txBody>
      </p:sp>
      <p:graphicFrame>
        <p:nvGraphicFramePr>
          <p:cNvPr id="25703" name="Object 103"/>
          <p:cNvGraphicFramePr>
            <a:graphicFrameLocks noGrp="1" noChangeAspect="1"/>
          </p:cNvGraphicFramePr>
          <p:nvPr>
            <p:ph sz="quarter" idx="2"/>
          </p:nvPr>
        </p:nvGraphicFramePr>
        <p:xfrm>
          <a:off x="6061075" y="4632325"/>
          <a:ext cx="3048000" cy="609600"/>
        </p:xfrm>
        <a:graphic>
          <a:graphicData uri="http://schemas.openxmlformats.org/presentationml/2006/ole">
            <mc:AlternateContent xmlns:mc="http://schemas.openxmlformats.org/markup-compatibility/2006">
              <mc:Choice xmlns:v="urn:schemas-microsoft-com:vml" Requires="v">
                <p:oleObj spid="_x0000_s38925" name="Equation" r:id="rId4" imgW="1143000" imgH="228600" progId="Equation.3">
                  <p:embed/>
                </p:oleObj>
              </mc:Choice>
              <mc:Fallback>
                <p:oleObj name="Equation" r:id="rId4" imgW="1143000" imgH="228600" progId="Equation.3">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061075" y="4632325"/>
                        <a:ext cx="3048000" cy="6096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25609" name="Rectangle 9"/>
          <p:cNvSpPr>
            <a:spLocks noChangeArrowheads="1"/>
          </p:cNvSpPr>
          <p:nvPr/>
        </p:nvSpPr>
        <p:spPr bwMode="auto">
          <a:xfrm>
            <a:off x="755650" y="5991225"/>
            <a:ext cx="287338" cy="287338"/>
          </a:xfrm>
          <a:prstGeom prst="rect">
            <a:avLst/>
          </a:prstGeom>
          <a:solidFill>
            <a:srgbClr val="FF33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5611" name="Rectangle 11"/>
          <p:cNvSpPr>
            <a:spLocks noChangeArrowheads="1"/>
          </p:cNvSpPr>
          <p:nvPr/>
        </p:nvSpPr>
        <p:spPr bwMode="auto">
          <a:xfrm>
            <a:off x="1836738" y="5991225"/>
            <a:ext cx="287337" cy="287338"/>
          </a:xfrm>
          <a:prstGeom prst="rect">
            <a:avLst/>
          </a:prstGeom>
          <a:solidFill>
            <a:srgbClr val="FF33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5613" name="Rectangle 13"/>
          <p:cNvSpPr>
            <a:spLocks noChangeArrowheads="1"/>
          </p:cNvSpPr>
          <p:nvPr/>
        </p:nvSpPr>
        <p:spPr bwMode="auto">
          <a:xfrm>
            <a:off x="2989263" y="5991225"/>
            <a:ext cx="287337" cy="287338"/>
          </a:xfrm>
          <a:prstGeom prst="rect">
            <a:avLst/>
          </a:prstGeom>
          <a:solidFill>
            <a:srgbClr val="FF33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5628" name="Line 28"/>
          <p:cNvSpPr>
            <a:spLocks noChangeShapeType="1"/>
          </p:cNvSpPr>
          <p:nvPr/>
        </p:nvSpPr>
        <p:spPr bwMode="auto">
          <a:xfrm flipV="1">
            <a:off x="900113" y="5414963"/>
            <a:ext cx="1008062" cy="574675"/>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5630" name="Line 30"/>
          <p:cNvSpPr>
            <a:spLocks noChangeShapeType="1"/>
          </p:cNvSpPr>
          <p:nvPr/>
        </p:nvSpPr>
        <p:spPr bwMode="auto">
          <a:xfrm flipV="1">
            <a:off x="1979613" y="5414963"/>
            <a:ext cx="0" cy="574675"/>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5632" name="Line 32"/>
          <p:cNvSpPr>
            <a:spLocks noChangeShapeType="1"/>
          </p:cNvSpPr>
          <p:nvPr/>
        </p:nvSpPr>
        <p:spPr bwMode="auto">
          <a:xfrm flipH="1" flipV="1">
            <a:off x="1979613" y="5414963"/>
            <a:ext cx="1152525" cy="574675"/>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5633" name="Line 33"/>
          <p:cNvSpPr>
            <a:spLocks noChangeShapeType="1"/>
          </p:cNvSpPr>
          <p:nvPr/>
        </p:nvSpPr>
        <p:spPr bwMode="auto">
          <a:xfrm>
            <a:off x="5795963" y="1484313"/>
            <a:ext cx="0" cy="3889375"/>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5634" name="Line 34"/>
          <p:cNvSpPr>
            <a:spLocks noChangeShapeType="1"/>
          </p:cNvSpPr>
          <p:nvPr/>
        </p:nvSpPr>
        <p:spPr bwMode="auto">
          <a:xfrm>
            <a:off x="3397250" y="2471738"/>
            <a:ext cx="5689600" cy="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5637" name="Text Box 37"/>
          <p:cNvSpPr txBox="1">
            <a:spLocks noChangeArrowheads="1"/>
          </p:cNvSpPr>
          <p:nvPr/>
        </p:nvSpPr>
        <p:spPr bwMode="auto">
          <a:xfrm>
            <a:off x="4457700" y="1627188"/>
            <a:ext cx="3175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1" hangingPunct="1"/>
            <a:r>
              <a:rPr lang="en-US"/>
              <a:t>+</a:t>
            </a:r>
          </a:p>
        </p:txBody>
      </p:sp>
      <p:sp>
        <p:nvSpPr>
          <p:cNvPr id="25638" name="Text Box 38"/>
          <p:cNvSpPr txBox="1">
            <a:spLocks noChangeArrowheads="1"/>
          </p:cNvSpPr>
          <p:nvPr/>
        </p:nvSpPr>
        <p:spPr bwMode="auto">
          <a:xfrm>
            <a:off x="4765675" y="1752600"/>
            <a:ext cx="3175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1" hangingPunct="1"/>
            <a:r>
              <a:rPr lang="en-US"/>
              <a:t>+</a:t>
            </a:r>
          </a:p>
        </p:txBody>
      </p:sp>
      <p:sp>
        <p:nvSpPr>
          <p:cNvPr id="25639" name="Text Box 39"/>
          <p:cNvSpPr txBox="1">
            <a:spLocks noChangeArrowheads="1"/>
          </p:cNvSpPr>
          <p:nvPr/>
        </p:nvSpPr>
        <p:spPr bwMode="auto">
          <a:xfrm>
            <a:off x="4673600" y="1843088"/>
            <a:ext cx="3175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1" hangingPunct="1"/>
            <a:r>
              <a:rPr lang="en-US"/>
              <a:t>+</a:t>
            </a:r>
          </a:p>
        </p:txBody>
      </p:sp>
      <p:sp>
        <p:nvSpPr>
          <p:cNvPr id="25640" name="Text Box 40"/>
          <p:cNvSpPr txBox="1">
            <a:spLocks noChangeArrowheads="1"/>
          </p:cNvSpPr>
          <p:nvPr/>
        </p:nvSpPr>
        <p:spPr bwMode="auto">
          <a:xfrm>
            <a:off x="4889500" y="2058988"/>
            <a:ext cx="3175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1" hangingPunct="1"/>
            <a:r>
              <a:rPr lang="en-US"/>
              <a:t>+</a:t>
            </a:r>
          </a:p>
        </p:txBody>
      </p:sp>
      <p:sp>
        <p:nvSpPr>
          <p:cNvPr id="25641" name="Text Box 41"/>
          <p:cNvSpPr txBox="1">
            <a:spLocks noChangeArrowheads="1"/>
          </p:cNvSpPr>
          <p:nvPr/>
        </p:nvSpPr>
        <p:spPr bwMode="auto">
          <a:xfrm>
            <a:off x="5341938" y="2544763"/>
            <a:ext cx="3175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1" hangingPunct="1"/>
            <a:r>
              <a:rPr lang="en-US"/>
              <a:t>+</a:t>
            </a:r>
          </a:p>
        </p:txBody>
      </p:sp>
      <p:sp>
        <p:nvSpPr>
          <p:cNvPr id="25642" name="Text Box 42"/>
          <p:cNvSpPr txBox="1">
            <a:spLocks noChangeArrowheads="1"/>
          </p:cNvSpPr>
          <p:nvPr/>
        </p:nvSpPr>
        <p:spPr bwMode="auto">
          <a:xfrm>
            <a:off x="5105400" y="2274888"/>
            <a:ext cx="3175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1" hangingPunct="1"/>
            <a:r>
              <a:rPr lang="en-US"/>
              <a:t>+</a:t>
            </a:r>
          </a:p>
        </p:txBody>
      </p:sp>
      <p:sp>
        <p:nvSpPr>
          <p:cNvPr id="25643" name="Text Box 43"/>
          <p:cNvSpPr txBox="1">
            <a:spLocks noChangeArrowheads="1"/>
          </p:cNvSpPr>
          <p:nvPr/>
        </p:nvSpPr>
        <p:spPr bwMode="auto">
          <a:xfrm>
            <a:off x="5321300" y="2490788"/>
            <a:ext cx="3175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1" hangingPunct="1"/>
            <a:r>
              <a:rPr lang="en-US"/>
              <a:t>+</a:t>
            </a:r>
          </a:p>
        </p:txBody>
      </p:sp>
      <p:sp>
        <p:nvSpPr>
          <p:cNvPr id="25644" name="Text Box 44"/>
          <p:cNvSpPr txBox="1">
            <a:spLocks noChangeArrowheads="1"/>
          </p:cNvSpPr>
          <p:nvPr/>
        </p:nvSpPr>
        <p:spPr bwMode="auto">
          <a:xfrm>
            <a:off x="5537200" y="2706688"/>
            <a:ext cx="3175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1" hangingPunct="1"/>
            <a:r>
              <a:rPr lang="en-US"/>
              <a:t>+</a:t>
            </a:r>
          </a:p>
        </p:txBody>
      </p:sp>
      <p:sp>
        <p:nvSpPr>
          <p:cNvPr id="25645" name="Text Box 45"/>
          <p:cNvSpPr txBox="1">
            <a:spLocks noChangeArrowheads="1"/>
          </p:cNvSpPr>
          <p:nvPr/>
        </p:nvSpPr>
        <p:spPr bwMode="auto">
          <a:xfrm>
            <a:off x="5753100" y="2922588"/>
            <a:ext cx="3175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1" hangingPunct="1"/>
            <a:r>
              <a:rPr lang="en-US"/>
              <a:t>+</a:t>
            </a:r>
          </a:p>
        </p:txBody>
      </p:sp>
      <p:sp>
        <p:nvSpPr>
          <p:cNvPr id="25646" name="Text Box 46"/>
          <p:cNvSpPr txBox="1">
            <a:spLocks noChangeArrowheads="1"/>
          </p:cNvSpPr>
          <p:nvPr/>
        </p:nvSpPr>
        <p:spPr bwMode="auto">
          <a:xfrm>
            <a:off x="5053013" y="3138488"/>
            <a:ext cx="3175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1" hangingPunct="1"/>
            <a:r>
              <a:rPr lang="en-US"/>
              <a:t>+</a:t>
            </a:r>
          </a:p>
        </p:txBody>
      </p:sp>
      <p:sp>
        <p:nvSpPr>
          <p:cNvPr id="25647" name="Text Box 47"/>
          <p:cNvSpPr txBox="1">
            <a:spLocks noChangeArrowheads="1"/>
          </p:cNvSpPr>
          <p:nvPr/>
        </p:nvSpPr>
        <p:spPr bwMode="auto">
          <a:xfrm>
            <a:off x="5702300" y="3048000"/>
            <a:ext cx="3175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1" hangingPunct="1"/>
            <a:r>
              <a:rPr lang="en-US"/>
              <a:t>+</a:t>
            </a:r>
          </a:p>
        </p:txBody>
      </p:sp>
      <p:sp>
        <p:nvSpPr>
          <p:cNvPr id="25648" name="Text Box 48"/>
          <p:cNvSpPr txBox="1">
            <a:spLocks noChangeArrowheads="1"/>
          </p:cNvSpPr>
          <p:nvPr/>
        </p:nvSpPr>
        <p:spPr bwMode="auto">
          <a:xfrm>
            <a:off x="6032500" y="3048000"/>
            <a:ext cx="3175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1" hangingPunct="1"/>
            <a:r>
              <a:rPr lang="en-US"/>
              <a:t>+</a:t>
            </a:r>
          </a:p>
        </p:txBody>
      </p:sp>
      <p:sp>
        <p:nvSpPr>
          <p:cNvPr id="25649" name="Text Box 49"/>
          <p:cNvSpPr txBox="1">
            <a:spLocks noChangeArrowheads="1"/>
          </p:cNvSpPr>
          <p:nvPr/>
        </p:nvSpPr>
        <p:spPr bwMode="auto">
          <a:xfrm>
            <a:off x="5773738" y="2832100"/>
            <a:ext cx="3175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1" hangingPunct="1"/>
            <a:r>
              <a:rPr lang="en-US"/>
              <a:t>+</a:t>
            </a:r>
          </a:p>
        </p:txBody>
      </p:sp>
      <p:sp>
        <p:nvSpPr>
          <p:cNvPr id="25650" name="Text Box 50"/>
          <p:cNvSpPr txBox="1">
            <a:spLocks noChangeArrowheads="1"/>
          </p:cNvSpPr>
          <p:nvPr/>
        </p:nvSpPr>
        <p:spPr bwMode="auto">
          <a:xfrm>
            <a:off x="5270500" y="3048000"/>
            <a:ext cx="3175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1" hangingPunct="1"/>
            <a:r>
              <a:rPr lang="en-US"/>
              <a:t>+</a:t>
            </a:r>
          </a:p>
        </p:txBody>
      </p:sp>
      <p:sp>
        <p:nvSpPr>
          <p:cNvPr id="25651" name="Text Box 51"/>
          <p:cNvSpPr txBox="1">
            <a:spLocks noChangeArrowheads="1"/>
          </p:cNvSpPr>
          <p:nvPr/>
        </p:nvSpPr>
        <p:spPr bwMode="auto">
          <a:xfrm>
            <a:off x="5557838" y="3119438"/>
            <a:ext cx="3175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1" hangingPunct="1"/>
            <a:r>
              <a:rPr lang="en-US"/>
              <a:t>+</a:t>
            </a:r>
          </a:p>
        </p:txBody>
      </p:sp>
      <p:sp>
        <p:nvSpPr>
          <p:cNvPr id="25652" name="Text Box 52"/>
          <p:cNvSpPr txBox="1">
            <a:spLocks noChangeArrowheads="1"/>
          </p:cNvSpPr>
          <p:nvPr/>
        </p:nvSpPr>
        <p:spPr bwMode="auto">
          <a:xfrm>
            <a:off x="5197475" y="2687638"/>
            <a:ext cx="3175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1" hangingPunct="1"/>
            <a:r>
              <a:rPr lang="en-US"/>
              <a:t>+</a:t>
            </a:r>
          </a:p>
        </p:txBody>
      </p:sp>
      <p:sp>
        <p:nvSpPr>
          <p:cNvPr id="25653" name="Text Box 53"/>
          <p:cNvSpPr txBox="1">
            <a:spLocks noChangeArrowheads="1"/>
          </p:cNvSpPr>
          <p:nvPr/>
        </p:nvSpPr>
        <p:spPr bwMode="auto">
          <a:xfrm>
            <a:off x="5969000" y="3138488"/>
            <a:ext cx="3175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1" hangingPunct="1"/>
            <a:r>
              <a:rPr lang="en-US"/>
              <a:t>+</a:t>
            </a:r>
          </a:p>
        </p:txBody>
      </p:sp>
      <p:sp>
        <p:nvSpPr>
          <p:cNvPr id="25654" name="Text Box 54"/>
          <p:cNvSpPr txBox="1">
            <a:spLocks noChangeArrowheads="1"/>
          </p:cNvSpPr>
          <p:nvPr/>
        </p:nvSpPr>
        <p:spPr bwMode="auto">
          <a:xfrm>
            <a:off x="6184900" y="3354388"/>
            <a:ext cx="3175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1" hangingPunct="1"/>
            <a:r>
              <a:rPr lang="en-US"/>
              <a:t>+</a:t>
            </a:r>
          </a:p>
        </p:txBody>
      </p:sp>
      <p:sp>
        <p:nvSpPr>
          <p:cNvPr id="25655" name="Text Box 55"/>
          <p:cNvSpPr txBox="1">
            <a:spLocks noChangeArrowheads="1"/>
          </p:cNvSpPr>
          <p:nvPr/>
        </p:nvSpPr>
        <p:spPr bwMode="auto">
          <a:xfrm>
            <a:off x="5743575" y="3408363"/>
            <a:ext cx="3175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1" hangingPunct="1"/>
            <a:r>
              <a:rPr lang="en-US"/>
              <a:t>+</a:t>
            </a:r>
          </a:p>
        </p:txBody>
      </p:sp>
      <p:sp>
        <p:nvSpPr>
          <p:cNvPr id="25656" name="Text Box 56"/>
          <p:cNvSpPr txBox="1">
            <a:spLocks noChangeArrowheads="1"/>
          </p:cNvSpPr>
          <p:nvPr/>
        </p:nvSpPr>
        <p:spPr bwMode="auto">
          <a:xfrm>
            <a:off x="6350000" y="3570288"/>
            <a:ext cx="3175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1" hangingPunct="1"/>
            <a:r>
              <a:rPr lang="en-US"/>
              <a:t>+</a:t>
            </a:r>
          </a:p>
        </p:txBody>
      </p:sp>
      <p:sp>
        <p:nvSpPr>
          <p:cNvPr id="25657" name="Text Box 57"/>
          <p:cNvSpPr txBox="1">
            <a:spLocks noChangeArrowheads="1"/>
          </p:cNvSpPr>
          <p:nvPr/>
        </p:nvSpPr>
        <p:spPr bwMode="auto">
          <a:xfrm>
            <a:off x="6616700" y="3786188"/>
            <a:ext cx="3175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1" hangingPunct="1"/>
            <a:r>
              <a:rPr lang="en-US"/>
              <a:t>+</a:t>
            </a:r>
          </a:p>
        </p:txBody>
      </p:sp>
      <p:sp>
        <p:nvSpPr>
          <p:cNvPr id="25658" name="Text Box 58"/>
          <p:cNvSpPr txBox="1">
            <a:spLocks noChangeArrowheads="1"/>
          </p:cNvSpPr>
          <p:nvPr/>
        </p:nvSpPr>
        <p:spPr bwMode="auto">
          <a:xfrm>
            <a:off x="5270500" y="3552825"/>
            <a:ext cx="3175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1" hangingPunct="1"/>
            <a:r>
              <a:rPr lang="en-US"/>
              <a:t>+</a:t>
            </a:r>
          </a:p>
        </p:txBody>
      </p:sp>
      <p:sp>
        <p:nvSpPr>
          <p:cNvPr id="25659" name="Text Box 59"/>
          <p:cNvSpPr txBox="1">
            <a:spLocks noChangeArrowheads="1"/>
          </p:cNvSpPr>
          <p:nvPr/>
        </p:nvSpPr>
        <p:spPr bwMode="auto">
          <a:xfrm>
            <a:off x="6710363" y="4002088"/>
            <a:ext cx="3175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1" hangingPunct="1"/>
            <a:r>
              <a:rPr lang="en-US"/>
              <a:t>+</a:t>
            </a:r>
          </a:p>
        </p:txBody>
      </p:sp>
      <p:sp>
        <p:nvSpPr>
          <p:cNvPr id="25660" name="Text Box 60"/>
          <p:cNvSpPr txBox="1">
            <a:spLocks noChangeArrowheads="1"/>
          </p:cNvSpPr>
          <p:nvPr/>
        </p:nvSpPr>
        <p:spPr bwMode="auto">
          <a:xfrm>
            <a:off x="6032500" y="3840163"/>
            <a:ext cx="3175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1" hangingPunct="1"/>
            <a:r>
              <a:rPr lang="en-US"/>
              <a:t>+</a:t>
            </a:r>
          </a:p>
        </p:txBody>
      </p:sp>
      <p:sp>
        <p:nvSpPr>
          <p:cNvPr id="25661" name="Text Box 61"/>
          <p:cNvSpPr txBox="1">
            <a:spLocks noChangeArrowheads="1"/>
          </p:cNvSpPr>
          <p:nvPr/>
        </p:nvSpPr>
        <p:spPr bwMode="auto">
          <a:xfrm>
            <a:off x="4405313" y="2903538"/>
            <a:ext cx="3175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1" hangingPunct="1"/>
            <a:r>
              <a:rPr lang="en-US"/>
              <a:t>+</a:t>
            </a:r>
          </a:p>
        </p:txBody>
      </p:sp>
      <p:sp>
        <p:nvSpPr>
          <p:cNvPr id="25662" name="Text Box 62"/>
          <p:cNvSpPr txBox="1">
            <a:spLocks noChangeArrowheads="1"/>
          </p:cNvSpPr>
          <p:nvPr/>
        </p:nvSpPr>
        <p:spPr bwMode="auto">
          <a:xfrm>
            <a:off x="4694238" y="2760663"/>
            <a:ext cx="3175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1" hangingPunct="1"/>
            <a:r>
              <a:rPr lang="en-US"/>
              <a:t>+</a:t>
            </a:r>
          </a:p>
        </p:txBody>
      </p:sp>
      <p:sp>
        <p:nvSpPr>
          <p:cNvPr id="25663" name="Text Box 63"/>
          <p:cNvSpPr txBox="1">
            <a:spLocks noChangeArrowheads="1"/>
          </p:cNvSpPr>
          <p:nvPr/>
        </p:nvSpPr>
        <p:spPr bwMode="auto">
          <a:xfrm>
            <a:off x="4478338" y="2471738"/>
            <a:ext cx="3175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1" hangingPunct="1"/>
            <a:r>
              <a:rPr lang="en-US"/>
              <a:t>+</a:t>
            </a:r>
          </a:p>
        </p:txBody>
      </p:sp>
      <p:sp>
        <p:nvSpPr>
          <p:cNvPr id="25664" name="Text Box 64"/>
          <p:cNvSpPr txBox="1">
            <a:spLocks noChangeArrowheads="1"/>
          </p:cNvSpPr>
          <p:nvPr/>
        </p:nvSpPr>
        <p:spPr bwMode="auto">
          <a:xfrm>
            <a:off x="4694238" y="2400300"/>
            <a:ext cx="3175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1" hangingPunct="1"/>
            <a:r>
              <a:rPr lang="en-US"/>
              <a:t>+</a:t>
            </a:r>
          </a:p>
        </p:txBody>
      </p:sp>
      <p:sp>
        <p:nvSpPr>
          <p:cNvPr id="25665" name="Text Box 65"/>
          <p:cNvSpPr txBox="1">
            <a:spLocks noChangeArrowheads="1"/>
          </p:cNvSpPr>
          <p:nvPr/>
        </p:nvSpPr>
        <p:spPr bwMode="auto">
          <a:xfrm>
            <a:off x="4333875" y="2255838"/>
            <a:ext cx="3175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1" hangingPunct="1"/>
            <a:r>
              <a:rPr lang="en-US"/>
              <a:t>+</a:t>
            </a:r>
          </a:p>
        </p:txBody>
      </p:sp>
      <p:sp>
        <p:nvSpPr>
          <p:cNvPr id="25666" name="Text Box 66"/>
          <p:cNvSpPr txBox="1">
            <a:spLocks noChangeArrowheads="1"/>
          </p:cNvSpPr>
          <p:nvPr/>
        </p:nvSpPr>
        <p:spPr bwMode="auto">
          <a:xfrm>
            <a:off x="4910138" y="2400300"/>
            <a:ext cx="3175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1" hangingPunct="1"/>
            <a:r>
              <a:rPr lang="en-US"/>
              <a:t>+</a:t>
            </a:r>
          </a:p>
        </p:txBody>
      </p:sp>
      <p:sp>
        <p:nvSpPr>
          <p:cNvPr id="25667" name="Text Box 67"/>
          <p:cNvSpPr txBox="1">
            <a:spLocks noChangeArrowheads="1"/>
          </p:cNvSpPr>
          <p:nvPr/>
        </p:nvSpPr>
        <p:spPr bwMode="auto">
          <a:xfrm>
            <a:off x="4694238" y="2687638"/>
            <a:ext cx="3175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1" hangingPunct="1"/>
            <a:r>
              <a:rPr lang="en-US"/>
              <a:t>+</a:t>
            </a:r>
          </a:p>
        </p:txBody>
      </p:sp>
      <p:sp>
        <p:nvSpPr>
          <p:cNvPr id="25668" name="Line 68"/>
          <p:cNvSpPr>
            <a:spLocks noChangeShapeType="1"/>
          </p:cNvSpPr>
          <p:nvPr/>
        </p:nvSpPr>
        <p:spPr bwMode="auto">
          <a:xfrm>
            <a:off x="4621213" y="1463675"/>
            <a:ext cx="2952750" cy="3240088"/>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5669" name="Text Box 69"/>
          <p:cNvSpPr txBox="1">
            <a:spLocks noChangeArrowheads="1"/>
          </p:cNvSpPr>
          <p:nvPr/>
        </p:nvSpPr>
        <p:spPr bwMode="auto">
          <a:xfrm>
            <a:off x="5702300" y="2544763"/>
            <a:ext cx="3175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1" hangingPunct="1"/>
            <a:r>
              <a:rPr lang="en-US"/>
              <a:t>+</a:t>
            </a:r>
          </a:p>
        </p:txBody>
      </p:sp>
      <p:sp>
        <p:nvSpPr>
          <p:cNvPr id="25670" name="Text Box 70"/>
          <p:cNvSpPr txBox="1">
            <a:spLocks noChangeArrowheads="1"/>
          </p:cNvSpPr>
          <p:nvPr/>
        </p:nvSpPr>
        <p:spPr bwMode="auto">
          <a:xfrm>
            <a:off x="4910138" y="2903538"/>
            <a:ext cx="3175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1" hangingPunct="1"/>
            <a:r>
              <a:rPr lang="en-US"/>
              <a:t>+</a:t>
            </a:r>
          </a:p>
        </p:txBody>
      </p:sp>
      <p:sp>
        <p:nvSpPr>
          <p:cNvPr id="25671" name="Text Box 71"/>
          <p:cNvSpPr txBox="1">
            <a:spLocks noChangeArrowheads="1"/>
          </p:cNvSpPr>
          <p:nvPr/>
        </p:nvSpPr>
        <p:spPr bwMode="auto">
          <a:xfrm>
            <a:off x="6926263" y="3911600"/>
            <a:ext cx="3175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1" hangingPunct="1"/>
            <a:r>
              <a:rPr lang="en-US"/>
              <a:t>+</a:t>
            </a:r>
          </a:p>
        </p:txBody>
      </p:sp>
      <p:sp>
        <p:nvSpPr>
          <p:cNvPr id="25672" name="Text Box 72"/>
          <p:cNvSpPr txBox="1">
            <a:spLocks noChangeArrowheads="1"/>
          </p:cNvSpPr>
          <p:nvPr/>
        </p:nvSpPr>
        <p:spPr bwMode="auto">
          <a:xfrm>
            <a:off x="5126038" y="1968500"/>
            <a:ext cx="3175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1" hangingPunct="1"/>
            <a:r>
              <a:rPr lang="en-US"/>
              <a:t>+</a:t>
            </a:r>
          </a:p>
        </p:txBody>
      </p:sp>
      <p:sp>
        <p:nvSpPr>
          <p:cNvPr id="25673" name="Text Box 73"/>
          <p:cNvSpPr txBox="1">
            <a:spLocks noChangeArrowheads="1"/>
          </p:cNvSpPr>
          <p:nvPr/>
        </p:nvSpPr>
        <p:spPr bwMode="auto">
          <a:xfrm>
            <a:off x="6205538" y="2903538"/>
            <a:ext cx="3175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1" hangingPunct="1"/>
            <a:r>
              <a:rPr lang="en-US"/>
              <a:t>+</a:t>
            </a:r>
          </a:p>
        </p:txBody>
      </p:sp>
      <p:sp>
        <p:nvSpPr>
          <p:cNvPr id="25674" name="Oval 74"/>
          <p:cNvSpPr>
            <a:spLocks noChangeArrowheads="1"/>
          </p:cNvSpPr>
          <p:nvPr/>
        </p:nvSpPr>
        <p:spPr bwMode="auto">
          <a:xfrm>
            <a:off x="5702300" y="2327275"/>
            <a:ext cx="142875" cy="142875"/>
          </a:xfrm>
          <a:prstGeom prst="ellipse">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5676" name="Oval 76"/>
          <p:cNvSpPr>
            <a:spLocks noChangeArrowheads="1"/>
          </p:cNvSpPr>
          <p:nvPr/>
        </p:nvSpPr>
        <p:spPr bwMode="auto">
          <a:xfrm>
            <a:off x="6350000" y="3192463"/>
            <a:ext cx="142875" cy="142875"/>
          </a:xfrm>
          <a:prstGeom prst="ellipse">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5677" name="Oval 77"/>
          <p:cNvSpPr>
            <a:spLocks noChangeArrowheads="1"/>
          </p:cNvSpPr>
          <p:nvPr/>
        </p:nvSpPr>
        <p:spPr bwMode="auto">
          <a:xfrm>
            <a:off x="5413375" y="1679575"/>
            <a:ext cx="142875" cy="142875"/>
          </a:xfrm>
          <a:prstGeom prst="ellipse">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5678" name="Oval 78"/>
          <p:cNvSpPr>
            <a:spLocks noChangeArrowheads="1"/>
          </p:cNvSpPr>
          <p:nvPr/>
        </p:nvSpPr>
        <p:spPr bwMode="auto">
          <a:xfrm>
            <a:off x="5629275" y="1968500"/>
            <a:ext cx="142875" cy="142875"/>
          </a:xfrm>
          <a:prstGeom prst="ellipse">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5679" name="Oval 79"/>
          <p:cNvSpPr>
            <a:spLocks noChangeArrowheads="1"/>
          </p:cNvSpPr>
          <p:nvPr/>
        </p:nvSpPr>
        <p:spPr bwMode="auto">
          <a:xfrm>
            <a:off x="5773738" y="1895475"/>
            <a:ext cx="142875" cy="142875"/>
          </a:xfrm>
          <a:prstGeom prst="ellipse">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5680" name="Oval 80"/>
          <p:cNvSpPr>
            <a:spLocks noChangeArrowheads="1"/>
          </p:cNvSpPr>
          <p:nvPr/>
        </p:nvSpPr>
        <p:spPr bwMode="auto">
          <a:xfrm>
            <a:off x="6061075" y="1895475"/>
            <a:ext cx="142875" cy="142875"/>
          </a:xfrm>
          <a:prstGeom prst="ellipse">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5681" name="Oval 81"/>
          <p:cNvSpPr>
            <a:spLocks noChangeArrowheads="1"/>
          </p:cNvSpPr>
          <p:nvPr/>
        </p:nvSpPr>
        <p:spPr bwMode="auto">
          <a:xfrm>
            <a:off x="5989638" y="2327275"/>
            <a:ext cx="142875" cy="142875"/>
          </a:xfrm>
          <a:prstGeom prst="ellipse">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5682" name="Oval 82"/>
          <p:cNvSpPr>
            <a:spLocks noChangeArrowheads="1"/>
          </p:cNvSpPr>
          <p:nvPr/>
        </p:nvSpPr>
        <p:spPr bwMode="auto">
          <a:xfrm>
            <a:off x="6421438" y="2400300"/>
            <a:ext cx="142875" cy="142875"/>
          </a:xfrm>
          <a:prstGeom prst="ellipse">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5683" name="Oval 83"/>
          <p:cNvSpPr>
            <a:spLocks noChangeArrowheads="1"/>
          </p:cNvSpPr>
          <p:nvPr/>
        </p:nvSpPr>
        <p:spPr bwMode="auto">
          <a:xfrm>
            <a:off x="6205538" y="2760663"/>
            <a:ext cx="142875" cy="142875"/>
          </a:xfrm>
          <a:prstGeom prst="ellipse">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5684" name="Oval 84"/>
          <p:cNvSpPr>
            <a:spLocks noChangeArrowheads="1"/>
          </p:cNvSpPr>
          <p:nvPr/>
        </p:nvSpPr>
        <p:spPr bwMode="auto">
          <a:xfrm>
            <a:off x="6421438" y="2760663"/>
            <a:ext cx="142875" cy="142875"/>
          </a:xfrm>
          <a:prstGeom prst="ellipse">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5685" name="Oval 85"/>
          <p:cNvSpPr>
            <a:spLocks noChangeArrowheads="1"/>
          </p:cNvSpPr>
          <p:nvPr/>
        </p:nvSpPr>
        <p:spPr bwMode="auto">
          <a:xfrm>
            <a:off x="7069138" y="3190875"/>
            <a:ext cx="142875" cy="142875"/>
          </a:xfrm>
          <a:prstGeom prst="ellipse">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5686" name="Oval 86"/>
          <p:cNvSpPr>
            <a:spLocks noChangeArrowheads="1"/>
          </p:cNvSpPr>
          <p:nvPr/>
        </p:nvSpPr>
        <p:spPr bwMode="auto">
          <a:xfrm>
            <a:off x="5341938" y="2255838"/>
            <a:ext cx="142875" cy="142875"/>
          </a:xfrm>
          <a:prstGeom prst="ellipse">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5687" name="Oval 87"/>
          <p:cNvSpPr>
            <a:spLocks noChangeArrowheads="1"/>
          </p:cNvSpPr>
          <p:nvPr/>
        </p:nvSpPr>
        <p:spPr bwMode="auto">
          <a:xfrm>
            <a:off x="6926263" y="3695700"/>
            <a:ext cx="142875" cy="142875"/>
          </a:xfrm>
          <a:prstGeom prst="ellipse">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5688" name="Oval 88"/>
          <p:cNvSpPr>
            <a:spLocks noChangeArrowheads="1"/>
          </p:cNvSpPr>
          <p:nvPr/>
        </p:nvSpPr>
        <p:spPr bwMode="auto">
          <a:xfrm>
            <a:off x="6421438" y="3552825"/>
            <a:ext cx="142875" cy="142875"/>
          </a:xfrm>
          <a:prstGeom prst="ellipse">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5689" name="Oval 89"/>
          <p:cNvSpPr>
            <a:spLocks noChangeArrowheads="1"/>
          </p:cNvSpPr>
          <p:nvPr/>
        </p:nvSpPr>
        <p:spPr bwMode="auto">
          <a:xfrm>
            <a:off x="5557838" y="1679575"/>
            <a:ext cx="142875" cy="142875"/>
          </a:xfrm>
          <a:prstGeom prst="ellipse">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5691" name="Oval 91"/>
          <p:cNvSpPr>
            <a:spLocks noChangeArrowheads="1"/>
          </p:cNvSpPr>
          <p:nvPr/>
        </p:nvSpPr>
        <p:spPr bwMode="auto">
          <a:xfrm>
            <a:off x="6350000" y="2111375"/>
            <a:ext cx="142875" cy="142875"/>
          </a:xfrm>
          <a:prstGeom prst="ellipse">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5692" name="Oval 92"/>
          <p:cNvSpPr>
            <a:spLocks noChangeArrowheads="1"/>
          </p:cNvSpPr>
          <p:nvPr/>
        </p:nvSpPr>
        <p:spPr bwMode="auto">
          <a:xfrm>
            <a:off x="6710363" y="3335338"/>
            <a:ext cx="142875" cy="142875"/>
          </a:xfrm>
          <a:prstGeom prst="ellipse">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5693" name="Oval 93"/>
          <p:cNvSpPr>
            <a:spLocks noChangeArrowheads="1"/>
          </p:cNvSpPr>
          <p:nvPr/>
        </p:nvSpPr>
        <p:spPr bwMode="auto">
          <a:xfrm>
            <a:off x="7286625" y="4344988"/>
            <a:ext cx="142875" cy="142875"/>
          </a:xfrm>
          <a:prstGeom prst="ellipse">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5694" name="Oval 94"/>
          <p:cNvSpPr>
            <a:spLocks noChangeArrowheads="1"/>
          </p:cNvSpPr>
          <p:nvPr/>
        </p:nvSpPr>
        <p:spPr bwMode="auto">
          <a:xfrm>
            <a:off x="6565900" y="3048000"/>
            <a:ext cx="142875" cy="142875"/>
          </a:xfrm>
          <a:prstGeom prst="ellipse">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5695" name="Oval 95"/>
          <p:cNvSpPr>
            <a:spLocks noChangeArrowheads="1"/>
          </p:cNvSpPr>
          <p:nvPr/>
        </p:nvSpPr>
        <p:spPr bwMode="auto">
          <a:xfrm>
            <a:off x="6997700" y="3406775"/>
            <a:ext cx="142875" cy="142875"/>
          </a:xfrm>
          <a:prstGeom prst="ellipse">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5696" name="Oval 96"/>
          <p:cNvSpPr>
            <a:spLocks noChangeArrowheads="1"/>
          </p:cNvSpPr>
          <p:nvPr/>
        </p:nvSpPr>
        <p:spPr bwMode="auto">
          <a:xfrm>
            <a:off x="7286625" y="3479800"/>
            <a:ext cx="142875" cy="142875"/>
          </a:xfrm>
          <a:prstGeom prst="ellipse">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5697" name="Oval 97"/>
          <p:cNvSpPr>
            <a:spLocks noChangeArrowheads="1"/>
          </p:cNvSpPr>
          <p:nvPr/>
        </p:nvSpPr>
        <p:spPr bwMode="auto">
          <a:xfrm>
            <a:off x="7358063" y="3838575"/>
            <a:ext cx="142875" cy="142875"/>
          </a:xfrm>
          <a:prstGeom prst="ellipse">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5698" name="Oval 98"/>
          <p:cNvSpPr>
            <a:spLocks noChangeArrowheads="1"/>
          </p:cNvSpPr>
          <p:nvPr/>
        </p:nvSpPr>
        <p:spPr bwMode="auto">
          <a:xfrm>
            <a:off x="7213600" y="2184400"/>
            <a:ext cx="142875" cy="142875"/>
          </a:xfrm>
          <a:prstGeom prst="ellipse">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5699" name="Oval 99"/>
          <p:cNvSpPr>
            <a:spLocks noChangeArrowheads="1"/>
          </p:cNvSpPr>
          <p:nvPr/>
        </p:nvSpPr>
        <p:spPr bwMode="auto">
          <a:xfrm>
            <a:off x="7502525" y="2689225"/>
            <a:ext cx="142875" cy="142875"/>
          </a:xfrm>
          <a:prstGeom prst="ellipse">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5700" name="Oval 100"/>
          <p:cNvSpPr>
            <a:spLocks noChangeArrowheads="1"/>
          </p:cNvSpPr>
          <p:nvPr/>
        </p:nvSpPr>
        <p:spPr bwMode="auto">
          <a:xfrm>
            <a:off x="7718425" y="3192463"/>
            <a:ext cx="142875" cy="142875"/>
          </a:xfrm>
          <a:prstGeom prst="ellipse">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5701" name="Oval 101"/>
          <p:cNvSpPr>
            <a:spLocks noChangeArrowheads="1"/>
          </p:cNvSpPr>
          <p:nvPr/>
        </p:nvSpPr>
        <p:spPr bwMode="auto">
          <a:xfrm>
            <a:off x="7934325" y="2832100"/>
            <a:ext cx="142875" cy="142875"/>
          </a:xfrm>
          <a:prstGeom prst="ellipse">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5702" name="Oval 102"/>
          <p:cNvSpPr>
            <a:spLocks noChangeArrowheads="1"/>
          </p:cNvSpPr>
          <p:nvPr/>
        </p:nvSpPr>
        <p:spPr bwMode="auto">
          <a:xfrm>
            <a:off x="6997700" y="2832100"/>
            <a:ext cx="142875" cy="142875"/>
          </a:xfrm>
          <a:prstGeom prst="ellipse">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aphicFrame>
        <p:nvGraphicFramePr>
          <p:cNvPr id="25705" name="Object 105"/>
          <p:cNvGraphicFramePr>
            <a:graphicFrameLocks noGrp="1" noChangeAspect="1"/>
          </p:cNvGraphicFramePr>
          <p:nvPr>
            <p:ph sz="quarter" idx="3"/>
          </p:nvPr>
        </p:nvGraphicFramePr>
        <p:xfrm>
          <a:off x="7534275" y="2120900"/>
          <a:ext cx="1047750" cy="422275"/>
        </p:xfrm>
        <a:graphic>
          <a:graphicData uri="http://schemas.openxmlformats.org/presentationml/2006/ole">
            <mc:AlternateContent xmlns:mc="http://schemas.openxmlformats.org/markup-compatibility/2006">
              <mc:Choice xmlns:v="urn:schemas-microsoft-com:vml" Requires="v">
                <p:oleObj spid="_x0000_s38926" name="Equation" r:id="rId6" imgW="431640" imgH="203040" progId="Equation.3">
                  <p:embed/>
                </p:oleObj>
              </mc:Choice>
              <mc:Fallback>
                <p:oleObj name="Equation" r:id="rId6" imgW="431640" imgH="203040" progId="Equation.3">
                  <p:embed/>
                  <p:pic>
                    <p:nvPicPr>
                      <p:cNvPr id="0" name=""/>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7534275" y="2120900"/>
                        <a:ext cx="1047750" cy="4222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25707" name="Object 107"/>
          <p:cNvGraphicFramePr>
            <a:graphicFrameLocks noChangeAspect="1"/>
          </p:cNvGraphicFramePr>
          <p:nvPr/>
        </p:nvGraphicFramePr>
        <p:xfrm>
          <a:off x="4211638" y="3902075"/>
          <a:ext cx="1047750" cy="492125"/>
        </p:xfrm>
        <a:graphic>
          <a:graphicData uri="http://schemas.openxmlformats.org/presentationml/2006/ole">
            <mc:AlternateContent xmlns:mc="http://schemas.openxmlformats.org/markup-compatibility/2006">
              <mc:Choice xmlns:v="urn:schemas-microsoft-com:vml" Requires="v">
                <p:oleObj spid="_x0000_s38927" name="Equation" r:id="rId8" imgW="431640" imgH="203040" progId="Equation.3">
                  <p:embed/>
                </p:oleObj>
              </mc:Choice>
              <mc:Fallback>
                <p:oleObj name="Equation" r:id="rId8" imgW="431640" imgH="203040" progId="Equation.3">
                  <p:embed/>
                  <p:pic>
                    <p:nvPicPr>
                      <p:cNvPr id="0" name=""/>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4211638" y="3902075"/>
                        <a:ext cx="1047750" cy="492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25708" name="Object 108"/>
          <p:cNvGraphicFramePr>
            <a:graphicFrameLocks noChangeAspect="1"/>
          </p:cNvGraphicFramePr>
          <p:nvPr/>
        </p:nvGraphicFramePr>
        <p:xfrm>
          <a:off x="1042988" y="5240338"/>
          <a:ext cx="400050" cy="554037"/>
        </p:xfrm>
        <a:graphic>
          <a:graphicData uri="http://schemas.openxmlformats.org/presentationml/2006/ole">
            <mc:AlternateContent xmlns:mc="http://schemas.openxmlformats.org/markup-compatibility/2006">
              <mc:Choice xmlns:v="urn:schemas-microsoft-com:vml" Requires="v">
                <p:oleObj spid="_x0000_s38928" name="Equation" r:id="rId10" imgW="164880" imgH="228600" progId="Equation.3">
                  <p:embed/>
                </p:oleObj>
              </mc:Choice>
              <mc:Fallback>
                <p:oleObj name="Equation" r:id="rId10" imgW="164880" imgH="228600" progId="Equation.3">
                  <p:embed/>
                  <p:pic>
                    <p:nvPicPr>
                      <p:cNvPr id="0" name=""/>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1042988" y="5240338"/>
                        <a:ext cx="400050" cy="5540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25709" name="Object 109"/>
          <p:cNvGraphicFramePr>
            <a:graphicFrameLocks noChangeAspect="1"/>
          </p:cNvGraphicFramePr>
          <p:nvPr/>
        </p:nvGraphicFramePr>
        <p:xfrm>
          <a:off x="1619250" y="5472113"/>
          <a:ext cx="338138" cy="522287"/>
        </p:xfrm>
        <a:graphic>
          <a:graphicData uri="http://schemas.openxmlformats.org/presentationml/2006/ole">
            <mc:AlternateContent xmlns:mc="http://schemas.openxmlformats.org/markup-compatibility/2006">
              <mc:Choice xmlns:v="urn:schemas-microsoft-com:vml" Requires="v">
                <p:oleObj spid="_x0000_s38929" name="Equation" r:id="rId12" imgW="139680" imgH="215640" progId="Equation.3">
                  <p:embed/>
                </p:oleObj>
              </mc:Choice>
              <mc:Fallback>
                <p:oleObj name="Equation" r:id="rId12" imgW="139680" imgH="215640" progId="Equation.3">
                  <p:embed/>
                  <p:pic>
                    <p:nvPicPr>
                      <p:cNvPr id="0" name=""/>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1619250" y="5472113"/>
                        <a:ext cx="338138" cy="5222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25710" name="Object 110"/>
          <p:cNvGraphicFramePr>
            <a:graphicFrameLocks noChangeAspect="1"/>
          </p:cNvGraphicFramePr>
          <p:nvPr/>
        </p:nvGraphicFramePr>
        <p:xfrm>
          <a:off x="2732088" y="5395913"/>
          <a:ext cx="400050" cy="522287"/>
        </p:xfrm>
        <a:graphic>
          <a:graphicData uri="http://schemas.openxmlformats.org/presentationml/2006/ole">
            <mc:AlternateContent xmlns:mc="http://schemas.openxmlformats.org/markup-compatibility/2006">
              <mc:Choice xmlns:v="urn:schemas-microsoft-com:vml" Requires="v">
                <p:oleObj spid="_x0000_s38930" name="Equation" r:id="rId14" imgW="164880" imgH="215640" progId="Equation.3">
                  <p:embed/>
                </p:oleObj>
              </mc:Choice>
              <mc:Fallback>
                <p:oleObj name="Equation" r:id="rId14" imgW="164880" imgH="215640" progId="Equation.3">
                  <p:embed/>
                  <p:pic>
                    <p:nvPicPr>
                      <p:cNvPr id="0" name=""/>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2732088" y="5395913"/>
                        <a:ext cx="400050" cy="5222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25711" name="Line 111"/>
          <p:cNvSpPr>
            <a:spLocks noChangeShapeType="1"/>
          </p:cNvSpPr>
          <p:nvPr/>
        </p:nvSpPr>
        <p:spPr bwMode="auto">
          <a:xfrm flipV="1">
            <a:off x="1979613" y="3975100"/>
            <a:ext cx="0" cy="574675"/>
          </a:xfrm>
          <a:prstGeom prst="line">
            <a:avLst/>
          </a:prstGeom>
          <a:noFill/>
          <a:ln w="9525">
            <a:solidFill>
              <a:schemeClr val="tx1"/>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5713" name="Oval 113"/>
          <p:cNvSpPr>
            <a:spLocks noChangeArrowheads="1"/>
          </p:cNvSpPr>
          <p:nvPr/>
        </p:nvSpPr>
        <p:spPr bwMode="auto">
          <a:xfrm>
            <a:off x="1547813" y="4549775"/>
            <a:ext cx="863600" cy="863600"/>
          </a:xfrm>
          <a:prstGeom prst="ellipse">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5714" name="Line 114"/>
          <p:cNvSpPr>
            <a:spLocks noChangeShapeType="1"/>
          </p:cNvSpPr>
          <p:nvPr/>
        </p:nvSpPr>
        <p:spPr bwMode="auto">
          <a:xfrm>
            <a:off x="1547813" y="4981575"/>
            <a:ext cx="863600" cy="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graphicFrame>
        <p:nvGraphicFramePr>
          <p:cNvPr id="25715" name="Object 115"/>
          <p:cNvGraphicFramePr>
            <a:graphicFrameLocks noChangeAspect="1"/>
          </p:cNvGraphicFramePr>
          <p:nvPr/>
        </p:nvGraphicFramePr>
        <p:xfrm>
          <a:off x="1836738" y="4965700"/>
          <a:ext cx="431800" cy="376238"/>
        </p:xfrm>
        <a:graphic>
          <a:graphicData uri="http://schemas.openxmlformats.org/presentationml/2006/ole">
            <mc:AlternateContent xmlns:mc="http://schemas.openxmlformats.org/markup-compatibility/2006">
              <mc:Choice xmlns:v="urn:schemas-microsoft-com:vml" Requires="v">
                <p:oleObj spid="_x0000_s38931" name="Equation" r:id="rId16" imgW="291960" imgH="253800" progId="Equation.3">
                  <p:embed/>
                </p:oleObj>
              </mc:Choice>
              <mc:Fallback>
                <p:oleObj name="Equation" r:id="rId16" imgW="291960" imgH="253800" progId="Equation.3">
                  <p:embed/>
                  <p:pic>
                    <p:nvPicPr>
                      <p:cNvPr id="0" name=""/>
                      <p:cNvPicPr>
                        <a:picLocks noChangeAspect="1" noChangeArrowheads="1"/>
                      </p:cNvPicPr>
                      <p:nvPr/>
                    </p:nvPicPr>
                    <p:blipFill>
                      <a:blip r:embed="rId17">
                        <a:extLst>
                          <a:ext uri="{28A0092B-C50C-407E-A947-70E740481C1C}">
                            <a14:useLocalDpi xmlns:a14="http://schemas.microsoft.com/office/drawing/2010/main" val="0"/>
                          </a:ext>
                        </a:extLst>
                      </a:blip>
                      <a:srcRect/>
                      <a:stretch>
                        <a:fillRect/>
                      </a:stretch>
                    </p:blipFill>
                    <p:spPr bwMode="auto">
                      <a:xfrm>
                        <a:off x="1836738" y="4965700"/>
                        <a:ext cx="431800" cy="3762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pSp>
        <p:nvGrpSpPr>
          <p:cNvPr id="25719" name="Group 119"/>
          <p:cNvGrpSpPr>
            <a:grpSpLocks/>
          </p:cNvGrpSpPr>
          <p:nvPr/>
        </p:nvGrpSpPr>
        <p:grpSpPr bwMode="auto">
          <a:xfrm>
            <a:off x="1692275" y="4694238"/>
            <a:ext cx="504825" cy="217487"/>
            <a:chOff x="1066" y="2614"/>
            <a:chExt cx="363" cy="182"/>
          </a:xfrm>
        </p:grpSpPr>
        <p:sp>
          <p:nvSpPr>
            <p:cNvPr id="25716" name="Line 116"/>
            <p:cNvSpPr>
              <a:spLocks noChangeShapeType="1"/>
            </p:cNvSpPr>
            <p:nvPr/>
          </p:nvSpPr>
          <p:spPr bwMode="auto">
            <a:xfrm>
              <a:off x="1066" y="2796"/>
              <a:ext cx="181" cy="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5717" name="Line 117"/>
            <p:cNvSpPr>
              <a:spLocks noChangeShapeType="1"/>
            </p:cNvSpPr>
            <p:nvPr/>
          </p:nvSpPr>
          <p:spPr bwMode="auto">
            <a:xfrm flipV="1">
              <a:off x="1247" y="2614"/>
              <a:ext cx="0" cy="182"/>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5718" name="Line 118"/>
            <p:cNvSpPr>
              <a:spLocks noChangeShapeType="1"/>
            </p:cNvSpPr>
            <p:nvPr/>
          </p:nvSpPr>
          <p:spPr bwMode="auto">
            <a:xfrm>
              <a:off x="1247" y="2614"/>
              <a:ext cx="182" cy="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grpSp>
      <p:sp>
        <p:nvSpPr>
          <p:cNvPr id="25720" name="Line 120"/>
          <p:cNvSpPr>
            <a:spLocks noChangeShapeType="1"/>
          </p:cNvSpPr>
          <p:nvPr/>
        </p:nvSpPr>
        <p:spPr bwMode="auto">
          <a:xfrm>
            <a:off x="900113" y="6278563"/>
            <a:ext cx="0" cy="360362"/>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5721" name="Line 121"/>
          <p:cNvSpPr>
            <a:spLocks noChangeShapeType="1"/>
          </p:cNvSpPr>
          <p:nvPr/>
        </p:nvSpPr>
        <p:spPr bwMode="auto">
          <a:xfrm>
            <a:off x="1979613" y="6278563"/>
            <a:ext cx="0" cy="360362"/>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5722" name="Line 122"/>
          <p:cNvSpPr>
            <a:spLocks noChangeShapeType="1"/>
          </p:cNvSpPr>
          <p:nvPr/>
        </p:nvSpPr>
        <p:spPr bwMode="auto">
          <a:xfrm>
            <a:off x="3132138" y="6278563"/>
            <a:ext cx="0" cy="360362"/>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graphicFrame>
        <p:nvGraphicFramePr>
          <p:cNvPr id="25723" name="Object 123"/>
          <p:cNvGraphicFramePr>
            <a:graphicFrameLocks noChangeAspect="1"/>
          </p:cNvGraphicFramePr>
          <p:nvPr/>
        </p:nvGraphicFramePr>
        <p:xfrm>
          <a:off x="2041525" y="5805488"/>
          <a:ext cx="369888" cy="1108075"/>
        </p:xfrm>
        <a:graphic>
          <a:graphicData uri="http://schemas.openxmlformats.org/presentationml/2006/ole">
            <mc:AlternateContent xmlns:mc="http://schemas.openxmlformats.org/markup-compatibility/2006">
              <mc:Choice xmlns:v="urn:schemas-microsoft-com:vml" Requires="v">
                <p:oleObj spid="_x0000_s38932" name="Equation" r:id="rId18" imgW="152280" imgH="457200" progId="Equation.3">
                  <p:embed/>
                </p:oleObj>
              </mc:Choice>
              <mc:Fallback>
                <p:oleObj name="Equation" r:id="rId18" imgW="152280" imgH="457200" progId="Equation.3">
                  <p:embed/>
                  <p:pic>
                    <p:nvPicPr>
                      <p:cNvPr id="0" name=""/>
                      <p:cNvPicPr>
                        <a:picLocks noChangeAspect="1" noChangeArrowheads="1"/>
                      </p:cNvPicPr>
                      <p:nvPr/>
                    </p:nvPicPr>
                    <p:blipFill>
                      <a:blip r:embed="rId19">
                        <a:extLst>
                          <a:ext uri="{28A0092B-C50C-407E-A947-70E740481C1C}">
                            <a14:useLocalDpi xmlns:a14="http://schemas.microsoft.com/office/drawing/2010/main" val="0"/>
                          </a:ext>
                        </a:extLst>
                      </a:blip>
                      <a:srcRect/>
                      <a:stretch>
                        <a:fillRect/>
                      </a:stretch>
                    </p:blipFill>
                    <p:spPr bwMode="auto">
                      <a:xfrm>
                        <a:off x="2041525" y="5805488"/>
                        <a:ext cx="369888" cy="11080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25724" name="Object 124"/>
          <p:cNvGraphicFramePr>
            <a:graphicFrameLocks noChangeAspect="1"/>
          </p:cNvGraphicFramePr>
          <p:nvPr/>
        </p:nvGraphicFramePr>
        <p:xfrm>
          <a:off x="3203575" y="6257925"/>
          <a:ext cx="401638" cy="523875"/>
        </p:xfrm>
        <a:graphic>
          <a:graphicData uri="http://schemas.openxmlformats.org/presentationml/2006/ole">
            <mc:AlternateContent xmlns:mc="http://schemas.openxmlformats.org/markup-compatibility/2006">
              <mc:Choice xmlns:v="urn:schemas-microsoft-com:vml" Requires="v">
                <p:oleObj spid="_x0000_s38933" name="Equation" r:id="rId20" imgW="164880" imgH="215640" progId="Equation.3">
                  <p:embed/>
                </p:oleObj>
              </mc:Choice>
              <mc:Fallback>
                <p:oleObj name="Equation" r:id="rId20" imgW="164880" imgH="215640" progId="Equation.3">
                  <p:embed/>
                  <p:pic>
                    <p:nvPicPr>
                      <p:cNvPr id="0" name=""/>
                      <p:cNvPicPr>
                        <a:picLocks noChangeAspect="1" noChangeArrowheads="1"/>
                      </p:cNvPicPr>
                      <p:nvPr/>
                    </p:nvPicPr>
                    <p:blipFill>
                      <a:blip r:embed="rId21">
                        <a:extLst>
                          <a:ext uri="{28A0092B-C50C-407E-A947-70E740481C1C}">
                            <a14:useLocalDpi xmlns:a14="http://schemas.microsoft.com/office/drawing/2010/main" val="0"/>
                          </a:ext>
                        </a:extLst>
                      </a:blip>
                      <a:srcRect/>
                      <a:stretch>
                        <a:fillRect/>
                      </a:stretch>
                    </p:blipFill>
                    <p:spPr bwMode="auto">
                      <a:xfrm>
                        <a:off x="3203575" y="6257925"/>
                        <a:ext cx="401638" cy="5238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25725" name="Object 125"/>
          <p:cNvGraphicFramePr>
            <a:graphicFrameLocks noChangeAspect="1"/>
          </p:cNvGraphicFramePr>
          <p:nvPr/>
        </p:nvGraphicFramePr>
        <p:xfrm>
          <a:off x="1042988" y="6350000"/>
          <a:ext cx="215900" cy="400050"/>
        </p:xfrm>
        <a:graphic>
          <a:graphicData uri="http://schemas.openxmlformats.org/presentationml/2006/ole">
            <mc:AlternateContent xmlns:mc="http://schemas.openxmlformats.org/markup-compatibility/2006">
              <mc:Choice xmlns:v="urn:schemas-microsoft-com:vml" Requires="v">
                <p:oleObj spid="_x0000_s38934" name="Equation" r:id="rId22" imgW="88560" imgH="164880" progId="Equation.3">
                  <p:embed/>
                </p:oleObj>
              </mc:Choice>
              <mc:Fallback>
                <p:oleObj name="Equation" r:id="rId22" imgW="88560" imgH="164880" progId="Equation.3">
                  <p:embed/>
                  <p:pic>
                    <p:nvPicPr>
                      <p:cNvPr id="0" name=""/>
                      <p:cNvPicPr>
                        <a:picLocks noChangeAspect="1" noChangeArrowheads="1"/>
                      </p:cNvPicPr>
                      <p:nvPr/>
                    </p:nvPicPr>
                    <p:blipFill>
                      <a:blip r:embed="rId23">
                        <a:extLst>
                          <a:ext uri="{28A0092B-C50C-407E-A947-70E740481C1C}">
                            <a14:useLocalDpi xmlns:a14="http://schemas.microsoft.com/office/drawing/2010/main" val="0"/>
                          </a:ext>
                        </a:extLst>
                      </a:blip>
                      <a:srcRect/>
                      <a:stretch>
                        <a:fillRect/>
                      </a:stretch>
                    </p:blipFill>
                    <p:spPr bwMode="auto">
                      <a:xfrm>
                        <a:off x="1042988" y="6350000"/>
                        <a:ext cx="215900" cy="4000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25726" name="Object 126"/>
          <p:cNvGraphicFramePr>
            <a:graphicFrameLocks noChangeAspect="1"/>
          </p:cNvGraphicFramePr>
          <p:nvPr/>
        </p:nvGraphicFramePr>
        <p:xfrm>
          <a:off x="2411413" y="4960938"/>
          <a:ext cx="2598737" cy="525462"/>
        </p:xfrm>
        <a:graphic>
          <a:graphicData uri="http://schemas.openxmlformats.org/presentationml/2006/ole">
            <mc:AlternateContent xmlns:mc="http://schemas.openxmlformats.org/markup-compatibility/2006">
              <mc:Choice xmlns:v="urn:schemas-microsoft-com:vml" Requires="v">
                <p:oleObj spid="_x0000_s38935" name="Equation" r:id="rId24" imgW="1130040" imgH="228600" progId="Equation.3">
                  <p:embed/>
                </p:oleObj>
              </mc:Choice>
              <mc:Fallback>
                <p:oleObj name="Equation" r:id="rId24" imgW="1130040" imgH="228600" progId="Equation.3">
                  <p:embed/>
                  <p:pic>
                    <p:nvPicPr>
                      <p:cNvPr id="0" name=""/>
                      <p:cNvPicPr>
                        <a:picLocks noChangeAspect="1" noChangeArrowheads="1"/>
                      </p:cNvPicPr>
                      <p:nvPr/>
                    </p:nvPicPr>
                    <p:blipFill>
                      <a:blip r:embed="rId25">
                        <a:extLst>
                          <a:ext uri="{28A0092B-C50C-407E-A947-70E740481C1C}">
                            <a14:useLocalDpi xmlns:a14="http://schemas.microsoft.com/office/drawing/2010/main" val="0"/>
                          </a:ext>
                        </a:extLst>
                      </a:blip>
                      <a:srcRect/>
                      <a:stretch>
                        <a:fillRect/>
                      </a:stretch>
                    </p:blipFill>
                    <p:spPr bwMode="auto">
                      <a:xfrm>
                        <a:off x="2411413" y="4960938"/>
                        <a:ext cx="2598737" cy="5254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25727" name="Object 127"/>
          <p:cNvGraphicFramePr>
            <a:graphicFrameLocks noChangeAspect="1"/>
          </p:cNvGraphicFramePr>
          <p:nvPr/>
        </p:nvGraphicFramePr>
        <p:xfrm>
          <a:off x="323850" y="4117975"/>
          <a:ext cx="1665288" cy="466725"/>
        </p:xfrm>
        <a:graphic>
          <a:graphicData uri="http://schemas.openxmlformats.org/presentationml/2006/ole">
            <mc:AlternateContent xmlns:mc="http://schemas.openxmlformats.org/markup-compatibility/2006">
              <mc:Choice xmlns:v="urn:schemas-microsoft-com:vml" Requires="v">
                <p:oleObj spid="_x0000_s38936" name="Equation" r:id="rId26" imgW="723600" imgH="203040" progId="Equation.3">
                  <p:embed/>
                </p:oleObj>
              </mc:Choice>
              <mc:Fallback>
                <p:oleObj name="Equation" r:id="rId26" imgW="723600" imgH="203040" progId="Equation.3">
                  <p:embed/>
                  <p:pic>
                    <p:nvPicPr>
                      <p:cNvPr id="0" name=""/>
                      <p:cNvPicPr>
                        <a:picLocks noChangeAspect="1" noChangeArrowheads="1"/>
                      </p:cNvPicPr>
                      <p:nvPr/>
                    </p:nvPicPr>
                    <p:blipFill>
                      <a:blip r:embed="rId27">
                        <a:extLst>
                          <a:ext uri="{28A0092B-C50C-407E-A947-70E740481C1C}">
                            <a14:useLocalDpi xmlns:a14="http://schemas.microsoft.com/office/drawing/2010/main" val="0"/>
                          </a:ext>
                        </a:extLst>
                      </a:blip>
                      <a:srcRect/>
                      <a:stretch>
                        <a:fillRect/>
                      </a:stretch>
                    </p:blipFill>
                    <p:spPr bwMode="auto">
                      <a:xfrm>
                        <a:off x="323850" y="4117975"/>
                        <a:ext cx="1665288" cy="466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extLst>
      <p:ext uri="{BB962C8B-B14F-4D97-AF65-F5344CB8AC3E}">
        <p14:creationId xmlns:p14="http://schemas.microsoft.com/office/powerpoint/2010/main" val="87851814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5346" name="Rectangle 2050"/>
          <p:cNvSpPr>
            <a:spLocks noGrp="1" noChangeArrowheads="1"/>
          </p:cNvSpPr>
          <p:nvPr>
            <p:ph type="title"/>
          </p:nvPr>
        </p:nvSpPr>
        <p:spPr>
          <a:xfrm>
            <a:off x="457200" y="115888"/>
            <a:ext cx="8229600" cy="1371600"/>
          </a:xfrm>
        </p:spPr>
        <p:txBody>
          <a:bodyPr/>
          <a:lstStyle/>
          <a:p>
            <a:r>
              <a:rPr lang="en-US"/>
              <a:t>Learning (The perceptron rule)</a:t>
            </a:r>
          </a:p>
        </p:txBody>
      </p:sp>
      <p:sp>
        <p:nvSpPr>
          <p:cNvPr id="185347" name="Rectangle 2051"/>
          <p:cNvSpPr>
            <a:spLocks noGrp="1" noChangeArrowheads="1"/>
          </p:cNvSpPr>
          <p:nvPr>
            <p:ph type="body" sz="half" idx="1"/>
          </p:nvPr>
        </p:nvSpPr>
        <p:spPr>
          <a:xfrm>
            <a:off x="468313" y="1125538"/>
            <a:ext cx="8291512" cy="4238625"/>
          </a:xfrm>
        </p:spPr>
        <p:txBody>
          <a:bodyPr/>
          <a:lstStyle/>
          <a:p>
            <a:r>
              <a:rPr lang="en-US" sz="2400"/>
              <a:t>Minimization of the cost function :</a:t>
            </a:r>
          </a:p>
          <a:p>
            <a:endParaRPr lang="en-US" sz="2400"/>
          </a:p>
          <a:p>
            <a:r>
              <a:rPr lang="en-US" sz="2400"/>
              <a:t>J(c) is always &gt;= 0 (M is the ensemble of bad classified examples)</a:t>
            </a:r>
          </a:p>
          <a:p>
            <a:r>
              <a:rPr lang="en-US" sz="2400"/>
              <a:t>        is the target value </a:t>
            </a:r>
          </a:p>
          <a:p>
            <a:r>
              <a:rPr lang="en-US" sz="2400"/>
              <a:t>Partial cost</a:t>
            </a:r>
          </a:p>
          <a:p>
            <a:pPr lvl="1"/>
            <a:r>
              <a:rPr lang="en-US" sz="2000"/>
              <a:t>If          is not well classified :</a:t>
            </a:r>
          </a:p>
          <a:p>
            <a:pPr lvl="1"/>
            <a:r>
              <a:rPr lang="en-US" sz="2000"/>
              <a:t>If	          is well classified</a:t>
            </a:r>
          </a:p>
          <a:p>
            <a:r>
              <a:rPr lang="en-US" sz="2400"/>
              <a:t> Partial cost gradient</a:t>
            </a:r>
          </a:p>
          <a:p>
            <a:r>
              <a:rPr lang="en-US" sz="2400"/>
              <a:t>Perceptron algorithm</a:t>
            </a:r>
          </a:p>
          <a:p>
            <a:endParaRPr lang="en-US" sz="2400"/>
          </a:p>
          <a:p>
            <a:endParaRPr lang="en-US" sz="2400"/>
          </a:p>
          <a:p>
            <a:endParaRPr lang="en-US" sz="2400"/>
          </a:p>
          <a:p>
            <a:endParaRPr lang="en-US" sz="2400"/>
          </a:p>
          <a:p>
            <a:endParaRPr lang="en-US" sz="2400"/>
          </a:p>
          <a:p>
            <a:endParaRPr lang="en-US" sz="2400"/>
          </a:p>
          <a:p>
            <a:pPr>
              <a:buFont typeface="Wingdings" pitchFamily="2" charset="2"/>
              <a:buNone/>
            </a:pPr>
            <a:endParaRPr lang="en-US" sz="2400"/>
          </a:p>
        </p:txBody>
      </p:sp>
      <p:graphicFrame>
        <p:nvGraphicFramePr>
          <p:cNvPr id="185352" name="Object 2056"/>
          <p:cNvGraphicFramePr>
            <a:graphicFrameLocks noGrp="1" noChangeAspect="1"/>
          </p:cNvGraphicFramePr>
          <p:nvPr>
            <p:ph sz="quarter" idx="3"/>
          </p:nvPr>
        </p:nvGraphicFramePr>
        <p:xfrm>
          <a:off x="1674813" y="3657600"/>
          <a:ext cx="304800" cy="347663"/>
        </p:xfrm>
        <a:graphic>
          <a:graphicData uri="http://schemas.openxmlformats.org/presentationml/2006/ole">
            <mc:AlternateContent xmlns:mc="http://schemas.openxmlformats.org/markup-compatibility/2006">
              <mc:Choice xmlns:v="urn:schemas-microsoft-com:vml" Requires="v">
                <p:oleObj spid="_x0000_s36873" name="Equation" r:id="rId4" imgW="177480" imgH="203040" progId="Equation.3">
                  <p:embed/>
                </p:oleObj>
              </mc:Choice>
              <mc:Fallback>
                <p:oleObj name="Equation" r:id="rId4" imgW="177480" imgH="203040" progId="Equation.3">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674813" y="3657600"/>
                        <a:ext cx="304800" cy="3476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85355" name="Object 2059"/>
          <p:cNvGraphicFramePr>
            <a:graphicFrameLocks noGrp="1" noChangeAspect="1"/>
          </p:cNvGraphicFramePr>
          <p:nvPr>
            <p:ph sz="quarter" idx="2"/>
          </p:nvPr>
        </p:nvGraphicFramePr>
        <p:xfrm>
          <a:off x="5580063" y="1147763"/>
          <a:ext cx="2919412" cy="625475"/>
        </p:xfrm>
        <a:graphic>
          <a:graphicData uri="http://schemas.openxmlformats.org/presentationml/2006/ole">
            <mc:AlternateContent xmlns:mc="http://schemas.openxmlformats.org/markup-compatibility/2006">
              <mc:Choice xmlns:v="urn:schemas-microsoft-com:vml" Requires="v">
                <p:oleObj spid="_x0000_s36874" name="Equation" r:id="rId6" imgW="1244520" imgH="266400" progId="Equation.3">
                  <p:embed/>
                </p:oleObj>
              </mc:Choice>
              <mc:Fallback>
                <p:oleObj name="Equation" r:id="rId6" imgW="1244520" imgH="266400" progId="Equation.3">
                  <p:embed/>
                  <p:pic>
                    <p:nvPicPr>
                      <p:cNvPr id="0" name=""/>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5580063" y="1147763"/>
                        <a:ext cx="2919412" cy="6254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85357" name="Object 2061"/>
          <p:cNvGraphicFramePr>
            <a:graphicFrameLocks noChangeAspect="1"/>
          </p:cNvGraphicFramePr>
          <p:nvPr/>
        </p:nvGraphicFramePr>
        <p:xfrm>
          <a:off x="954088" y="2854325"/>
          <a:ext cx="377825" cy="503238"/>
        </p:xfrm>
        <a:graphic>
          <a:graphicData uri="http://schemas.openxmlformats.org/presentationml/2006/ole">
            <mc:AlternateContent xmlns:mc="http://schemas.openxmlformats.org/markup-compatibility/2006">
              <mc:Choice xmlns:v="urn:schemas-microsoft-com:vml" Requires="v">
                <p:oleObj spid="_x0000_s36875" name="Equation" r:id="rId8" imgW="190440" imgH="253800" progId="Equation.3">
                  <p:embed/>
                </p:oleObj>
              </mc:Choice>
              <mc:Fallback>
                <p:oleObj name="Equation" r:id="rId8" imgW="190440" imgH="253800" progId="Equation.3">
                  <p:embed/>
                  <p:pic>
                    <p:nvPicPr>
                      <p:cNvPr id="0" name=""/>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954088" y="2854325"/>
                        <a:ext cx="377825" cy="5032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85358" name="Object 2062"/>
          <p:cNvGraphicFramePr>
            <a:graphicFrameLocks noChangeAspect="1"/>
          </p:cNvGraphicFramePr>
          <p:nvPr/>
        </p:nvGraphicFramePr>
        <p:xfrm>
          <a:off x="827088" y="5373688"/>
          <a:ext cx="7273925" cy="1081087"/>
        </p:xfrm>
        <a:graphic>
          <a:graphicData uri="http://schemas.openxmlformats.org/presentationml/2006/ole">
            <mc:AlternateContent xmlns:mc="http://schemas.openxmlformats.org/markup-compatibility/2006">
              <mc:Choice xmlns:v="urn:schemas-microsoft-com:vml" Requires="v">
                <p:oleObj spid="_x0000_s36876" name="Equation" r:id="rId10" imgW="3581280" imgH="533160" progId="Equation.3">
                  <p:embed/>
                </p:oleObj>
              </mc:Choice>
              <mc:Fallback>
                <p:oleObj name="Equation" r:id="rId10" imgW="3581280" imgH="533160" progId="Equation.3">
                  <p:embed/>
                  <p:pic>
                    <p:nvPicPr>
                      <p:cNvPr id="0" name=""/>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827088" y="5373688"/>
                        <a:ext cx="7273925" cy="10810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85359" name="Object 2063"/>
          <p:cNvGraphicFramePr>
            <a:graphicFrameLocks noChangeAspect="1"/>
          </p:cNvGraphicFramePr>
          <p:nvPr/>
        </p:nvGraphicFramePr>
        <p:xfrm>
          <a:off x="1674813" y="4017963"/>
          <a:ext cx="304800" cy="347662"/>
        </p:xfrm>
        <a:graphic>
          <a:graphicData uri="http://schemas.openxmlformats.org/presentationml/2006/ole">
            <mc:AlternateContent xmlns:mc="http://schemas.openxmlformats.org/markup-compatibility/2006">
              <mc:Choice xmlns:v="urn:schemas-microsoft-com:vml" Requires="v">
                <p:oleObj spid="_x0000_s36877" name="Equation" r:id="rId12" imgW="177480" imgH="203040" progId="Equation.3">
                  <p:embed/>
                </p:oleObj>
              </mc:Choice>
              <mc:Fallback>
                <p:oleObj name="Equation" r:id="rId12" imgW="177480" imgH="203040" progId="Equation.3">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674813" y="4017963"/>
                        <a:ext cx="304800" cy="3476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85360" name="Object 2064"/>
          <p:cNvGraphicFramePr>
            <a:graphicFrameLocks noChangeAspect="1"/>
          </p:cNvGraphicFramePr>
          <p:nvPr/>
        </p:nvGraphicFramePr>
        <p:xfrm>
          <a:off x="4625975" y="3605213"/>
          <a:ext cx="1674813" cy="471487"/>
        </p:xfrm>
        <a:graphic>
          <a:graphicData uri="http://schemas.openxmlformats.org/presentationml/2006/ole">
            <mc:AlternateContent xmlns:mc="http://schemas.openxmlformats.org/markup-compatibility/2006">
              <mc:Choice xmlns:v="urn:schemas-microsoft-com:vml" Requires="v">
                <p:oleObj spid="_x0000_s36878" name="Equation" r:id="rId13" imgW="901440" imgH="253800" progId="Equation.3">
                  <p:embed/>
                </p:oleObj>
              </mc:Choice>
              <mc:Fallback>
                <p:oleObj name="Equation" r:id="rId13" imgW="901440" imgH="253800" progId="Equation.3">
                  <p:embed/>
                  <p:pic>
                    <p:nvPicPr>
                      <p:cNvPr id="0" name=""/>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4625975" y="3605213"/>
                        <a:ext cx="1674813" cy="4714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85361" name="Object 2065"/>
          <p:cNvGraphicFramePr>
            <a:graphicFrameLocks noChangeAspect="1"/>
          </p:cNvGraphicFramePr>
          <p:nvPr/>
        </p:nvGraphicFramePr>
        <p:xfrm>
          <a:off x="4554538" y="4005263"/>
          <a:ext cx="1096962" cy="411162"/>
        </p:xfrm>
        <a:graphic>
          <a:graphicData uri="http://schemas.openxmlformats.org/presentationml/2006/ole">
            <mc:AlternateContent xmlns:mc="http://schemas.openxmlformats.org/markup-compatibility/2006">
              <mc:Choice xmlns:v="urn:schemas-microsoft-com:vml" Requires="v">
                <p:oleObj spid="_x0000_s36879" name="Equation" r:id="rId15" imgW="609480" imgH="228600" progId="Equation.3">
                  <p:embed/>
                </p:oleObj>
              </mc:Choice>
              <mc:Fallback>
                <p:oleObj name="Equation" r:id="rId15" imgW="609480" imgH="228600" progId="Equation.3">
                  <p:embed/>
                  <p:pic>
                    <p:nvPicPr>
                      <p:cNvPr id="0" name=""/>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4554538" y="4005263"/>
                        <a:ext cx="1096962" cy="4111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85362" name="Object 2066"/>
          <p:cNvGraphicFramePr>
            <a:graphicFrameLocks noChangeAspect="1"/>
          </p:cNvGraphicFramePr>
          <p:nvPr/>
        </p:nvGraphicFramePr>
        <p:xfrm>
          <a:off x="6519863" y="4221163"/>
          <a:ext cx="1797050" cy="750887"/>
        </p:xfrm>
        <a:graphic>
          <a:graphicData uri="http://schemas.openxmlformats.org/presentationml/2006/ole">
            <mc:AlternateContent xmlns:mc="http://schemas.openxmlformats.org/markup-compatibility/2006">
              <mc:Choice xmlns:v="urn:schemas-microsoft-com:vml" Requires="v">
                <p:oleObj spid="_x0000_s36880" name="Equation" r:id="rId17" imgW="1002960" imgH="419040" progId="Equation.3">
                  <p:embed/>
                </p:oleObj>
              </mc:Choice>
              <mc:Fallback>
                <p:oleObj name="Equation" r:id="rId17" imgW="1002960" imgH="419040" progId="Equation.3">
                  <p:embed/>
                  <p:pic>
                    <p:nvPicPr>
                      <p:cNvPr id="0" name=""/>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6519863" y="4221163"/>
                        <a:ext cx="1797050" cy="7508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185363" name="Line 2067"/>
          <p:cNvSpPr>
            <a:spLocks noChangeShapeType="1"/>
          </p:cNvSpPr>
          <p:nvPr/>
        </p:nvSpPr>
        <p:spPr bwMode="auto">
          <a:xfrm>
            <a:off x="3924300" y="4652963"/>
            <a:ext cx="2447925" cy="0"/>
          </a:xfrm>
          <a:prstGeom prst="line">
            <a:avLst/>
          </a:prstGeom>
          <a:noFill/>
          <a:ln w="57150">
            <a:solidFill>
              <a:schemeClr val="tx1"/>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185364" name="Rectangle 2068"/>
          <p:cNvSpPr>
            <a:spLocks noChangeArrowheads="1"/>
          </p:cNvSpPr>
          <p:nvPr/>
        </p:nvSpPr>
        <p:spPr bwMode="auto">
          <a:xfrm>
            <a:off x="6372225" y="4076700"/>
            <a:ext cx="2376488" cy="1152525"/>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347130672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1414" name="Rectangle 2054"/>
          <p:cNvSpPr>
            <a:spLocks noGrp="1" noChangeArrowheads="1"/>
          </p:cNvSpPr>
          <p:nvPr>
            <p:ph type="body" idx="1"/>
          </p:nvPr>
        </p:nvSpPr>
        <p:spPr/>
        <p:txBody>
          <a:bodyPr/>
          <a:lstStyle/>
          <a:p>
            <a:r>
              <a:rPr lang="en-US"/>
              <a:t>The perceptron algorithm converges if examples are linearly separable</a:t>
            </a:r>
          </a:p>
        </p:txBody>
      </p:sp>
    </p:spTree>
    <p:extLst>
      <p:ext uri="{BB962C8B-B14F-4D97-AF65-F5344CB8AC3E}">
        <p14:creationId xmlns:p14="http://schemas.microsoft.com/office/powerpoint/2010/main" val="331949287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r>
              <a:rPr lang="en-US"/>
              <a:t>Multi-Layer Perceptron</a:t>
            </a:r>
          </a:p>
        </p:txBody>
      </p:sp>
      <p:sp>
        <p:nvSpPr>
          <p:cNvPr id="23655" name="Rectangle 103"/>
          <p:cNvSpPr>
            <a:spLocks noGrp="1" noChangeArrowheads="1"/>
          </p:cNvSpPr>
          <p:nvPr>
            <p:ph type="body" sz="half" idx="2"/>
          </p:nvPr>
        </p:nvSpPr>
        <p:spPr/>
        <p:txBody>
          <a:bodyPr/>
          <a:lstStyle/>
          <a:p>
            <a:r>
              <a:rPr lang="en-US"/>
              <a:t>One or more hidden layers</a:t>
            </a:r>
          </a:p>
          <a:p>
            <a:r>
              <a:rPr lang="en-US"/>
              <a:t>Sigmoid activations functions</a:t>
            </a:r>
          </a:p>
        </p:txBody>
      </p:sp>
      <p:sp>
        <p:nvSpPr>
          <p:cNvPr id="23557" name="Oval 5"/>
          <p:cNvSpPr>
            <a:spLocks noChangeArrowheads="1"/>
          </p:cNvSpPr>
          <p:nvPr/>
        </p:nvSpPr>
        <p:spPr bwMode="auto">
          <a:xfrm>
            <a:off x="1331913" y="4365625"/>
            <a:ext cx="431800" cy="431800"/>
          </a:xfrm>
          <a:prstGeom prst="ellipse">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3558" name="Oval 6"/>
          <p:cNvSpPr>
            <a:spLocks noChangeArrowheads="1"/>
          </p:cNvSpPr>
          <p:nvPr/>
        </p:nvSpPr>
        <p:spPr bwMode="auto">
          <a:xfrm>
            <a:off x="1908175" y="4365625"/>
            <a:ext cx="431800" cy="431800"/>
          </a:xfrm>
          <a:prstGeom prst="ellipse">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3559" name="Oval 7"/>
          <p:cNvSpPr>
            <a:spLocks noChangeArrowheads="1"/>
          </p:cNvSpPr>
          <p:nvPr/>
        </p:nvSpPr>
        <p:spPr bwMode="auto">
          <a:xfrm>
            <a:off x="2484438" y="4365625"/>
            <a:ext cx="431800" cy="431800"/>
          </a:xfrm>
          <a:prstGeom prst="ellipse">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3560" name="Oval 8"/>
          <p:cNvSpPr>
            <a:spLocks noChangeArrowheads="1"/>
          </p:cNvSpPr>
          <p:nvPr/>
        </p:nvSpPr>
        <p:spPr bwMode="auto">
          <a:xfrm>
            <a:off x="3132138" y="4365625"/>
            <a:ext cx="431800" cy="431800"/>
          </a:xfrm>
          <a:prstGeom prst="ellipse">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3561" name="Oval 9"/>
          <p:cNvSpPr>
            <a:spLocks noChangeArrowheads="1"/>
          </p:cNvSpPr>
          <p:nvPr/>
        </p:nvSpPr>
        <p:spPr bwMode="auto">
          <a:xfrm>
            <a:off x="3779838" y="4365625"/>
            <a:ext cx="431800" cy="431800"/>
          </a:xfrm>
          <a:prstGeom prst="ellipse">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3562" name="Oval 10"/>
          <p:cNvSpPr>
            <a:spLocks noChangeArrowheads="1"/>
          </p:cNvSpPr>
          <p:nvPr/>
        </p:nvSpPr>
        <p:spPr bwMode="auto">
          <a:xfrm>
            <a:off x="1331913" y="3502025"/>
            <a:ext cx="431800" cy="431800"/>
          </a:xfrm>
          <a:prstGeom prst="ellipse">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3563" name="Oval 11"/>
          <p:cNvSpPr>
            <a:spLocks noChangeArrowheads="1"/>
          </p:cNvSpPr>
          <p:nvPr/>
        </p:nvSpPr>
        <p:spPr bwMode="auto">
          <a:xfrm>
            <a:off x="1908175" y="3502025"/>
            <a:ext cx="431800" cy="431800"/>
          </a:xfrm>
          <a:prstGeom prst="ellipse">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3564" name="Oval 12"/>
          <p:cNvSpPr>
            <a:spLocks noChangeArrowheads="1"/>
          </p:cNvSpPr>
          <p:nvPr/>
        </p:nvSpPr>
        <p:spPr bwMode="auto">
          <a:xfrm>
            <a:off x="2484438" y="3502025"/>
            <a:ext cx="431800" cy="431800"/>
          </a:xfrm>
          <a:prstGeom prst="ellipse">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3565" name="Oval 13"/>
          <p:cNvSpPr>
            <a:spLocks noChangeArrowheads="1"/>
          </p:cNvSpPr>
          <p:nvPr/>
        </p:nvSpPr>
        <p:spPr bwMode="auto">
          <a:xfrm>
            <a:off x="3132138" y="3502025"/>
            <a:ext cx="431800" cy="431800"/>
          </a:xfrm>
          <a:prstGeom prst="ellipse">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3566" name="Oval 14"/>
          <p:cNvSpPr>
            <a:spLocks noChangeArrowheads="1"/>
          </p:cNvSpPr>
          <p:nvPr/>
        </p:nvSpPr>
        <p:spPr bwMode="auto">
          <a:xfrm>
            <a:off x="3779838" y="3502025"/>
            <a:ext cx="431800" cy="431800"/>
          </a:xfrm>
          <a:prstGeom prst="ellipse">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3567" name="Rectangle 15"/>
          <p:cNvSpPr>
            <a:spLocks noChangeArrowheads="1"/>
          </p:cNvSpPr>
          <p:nvPr/>
        </p:nvSpPr>
        <p:spPr bwMode="auto">
          <a:xfrm>
            <a:off x="755650" y="5518150"/>
            <a:ext cx="287338" cy="287338"/>
          </a:xfrm>
          <a:prstGeom prst="rect">
            <a:avLst/>
          </a:prstGeom>
          <a:solidFill>
            <a:srgbClr val="FF33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3568" name="Rectangle 16"/>
          <p:cNvSpPr>
            <a:spLocks noChangeArrowheads="1"/>
          </p:cNvSpPr>
          <p:nvPr/>
        </p:nvSpPr>
        <p:spPr bwMode="auto">
          <a:xfrm>
            <a:off x="1260475" y="5518150"/>
            <a:ext cx="287338" cy="287338"/>
          </a:xfrm>
          <a:prstGeom prst="rect">
            <a:avLst/>
          </a:prstGeom>
          <a:solidFill>
            <a:srgbClr val="FF33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3569" name="Rectangle 17"/>
          <p:cNvSpPr>
            <a:spLocks noChangeArrowheads="1"/>
          </p:cNvSpPr>
          <p:nvPr/>
        </p:nvSpPr>
        <p:spPr bwMode="auto">
          <a:xfrm>
            <a:off x="1836738" y="5518150"/>
            <a:ext cx="287337" cy="287338"/>
          </a:xfrm>
          <a:prstGeom prst="rect">
            <a:avLst/>
          </a:prstGeom>
          <a:solidFill>
            <a:srgbClr val="FF33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3570" name="Rectangle 18"/>
          <p:cNvSpPr>
            <a:spLocks noChangeArrowheads="1"/>
          </p:cNvSpPr>
          <p:nvPr/>
        </p:nvSpPr>
        <p:spPr bwMode="auto">
          <a:xfrm>
            <a:off x="2413000" y="5518150"/>
            <a:ext cx="287338" cy="287338"/>
          </a:xfrm>
          <a:prstGeom prst="rect">
            <a:avLst/>
          </a:prstGeom>
          <a:solidFill>
            <a:srgbClr val="FF33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3571" name="Rectangle 19"/>
          <p:cNvSpPr>
            <a:spLocks noChangeArrowheads="1"/>
          </p:cNvSpPr>
          <p:nvPr/>
        </p:nvSpPr>
        <p:spPr bwMode="auto">
          <a:xfrm>
            <a:off x="2989263" y="5518150"/>
            <a:ext cx="287337" cy="287338"/>
          </a:xfrm>
          <a:prstGeom prst="rect">
            <a:avLst/>
          </a:prstGeom>
          <a:solidFill>
            <a:srgbClr val="FF33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3572" name="Rectangle 20"/>
          <p:cNvSpPr>
            <a:spLocks noChangeArrowheads="1"/>
          </p:cNvSpPr>
          <p:nvPr/>
        </p:nvSpPr>
        <p:spPr bwMode="auto">
          <a:xfrm>
            <a:off x="3563938" y="5518150"/>
            <a:ext cx="287337" cy="287338"/>
          </a:xfrm>
          <a:prstGeom prst="rect">
            <a:avLst/>
          </a:prstGeom>
          <a:solidFill>
            <a:srgbClr val="FF33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3573" name="Rectangle 21"/>
          <p:cNvSpPr>
            <a:spLocks noChangeArrowheads="1"/>
          </p:cNvSpPr>
          <p:nvPr/>
        </p:nvSpPr>
        <p:spPr bwMode="auto">
          <a:xfrm>
            <a:off x="4140200" y="5518150"/>
            <a:ext cx="287338" cy="287338"/>
          </a:xfrm>
          <a:prstGeom prst="rect">
            <a:avLst/>
          </a:prstGeom>
          <a:solidFill>
            <a:srgbClr val="FF33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3575" name="Oval 23"/>
          <p:cNvSpPr>
            <a:spLocks noChangeArrowheads="1"/>
          </p:cNvSpPr>
          <p:nvPr/>
        </p:nvSpPr>
        <p:spPr bwMode="auto">
          <a:xfrm>
            <a:off x="2195513" y="2638425"/>
            <a:ext cx="431800" cy="431800"/>
          </a:xfrm>
          <a:prstGeom prst="ellipse">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3576" name="Oval 24"/>
          <p:cNvSpPr>
            <a:spLocks noChangeArrowheads="1"/>
          </p:cNvSpPr>
          <p:nvPr/>
        </p:nvSpPr>
        <p:spPr bwMode="auto">
          <a:xfrm>
            <a:off x="2843213" y="2638425"/>
            <a:ext cx="431800" cy="431800"/>
          </a:xfrm>
          <a:prstGeom prst="ellipse">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3577" name="Line 25"/>
          <p:cNvSpPr>
            <a:spLocks noChangeShapeType="1"/>
          </p:cNvSpPr>
          <p:nvPr/>
        </p:nvSpPr>
        <p:spPr bwMode="auto">
          <a:xfrm flipV="1">
            <a:off x="1547813" y="3068638"/>
            <a:ext cx="863600" cy="43180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3578" name="Line 26"/>
          <p:cNvSpPr>
            <a:spLocks noChangeShapeType="1"/>
          </p:cNvSpPr>
          <p:nvPr/>
        </p:nvSpPr>
        <p:spPr bwMode="auto">
          <a:xfrm flipV="1">
            <a:off x="2195513" y="3068638"/>
            <a:ext cx="215900" cy="43180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3579" name="Line 27"/>
          <p:cNvSpPr>
            <a:spLocks noChangeShapeType="1"/>
          </p:cNvSpPr>
          <p:nvPr/>
        </p:nvSpPr>
        <p:spPr bwMode="auto">
          <a:xfrm flipV="1">
            <a:off x="2195513" y="3068638"/>
            <a:ext cx="863600" cy="43180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3580" name="Line 28"/>
          <p:cNvSpPr>
            <a:spLocks noChangeShapeType="1"/>
          </p:cNvSpPr>
          <p:nvPr/>
        </p:nvSpPr>
        <p:spPr bwMode="auto">
          <a:xfrm flipH="1" flipV="1">
            <a:off x="2411413" y="3068638"/>
            <a:ext cx="288925" cy="43180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3581" name="Line 29"/>
          <p:cNvSpPr>
            <a:spLocks noChangeShapeType="1"/>
          </p:cNvSpPr>
          <p:nvPr/>
        </p:nvSpPr>
        <p:spPr bwMode="auto">
          <a:xfrm flipH="1" flipV="1">
            <a:off x="2411413" y="3068638"/>
            <a:ext cx="936625" cy="43180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3582" name="Line 30"/>
          <p:cNvSpPr>
            <a:spLocks noChangeShapeType="1"/>
          </p:cNvSpPr>
          <p:nvPr/>
        </p:nvSpPr>
        <p:spPr bwMode="auto">
          <a:xfrm flipH="1" flipV="1">
            <a:off x="2411413" y="3068638"/>
            <a:ext cx="1584325" cy="43180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3583" name="Line 31"/>
          <p:cNvSpPr>
            <a:spLocks noChangeShapeType="1"/>
          </p:cNvSpPr>
          <p:nvPr/>
        </p:nvSpPr>
        <p:spPr bwMode="auto">
          <a:xfrm flipV="1">
            <a:off x="1547813" y="3068638"/>
            <a:ext cx="1511300" cy="43180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3584" name="Line 32"/>
          <p:cNvSpPr>
            <a:spLocks noChangeShapeType="1"/>
          </p:cNvSpPr>
          <p:nvPr/>
        </p:nvSpPr>
        <p:spPr bwMode="auto">
          <a:xfrm flipV="1">
            <a:off x="2700338" y="3068638"/>
            <a:ext cx="358775" cy="43180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3585" name="Line 33"/>
          <p:cNvSpPr>
            <a:spLocks noChangeShapeType="1"/>
          </p:cNvSpPr>
          <p:nvPr/>
        </p:nvSpPr>
        <p:spPr bwMode="auto">
          <a:xfrm flipH="1" flipV="1">
            <a:off x="3059113" y="3068638"/>
            <a:ext cx="288925" cy="43180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3586" name="Line 34"/>
          <p:cNvSpPr>
            <a:spLocks noChangeShapeType="1"/>
          </p:cNvSpPr>
          <p:nvPr/>
        </p:nvSpPr>
        <p:spPr bwMode="auto">
          <a:xfrm flipH="1" flipV="1">
            <a:off x="3059113" y="3068638"/>
            <a:ext cx="936625" cy="43180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3587" name="Line 35"/>
          <p:cNvSpPr>
            <a:spLocks noChangeShapeType="1"/>
          </p:cNvSpPr>
          <p:nvPr/>
        </p:nvSpPr>
        <p:spPr bwMode="auto">
          <a:xfrm flipV="1">
            <a:off x="900113" y="4797425"/>
            <a:ext cx="647700" cy="719138"/>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3588" name="Line 36"/>
          <p:cNvSpPr>
            <a:spLocks noChangeShapeType="1"/>
          </p:cNvSpPr>
          <p:nvPr/>
        </p:nvSpPr>
        <p:spPr bwMode="auto">
          <a:xfrm flipV="1">
            <a:off x="900113" y="4797425"/>
            <a:ext cx="1223962" cy="719138"/>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3589" name="Line 37"/>
          <p:cNvSpPr>
            <a:spLocks noChangeShapeType="1"/>
          </p:cNvSpPr>
          <p:nvPr/>
        </p:nvSpPr>
        <p:spPr bwMode="auto">
          <a:xfrm flipV="1">
            <a:off x="900113" y="4797425"/>
            <a:ext cx="1800225" cy="719138"/>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3590" name="Line 38"/>
          <p:cNvSpPr>
            <a:spLocks noChangeShapeType="1"/>
          </p:cNvSpPr>
          <p:nvPr/>
        </p:nvSpPr>
        <p:spPr bwMode="auto">
          <a:xfrm flipV="1">
            <a:off x="971550" y="4797425"/>
            <a:ext cx="2376488" cy="719138"/>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3591" name="Line 39"/>
          <p:cNvSpPr>
            <a:spLocks noChangeShapeType="1"/>
          </p:cNvSpPr>
          <p:nvPr/>
        </p:nvSpPr>
        <p:spPr bwMode="auto">
          <a:xfrm flipV="1">
            <a:off x="971550" y="4797425"/>
            <a:ext cx="3024188" cy="719138"/>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3592" name="Line 40"/>
          <p:cNvSpPr>
            <a:spLocks noChangeShapeType="1"/>
          </p:cNvSpPr>
          <p:nvPr/>
        </p:nvSpPr>
        <p:spPr bwMode="auto">
          <a:xfrm flipH="1" flipV="1">
            <a:off x="1547813" y="4797425"/>
            <a:ext cx="2736850" cy="719138"/>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3593" name="Line 41"/>
          <p:cNvSpPr>
            <a:spLocks noChangeShapeType="1"/>
          </p:cNvSpPr>
          <p:nvPr/>
        </p:nvSpPr>
        <p:spPr bwMode="auto">
          <a:xfrm flipH="1" flipV="1">
            <a:off x="2124075" y="4797425"/>
            <a:ext cx="2160588" cy="719138"/>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3594" name="Line 42"/>
          <p:cNvSpPr>
            <a:spLocks noChangeShapeType="1"/>
          </p:cNvSpPr>
          <p:nvPr/>
        </p:nvSpPr>
        <p:spPr bwMode="auto">
          <a:xfrm flipH="1" flipV="1">
            <a:off x="2700338" y="4797425"/>
            <a:ext cx="1584325" cy="719138"/>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3595" name="Line 43"/>
          <p:cNvSpPr>
            <a:spLocks noChangeShapeType="1"/>
          </p:cNvSpPr>
          <p:nvPr/>
        </p:nvSpPr>
        <p:spPr bwMode="auto">
          <a:xfrm flipH="1" flipV="1">
            <a:off x="3348038" y="4797425"/>
            <a:ext cx="936625" cy="719138"/>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3596" name="Line 44"/>
          <p:cNvSpPr>
            <a:spLocks noChangeShapeType="1"/>
          </p:cNvSpPr>
          <p:nvPr/>
        </p:nvSpPr>
        <p:spPr bwMode="auto">
          <a:xfrm flipH="1" flipV="1">
            <a:off x="3995738" y="4797425"/>
            <a:ext cx="288925" cy="719138"/>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3597" name="Line 45"/>
          <p:cNvSpPr>
            <a:spLocks noChangeShapeType="1"/>
          </p:cNvSpPr>
          <p:nvPr/>
        </p:nvSpPr>
        <p:spPr bwMode="auto">
          <a:xfrm flipV="1">
            <a:off x="2411413" y="2133600"/>
            <a:ext cx="0" cy="503238"/>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3598" name="Line 46"/>
          <p:cNvSpPr>
            <a:spLocks noChangeShapeType="1"/>
          </p:cNvSpPr>
          <p:nvPr/>
        </p:nvSpPr>
        <p:spPr bwMode="auto">
          <a:xfrm flipV="1">
            <a:off x="3059113" y="2133600"/>
            <a:ext cx="0" cy="503238"/>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3599" name="Line 47"/>
          <p:cNvSpPr>
            <a:spLocks noChangeShapeType="1"/>
          </p:cNvSpPr>
          <p:nvPr/>
        </p:nvSpPr>
        <p:spPr bwMode="auto">
          <a:xfrm>
            <a:off x="1331913" y="4581525"/>
            <a:ext cx="431800" cy="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3600" name="Line 48"/>
          <p:cNvSpPr>
            <a:spLocks noChangeShapeType="1"/>
          </p:cNvSpPr>
          <p:nvPr/>
        </p:nvSpPr>
        <p:spPr bwMode="auto">
          <a:xfrm>
            <a:off x="1908175" y="4581525"/>
            <a:ext cx="431800" cy="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3601" name="Line 49"/>
          <p:cNvSpPr>
            <a:spLocks noChangeShapeType="1"/>
          </p:cNvSpPr>
          <p:nvPr/>
        </p:nvSpPr>
        <p:spPr bwMode="auto">
          <a:xfrm>
            <a:off x="2484438" y="4581525"/>
            <a:ext cx="431800" cy="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3602" name="Line 50"/>
          <p:cNvSpPr>
            <a:spLocks noChangeShapeType="1"/>
          </p:cNvSpPr>
          <p:nvPr/>
        </p:nvSpPr>
        <p:spPr bwMode="auto">
          <a:xfrm>
            <a:off x="3132138" y="4581525"/>
            <a:ext cx="431800" cy="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3603" name="Line 51"/>
          <p:cNvSpPr>
            <a:spLocks noChangeShapeType="1"/>
          </p:cNvSpPr>
          <p:nvPr/>
        </p:nvSpPr>
        <p:spPr bwMode="auto">
          <a:xfrm>
            <a:off x="3779838" y="4581525"/>
            <a:ext cx="431800" cy="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3604" name="Line 52"/>
          <p:cNvSpPr>
            <a:spLocks noChangeShapeType="1"/>
          </p:cNvSpPr>
          <p:nvPr/>
        </p:nvSpPr>
        <p:spPr bwMode="auto">
          <a:xfrm>
            <a:off x="3779838" y="3716338"/>
            <a:ext cx="431800" cy="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3605" name="Line 53"/>
          <p:cNvSpPr>
            <a:spLocks noChangeShapeType="1"/>
          </p:cNvSpPr>
          <p:nvPr/>
        </p:nvSpPr>
        <p:spPr bwMode="auto">
          <a:xfrm>
            <a:off x="3132138" y="3716338"/>
            <a:ext cx="431800" cy="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3606" name="Line 54"/>
          <p:cNvSpPr>
            <a:spLocks noChangeShapeType="1"/>
          </p:cNvSpPr>
          <p:nvPr/>
        </p:nvSpPr>
        <p:spPr bwMode="auto">
          <a:xfrm>
            <a:off x="2484438" y="3716338"/>
            <a:ext cx="431800" cy="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3607" name="Line 55"/>
          <p:cNvSpPr>
            <a:spLocks noChangeShapeType="1"/>
          </p:cNvSpPr>
          <p:nvPr/>
        </p:nvSpPr>
        <p:spPr bwMode="auto">
          <a:xfrm>
            <a:off x="1908175" y="3716338"/>
            <a:ext cx="431800" cy="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3608" name="Line 56"/>
          <p:cNvSpPr>
            <a:spLocks noChangeShapeType="1"/>
          </p:cNvSpPr>
          <p:nvPr/>
        </p:nvSpPr>
        <p:spPr bwMode="auto">
          <a:xfrm>
            <a:off x="1331913" y="3716338"/>
            <a:ext cx="431800" cy="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3609" name="Line 57"/>
          <p:cNvSpPr>
            <a:spLocks noChangeShapeType="1"/>
          </p:cNvSpPr>
          <p:nvPr/>
        </p:nvSpPr>
        <p:spPr bwMode="auto">
          <a:xfrm flipV="1">
            <a:off x="1547813" y="3933825"/>
            <a:ext cx="2447925" cy="43180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3610" name="Line 58"/>
          <p:cNvSpPr>
            <a:spLocks noChangeShapeType="1"/>
          </p:cNvSpPr>
          <p:nvPr/>
        </p:nvSpPr>
        <p:spPr bwMode="auto">
          <a:xfrm flipV="1">
            <a:off x="1547813" y="3933825"/>
            <a:ext cx="1800225" cy="43180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3611" name="Line 59"/>
          <p:cNvSpPr>
            <a:spLocks noChangeShapeType="1"/>
          </p:cNvSpPr>
          <p:nvPr/>
        </p:nvSpPr>
        <p:spPr bwMode="auto">
          <a:xfrm flipV="1">
            <a:off x="1547813" y="3933825"/>
            <a:ext cx="1152525" cy="43180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3612" name="Line 60"/>
          <p:cNvSpPr>
            <a:spLocks noChangeShapeType="1"/>
          </p:cNvSpPr>
          <p:nvPr/>
        </p:nvSpPr>
        <p:spPr bwMode="auto">
          <a:xfrm flipV="1">
            <a:off x="1547813" y="3933825"/>
            <a:ext cx="576262" cy="43180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3613" name="Line 61"/>
          <p:cNvSpPr>
            <a:spLocks noChangeShapeType="1"/>
          </p:cNvSpPr>
          <p:nvPr/>
        </p:nvSpPr>
        <p:spPr bwMode="auto">
          <a:xfrm flipV="1">
            <a:off x="1547813" y="4229100"/>
            <a:ext cx="0" cy="43180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3614" name="Line 62"/>
          <p:cNvSpPr>
            <a:spLocks noChangeShapeType="1"/>
          </p:cNvSpPr>
          <p:nvPr/>
        </p:nvSpPr>
        <p:spPr bwMode="auto">
          <a:xfrm>
            <a:off x="1547813" y="3933825"/>
            <a:ext cx="2447925" cy="43180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3615" name="Line 63"/>
          <p:cNvSpPr>
            <a:spLocks noChangeShapeType="1"/>
          </p:cNvSpPr>
          <p:nvPr/>
        </p:nvSpPr>
        <p:spPr bwMode="auto">
          <a:xfrm>
            <a:off x="2124075" y="3933825"/>
            <a:ext cx="1871663" cy="43180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3616" name="Line 64"/>
          <p:cNvSpPr>
            <a:spLocks noChangeShapeType="1"/>
          </p:cNvSpPr>
          <p:nvPr/>
        </p:nvSpPr>
        <p:spPr bwMode="auto">
          <a:xfrm>
            <a:off x="2700338" y="3933825"/>
            <a:ext cx="1366837" cy="43180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3617" name="Line 65"/>
          <p:cNvSpPr>
            <a:spLocks noChangeShapeType="1"/>
          </p:cNvSpPr>
          <p:nvPr/>
        </p:nvSpPr>
        <p:spPr bwMode="auto">
          <a:xfrm>
            <a:off x="3348038" y="3933825"/>
            <a:ext cx="647700" cy="43180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3618" name="Line 66"/>
          <p:cNvSpPr>
            <a:spLocks noChangeShapeType="1"/>
          </p:cNvSpPr>
          <p:nvPr/>
        </p:nvSpPr>
        <p:spPr bwMode="auto">
          <a:xfrm>
            <a:off x="3995738" y="3933825"/>
            <a:ext cx="0" cy="43180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3619" name="Line 67"/>
          <p:cNvSpPr>
            <a:spLocks noChangeShapeType="1"/>
          </p:cNvSpPr>
          <p:nvPr/>
        </p:nvSpPr>
        <p:spPr bwMode="auto">
          <a:xfrm flipH="1" flipV="1">
            <a:off x="1547813" y="3933825"/>
            <a:ext cx="576262" cy="43180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3620" name="Line 68"/>
          <p:cNvSpPr>
            <a:spLocks noChangeShapeType="1"/>
          </p:cNvSpPr>
          <p:nvPr/>
        </p:nvSpPr>
        <p:spPr bwMode="auto">
          <a:xfrm flipV="1">
            <a:off x="2124075" y="3933825"/>
            <a:ext cx="0" cy="43180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3621" name="Line 69"/>
          <p:cNvSpPr>
            <a:spLocks noChangeShapeType="1"/>
          </p:cNvSpPr>
          <p:nvPr/>
        </p:nvSpPr>
        <p:spPr bwMode="auto">
          <a:xfrm flipV="1">
            <a:off x="2124075" y="3933825"/>
            <a:ext cx="576263" cy="43180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3622" name="Line 70"/>
          <p:cNvSpPr>
            <a:spLocks noChangeShapeType="1"/>
          </p:cNvSpPr>
          <p:nvPr/>
        </p:nvSpPr>
        <p:spPr bwMode="auto">
          <a:xfrm flipV="1">
            <a:off x="2124075" y="3933825"/>
            <a:ext cx="1223963" cy="43180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3623" name="Line 71"/>
          <p:cNvSpPr>
            <a:spLocks noChangeShapeType="1"/>
          </p:cNvSpPr>
          <p:nvPr/>
        </p:nvSpPr>
        <p:spPr bwMode="auto">
          <a:xfrm flipV="1">
            <a:off x="2195513" y="3933825"/>
            <a:ext cx="1800225" cy="43180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3624" name="Line 72"/>
          <p:cNvSpPr>
            <a:spLocks noChangeShapeType="1"/>
          </p:cNvSpPr>
          <p:nvPr/>
        </p:nvSpPr>
        <p:spPr bwMode="auto">
          <a:xfrm>
            <a:off x="1547813" y="3933825"/>
            <a:ext cx="1152525" cy="43180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3625" name="Line 73"/>
          <p:cNvSpPr>
            <a:spLocks noChangeShapeType="1"/>
          </p:cNvSpPr>
          <p:nvPr/>
        </p:nvSpPr>
        <p:spPr bwMode="auto">
          <a:xfrm>
            <a:off x="2124075" y="3933825"/>
            <a:ext cx="576263" cy="43180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3626" name="Line 74"/>
          <p:cNvSpPr>
            <a:spLocks noChangeShapeType="1"/>
          </p:cNvSpPr>
          <p:nvPr/>
        </p:nvSpPr>
        <p:spPr bwMode="auto">
          <a:xfrm>
            <a:off x="2700338" y="3933825"/>
            <a:ext cx="0" cy="43180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3627" name="Line 75"/>
          <p:cNvSpPr>
            <a:spLocks noChangeShapeType="1"/>
          </p:cNvSpPr>
          <p:nvPr/>
        </p:nvSpPr>
        <p:spPr bwMode="auto">
          <a:xfrm flipV="1">
            <a:off x="2700338" y="3933825"/>
            <a:ext cx="647700" cy="43180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3628" name="Line 76"/>
          <p:cNvSpPr>
            <a:spLocks noChangeShapeType="1"/>
          </p:cNvSpPr>
          <p:nvPr/>
        </p:nvSpPr>
        <p:spPr bwMode="auto">
          <a:xfrm flipV="1">
            <a:off x="2700338" y="3933825"/>
            <a:ext cx="1295400" cy="43180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3629" name="Line 77"/>
          <p:cNvSpPr>
            <a:spLocks noChangeShapeType="1"/>
          </p:cNvSpPr>
          <p:nvPr/>
        </p:nvSpPr>
        <p:spPr bwMode="auto">
          <a:xfrm>
            <a:off x="1476375" y="3933825"/>
            <a:ext cx="1871663" cy="43180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3630" name="Line 78"/>
          <p:cNvSpPr>
            <a:spLocks noChangeShapeType="1"/>
          </p:cNvSpPr>
          <p:nvPr/>
        </p:nvSpPr>
        <p:spPr bwMode="auto">
          <a:xfrm>
            <a:off x="2124075" y="3933825"/>
            <a:ext cx="1223963" cy="43180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3631" name="Line 79"/>
          <p:cNvSpPr>
            <a:spLocks noChangeShapeType="1"/>
          </p:cNvSpPr>
          <p:nvPr/>
        </p:nvSpPr>
        <p:spPr bwMode="auto">
          <a:xfrm>
            <a:off x="2700338" y="3933825"/>
            <a:ext cx="647700" cy="43180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3632" name="Line 80"/>
          <p:cNvSpPr>
            <a:spLocks noChangeShapeType="1"/>
          </p:cNvSpPr>
          <p:nvPr/>
        </p:nvSpPr>
        <p:spPr bwMode="auto">
          <a:xfrm>
            <a:off x="3348038" y="3933825"/>
            <a:ext cx="0" cy="43180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3633" name="Line 81"/>
          <p:cNvSpPr>
            <a:spLocks noChangeShapeType="1"/>
          </p:cNvSpPr>
          <p:nvPr/>
        </p:nvSpPr>
        <p:spPr bwMode="auto">
          <a:xfrm flipV="1">
            <a:off x="3348038" y="3933825"/>
            <a:ext cx="576262" cy="43180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3636" name="Freeform 84"/>
          <p:cNvSpPr>
            <a:spLocks/>
          </p:cNvSpPr>
          <p:nvPr/>
        </p:nvSpPr>
        <p:spPr bwMode="auto">
          <a:xfrm>
            <a:off x="3852863" y="3573463"/>
            <a:ext cx="287337" cy="69850"/>
          </a:xfrm>
          <a:custGeom>
            <a:avLst/>
            <a:gdLst>
              <a:gd name="T0" fmla="*/ 0 w 205"/>
              <a:gd name="T1" fmla="*/ 95 h 106"/>
              <a:gd name="T2" fmla="*/ 110 w 205"/>
              <a:gd name="T3" fmla="*/ 64 h 106"/>
              <a:gd name="T4" fmla="*/ 118 w 205"/>
              <a:gd name="T5" fmla="*/ 32 h 106"/>
              <a:gd name="T6" fmla="*/ 166 w 205"/>
              <a:gd name="T7" fmla="*/ 0 h 106"/>
              <a:gd name="T8" fmla="*/ 205 w 205"/>
              <a:gd name="T9" fmla="*/ 8 h 106"/>
            </a:gdLst>
            <a:ahLst/>
            <a:cxnLst>
              <a:cxn ang="0">
                <a:pos x="T0" y="T1"/>
              </a:cxn>
              <a:cxn ang="0">
                <a:pos x="T2" y="T3"/>
              </a:cxn>
              <a:cxn ang="0">
                <a:pos x="T4" y="T5"/>
              </a:cxn>
              <a:cxn ang="0">
                <a:pos x="T6" y="T7"/>
              </a:cxn>
              <a:cxn ang="0">
                <a:pos x="T8" y="T9"/>
              </a:cxn>
            </a:cxnLst>
            <a:rect l="0" t="0" r="r" b="b"/>
            <a:pathLst>
              <a:path w="205" h="106">
                <a:moveTo>
                  <a:pt x="0" y="95"/>
                </a:moveTo>
                <a:cubicBezTo>
                  <a:pt x="44" y="91"/>
                  <a:pt x="86" y="106"/>
                  <a:pt x="110" y="64"/>
                </a:cubicBezTo>
                <a:cubicBezTo>
                  <a:pt x="115" y="54"/>
                  <a:pt x="111" y="40"/>
                  <a:pt x="118" y="32"/>
                </a:cubicBezTo>
                <a:cubicBezTo>
                  <a:pt x="131" y="18"/>
                  <a:pt x="166" y="0"/>
                  <a:pt x="166" y="0"/>
                </a:cubicBezTo>
                <a:cubicBezTo>
                  <a:pt x="179" y="3"/>
                  <a:pt x="205" y="8"/>
                  <a:pt x="205" y="8"/>
                </a:cubicBezTo>
              </a:path>
            </a:pathLst>
          </a:custGeom>
          <a:noFill/>
          <a:ln w="9525" cap="flat" cmpd="sng">
            <a:solidFill>
              <a:schemeClr val="tx1"/>
            </a:solidFill>
            <a:prstDash val="solid"/>
            <a:miter lim="800000"/>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3637" name="Freeform 85"/>
          <p:cNvSpPr>
            <a:spLocks/>
          </p:cNvSpPr>
          <p:nvPr/>
        </p:nvSpPr>
        <p:spPr bwMode="auto">
          <a:xfrm>
            <a:off x="3205163" y="3573463"/>
            <a:ext cx="287337" cy="69850"/>
          </a:xfrm>
          <a:custGeom>
            <a:avLst/>
            <a:gdLst>
              <a:gd name="T0" fmla="*/ 0 w 205"/>
              <a:gd name="T1" fmla="*/ 95 h 106"/>
              <a:gd name="T2" fmla="*/ 110 w 205"/>
              <a:gd name="T3" fmla="*/ 64 h 106"/>
              <a:gd name="T4" fmla="*/ 118 w 205"/>
              <a:gd name="T5" fmla="*/ 32 h 106"/>
              <a:gd name="T6" fmla="*/ 166 w 205"/>
              <a:gd name="T7" fmla="*/ 0 h 106"/>
              <a:gd name="T8" fmla="*/ 205 w 205"/>
              <a:gd name="T9" fmla="*/ 8 h 106"/>
            </a:gdLst>
            <a:ahLst/>
            <a:cxnLst>
              <a:cxn ang="0">
                <a:pos x="T0" y="T1"/>
              </a:cxn>
              <a:cxn ang="0">
                <a:pos x="T2" y="T3"/>
              </a:cxn>
              <a:cxn ang="0">
                <a:pos x="T4" y="T5"/>
              </a:cxn>
              <a:cxn ang="0">
                <a:pos x="T6" y="T7"/>
              </a:cxn>
              <a:cxn ang="0">
                <a:pos x="T8" y="T9"/>
              </a:cxn>
            </a:cxnLst>
            <a:rect l="0" t="0" r="r" b="b"/>
            <a:pathLst>
              <a:path w="205" h="106">
                <a:moveTo>
                  <a:pt x="0" y="95"/>
                </a:moveTo>
                <a:cubicBezTo>
                  <a:pt x="44" y="91"/>
                  <a:pt x="86" y="106"/>
                  <a:pt x="110" y="64"/>
                </a:cubicBezTo>
                <a:cubicBezTo>
                  <a:pt x="115" y="54"/>
                  <a:pt x="111" y="40"/>
                  <a:pt x="118" y="32"/>
                </a:cubicBezTo>
                <a:cubicBezTo>
                  <a:pt x="131" y="18"/>
                  <a:pt x="166" y="0"/>
                  <a:pt x="166" y="0"/>
                </a:cubicBezTo>
                <a:cubicBezTo>
                  <a:pt x="179" y="3"/>
                  <a:pt x="205" y="8"/>
                  <a:pt x="205" y="8"/>
                </a:cubicBezTo>
              </a:path>
            </a:pathLst>
          </a:custGeom>
          <a:noFill/>
          <a:ln w="9525" cap="flat" cmpd="sng">
            <a:solidFill>
              <a:schemeClr val="tx1"/>
            </a:solidFill>
            <a:prstDash val="solid"/>
            <a:miter lim="800000"/>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3638" name="Freeform 86"/>
          <p:cNvSpPr>
            <a:spLocks/>
          </p:cNvSpPr>
          <p:nvPr/>
        </p:nvSpPr>
        <p:spPr bwMode="auto">
          <a:xfrm>
            <a:off x="2555875" y="3573463"/>
            <a:ext cx="287338" cy="69850"/>
          </a:xfrm>
          <a:custGeom>
            <a:avLst/>
            <a:gdLst>
              <a:gd name="T0" fmla="*/ 0 w 205"/>
              <a:gd name="T1" fmla="*/ 95 h 106"/>
              <a:gd name="T2" fmla="*/ 110 w 205"/>
              <a:gd name="T3" fmla="*/ 64 h 106"/>
              <a:gd name="T4" fmla="*/ 118 w 205"/>
              <a:gd name="T5" fmla="*/ 32 h 106"/>
              <a:gd name="T6" fmla="*/ 166 w 205"/>
              <a:gd name="T7" fmla="*/ 0 h 106"/>
              <a:gd name="T8" fmla="*/ 205 w 205"/>
              <a:gd name="T9" fmla="*/ 8 h 106"/>
            </a:gdLst>
            <a:ahLst/>
            <a:cxnLst>
              <a:cxn ang="0">
                <a:pos x="T0" y="T1"/>
              </a:cxn>
              <a:cxn ang="0">
                <a:pos x="T2" y="T3"/>
              </a:cxn>
              <a:cxn ang="0">
                <a:pos x="T4" y="T5"/>
              </a:cxn>
              <a:cxn ang="0">
                <a:pos x="T6" y="T7"/>
              </a:cxn>
              <a:cxn ang="0">
                <a:pos x="T8" y="T9"/>
              </a:cxn>
            </a:cxnLst>
            <a:rect l="0" t="0" r="r" b="b"/>
            <a:pathLst>
              <a:path w="205" h="106">
                <a:moveTo>
                  <a:pt x="0" y="95"/>
                </a:moveTo>
                <a:cubicBezTo>
                  <a:pt x="44" y="91"/>
                  <a:pt x="86" y="106"/>
                  <a:pt x="110" y="64"/>
                </a:cubicBezTo>
                <a:cubicBezTo>
                  <a:pt x="115" y="54"/>
                  <a:pt x="111" y="40"/>
                  <a:pt x="118" y="32"/>
                </a:cubicBezTo>
                <a:cubicBezTo>
                  <a:pt x="131" y="18"/>
                  <a:pt x="166" y="0"/>
                  <a:pt x="166" y="0"/>
                </a:cubicBezTo>
                <a:cubicBezTo>
                  <a:pt x="179" y="3"/>
                  <a:pt x="205" y="8"/>
                  <a:pt x="205" y="8"/>
                </a:cubicBezTo>
              </a:path>
            </a:pathLst>
          </a:custGeom>
          <a:noFill/>
          <a:ln w="9525" cap="flat" cmpd="sng">
            <a:solidFill>
              <a:schemeClr val="tx1"/>
            </a:solidFill>
            <a:prstDash val="solid"/>
            <a:miter lim="800000"/>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3639" name="Freeform 87"/>
          <p:cNvSpPr>
            <a:spLocks/>
          </p:cNvSpPr>
          <p:nvPr/>
        </p:nvSpPr>
        <p:spPr bwMode="auto">
          <a:xfrm>
            <a:off x="1981200" y="3573463"/>
            <a:ext cx="287338" cy="69850"/>
          </a:xfrm>
          <a:custGeom>
            <a:avLst/>
            <a:gdLst>
              <a:gd name="T0" fmla="*/ 0 w 205"/>
              <a:gd name="T1" fmla="*/ 95 h 106"/>
              <a:gd name="T2" fmla="*/ 110 w 205"/>
              <a:gd name="T3" fmla="*/ 64 h 106"/>
              <a:gd name="T4" fmla="*/ 118 w 205"/>
              <a:gd name="T5" fmla="*/ 32 h 106"/>
              <a:gd name="T6" fmla="*/ 166 w 205"/>
              <a:gd name="T7" fmla="*/ 0 h 106"/>
              <a:gd name="T8" fmla="*/ 205 w 205"/>
              <a:gd name="T9" fmla="*/ 8 h 106"/>
            </a:gdLst>
            <a:ahLst/>
            <a:cxnLst>
              <a:cxn ang="0">
                <a:pos x="T0" y="T1"/>
              </a:cxn>
              <a:cxn ang="0">
                <a:pos x="T2" y="T3"/>
              </a:cxn>
              <a:cxn ang="0">
                <a:pos x="T4" y="T5"/>
              </a:cxn>
              <a:cxn ang="0">
                <a:pos x="T6" y="T7"/>
              </a:cxn>
              <a:cxn ang="0">
                <a:pos x="T8" y="T9"/>
              </a:cxn>
            </a:cxnLst>
            <a:rect l="0" t="0" r="r" b="b"/>
            <a:pathLst>
              <a:path w="205" h="106">
                <a:moveTo>
                  <a:pt x="0" y="95"/>
                </a:moveTo>
                <a:cubicBezTo>
                  <a:pt x="44" y="91"/>
                  <a:pt x="86" y="106"/>
                  <a:pt x="110" y="64"/>
                </a:cubicBezTo>
                <a:cubicBezTo>
                  <a:pt x="115" y="54"/>
                  <a:pt x="111" y="40"/>
                  <a:pt x="118" y="32"/>
                </a:cubicBezTo>
                <a:cubicBezTo>
                  <a:pt x="131" y="18"/>
                  <a:pt x="166" y="0"/>
                  <a:pt x="166" y="0"/>
                </a:cubicBezTo>
                <a:cubicBezTo>
                  <a:pt x="179" y="3"/>
                  <a:pt x="205" y="8"/>
                  <a:pt x="205" y="8"/>
                </a:cubicBezTo>
              </a:path>
            </a:pathLst>
          </a:custGeom>
          <a:noFill/>
          <a:ln w="9525" cap="flat" cmpd="sng">
            <a:solidFill>
              <a:schemeClr val="tx1"/>
            </a:solidFill>
            <a:prstDash val="solid"/>
            <a:miter lim="800000"/>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3640" name="Freeform 88"/>
          <p:cNvSpPr>
            <a:spLocks/>
          </p:cNvSpPr>
          <p:nvPr/>
        </p:nvSpPr>
        <p:spPr bwMode="auto">
          <a:xfrm>
            <a:off x="1404938" y="3573463"/>
            <a:ext cx="287337" cy="69850"/>
          </a:xfrm>
          <a:custGeom>
            <a:avLst/>
            <a:gdLst>
              <a:gd name="T0" fmla="*/ 0 w 205"/>
              <a:gd name="T1" fmla="*/ 95 h 106"/>
              <a:gd name="T2" fmla="*/ 110 w 205"/>
              <a:gd name="T3" fmla="*/ 64 h 106"/>
              <a:gd name="T4" fmla="*/ 118 w 205"/>
              <a:gd name="T5" fmla="*/ 32 h 106"/>
              <a:gd name="T6" fmla="*/ 166 w 205"/>
              <a:gd name="T7" fmla="*/ 0 h 106"/>
              <a:gd name="T8" fmla="*/ 205 w 205"/>
              <a:gd name="T9" fmla="*/ 8 h 106"/>
            </a:gdLst>
            <a:ahLst/>
            <a:cxnLst>
              <a:cxn ang="0">
                <a:pos x="T0" y="T1"/>
              </a:cxn>
              <a:cxn ang="0">
                <a:pos x="T2" y="T3"/>
              </a:cxn>
              <a:cxn ang="0">
                <a:pos x="T4" y="T5"/>
              </a:cxn>
              <a:cxn ang="0">
                <a:pos x="T6" y="T7"/>
              </a:cxn>
              <a:cxn ang="0">
                <a:pos x="T8" y="T9"/>
              </a:cxn>
            </a:cxnLst>
            <a:rect l="0" t="0" r="r" b="b"/>
            <a:pathLst>
              <a:path w="205" h="106">
                <a:moveTo>
                  <a:pt x="0" y="95"/>
                </a:moveTo>
                <a:cubicBezTo>
                  <a:pt x="44" y="91"/>
                  <a:pt x="86" y="106"/>
                  <a:pt x="110" y="64"/>
                </a:cubicBezTo>
                <a:cubicBezTo>
                  <a:pt x="115" y="54"/>
                  <a:pt x="111" y="40"/>
                  <a:pt x="118" y="32"/>
                </a:cubicBezTo>
                <a:cubicBezTo>
                  <a:pt x="131" y="18"/>
                  <a:pt x="166" y="0"/>
                  <a:pt x="166" y="0"/>
                </a:cubicBezTo>
                <a:cubicBezTo>
                  <a:pt x="179" y="3"/>
                  <a:pt x="205" y="8"/>
                  <a:pt x="205" y="8"/>
                </a:cubicBezTo>
              </a:path>
            </a:pathLst>
          </a:custGeom>
          <a:noFill/>
          <a:ln w="9525" cap="flat" cmpd="sng">
            <a:solidFill>
              <a:schemeClr val="tx1"/>
            </a:solidFill>
            <a:prstDash val="solid"/>
            <a:miter lim="800000"/>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3641" name="Freeform 89"/>
          <p:cNvSpPr>
            <a:spLocks/>
          </p:cNvSpPr>
          <p:nvPr/>
        </p:nvSpPr>
        <p:spPr bwMode="auto">
          <a:xfrm>
            <a:off x="3851275" y="4437063"/>
            <a:ext cx="287338" cy="69850"/>
          </a:xfrm>
          <a:custGeom>
            <a:avLst/>
            <a:gdLst>
              <a:gd name="T0" fmla="*/ 0 w 205"/>
              <a:gd name="T1" fmla="*/ 95 h 106"/>
              <a:gd name="T2" fmla="*/ 110 w 205"/>
              <a:gd name="T3" fmla="*/ 64 h 106"/>
              <a:gd name="T4" fmla="*/ 118 w 205"/>
              <a:gd name="T5" fmla="*/ 32 h 106"/>
              <a:gd name="T6" fmla="*/ 166 w 205"/>
              <a:gd name="T7" fmla="*/ 0 h 106"/>
              <a:gd name="T8" fmla="*/ 205 w 205"/>
              <a:gd name="T9" fmla="*/ 8 h 106"/>
            </a:gdLst>
            <a:ahLst/>
            <a:cxnLst>
              <a:cxn ang="0">
                <a:pos x="T0" y="T1"/>
              </a:cxn>
              <a:cxn ang="0">
                <a:pos x="T2" y="T3"/>
              </a:cxn>
              <a:cxn ang="0">
                <a:pos x="T4" y="T5"/>
              </a:cxn>
              <a:cxn ang="0">
                <a:pos x="T6" y="T7"/>
              </a:cxn>
              <a:cxn ang="0">
                <a:pos x="T8" y="T9"/>
              </a:cxn>
            </a:cxnLst>
            <a:rect l="0" t="0" r="r" b="b"/>
            <a:pathLst>
              <a:path w="205" h="106">
                <a:moveTo>
                  <a:pt x="0" y="95"/>
                </a:moveTo>
                <a:cubicBezTo>
                  <a:pt x="44" y="91"/>
                  <a:pt x="86" y="106"/>
                  <a:pt x="110" y="64"/>
                </a:cubicBezTo>
                <a:cubicBezTo>
                  <a:pt x="115" y="54"/>
                  <a:pt x="111" y="40"/>
                  <a:pt x="118" y="32"/>
                </a:cubicBezTo>
                <a:cubicBezTo>
                  <a:pt x="131" y="18"/>
                  <a:pt x="166" y="0"/>
                  <a:pt x="166" y="0"/>
                </a:cubicBezTo>
                <a:cubicBezTo>
                  <a:pt x="179" y="3"/>
                  <a:pt x="205" y="8"/>
                  <a:pt x="205" y="8"/>
                </a:cubicBezTo>
              </a:path>
            </a:pathLst>
          </a:custGeom>
          <a:noFill/>
          <a:ln w="9525" cap="flat" cmpd="sng">
            <a:solidFill>
              <a:schemeClr val="tx1"/>
            </a:solidFill>
            <a:prstDash val="solid"/>
            <a:miter lim="800000"/>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3642" name="Freeform 90"/>
          <p:cNvSpPr>
            <a:spLocks/>
          </p:cNvSpPr>
          <p:nvPr/>
        </p:nvSpPr>
        <p:spPr bwMode="auto">
          <a:xfrm>
            <a:off x="3203575" y="4437063"/>
            <a:ext cx="287338" cy="69850"/>
          </a:xfrm>
          <a:custGeom>
            <a:avLst/>
            <a:gdLst>
              <a:gd name="T0" fmla="*/ 0 w 205"/>
              <a:gd name="T1" fmla="*/ 95 h 106"/>
              <a:gd name="T2" fmla="*/ 110 w 205"/>
              <a:gd name="T3" fmla="*/ 64 h 106"/>
              <a:gd name="T4" fmla="*/ 118 w 205"/>
              <a:gd name="T5" fmla="*/ 32 h 106"/>
              <a:gd name="T6" fmla="*/ 166 w 205"/>
              <a:gd name="T7" fmla="*/ 0 h 106"/>
              <a:gd name="T8" fmla="*/ 205 w 205"/>
              <a:gd name="T9" fmla="*/ 8 h 106"/>
            </a:gdLst>
            <a:ahLst/>
            <a:cxnLst>
              <a:cxn ang="0">
                <a:pos x="T0" y="T1"/>
              </a:cxn>
              <a:cxn ang="0">
                <a:pos x="T2" y="T3"/>
              </a:cxn>
              <a:cxn ang="0">
                <a:pos x="T4" y="T5"/>
              </a:cxn>
              <a:cxn ang="0">
                <a:pos x="T6" y="T7"/>
              </a:cxn>
              <a:cxn ang="0">
                <a:pos x="T8" y="T9"/>
              </a:cxn>
            </a:cxnLst>
            <a:rect l="0" t="0" r="r" b="b"/>
            <a:pathLst>
              <a:path w="205" h="106">
                <a:moveTo>
                  <a:pt x="0" y="95"/>
                </a:moveTo>
                <a:cubicBezTo>
                  <a:pt x="44" y="91"/>
                  <a:pt x="86" y="106"/>
                  <a:pt x="110" y="64"/>
                </a:cubicBezTo>
                <a:cubicBezTo>
                  <a:pt x="115" y="54"/>
                  <a:pt x="111" y="40"/>
                  <a:pt x="118" y="32"/>
                </a:cubicBezTo>
                <a:cubicBezTo>
                  <a:pt x="131" y="18"/>
                  <a:pt x="166" y="0"/>
                  <a:pt x="166" y="0"/>
                </a:cubicBezTo>
                <a:cubicBezTo>
                  <a:pt x="179" y="3"/>
                  <a:pt x="205" y="8"/>
                  <a:pt x="205" y="8"/>
                </a:cubicBezTo>
              </a:path>
            </a:pathLst>
          </a:custGeom>
          <a:noFill/>
          <a:ln w="9525" cap="flat" cmpd="sng">
            <a:solidFill>
              <a:schemeClr val="tx1"/>
            </a:solidFill>
            <a:prstDash val="solid"/>
            <a:miter lim="800000"/>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3643" name="Freeform 91"/>
          <p:cNvSpPr>
            <a:spLocks/>
          </p:cNvSpPr>
          <p:nvPr/>
        </p:nvSpPr>
        <p:spPr bwMode="auto">
          <a:xfrm>
            <a:off x="2555875" y="4437063"/>
            <a:ext cx="287338" cy="69850"/>
          </a:xfrm>
          <a:custGeom>
            <a:avLst/>
            <a:gdLst>
              <a:gd name="T0" fmla="*/ 0 w 205"/>
              <a:gd name="T1" fmla="*/ 95 h 106"/>
              <a:gd name="T2" fmla="*/ 110 w 205"/>
              <a:gd name="T3" fmla="*/ 64 h 106"/>
              <a:gd name="T4" fmla="*/ 118 w 205"/>
              <a:gd name="T5" fmla="*/ 32 h 106"/>
              <a:gd name="T6" fmla="*/ 166 w 205"/>
              <a:gd name="T7" fmla="*/ 0 h 106"/>
              <a:gd name="T8" fmla="*/ 205 w 205"/>
              <a:gd name="T9" fmla="*/ 8 h 106"/>
            </a:gdLst>
            <a:ahLst/>
            <a:cxnLst>
              <a:cxn ang="0">
                <a:pos x="T0" y="T1"/>
              </a:cxn>
              <a:cxn ang="0">
                <a:pos x="T2" y="T3"/>
              </a:cxn>
              <a:cxn ang="0">
                <a:pos x="T4" y="T5"/>
              </a:cxn>
              <a:cxn ang="0">
                <a:pos x="T6" y="T7"/>
              </a:cxn>
              <a:cxn ang="0">
                <a:pos x="T8" y="T9"/>
              </a:cxn>
            </a:cxnLst>
            <a:rect l="0" t="0" r="r" b="b"/>
            <a:pathLst>
              <a:path w="205" h="106">
                <a:moveTo>
                  <a:pt x="0" y="95"/>
                </a:moveTo>
                <a:cubicBezTo>
                  <a:pt x="44" y="91"/>
                  <a:pt x="86" y="106"/>
                  <a:pt x="110" y="64"/>
                </a:cubicBezTo>
                <a:cubicBezTo>
                  <a:pt x="115" y="54"/>
                  <a:pt x="111" y="40"/>
                  <a:pt x="118" y="32"/>
                </a:cubicBezTo>
                <a:cubicBezTo>
                  <a:pt x="131" y="18"/>
                  <a:pt x="166" y="0"/>
                  <a:pt x="166" y="0"/>
                </a:cubicBezTo>
                <a:cubicBezTo>
                  <a:pt x="179" y="3"/>
                  <a:pt x="205" y="8"/>
                  <a:pt x="205" y="8"/>
                </a:cubicBezTo>
              </a:path>
            </a:pathLst>
          </a:custGeom>
          <a:noFill/>
          <a:ln w="9525" cap="flat" cmpd="sng">
            <a:solidFill>
              <a:schemeClr val="tx1"/>
            </a:solidFill>
            <a:prstDash val="solid"/>
            <a:miter lim="800000"/>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3644" name="Freeform 92"/>
          <p:cNvSpPr>
            <a:spLocks/>
          </p:cNvSpPr>
          <p:nvPr/>
        </p:nvSpPr>
        <p:spPr bwMode="auto">
          <a:xfrm>
            <a:off x="1981200" y="4437063"/>
            <a:ext cx="287338" cy="69850"/>
          </a:xfrm>
          <a:custGeom>
            <a:avLst/>
            <a:gdLst>
              <a:gd name="T0" fmla="*/ 0 w 205"/>
              <a:gd name="T1" fmla="*/ 95 h 106"/>
              <a:gd name="T2" fmla="*/ 110 w 205"/>
              <a:gd name="T3" fmla="*/ 64 h 106"/>
              <a:gd name="T4" fmla="*/ 118 w 205"/>
              <a:gd name="T5" fmla="*/ 32 h 106"/>
              <a:gd name="T6" fmla="*/ 166 w 205"/>
              <a:gd name="T7" fmla="*/ 0 h 106"/>
              <a:gd name="T8" fmla="*/ 205 w 205"/>
              <a:gd name="T9" fmla="*/ 8 h 106"/>
            </a:gdLst>
            <a:ahLst/>
            <a:cxnLst>
              <a:cxn ang="0">
                <a:pos x="T0" y="T1"/>
              </a:cxn>
              <a:cxn ang="0">
                <a:pos x="T2" y="T3"/>
              </a:cxn>
              <a:cxn ang="0">
                <a:pos x="T4" y="T5"/>
              </a:cxn>
              <a:cxn ang="0">
                <a:pos x="T6" y="T7"/>
              </a:cxn>
              <a:cxn ang="0">
                <a:pos x="T8" y="T9"/>
              </a:cxn>
            </a:cxnLst>
            <a:rect l="0" t="0" r="r" b="b"/>
            <a:pathLst>
              <a:path w="205" h="106">
                <a:moveTo>
                  <a:pt x="0" y="95"/>
                </a:moveTo>
                <a:cubicBezTo>
                  <a:pt x="44" y="91"/>
                  <a:pt x="86" y="106"/>
                  <a:pt x="110" y="64"/>
                </a:cubicBezTo>
                <a:cubicBezTo>
                  <a:pt x="115" y="54"/>
                  <a:pt x="111" y="40"/>
                  <a:pt x="118" y="32"/>
                </a:cubicBezTo>
                <a:cubicBezTo>
                  <a:pt x="131" y="18"/>
                  <a:pt x="166" y="0"/>
                  <a:pt x="166" y="0"/>
                </a:cubicBezTo>
                <a:cubicBezTo>
                  <a:pt x="179" y="3"/>
                  <a:pt x="205" y="8"/>
                  <a:pt x="205" y="8"/>
                </a:cubicBezTo>
              </a:path>
            </a:pathLst>
          </a:custGeom>
          <a:noFill/>
          <a:ln w="9525" cap="flat" cmpd="sng">
            <a:solidFill>
              <a:schemeClr val="tx1"/>
            </a:solidFill>
            <a:prstDash val="solid"/>
            <a:miter lim="800000"/>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3645" name="Freeform 93"/>
          <p:cNvSpPr>
            <a:spLocks/>
          </p:cNvSpPr>
          <p:nvPr/>
        </p:nvSpPr>
        <p:spPr bwMode="auto">
          <a:xfrm>
            <a:off x="1403350" y="4437063"/>
            <a:ext cx="287338" cy="69850"/>
          </a:xfrm>
          <a:custGeom>
            <a:avLst/>
            <a:gdLst>
              <a:gd name="T0" fmla="*/ 0 w 205"/>
              <a:gd name="T1" fmla="*/ 95 h 106"/>
              <a:gd name="T2" fmla="*/ 110 w 205"/>
              <a:gd name="T3" fmla="*/ 64 h 106"/>
              <a:gd name="T4" fmla="*/ 118 w 205"/>
              <a:gd name="T5" fmla="*/ 32 h 106"/>
              <a:gd name="T6" fmla="*/ 166 w 205"/>
              <a:gd name="T7" fmla="*/ 0 h 106"/>
              <a:gd name="T8" fmla="*/ 205 w 205"/>
              <a:gd name="T9" fmla="*/ 8 h 106"/>
            </a:gdLst>
            <a:ahLst/>
            <a:cxnLst>
              <a:cxn ang="0">
                <a:pos x="T0" y="T1"/>
              </a:cxn>
              <a:cxn ang="0">
                <a:pos x="T2" y="T3"/>
              </a:cxn>
              <a:cxn ang="0">
                <a:pos x="T4" y="T5"/>
              </a:cxn>
              <a:cxn ang="0">
                <a:pos x="T6" y="T7"/>
              </a:cxn>
              <a:cxn ang="0">
                <a:pos x="T8" y="T9"/>
              </a:cxn>
            </a:cxnLst>
            <a:rect l="0" t="0" r="r" b="b"/>
            <a:pathLst>
              <a:path w="205" h="106">
                <a:moveTo>
                  <a:pt x="0" y="95"/>
                </a:moveTo>
                <a:cubicBezTo>
                  <a:pt x="44" y="91"/>
                  <a:pt x="86" y="106"/>
                  <a:pt x="110" y="64"/>
                </a:cubicBezTo>
                <a:cubicBezTo>
                  <a:pt x="115" y="54"/>
                  <a:pt x="111" y="40"/>
                  <a:pt x="118" y="32"/>
                </a:cubicBezTo>
                <a:cubicBezTo>
                  <a:pt x="131" y="18"/>
                  <a:pt x="166" y="0"/>
                  <a:pt x="166" y="0"/>
                </a:cubicBezTo>
                <a:cubicBezTo>
                  <a:pt x="179" y="3"/>
                  <a:pt x="205" y="8"/>
                  <a:pt x="205" y="8"/>
                </a:cubicBezTo>
              </a:path>
            </a:pathLst>
          </a:custGeom>
          <a:noFill/>
          <a:ln w="9525" cap="flat" cmpd="sng">
            <a:solidFill>
              <a:schemeClr val="tx1"/>
            </a:solidFill>
            <a:prstDash val="solid"/>
            <a:miter lim="800000"/>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3649" name="Text Box 97"/>
          <p:cNvSpPr txBox="1">
            <a:spLocks noChangeArrowheads="1"/>
          </p:cNvSpPr>
          <p:nvPr/>
        </p:nvSpPr>
        <p:spPr bwMode="auto">
          <a:xfrm>
            <a:off x="0" y="4371975"/>
            <a:ext cx="1547813"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t>1st hidden </a:t>
            </a:r>
          </a:p>
          <a:p>
            <a:r>
              <a:rPr lang="en-US"/>
              <a:t>layer</a:t>
            </a:r>
          </a:p>
        </p:txBody>
      </p:sp>
      <p:sp>
        <p:nvSpPr>
          <p:cNvPr id="23650" name="Text Box 98"/>
          <p:cNvSpPr txBox="1">
            <a:spLocks noChangeArrowheads="1"/>
          </p:cNvSpPr>
          <p:nvPr/>
        </p:nvSpPr>
        <p:spPr bwMode="auto">
          <a:xfrm>
            <a:off x="0" y="3443288"/>
            <a:ext cx="1547813"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t>2nd hidden</a:t>
            </a:r>
          </a:p>
          <a:p>
            <a:r>
              <a:rPr lang="en-US"/>
              <a:t>layer</a:t>
            </a:r>
          </a:p>
        </p:txBody>
      </p:sp>
      <p:sp>
        <p:nvSpPr>
          <p:cNvPr id="23651" name="Text Box 99"/>
          <p:cNvSpPr txBox="1">
            <a:spLocks noChangeArrowheads="1"/>
          </p:cNvSpPr>
          <p:nvPr/>
        </p:nvSpPr>
        <p:spPr bwMode="auto">
          <a:xfrm>
            <a:off x="-36513" y="2644775"/>
            <a:ext cx="1547813"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t>Output layer</a:t>
            </a:r>
          </a:p>
        </p:txBody>
      </p:sp>
      <p:sp>
        <p:nvSpPr>
          <p:cNvPr id="23652" name="Line 100"/>
          <p:cNvSpPr>
            <a:spLocks noChangeShapeType="1"/>
          </p:cNvSpPr>
          <p:nvPr/>
        </p:nvSpPr>
        <p:spPr bwMode="auto">
          <a:xfrm>
            <a:off x="2195513" y="2852738"/>
            <a:ext cx="431800" cy="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3653" name="Line 101"/>
          <p:cNvSpPr>
            <a:spLocks noChangeShapeType="1"/>
          </p:cNvSpPr>
          <p:nvPr/>
        </p:nvSpPr>
        <p:spPr bwMode="auto">
          <a:xfrm>
            <a:off x="2844800" y="2852738"/>
            <a:ext cx="431800" cy="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3656" name="Text Box 104"/>
          <p:cNvSpPr txBox="1">
            <a:spLocks noChangeArrowheads="1"/>
          </p:cNvSpPr>
          <p:nvPr/>
        </p:nvSpPr>
        <p:spPr bwMode="auto">
          <a:xfrm>
            <a:off x="2147888" y="6040438"/>
            <a:ext cx="1200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t>Input data</a:t>
            </a:r>
          </a:p>
        </p:txBody>
      </p:sp>
    </p:spTree>
    <p:extLst>
      <p:ext uri="{BB962C8B-B14F-4D97-AF65-F5344CB8AC3E}">
        <p14:creationId xmlns:p14="http://schemas.microsoft.com/office/powerpoint/2010/main" val="1865647101"/>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a:xfrm>
            <a:off x="457200" y="185738"/>
            <a:ext cx="8229600" cy="1371600"/>
          </a:xfrm>
        </p:spPr>
        <p:txBody>
          <a:bodyPr/>
          <a:lstStyle/>
          <a:p>
            <a:r>
              <a:rPr lang="en-US"/>
              <a:t>Learning</a:t>
            </a:r>
          </a:p>
        </p:txBody>
      </p:sp>
      <p:sp>
        <p:nvSpPr>
          <p:cNvPr id="40963" name="Rectangle 3"/>
          <p:cNvSpPr>
            <a:spLocks noGrp="1" noChangeArrowheads="1"/>
          </p:cNvSpPr>
          <p:nvPr>
            <p:ph type="body" sz="half" idx="1"/>
          </p:nvPr>
        </p:nvSpPr>
        <p:spPr>
          <a:xfrm>
            <a:off x="457200" y="1198563"/>
            <a:ext cx="5986463" cy="646112"/>
          </a:xfrm>
        </p:spPr>
        <p:txBody>
          <a:bodyPr/>
          <a:lstStyle/>
          <a:p>
            <a:r>
              <a:rPr lang="en-US" sz="2800"/>
              <a:t>Back-propagation algorithm</a:t>
            </a:r>
          </a:p>
        </p:txBody>
      </p:sp>
      <p:graphicFrame>
        <p:nvGraphicFramePr>
          <p:cNvPr id="40964" name="Object 4"/>
          <p:cNvGraphicFramePr>
            <a:graphicFrameLocks noGrp="1" noChangeAspect="1"/>
          </p:cNvGraphicFramePr>
          <p:nvPr>
            <p:ph sz="quarter" idx="2"/>
          </p:nvPr>
        </p:nvGraphicFramePr>
        <p:xfrm>
          <a:off x="360363" y="2068513"/>
          <a:ext cx="5364162" cy="4384675"/>
        </p:xfrm>
        <a:graphic>
          <a:graphicData uri="http://schemas.openxmlformats.org/presentationml/2006/ole">
            <mc:AlternateContent xmlns:mc="http://schemas.openxmlformats.org/markup-compatibility/2006">
              <mc:Choice xmlns:v="urn:schemas-microsoft-com:vml" Requires="v">
                <p:oleObj spid="_x0000_s31747" name="Equation" r:id="rId4" imgW="2539800" imgH="2361960" progId="Equation.3">
                  <p:embed/>
                </p:oleObj>
              </mc:Choice>
              <mc:Fallback>
                <p:oleObj name="Equation" r:id="rId4" imgW="2539800" imgH="2361960" progId="Equation.3">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60363" y="2068513"/>
                        <a:ext cx="5364162" cy="43846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40966" name="Rectangle 6"/>
          <p:cNvSpPr>
            <a:spLocks noChangeArrowheads="1"/>
          </p:cNvSpPr>
          <p:nvPr/>
        </p:nvSpPr>
        <p:spPr bwMode="auto">
          <a:xfrm>
            <a:off x="250825" y="5157788"/>
            <a:ext cx="4681538" cy="136683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0967" name="Text Box 7"/>
          <p:cNvSpPr txBox="1">
            <a:spLocks noChangeArrowheads="1"/>
          </p:cNvSpPr>
          <p:nvPr/>
        </p:nvSpPr>
        <p:spPr bwMode="auto">
          <a:xfrm>
            <a:off x="5143500" y="5583238"/>
            <a:ext cx="32448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t>If the jth node is an output unit</a:t>
            </a:r>
          </a:p>
        </p:txBody>
      </p:sp>
      <p:graphicFrame>
        <p:nvGraphicFramePr>
          <p:cNvPr id="40968" name="Object 8"/>
          <p:cNvGraphicFramePr>
            <a:graphicFrameLocks noGrp="1" noChangeAspect="1"/>
          </p:cNvGraphicFramePr>
          <p:nvPr>
            <p:ph sz="quarter" idx="3"/>
          </p:nvPr>
        </p:nvGraphicFramePr>
        <p:xfrm>
          <a:off x="5724525" y="2349500"/>
          <a:ext cx="1479550" cy="822325"/>
        </p:xfrm>
        <a:graphic>
          <a:graphicData uri="http://schemas.openxmlformats.org/presentationml/2006/ole">
            <mc:AlternateContent xmlns:mc="http://schemas.openxmlformats.org/markup-compatibility/2006">
              <mc:Choice xmlns:v="urn:schemas-microsoft-com:vml" Requires="v">
                <p:oleObj spid="_x0000_s31748" name="Equation" r:id="rId6" imgW="799920" imgH="444240" progId="Equation.3">
                  <p:embed/>
                </p:oleObj>
              </mc:Choice>
              <mc:Fallback>
                <p:oleObj name="Equation" r:id="rId6" imgW="799920" imgH="444240" progId="Equation.3">
                  <p:embed/>
                  <p:pic>
                    <p:nvPicPr>
                      <p:cNvPr id="0" name=""/>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5724525" y="2349500"/>
                        <a:ext cx="1479550" cy="8223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40971" name="Line 11"/>
          <p:cNvSpPr>
            <a:spLocks noChangeShapeType="1"/>
          </p:cNvSpPr>
          <p:nvPr/>
        </p:nvSpPr>
        <p:spPr bwMode="auto">
          <a:xfrm flipH="1">
            <a:off x="5292725" y="2852738"/>
            <a:ext cx="431800" cy="792162"/>
          </a:xfrm>
          <a:prstGeom prst="line">
            <a:avLst/>
          </a:prstGeom>
          <a:noFill/>
          <a:ln w="57150">
            <a:solidFill>
              <a:schemeClr val="tx1"/>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40972" name="Text Box 12"/>
          <p:cNvSpPr txBox="1">
            <a:spLocks noChangeArrowheads="1"/>
          </p:cNvSpPr>
          <p:nvPr/>
        </p:nvSpPr>
        <p:spPr bwMode="auto">
          <a:xfrm>
            <a:off x="5859463" y="1982788"/>
            <a:ext cx="20256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t>Credit assignment</a:t>
            </a:r>
          </a:p>
        </p:txBody>
      </p:sp>
      <p:sp>
        <p:nvSpPr>
          <p:cNvPr id="40973" name="Rectangle 13"/>
          <p:cNvSpPr>
            <a:spLocks noChangeArrowheads="1"/>
          </p:cNvSpPr>
          <p:nvPr/>
        </p:nvSpPr>
        <p:spPr bwMode="auto">
          <a:xfrm>
            <a:off x="250825" y="4149725"/>
            <a:ext cx="4681538" cy="1008063"/>
          </a:xfrm>
          <a:prstGeom prst="rect">
            <a:avLst/>
          </a:prstGeom>
          <a:noFill/>
          <a:ln w="9525">
            <a:solidFill>
              <a:srgbClr val="FF33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58597909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p:txBody>
          <a:bodyPr/>
          <a:lstStyle/>
          <a:p>
            <a:pPr algn="ctr"/>
            <a:r>
              <a:rPr lang="en-US" dirty="0" smtClean="0">
                <a:solidFill>
                  <a:srgbClr val="00B050"/>
                </a:solidFill>
              </a:rPr>
              <a:t>Neural </a:t>
            </a:r>
            <a:r>
              <a:rPr lang="en-US" dirty="0">
                <a:solidFill>
                  <a:srgbClr val="00B050"/>
                </a:solidFill>
              </a:rPr>
              <a:t>Networks</a:t>
            </a:r>
          </a:p>
        </p:txBody>
      </p:sp>
    </p:spTree>
    <p:extLst>
      <p:ext uri="{BB962C8B-B14F-4D97-AF65-F5344CB8AC3E}">
        <p14:creationId xmlns:p14="http://schemas.microsoft.com/office/powerpoint/2010/main" val="1394352000"/>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52261" name="Object 1029"/>
          <p:cNvGraphicFramePr>
            <a:graphicFrameLocks noChangeAspect="1"/>
          </p:cNvGraphicFramePr>
          <p:nvPr/>
        </p:nvGraphicFramePr>
        <p:xfrm>
          <a:off x="684213" y="1603375"/>
          <a:ext cx="6767512" cy="3913188"/>
        </p:xfrm>
        <a:graphic>
          <a:graphicData uri="http://schemas.openxmlformats.org/presentationml/2006/ole">
            <mc:AlternateContent xmlns:mc="http://schemas.openxmlformats.org/markup-compatibility/2006">
              <mc:Choice xmlns:v="urn:schemas-microsoft-com:vml" Requires="v">
                <p:oleObj spid="_x0000_s29698" name="Equation" r:id="rId3" imgW="2197080" imgH="1269720" progId="Equation.3">
                  <p:embed/>
                </p:oleObj>
              </mc:Choice>
              <mc:Fallback>
                <p:oleObj name="Equation" r:id="rId3" imgW="2197080" imgH="1269720"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84213" y="1603375"/>
                        <a:ext cx="6767512" cy="39131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352262" name="Oval 1030"/>
          <p:cNvSpPr>
            <a:spLocks noChangeArrowheads="1"/>
          </p:cNvSpPr>
          <p:nvPr/>
        </p:nvSpPr>
        <p:spPr bwMode="auto">
          <a:xfrm>
            <a:off x="4932363" y="4005263"/>
            <a:ext cx="360362" cy="647700"/>
          </a:xfrm>
          <a:prstGeom prst="ellipse">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52263" name="Text Box 1031"/>
          <p:cNvSpPr txBox="1">
            <a:spLocks noChangeArrowheads="1"/>
          </p:cNvSpPr>
          <p:nvPr/>
        </p:nvSpPr>
        <p:spPr bwMode="auto">
          <a:xfrm>
            <a:off x="5867400" y="3494088"/>
            <a:ext cx="323215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t>Momentum term to smooth</a:t>
            </a:r>
          </a:p>
          <a:p>
            <a:r>
              <a:rPr lang="en-US"/>
              <a:t>The weight changes over time</a:t>
            </a:r>
          </a:p>
        </p:txBody>
      </p:sp>
      <p:sp>
        <p:nvSpPr>
          <p:cNvPr id="352264" name="Line 1032"/>
          <p:cNvSpPr>
            <a:spLocks noChangeShapeType="1"/>
          </p:cNvSpPr>
          <p:nvPr/>
        </p:nvSpPr>
        <p:spPr bwMode="auto">
          <a:xfrm flipH="1">
            <a:off x="5219700" y="3789363"/>
            <a:ext cx="576263" cy="287337"/>
          </a:xfrm>
          <a:prstGeom prst="line">
            <a:avLst/>
          </a:prstGeom>
          <a:noFill/>
          <a:ln w="38100">
            <a:solidFill>
              <a:schemeClr val="tx1"/>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Tree>
    <p:extLst>
      <p:ext uri="{BB962C8B-B14F-4D97-AF65-F5344CB8AC3E}">
        <p14:creationId xmlns:p14="http://schemas.microsoft.com/office/powerpoint/2010/main" val="98336717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3412" name="Freeform 4"/>
          <p:cNvSpPr>
            <a:spLocks/>
          </p:cNvSpPr>
          <p:nvPr/>
        </p:nvSpPr>
        <p:spPr bwMode="auto">
          <a:xfrm>
            <a:off x="6096000" y="5316538"/>
            <a:ext cx="1144588" cy="915987"/>
          </a:xfrm>
          <a:custGeom>
            <a:avLst/>
            <a:gdLst>
              <a:gd name="T0" fmla="*/ 0 w 721"/>
              <a:gd name="T1" fmla="*/ 528 h 577"/>
              <a:gd name="T2" fmla="*/ 96 w 721"/>
              <a:gd name="T3" fmla="*/ 384 h 577"/>
              <a:gd name="T4" fmla="*/ 288 w 721"/>
              <a:gd name="T5" fmla="*/ 384 h 577"/>
              <a:gd name="T6" fmla="*/ 288 w 721"/>
              <a:gd name="T7" fmla="*/ 192 h 577"/>
              <a:gd name="T8" fmla="*/ 48 w 721"/>
              <a:gd name="T9" fmla="*/ 144 h 577"/>
              <a:gd name="T10" fmla="*/ 192 w 721"/>
              <a:gd name="T11" fmla="*/ 0 h 577"/>
              <a:gd name="T12" fmla="*/ 576 w 721"/>
              <a:gd name="T13" fmla="*/ 48 h 577"/>
              <a:gd name="T14" fmla="*/ 720 w 721"/>
              <a:gd name="T15" fmla="*/ 384 h 577"/>
              <a:gd name="T16" fmla="*/ 432 w 721"/>
              <a:gd name="T17" fmla="*/ 576 h 577"/>
              <a:gd name="T18" fmla="*/ 0 w 721"/>
              <a:gd name="T19" fmla="*/ 528 h 5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721" h="577">
                <a:moveTo>
                  <a:pt x="0" y="528"/>
                </a:moveTo>
                <a:lnTo>
                  <a:pt x="96" y="384"/>
                </a:lnTo>
                <a:lnTo>
                  <a:pt x="288" y="384"/>
                </a:lnTo>
                <a:lnTo>
                  <a:pt x="288" y="192"/>
                </a:lnTo>
                <a:lnTo>
                  <a:pt x="48" y="144"/>
                </a:lnTo>
                <a:lnTo>
                  <a:pt x="192" y="0"/>
                </a:lnTo>
                <a:lnTo>
                  <a:pt x="576" y="48"/>
                </a:lnTo>
                <a:lnTo>
                  <a:pt x="720" y="384"/>
                </a:lnTo>
                <a:lnTo>
                  <a:pt x="432" y="576"/>
                </a:lnTo>
                <a:lnTo>
                  <a:pt x="0" y="528"/>
                </a:lnTo>
              </a:path>
            </a:pathLst>
          </a:custGeom>
          <a:solidFill>
            <a:schemeClr val="accent2"/>
          </a:solidFill>
          <a:ln w="12700" cap="rnd" cmpd="sng">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73413" name="Freeform 5"/>
          <p:cNvSpPr>
            <a:spLocks/>
          </p:cNvSpPr>
          <p:nvPr/>
        </p:nvSpPr>
        <p:spPr bwMode="auto">
          <a:xfrm>
            <a:off x="6172200" y="3716338"/>
            <a:ext cx="1144588" cy="1296987"/>
          </a:xfrm>
          <a:custGeom>
            <a:avLst/>
            <a:gdLst>
              <a:gd name="T0" fmla="*/ 0 w 721"/>
              <a:gd name="T1" fmla="*/ 336 h 817"/>
              <a:gd name="T2" fmla="*/ 720 w 721"/>
              <a:gd name="T3" fmla="*/ 0 h 817"/>
              <a:gd name="T4" fmla="*/ 720 w 721"/>
              <a:gd name="T5" fmla="*/ 816 h 817"/>
              <a:gd name="T6" fmla="*/ 0 w 721"/>
              <a:gd name="T7" fmla="*/ 336 h 817"/>
            </a:gdLst>
            <a:ahLst/>
            <a:cxnLst>
              <a:cxn ang="0">
                <a:pos x="T0" y="T1"/>
              </a:cxn>
              <a:cxn ang="0">
                <a:pos x="T2" y="T3"/>
              </a:cxn>
              <a:cxn ang="0">
                <a:pos x="T4" y="T5"/>
              </a:cxn>
              <a:cxn ang="0">
                <a:pos x="T6" y="T7"/>
              </a:cxn>
            </a:cxnLst>
            <a:rect l="0" t="0" r="r" b="b"/>
            <a:pathLst>
              <a:path w="721" h="817">
                <a:moveTo>
                  <a:pt x="0" y="336"/>
                </a:moveTo>
                <a:lnTo>
                  <a:pt x="720" y="0"/>
                </a:lnTo>
                <a:lnTo>
                  <a:pt x="720" y="816"/>
                </a:lnTo>
                <a:lnTo>
                  <a:pt x="0" y="336"/>
                </a:lnTo>
              </a:path>
            </a:pathLst>
          </a:custGeom>
          <a:solidFill>
            <a:schemeClr val="accent2"/>
          </a:solidFill>
          <a:ln w="12700" cap="rnd" cmpd="sng">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73414" name="Freeform 6"/>
          <p:cNvSpPr>
            <a:spLocks/>
          </p:cNvSpPr>
          <p:nvPr/>
        </p:nvSpPr>
        <p:spPr bwMode="auto">
          <a:xfrm>
            <a:off x="6248400" y="2420938"/>
            <a:ext cx="1068388" cy="1296987"/>
          </a:xfrm>
          <a:custGeom>
            <a:avLst/>
            <a:gdLst>
              <a:gd name="T0" fmla="*/ 0 w 673"/>
              <a:gd name="T1" fmla="*/ 0 h 817"/>
              <a:gd name="T2" fmla="*/ 288 w 673"/>
              <a:gd name="T3" fmla="*/ 816 h 817"/>
              <a:gd name="T4" fmla="*/ 672 w 673"/>
              <a:gd name="T5" fmla="*/ 816 h 817"/>
              <a:gd name="T6" fmla="*/ 672 w 673"/>
              <a:gd name="T7" fmla="*/ 0 h 817"/>
              <a:gd name="T8" fmla="*/ 0 w 673"/>
              <a:gd name="T9" fmla="*/ 0 h 817"/>
            </a:gdLst>
            <a:ahLst/>
            <a:cxnLst>
              <a:cxn ang="0">
                <a:pos x="T0" y="T1"/>
              </a:cxn>
              <a:cxn ang="0">
                <a:pos x="T2" y="T3"/>
              </a:cxn>
              <a:cxn ang="0">
                <a:pos x="T4" y="T5"/>
              </a:cxn>
              <a:cxn ang="0">
                <a:pos x="T6" y="T7"/>
              </a:cxn>
              <a:cxn ang="0">
                <a:pos x="T8" y="T9"/>
              </a:cxn>
            </a:cxnLst>
            <a:rect l="0" t="0" r="r" b="b"/>
            <a:pathLst>
              <a:path w="673" h="817">
                <a:moveTo>
                  <a:pt x="0" y="0"/>
                </a:moveTo>
                <a:lnTo>
                  <a:pt x="288" y="816"/>
                </a:lnTo>
                <a:lnTo>
                  <a:pt x="672" y="816"/>
                </a:lnTo>
                <a:lnTo>
                  <a:pt x="672" y="0"/>
                </a:lnTo>
                <a:lnTo>
                  <a:pt x="0" y="0"/>
                </a:lnTo>
              </a:path>
            </a:pathLst>
          </a:custGeom>
          <a:solidFill>
            <a:schemeClr val="accent2"/>
          </a:solidFill>
          <a:ln w="12700" cap="rnd" cmpd="sng">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73415" name="Freeform 7"/>
          <p:cNvSpPr>
            <a:spLocks/>
          </p:cNvSpPr>
          <p:nvPr/>
        </p:nvSpPr>
        <p:spPr bwMode="auto">
          <a:xfrm>
            <a:off x="4876800" y="5621338"/>
            <a:ext cx="687388" cy="687387"/>
          </a:xfrm>
          <a:custGeom>
            <a:avLst/>
            <a:gdLst>
              <a:gd name="T0" fmla="*/ 48 w 433"/>
              <a:gd name="T1" fmla="*/ 432 h 433"/>
              <a:gd name="T2" fmla="*/ 0 w 433"/>
              <a:gd name="T3" fmla="*/ 240 h 433"/>
              <a:gd name="T4" fmla="*/ 48 w 433"/>
              <a:gd name="T5" fmla="*/ 0 h 433"/>
              <a:gd name="T6" fmla="*/ 432 w 433"/>
              <a:gd name="T7" fmla="*/ 96 h 433"/>
              <a:gd name="T8" fmla="*/ 432 w 433"/>
              <a:gd name="T9" fmla="*/ 432 h 433"/>
              <a:gd name="T10" fmla="*/ 48 w 433"/>
              <a:gd name="T11" fmla="*/ 432 h 433"/>
            </a:gdLst>
            <a:ahLst/>
            <a:cxnLst>
              <a:cxn ang="0">
                <a:pos x="T0" y="T1"/>
              </a:cxn>
              <a:cxn ang="0">
                <a:pos x="T2" y="T3"/>
              </a:cxn>
              <a:cxn ang="0">
                <a:pos x="T4" y="T5"/>
              </a:cxn>
              <a:cxn ang="0">
                <a:pos x="T6" y="T7"/>
              </a:cxn>
              <a:cxn ang="0">
                <a:pos x="T8" y="T9"/>
              </a:cxn>
              <a:cxn ang="0">
                <a:pos x="T10" y="T11"/>
              </a:cxn>
            </a:cxnLst>
            <a:rect l="0" t="0" r="r" b="b"/>
            <a:pathLst>
              <a:path w="433" h="433">
                <a:moveTo>
                  <a:pt x="48" y="432"/>
                </a:moveTo>
                <a:lnTo>
                  <a:pt x="0" y="240"/>
                </a:lnTo>
                <a:lnTo>
                  <a:pt x="48" y="0"/>
                </a:lnTo>
                <a:lnTo>
                  <a:pt x="432" y="96"/>
                </a:lnTo>
                <a:lnTo>
                  <a:pt x="432" y="432"/>
                </a:lnTo>
                <a:lnTo>
                  <a:pt x="48" y="432"/>
                </a:lnTo>
              </a:path>
            </a:pathLst>
          </a:custGeom>
          <a:solidFill>
            <a:srgbClr val="00AE00"/>
          </a:solidFill>
          <a:ln w="12700" cap="rnd" cmpd="sng">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73416" name="Freeform 8"/>
          <p:cNvSpPr>
            <a:spLocks/>
          </p:cNvSpPr>
          <p:nvPr/>
        </p:nvSpPr>
        <p:spPr bwMode="auto">
          <a:xfrm>
            <a:off x="3810000" y="5087938"/>
            <a:ext cx="763588" cy="534987"/>
          </a:xfrm>
          <a:custGeom>
            <a:avLst/>
            <a:gdLst>
              <a:gd name="T0" fmla="*/ 96 w 481"/>
              <a:gd name="T1" fmla="*/ 336 h 337"/>
              <a:gd name="T2" fmla="*/ 0 w 481"/>
              <a:gd name="T3" fmla="*/ 0 h 337"/>
              <a:gd name="T4" fmla="*/ 480 w 481"/>
              <a:gd name="T5" fmla="*/ 0 h 337"/>
              <a:gd name="T6" fmla="*/ 384 w 481"/>
              <a:gd name="T7" fmla="*/ 288 h 337"/>
              <a:gd name="T8" fmla="*/ 96 w 481"/>
              <a:gd name="T9" fmla="*/ 336 h 337"/>
            </a:gdLst>
            <a:ahLst/>
            <a:cxnLst>
              <a:cxn ang="0">
                <a:pos x="T0" y="T1"/>
              </a:cxn>
              <a:cxn ang="0">
                <a:pos x="T2" y="T3"/>
              </a:cxn>
              <a:cxn ang="0">
                <a:pos x="T4" y="T5"/>
              </a:cxn>
              <a:cxn ang="0">
                <a:pos x="T6" y="T7"/>
              </a:cxn>
              <a:cxn ang="0">
                <a:pos x="T8" y="T9"/>
              </a:cxn>
            </a:cxnLst>
            <a:rect l="0" t="0" r="r" b="b"/>
            <a:pathLst>
              <a:path w="481" h="337">
                <a:moveTo>
                  <a:pt x="96" y="336"/>
                </a:moveTo>
                <a:lnTo>
                  <a:pt x="0" y="0"/>
                </a:lnTo>
                <a:lnTo>
                  <a:pt x="480" y="0"/>
                </a:lnTo>
                <a:lnTo>
                  <a:pt x="384" y="288"/>
                </a:lnTo>
                <a:lnTo>
                  <a:pt x="96" y="336"/>
                </a:lnTo>
              </a:path>
            </a:pathLst>
          </a:custGeom>
          <a:solidFill>
            <a:srgbClr val="00AE00"/>
          </a:solidFill>
          <a:ln w="12700" cap="rnd" cmpd="sng">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73417" name="Freeform 9"/>
          <p:cNvSpPr>
            <a:spLocks/>
          </p:cNvSpPr>
          <p:nvPr/>
        </p:nvSpPr>
        <p:spPr bwMode="auto">
          <a:xfrm>
            <a:off x="3733800" y="3716338"/>
            <a:ext cx="1830388" cy="1296987"/>
          </a:xfrm>
          <a:custGeom>
            <a:avLst/>
            <a:gdLst>
              <a:gd name="T0" fmla="*/ 0 w 1153"/>
              <a:gd name="T1" fmla="*/ 288 h 817"/>
              <a:gd name="T2" fmla="*/ 960 w 1153"/>
              <a:gd name="T3" fmla="*/ 816 h 817"/>
              <a:gd name="T4" fmla="*/ 1152 w 1153"/>
              <a:gd name="T5" fmla="*/ 816 h 817"/>
              <a:gd name="T6" fmla="*/ 1152 w 1153"/>
              <a:gd name="T7" fmla="*/ 576 h 817"/>
              <a:gd name="T8" fmla="*/ 240 w 1153"/>
              <a:gd name="T9" fmla="*/ 0 h 817"/>
              <a:gd name="T10" fmla="*/ 0 w 1153"/>
              <a:gd name="T11" fmla="*/ 0 h 817"/>
              <a:gd name="T12" fmla="*/ 0 w 1153"/>
              <a:gd name="T13" fmla="*/ 288 h 817"/>
            </a:gdLst>
            <a:ahLst/>
            <a:cxnLst>
              <a:cxn ang="0">
                <a:pos x="T0" y="T1"/>
              </a:cxn>
              <a:cxn ang="0">
                <a:pos x="T2" y="T3"/>
              </a:cxn>
              <a:cxn ang="0">
                <a:pos x="T4" y="T5"/>
              </a:cxn>
              <a:cxn ang="0">
                <a:pos x="T6" y="T7"/>
              </a:cxn>
              <a:cxn ang="0">
                <a:pos x="T8" y="T9"/>
              </a:cxn>
              <a:cxn ang="0">
                <a:pos x="T10" y="T11"/>
              </a:cxn>
              <a:cxn ang="0">
                <a:pos x="T12" y="T13"/>
              </a:cxn>
            </a:cxnLst>
            <a:rect l="0" t="0" r="r" b="b"/>
            <a:pathLst>
              <a:path w="1153" h="817">
                <a:moveTo>
                  <a:pt x="0" y="288"/>
                </a:moveTo>
                <a:lnTo>
                  <a:pt x="960" y="816"/>
                </a:lnTo>
                <a:lnTo>
                  <a:pt x="1152" y="816"/>
                </a:lnTo>
                <a:lnTo>
                  <a:pt x="1152" y="576"/>
                </a:lnTo>
                <a:lnTo>
                  <a:pt x="240" y="0"/>
                </a:lnTo>
                <a:lnTo>
                  <a:pt x="0" y="0"/>
                </a:lnTo>
                <a:lnTo>
                  <a:pt x="0" y="288"/>
                </a:lnTo>
              </a:path>
            </a:pathLst>
          </a:custGeom>
          <a:solidFill>
            <a:srgbClr val="00AE00"/>
          </a:solidFill>
          <a:ln w="12700" cap="rnd" cmpd="sng">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73418" name="Freeform 10"/>
          <p:cNvSpPr>
            <a:spLocks/>
          </p:cNvSpPr>
          <p:nvPr/>
        </p:nvSpPr>
        <p:spPr bwMode="auto">
          <a:xfrm>
            <a:off x="3733800" y="2420938"/>
            <a:ext cx="1373188" cy="915987"/>
          </a:xfrm>
          <a:custGeom>
            <a:avLst/>
            <a:gdLst>
              <a:gd name="T0" fmla="*/ 0 w 865"/>
              <a:gd name="T1" fmla="*/ 576 h 577"/>
              <a:gd name="T2" fmla="*/ 864 w 865"/>
              <a:gd name="T3" fmla="*/ 0 h 577"/>
              <a:gd name="T4" fmla="*/ 0 w 865"/>
              <a:gd name="T5" fmla="*/ 0 h 577"/>
              <a:gd name="T6" fmla="*/ 0 w 865"/>
              <a:gd name="T7" fmla="*/ 576 h 577"/>
            </a:gdLst>
            <a:ahLst/>
            <a:cxnLst>
              <a:cxn ang="0">
                <a:pos x="T0" y="T1"/>
              </a:cxn>
              <a:cxn ang="0">
                <a:pos x="T2" y="T3"/>
              </a:cxn>
              <a:cxn ang="0">
                <a:pos x="T4" y="T5"/>
              </a:cxn>
              <a:cxn ang="0">
                <a:pos x="T6" y="T7"/>
              </a:cxn>
            </a:cxnLst>
            <a:rect l="0" t="0" r="r" b="b"/>
            <a:pathLst>
              <a:path w="865" h="577">
                <a:moveTo>
                  <a:pt x="0" y="576"/>
                </a:moveTo>
                <a:lnTo>
                  <a:pt x="864" y="0"/>
                </a:lnTo>
                <a:lnTo>
                  <a:pt x="0" y="0"/>
                </a:lnTo>
                <a:lnTo>
                  <a:pt x="0" y="576"/>
                </a:lnTo>
              </a:path>
            </a:pathLst>
          </a:custGeom>
          <a:solidFill>
            <a:srgbClr val="00AE00"/>
          </a:solidFill>
          <a:ln w="12700" cap="rnd" cmpd="sng">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73420" name="Rectangle 12"/>
          <p:cNvSpPr>
            <a:spLocks noChangeArrowheads="1"/>
          </p:cNvSpPr>
          <p:nvPr/>
        </p:nvSpPr>
        <p:spPr bwMode="auto">
          <a:xfrm>
            <a:off x="158750" y="1665288"/>
            <a:ext cx="8750300" cy="4635500"/>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73421" name="Line 13"/>
          <p:cNvSpPr>
            <a:spLocks noChangeShapeType="1"/>
          </p:cNvSpPr>
          <p:nvPr/>
        </p:nvSpPr>
        <p:spPr bwMode="auto">
          <a:xfrm>
            <a:off x="1828800" y="1658938"/>
            <a:ext cx="0" cy="464820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73422" name="Line 14"/>
          <p:cNvSpPr>
            <a:spLocks noChangeShapeType="1"/>
          </p:cNvSpPr>
          <p:nvPr/>
        </p:nvSpPr>
        <p:spPr bwMode="auto">
          <a:xfrm>
            <a:off x="3733800" y="1658938"/>
            <a:ext cx="0" cy="464820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73423" name="Line 15"/>
          <p:cNvSpPr>
            <a:spLocks noChangeShapeType="1"/>
          </p:cNvSpPr>
          <p:nvPr/>
        </p:nvSpPr>
        <p:spPr bwMode="auto">
          <a:xfrm>
            <a:off x="5562600" y="1658938"/>
            <a:ext cx="0" cy="464820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73424" name="Line 16"/>
          <p:cNvSpPr>
            <a:spLocks noChangeShapeType="1"/>
          </p:cNvSpPr>
          <p:nvPr/>
        </p:nvSpPr>
        <p:spPr bwMode="auto">
          <a:xfrm>
            <a:off x="7315200" y="1658938"/>
            <a:ext cx="0" cy="464820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73425" name="Line 17"/>
          <p:cNvSpPr>
            <a:spLocks noChangeShapeType="1"/>
          </p:cNvSpPr>
          <p:nvPr/>
        </p:nvSpPr>
        <p:spPr bwMode="auto">
          <a:xfrm>
            <a:off x="152400" y="2420938"/>
            <a:ext cx="8763000"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73426" name="Line 18"/>
          <p:cNvSpPr>
            <a:spLocks noChangeShapeType="1"/>
          </p:cNvSpPr>
          <p:nvPr/>
        </p:nvSpPr>
        <p:spPr bwMode="auto">
          <a:xfrm>
            <a:off x="152400" y="3716338"/>
            <a:ext cx="8763000"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73427" name="Line 19"/>
          <p:cNvSpPr>
            <a:spLocks noChangeShapeType="1"/>
          </p:cNvSpPr>
          <p:nvPr/>
        </p:nvSpPr>
        <p:spPr bwMode="auto">
          <a:xfrm>
            <a:off x="152400" y="5011738"/>
            <a:ext cx="8763000"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73428" name="Rectangle 20"/>
          <p:cNvSpPr>
            <a:spLocks noChangeArrowheads="1"/>
          </p:cNvSpPr>
          <p:nvPr/>
        </p:nvSpPr>
        <p:spPr bwMode="auto">
          <a:xfrm>
            <a:off x="442913" y="1843088"/>
            <a:ext cx="1123950" cy="393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GB" sz="2000" i="1">
                <a:latin typeface="Times New Roman" pitchFamily="18" charset="0"/>
              </a:rPr>
              <a:t>Structure</a:t>
            </a:r>
          </a:p>
        </p:txBody>
      </p:sp>
      <p:sp>
        <p:nvSpPr>
          <p:cNvPr id="273429" name="Rectangle 21"/>
          <p:cNvSpPr>
            <a:spLocks noChangeArrowheads="1"/>
          </p:cNvSpPr>
          <p:nvPr/>
        </p:nvSpPr>
        <p:spPr bwMode="auto">
          <a:xfrm>
            <a:off x="1773238" y="1690688"/>
            <a:ext cx="1963737" cy="698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algn="ctr"/>
            <a:r>
              <a:rPr lang="en-GB" sz="2000" i="1">
                <a:latin typeface="Times New Roman" pitchFamily="18" charset="0"/>
              </a:rPr>
              <a:t>Types of</a:t>
            </a:r>
          </a:p>
          <a:p>
            <a:pPr algn="ctr"/>
            <a:r>
              <a:rPr lang="en-GB" sz="2000" i="1">
                <a:latin typeface="Times New Roman" pitchFamily="18" charset="0"/>
              </a:rPr>
              <a:t>Decision Regions</a:t>
            </a:r>
          </a:p>
        </p:txBody>
      </p:sp>
      <p:sp>
        <p:nvSpPr>
          <p:cNvPr id="273430" name="Rectangle 22"/>
          <p:cNvSpPr>
            <a:spLocks noChangeArrowheads="1"/>
          </p:cNvSpPr>
          <p:nvPr/>
        </p:nvSpPr>
        <p:spPr bwMode="auto">
          <a:xfrm>
            <a:off x="3894138" y="1690688"/>
            <a:ext cx="1576387" cy="698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algn="ctr"/>
            <a:r>
              <a:rPr lang="en-GB" sz="2000" i="1">
                <a:latin typeface="Times New Roman" pitchFamily="18" charset="0"/>
              </a:rPr>
              <a:t>Exclusive-OR</a:t>
            </a:r>
          </a:p>
          <a:p>
            <a:pPr algn="ctr"/>
            <a:r>
              <a:rPr lang="en-GB" sz="2000" i="1">
                <a:latin typeface="Times New Roman" pitchFamily="18" charset="0"/>
              </a:rPr>
              <a:t>Problem</a:t>
            </a:r>
          </a:p>
        </p:txBody>
      </p:sp>
      <p:sp>
        <p:nvSpPr>
          <p:cNvPr id="273431" name="Rectangle 23"/>
          <p:cNvSpPr>
            <a:spLocks noChangeArrowheads="1"/>
          </p:cNvSpPr>
          <p:nvPr/>
        </p:nvSpPr>
        <p:spPr bwMode="auto">
          <a:xfrm>
            <a:off x="5549900" y="1690688"/>
            <a:ext cx="1793875" cy="698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algn="ctr"/>
            <a:r>
              <a:rPr lang="en-GB" sz="2000" i="1">
                <a:latin typeface="Times New Roman" pitchFamily="18" charset="0"/>
              </a:rPr>
              <a:t>Classes with</a:t>
            </a:r>
          </a:p>
          <a:p>
            <a:pPr algn="ctr"/>
            <a:r>
              <a:rPr lang="en-GB" sz="2000" i="1">
                <a:latin typeface="Times New Roman" pitchFamily="18" charset="0"/>
              </a:rPr>
              <a:t>Meshed regions</a:t>
            </a:r>
          </a:p>
        </p:txBody>
      </p:sp>
      <p:sp>
        <p:nvSpPr>
          <p:cNvPr id="273432" name="Rectangle 24"/>
          <p:cNvSpPr>
            <a:spLocks noChangeArrowheads="1"/>
          </p:cNvSpPr>
          <p:nvPr/>
        </p:nvSpPr>
        <p:spPr bwMode="auto">
          <a:xfrm>
            <a:off x="7307263" y="1690688"/>
            <a:ext cx="1682750" cy="698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algn="ctr"/>
            <a:r>
              <a:rPr lang="en-GB" sz="2000" i="1">
                <a:latin typeface="Times New Roman" pitchFamily="18" charset="0"/>
              </a:rPr>
              <a:t>Most General</a:t>
            </a:r>
          </a:p>
          <a:p>
            <a:pPr algn="ctr"/>
            <a:r>
              <a:rPr lang="en-GB" sz="2000" i="1">
                <a:latin typeface="Times New Roman" pitchFamily="18" charset="0"/>
              </a:rPr>
              <a:t>Region Shapes</a:t>
            </a:r>
          </a:p>
        </p:txBody>
      </p:sp>
      <p:sp>
        <p:nvSpPr>
          <p:cNvPr id="273433" name="Rectangle 25"/>
          <p:cNvSpPr>
            <a:spLocks noChangeArrowheads="1"/>
          </p:cNvSpPr>
          <p:nvPr/>
        </p:nvSpPr>
        <p:spPr bwMode="auto">
          <a:xfrm>
            <a:off x="214313" y="2452688"/>
            <a:ext cx="1490662" cy="393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GB" sz="2000" i="1">
                <a:latin typeface="Times New Roman" pitchFamily="18" charset="0"/>
              </a:rPr>
              <a:t>Single-Layer</a:t>
            </a:r>
          </a:p>
        </p:txBody>
      </p:sp>
      <p:grpSp>
        <p:nvGrpSpPr>
          <p:cNvPr id="273434" name="Group 26"/>
          <p:cNvGrpSpPr>
            <a:grpSpLocks/>
          </p:cNvGrpSpPr>
          <p:nvPr/>
        </p:nvGrpSpPr>
        <p:grpSpPr bwMode="auto">
          <a:xfrm>
            <a:off x="609600" y="2884488"/>
            <a:ext cx="685800" cy="527050"/>
            <a:chOff x="384" y="1924"/>
            <a:chExt cx="432" cy="332"/>
          </a:xfrm>
        </p:grpSpPr>
        <p:sp>
          <p:nvSpPr>
            <p:cNvPr id="273435" name="Oval 27"/>
            <p:cNvSpPr>
              <a:spLocks noChangeArrowheads="1"/>
            </p:cNvSpPr>
            <p:nvPr/>
          </p:nvSpPr>
          <p:spPr bwMode="auto">
            <a:xfrm>
              <a:off x="532" y="1924"/>
              <a:ext cx="136" cy="136"/>
            </a:xfrm>
            <a:prstGeom prst="ellipse">
              <a:avLst/>
            </a:prstGeom>
            <a:noFill/>
            <a:ln w="1270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73436" name="Line 28"/>
            <p:cNvSpPr>
              <a:spLocks noChangeShapeType="1"/>
            </p:cNvSpPr>
            <p:nvPr/>
          </p:nvSpPr>
          <p:spPr bwMode="auto">
            <a:xfrm flipH="1">
              <a:off x="384" y="2064"/>
              <a:ext cx="192" cy="192"/>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73437" name="Line 29"/>
            <p:cNvSpPr>
              <a:spLocks noChangeShapeType="1"/>
            </p:cNvSpPr>
            <p:nvPr/>
          </p:nvSpPr>
          <p:spPr bwMode="auto">
            <a:xfrm>
              <a:off x="624" y="2064"/>
              <a:ext cx="192" cy="192"/>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273438" name="Rectangle 30"/>
          <p:cNvSpPr>
            <a:spLocks noChangeArrowheads="1"/>
          </p:cNvSpPr>
          <p:nvPr/>
        </p:nvSpPr>
        <p:spPr bwMode="auto">
          <a:xfrm>
            <a:off x="290513" y="3748088"/>
            <a:ext cx="1295400" cy="393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GB" sz="2000" i="1">
                <a:latin typeface="Times New Roman" pitchFamily="18" charset="0"/>
              </a:rPr>
              <a:t>Two-Layer</a:t>
            </a:r>
          </a:p>
        </p:txBody>
      </p:sp>
      <p:grpSp>
        <p:nvGrpSpPr>
          <p:cNvPr id="273439" name="Group 31"/>
          <p:cNvGrpSpPr>
            <a:grpSpLocks/>
          </p:cNvGrpSpPr>
          <p:nvPr/>
        </p:nvGrpSpPr>
        <p:grpSpPr bwMode="auto">
          <a:xfrm>
            <a:off x="539750" y="4103688"/>
            <a:ext cx="825500" cy="831850"/>
            <a:chOff x="340" y="2692"/>
            <a:chExt cx="520" cy="524"/>
          </a:xfrm>
        </p:grpSpPr>
        <p:sp>
          <p:nvSpPr>
            <p:cNvPr id="273440" name="Oval 32"/>
            <p:cNvSpPr>
              <a:spLocks noChangeArrowheads="1"/>
            </p:cNvSpPr>
            <p:nvPr/>
          </p:nvSpPr>
          <p:spPr bwMode="auto">
            <a:xfrm>
              <a:off x="532" y="2692"/>
              <a:ext cx="136" cy="136"/>
            </a:xfrm>
            <a:prstGeom prst="ellipse">
              <a:avLst/>
            </a:prstGeom>
            <a:noFill/>
            <a:ln w="1270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73441" name="Line 33"/>
            <p:cNvSpPr>
              <a:spLocks noChangeShapeType="1"/>
            </p:cNvSpPr>
            <p:nvPr/>
          </p:nvSpPr>
          <p:spPr bwMode="auto">
            <a:xfrm flipH="1">
              <a:off x="432" y="2832"/>
              <a:ext cx="144" cy="144"/>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73442" name="Line 34"/>
            <p:cNvSpPr>
              <a:spLocks noChangeShapeType="1"/>
            </p:cNvSpPr>
            <p:nvPr/>
          </p:nvSpPr>
          <p:spPr bwMode="auto">
            <a:xfrm>
              <a:off x="624" y="2832"/>
              <a:ext cx="144" cy="144"/>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73443" name="Oval 35"/>
            <p:cNvSpPr>
              <a:spLocks noChangeArrowheads="1"/>
            </p:cNvSpPr>
            <p:nvPr/>
          </p:nvSpPr>
          <p:spPr bwMode="auto">
            <a:xfrm>
              <a:off x="724" y="2980"/>
              <a:ext cx="136" cy="136"/>
            </a:xfrm>
            <a:prstGeom prst="ellipse">
              <a:avLst/>
            </a:prstGeom>
            <a:noFill/>
            <a:ln w="1270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73444" name="Oval 36"/>
            <p:cNvSpPr>
              <a:spLocks noChangeArrowheads="1"/>
            </p:cNvSpPr>
            <p:nvPr/>
          </p:nvSpPr>
          <p:spPr bwMode="auto">
            <a:xfrm>
              <a:off x="340" y="2980"/>
              <a:ext cx="136" cy="136"/>
            </a:xfrm>
            <a:prstGeom prst="ellipse">
              <a:avLst/>
            </a:prstGeom>
            <a:noFill/>
            <a:ln w="1270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73445" name="Line 37"/>
            <p:cNvSpPr>
              <a:spLocks noChangeShapeType="1"/>
            </p:cNvSpPr>
            <p:nvPr/>
          </p:nvSpPr>
          <p:spPr bwMode="auto">
            <a:xfrm>
              <a:off x="408" y="3120"/>
              <a:ext cx="0" cy="96"/>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73446" name="Line 38"/>
            <p:cNvSpPr>
              <a:spLocks noChangeShapeType="1"/>
            </p:cNvSpPr>
            <p:nvPr/>
          </p:nvSpPr>
          <p:spPr bwMode="auto">
            <a:xfrm>
              <a:off x="792" y="3120"/>
              <a:ext cx="0" cy="96"/>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73447" name="Line 39"/>
            <p:cNvSpPr>
              <a:spLocks noChangeShapeType="1"/>
            </p:cNvSpPr>
            <p:nvPr/>
          </p:nvSpPr>
          <p:spPr bwMode="auto">
            <a:xfrm flipV="1">
              <a:off x="408" y="3060"/>
              <a:ext cx="315" cy="153"/>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73448" name="Line 40"/>
            <p:cNvSpPr>
              <a:spLocks noChangeShapeType="1"/>
            </p:cNvSpPr>
            <p:nvPr/>
          </p:nvSpPr>
          <p:spPr bwMode="auto">
            <a:xfrm flipH="1" flipV="1">
              <a:off x="473" y="3060"/>
              <a:ext cx="315" cy="153"/>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273449" name="Rectangle 41"/>
          <p:cNvSpPr>
            <a:spLocks noChangeArrowheads="1"/>
          </p:cNvSpPr>
          <p:nvPr/>
        </p:nvSpPr>
        <p:spPr bwMode="auto">
          <a:xfrm>
            <a:off x="290513" y="5043488"/>
            <a:ext cx="1449387" cy="393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GB" sz="2000" i="1">
                <a:latin typeface="Times New Roman" pitchFamily="18" charset="0"/>
              </a:rPr>
              <a:t>Three-Layer</a:t>
            </a:r>
          </a:p>
        </p:txBody>
      </p:sp>
      <p:sp>
        <p:nvSpPr>
          <p:cNvPr id="273450" name="Oval 42"/>
          <p:cNvSpPr>
            <a:spLocks noChangeArrowheads="1"/>
          </p:cNvSpPr>
          <p:nvPr/>
        </p:nvSpPr>
        <p:spPr bwMode="auto">
          <a:xfrm>
            <a:off x="920750" y="5399088"/>
            <a:ext cx="139700" cy="139700"/>
          </a:xfrm>
          <a:prstGeom prst="ellipse">
            <a:avLst/>
          </a:prstGeom>
          <a:noFill/>
          <a:ln w="1270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nvGrpSpPr>
          <p:cNvPr id="273451" name="Group 43"/>
          <p:cNvGrpSpPr>
            <a:grpSpLocks/>
          </p:cNvGrpSpPr>
          <p:nvPr/>
        </p:nvGrpSpPr>
        <p:grpSpPr bwMode="auto">
          <a:xfrm>
            <a:off x="387350" y="5627688"/>
            <a:ext cx="1206500" cy="444500"/>
            <a:chOff x="244" y="3652"/>
            <a:chExt cx="760" cy="280"/>
          </a:xfrm>
        </p:grpSpPr>
        <p:grpSp>
          <p:nvGrpSpPr>
            <p:cNvPr id="273452" name="Group 44"/>
            <p:cNvGrpSpPr>
              <a:grpSpLocks/>
            </p:cNvGrpSpPr>
            <p:nvPr/>
          </p:nvGrpSpPr>
          <p:grpSpPr bwMode="auto">
            <a:xfrm>
              <a:off x="244" y="3652"/>
              <a:ext cx="328" cy="280"/>
              <a:chOff x="244" y="3652"/>
              <a:chExt cx="328" cy="280"/>
            </a:xfrm>
          </p:grpSpPr>
          <p:sp>
            <p:nvSpPr>
              <p:cNvPr id="273453" name="Oval 45"/>
              <p:cNvSpPr>
                <a:spLocks noChangeArrowheads="1"/>
              </p:cNvSpPr>
              <p:nvPr/>
            </p:nvSpPr>
            <p:spPr bwMode="auto">
              <a:xfrm>
                <a:off x="364" y="3652"/>
                <a:ext cx="88" cy="88"/>
              </a:xfrm>
              <a:prstGeom prst="ellipse">
                <a:avLst/>
              </a:prstGeom>
              <a:noFill/>
              <a:ln w="1270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nvGrpSpPr>
              <p:cNvPr id="273454" name="Group 46"/>
              <p:cNvGrpSpPr>
                <a:grpSpLocks/>
              </p:cNvGrpSpPr>
              <p:nvPr/>
            </p:nvGrpSpPr>
            <p:grpSpPr bwMode="auto">
              <a:xfrm>
                <a:off x="244" y="3844"/>
                <a:ext cx="328" cy="88"/>
                <a:chOff x="244" y="3844"/>
                <a:chExt cx="328" cy="88"/>
              </a:xfrm>
            </p:grpSpPr>
            <p:sp>
              <p:nvSpPr>
                <p:cNvPr id="273455" name="Oval 47"/>
                <p:cNvSpPr>
                  <a:spLocks noChangeArrowheads="1"/>
                </p:cNvSpPr>
                <p:nvPr/>
              </p:nvSpPr>
              <p:spPr bwMode="auto">
                <a:xfrm>
                  <a:off x="244" y="3844"/>
                  <a:ext cx="88" cy="88"/>
                </a:xfrm>
                <a:prstGeom prst="ellipse">
                  <a:avLst/>
                </a:prstGeom>
                <a:noFill/>
                <a:ln w="1270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73456" name="Oval 48"/>
                <p:cNvSpPr>
                  <a:spLocks noChangeArrowheads="1"/>
                </p:cNvSpPr>
                <p:nvPr/>
              </p:nvSpPr>
              <p:spPr bwMode="auto">
                <a:xfrm>
                  <a:off x="484" y="3844"/>
                  <a:ext cx="88" cy="88"/>
                </a:xfrm>
                <a:prstGeom prst="ellipse">
                  <a:avLst/>
                </a:prstGeom>
                <a:noFill/>
                <a:ln w="1270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grpSp>
          <p:nvGrpSpPr>
            <p:cNvPr id="273457" name="Group 49"/>
            <p:cNvGrpSpPr>
              <a:grpSpLocks/>
            </p:cNvGrpSpPr>
            <p:nvPr/>
          </p:nvGrpSpPr>
          <p:grpSpPr bwMode="auto">
            <a:xfrm>
              <a:off x="676" y="3652"/>
              <a:ext cx="328" cy="280"/>
              <a:chOff x="676" y="3652"/>
              <a:chExt cx="328" cy="280"/>
            </a:xfrm>
          </p:grpSpPr>
          <p:sp>
            <p:nvSpPr>
              <p:cNvPr id="273458" name="Oval 50"/>
              <p:cNvSpPr>
                <a:spLocks noChangeArrowheads="1"/>
              </p:cNvSpPr>
              <p:nvPr/>
            </p:nvSpPr>
            <p:spPr bwMode="auto">
              <a:xfrm>
                <a:off x="796" y="3652"/>
                <a:ext cx="88" cy="88"/>
              </a:xfrm>
              <a:prstGeom prst="ellipse">
                <a:avLst/>
              </a:prstGeom>
              <a:noFill/>
              <a:ln w="1270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nvGrpSpPr>
              <p:cNvPr id="273459" name="Group 51"/>
              <p:cNvGrpSpPr>
                <a:grpSpLocks/>
              </p:cNvGrpSpPr>
              <p:nvPr/>
            </p:nvGrpSpPr>
            <p:grpSpPr bwMode="auto">
              <a:xfrm>
                <a:off x="676" y="3844"/>
                <a:ext cx="328" cy="88"/>
                <a:chOff x="676" y="3844"/>
                <a:chExt cx="328" cy="88"/>
              </a:xfrm>
            </p:grpSpPr>
            <p:sp>
              <p:nvSpPr>
                <p:cNvPr id="273460" name="Oval 52"/>
                <p:cNvSpPr>
                  <a:spLocks noChangeArrowheads="1"/>
                </p:cNvSpPr>
                <p:nvPr/>
              </p:nvSpPr>
              <p:spPr bwMode="auto">
                <a:xfrm>
                  <a:off x="676" y="3844"/>
                  <a:ext cx="88" cy="88"/>
                </a:xfrm>
                <a:prstGeom prst="ellipse">
                  <a:avLst/>
                </a:prstGeom>
                <a:noFill/>
                <a:ln w="1270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73461" name="Oval 53"/>
                <p:cNvSpPr>
                  <a:spLocks noChangeArrowheads="1"/>
                </p:cNvSpPr>
                <p:nvPr/>
              </p:nvSpPr>
              <p:spPr bwMode="auto">
                <a:xfrm>
                  <a:off x="916" y="3844"/>
                  <a:ext cx="88" cy="88"/>
                </a:xfrm>
                <a:prstGeom prst="ellipse">
                  <a:avLst/>
                </a:prstGeom>
                <a:noFill/>
                <a:ln w="1270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grpSp>
      <p:sp>
        <p:nvSpPr>
          <p:cNvPr id="273462" name="Line 54"/>
          <p:cNvSpPr>
            <a:spLocks noChangeShapeType="1"/>
          </p:cNvSpPr>
          <p:nvPr/>
        </p:nvSpPr>
        <p:spPr bwMode="auto">
          <a:xfrm flipV="1">
            <a:off x="704850" y="5511800"/>
            <a:ext cx="223838" cy="128588"/>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73463" name="Line 55"/>
          <p:cNvSpPr>
            <a:spLocks noChangeShapeType="1"/>
          </p:cNvSpPr>
          <p:nvPr/>
        </p:nvSpPr>
        <p:spPr bwMode="auto">
          <a:xfrm flipH="1" flipV="1">
            <a:off x="1046163" y="5516563"/>
            <a:ext cx="223837" cy="128587"/>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73464" name="Line 56"/>
          <p:cNvSpPr>
            <a:spLocks noChangeShapeType="1"/>
          </p:cNvSpPr>
          <p:nvPr/>
        </p:nvSpPr>
        <p:spPr bwMode="auto">
          <a:xfrm flipV="1">
            <a:off x="466725" y="5768975"/>
            <a:ext cx="176213" cy="161925"/>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73465" name="Line 57"/>
          <p:cNvSpPr>
            <a:spLocks noChangeShapeType="1"/>
          </p:cNvSpPr>
          <p:nvPr/>
        </p:nvSpPr>
        <p:spPr bwMode="auto">
          <a:xfrm>
            <a:off x="666750" y="5764213"/>
            <a:ext cx="166688" cy="166687"/>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73466" name="Line 58"/>
          <p:cNvSpPr>
            <a:spLocks noChangeShapeType="1"/>
          </p:cNvSpPr>
          <p:nvPr/>
        </p:nvSpPr>
        <p:spPr bwMode="auto">
          <a:xfrm>
            <a:off x="690563" y="5754688"/>
            <a:ext cx="452437" cy="176212"/>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73467" name="Line 59"/>
          <p:cNvSpPr>
            <a:spLocks noChangeShapeType="1"/>
          </p:cNvSpPr>
          <p:nvPr/>
        </p:nvSpPr>
        <p:spPr bwMode="auto">
          <a:xfrm>
            <a:off x="709613" y="5749925"/>
            <a:ext cx="766762" cy="185738"/>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73468" name="Line 60"/>
          <p:cNvSpPr>
            <a:spLocks noChangeShapeType="1"/>
          </p:cNvSpPr>
          <p:nvPr/>
        </p:nvSpPr>
        <p:spPr bwMode="auto">
          <a:xfrm flipH="1">
            <a:off x="517525" y="5754688"/>
            <a:ext cx="766763" cy="185737"/>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73469" name="Line 61"/>
          <p:cNvSpPr>
            <a:spLocks noChangeShapeType="1"/>
          </p:cNvSpPr>
          <p:nvPr/>
        </p:nvSpPr>
        <p:spPr bwMode="auto">
          <a:xfrm flipH="1">
            <a:off x="838200" y="5759450"/>
            <a:ext cx="460375" cy="17145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73470" name="Line 62"/>
          <p:cNvSpPr>
            <a:spLocks noChangeShapeType="1"/>
          </p:cNvSpPr>
          <p:nvPr/>
        </p:nvSpPr>
        <p:spPr bwMode="auto">
          <a:xfrm flipH="1">
            <a:off x="1141413" y="5764213"/>
            <a:ext cx="166687" cy="166687"/>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73471" name="Line 63"/>
          <p:cNvSpPr>
            <a:spLocks noChangeShapeType="1"/>
          </p:cNvSpPr>
          <p:nvPr/>
        </p:nvSpPr>
        <p:spPr bwMode="auto">
          <a:xfrm flipH="1" flipV="1">
            <a:off x="1341438" y="5768975"/>
            <a:ext cx="176212" cy="161925"/>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73472" name="Line 64"/>
          <p:cNvSpPr>
            <a:spLocks noChangeShapeType="1"/>
          </p:cNvSpPr>
          <p:nvPr/>
        </p:nvSpPr>
        <p:spPr bwMode="auto">
          <a:xfrm>
            <a:off x="471488" y="6083300"/>
            <a:ext cx="176212" cy="161925"/>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73473" name="Line 65"/>
          <p:cNvSpPr>
            <a:spLocks noChangeShapeType="1"/>
          </p:cNvSpPr>
          <p:nvPr/>
        </p:nvSpPr>
        <p:spPr bwMode="auto">
          <a:xfrm flipV="1">
            <a:off x="657225" y="6062663"/>
            <a:ext cx="166688" cy="166687"/>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73474" name="Line 66"/>
          <p:cNvSpPr>
            <a:spLocks noChangeShapeType="1"/>
          </p:cNvSpPr>
          <p:nvPr/>
        </p:nvSpPr>
        <p:spPr bwMode="auto">
          <a:xfrm flipV="1">
            <a:off x="647700" y="6057900"/>
            <a:ext cx="452438" cy="176213"/>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73475" name="Line 67"/>
          <p:cNvSpPr>
            <a:spLocks noChangeShapeType="1"/>
          </p:cNvSpPr>
          <p:nvPr/>
        </p:nvSpPr>
        <p:spPr bwMode="auto">
          <a:xfrm flipV="1">
            <a:off x="638175" y="6045200"/>
            <a:ext cx="828675" cy="193675"/>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73476" name="Line 68"/>
          <p:cNvSpPr>
            <a:spLocks noChangeShapeType="1"/>
          </p:cNvSpPr>
          <p:nvPr/>
        </p:nvSpPr>
        <p:spPr bwMode="auto">
          <a:xfrm flipH="1" flipV="1">
            <a:off x="523875" y="6040438"/>
            <a:ext cx="798513" cy="198437"/>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73477" name="Line 69"/>
          <p:cNvSpPr>
            <a:spLocks noChangeShapeType="1"/>
          </p:cNvSpPr>
          <p:nvPr/>
        </p:nvSpPr>
        <p:spPr bwMode="auto">
          <a:xfrm flipH="1" flipV="1">
            <a:off x="869950" y="6062663"/>
            <a:ext cx="452438" cy="176212"/>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73478" name="Line 70"/>
          <p:cNvSpPr>
            <a:spLocks noChangeShapeType="1"/>
          </p:cNvSpPr>
          <p:nvPr/>
        </p:nvSpPr>
        <p:spPr bwMode="auto">
          <a:xfrm flipH="1" flipV="1">
            <a:off x="1131888" y="6062663"/>
            <a:ext cx="192087" cy="163512"/>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73479" name="Line 71"/>
          <p:cNvSpPr>
            <a:spLocks noChangeShapeType="1"/>
          </p:cNvSpPr>
          <p:nvPr/>
        </p:nvSpPr>
        <p:spPr bwMode="auto">
          <a:xfrm flipH="1">
            <a:off x="1328738" y="6069013"/>
            <a:ext cx="179387" cy="17145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73480" name="Rectangle 72"/>
          <p:cNvSpPr>
            <a:spLocks noChangeArrowheads="1"/>
          </p:cNvSpPr>
          <p:nvPr/>
        </p:nvSpPr>
        <p:spPr bwMode="auto">
          <a:xfrm>
            <a:off x="2066925" y="2528888"/>
            <a:ext cx="1416050" cy="1003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algn="ctr"/>
            <a:r>
              <a:rPr lang="en-GB" sz="2000" i="1">
                <a:latin typeface="Times New Roman" pitchFamily="18" charset="0"/>
              </a:rPr>
              <a:t>Half Plane</a:t>
            </a:r>
          </a:p>
          <a:p>
            <a:pPr algn="ctr"/>
            <a:r>
              <a:rPr lang="en-GB" sz="2000" i="1">
                <a:latin typeface="Times New Roman" pitchFamily="18" charset="0"/>
              </a:rPr>
              <a:t>Bounded By</a:t>
            </a:r>
          </a:p>
          <a:p>
            <a:pPr algn="ctr"/>
            <a:r>
              <a:rPr lang="en-GB" sz="2000" i="1">
                <a:latin typeface="Times New Roman" pitchFamily="18" charset="0"/>
              </a:rPr>
              <a:t>Hyperplane</a:t>
            </a:r>
          </a:p>
        </p:txBody>
      </p:sp>
      <p:sp>
        <p:nvSpPr>
          <p:cNvPr id="273481" name="Rectangle 73"/>
          <p:cNvSpPr>
            <a:spLocks noChangeArrowheads="1"/>
          </p:cNvSpPr>
          <p:nvPr/>
        </p:nvSpPr>
        <p:spPr bwMode="auto">
          <a:xfrm>
            <a:off x="1892300" y="3824288"/>
            <a:ext cx="1766888" cy="1003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algn="ctr"/>
            <a:r>
              <a:rPr lang="en-GB" sz="2000" i="1">
                <a:latin typeface="Times New Roman" pitchFamily="18" charset="0"/>
              </a:rPr>
              <a:t>Convex Open</a:t>
            </a:r>
          </a:p>
          <a:p>
            <a:pPr algn="ctr"/>
            <a:r>
              <a:rPr lang="en-GB" sz="2000" i="1">
                <a:latin typeface="Times New Roman" pitchFamily="18" charset="0"/>
              </a:rPr>
              <a:t>Or</a:t>
            </a:r>
          </a:p>
          <a:p>
            <a:pPr algn="ctr"/>
            <a:r>
              <a:rPr lang="en-GB" sz="2000" i="1">
                <a:latin typeface="Times New Roman" pitchFamily="18" charset="0"/>
              </a:rPr>
              <a:t>Closed Regions</a:t>
            </a:r>
          </a:p>
        </p:txBody>
      </p:sp>
      <p:sp>
        <p:nvSpPr>
          <p:cNvPr id="273482" name="Rectangle 74"/>
          <p:cNvSpPr>
            <a:spLocks noChangeArrowheads="1"/>
          </p:cNvSpPr>
          <p:nvPr/>
        </p:nvSpPr>
        <p:spPr bwMode="auto">
          <a:xfrm>
            <a:off x="1906588" y="4967288"/>
            <a:ext cx="1738312" cy="13081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algn="ctr"/>
            <a:r>
              <a:rPr lang="en-GB" sz="2000">
                <a:latin typeface="Times New Roman" pitchFamily="18" charset="0"/>
              </a:rPr>
              <a:t>Abitrary</a:t>
            </a:r>
          </a:p>
          <a:p>
            <a:pPr algn="ctr"/>
            <a:r>
              <a:rPr lang="en-GB" sz="2000">
                <a:latin typeface="Times New Roman" pitchFamily="18" charset="0"/>
              </a:rPr>
              <a:t>(Complexity</a:t>
            </a:r>
          </a:p>
          <a:p>
            <a:pPr algn="ctr"/>
            <a:r>
              <a:rPr lang="en-GB" sz="2000">
                <a:latin typeface="Times New Roman" pitchFamily="18" charset="0"/>
              </a:rPr>
              <a:t>Limited by No.</a:t>
            </a:r>
          </a:p>
          <a:p>
            <a:pPr algn="ctr"/>
            <a:r>
              <a:rPr lang="en-GB" sz="2000">
                <a:latin typeface="Times New Roman" pitchFamily="18" charset="0"/>
              </a:rPr>
              <a:t>of Nodes)</a:t>
            </a:r>
          </a:p>
        </p:txBody>
      </p:sp>
      <p:grpSp>
        <p:nvGrpSpPr>
          <p:cNvPr id="273483" name="Group 75"/>
          <p:cNvGrpSpPr>
            <a:grpSpLocks/>
          </p:cNvGrpSpPr>
          <p:nvPr/>
        </p:nvGrpSpPr>
        <p:grpSpPr bwMode="auto">
          <a:xfrm>
            <a:off x="3960813" y="2543175"/>
            <a:ext cx="1358900" cy="1003300"/>
            <a:chOff x="2495" y="1709"/>
            <a:chExt cx="856" cy="632"/>
          </a:xfrm>
        </p:grpSpPr>
        <p:grpSp>
          <p:nvGrpSpPr>
            <p:cNvPr id="273484" name="Group 76"/>
            <p:cNvGrpSpPr>
              <a:grpSpLocks/>
            </p:cNvGrpSpPr>
            <p:nvPr/>
          </p:nvGrpSpPr>
          <p:grpSpPr bwMode="auto">
            <a:xfrm>
              <a:off x="2495" y="1709"/>
              <a:ext cx="232" cy="248"/>
              <a:chOff x="2495" y="1709"/>
              <a:chExt cx="232" cy="248"/>
            </a:xfrm>
          </p:grpSpPr>
          <p:sp>
            <p:nvSpPr>
              <p:cNvPr id="273485" name="Oval 77"/>
              <p:cNvSpPr>
                <a:spLocks noChangeArrowheads="1"/>
              </p:cNvSpPr>
              <p:nvPr/>
            </p:nvSpPr>
            <p:spPr bwMode="auto">
              <a:xfrm>
                <a:off x="2495" y="1717"/>
                <a:ext cx="232" cy="232"/>
              </a:xfrm>
              <a:prstGeom prst="ellipse">
                <a:avLst/>
              </a:prstGeom>
              <a:solidFill>
                <a:schemeClr val="bg1"/>
              </a:solidFill>
              <a:ln w="127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73486" name="Rectangle 78"/>
              <p:cNvSpPr>
                <a:spLocks noChangeArrowheads="1"/>
              </p:cNvSpPr>
              <p:nvPr/>
            </p:nvSpPr>
            <p:spPr bwMode="auto">
              <a:xfrm>
                <a:off x="2496" y="1709"/>
                <a:ext cx="230" cy="2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GB" sz="2000">
                    <a:solidFill>
                      <a:schemeClr val="hlink"/>
                    </a:solidFill>
                    <a:latin typeface="Times New Roman" pitchFamily="18" charset="0"/>
                  </a:rPr>
                  <a:t>A</a:t>
                </a:r>
              </a:p>
            </p:txBody>
          </p:sp>
        </p:grpSp>
        <p:grpSp>
          <p:nvGrpSpPr>
            <p:cNvPr id="273487" name="Group 79"/>
            <p:cNvGrpSpPr>
              <a:grpSpLocks/>
            </p:cNvGrpSpPr>
            <p:nvPr/>
          </p:nvGrpSpPr>
          <p:grpSpPr bwMode="auto">
            <a:xfrm>
              <a:off x="3119" y="2093"/>
              <a:ext cx="232" cy="248"/>
              <a:chOff x="3119" y="2093"/>
              <a:chExt cx="232" cy="248"/>
            </a:xfrm>
          </p:grpSpPr>
          <p:sp>
            <p:nvSpPr>
              <p:cNvPr id="273488" name="Oval 80"/>
              <p:cNvSpPr>
                <a:spLocks noChangeArrowheads="1"/>
              </p:cNvSpPr>
              <p:nvPr/>
            </p:nvSpPr>
            <p:spPr bwMode="auto">
              <a:xfrm>
                <a:off x="3119" y="2101"/>
                <a:ext cx="232" cy="232"/>
              </a:xfrm>
              <a:prstGeom prst="ellipse">
                <a:avLst/>
              </a:prstGeom>
              <a:solidFill>
                <a:schemeClr val="bg1"/>
              </a:solidFill>
              <a:ln w="127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73489" name="Rectangle 81"/>
              <p:cNvSpPr>
                <a:spLocks noChangeArrowheads="1"/>
              </p:cNvSpPr>
              <p:nvPr/>
            </p:nvSpPr>
            <p:spPr bwMode="auto">
              <a:xfrm>
                <a:off x="3120" y="2093"/>
                <a:ext cx="230" cy="2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GB" sz="2000">
                    <a:solidFill>
                      <a:schemeClr val="hlink"/>
                    </a:solidFill>
                    <a:latin typeface="Times New Roman" pitchFamily="18" charset="0"/>
                  </a:rPr>
                  <a:t>A</a:t>
                </a:r>
              </a:p>
            </p:txBody>
          </p:sp>
        </p:grpSp>
        <p:grpSp>
          <p:nvGrpSpPr>
            <p:cNvPr id="273490" name="Group 82"/>
            <p:cNvGrpSpPr>
              <a:grpSpLocks/>
            </p:cNvGrpSpPr>
            <p:nvPr/>
          </p:nvGrpSpPr>
          <p:grpSpPr bwMode="auto">
            <a:xfrm>
              <a:off x="2495" y="2093"/>
              <a:ext cx="232" cy="248"/>
              <a:chOff x="2495" y="2093"/>
              <a:chExt cx="232" cy="248"/>
            </a:xfrm>
          </p:grpSpPr>
          <p:sp>
            <p:nvSpPr>
              <p:cNvPr id="273491" name="Oval 83"/>
              <p:cNvSpPr>
                <a:spLocks noChangeArrowheads="1"/>
              </p:cNvSpPr>
              <p:nvPr/>
            </p:nvSpPr>
            <p:spPr bwMode="auto">
              <a:xfrm>
                <a:off x="2495" y="2101"/>
                <a:ext cx="232" cy="232"/>
              </a:xfrm>
              <a:prstGeom prst="ellipse">
                <a:avLst/>
              </a:prstGeom>
              <a:solidFill>
                <a:schemeClr val="bg1"/>
              </a:solidFill>
              <a:ln w="127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73492" name="Rectangle 84"/>
              <p:cNvSpPr>
                <a:spLocks noChangeArrowheads="1"/>
              </p:cNvSpPr>
              <p:nvPr/>
            </p:nvSpPr>
            <p:spPr bwMode="auto">
              <a:xfrm>
                <a:off x="2501" y="2093"/>
                <a:ext cx="221" cy="2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GB" sz="2000">
                    <a:solidFill>
                      <a:srgbClr val="063DE8"/>
                    </a:solidFill>
                    <a:latin typeface="Times New Roman" pitchFamily="18" charset="0"/>
                  </a:rPr>
                  <a:t>B</a:t>
                </a:r>
              </a:p>
            </p:txBody>
          </p:sp>
        </p:grpSp>
        <p:grpSp>
          <p:nvGrpSpPr>
            <p:cNvPr id="273493" name="Group 85"/>
            <p:cNvGrpSpPr>
              <a:grpSpLocks/>
            </p:cNvGrpSpPr>
            <p:nvPr/>
          </p:nvGrpSpPr>
          <p:grpSpPr bwMode="auto">
            <a:xfrm>
              <a:off x="3119" y="1709"/>
              <a:ext cx="232" cy="248"/>
              <a:chOff x="3119" y="1709"/>
              <a:chExt cx="232" cy="248"/>
            </a:xfrm>
          </p:grpSpPr>
          <p:sp>
            <p:nvSpPr>
              <p:cNvPr id="273494" name="Oval 86"/>
              <p:cNvSpPr>
                <a:spLocks noChangeArrowheads="1"/>
              </p:cNvSpPr>
              <p:nvPr/>
            </p:nvSpPr>
            <p:spPr bwMode="auto">
              <a:xfrm>
                <a:off x="3119" y="1717"/>
                <a:ext cx="232" cy="232"/>
              </a:xfrm>
              <a:prstGeom prst="ellipse">
                <a:avLst/>
              </a:prstGeom>
              <a:solidFill>
                <a:schemeClr val="bg1"/>
              </a:solidFill>
              <a:ln w="127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73495" name="Rectangle 87"/>
              <p:cNvSpPr>
                <a:spLocks noChangeArrowheads="1"/>
              </p:cNvSpPr>
              <p:nvPr/>
            </p:nvSpPr>
            <p:spPr bwMode="auto">
              <a:xfrm>
                <a:off x="3125" y="1709"/>
                <a:ext cx="221" cy="2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GB" sz="2000">
                    <a:solidFill>
                      <a:srgbClr val="063DE8"/>
                    </a:solidFill>
                    <a:latin typeface="Times New Roman" pitchFamily="18" charset="0"/>
                  </a:rPr>
                  <a:t>B</a:t>
                </a:r>
              </a:p>
            </p:txBody>
          </p:sp>
        </p:grpSp>
      </p:grpSp>
      <p:grpSp>
        <p:nvGrpSpPr>
          <p:cNvPr id="273496" name="Group 88"/>
          <p:cNvGrpSpPr>
            <a:grpSpLocks/>
          </p:cNvGrpSpPr>
          <p:nvPr/>
        </p:nvGrpSpPr>
        <p:grpSpPr bwMode="auto">
          <a:xfrm>
            <a:off x="3960813" y="3838575"/>
            <a:ext cx="1358900" cy="1003300"/>
            <a:chOff x="2495" y="2525"/>
            <a:chExt cx="856" cy="632"/>
          </a:xfrm>
        </p:grpSpPr>
        <p:grpSp>
          <p:nvGrpSpPr>
            <p:cNvPr id="273497" name="Group 89"/>
            <p:cNvGrpSpPr>
              <a:grpSpLocks/>
            </p:cNvGrpSpPr>
            <p:nvPr/>
          </p:nvGrpSpPr>
          <p:grpSpPr bwMode="auto">
            <a:xfrm>
              <a:off x="2495" y="2525"/>
              <a:ext cx="232" cy="248"/>
              <a:chOff x="2495" y="2525"/>
              <a:chExt cx="232" cy="248"/>
            </a:xfrm>
          </p:grpSpPr>
          <p:sp>
            <p:nvSpPr>
              <p:cNvPr id="273498" name="Oval 90"/>
              <p:cNvSpPr>
                <a:spLocks noChangeArrowheads="1"/>
              </p:cNvSpPr>
              <p:nvPr/>
            </p:nvSpPr>
            <p:spPr bwMode="auto">
              <a:xfrm>
                <a:off x="2495" y="2533"/>
                <a:ext cx="232" cy="232"/>
              </a:xfrm>
              <a:prstGeom prst="ellipse">
                <a:avLst/>
              </a:prstGeom>
              <a:solidFill>
                <a:schemeClr val="bg1"/>
              </a:solidFill>
              <a:ln w="127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73499" name="Rectangle 91"/>
              <p:cNvSpPr>
                <a:spLocks noChangeArrowheads="1"/>
              </p:cNvSpPr>
              <p:nvPr/>
            </p:nvSpPr>
            <p:spPr bwMode="auto">
              <a:xfrm>
                <a:off x="2496" y="2525"/>
                <a:ext cx="230" cy="2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GB" sz="2000">
                    <a:solidFill>
                      <a:schemeClr val="hlink"/>
                    </a:solidFill>
                    <a:latin typeface="Times New Roman" pitchFamily="18" charset="0"/>
                  </a:rPr>
                  <a:t>A</a:t>
                </a:r>
              </a:p>
            </p:txBody>
          </p:sp>
        </p:grpSp>
        <p:grpSp>
          <p:nvGrpSpPr>
            <p:cNvPr id="273500" name="Group 92"/>
            <p:cNvGrpSpPr>
              <a:grpSpLocks/>
            </p:cNvGrpSpPr>
            <p:nvPr/>
          </p:nvGrpSpPr>
          <p:grpSpPr bwMode="auto">
            <a:xfrm>
              <a:off x="3119" y="2909"/>
              <a:ext cx="232" cy="248"/>
              <a:chOff x="3119" y="2909"/>
              <a:chExt cx="232" cy="248"/>
            </a:xfrm>
          </p:grpSpPr>
          <p:sp>
            <p:nvSpPr>
              <p:cNvPr id="273501" name="Oval 93"/>
              <p:cNvSpPr>
                <a:spLocks noChangeArrowheads="1"/>
              </p:cNvSpPr>
              <p:nvPr/>
            </p:nvSpPr>
            <p:spPr bwMode="auto">
              <a:xfrm>
                <a:off x="3119" y="2917"/>
                <a:ext cx="232" cy="232"/>
              </a:xfrm>
              <a:prstGeom prst="ellipse">
                <a:avLst/>
              </a:prstGeom>
              <a:solidFill>
                <a:schemeClr val="bg1"/>
              </a:solidFill>
              <a:ln w="127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73502" name="Rectangle 94"/>
              <p:cNvSpPr>
                <a:spLocks noChangeArrowheads="1"/>
              </p:cNvSpPr>
              <p:nvPr/>
            </p:nvSpPr>
            <p:spPr bwMode="auto">
              <a:xfrm>
                <a:off x="3120" y="2909"/>
                <a:ext cx="230" cy="2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GB" sz="2000">
                    <a:solidFill>
                      <a:schemeClr val="hlink"/>
                    </a:solidFill>
                    <a:latin typeface="Times New Roman" pitchFamily="18" charset="0"/>
                  </a:rPr>
                  <a:t>A</a:t>
                </a:r>
              </a:p>
            </p:txBody>
          </p:sp>
        </p:grpSp>
        <p:grpSp>
          <p:nvGrpSpPr>
            <p:cNvPr id="273503" name="Group 95"/>
            <p:cNvGrpSpPr>
              <a:grpSpLocks/>
            </p:cNvGrpSpPr>
            <p:nvPr/>
          </p:nvGrpSpPr>
          <p:grpSpPr bwMode="auto">
            <a:xfrm>
              <a:off x="2495" y="2909"/>
              <a:ext cx="232" cy="248"/>
              <a:chOff x="2495" y="2909"/>
              <a:chExt cx="232" cy="248"/>
            </a:xfrm>
          </p:grpSpPr>
          <p:sp>
            <p:nvSpPr>
              <p:cNvPr id="273504" name="Oval 96"/>
              <p:cNvSpPr>
                <a:spLocks noChangeArrowheads="1"/>
              </p:cNvSpPr>
              <p:nvPr/>
            </p:nvSpPr>
            <p:spPr bwMode="auto">
              <a:xfrm>
                <a:off x="2495" y="2917"/>
                <a:ext cx="232" cy="232"/>
              </a:xfrm>
              <a:prstGeom prst="ellipse">
                <a:avLst/>
              </a:prstGeom>
              <a:solidFill>
                <a:schemeClr val="bg1"/>
              </a:solidFill>
              <a:ln w="127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73505" name="Rectangle 97"/>
              <p:cNvSpPr>
                <a:spLocks noChangeArrowheads="1"/>
              </p:cNvSpPr>
              <p:nvPr/>
            </p:nvSpPr>
            <p:spPr bwMode="auto">
              <a:xfrm>
                <a:off x="2501" y="2909"/>
                <a:ext cx="221" cy="2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GB" sz="2000">
                    <a:solidFill>
                      <a:srgbClr val="063DE8"/>
                    </a:solidFill>
                    <a:latin typeface="Times New Roman" pitchFamily="18" charset="0"/>
                  </a:rPr>
                  <a:t>B</a:t>
                </a:r>
              </a:p>
            </p:txBody>
          </p:sp>
        </p:grpSp>
        <p:grpSp>
          <p:nvGrpSpPr>
            <p:cNvPr id="273506" name="Group 98"/>
            <p:cNvGrpSpPr>
              <a:grpSpLocks/>
            </p:cNvGrpSpPr>
            <p:nvPr/>
          </p:nvGrpSpPr>
          <p:grpSpPr bwMode="auto">
            <a:xfrm>
              <a:off x="3119" y="2525"/>
              <a:ext cx="232" cy="248"/>
              <a:chOff x="3119" y="2525"/>
              <a:chExt cx="232" cy="248"/>
            </a:xfrm>
          </p:grpSpPr>
          <p:sp>
            <p:nvSpPr>
              <p:cNvPr id="273507" name="Oval 99"/>
              <p:cNvSpPr>
                <a:spLocks noChangeArrowheads="1"/>
              </p:cNvSpPr>
              <p:nvPr/>
            </p:nvSpPr>
            <p:spPr bwMode="auto">
              <a:xfrm>
                <a:off x="3119" y="2533"/>
                <a:ext cx="232" cy="232"/>
              </a:xfrm>
              <a:prstGeom prst="ellipse">
                <a:avLst/>
              </a:prstGeom>
              <a:solidFill>
                <a:schemeClr val="bg1"/>
              </a:solidFill>
              <a:ln w="127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73508" name="Rectangle 100"/>
              <p:cNvSpPr>
                <a:spLocks noChangeArrowheads="1"/>
              </p:cNvSpPr>
              <p:nvPr/>
            </p:nvSpPr>
            <p:spPr bwMode="auto">
              <a:xfrm>
                <a:off x="3125" y="2525"/>
                <a:ext cx="221" cy="2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GB" sz="2000">
                    <a:solidFill>
                      <a:srgbClr val="063DE8"/>
                    </a:solidFill>
                    <a:latin typeface="Times New Roman" pitchFamily="18" charset="0"/>
                  </a:rPr>
                  <a:t>B</a:t>
                </a:r>
              </a:p>
            </p:txBody>
          </p:sp>
        </p:grpSp>
      </p:grpSp>
      <p:grpSp>
        <p:nvGrpSpPr>
          <p:cNvPr id="273509" name="Group 101"/>
          <p:cNvGrpSpPr>
            <a:grpSpLocks/>
          </p:cNvGrpSpPr>
          <p:nvPr/>
        </p:nvGrpSpPr>
        <p:grpSpPr bwMode="auto">
          <a:xfrm>
            <a:off x="3960813" y="5133975"/>
            <a:ext cx="1358900" cy="1003300"/>
            <a:chOff x="2495" y="3341"/>
            <a:chExt cx="856" cy="632"/>
          </a:xfrm>
        </p:grpSpPr>
        <p:grpSp>
          <p:nvGrpSpPr>
            <p:cNvPr id="273510" name="Group 102"/>
            <p:cNvGrpSpPr>
              <a:grpSpLocks/>
            </p:cNvGrpSpPr>
            <p:nvPr/>
          </p:nvGrpSpPr>
          <p:grpSpPr bwMode="auto">
            <a:xfrm>
              <a:off x="2495" y="3341"/>
              <a:ext cx="232" cy="248"/>
              <a:chOff x="2495" y="3341"/>
              <a:chExt cx="232" cy="248"/>
            </a:xfrm>
          </p:grpSpPr>
          <p:sp>
            <p:nvSpPr>
              <p:cNvPr id="273511" name="Oval 103"/>
              <p:cNvSpPr>
                <a:spLocks noChangeArrowheads="1"/>
              </p:cNvSpPr>
              <p:nvPr/>
            </p:nvSpPr>
            <p:spPr bwMode="auto">
              <a:xfrm>
                <a:off x="2495" y="3349"/>
                <a:ext cx="232" cy="232"/>
              </a:xfrm>
              <a:prstGeom prst="ellipse">
                <a:avLst/>
              </a:prstGeom>
              <a:solidFill>
                <a:schemeClr val="bg1"/>
              </a:solidFill>
              <a:ln w="127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73512" name="Rectangle 104"/>
              <p:cNvSpPr>
                <a:spLocks noChangeArrowheads="1"/>
              </p:cNvSpPr>
              <p:nvPr/>
            </p:nvSpPr>
            <p:spPr bwMode="auto">
              <a:xfrm>
                <a:off x="2496" y="3341"/>
                <a:ext cx="230" cy="2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GB" sz="2000">
                    <a:solidFill>
                      <a:schemeClr val="hlink"/>
                    </a:solidFill>
                    <a:latin typeface="Times New Roman" pitchFamily="18" charset="0"/>
                  </a:rPr>
                  <a:t>A</a:t>
                </a:r>
              </a:p>
            </p:txBody>
          </p:sp>
        </p:grpSp>
        <p:grpSp>
          <p:nvGrpSpPr>
            <p:cNvPr id="273513" name="Group 105"/>
            <p:cNvGrpSpPr>
              <a:grpSpLocks/>
            </p:cNvGrpSpPr>
            <p:nvPr/>
          </p:nvGrpSpPr>
          <p:grpSpPr bwMode="auto">
            <a:xfrm>
              <a:off x="3119" y="3725"/>
              <a:ext cx="232" cy="248"/>
              <a:chOff x="3119" y="3725"/>
              <a:chExt cx="232" cy="248"/>
            </a:xfrm>
          </p:grpSpPr>
          <p:sp>
            <p:nvSpPr>
              <p:cNvPr id="273514" name="Oval 106"/>
              <p:cNvSpPr>
                <a:spLocks noChangeArrowheads="1"/>
              </p:cNvSpPr>
              <p:nvPr/>
            </p:nvSpPr>
            <p:spPr bwMode="auto">
              <a:xfrm>
                <a:off x="3119" y="3733"/>
                <a:ext cx="232" cy="232"/>
              </a:xfrm>
              <a:prstGeom prst="ellipse">
                <a:avLst/>
              </a:prstGeom>
              <a:solidFill>
                <a:schemeClr val="bg1"/>
              </a:solidFill>
              <a:ln w="127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73515" name="Rectangle 107"/>
              <p:cNvSpPr>
                <a:spLocks noChangeArrowheads="1"/>
              </p:cNvSpPr>
              <p:nvPr/>
            </p:nvSpPr>
            <p:spPr bwMode="auto">
              <a:xfrm>
                <a:off x="3120" y="3725"/>
                <a:ext cx="230" cy="2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GB" sz="2000">
                    <a:solidFill>
                      <a:schemeClr val="hlink"/>
                    </a:solidFill>
                    <a:latin typeface="Times New Roman" pitchFamily="18" charset="0"/>
                  </a:rPr>
                  <a:t>A</a:t>
                </a:r>
              </a:p>
            </p:txBody>
          </p:sp>
        </p:grpSp>
        <p:grpSp>
          <p:nvGrpSpPr>
            <p:cNvPr id="273516" name="Group 108"/>
            <p:cNvGrpSpPr>
              <a:grpSpLocks/>
            </p:cNvGrpSpPr>
            <p:nvPr/>
          </p:nvGrpSpPr>
          <p:grpSpPr bwMode="auto">
            <a:xfrm>
              <a:off x="2495" y="3725"/>
              <a:ext cx="232" cy="248"/>
              <a:chOff x="2495" y="3725"/>
              <a:chExt cx="232" cy="248"/>
            </a:xfrm>
          </p:grpSpPr>
          <p:sp>
            <p:nvSpPr>
              <p:cNvPr id="273517" name="Oval 109"/>
              <p:cNvSpPr>
                <a:spLocks noChangeArrowheads="1"/>
              </p:cNvSpPr>
              <p:nvPr/>
            </p:nvSpPr>
            <p:spPr bwMode="auto">
              <a:xfrm>
                <a:off x="2495" y="3733"/>
                <a:ext cx="232" cy="232"/>
              </a:xfrm>
              <a:prstGeom prst="ellipse">
                <a:avLst/>
              </a:prstGeom>
              <a:solidFill>
                <a:schemeClr val="bg1"/>
              </a:solidFill>
              <a:ln w="127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73518" name="Rectangle 110"/>
              <p:cNvSpPr>
                <a:spLocks noChangeArrowheads="1"/>
              </p:cNvSpPr>
              <p:nvPr/>
            </p:nvSpPr>
            <p:spPr bwMode="auto">
              <a:xfrm>
                <a:off x="2501" y="3725"/>
                <a:ext cx="221" cy="2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GB" sz="2000">
                    <a:solidFill>
                      <a:srgbClr val="063DE8"/>
                    </a:solidFill>
                    <a:latin typeface="Times New Roman" pitchFamily="18" charset="0"/>
                  </a:rPr>
                  <a:t>B</a:t>
                </a:r>
              </a:p>
            </p:txBody>
          </p:sp>
        </p:grpSp>
        <p:grpSp>
          <p:nvGrpSpPr>
            <p:cNvPr id="273519" name="Group 111"/>
            <p:cNvGrpSpPr>
              <a:grpSpLocks/>
            </p:cNvGrpSpPr>
            <p:nvPr/>
          </p:nvGrpSpPr>
          <p:grpSpPr bwMode="auto">
            <a:xfrm>
              <a:off x="3119" y="3341"/>
              <a:ext cx="232" cy="248"/>
              <a:chOff x="3119" y="3341"/>
              <a:chExt cx="232" cy="248"/>
            </a:xfrm>
          </p:grpSpPr>
          <p:sp>
            <p:nvSpPr>
              <p:cNvPr id="273520" name="Oval 112"/>
              <p:cNvSpPr>
                <a:spLocks noChangeArrowheads="1"/>
              </p:cNvSpPr>
              <p:nvPr/>
            </p:nvSpPr>
            <p:spPr bwMode="auto">
              <a:xfrm>
                <a:off x="3119" y="3349"/>
                <a:ext cx="232" cy="232"/>
              </a:xfrm>
              <a:prstGeom prst="ellipse">
                <a:avLst/>
              </a:prstGeom>
              <a:solidFill>
                <a:schemeClr val="bg1"/>
              </a:solidFill>
              <a:ln w="127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73521" name="Rectangle 113"/>
              <p:cNvSpPr>
                <a:spLocks noChangeArrowheads="1"/>
              </p:cNvSpPr>
              <p:nvPr/>
            </p:nvSpPr>
            <p:spPr bwMode="auto">
              <a:xfrm>
                <a:off x="3125" y="3341"/>
                <a:ext cx="221" cy="2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GB" sz="2000">
                    <a:solidFill>
                      <a:srgbClr val="063DE8"/>
                    </a:solidFill>
                    <a:latin typeface="Times New Roman" pitchFamily="18" charset="0"/>
                  </a:rPr>
                  <a:t>B</a:t>
                </a:r>
              </a:p>
            </p:txBody>
          </p:sp>
        </p:grpSp>
      </p:grpSp>
      <p:grpSp>
        <p:nvGrpSpPr>
          <p:cNvPr id="273522" name="Group 114"/>
          <p:cNvGrpSpPr>
            <a:grpSpLocks/>
          </p:cNvGrpSpPr>
          <p:nvPr/>
        </p:nvGrpSpPr>
        <p:grpSpPr bwMode="auto">
          <a:xfrm>
            <a:off x="5829300" y="2573338"/>
            <a:ext cx="1236663" cy="992187"/>
            <a:chOff x="3672" y="1728"/>
            <a:chExt cx="779" cy="625"/>
          </a:xfrm>
        </p:grpSpPr>
        <p:grpSp>
          <p:nvGrpSpPr>
            <p:cNvPr id="273523" name="Group 115"/>
            <p:cNvGrpSpPr>
              <a:grpSpLocks/>
            </p:cNvGrpSpPr>
            <p:nvPr/>
          </p:nvGrpSpPr>
          <p:grpSpPr bwMode="auto">
            <a:xfrm>
              <a:off x="3672" y="1728"/>
              <a:ext cx="481" cy="481"/>
              <a:chOff x="3672" y="1728"/>
              <a:chExt cx="481" cy="481"/>
            </a:xfrm>
          </p:grpSpPr>
          <p:sp>
            <p:nvSpPr>
              <p:cNvPr id="273524" name="Arc 116"/>
              <p:cNvSpPr>
                <a:spLocks/>
              </p:cNvSpPr>
              <p:nvPr/>
            </p:nvSpPr>
            <p:spPr bwMode="auto">
              <a:xfrm>
                <a:off x="3673" y="1729"/>
                <a:ext cx="384" cy="240"/>
              </a:xfrm>
              <a:custGeom>
                <a:avLst/>
                <a:gdLst>
                  <a:gd name="G0" fmla="+- 21600 0 0"/>
                  <a:gd name="G1" fmla="+- 21600 0 0"/>
                  <a:gd name="G2" fmla="+- 21600 0 0"/>
                  <a:gd name="T0" fmla="*/ 0 w 21600"/>
                  <a:gd name="T1" fmla="*/ 21600 h 21600"/>
                  <a:gd name="T2" fmla="*/ 21544 w 21600"/>
                  <a:gd name="T3" fmla="*/ 0 h 21600"/>
                  <a:gd name="T4" fmla="*/ 21600 w 21600"/>
                  <a:gd name="T5" fmla="*/ 21600 h 21600"/>
                </a:gdLst>
                <a:ahLst/>
                <a:cxnLst>
                  <a:cxn ang="0">
                    <a:pos x="T0" y="T1"/>
                  </a:cxn>
                  <a:cxn ang="0">
                    <a:pos x="T2" y="T3"/>
                  </a:cxn>
                  <a:cxn ang="0">
                    <a:pos x="T4" y="T5"/>
                  </a:cxn>
                </a:cxnLst>
                <a:rect l="0" t="0" r="r" b="b"/>
                <a:pathLst>
                  <a:path w="21600" h="21600" fill="none" extrusionOk="0">
                    <a:moveTo>
                      <a:pt x="0" y="21599"/>
                    </a:moveTo>
                    <a:cubicBezTo>
                      <a:pt x="0" y="9692"/>
                      <a:pt x="9636" y="30"/>
                      <a:pt x="21544" y="0"/>
                    </a:cubicBezTo>
                  </a:path>
                  <a:path w="21600" h="21600" stroke="0" extrusionOk="0">
                    <a:moveTo>
                      <a:pt x="0" y="21599"/>
                    </a:moveTo>
                    <a:cubicBezTo>
                      <a:pt x="0" y="9692"/>
                      <a:pt x="9636" y="30"/>
                      <a:pt x="21544" y="0"/>
                    </a:cubicBezTo>
                    <a:lnTo>
                      <a:pt x="21600" y="21600"/>
                    </a:lnTo>
                    <a:close/>
                  </a:path>
                </a:pathLst>
              </a:custGeom>
              <a:noFill/>
              <a:ln w="12700" cap="rnd">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73525" name="Arc 117"/>
              <p:cNvSpPr>
                <a:spLocks/>
              </p:cNvSpPr>
              <p:nvPr/>
            </p:nvSpPr>
            <p:spPr bwMode="auto">
              <a:xfrm rot="10800000">
                <a:off x="3672" y="1969"/>
                <a:ext cx="385" cy="240"/>
              </a:xfrm>
              <a:custGeom>
                <a:avLst/>
                <a:gdLst>
                  <a:gd name="G0" fmla="+- 56 0 0"/>
                  <a:gd name="G1" fmla="+- 21600 0 0"/>
                  <a:gd name="G2" fmla="+- 21600 0 0"/>
                  <a:gd name="T0" fmla="*/ 0 w 21656"/>
                  <a:gd name="T1" fmla="*/ 0 h 21600"/>
                  <a:gd name="T2" fmla="*/ 21656 w 21656"/>
                  <a:gd name="T3" fmla="*/ 21600 h 21600"/>
                  <a:gd name="T4" fmla="*/ 56 w 21656"/>
                  <a:gd name="T5" fmla="*/ 21600 h 21600"/>
                </a:gdLst>
                <a:ahLst/>
                <a:cxnLst>
                  <a:cxn ang="0">
                    <a:pos x="T0" y="T1"/>
                  </a:cxn>
                  <a:cxn ang="0">
                    <a:pos x="T2" y="T3"/>
                  </a:cxn>
                  <a:cxn ang="0">
                    <a:pos x="T4" y="T5"/>
                  </a:cxn>
                </a:cxnLst>
                <a:rect l="0" t="0" r="r" b="b"/>
                <a:pathLst>
                  <a:path w="21656" h="21600" fill="none" extrusionOk="0">
                    <a:moveTo>
                      <a:pt x="0" y="0"/>
                    </a:moveTo>
                    <a:cubicBezTo>
                      <a:pt x="18" y="0"/>
                      <a:pt x="37" y="0"/>
                      <a:pt x="56" y="0"/>
                    </a:cubicBezTo>
                    <a:cubicBezTo>
                      <a:pt x="11985" y="0"/>
                      <a:pt x="21656" y="9670"/>
                      <a:pt x="21656" y="21600"/>
                    </a:cubicBezTo>
                  </a:path>
                  <a:path w="21656" h="21600" stroke="0" extrusionOk="0">
                    <a:moveTo>
                      <a:pt x="0" y="0"/>
                    </a:moveTo>
                    <a:cubicBezTo>
                      <a:pt x="18" y="0"/>
                      <a:pt x="37" y="0"/>
                      <a:pt x="56" y="0"/>
                    </a:cubicBezTo>
                    <a:cubicBezTo>
                      <a:pt x="11985" y="0"/>
                      <a:pt x="21656" y="9670"/>
                      <a:pt x="21656" y="21600"/>
                    </a:cubicBezTo>
                    <a:lnTo>
                      <a:pt x="56" y="21600"/>
                    </a:lnTo>
                    <a:close/>
                  </a:path>
                </a:pathLst>
              </a:custGeom>
              <a:noFill/>
              <a:ln w="12700" cap="rnd">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73526" name="Arc 118"/>
              <p:cNvSpPr>
                <a:spLocks/>
              </p:cNvSpPr>
              <p:nvPr/>
            </p:nvSpPr>
            <p:spPr bwMode="auto">
              <a:xfrm>
                <a:off x="3865" y="1825"/>
                <a:ext cx="192" cy="144"/>
              </a:xfrm>
              <a:custGeom>
                <a:avLst/>
                <a:gdLst>
                  <a:gd name="G0" fmla="+- 21600 0 0"/>
                  <a:gd name="G1" fmla="+- 21600 0 0"/>
                  <a:gd name="G2" fmla="+- 21600 0 0"/>
                  <a:gd name="T0" fmla="*/ 0 w 21600"/>
                  <a:gd name="T1" fmla="*/ 21600 h 21600"/>
                  <a:gd name="T2" fmla="*/ 21488 w 21600"/>
                  <a:gd name="T3" fmla="*/ 0 h 21600"/>
                  <a:gd name="T4" fmla="*/ 21600 w 21600"/>
                  <a:gd name="T5" fmla="*/ 21600 h 21600"/>
                </a:gdLst>
                <a:ahLst/>
                <a:cxnLst>
                  <a:cxn ang="0">
                    <a:pos x="T0" y="T1"/>
                  </a:cxn>
                  <a:cxn ang="0">
                    <a:pos x="T2" y="T3"/>
                  </a:cxn>
                  <a:cxn ang="0">
                    <a:pos x="T4" y="T5"/>
                  </a:cxn>
                </a:cxnLst>
                <a:rect l="0" t="0" r="r" b="b"/>
                <a:pathLst>
                  <a:path w="21600" h="21600" fill="none" extrusionOk="0">
                    <a:moveTo>
                      <a:pt x="0" y="21599"/>
                    </a:moveTo>
                    <a:cubicBezTo>
                      <a:pt x="0" y="9714"/>
                      <a:pt x="9602" y="61"/>
                      <a:pt x="21488" y="0"/>
                    </a:cubicBezTo>
                  </a:path>
                  <a:path w="21600" h="21600" stroke="0" extrusionOk="0">
                    <a:moveTo>
                      <a:pt x="0" y="21599"/>
                    </a:moveTo>
                    <a:cubicBezTo>
                      <a:pt x="0" y="9714"/>
                      <a:pt x="9602" y="61"/>
                      <a:pt x="21488" y="0"/>
                    </a:cubicBezTo>
                    <a:lnTo>
                      <a:pt x="21600" y="21600"/>
                    </a:lnTo>
                    <a:close/>
                  </a:path>
                </a:pathLst>
              </a:custGeom>
              <a:noFill/>
              <a:ln w="12700" cap="rnd">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73527" name="Arc 119"/>
              <p:cNvSpPr>
                <a:spLocks/>
              </p:cNvSpPr>
              <p:nvPr/>
            </p:nvSpPr>
            <p:spPr bwMode="auto">
              <a:xfrm rot="10800000">
                <a:off x="3864" y="1969"/>
                <a:ext cx="193" cy="144"/>
              </a:xfrm>
              <a:custGeom>
                <a:avLst/>
                <a:gdLst>
                  <a:gd name="G0" fmla="+- 112 0 0"/>
                  <a:gd name="G1" fmla="+- 21600 0 0"/>
                  <a:gd name="G2" fmla="+- 21600 0 0"/>
                  <a:gd name="T0" fmla="*/ 0 w 21712"/>
                  <a:gd name="T1" fmla="*/ 0 h 21600"/>
                  <a:gd name="T2" fmla="*/ 21712 w 21712"/>
                  <a:gd name="T3" fmla="*/ 21600 h 21600"/>
                  <a:gd name="T4" fmla="*/ 112 w 21712"/>
                  <a:gd name="T5" fmla="*/ 21600 h 21600"/>
                </a:gdLst>
                <a:ahLst/>
                <a:cxnLst>
                  <a:cxn ang="0">
                    <a:pos x="T0" y="T1"/>
                  </a:cxn>
                  <a:cxn ang="0">
                    <a:pos x="T2" y="T3"/>
                  </a:cxn>
                  <a:cxn ang="0">
                    <a:pos x="T4" y="T5"/>
                  </a:cxn>
                </a:cxnLst>
                <a:rect l="0" t="0" r="r" b="b"/>
                <a:pathLst>
                  <a:path w="21712" h="21600" fill="none" extrusionOk="0">
                    <a:moveTo>
                      <a:pt x="0" y="0"/>
                    </a:moveTo>
                    <a:cubicBezTo>
                      <a:pt x="37" y="0"/>
                      <a:pt x="74" y="0"/>
                      <a:pt x="112" y="0"/>
                    </a:cubicBezTo>
                    <a:cubicBezTo>
                      <a:pt x="12041" y="0"/>
                      <a:pt x="21712" y="9670"/>
                      <a:pt x="21712" y="21600"/>
                    </a:cubicBezTo>
                  </a:path>
                  <a:path w="21712" h="21600" stroke="0" extrusionOk="0">
                    <a:moveTo>
                      <a:pt x="0" y="0"/>
                    </a:moveTo>
                    <a:cubicBezTo>
                      <a:pt x="37" y="0"/>
                      <a:pt x="74" y="0"/>
                      <a:pt x="112" y="0"/>
                    </a:cubicBezTo>
                    <a:cubicBezTo>
                      <a:pt x="12041" y="0"/>
                      <a:pt x="21712" y="9670"/>
                      <a:pt x="21712" y="21600"/>
                    </a:cubicBezTo>
                    <a:lnTo>
                      <a:pt x="112" y="21600"/>
                    </a:lnTo>
                    <a:close/>
                  </a:path>
                </a:pathLst>
              </a:custGeom>
              <a:noFill/>
              <a:ln w="12700" cap="rnd">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73528" name="Arc 120"/>
              <p:cNvSpPr>
                <a:spLocks/>
              </p:cNvSpPr>
              <p:nvPr/>
            </p:nvSpPr>
            <p:spPr bwMode="auto">
              <a:xfrm>
                <a:off x="4056" y="2113"/>
                <a:ext cx="48" cy="48"/>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0"/>
                    </a:moveTo>
                    <a:cubicBezTo>
                      <a:pt x="11929" y="0"/>
                      <a:pt x="21600" y="9670"/>
                      <a:pt x="21600" y="21600"/>
                    </a:cubicBezTo>
                  </a:path>
                  <a:path w="21600" h="21600" stroke="0" extrusionOk="0">
                    <a:moveTo>
                      <a:pt x="0" y="0"/>
                    </a:moveTo>
                    <a:cubicBezTo>
                      <a:pt x="11929" y="0"/>
                      <a:pt x="21600" y="9670"/>
                      <a:pt x="21600" y="21600"/>
                    </a:cubicBezTo>
                    <a:lnTo>
                      <a:pt x="0" y="21600"/>
                    </a:lnTo>
                    <a:close/>
                  </a:path>
                </a:pathLst>
              </a:custGeom>
              <a:noFill/>
              <a:ln w="12700" cap="rnd">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73529" name="Arc 121"/>
              <p:cNvSpPr>
                <a:spLocks/>
              </p:cNvSpPr>
              <p:nvPr/>
            </p:nvSpPr>
            <p:spPr bwMode="auto">
              <a:xfrm rot="10800000">
                <a:off x="4057" y="2161"/>
                <a:ext cx="48" cy="48"/>
              </a:xfrm>
              <a:custGeom>
                <a:avLst/>
                <a:gdLst>
                  <a:gd name="G0" fmla="+- 21600 0 0"/>
                  <a:gd name="G1" fmla="+- 21595 0 0"/>
                  <a:gd name="G2" fmla="+- 21600 0 0"/>
                  <a:gd name="T0" fmla="*/ 0 w 21600"/>
                  <a:gd name="T1" fmla="*/ 21595 h 21595"/>
                  <a:gd name="T2" fmla="*/ 21150 w 21600"/>
                  <a:gd name="T3" fmla="*/ 0 h 21595"/>
                  <a:gd name="T4" fmla="*/ 21600 w 21600"/>
                  <a:gd name="T5" fmla="*/ 21595 h 21595"/>
                </a:gdLst>
                <a:ahLst/>
                <a:cxnLst>
                  <a:cxn ang="0">
                    <a:pos x="T0" y="T1"/>
                  </a:cxn>
                  <a:cxn ang="0">
                    <a:pos x="T2" y="T3"/>
                  </a:cxn>
                  <a:cxn ang="0">
                    <a:pos x="T4" y="T5"/>
                  </a:cxn>
                </a:cxnLst>
                <a:rect l="0" t="0" r="r" b="b"/>
                <a:pathLst>
                  <a:path w="21600" h="21595" fill="none" extrusionOk="0">
                    <a:moveTo>
                      <a:pt x="0" y="21594"/>
                    </a:moveTo>
                    <a:cubicBezTo>
                      <a:pt x="0" y="9841"/>
                      <a:pt x="9398" y="244"/>
                      <a:pt x="21149" y="-1"/>
                    </a:cubicBezTo>
                  </a:path>
                  <a:path w="21600" h="21595" stroke="0" extrusionOk="0">
                    <a:moveTo>
                      <a:pt x="0" y="21594"/>
                    </a:moveTo>
                    <a:cubicBezTo>
                      <a:pt x="0" y="9841"/>
                      <a:pt x="9398" y="244"/>
                      <a:pt x="21149" y="-1"/>
                    </a:cubicBezTo>
                    <a:lnTo>
                      <a:pt x="21600" y="21595"/>
                    </a:lnTo>
                    <a:close/>
                  </a:path>
                </a:pathLst>
              </a:custGeom>
              <a:noFill/>
              <a:ln w="12700" cap="rnd">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73530" name="Arc 122"/>
              <p:cNvSpPr>
                <a:spLocks/>
              </p:cNvSpPr>
              <p:nvPr/>
            </p:nvSpPr>
            <p:spPr bwMode="auto">
              <a:xfrm>
                <a:off x="4104" y="1729"/>
                <a:ext cx="48" cy="48"/>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0"/>
                    </a:moveTo>
                    <a:cubicBezTo>
                      <a:pt x="11929" y="0"/>
                      <a:pt x="21600" y="9670"/>
                      <a:pt x="21600" y="21600"/>
                    </a:cubicBezTo>
                  </a:path>
                  <a:path w="21600" h="21600" stroke="0" extrusionOk="0">
                    <a:moveTo>
                      <a:pt x="0" y="0"/>
                    </a:moveTo>
                    <a:cubicBezTo>
                      <a:pt x="11929" y="0"/>
                      <a:pt x="21600" y="9670"/>
                      <a:pt x="21600" y="21600"/>
                    </a:cubicBezTo>
                    <a:lnTo>
                      <a:pt x="0" y="21600"/>
                    </a:lnTo>
                    <a:close/>
                  </a:path>
                </a:pathLst>
              </a:custGeom>
              <a:noFill/>
              <a:ln w="12700" cap="rnd">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73531" name="Arc 123"/>
              <p:cNvSpPr>
                <a:spLocks/>
              </p:cNvSpPr>
              <p:nvPr/>
            </p:nvSpPr>
            <p:spPr bwMode="auto">
              <a:xfrm rot="10800000">
                <a:off x="4105" y="1777"/>
                <a:ext cx="48" cy="48"/>
              </a:xfrm>
              <a:custGeom>
                <a:avLst/>
                <a:gdLst>
                  <a:gd name="G0" fmla="+- 21600 0 0"/>
                  <a:gd name="G1" fmla="+- 21595 0 0"/>
                  <a:gd name="G2" fmla="+- 21600 0 0"/>
                  <a:gd name="T0" fmla="*/ 0 w 21600"/>
                  <a:gd name="T1" fmla="*/ 21595 h 21595"/>
                  <a:gd name="T2" fmla="*/ 21150 w 21600"/>
                  <a:gd name="T3" fmla="*/ 0 h 21595"/>
                  <a:gd name="T4" fmla="*/ 21600 w 21600"/>
                  <a:gd name="T5" fmla="*/ 21595 h 21595"/>
                </a:gdLst>
                <a:ahLst/>
                <a:cxnLst>
                  <a:cxn ang="0">
                    <a:pos x="T0" y="T1"/>
                  </a:cxn>
                  <a:cxn ang="0">
                    <a:pos x="T2" y="T3"/>
                  </a:cxn>
                  <a:cxn ang="0">
                    <a:pos x="T4" y="T5"/>
                  </a:cxn>
                </a:cxnLst>
                <a:rect l="0" t="0" r="r" b="b"/>
                <a:pathLst>
                  <a:path w="21600" h="21595" fill="none" extrusionOk="0">
                    <a:moveTo>
                      <a:pt x="0" y="21594"/>
                    </a:moveTo>
                    <a:cubicBezTo>
                      <a:pt x="0" y="9841"/>
                      <a:pt x="9398" y="244"/>
                      <a:pt x="21149" y="-1"/>
                    </a:cubicBezTo>
                  </a:path>
                  <a:path w="21600" h="21595" stroke="0" extrusionOk="0">
                    <a:moveTo>
                      <a:pt x="0" y="21594"/>
                    </a:moveTo>
                    <a:cubicBezTo>
                      <a:pt x="0" y="9841"/>
                      <a:pt x="9398" y="244"/>
                      <a:pt x="21149" y="-1"/>
                    </a:cubicBezTo>
                    <a:lnTo>
                      <a:pt x="21600" y="21595"/>
                    </a:lnTo>
                    <a:close/>
                  </a:path>
                </a:pathLst>
              </a:custGeom>
              <a:noFill/>
              <a:ln w="12700" cap="rnd">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73532" name="Line 124"/>
              <p:cNvSpPr>
                <a:spLocks noChangeShapeType="1"/>
              </p:cNvSpPr>
              <p:nvPr/>
            </p:nvSpPr>
            <p:spPr bwMode="auto">
              <a:xfrm>
                <a:off x="4056" y="1824"/>
                <a:ext cx="48"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73533" name="Line 125"/>
              <p:cNvSpPr>
                <a:spLocks noChangeShapeType="1"/>
              </p:cNvSpPr>
              <p:nvPr/>
            </p:nvSpPr>
            <p:spPr bwMode="auto">
              <a:xfrm>
                <a:off x="4056" y="1728"/>
                <a:ext cx="48"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273534" name="Group 126"/>
            <p:cNvGrpSpPr>
              <a:grpSpLocks/>
            </p:cNvGrpSpPr>
            <p:nvPr/>
          </p:nvGrpSpPr>
          <p:grpSpPr bwMode="auto">
            <a:xfrm>
              <a:off x="3960" y="1872"/>
              <a:ext cx="481" cy="481"/>
              <a:chOff x="3960" y="1872"/>
              <a:chExt cx="481" cy="481"/>
            </a:xfrm>
          </p:grpSpPr>
          <p:sp>
            <p:nvSpPr>
              <p:cNvPr id="273535" name="Arc 127"/>
              <p:cNvSpPr>
                <a:spLocks/>
              </p:cNvSpPr>
              <p:nvPr/>
            </p:nvSpPr>
            <p:spPr bwMode="auto">
              <a:xfrm>
                <a:off x="4056" y="1873"/>
                <a:ext cx="385" cy="240"/>
              </a:xfrm>
              <a:custGeom>
                <a:avLst/>
                <a:gdLst>
                  <a:gd name="G0" fmla="+- 56 0 0"/>
                  <a:gd name="G1" fmla="+- 21600 0 0"/>
                  <a:gd name="G2" fmla="+- 21600 0 0"/>
                  <a:gd name="T0" fmla="*/ 0 w 21656"/>
                  <a:gd name="T1" fmla="*/ 0 h 21600"/>
                  <a:gd name="T2" fmla="*/ 21656 w 21656"/>
                  <a:gd name="T3" fmla="*/ 21600 h 21600"/>
                  <a:gd name="T4" fmla="*/ 56 w 21656"/>
                  <a:gd name="T5" fmla="*/ 21600 h 21600"/>
                </a:gdLst>
                <a:ahLst/>
                <a:cxnLst>
                  <a:cxn ang="0">
                    <a:pos x="T0" y="T1"/>
                  </a:cxn>
                  <a:cxn ang="0">
                    <a:pos x="T2" y="T3"/>
                  </a:cxn>
                  <a:cxn ang="0">
                    <a:pos x="T4" y="T5"/>
                  </a:cxn>
                </a:cxnLst>
                <a:rect l="0" t="0" r="r" b="b"/>
                <a:pathLst>
                  <a:path w="21656" h="21600" fill="none" extrusionOk="0">
                    <a:moveTo>
                      <a:pt x="0" y="0"/>
                    </a:moveTo>
                    <a:cubicBezTo>
                      <a:pt x="18" y="0"/>
                      <a:pt x="37" y="0"/>
                      <a:pt x="56" y="0"/>
                    </a:cubicBezTo>
                    <a:cubicBezTo>
                      <a:pt x="11985" y="0"/>
                      <a:pt x="21656" y="9670"/>
                      <a:pt x="21656" y="21600"/>
                    </a:cubicBezTo>
                  </a:path>
                  <a:path w="21656" h="21600" stroke="0" extrusionOk="0">
                    <a:moveTo>
                      <a:pt x="0" y="0"/>
                    </a:moveTo>
                    <a:cubicBezTo>
                      <a:pt x="18" y="0"/>
                      <a:pt x="37" y="0"/>
                      <a:pt x="56" y="0"/>
                    </a:cubicBezTo>
                    <a:cubicBezTo>
                      <a:pt x="11985" y="0"/>
                      <a:pt x="21656" y="9670"/>
                      <a:pt x="21656" y="21600"/>
                    </a:cubicBezTo>
                    <a:lnTo>
                      <a:pt x="56" y="21600"/>
                    </a:lnTo>
                    <a:close/>
                  </a:path>
                </a:pathLst>
              </a:custGeom>
              <a:noFill/>
              <a:ln w="12700" cap="rnd">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73536" name="Arc 128"/>
              <p:cNvSpPr>
                <a:spLocks/>
              </p:cNvSpPr>
              <p:nvPr/>
            </p:nvSpPr>
            <p:spPr bwMode="auto">
              <a:xfrm rot="10800000">
                <a:off x="4057" y="2113"/>
                <a:ext cx="384" cy="240"/>
              </a:xfrm>
              <a:custGeom>
                <a:avLst/>
                <a:gdLst>
                  <a:gd name="G0" fmla="+- 21600 0 0"/>
                  <a:gd name="G1" fmla="+- 21600 0 0"/>
                  <a:gd name="G2" fmla="+- 21600 0 0"/>
                  <a:gd name="T0" fmla="*/ 0 w 21600"/>
                  <a:gd name="T1" fmla="*/ 21600 h 21600"/>
                  <a:gd name="T2" fmla="*/ 21544 w 21600"/>
                  <a:gd name="T3" fmla="*/ 0 h 21600"/>
                  <a:gd name="T4" fmla="*/ 21600 w 21600"/>
                  <a:gd name="T5" fmla="*/ 21600 h 21600"/>
                </a:gdLst>
                <a:ahLst/>
                <a:cxnLst>
                  <a:cxn ang="0">
                    <a:pos x="T0" y="T1"/>
                  </a:cxn>
                  <a:cxn ang="0">
                    <a:pos x="T2" y="T3"/>
                  </a:cxn>
                  <a:cxn ang="0">
                    <a:pos x="T4" y="T5"/>
                  </a:cxn>
                </a:cxnLst>
                <a:rect l="0" t="0" r="r" b="b"/>
                <a:pathLst>
                  <a:path w="21600" h="21600" fill="none" extrusionOk="0">
                    <a:moveTo>
                      <a:pt x="0" y="21599"/>
                    </a:moveTo>
                    <a:cubicBezTo>
                      <a:pt x="0" y="9692"/>
                      <a:pt x="9636" y="30"/>
                      <a:pt x="21544" y="0"/>
                    </a:cubicBezTo>
                  </a:path>
                  <a:path w="21600" h="21600" stroke="0" extrusionOk="0">
                    <a:moveTo>
                      <a:pt x="0" y="21599"/>
                    </a:moveTo>
                    <a:cubicBezTo>
                      <a:pt x="0" y="9692"/>
                      <a:pt x="9636" y="30"/>
                      <a:pt x="21544" y="0"/>
                    </a:cubicBezTo>
                    <a:lnTo>
                      <a:pt x="21600" y="21600"/>
                    </a:lnTo>
                    <a:close/>
                  </a:path>
                </a:pathLst>
              </a:custGeom>
              <a:noFill/>
              <a:ln w="12700" cap="rnd">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73537" name="Arc 129"/>
              <p:cNvSpPr>
                <a:spLocks/>
              </p:cNvSpPr>
              <p:nvPr/>
            </p:nvSpPr>
            <p:spPr bwMode="auto">
              <a:xfrm>
                <a:off x="4056" y="1969"/>
                <a:ext cx="193" cy="144"/>
              </a:xfrm>
              <a:custGeom>
                <a:avLst/>
                <a:gdLst>
                  <a:gd name="G0" fmla="+- 112 0 0"/>
                  <a:gd name="G1" fmla="+- 21600 0 0"/>
                  <a:gd name="G2" fmla="+- 21600 0 0"/>
                  <a:gd name="T0" fmla="*/ 0 w 21712"/>
                  <a:gd name="T1" fmla="*/ 0 h 21600"/>
                  <a:gd name="T2" fmla="*/ 21712 w 21712"/>
                  <a:gd name="T3" fmla="*/ 21600 h 21600"/>
                  <a:gd name="T4" fmla="*/ 112 w 21712"/>
                  <a:gd name="T5" fmla="*/ 21600 h 21600"/>
                </a:gdLst>
                <a:ahLst/>
                <a:cxnLst>
                  <a:cxn ang="0">
                    <a:pos x="T0" y="T1"/>
                  </a:cxn>
                  <a:cxn ang="0">
                    <a:pos x="T2" y="T3"/>
                  </a:cxn>
                  <a:cxn ang="0">
                    <a:pos x="T4" y="T5"/>
                  </a:cxn>
                </a:cxnLst>
                <a:rect l="0" t="0" r="r" b="b"/>
                <a:pathLst>
                  <a:path w="21712" h="21600" fill="none" extrusionOk="0">
                    <a:moveTo>
                      <a:pt x="0" y="0"/>
                    </a:moveTo>
                    <a:cubicBezTo>
                      <a:pt x="37" y="0"/>
                      <a:pt x="74" y="0"/>
                      <a:pt x="112" y="0"/>
                    </a:cubicBezTo>
                    <a:cubicBezTo>
                      <a:pt x="12041" y="0"/>
                      <a:pt x="21712" y="9670"/>
                      <a:pt x="21712" y="21600"/>
                    </a:cubicBezTo>
                  </a:path>
                  <a:path w="21712" h="21600" stroke="0" extrusionOk="0">
                    <a:moveTo>
                      <a:pt x="0" y="0"/>
                    </a:moveTo>
                    <a:cubicBezTo>
                      <a:pt x="37" y="0"/>
                      <a:pt x="74" y="0"/>
                      <a:pt x="112" y="0"/>
                    </a:cubicBezTo>
                    <a:cubicBezTo>
                      <a:pt x="12041" y="0"/>
                      <a:pt x="21712" y="9670"/>
                      <a:pt x="21712" y="21600"/>
                    </a:cubicBezTo>
                    <a:lnTo>
                      <a:pt x="112" y="21600"/>
                    </a:lnTo>
                    <a:close/>
                  </a:path>
                </a:pathLst>
              </a:custGeom>
              <a:noFill/>
              <a:ln w="12700" cap="rnd">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73538" name="Arc 130"/>
              <p:cNvSpPr>
                <a:spLocks/>
              </p:cNvSpPr>
              <p:nvPr/>
            </p:nvSpPr>
            <p:spPr bwMode="auto">
              <a:xfrm rot="10800000">
                <a:off x="4057" y="2113"/>
                <a:ext cx="192" cy="144"/>
              </a:xfrm>
              <a:custGeom>
                <a:avLst/>
                <a:gdLst>
                  <a:gd name="G0" fmla="+- 21600 0 0"/>
                  <a:gd name="G1" fmla="+- 21600 0 0"/>
                  <a:gd name="G2" fmla="+- 21600 0 0"/>
                  <a:gd name="T0" fmla="*/ 0 w 21600"/>
                  <a:gd name="T1" fmla="*/ 21600 h 21600"/>
                  <a:gd name="T2" fmla="*/ 21488 w 21600"/>
                  <a:gd name="T3" fmla="*/ 0 h 21600"/>
                  <a:gd name="T4" fmla="*/ 21600 w 21600"/>
                  <a:gd name="T5" fmla="*/ 21600 h 21600"/>
                </a:gdLst>
                <a:ahLst/>
                <a:cxnLst>
                  <a:cxn ang="0">
                    <a:pos x="T0" y="T1"/>
                  </a:cxn>
                  <a:cxn ang="0">
                    <a:pos x="T2" y="T3"/>
                  </a:cxn>
                  <a:cxn ang="0">
                    <a:pos x="T4" y="T5"/>
                  </a:cxn>
                </a:cxnLst>
                <a:rect l="0" t="0" r="r" b="b"/>
                <a:pathLst>
                  <a:path w="21600" h="21600" fill="none" extrusionOk="0">
                    <a:moveTo>
                      <a:pt x="0" y="21599"/>
                    </a:moveTo>
                    <a:cubicBezTo>
                      <a:pt x="0" y="9714"/>
                      <a:pt x="9602" y="61"/>
                      <a:pt x="21488" y="0"/>
                    </a:cubicBezTo>
                  </a:path>
                  <a:path w="21600" h="21600" stroke="0" extrusionOk="0">
                    <a:moveTo>
                      <a:pt x="0" y="21599"/>
                    </a:moveTo>
                    <a:cubicBezTo>
                      <a:pt x="0" y="9714"/>
                      <a:pt x="9602" y="61"/>
                      <a:pt x="21488" y="0"/>
                    </a:cubicBezTo>
                    <a:lnTo>
                      <a:pt x="21600" y="21600"/>
                    </a:lnTo>
                    <a:close/>
                  </a:path>
                </a:pathLst>
              </a:custGeom>
              <a:noFill/>
              <a:ln w="12700" cap="rnd">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73539" name="Arc 131"/>
              <p:cNvSpPr>
                <a:spLocks/>
              </p:cNvSpPr>
              <p:nvPr/>
            </p:nvSpPr>
            <p:spPr bwMode="auto">
              <a:xfrm>
                <a:off x="4009" y="2257"/>
                <a:ext cx="48" cy="48"/>
              </a:xfrm>
              <a:custGeom>
                <a:avLst/>
                <a:gdLst>
                  <a:gd name="G0" fmla="+- 21600 0 0"/>
                  <a:gd name="G1" fmla="+- 21595 0 0"/>
                  <a:gd name="G2" fmla="+- 21600 0 0"/>
                  <a:gd name="T0" fmla="*/ 0 w 21600"/>
                  <a:gd name="T1" fmla="*/ 21595 h 21595"/>
                  <a:gd name="T2" fmla="*/ 21150 w 21600"/>
                  <a:gd name="T3" fmla="*/ 0 h 21595"/>
                  <a:gd name="T4" fmla="*/ 21600 w 21600"/>
                  <a:gd name="T5" fmla="*/ 21595 h 21595"/>
                </a:gdLst>
                <a:ahLst/>
                <a:cxnLst>
                  <a:cxn ang="0">
                    <a:pos x="T0" y="T1"/>
                  </a:cxn>
                  <a:cxn ang="0">
                    <a:pos x="T2" y="T3"/>
                  </a:cxn>
                  <a:cxn ang="0">
                    <a:pos x="T4" y="T5"/>
                  </a:cxn>
                </a:cxnLst>
                <a:rect l="0" t="0" r="r" b="b"/>
                <a:pathLst>
                  <a:path w="21600" h="21595" fill="none" extrusionOk="0">
                    <a:moveTo>
                      <a:pt x="0" y="21594"/>
                    </a:moveTo>
                    <a:cubicBezTo>
                      <a:pt x="0" y="9841"/>
                      <a:pt x="9398" y="244"/>
                      <a:pt x="21149" y="-1"/>
                    </a:cubicBezTo>
                  </a:path>
                  <a:path w="21600" h="21595" stroke="0" extrusionOk="0">
                    <a:moveTo>
                      <a:pt x="0" y="21594"/>
                    </a:moveTo>
                    <a:cubicBezTo>
                      <a:pt x="0" y="9841"/>
                      <a:pt x="9398" y="244"/>
                      <a:pt x="21149" y="-1"/>
                    </a:cubicBezTo>
                    <a:lnTo>
                      <a:pt x="21600" y="21595"/>
                    </a:lnTo>
                    <a:close/>
                  </a:path>
                </a:pathLst>
              </a:custGeom>
              <a:noFill/>
              <a:ln w="12700" cap="rnd">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73540" name="Arc 132"/>
              <p:cNvSpPr>
                <a:spLocks/>
              </p:cNvSpPr>
              <p:nvPr/>
            </p:nvSpPr>
            <p:spPr bwMode="auto">
              <a:xfrm rot="10800000">
                <a:off x="4008" y="2305"/>
                <a:ext cx="48" cy="48"/>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0"/>
                    </a:moveTo>
                    <a:cubicBezTo>
                      <a:pt x="11929" y="0"/>
                      <a:pt x="21600" y="9670"/>
                      <a:pt x="21600" y="21600"/>
                    </a:cubicBezTo>
                  </a:path>
                  <a:path w="21600" h="21600" stroke="0" extrusionOk="0">
                    <a:moveTo>
                      <a:pt x="0" y="0"/>
                    </a:moveTo>
                    <a:cubicBezTo>
                      <a:pt x="11929" y="0"/>
                      <a:pt x="21600" y="9670"/>
                      <a:pt x="21600" y="21600"/>
                    </a:cubicBezTo>
                    <a:lnTo>
                      <a:pt x="0" y="21600"/>
                    </a:lnTo>
                    <a:close/>
                  </a:path>
                </a:pathLst>
              </a:custGeom>
              <a:noFill/>
              <a:ln w="12700" cap="rnd">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73541" name="Arc 133"/>
              <p:cNvSpPr>
                <a:spLocks/>
              </p:cNvSpPr>
              <p:nvPr/>
            </p:nvSpPr>
            <p:spPr bwMode="auto">
              <a:xfrm>
                <a:off x="3961" y="1873"/>
                <a:ext cx="48" cy="48"/>
              </a:xfrm>
              <a:custGeom>
                <a:avLst/>
                <a:gdLst>
                  <a:gd name="G0" fmla="+- 21600 0 0"/>
                  <a:gd name="G1" fmla="+- 21595 0 0"/>
                  <a:gd name="G2" fmla="+- 21600 0 0"/>
                  <a:gd name="T0" fmla="*/ 0 w 21600"/>
                  <a:gd name="T1" fmla="*/ 21595 h 21595"/>
                  <a:gd name="T2" fmla="*/ 21150 w 21600"/>
                  <a:gd name="T3" fmla="*/ 0 h 21595"/>
                  <a:gd name="T4" fmla="*/ 21600 w 21600"/>
                  <a:gd name="T5" fmla="*/ 21595 h 21595"/>
                </a:gdLst>
                <a:ahLst/>
                <a:cxnLst>
                  <a:cxn ang="0">
                    <a:pos x="T0" y="T1"/>
                  </a:cxn>
                  <a:cxn ang="0">
                    <a:pos x="T2" y="T3"/>
                  </a:cxn>
                  <a:cxn ang="0">
                    <a:pos x="T4" y="T5"/>
                  </a:cxn>
                </a:cxnLst>
                <a:rect l="0" t="0" r="r" b="b"/>
                <a:pathLst>
                  <a:path w="21600" h="21595" fill="none" extrusionOk="0">
                    <a:moveTo>
                      <a:pt x="0" y="21594"/>
                    </a:moveTo>
                    <a:cubicBezTo>
                      <a:pt x="0" y="9841"/>
                      <a:pt x="9398" y="244"/>
                      <a:pt x="21149" y="-1"/>
                    </a:cubicBezTo>
                  </a:path>
                  <a:path w="21600" h="21595" stroke="0" extrusionOk="0">
                    <a:moveTo>
                      <a:pt x="0" y="21594"/>
                    </a:moveTo>
                    <a:cubicBezTo>
                      <a:pt x="0" y="9841"/>
                      <a:pt x="9398" y="244"/>
                      <a:pt x="21149" y="-1"/>
                    </a:cubicBezTo>
                    <a:lnTo>
                      <a:pt x="21600" y="21595"/>
                    </a:lnTo>
                    <a:close/>
                  </a:path>
                </a:pathLst>
              </a:custGeom>
              <a:noFill/>
              <a:ln w="12700" cap="rnd">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73542" name="Arc 134"/>
              <p:cNvSpPr>
                <a:spLocks/>
              </p:cNvSpPr>
              <p:nvPr/>
            </p:nvSpPr>
            <p:spPr bwMode="auto">
              <a:xfrm rot="10800000">
                <a:off x="3960" y="1921"/>
                <a:ext cx="48" cy="48"/>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0"/>
                    </a:moveTo>
                    <a:cubicBezTo>
                      <a:pt x="11929" y="0"/>
                      <a:pt x="21600" y="9670"/>
                      <a:pt x="21600" y="21600"/>
                    </a:cubicBezTo>
                  </a:path>
                  <a:path w="21600" h="21600" stroke="0" extrusionOk="0">
                    <a:moveTo>
                      <a:pt x="0" y="0"/>
                    </a:moveTo>
                    <a:cubicBezTo>
                      <a:pt x="11929" y="0"/>
                      <a:pt x="21600" y="9670"/>
                      <a:pt x="21600" y="21600"/>
                    </a:cubicBezTo>
                    <a:lnTo>
                      <a:pt x="0" y="21600"/>
                    </a:lnTo>
                    <a:close/>
                  </a:path>
                </a:pathLst>
              </a:custGeom>
              <a:noFill/>
              <a:ln w="12700" cap="rnd">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73543" name="Line 135"/>
              <p:cNvSpPr>
                <a:spLocks noChangeShapeType="1"/>
              </p:cNvSpPr>
              <p:nvPr/>
            </p:nvSpPr>
            <p:spPr bwMode="auto">
              <a:xfrm flipH="1">
                <a:off x="4008" y="1968"/>
                <a:ext cx="48"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73544" name="Line 136"/>
              <p:cNvSpPr>
                <a:spLocks noChangeShapeType="1"/>
              </p:cNvSpPr>
              <p:nvPr/>
            </p:nvSpPr>
            <p:spPr bwMode="auto">
              <a:xfrm flipH="1">
                <a:off x="4008" y="1872"/>
                <a:ext cx="48"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273545" name="Rectangle 137"/>
            <p:cNvSpPr>
              <a:spLocks noChangeArrowheads="1"/>
            </p:cNvSpPr>
            <p:nvPr/>
          </p:nvSpPr>
          <p:spPr bwMode="auto">
            <a:xfrm>
              <a:off x="3675" y="1850"/>
              <a:ext cx="221" cy="2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GB" sz="2000">
                  <a:solidFill>
                    <a:srgbClr val="063DE8"/>
                  </a:solidFill>
                  <a:latin typeface="Times New Roman" pitchFamily="18" charset="0"/>
                </a:rPr>
                <a:t>B</a:t>
              </a:r>
            </a:p>
          </p:txBody>
        </p:sp>
        <p:sp>
          <p:nvSpPr>
            <p:cNvPr id="273546" name="Rectangle 138"/>
            <p:cNvSpPr>
              <a:spLocks noChangeArrowheads="1"/>
            </p:cNvSpPr>
            <p:nvPr/>
          </p:nvSpPr>
          <p:spPr bwMode="auto">
            <a:xfrm>
              <a:off x="4221" y="1973"/>
              <a:ext cx="230" cy="2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GB" sz="2000">
                  <a:solidFill>
                    <a:schemeClr val="hlink"/>
                  </a:solidFill>
                  <a:latin typeface="Times New Roman" pitchFamily="18" charset="0"/>
                </a:rPr>
                <a:t>A</a:t>
              </a:r>
            </a:p>
          </p:txBody>
        </p:sp>
      </p:grpSp>
      <p:grpSp>
        <p:nvGrpSpPr>
          <p:cNvPr id="273547" name="Group 139"/>
          <p:cNvGrpSpPr>
            <a:grpSpLocks/>
          </p:cNvGrpSpPr>
          <p:nvPr/>
        </p:nvGrpSpPr>
        <p:grpSpPr bwMode="auto">
          <a:xfrm>
            <a:off x="5829300" y="3868738"/>
            <a:ext cx="1236663" cy="992187"/>
            <a:chOff x="3672" y="2544"/>
            <a:chExt cx="779" cy="625"/>
          </a:xfrm>
        </p:grpSpPr>
        <p:grpSp>
          <p:nvGrpSpPr>
            <p:cNvPr id="273548" name="Group 140"/>
            <p:cNvGrpSpPr>
              <a:grpSpLocks/>
            </p:cNvGrpSpPr>
            <p:nvPr/>
          </p:nvGrpSpPr>
          <p:grpSpPr bwMode="auto">
            <a:xfrm>
              <a:off x="3672" y="2544"/>
              <a:ext cx="481" cy="481"/>
              <a:chOff x="3672" y="2544"/>
              <a:chExt cx="481" cy="481"/>
            </a:xfrm>
          </p:grpSpPr>
          <p:sp>
            <p:nvSpPr>
              <p:cNvPr id="273549" name="Arc 141"/>
              <p:cNvSpPr>
                <a:spLocks/>
              </p:cNvSpPr>
              <p:nvPr/>
            </p:nvSpPr>
            <p:spPr bwMode="auto">
              <a:xfrm>
                <a:off x="3673" y="2545"/>
                <a:ext cx="384" cy="240"/>
              </a:xfrm>
              <a:custGeom>
                <a:avLst/>
                <a:gdLst>
                  <a:gd name="G0" fmla="+- 21600 0 0"/>
                  <a:gd name="G1" fmla="+- 21600 0 0"/>
                  <a:gd name="G2" fmla="+- 21600 0 0"/>
                  <a:gd name="T0" fmla="*/ 0 w 21600"/>
                  <a:gd name="T1" fmla="*/ 21600 h 21600"/>
                  <a:gd name="T2" fmla="*/ 21544 w 21600"/>
                  <a:gd name="T3" fmla="*/ 0 h 21600"/>
                  <a:gd name="T4" fmla="*/ 21600 w 21600"/>
                  <a:gd name="T5" fmla="*/ 21600 h 21600"/>
                </a:gdLst>
                <a:ahLst/>
                <a:cxnLst>
                  <a:cxn ang="0">
                    <a:pos x="T0" y="T1"/>
                  </a:cxn>
                  <a:cxn ang="0">
                    <a:pos x="T2" y="T3"/>
                  </a:cxn>
                  <a:cxn ang="0">
                    <a:pos x="T4" y="T5"/>
                  </a:cxn>
                </a:cxnLst>
                <a:rect l="0" t="0" r="r" b="b"/>
                <a:pathLst>
                  <a:path w="21600" h="21600" fill="none" extrusionOk="0">
                    <a:moveTo>
                      <a:pt x="0" y="21599"/>
                    </a:moveTo>
                    <a:cubicBezTo>
                      <a:pt x="0" y="9692"/>
                      <a:pt x="9636" y="30"/>
                      <a:pt x="21544" y="0"/>
                    </a:cubicBezTo>
                  </a:path>
                  <a:path w="21600" h="21600" stroke="0" extrusionOk="0">
                    <a:moveTo>
                      <a:pt x="0" y="21599"/>
                    </a:moveTo>
                    <a:cubicBezTo>
                      <a:pt x="0" y="9692"/>
                      <a:pt x="9636" y="30"/>
                      <a:pt x="21544" y="0"/>
                    </a:cubicBezTo>
                    <a:lnTo>
                      <a:pt x="21600" y="21600"/>
                    </a:lnTo>
                    <a:close/>
                  </a:path>
                </a:pathLst>
              </a:custGeom>
              <a:noFill/>
              <a:ln w="12700" cap="rnd">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73550" name="Arc 142"/>
              <p:cNvSpPr>
                <a:spLocks/>
              </p:cNvSpPr>
              <p:nvPr/>
            </p:nvSpPr>
            <p:spPr bwMode="auto">
              <a:xfrm rot="10800000">
                <a:off x="3672" y="2785"/>
                <a:ext cx="385" cy="240"/>
              </a:xfrm>
              <a:custGeom>
                <a:avLst/>
                <a:gdLst>
                  <a:gd name="G0" fmla="+- 56 0 0"/>
                  <a:gd name="G1" fmla="+- 21600 0 0"/>
                  <a:gd name="G2" fmla="+- 21600 0 0"/>
                  <a:gd name="T0" fmla="*/ 0 w 21656"/>
                  <a:gd name="T1" fmla="*/ 0 h 21600"/>
                  <a:gd name="T2" fmla="*/ 21656 w 21656"/>
                  <a:gd name="T3" fmla="*/ 21600 h 21600"/>
                  <a:gd name="T4" fmla="*/ 56 w 21656"/>
                  <a:gd name="T5" fmla="*/ 21600 h 21600"/>
                </a:gdLst>
                <a:ahLst/>
                <a:cxnLst>
                  <a:cxn ang="0">
                    <a:pos x="T0" y="T1"/>
                  </a:cxn>
                  <a:cxn ang="0">
                    <a:pos x="T2" y="T3"/>
                  </a:cxn>
                  <a:cxn ang="0">
                    <a:pos x="T4" y="T5"/>
                  </a:cxn>
                </a:cxnLst>
                <a:rect l="0" t="0" r="r" b="b"/>
                <a:pathLst>
                  <a:path w="21656" h="21600" fill="none" extrusionOk="0">
                    <a:moveTo>
                      <a:pt x="0" y="0"/>
                    </a:moveTo>
                    <a:cubicBezTo>
                      <a:pt x="18" y="0"/>
                      <a:pt x="37" y="0"/>
                      <a:pt x="56" y="0"/>
                    </a:cubicBezTo>
                    <a:cubicBezTo>
                      <a:pt x="11985" y="0"/>
                      <a:pt x="21656" y="9670"/>
                      <a:pt x="21656" y="21600"/>
                    </a:cubicBezTo>
                  </a:path>
                  <a:path w="21656" h="21600" stroke="0" extrusionOk="0">
                    <a:moveTo>
                      <a:pt x="0" y="0"/>
                    </a:moveTo>
                    <a:cubicBezTo>
                      <a:pt x="18" y="0"/>
                      <a:pt x="37" y="0"/>
                      <a:pt x="56" y="0"/>
                    </a:cubicBezTo>
                    <a:cubicBezTo>
                      <a:pt x="11985" y="0"/>
                      <a:pt x="21656" y="9670"/>
                      <a:pt x="21656" y="21600"/>
                    </a:cubicBezTo>
                    <a:lnTo>
                      <a:pt x="56" y="21600"/>
                    </a:lnTo>
                    <a:close/>
                  </a:path>
                </a:pathLst>
              </a:custGeom>
              <a:noFill/>
              <a:ln w="12700" cap="rnd">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73551" name="Arc 143"/>
              <p:cNvSpPr>
                <a:spLocks/>
              </p:cNvSpPr>
              <p:nvPr/>
            </p:nvSpPr>
            <p:spPr bwMode="auto">
              <a:xfrm>
                <a:off x="3865" y="2641"/>
                <a:ext cx="192" cy="144"/>
              </a:xfrm>
              <a:custGeom>
                <a:avLst/>
                <a:gdLst>
                  <a:gd name="G0" fmla="+- 21600 0 0"/>
                  <a:gd name="G1" fmla="+- 21600 0 0"/>
                  <a:gd name="G2" fmla="+- 21600 0 0"/>
                  <a:gd name="T0" fmla="*/ 0 w 21600"/>
                  <a:gd name="T1" fmla="*/ 21600 h 21600"/>
                  <a:gd name="T2" fmla="*/ 21488 w 21600"/>
                  <a:gd name="T3" fmla="*/ 0 h 21600"/>
                  <a:gd name="T4" fmla="*/ 21600 w 21600"/>
                  <a:gd name="T5" fmla="*/ 21600 h 21600"/>
                </a:gdLst>
                <a:ahLst/>
                <a:cxnLst>
                  <a:cxn ang="0">
                    <a:pos x="T0" y="T1"/>
                  </a:cxn>
                  <a:cxn ang="0">
                    <a:pos x="T2" y="T3"/>
                  </a:cxn>
                  <a:cxn ang="0">
                    <a:pos x="T4" y="T5"/>
                  </a:cxn>
                </a:cxnLst>
                <a:rect l="0" t="0" r="r" b="b"/>
                <a:pathLst>
                  <a:path w="21600" h="21600" fill="none" extrusionOk="0">
                    <a:moveTo>
                      <a:pt x="0" y="21599"/>
                    </a:moveTo>
                    <a:cubicBezTo>
                      <a:pt x="0" y="9714"/>
                      <a:pt x="9602" y="61"/>
                      <a:pt x="21488" y="0"/>
                    </a:cubicBezTo>
                  </a:path>
                  <a:path w="21600" h="21600" stroke="0" extrusionOk="0">
                    <a:moveTo>
                      <a:pt x="0" y="21599"/>
                    </a:moveTo>
                    <a:cubicBezTo>
                      <a:pt x="0" y="9714"/>
                      <a:pt x="9602" y="61"/>
                      <a:pt x="21488" y="0"/>
                    </a:cubicBezTo>
                    <a:lnTo>
                      <a:pt x="21600" y="21600"/>
                    </a:lnTo>
                    <a:close/>
                  </a:path>
                </a:pathLst>
              </a:custGeom>
              <a:noFill/>
              <a:ln w="12700" cap="rnd">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73552" name="Arc 144"/>
              <p:cNvSpPr>
                <a:spLocks/>
              </p:cNvSpPr>
              <p:nvPr/>
            </p:nvSpPr>
            <p:spPr bwMode="auto">
              <a:xfrm rot="10800000">
                <a:off x="3864" y="2785"/>
                <a:ext cx="193" cy="144"/>
              </a:xfrm>
              <a:custGeom>
                <a:avLst/>
                <a:gdLst>
                  <a:gd name="G0" fmla="+- 112 0 0"/>
                  <a:gd name="G1" fmla="+- 21600 0 0"/>
                  <a:gd name="G2" fmla="+- 21600 0 0"/>
                  <a:gd name="T0" fmla="*/ 0 w 21712"/>
                  <a:gd name="T1" fmla="*/ 0 h 21600"/>
                  <a:gd name="T2" fmla="*/ 21712 w 21712"/>
                  <a:gd name="T3" fmla="*/ 21600 h 21600"/>
                  <a:gd name="T4" fmla="*/ 112 w 21712"/>
                  <a:gd name="T5" fmla="*/ 21600 h 21600"/>
                </a:gdLst>
                <a:ahLst/>
                <a:cxnLst>
                  <a:cxn ang="0">
                    <a:pos x="T0" y="T1"/>
                  </a:cxn>
                  <a:cxn ang="0">
                    <a:pos x="T2" y="T3"/>
                  </a:cxn>
                  <a:cxn ang="0">
                    <a:pos x="T4" y="T5"/>
                  </a:cxn>
                </a:cxnLst>
                <a:rect l="0" t="0" r="r" b="b"/>
                <a:pathLst>
                  <a:path w="21712" h="21600" fill="none" extrusionOk="0">
                    <a:moveTo>
                      <a:pt x="0" y="0"/>
                    </a:moveTo>
                    <a:cubicBezTo>
                      <a:pt x="37" y="0"/>
                      <a:pt x="74" y="0"/>
                      <a:pt x="112" y="0"/>
                    </a:cubicBezTo>
                    <a:cubicBezTo>
                      <a:pt x="12041" y="0"/>
                      <a:pt x="21712" y="9670"/>
                      <a:pt x="21712" y="21600"/>
                    </a:cubicBezTo>
                  </a:path>
                  <a:path w="21712" h="21600" stroke="0" extrusionOk="0">
                    <a:moveTo>
                      <a:pt x="0" y="0"/>
                    </a:moveTo>
                    <a:cubicBezTo>
                      <a:pt x="37" y="0"/>
                      <a:pt x="74" y="0"/>
                      <a:pt x="112" y="0"/>
                    </a:cubicBezTo>
                    <a:cubicBezTo>
                      <a:pt x="12041" y="0"/>
                      <a:pt x="21712" y="9670"/>
                      <a:pt x="21712" y="21600"/>
                    </a:cubicBezTo>
                    <a:lnTo>
                      <a:pt x="112" y="21600"/>
                    </a:lnTo>
                    <a:close/>
                  </a:path>
                </a:pathLst>
              </a:custGeom>
              <a:noFill/>
              <a:ln w="12700" cap="rnd">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73553" name="Arc 145"/>
              <p:cNvSpPr>
                <a:spLocks/>
              </p:cNvSpPr>
              <p:nvPr/>
            </p:nvSpPr>
            <p:spPr bwMode="auto">
              <a:xfrm>
                <a:off x="4056" y="2929"/>
                <a:ext cx="48" cy="48"/>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0"/>
                    </a:moveTo>
                    <a:cubicBezTo>
                      <a:pt x="11929" y="0"/>
                      <a:pt x="21600" y="9670"/>
                      <a:pt x="21600" y="21600"/>
                    </a:cubicBezTo>
                  </a:path>
                  <a:path w="21600" h="21600" stroke="0" extrusionOk="0">
                    <a:moveTo>
                      <a:pt x="0" y="0"/>
                    </a:moveTo>
                    <a:cubicBezTo>
                      <a:pt x="11929" y="0"/>
                      <a:pt x="21600" y="9670"/>
                      <a:pt x="21600" y="21600"/>
                    </a:cubicBezTo>
                    <a:lnTo>
                      <a:pt x="0" y="21600"/>
                    </a:lnTo>
                    <a:close/>
                  </a:path>
                </a:pathLst>
              </a:custGeom>
              <a:noFill/>
              <a:ln w="12700" cap="rnd">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73554" name="Arc 146"/>
              <p:cNvSpPr>
                <a:spLocks/>
              </p:cNvSpPr>
              <p:nvPr/>
            </p:nvSpPr>
            <p:spPr bwMode="auto">
              <a:xfrm rot="10800000">
                <a:off x="4057" y="2977"/>
                <a:ext cx="48" cy="48"/>
              </a:xfrm>
              <a:custGeom>
                <a:avLst/>
                <a:gdLst>
                  <a:gd name="G0" fmla="+- 21600 0 0"/>
                  <a:gd name="G1" fmla="+- 21595 0 0"/>
                  <a:gd name="G2" fmla="+- 21600 0 0"/>
                  <a:gd name="T0" fmla="*/ 0 w 21600"/>
                  <a:gd name="T1" fmla="*/ 21595 h 21595"/>
                  <a:gd name="T2" fmla="*/ 21150 w 21600"/>
                  <a:gd name="T3" fmla="*/ 0 h 21595"/>
                  <a:gd name="T4" fmla="*/ 21600 w 21600"/>
                  <a:gd name="T5" fmla="*/ 21595 h 21595"/>
                </a:gdLst>
                <a:ahLst/>
                <a:cxnLst>
                  <a:cxn ang="0">
                    <a:pos x="T0" y="T1"/>
                  </a:cxn>
                  <a:cxn ang="0">
                    <a:pos x="T2" y="T3"/>
                  </a:cxn>
                  <a:cxn ang="0">
                    <a:pos x="T4" y="T5"/>
                  </a:cxn>
                </a:cxnLst>
                <a:rect l="0" t="0" r="r" b="b"/>
                <a:pathLst>
                  <a:path w="21600" h="21595" fill="none" extrusionOk="0">
                    <a:moveTo>
                      <a:pt x="0" y="21594"/>
                    </a:moveTo>
                    <a:cubicBezTo>
                      <a:pt x="0" y="9841"/>
                      <a:pt x="9398" y="244"/>
                      <a:pt x="21149" y="-1"/>
                    </a:cubicBezTo>
                  </a:path>
                  <a:path w="21600" h="21595" stroke="0" extrusionOk="0">
                    <a:moveTo>
                      <a:pt x="0" y="21594"/>
                    </a:moveTo>
                    <a:cubicBezTo>
                      <a:pt x="0" y="9841"/>
                      <a:pt x="9398" y="244"/>
                      <a:pt x="21149" y="-1"/>
                    </a:cubicBezTo>
                    <a:lnTo>
                      <a:pt x="21600" y="21595"/>
                    </a:lnTo>
                    <a:close/>
                  </a:path>
                </a:pathLst>
              </a:custGeom>
              <a:noFill/>
              <a:ln w="12700" cap="rnd">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73555" name="Arc 147"/>
              <p:cNvSpPr>
                <a:spLocks/>
              </p:cNvSpPr>
              <p:nvPr/>
            </p:nvSpPr>
            <p:spPr bwMode="auto">
              <a:xfrm>
                <a:off x="4104" y="2545"/>
                <a:ext cx="48" cy="48"/>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0"/>
                    </a:moveTo>
                    <a:cubicBezTo>
                      <a:pt x="11929" y="0"/>
                      <a:pt x="21600" y="9670"/>
                      <a:pt x="21600" y="21600"/>
                    </a:cubicBezTo>
                  </a:path>
                  <a:path w="21600" h="21600" stroke="0" extrusionOk="0">
                    <a:moveTo>
                      <a:pt x="0" y="0"/>
                    </a:moveTo>
                    <a:cubicBezTo>
                      <a:pt x="11929" y="0"/>
                      <a:pt x="21600" y="9670"/>
                      <a:pt x="21600" y="21600"/>
                    </a:cubicBezTo>
                    <a:lnTo>
                      <a:pt x="0" y="21600"/>
                    </a:lnTo>
                    <a:close/>
                  </a:path>
                </a:pathLst>
              </a:custGeom>
              <a:noFill/>
              <a:ln w="12700" cap="rnd">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73556" name="Arc 148"/>
              <p:cNvSpPr>
                <a:spLocks/>
              </p:cNvSpPr>
              <p:nvPr/>
            </p:nvSpPr>
            <p:spPr bwMode="auto">
              <a:xfrm rot="10800000">
                <a:off x="4105" y="2593"/>
                <a:ext cx="48" cy="48"/>
              </a:xfrm>
              <a:custGeom>
                <a:avLst/>
                <a:gdLst>
                  <a:gd name="G0" fmla="+- 21600 0 0"/>
                  <a:gd name="G1" fmla="+- 21595 0 0"/>
                  <a:gd name="G2" fmla="+- 21600 0 0"/>
                  <a:gd name="T0" fmla="*/ 0 w 21600"/>
                  <a:gd name="T1" fmla="*/ 21595 h 21595"/>
                  <a:gd name="T2" fmla="*/ 21150 w 21600"/>
                  <a:gd name="T3" fmla="*/ 0 h 21595"/>
                  <a:gd name="T4" fmla="*/ 21600 w 21600"/>
                  <a:gd name="T5" fmla="*/ 21595 h 21595"/>
                </a:gdLst>
                <a:ahLst/>
                <a:cxnLst>
                  <a:cxn ang="0">
                    <a:pos x="T0" y="T1"/>
                  </a:cxn>
                  <a:cxn ang="0">
                    <a:pos x="T2" y="T3"/>
                  </a:cxn>
                  <a:cxn ang="0">
                    <a:pos x="T4" y="T5"/>
                  </a:cxn>
                </a:cxnLst>
                <a:rect l="0" t="0" r="r" b="b"/>
                <a:pathLst>
                  <a:path w="21600" h="21595" fill="none" extrusionOk="0">
                    <a:moveTo>
                      <a:pt x="0" y="21594"/>
                    </a:moveTo>
                    <a:cubicBezTo>
                      <a:pt x="0" y="9841"/>
                      <a:pt x="9398" y="244"/>
                      <a:pt x="21149" y="-1"/>
                    </a:cubicBezTo>
                  </a:path>
                  <a:path w="21600" h="21595" stroke="0" extrusionOk="0">
                    <a:moveTo>
                      <a:pt x="0" y="21594"/>
                    </a:moveTo>
                    <a:cubicBezTo>
                      <a:pt x="0" y="9841"/>
                      <a:pt x="9398" y="244"/>
                      <a:pt x="21149" y="-1"/>
                    </a:cubicBezTo>
                    <a:lnTo>
                      <a:pt x="21600" y="21595"/>
                    </a:lnTo>
                    <a:close/>
                  </a:path>
                </a:pathLst>
              </a:custGeom>
              <a:noFill/>
              <a:ln w="12700" cap="rnd">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73557" name="Line 149"/>
              <p:cNvSpPr>
                <a:spLocks noChangeShapeType="1"/>
              </p:cNvSpPr>
              <p:nvPr/>
            </p:nvSpPr>
            <p:spPr bwMode="auto">
              <a:xfrm>
                <a:off x="4056" y="2640"/>
                <a:ext cx="48"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73558" name="Line 150"/>
              <p:cNvSpPr>
                <a:spLocks noChangeShapeType="1"/>
              </p:cNvSpPr>
              <p:nvPr/>
            </p:nvSpPr>
            <p:spPr bwMode="auto">
              <a:xfrm>
                <a:off x="4056" y="2544"/>
                <a:ext cx="48"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273559" name="Group 151"/>
            <p:cNvGrpSpPr>
              <a:grpSpLocks/>
            </p:cNvGrpSpPr>
            <p:nvPr/>
          </p:nvGrpSpPr>
          <p:grpSpPr bwMode="auto">
            <a:xfrm>
              <a:off x="3960" y="2688"/>
              <a:ext cx="481" cy="481"/>
              <a:chOff x="3960" y="2688"/>
              <a:chExt cx="481" cy="481"/>
            </a:xfrm>
          </p:grpSpPr>
          <p:sp>
            <p:nvSpPr>
              <p:cNvPr id="273560" name="Arc 152"/>
              <p:cNvSpPr>
                <a:spLocks/>
              </p:cNvSpPr>
              <p:nvPr/>
            </p:nvSpPr>
            <p:spPr bwMode="auto">
              <a:xfrm>
                <a:off x="4056" y="2689"/>
                <a:ext cx="385" cy="240"/>
              </a:xfrm>
              <a:custGeom>
                <a:avLst/>
                <a:gdLst>
                  <a:gd name="G0" fmla="+- 56 0 0"/>
                  <a:gd name="G1" fmla="+- 21600 0 0"/>
                  <a:gd name="G2" fmla="+- 21600 0 0"/>
                  <a:gd name="T0" fmla="*/ 0 w 21656"/>
                  <a:gd name="T1" fmla="*/ 0 h 21600"/>
                  <a:gd name="T2" fmla="*/ 21656 w 21656"/>
                  <a:gd name="T3" fmla="*/ 21600 h 21600"/>
                  <a:gd name="T4" fmla="*/ 56 w 21656"/>
                  <a:gd name="T5" fmla="*/ 21600 h 21600"/>
                </a:gdLst>
                <a:ahLst/>
                <a:cxnLst>
                  <a:cxn ang="0">
                    <a:pos x="T0" y="T1"/>
                  </a:cxn>
                  <a:cxn ang="0">
                    <a:pos x="T2" y="T3"/>
                  </a:cxn>
                  <a:cxn ang="0">
                    <a:pos x="T4" y="T5"/>
                  </a:cxn>
                </a:cxnLst>
                <a:rect l="0" t="0" r="r" b="b"/>
                <a:pathLst>
                  <a:path w="21656" h="21600" fill="none" extrusionOk="0">
                    <a:moveTo>
                      <a:pt x="0" y="0"/>
                    </a:moveTo>
                    <a:cubicBezTo>
                      <a:pt x="18" y="0"/>
                      <a:pt x="37" y="0"/>
                      <a:pt x="56" y="0"/>
                    </a:cubicBezTo>
                    <a:cubicBezTo>
                      <a:pt x="11985" y="0"/>
                      <a:pt x="21656" y="9670"/>
                      <a:pt x="21656" y="21600"/>
                    </a:cubicBezTo>
                  </a:path>
                  <a:path w="21656" h="21600" stroke="0" extrusionOk="0">
                    <a:moveTo>
                      <a:pt x="0" y="0"/>
                    </a:moveTo>
                    <a:cubicBezTo>
                      <a:pt x="18" y="0"/>
                      <a:pt x="37" y="0"/>
                      <a:pt x="56" y="0"/>
                    </a:cubicBezTo>
                    <a:cubicBezTo>
                      <a:pt x="11985" y="0"/>
                      <a:pt x="21656" y="9670"/>
                      <a:pt x="21656" y="21600"/>
                    </a:cubicBezTo>
                    <a:lnTo>
                      <a:pt x="56" y="21600"/>
                    </a:lnTo>
                    <a:close/>
                  </a:path>
                </a:pathLst>
              </a:custGeom>
              <a:noFill/>
              <a:ln w="12700" cap="rnd">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73561" name="Arc 153"/>
              <p:cNvSpPr>
                <a:spLocks/>
              </p:cNvSpPr>
              <p:nvPr/>
            </p:nvSpPr>
            <p:spPr bwMode="auto">
              <a:xfrm rot="10800000">
                <a:off x="4057" y="2929"/>
                <a:ext cx="384" cy="240"/>
              </a:xfrm>
              <a:custGeom>
                <a:avLst/>
                <a:gdLst>
                  <a:gd name="G0" fmla="+- 21600 0 0"/>
                  <a:gd name="G1" fmla="+- 21600 0 0"/>
                  <a:gd name="G2" fmla="+- 21600 0 0"/>
                  <a:gd name="T0" fmla="*/ 0 w 21600"/>
                  <a:gd name="T1" fmla="*/ 21600 h 21600"/>
                  <a:gd name="T2" fmla="*/ 21544 w 21600"/>
                  <a:gd name="T3" fmla="*/ 0 h 21600"/>
                  <a:gd name="T4" fmla="*/ 21600 w 21600"/>
                  <a:gd name="T5" fmla="*/ 21600 h 21600"/>
                </a:gdLst>
                <a:ahLst/>
                <a:cxnLst>
                  <a:cxn ang="0">
                    <a:pos x="T0" y="T1"/>
                  </a:cxn>
                  <a:cxn ang="0">
                    <a:pos x="T2" y="T3"/>
                  </a:cxn>
                  <a:cxn ang="0">
                    <a:pos x="T4" y="T5"/>
                  </a:cxn>
                </a:cxnLst>
                <a:rect l="0" t="0" r="r" b="b"/>
                <a:pathLst>
                  <a:path w="21600" h="21600" fill="none" extrusionOk="0">
                    <a:moveTo>
                      <a:pt x="0" y="21599"/>
                    </a:moveTo>
                    <a:cubicBezTo>
                      <a:pt x="0" y="9692"/>
                      <a:pt x="9636" y="30"/>
                      <a:pt x="21544" y="0"/>
                    </a:cubicBezTo>
                  </a:path>
                  <a:path w="21600" h="21600" stroke="0" extrusionOk="0">
                    <a:moveTo>
                      <a:pt x="0" y="21599"/>
                    </a:moveTo>
                    <a:cubicBezTo>
                      <a:pt x="0" y="9692"/>
                      <a:pt x="9636" y="30"/>
                      <a:pt x="21544" y="0"/>
                    </a:cubicBezTo>
                    <a:lnTo>
                      <a:pt x="21600" y="21600"/>
                    </a:lnTo>
                    <a:close/>
                  </a:path>
                </a:pathLst>
              </a:custGeom>
              <a:noFill/>
              <a:ln w="12700" cap="rnd">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73562" name="Arc 154"/>
              <p:cNvSpPr>
                <a:spLocks/>
              </p:cNvSpPr>
              <p:nvPr/>
            </p:nvSpPr>
            <p:spPr bwMode="auto">
              <a:xfrm>
                <a:off x="4056" y="2785"/>
                <a:ext cx="193" cy="144"/>
              </a:xfrm>
              <a:custGeom>
                <a:avLst/>
                <a:gdLst>
                  <a:gd name="G0" fmla="+- 112 0 0"/>
                  <a:gd name="G1" fmla="+- 21600 0 0"/>
                  <a:gd name="G2" fmla="+- 21600 0 0"/>
                  <a:gd name="T0" fmla="*/ 0 w 21712"/>
                  <a:gd name="T1" fmla="*/ 0 h 21600"/>
                  <a:gd name="T2" fmla="*/ 21712 w 21712"/>
                  <a:gd name="T3" fmla="*/ 21600 h 21600"/>
                  <a:gd name="T4" fmla="*/ 112 w 21712"/>
                  <a:gd name="T5" fmla="*/ 21600 h 21600"/>
                </a:gdLst>
                <a:ahLst/>
                <a:cxnLst>
                  <a:cxn ang="0">
                    <a:pos x="T0" y="T1"/>
                  </a:cxn>
                  <a:cxn ang="0">
                    <a:pos x="T2" y="T3"/>
                  </a:cxn>
                  <a:cxn ang="0">
                    <a:pos x="T4" y="T5"/>
                  </a:cxn>
                </a:cxnLst>
                <a:rect l="0" t="0" r="r" b="b"/>
                <a:pathLst>
                  <a:path w="21712" h="21600" fill="none" extrusionOk="0">
                    <a:moveTo>
                      <a:pt x="0" y="0"/>
                    </a:moveTo>
                    <a:cubicBezTo>
                      <a:pt x="37" y="0"/>
                      <a:pt x="74" y="0"/>
                      <a:pt x="112" y="0"/>
                    </a:cubicBezTo>
                    <a:cubicBezTo>
                      <a:pt x="12041" y="0"/>
                      <a:pt x="21712" y="9670"/>
                      <a:pt x="21712" y="21600"/>
                    </a:cubicBezTo>
                  </a:path>
                  <a:path w="21712" h="21600" stroke="0" extrusionOk="0">
                    <a:moveTo>
                      <a:pt x="0" y="0"/>
                    </a:moveTo>
                    <a:cubicBezTo>
                      <a:pt x="37" y="0"/>
                      <a:pt x="74" y="0"/>
                      <a:pt x="112" y="0"/>
                    </a:cubicBezTo>
                    <a:cubicBezTo>
                      <a:pt x="12041" y="0"/>
                      <a:pt x="21712" y="9670"/>
                      <a:pt x="21712" y="21600"/>
                    </a:cubicBezTo>
                    <a:lnTo>
                      <a:pt x="112" y="21600"/>
                    </a:lnTo>
                    <a:close/>
                  </a:path>
                </a:pathLst>
              </a:custGeom>
              <a:noFill/>
              <a:ln w="12700" cap="rnd">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73563" name="Arc 155"/>
              <p:cNvSpPr>
                <a:spLocks/>
              </p:cNvSpPr>
              <p:nvPr/>
            </p:nvSpPr>
            <p:spPr bwMode="auto">
              <a:xfrm rot="10800000">
                <a:off x="4057" y="2929"/>
                <a:ext cx="192" cy="144"/>
              </a:xfrm>
              <a:custGeom>
                <a:avLst/>
                <a:gdLst>
                  <a:gd name="G0" fmla="+- 21600 0 0"/>
                  <a:gd name="G1" fmla="+- 21600 0 0"/>
                  <a:gd name="G2" fmla="+- 21600 0 0"/>
                  <a:gd name="T0" fmla="*/ 0 w 21600"/>
                  <a:gd name="T1" fmla="*/ 21600 h 21600"/>
                  <a:gd name="T2" fmla="*/ 21488 w 21600"/>
                  <a:gd name="T3" fmla="*/ 0 h 21600"/>
                  <a:gd name="T4" fmla="*/ 21600 w 21600"/>
                  <a:gd name="T5" fmla="*/ 21600 h 21600"/>
                </a:gdLst>
                <a:ahLst/>
                <a:cxnLst>
                  <a:cxn ang="0">
                    <a:pos x="T0" y="T1"/>
                  </a:cxn>
                  <a:cxn ang="0">
                    <a:pos x="T2" y="T3"/>
                  </a:cxn>
                  <a:cxn ang="0">
                    <a:pos x="T4" y="T5"/>
                  </a:cxn>
                </a:cxnLst>
                <a:rect l="0" t="0" r="r" b="b"/>
                <a:pathLst>
                  <a:path w="21600" h="21600" fill="none" extrusionOk="0">
                    <a:moveTo>
                      <a:pt x="0" y="21599"/>
                    </a:moveTo>
                    <a:cubicBezTo>
                      <a:pt x="0" y="9714"/>
                      <a:pt x="9602" y="61"/>
                      <a:pt x="21488" y="0"/>
                    </a:cubicBezTo>
                  </a:path>
                  <a:path w="21600" h="21600" stroke="0" extrusionOk="0">
                    <a:moveTo>
                      <a:pt x="0" y="21599"/>
                    </a:moveTo>
                    <a:cubicBezTo>
                      <a:pt x="0" y="9714"/>
                      <a:pt x="9602" y="61"/>
                      <a:pt x="21488" y="0"/>
                    </a:cubicBezTo>
                    <a:lnTo>
                      <a:pt x="21600" y="21600"/>
                    </a:lnTo>
                    <a:close/>
                  </a:path>
                </a:pathLst>
              </a:custGeom>
              <a:noFill/>
              <a:ln w="12700" cap="rnd">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73564" name="Arc 156"/>
              <p:cNvSpPr>
                <a:spLocks/>
              </p:cNvSpPr>
              <p:nvPr/>
            </p:nvSpPr>
            <p:spPr bwMode="auto">
              <a:xfrm>
                <a:off x="4009" y="3073"/>
                <a:ext cx="48" cy="48"/>
              </a:xfrm>
              <a:custGeom>
                <a:avLst/>
                <a:gdLst>
                  <a:gd name="G0" fmla="+- 21600 0 0"/>
                  <a:gd name="G1" fmla="+- 21595 0 0"/>
                  <a:gd name="G2" fmla="+- 21600 0 0"/>
                  <a:gd name="T0" fmla="*/ 0 w 21600"/>
                  <a:gd name="T1" fmla="*/ 21595 h 21595"/>
                  <a:gd name="T2" fmla="*/ 21150 w 21600"/>
                  <a:gd name="T3" fmla="*/ 0 h 21595"/>
                  <a:gd name="T4" fmla="*/ 21600 w 21600"/>
                  <a:gd name="T5" fmla="*/ 21595 h 21595"/>
                </a:gdLst>
                <a:ahLst/>
                <a:cxnLst>
                  <a:cxn ang="0">
                    <a:pos x="T0" y="T1"/>
                  </a:cxn>
                  <a:cxn ang="0">
                    <a:pos x="T2" y="T3"/>
                  </a:cxn>
                  <a:cxn ang="0">
                    <a:pos x="T4" y="T5"/>
                  </a:cxn>
                </a:cxnLst>
                <a:rect l="0" t="0" r="r" b="b"/>
                <a:pathLst>
                  <a:path w="21600" h="21595" fill="none" extrusionOk="0">
                    <a:moveTo>
                      <a:pt x="0" y="21594"/>
                    </a:moveTo>
                    <a:cubicBezTo>
                      <a:pt x="0" y="9841"/>
                      <a:pt x="9398" y="244"/>
                      <a:pt x="21149" y="-1"/>
                    </a:cubicBezTo>
                  </a:path>
                  <a:path w="21600" h="21595" stroke="0" extrusionOk="0">
                    <a:moveTo>
                      <a:pt x="0" y="21594"/>
                    </a:moveTo>
                    <a:cubicBezTo>
                      <a:pt x="0" y="9841"/>
                      <a:pt x="9398" y="244"/>
                      <a:pt x="21149" y="-1"/>
                    </a:cubicBezTo>
                    <a:lnTo>
                      <a:pt x="21600" y="21595"/>
                    </a:lnTo>
                    <a:close/>
                  </a:path>
                </a:pathLst>
              </a:custGeom>
              <a:noFill/>
              <a:ln w="12700" cap="rnd">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73565" name="Arc 157"/>
              <p:cNvSpPr>
                <a:spLocks/>
              </p:cNvSpPr>
              <p:nvPr/>
            </p:nvSpPr>
            <p:spPr bwMode="auto">
              <a:xfrm rot="10800000">
                <a:off x="4008" y="3121"/>
                <a:ext cx="48" cy="48"/>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0"/>
                    </a:moveTo>
                    <a:cubicBezTo>
                      <a:pt x="11929" y="0"/>
                      <a:pt x="21600" y="9670"/>
                      <a:pt x="21600" y="21600"/>
                    </a:cubicBezTo>
                  </a:path>
                  <a:path w="21600" h="21600" stroke="0" extrusionOk="0">
                    <a:moveTo>
                      <a:pt x="0" y="0"/>
                    </a:moveTo>
                    <a:cubicBezTo>
                      <a:pt x="11929" y="0"/>
                      <a:pt x="21600" y="9670"/>
                      <a:pt x="21600" y="21600"/>
                    </a:cubicBezTo>
                    <a:lnTo>
                      <a:pt x="0" y="21600"/>
                    </a:lnTo>
                    <a:close/>
                  </a:path>
                </a:pathLst>
              </a:custGeom>
              <a:noFill/>
              <a:ln w="12700" cap="rnd">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73566" name="Arc 158"/>
              <p:cNvSpPr>
                <a:spLocks/>
              </p:cNvSpPr>
              <p:nvPr/>
            </p:nvSpPr>
            <p:spPr bwMode="auto">
              <a:xfrm>
                <a:off x="3961" y="2689"/>
                <a:ext cx="48" cy="48"/>
              </a:xfrm>
              <a:custGeom>
                <a:avLst/>
                <a:gdLst>
                  <a:gd name="G0" fmla="+- 21600 0 0"/>
                  <a:gd name="G1" fmla="+- 21595 0 0"/>
                  <a:gd name="G2" fmla="+- 21600 0 0"/>
                  <a:gd name="T0" fmla="*/ 0 w 21600"/>
                  <a:gd name="T1" fmla="*/ 21595 h 21595"/>
                  <a:gd name="T2" fmla="*/ 21150 w 21600"/>
                  <a:gd name="T3" fmla="*/ 0 h 21595"/>
                  <a:gd name="T4" fmla="*/ 21600 w 21600"/>
                  <a:gd name="T5" fmla="*/ 21595 h 21595"/>
                </a:gdLst>
                <a:ahLst/>
                <a:cxnLst>
                  <a:cxn ang="0">
                    <a:pos x="T0" y="T1"/>
                  </a:cxn>
                  <a:cxn ang="0">
                    <a:pos x="T2" y="T3"/>
                  </a:cxn>
                  <a:cxn ang="0">
                    <a:pos x="T4" y="T5"/>
                  </a:cxn>
                </a:cxnLst>
                <a:rect l="0" t="0" r="r" b="b"/>
                <a:pathLst>
                  <a:path w="21600" h="21595" fill="none" extrusionOk="0">
                    <a:moveTo>
                      <a:pt x="0" y="21594"/>
                    </a:moveTo>
                    <a:cubicBezTo>
                      <a:pt x="0" y="9841"/>
                      <a:pt x="9398" y="244"/>
                      <a:pt x="21149" y="-1"/>
                    </a:cubicBezTo>
                  </a:path>
                  <a:path w="21600" h="21595" stroke="0" extrusionOk="0">
                    <a:moveTo>
                      <a:pt x="0" y="21594"/>
                    </a:moveTo>
                    <a:cubicBezTo>
                      <a:pt x="0" y="9841"/>
                      <a:pt x="9398" y="244"/>
                      <a:pt x="21149" y="-1"/>
                    </a:cubicBezTo>
                    <a:lnTo>
                      <a:pt x="21600" y="21595"/>
                    </a:lnTo>
                    <a:close/>
                  </a:path>
                </a:pathLst>
              </a:custGeom>
              <a:noFill/>
              <a:ln w="12700" cap="rnd">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73567" name="Arc 159"/>
              <p:cNvSpPr>
                <a:spLocks/>
              </p:cNvSpPr>
              <p:nvPr/>
            </p:nvSpPr>
            <p:spPr bwMode="auto">
              <a:xfrm rot="10800000">
                <a:off x="3960" y="2737"/>
                <a:ext cx="48" cy="48"/>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0"/>
                    </a:moveTo>
                    <a:cubicBezTo>
                      <a:pt x="11929" y="0"/>
                      <a:pt x="21600" y="9670"/>
                      <a:pt x="21600" y="21600"/>
                    </a:cubicBezTo>
                  </a:path>
                  <a:path w="21600" h="21600" stroke="0" extrusionOk="0">
                    <a:moveTo>
                      <a:pt x="0" y="0"/>
                    </a:moveTo>
                    <a:cubicBezTo>
                      <a:pt x="11929" y="0"/>
                      <a:pt x="21600" y="9670"/>
                      <a:pt x="21600" y="21600"/>
                    </a:cubicBezTo>
                    <a:lnTo>
                      <a:pt x="0" y="21600"/>
                    </a:lnTo>
                    <a:close/>
                  </a:path>
                </a:pathLst>
              </a:custGeom>
              <a:noFill/>
              <a:ln w="12700" cap="rnd">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73568" name="Line 160"/>
              <p:cNvSpPr>
                <a:spLocks noChangeShapeType="1"/>
              </p:cNvSpPr>
              <p:nvPr/>
            </p:nvSpPr>
            <p:spPr bwMode="auto">
              <a:xfrm flipH="1">
                <a:off x="4008" y="2784"/>
                <a:ext cx="48"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73569" name="Line 161"/>
              <p:cNvSpPr>
                <a:spLocks noChangeShapeType="1"/>
              </p:cNvSpPr>
              <p:nvPr/>
            </p:nvSpPr>
            <p:spPr bwMode="auto">
              <a:xfrm flipH="1">
                <a:off x="4008" y="2688"/>
                <a:ext cx="48"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273570" name="Rectangle 162"/>
            <p:cNvSpPr>
              <a:spLocks noChangeArrowheads="1"/>
            </p:cNvSpPr>
            <p:nvPr/>
          </p:nvSpPr>
          <p:spPr bwMode="auto">
            <a:xfrm>
              <a:off x="3675" y="2666"/>
              <a:ext cx="221" cy="2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GB" sz="2000">
                  <a:solidFill>
                    <a:srgbClr val="063DE8"/>
                  </a:solidFill>
                  <a:latin typeface="Times New Roman" pitchFamily="18" charset="0"/>
                </a:rPr>
                <a:t>B</a:t>
              </a:r>
            </a:p>
          </p:txBody>
        </p:sp>
        <p:sp>
          <p:nvSpPr>
            <p:cNvPr id="273571" name="Rectangle 163"/>
            <p:cNvSpPr>
              <a:spLocks noChangeArrowheads="1"/>
            </p:cNvSpPr>
            <p:nvPr/>
          </p:nvSpPr>
          <p:spPr bwMode="auto">
            <a:xfrm>
              <a:off x="4221" y="2789"/>
              <a:ext cx="230" cy="2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GB" sz="2000">
                  <a:solidFill>
                    <a:schemeClr val="hlink"/>
                  </a:solidFill>
                  <a:latin typeface="Times New Roman" pitchFamily="18" charset="0"/>
                </a:rPr>
                <a:t>A</a:t>
              </a:r>
            </a:p>
          </p:txBody>
        </p:sp>
      </p:grpSp>
      <p:grpSp>
        <p:nvGrpSpPr>
          <p:cNvPr id="273572" name="Group 164"/>
          <p:cNvGrpSpPr>
            <a:grpSpLocks/>
          </p:cNvGrpSpPr>
          <p:nvPr/>
        </p:nvGrpSpPr>
        <p:grpSpPr bwMode="auto">
          <a:xfrm>
            <a:off x="5829300" y="5164138"/>
            <a:ext cx="1236663" cy="992187"/>
            <a:chOff x="3672" y="3360"/>
            <a:chExt cx="779" cy="625"/>
          </a:xfrm>
        </p:grpSpPr>
        <p:grpSp>
          <p:nvGrpSpPr>
            <p:cNvPr id="273573" name="Group 165"/>
            <p:cNvGrpSpPr>
              <a:grpSpLocks/>
            </p:cNvGrpSpPr>
            <p:nvPr/>
          </p:nvGrpSpPr>
          <p:grpSpPr bwMode="auto">
            <a:xfrm>
              <a:off x="3672" y="3360"/>
              <a:ext cx="481" cy="481"/>
              <a:chOff x="3672" y="3360"/>
              <a:chExt cx="481" cy="481"/>
            </a:xfrm>
          </p:grpSpPr>
          <p:sp>
            <p:nvSpPr>
              <p:cNvPr id="273574" name="Arc 166"/>
              <p:cNvSpPr>
                <a:spLocks/>
              </p:cNvSpPr>
              <p:nvPr/>
            </p:nvSpPr>
            <p:spPr bwMode="auto">
              <a:xfrm>
                <a:off x="3673" y="3361"/>
                <a:ext cx="384" cy="240"/>
              </a:xfrm>
              <a:custGeom>
                <a:avLst/>
                <a:gdLst>
                  <a:gd name="G0" fmla="+- 21600 0 0"/>
                  <a:gd name="G1" fmla="+- 21600 0 0"/>
                  <a:gd name="G2" fmla="+- 21600 0 0"/>
                  <a:gd name="T0" fmla="*/ 0 w 21600"/>
                  <a:gd name="T1" fmla="*/ 21600 h 21600"/>
                  <a:gd name="T2" fmla="*/ 21544 w 21600"/>
                  <a:gd name="T3" fmla="*/ 0 h 21600"/>
                  <a:gd name="T4" fmla="*/ 21600 w 21600"/>
                  <a:gd name="T5" fmla="*/ 21600 h 21600"/>
                </a:gdLst>
                <a:ahLst/>
                <a:cxnLst>
                  <a:cxn ang="0">
                    <a:pos x="T0" y="T1"/>
                  </a:cxn>
                  <a:cxn ang="0">
                    <a:pos x="T2" y="T3"/>
                  </a:cxn>
                  <a:cxn ang="0">
                    <a:pos x="T4" y="T5"/>
                  </a:cxn>
                </a:cxnLst>
                <a:rect l="0" t="0" r="r" b="b"/>
                <a:pathLst>
                  <a:path w="21600" h="21600" fill="none" extrusionOk="0">
                    <a:moveTo>
                      <a:pt x="0" y="21599"/>
                    </a:moveTo>
                    <a:cubicBezTo>
                      <a:pt x="0" y="9692"/>
                      <a:pt x="9636" y="30"/>
                      <a:pt x="21544" y="0"/>
                    </a:cubicBezTo>
                  </a:path>
                  <a:path w="21600" h="21600" stroke="0" extrusionOk="0">
                    <a:moveTo>
                      <a:pt x="0" y="21599"/>
                    </a:moveTo>
                    <a:cubicBezTo>
                      <a:pt x="0" y="9692"/>
                      <a:pt x="9636" y="30"/>
                      <a:pt x="21544" y="0"/>
                    </a:cubicBezTo>
                    <a:lnTo>
                      <a:pt x="21600" y="21600"/>
                    </a:lnTo>
                    <a:close/>
                  </a:path>
                </a:pathLst>
              </a:custGeom>
              <a:noFill/>
              <a:ln w="12700" cap="rnd">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73575" name="Arc 167"/>
              <p:cNvSpPr>
                <a:spLocks/>
              </p:cNvSpPr>
              <p:nvPr/>
            </p:nvSpPr>
            <p:spPr bwMode="auto">
              <a:xfrm rot="10800000">
                <a:off x="3672" y="3601"/>
                <a:ext cx="385" cy="240"/>
              </a:xfrm>
              <a:custGeom>
                <a:avLst/>
                <a:gdLst>
                  <a:gd name="G0" fmla="+- 56 0 0"/>
                  <a:gd name="G1" fmla="+- 21600 0 0"/>
                  <a:gd name="G2" fmla="+- 21600 0 0"/>
                  <a:gd name="T0" fmla="*/ 0 w 21656"/>
                  <a:gd name="T1" fmla="*/ 0 h 21600"/>
                  <a:gd name="T2" fmla="*/ 21656 w 21656"/>
                  <a:gd name="T3" fmla="*/ 21600 h 21600"/>
                  <a:gd name="T4" fmla="*/ 56 w 21656"/>
                  <a:gd name="T5" fmla="*/ 21600 h 21600"/>
                </a:gdLst>
                <a:ahLst/>
                <a:cxnLst>
                  <a:cxn ang="0">
                    <a:pos x="T0" y="T1"/>
                  </a:cxn>
                  <a:cxn ang="0">
                    <a:pos x="T2" y="T3"/>
                  </a:cxn>
                  <a:cxn ang="0">
                    <a:pos x="T4" y="T5"/>
                  </a:cxn>
                </a:cxnLst>
                <a:rect l="0" t="0" r="r" b="b"/>
                <a:pathLst>
                  <a:path w="21656" h="21600" fill="none" extrusionOk="0">
                    <a:moveTo>
                      <a:pt x="0" y="0"/>
                    </a:moveTo>
                    <a:cubicBezTo>
                      <a:pt x="18" y="0"/>
                      <a:pt x="37" y="0"/>
                      <a:pt x="56" y="0"/>
                    </a:cubicBezTo>
                    <a:cubicBezTo>
                      <a:pt x="11985" y="0"/>
                      <a:pt x="21656" y="9670"/>
                      <a:pt x="21656" y="21600"/>
                    </a:cubicBezTo>
                  </a:path>
                  <a:path w="21656" h="21600" stroke="0" extrusionOk="0">
                    <a:moveTo>
                      <a:pt x="0" y="0"/>
                    </a:moveTo>
                    <a:cubicBezTo>
                      <a:pt x="18" y="0"/>
                      <a:pt x="37" y="0"/>
                      <a:pt x="56" y="0"/>
                    </a:cubicBezTo>
                    <a:cubicBezTo>
                      <a:pt x="11985" y="0"/>
                      <a:pt x="21656" y="9670"/>
                      <a:pt x="21656" y="21600"/>
                    </a:cubicBezTo>
                    <a:lnTo>
                      <a:pt x="56" y="21600"/>
                    </a:lnTo>
                    <a:close/>
                  </a:path>
                </a:pathLst>
              </a:custGeom>
              <a:noFill/>
              <a:ln w="12700" cap="rnd">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73576" name="Arc 168"/>
              <p:cNvSpPr>
                <a:spLocks/>
              </p:cNvSpPr>
              <p:nvPr/>
            </p:nvSpPr>
            <p:spPr bwMode="auto">
              <a:xfrm>
                <a:off x="3865" y="3457"/>
                <a:ext cx="192" cy="144"/>
              </a:xfrm>
              <a:custGeom>
                <a:avLst/>
                <a:gdLst>
                  <a:gd name="G0" fmla="+- 21600 0 0"/>
                  <a:gd name="G1" fmla="+- 21600 0 0"/>
                  <a:gd name="G2" fmla="+- 21600 0 0"/>
                  <a:gd name="T0" fmla="*/ 0 w 21600"/>
                  <a:gd name="T1" fmla="*/ 21600 h 21600"/>
                  <a:gd name="T2" fmla="*/ 21488 w 21600"/>
                  <a:gd name="T3" fmla="*/ 0 h 21600"/>
                  <a:gd name="T4" fmla="*/ 21600 w 21600"/>
                  <a:gd name="T5" fmla="*/ 21600 h 21600"/>
                </a:gdLst>
                <a:ahLst/>
                <a:cxnLst>
                  <a:cxn ang="0">
                    <a:pos x="T0" y="T1"/>
                  </a:cxn>
                  <a:cxn ang="0">
                    <a:pos x="T2" y="T3"/>
                  </a:cxn>
                  <a:cxn ang="0">
                    <a:pos x="T4" y="T5"/>
                  </a:cxn>
                </a:cxnLst>
                <a:rect l="0" t="0" r="r" b="b"/>
                <a:pathLst>
                  <a:path w="21600" h="21600" fill="none" extrusionOk="0">
                    <a:moveTo>
                      <a:pt x="0" y="21599"/>
                    </a:moveTo>
                    <a:cubicBezTo>
                      <a:pt x="0" y="9714"/>
                      <a:pt x="9602" y="61"/>
                      <a:pt x="21488" y="0"/>
                    </a:cubicBezTo>
                  </a:path>
                  <a:path w="21600" h="21600" stroke="0" extrusionOk="0">
                    <a:moveTo>
                      <a:pt x="0" y="21599"/>
                    </a:moveTo>
                    <a:cubicBezTo>
                      <a:pt x="0" y="9714"/>
                      <a:pt x="9602" y="61"/>
                      <a:pt x="21488" y="0"/>
                    </a:cubicBezTo>
                    <a:lnTo>
                      <a:pt x="21600" y="21600"/>
                    </a:lnTo>
                    <a:close/>
                  </a:path>
                </a:pathLst>
              </a:custGeom>
              <a:noFill/>
              <a:ln w="12700" cap="rnd">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73577" name="Arc 169"/>
              <p:cNvSpPr>
                <a:spLocks/>
              </p:cNvSpPr>
              <p:nvPr/>
            </p:nvSpPr>
            <p:spPr bwMode="auto">
              <a:xfrm rot="10800000">
                <a:off x="3864" y="3601"/>
                <a:ext cx="193" cy="144"/>
              </a:xfrm>
              <a:custGeom>
                <a:avLst/>
                <a:gdLst>
                  <a:gd name="G0" fmla="+- 112 0 0"/>
                  <a:gd name="G1" fmla="+- 21600 0 0"/>
                  <a:gd name="G2" fmla="+- 21600 0 0"/>
                  <a:gd name="T0" fmla="*/ 0 w 21712"/>
                  <a:gd name="T1" fmla="*/ 0 h 21600"/>
                  <a:gd name="T2" fmla="*/ 21712 w 21712"/>
                  <a:gd name="T3" fmla="*/ 21600 h 21600"/>
                  <a:gd name="T4" fmla="*/ 112 w 21712"/>
                  <a:gd name="T5" fmla="*/ 21600 h 21600"/>
                </a:gdLst>
                <a:ahLst/>
                <a:cxnLst>
                  <a:cxn ang="0">
                    <a:pos x="T0" y="T1"/>
                  </a:cxn>
                  <a:cxn ang="0">
                    <a:pos x="T2" y="T3"/>
                  </a:cxn>
                  <a:cxn ang="0">
                    <a:pos x="T4" y="T5"/>
                  </a:cxn>
                </a:cxnLst>
                <a:rect l="0" t="0" r="r" b="b"/>
                <a:pathLst>
                  <a:path w="21712" h="21600" fill="none" extrusionOk="0">
                    <a:moveTo>
                      <a:pt x="0" y="0"/>
                    </a:moveTo>
                    <a:cubicBezTo>
                      <a:pt x="37" y="0"/>
                      <a:pt x="74" y="0"/>
                      <a:pt x="112" y="0"/>
                    </a:cubicBezTo>
                    <a:cubicBezTo>
                      <a:pt x="12041" y="0"/>
                      <a:pt x="21712" y="9670"/>
                      <a:pt x="21712" y="21600"/>
                    </a:cubicBezTo>
                  </a:path>
                  <a:path w="21712" h="21600" stroke="0" extrusionOk="0">
                    <a:moveTo>
                      <a:pt x="0" y="0"/>
                    </a:moveTo>
                    <a:cubicBezTo>
                      <a:pt x="37" y="0"/>
                      <a:pt x="74" y="0"/>
                      <a:pt x="112" y="0"/>
                    </a:cubicBezTo>
                    <a:cubicBezTo>
                      <a:pt x="12041" y="0"/>
                      <a:pt x="21712" y="9670"/>
                      <a:pt x="21712" y="21600"/>
                    </a:cubicBezTo>
                    <a:lnTo>
                      <a:pt x="112" y="21600"/>
                    </a:lnTo>
                    <a:close/>
                  </a:path>
                </a:pathLst>
              </a:custGeom>
              <a:noFill/>
              <a:ln w="12700" cap="rnd">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73578" name="Arc 170"/>
              <p:cNvSpPr>
                <a:spLocks/>
              </p:cNvSpPr>
              <p:nvPr/>
            </p:nvSpPr>
            <p:spPr bwMode="auto">
              <a:xfrm>
                <a:off x="4056" y="3745"/>
                <a:ext cx="48" cy="48"/>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0"/>
                    </a:moveTo>
                    <a:cubicBezTo>
                      <a:pt x="11929" y="0"/>
                      <a:pt x="21600" y="9670"/>
                      <a:pt x="21600" y="21600"/>
                    </a:cubicBezTo>
                  </a:path>
                  <a:path w="21600" h="21600" stroke="0" extrusionOk="0">
                    <a:moveTo>
                      <a:pt x="0" y="0"/>
                    </a:moveTo>
                    <a:cubicBezTo>
                      <a:pt x="11929" y="0"/>
                      <a:pt x="21600" y="9670"/>
                      <a:pt x="21600" y="21600"/>
                    </a:cubicBezTo>
                    <a:lnTo>
                      <a:pt x="0" y="21600"/>
                    </a:lnTo>
                    <a:close/>
                  </a:path>
                </a:pathLst>
              </a:custGeom>
              <a:noFill/>
              <a:ln w="12700" cap="rnd">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73579" name="Arc 171"/>
              <p:cNvSpPr>
                <a:spLocks/>
              </p:cNvSpPr>
              <p:nvPr/>
            </p:nvSpPr>
            <p:spPr bwMode="auto">
              <a:xfrm rot="10800000">
                <a:off x="4057" y="3793"/>
                <a:ext cx="48" cy="48"/>
              </a:xfrm>
              <a:custGeom>
                <a:avLst/>
                <a:gdLst>
                  <a:gd name="G0" fmla="+- 21600 0 0"/>
                  <a:gd name="G1" fmla="+- 21595 0 0"/>
                  <a:gd name="G2" fmla="+- 21600 0 0"/>
                  <a:gd name="T0" fmla="*/ 0 w 21600"/>
                  <a:gd name="T1" fmla="*/ 21595 h 21595"/>
                  <a:gd name="T2" fmla="*/ 21150 w 21600"/>
                  <a:gd name="T3" fmla="*/ 0 h 21595"/>
                  <a:gd name="T4" fmla="*/ 21600 w 21600"/>
                  <a:gd name="T5" fmla="*/ 21595 h 21595"/>
                </a:gdLst>
                <a:ahLst/>
                <a:cxnLst>
                  <a:cxn ang="0">
                    <a:pos x="T0" y="T1"/>
                  </a:cxn>
                  <a:cxn ang="0">
                    <a:pos x="T2" y="T3"/>
                  </a:cxn>
                  <a:cxn ang="0">
                    <a:pos x="T4" y="T5"/>
                  </a:cxn>
                </a:cxnLst>
                <a:rect l="0" t="0" r="r" b="b"/>
                <a:pathLst>
                  <a:path w="21600" h="21595" fill="none" extrusionOk="0">
                    <a:moveTo>
                      <a:pt x="0" y="21594"/>
                    </a:moveTo>
                    <a:cubicBezTo>
                      <a:pt x="0" y="9841"/>
                      <a:pt x="9398" y="244"/>
                      <a:pt x="21149" y="-1"/>
                    </a:cubicBezTo>
                  </a:path>
                  <a:path w="21600" h="21595" stroke="0" extrusionOk="0">
                    <a:moveTo>
                      <a:pt x="0" y="21594"/>
                    </a:moveTo>
                    <a:cubicBezTo>
                      <a:pt x="0" y="9841"/>
                      <a:pt x="9398" y="244"/>
                      <a:pt x="21149" y="-1"/>
                    </a:cubicBezTo>
                    <a:lnTo>
                      <a:pt x="21600" y="21595"/>
                    </a:lnTo>
                    <a:close/>
                  </a:path>
                </a:pathLst>
              </a:custGeom>
              <a:noFill/>
              <a:ln w="12700" cap="rnd">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73580" name="Arc 172"/>
              <p:cNvSpPr>
                <a:spLocks/>
              </p:cNvSpPr>
              <p:nvPr/>
            </p:nvSpPr>
            <p:spPr bwMode="auto">
              <a:xfrm>
                <a:off x="4104" y="3361"/>
                <a:ext cx="48" cy="48"/>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0"/>
                    </a:moveTo>
                    <a:cubicBezTo>
                      <a:pt x="11929" y="0"/>
                      <a:pt x="21600" y="9670"/>
                      <a:pt x="21600" y="21600"/>
                    </a:cubicBezTo>
                  </a:path>
                  <a:path w="21600" h="21600" stroke="0" extrusionOk="0">
                    <a:moveTo>
                      <a:pt x="0" y="0"/>
                    </a:moveTo>
                    <a:cubicBezTo>
                      <a:pt x="11929" y="0"/>
                      <a:pt x="21600" y="9670"/>
                      <a:pt x="21600" y="21600"/>
                    </a:cubicBezTo>
                    <a:lnTo>
                      <a:pt x="0" y="21600"/>
                    </a:lnTo>
                    <a:close/>
                  </a:path>
                </a:pathLst>
              </a:custGeom>
              <a:noFill/>
              <a:ln w="12700" cap="rnd">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73581" name="Arc 173"/>
              <p:cNvSpPr>
                <a:spLocks/>
              </p:cNvSpPr>
              <p:nvPr/>
            </p:nvSpPr>
            <p:spPr bwMode="auto">
              <a:xfrm rot="10800000">
                <a:off x="4105" y="3409"/>
                <a:ext cx="48" cy="48"/>
              </a:xfrm>
              <a:custGeom>
                <a:avLst/>
                <a:gdLst>
                  <a:gd name="G0" fmla="+- 21600 0 0"/>
                  <a:gd name="G1" fmla="+- 21595 0 0"/>
                  <a:gd name="G2" fmla="+- 21600 0 0"/>
                  <a:gd name="T0" fmla="*/ 0 w 21600"/>
                  <a:gd name="T1" fmla="*/ 21595 h 21595"/>
                  <a:gd name="T2" fmla="*/ 21150 w 21600"/>
                  <a:gd name="T3" fmla="*/ 0 h 21595"/>
                  <a:gd name="T4" fmla="*/ 21600 w 21600"/>
                  <a:gd name="T5" fmla="*/ 21595 h 21595"/>
                </a:gdLst>
                <a:ahLst/>
                <a:cxnLst>
                  <a:cxn ang="0">
                    <a:pos x="T0" y="T1"/>
                  </a:cxn>
                  <a:cxn ang="0">
                    <a:pos x="T2" y="T3"/>
                  </a:cxn>
                  <a:cxn ang="0">
                    <a:pos x="T4" y="T5"/>
                  </a:cxn>
                </a:cxnLst>
                <a:rect l="0" t="0" r="r" b="b"/>
                <a:pathLst>
                  <a:path w="21600" h="21595" fill="none" extrusionOk="0">
                    <a:moveTo>
                      <a:pt x="0" y="21594"/>
                    </a:moveTo>
                    <a:cubicBezTo>
                      <a:pt x="0" y="9841"/>
                      <a:pt x="9398" y="244"/>
                      <a:pt x="21149" y="-1"/>
                    </a:cubicBezTo>
                  </a:path>
                  <a:path w="21600" h="21595" stroke="0" extrusionOk="0">
                    <a:moveTo>
                      <a:pt x="0" y="21594"/>
                    </a:moveTo>
                    <a:cubicBezTo>
                      <a:pt x="0" y="9841"/>
                      <a:pt x="9398" y="244"/>
                      <a:pt x="21149" y="-1"/>
                    </a:cubicBezTo>
                    <a:lnTo>
                      <a:pt x="21600" y="21595"/>
                    </a:lnTo>
                    <a:close/>
                  </a:path>
                </a:pathLst>
              </a:custGeom>
              <a:noFill/>
              <a:ln w="12700" cap="rnd">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73582" name="Line 174"/>
              <p:cNvSpPr>
                <a:spLocks noChangeShapeType="1"/>
              </p:cNvSpPr>
              <p:nvPr/>
            </p:nvSpPr>
            <p:spPr bwMode="auto">
              <a:xfrm>
                <a:off x="4056" y="3456"/>
                <a:ext cx="48"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73583" name="Line 175"/>
              <p:cNvSpPr>
                <a:spLocks noChangeShapeType="1"/>
              </p:cNvSpPr>
              <p:nvPr/>
            </p:nvSpPr>
            <p:spPr bwMode="auto">
              <a:xfrm>
                <a:off x="4056" y="3360"/>
                <a:ext cx="48"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273584" name="Group 176"/>
            <p:cNvGrpSpPr>
              <a:grpSpLocks/>
            </p:cNvGrpSpPr>
            <p:nvPr/>
          </p:nvGrpSpPr>
          <p:grpSpPr bwMode="auto">
            <a:xfrm>
              <a:off x="3960" y="3504"/>
              <a:ext cx="481" cy="481"/>
              <a:chOff x="3960" y="3504"/>
              <a:chExt cx="481" cy="481"/>
            </a:xfrm>
          </p:grpSpPr>
          <p:sp>
            <p:nvSpPr>
              <p:cNvPr id="273585" name="Arc 177"/>
              <p:cNvSpPr>
                <a:spLocks/>
              </p:cNvSpPr>
              <p:nvPr/>
            </p:nvSpPr>
            <p:spPr bwMode="auto">
              <a:xfrm>
                <a:off x="4056" y="3505"/>
                <a:ext cx="385" cy="240"/>
              </a:xfrm>
              <a:custGeom>
                <a:avLst/>
                <a:gdLst>
                  <a:gd name="G0" fmla="+- 56 0 0"/>
                  <a:gd name="G1" fmla="+- 21600 0 0"/>
                  <a:gd name="G2" fmla="+- 21600 0 0"/>
                  <a:gd name="T0" fmla="*/ 0 w 21656"/>
                  <a:gd name="T1" fmla="*/ 0 h 21600"/>
                  <a:gd name="T2" fmla="*/ 21656 w 21656"/>
                  <a:gd name="T3" fmla="*/ 21600 h 21600"/>
                  <a:gd name="T4" fmla="*/ 56 w 21656"/>
                  <a:gd name="T5" fmla="*/ 21600 h 21600"/>
                </a:gdLst>
                <a:ahLst/>
                <a:cxnLst>
                  <a:cxn ang="0">
                    <a:pos x="T0" y="T1"/>
                  </a:cxn>
                  <a:cxn ang="0">
                    <a:pos x="T2" y="T3"/>
                  </a:cxn>
                  <a:cxn ang="0">
                    <a:pos x="T4" y="T5"/>
                  </a:cxn>
                </a:cxnLst>
                <a:rect l="0" t="0" r="r" b="b"/>
                <a:pathLst>
                  <a:path w="21656" h="21600" fill="none" extrusionOk="0">
                    <a:moveTo>
                      <a:pt x="0" y="0"/>
                    </a:moveTo>
                    <a:cubicBezTo>
                      <a:pt x="18" y="0"/>
                      <a:pt x="37" y="0"/>
                      <a:pt x="56" y="0"/>
                    </a:cubicBezTo>
                    <a:cubicBezTo>
                      <a:pt x="11985" y="0"/>
                      <a:pt x="21656" y="9670"/>
                      <a:pt x="21656" y="21600"/>
                    </a:cubicBezTo>
                  </a:path>
                  <a:path w="21656" h="21600" stroke="0" extrusionOk="0">
                    <a:moveTo>
                      <a:pt x="0" y="0"/>
                    </a:moveTo>
                    <a:cubicBezTo>
                      <a:pt x="18" y="0"/>
                      <a:pt x="37" y="0"/>
                      <a:pt x="56" y="0"/>
                    </a:cubicBezTo>
                    <a:cubicBezTo>
                      <a:pt x="11985" y="0"/>
                      <a:pt x="21656" y="9670"/>
                      <a:pt x="21656" y="21600"/>
                    </a:cubicBezTo>
                    <a:lnTo>
                      <a:pt x="56" y="21600"/>
                    </a:lnTo>
                    <a:close/>
                  </a:path>
                </a:pathLst>
              </a:custGeom>
              <a:noFill/>
              <a:ln w="12700" cap="rnd">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73586" name="Arc 178"/>
              <p:cNvSpPr>
                <a:spLocks/>
              </p:cNvSpPr>
              <p:nvPr/>
            </p:nvSpPr>
            <p:spPr bwMode="auto">
              <a:xfrm rot="10800000">
                <a:off x="4057" y="3745"/>
                <a:ext cx="384" cy="240"/>
              </a:xfrm>
              <a:custGeom>
                <a:avLst/>
                <a:gdLst>
                  <a:gd name="G0" fmla="+- 21600 0 0"/>
                  <a:gd name="G1" fmla="+- 21600 0 0"/>
                  <a:gd name="G2" fmla="+- 21600 0 0"/>
                  <a:gd name="T0" fmla="*/ 0 w 21600"/>
                  <a:gd name="T1" fmla="*/ 21600 h 21600"/>
                  <a:gd name="T2" fmla="*/ 21544 w 21600"/>
                  <a:gd name="T3" fmla="*/ 0 h 21600"/>
                  <a:gd name="T4" fmla="*/ 21600 w 21600"/>
                  <a:gd name="T5" fmla="*/ 21600 h 21600"/>
                </a:gdLst>
                <a:ahLst/>
                <a:cxnLst>
                  <a:cxn ang="0">
                    <a:pos x="T0" y="T1"/>
                  </a:cxn>
                  <a:cxn ang="0">
                    <a:pos x="T2" y="T3"/>
                  </a:cxn>
                  <a:cxn ang="0">
                    <a:pos x="T4" y="T5"/>
                  </a:cxn>
                </a:cxnLst>
                <a:rect l="0" t="0" r="r" b="b"/>
                <a:pathLst>
                  <a:path w="21600" h="21600" fill="none" extrusionOk="0">
                    <a:moveTo>
                      <a:pt x="0" y="21599"/>
                    </a:moveTo>
                    <a:cubicBezTo>
                      <a:pt x="0" y="9692"/>
                      <a:pt x="9636" y="30"/>
                      <a:pt x="21544" y="0"/>
                    </a:cubicBezTo>
                  </a:path>
                  <a:path w="21600" h="21600" stroke="0" extrusionOk="0">
                    <a:moveTo>
                      <a:pt x="0" y="21599"/>
                    </a:moveTo>
                    <a:cubicBezTo>
                      <a:pt x="0" y="9692"/>
                      <a:pt x="9636" y="30"/>
                      <a:pt x="21544" y="0"/>
                    </a:cubicBezTo>
                    <a:lnTo>
                      <a:pt x="21600" y="21600"/>
                    </a:lnTo>
                    <a:close/>
                  </a:path>
                </a:pathLst>
              </a:custGeom>
              <a:noFill/>
              <a:ln w="12700" cap="rnd">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73587" name="Arc 179"/>
              <p:cNvSpPr>
                <a:spLocks/>
              </p:cNvSpPr>
              <p:nvPr/>
            </p:nvSpPr>
            <p:spPr bwMode="auto">
              <a:xfrm>
                <a:off x="4056" y="3601"/>
                <a:ext cx="193" cy="144"/>
              </a:xfrm>
              <a:custGeom>
                <a:avLst/>
                <a:gdLst>
                  <a:gd name="G0" fmla="+- 112 0 0"/>
                  <a:gd name="G1" fmla="+- 21600 0 0"/>
                  <a:gd name="G2" fmla="+- 21600 0 0"/>
                  <a:gd name="T0" fmla="*/ 0 w 21712"/>
                  <a:gd name="T1" fmla="*/ 0 h 21600"/>
                  <a:gd name="T2" fmla="*/ 21712 w 21712"/>
                  <a:gd name="T3" fmla="*/ 21600 h 21600"/>
                  <a:gd name="T4" fmla="*/ 112 w 21712"/>
                  <a:gd name="T5" fmla="*/ 21600 h 21600"/>
                </a:gdLst>
                <a:ahLst/>
                <a:cxnLst>
                  <a:cxn ang="0">
                    <a:pos x="T0" y="T1"/>
                  </a:cxn>
                  <a:cxn ang="0">
                    <a:pos x="T2" y="T3"/>
                  </a:cxn>
                  <a:cxn ang="0">
                    <a:pos x="T4" y="T5"/>
                  </a:cxn>
                </a:cxnLst>
                <a:rect l="0" t="0" r="r" b="b"/>
                <a:pathLst>
                  <a:path w="21712" h="21600" fill="none" extrusionOk="0">
                    <a:moveTo>
                      <a:pt x="0" y="0"/>
                    </a:moveTo>
                    <a:cubicBezTo>
                      <a:pt x="37" y="0"/>
                      <a:pt x="74" y="0"/>
                      <a:pt x="112" y="0"/>
                    </a:cubicBezTo>
                    <a:cubicBezTo>
                      <a:pt x="12041" y="0"/>
                      <a:pt x="21712" y="9670"/>
                      <a:pt x="21712" y="21600"/>
                    </a:cubicBezTo>
                  </a:path>
                  <a:path w="21712" h="21600" stroke="0" extrusionOk="0">
                    <a:moveTo>
                      <a:pt x="0" y="0"/>
                    </a:moveTo>
                    <a:cubicBezTo>
                      <a:pt x="37" y="0"/>
                      <a:pt x="74" y="0"/>
                      <a:pt x="112" y="0"/>
                    </a:cubicBezTo>
                    <a:cubicBezTo>
                      <a:pt x="12041" y="0"/>
                      <a:pt x="21712" y="9670"/>
                      <a:pt x="21712" y="21600"/>
                    </a:cubicBezTo>
                    <a:lnTo>
                      <a:pt x="112" y="21600"/>
                    </a:lnTo>
                    <a:close/>
                  </a:path>
                </a:pathLst>
              </a:custGeom>
              <a:noFill/>
              <a:ln w="12700" cap="rnd">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73588" name="Arc 180"/>
              <p:cNvSpPr>
                <a:spLocks/>
              </p:cNvSpPr>
              <p:nvPr/>
            </p:nvSpPr>
            <p:spPr bwMode="auto">
              <a:xfrm rot="10800000">
                <a:off x="4057" y="3745"/>
                <a:ext cx="192" cy="144"/>
              </a:xfrm>
              <a:custGeom>
                <a:avLst/>
                <a:gdLst>
                  <a:gd name="G0" fmla="+- 21600 0 0"/>
                  <a:gd name="G1" fmla="+- 21600 0 0"/>
                  <a:gd name="G2" fmla="+- 21600 0 0"/>
                  <a:gd name="T0" fmla="*/ 0 w 21600"/>
                  <a:gd name="T1" fmla="*/ 21600 h 21600"/>
                  <a:gd name="T2" fmla="*/ 21488 w 21600"/>
                  <a:gd name="T3" fmla="*/ 0 h 21600"/>
                  <a:gd name="T4" fmla="*/ 21600 w 21600"/>
                  <a:gd name="T5" fmla="*/ 21600 h 21600"/>
                </a:gdLst>
                <a:ahLst/>
                <a:cxnLst>
                  <a:cxn ang="0">
                    <a:pos x="T0" y="T1"/>
                  </a:cxn>
                  <a:cxn ang="0">
                    <a:pos x="T2" y="T3"/>
                  </a:cxn>
                  <a:cxn ang="0">
                    <a:pos x="T4" y="T5"/>
                  </a:cxn>
                </a:cxnLst>
                <a:rect l="0" t="0" r="r" b="b"/>
                <a:pathLst>
                  <a:path w="21600" h="21600" fill="none" extrusionOk="0">
                    <a:moveTo>
                      <a:pt x="0" y="21599"/>
                    </a:moveTo>
                    <a:cubicBezTo>
                      <a:pt x="0" y="9714"/>
                      <a:pt x="9602" y="61"/>
                      <a:pt x="21488" y="0"/>
                    </a:cubicBezTo>
                  </a:path>
                  <a:path w="21600" h="21600" stroke="0" extrusionOk="0">
                    <a:moveTo>
                      <a:pt x="0" y="21599"/>
                    </a:moveTo>
                    <a:cubicBezTo>
                      <a:pt x="0" y="9714"/>
                      <a:pt x="9602" y="61"/>
                      <a:pt x="21488" y="0"/>
                    </a:cubicBezTo>
                    <a:lnTo>
                      <a:pt x="21600" y="21600"/>
                    </a:lnTo>
                    <a:close/>
                  </a:path>
                </a:pathLst>
              </a:custGeom>
              <a:noFill/>
              <a:ln w="12700" cap="rnd">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73589" name="Arc 181"/>
              <p:cNvSpPr>
                <a:spLocks/>
              </p:cNvSpPr>
              <p:nvPr/>
            </p:nvSpPr>
            <p:spPr bwMode="auto">
              <a:xfrm>
                <a:off x="4009" y="3889"/>
                <a:ext cx="48" cy="48"/>
              </a:xfrm>
              <a:custGeom>
                <a:avLst/>
                <a:gdLst>
                  <a:gd name="G0" fmla="+- 21600 0 0"/>
                  <a:gd name="G1" fmla="+- 21595 0 0"/>
                  <a:gd name="G2" fmla="+- 21600 0 0"/>
                  <a:gd name="T0" fmla="*/ 0 w 21600"/>
                  <a:gd name="T1" fmla="*/ 21595 h 21595"/>
                  <a:gd name="T2" fmla="*/ 21150 w 21600"/>
                  <a:gd name="T3" fmla="*/ 0 h 21595"/>
                  <a:gd name="T4" fmla="*/ 21600 w 21600"/>
                  <a:gd name="T5" fmla="*/ 21595 h 21595"/>
                </a:gdLst>
                <a:ahLst/>
                <a:cxnLst>
                  <a:cxn ang="0">
                    <a:pos x="T0" y="T1"/>
                  </a:cxn>
                  <a:cxn ang="0">
                    <a:pos x="T2" y="T3"/>
                  </a:cxn>
                  <a:cxn ang="0">
                    <a:pos x="T4" y="T5"/>
                  </a:cxn>
                </a:cxnLst>
                <a:rect l="0" t="0" r="r" b="b"/>
                <a:pathLst>
                  <a:path w="21600" h="21595" fill="none" extrusionOk="0">
                    <a:moveTo>
                      <a:pt x="0" y="21594"/>
                    </a:moveTo>
                    <a:cubicBezTo>
                      <a:pt x="0" y="9841"/>
                      <a:pt x="9398" y="244"/>
                      <a:pt x="21149" y="-1"/>
                    </a:cubicBezTo>
                  </a:path>
                  <a:path w="21600" h="21595" stroke="0" extrusionOk="0">
                    <a:moveTo>
                      <a:pt x="0" y="21594"/>
                    </a:moveTo>
                    <a:cubicBezTo>
                      <a:pt x="0" y="9841"/>
                      <a:pt x="9398" y="244"/>
                      <a:pt x="21149" y="-1"/>
                    </a:cubicBezTo>
                    <a:lnTo>
                      <a:pt x="21600" y="21595"/>
                    </a:lnTo>
                    <a:close/>
                  </a:path>
                </a:pathLst>
              </a:custGeom>
              <a:noFill/>
              <a:ln w="12700" cap="rnd">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73590" name="Arc 182"/>
              <p:cNvSpPr>
                <a:spLocks/>
              </p:cNvSpPr>
              <p:nvPr/>
            </p:nvSpPr>
            <p:spPr bwMode="auto">
              <a:xfrm rot="10800000">
                <a:off x="4008" y="3937"/>
                <a:ext cx="48" cy="48"/>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0"/>
                    </a:moveTo>
                    <a:cubicBezTo>
                      <a:pt x="11929" y="0"/>
                      <a:pt x="21600" y="9670"/>
                      <a:pt x="21600" y="21600"/>
                    </a:cubicBezTo>
                  </a:path>
                  <a:path w="21600" h="21600" stroke="0" extrusionOk="0">
                    <a:moveTo>
                      <a:pt x="0" y="0"/>
                    </a:moveTo>
                    <a:cubicBezTo>
                      <a:pt x="11929" y="0"/>
                      <a:pt x="21600" y="9670"/>
                      <a:pt x="21600" y="21600"/>
                    </a:cubicBezTo>
                    <a:lnTo>
                      <a:pt x="0" y="21600"/>
                    </a:lnTo>
                    <a:close/>
                  </a:path>
                </a:pathLst>
              </a:custGeom>
              <a:noFill/>
              <a:ln w="12700" cap="rnd">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73591" name="Arc 183"/>
              <p:cNvSpPr>
                <a:spLocks/>
              </p:cNvSpPr>
              <p:nvPr/>
            </p:nvSpPr>
            <p:spPr bwMode="auto">
              <a:xfrm>
                <a:off x="3961" y="3505"/>
                <a:ext cx="48" cy="48"/>
              </a:xfrm>
              <a:custGeom>
                <a:avLst/>
                <a:gdLst>
                  <a:gd name="G0" fmla="+- 21600 0 0"/>
                  <a:gd name="G1" fmla="+- 21595 0 0"/>
                  <a:gd name="G2" fmla="+- 21600 0 0"/>
                  <a:gd name="T0" fmla="*/ 0 w 21600"/>
                  <a:gd name="T1" fmla="*/ 21595 h 21595"/>
                  <a:gd name="T2" fmla="*/ 21150 w 21600"/>
                  <a:gd name="T3" fmla="*/ 0 h 21595"/>
                  <a:gd name="T4" fmla="*/ 21600 w 21600"/>
                  <a:gd name="T5" fmla="*/ 21595 h 21595"/>
                </a:gdLst>
                <a:ahLst/>
                <a:cxnLst>
                  <a:cxn ang="0">
                    <a:pos x="T0" y="T1"/>
                  </a:cxn>
                  <a:cxn ang="0">
                    <a:pos x="T2" y="T3"/>
                  </a:cxn>
                  <a:cxn ang="0">
                    <a:pos x="T4" y="T5"/>
                  </a:cxn>
                </a:cxnLst>
                <a:rect l="0" t="0" r="r" b="b"/>
                <a:pathLst>
                  <a:path w="21600" h="21595" fill="none" extrusionOk="0">
                    <a:moveTo>
                      <a:pt x="0" y="21594"/>
                    </a:moveTo>
                    <a:cubicBezTo>
                      <a:pt x="0" y="9841"/>
                      <a:pt x="9398" y="244"/>
                      <a:pt x="21149" y="-1"/>
                    </a:cubicBezTo>
                  </a:path>
                  <a:path w="21600" h="21595" stroke="0" extrusionOk="0">
                    <a:moveTo>
                      <a:pt x="0" y="21594"/>
                    </a:moveTo>
                    <a:cubicBezTo>
                      <a:pt x="0" y="9841"/>
                      <a:pt x="9398" y="244"/>
                      <a:pt x="21149" y="-1"/>
                    </a:cubicBezTo>
                    <a:lnTo>
                      <a:pt x="21600" y="21595"/>
                    </a:lnTo>
                    <a:close/>
                  </a:path>
                </a:pathLst>
              </a:custGeom>
              <a:noFill/>
              <a:ln w="12700" cap="rnd">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73592" name="Arc 184"/>
              <p:cNvSpPr>
                <a:spLocks/>
              </p:cNvSpPr>
              <p:nvPr/>
            </p:nvSpPr>
            <p:spPr bwMode="auto">
              <a:xfrm rot="10800000">
                <a:off x="3960" y="3553"/>
                <a:ext cx="48" cy="48"/>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0"/>
                    </a:moveTo>
                    <a:cubicBezTo>
                      <a:pt x="11929" y="0"/>
                      <a:pt x="21600" y="9670"/>
                      <a:pt x="21600" y="21600"/>
                    </a:cubicBezTo>
                  </a:path>
                  <a:path w="21600" h="21600" stroke="0" extrusionOk="0">
                    <a:moveTo>
                      <a:pt x="0" y="0"/>
                    </a:moveTo>
                    <a:cubicBezTo>
                      <a:pt x="11929" y="0"/>
                      <a:pt x="21600" y="9670"/>
                      <a:pt x="21600" y="21600"/>
                    </a:cubicBezTo>
                    <a:lnTo>
                      <a:pt x="0" y="21600"/>
                    </a:lnTo>
                    <a:close/>
                  </a:path>
                </a:pathLst>
              </a:custGeom>
              <a:noFill/>
              <a:ln w="12700" cap="rnd">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73593" name="Line 185"/>
              <p:cNvSpPr>
                <a:spLocks noChangeShapeType="1"/>
              </p:cNvSpPr>
              <p:nvPr/>
            </p:nvSpPr>
            <p:spPr bwMode="auto">
              <a:xfrm flipH="1">
                <a:off x="4008" y="3600"/>
                <a:ext cx="48"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73594" name="Line 186"/>
              <p:cNvSpPr>
                <a:spLocks noChangeShapeType="1"/>
              </p:cNvSpPr>
              <p:nvPr/>
            </p:nvSpPr>
            <p:spPr bwMode="auto">
              <a:xfrm flipH="1">
                <a:off x="4008" y="3504"/>
                <a:ext cx="48"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273595" name="Rectangle 187"/>
            <p:cNvSpPr>
              <a:spLocks noChangeArrowheads="1"/>
            </p:cNvSpPr>
            <p:nvPr/>
          </p:nvSpPr>
          <p:spPr bwMode="auto">
            <a:xfrm>
              <a:off x="3675" y="3482"/>
              <a:ext cx="221" cy="2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GB" sz="2000">
                  <a:solidFill>
                    <a:srgbClr val="063DE8"/>
                  </a:solidFill>
                  <a:latin typeface="Times New Roman" pitchFamily="18" charset="0"/>
                </a:rPr>
                <a:t>B</a:t>
              </a:r>
            </a:p>
          </p:txBody>
        </p:sp>
        <p:sp>
          <p:nvSpPr>
            <p:cNvPr id="273596" name="Rectangle 188"/>
            <p:cNvSpPr>
              <a:spLocks noChangeArrowheads="1"/>
            </p:cNvSpPr>
            <p:nvPr/>
          </p:nvSpPr>
          <p:spPr bwMode="auto">
            <a:xfrm>
              <a:off x="4221" y="3605"/>
              <a:ext cx="230" cy="2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GB" sz="2000">
                  <a:solidFill>
                    <a:schemeClr val="hlink"/>
                  </a:solidFill>
                  <a:latin typeface="Times New Roman" pitchFamily="18" charset="0"/>
                </a:rPr>
                <a:t>A</a:t>
              </a:r>
            </a:p>
          </p:txBody>
        </p:sp>
      </p:grpSp>
      <p:sp>
        <p:nvSpPr>
          <p:cNvPr id="273597" name="Freeform 189"/>
          <p:cNvSpPr>
            <a:spLocks/>
          </p:cNvSpPr>
          <p:nvPr/>
        </p:nvSpPr>
        <p:spPr bwMode="auto">
          <a:xfrm>
            <a:off x="7315200" y="2420938"/>
            <a:ext cx="1601788" cy="687387"/>
          </a:xfrm>
          <a:custGeom>
            <a:avLst/>
            <a:gdLst>
              <a:gd name="T0" fmla="*/ 0 w 1009"/>
              <a:gd name="T1" fmla="*/ 192 h 433"/>
              <a:gd name="T2" fmla="*/ 1008 w 1009"/>
              <a:gd name="T3" fmla="*/ 432 h 433"/>
              <a:gd name="T4" fmla="*/ 1008 w 1009"/>
              <a:gd name="T5" fmla="*/ 0 h 433"/>
              <a:gd name="T6" fmla="*/ 0 w 1009"/>
              <a:gd name="T7" fmla="*/ 0 h 433"/>
              <a:gd name="T8" fmla="*/ 0 w 1009"/>
              <a:gd name="T9" fmla="*/ 192 h 433"/>
            </a:gdLst>
            <a:ahLst/>
            <a:cxnLst>
              <a:cxn ang="0">
                <a:pos x="T0" y="T1"/>
              </a:cxn>
              <a:cxn ang="0">
                <a:pos x="T2" y="T3"/>
              </a:cxn>
              <a:cxn ang="0">
                <a:pos x="T4" y="T5"/>
              </a:cxn>
              <a:cxn ang="0">
                <a:pos x="T6" y="T7"/>
              </a:cxn>
              <a:cxn ang="0">
                <a:pos x="T8" y="T9"/>
              </a:cxn>
            </a:cxnLst>
            <a:rect l="0" t="0" r="r" b="b"/>
            <a:pathLst>
              <a:path w="1009" h="433">
                <a:moveTo>
                  <a:pt x="0" y="192"/>
                </a:moveTo>
                <a:lnTo>
                  <a:pt x="1008" y="432"/>
                </a:lnTo>
                <a:lnTo>
                  <a:pt x="1008" y="0"/>
                </a:lnTo>
                <a:lnTo>
                  <a:pt x="0" y="0"/>
                </a:lnTo>
                <a:lnTo>
                  <a:pt x="0" y="192"/>
                </a:lnTo>
              </a:path>
            </a:pathLst>
          </a:custGeom>
          <a:solidFill>
            <a:schemeClr val="accent2"/>
          </a:solidFill>
          <a:ln w="12700" cap="rnd" cmpd="sng">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73598" name="Freeform 190"/>
          <p:cNvSpPr>
            <a:spLocks/>
          </p:cNvSpPr>
          <p:nvPr/>
        </p:nvSpPr>
        <p:spPr bwMode="auto">
          <a:xfrm>
            <a:off x="7772400" y="3716338"/>
            <a:ext cx="1144588" cy="1296987"/>
          </a:xfrm>
          <a:custGeom>
            <a:avLst/>
            <a:gdLst>
              <a:gd name="T0" fmla="*/ 96 w 721"/>
              <a:gd name="T1" fmla="*/ 0 h 817"/>
              <a:gd name="T2" fmla="*/ 0 w 721"/>
              <a:gd name="T3" fmla="*/ 336 h 817"/>
              <a:gd name="T4" fmla="*/ 96 w 721"/>
              <a:gd name="T5" fmla="*/ 624 h 817"/>
              <a:gd name="T6" fmla="*/ 576 w 721"/>
              <a:gd name="T7" fmla="*/ 816 h 817"/>
              <a:gd name="T8" fmla="*/ 720 w 721"/>
              <a:gd name="T9" fmla="*/ 816 h 817"/>
              <a:gd name="T10" fmla="*/ 720 w 721"/>
              <a:gd name="T11" fmla="*/ 0 h 817"/>
              <a:gd name="T12" fmla="*/ 96 w 721"/>
              <a:gd name="T13" fmla="*/ 0 h 817"/>
            </a:gdLst>
            <a:ahLst/>
            <a:cxnLst>
              <a:cxn ang="0">
                <a:pos x="T0" y="T1"/>
              </a:cxn>
              <a:cxn ang="0">
                <a:pos x="T2" y="T3"/>
              </a:cxn>
              <a:cxn ang="0">
                <a:pos x="T4" y="T5"/>
              </a:cxn>
              <a:cxn ang="0">
                <a:pos x="T6" y="T7"/>
              </a:cxn>
              <a:cxn ang="0">
                <a:pos x="T8" y="T9"/>
              </a:cxn>
              <a:cxn ang="0">
                <a:pos x="T10" y="T11"/>
              </a:cxn>
              <a:cxn ang="0">
                <a:pos x="T12" y="T13"/>
              </a:cxn>
            </a:cxnLst>
            <a:rect l="0" t="0" r="r" b="b"/>
            <a:pathLst>
              <a:path w="721" h="817">
                <a:moveTo>
                  <a:pt x="96" y="0"/>
                </a:moveTo>
                <a:lnTo>
                  <a:pt x="0" y="336"/>
                </a:lnTo>
                <a:lnTo>
                  <a:pt x="96" y="624"/>
                </a:lnTo>
                <a:lnTo>
                  <a:pt x="576" y="816"/>
                </a:lnTo>
                <a:lnTo>
                  <a:pt x="720" y="816"/>
                </a:lnTo>
                <a:lnTo>
                  <a:pt x="720" y="0"/>
                </a:lnTo>
                <a:lnTo>
                  <a:pt x="96" y="0"/>
                </a:lnTo>
              </a:path>
            </a:pathLst>
          </a:custGeom>
          <a:solidFill>
            <a:schemeClr val="accent2"/>
          </a:solidFill>
          <a:ln w="12700" cap="rnd" cmpd="sng">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73599" name="Freeform 191"/>
          <p:cNvSpPr>
            <a:spLocks/>
          </p:cNvSpPr>
          <p:nvPr/>
        </p:nvSpPr>
        <p:spPr bwMode="auto">
          <a:xfrm>
            <a:off x="7315200" y="5087938"/>
            <a:ext cx="458788" cy="534987"/>
          </a:xfrm>
          <a:custGeom>
            <a:avLst/>
            <a:gdLst>
              <a:gd name="T0" fmla="*/ 0 w 289"/>
              <a:gd name="T1" fmla="*/ 192 h 337"/>
              <a:gd name="T2" fmla="*/ 96 w 289"/>
              <a:gd name="T3" fmla="*/ 48 h 337"/>
              <a:gd name="T4" fmla="*/ 240 w 289"/>
              <a:gd name="T5" fmla="*/ 0 h 337"/>
              <a:gd name="T6" fmla="*/ 288 w 289"/>
              <a:gd name="T7" fmla="*/ 192 h 337"/>
              <a:gd name="T8" fmla="*/ 96 w 289"/>
              <a:gd name="T9" fmla="*/ 336 h 337"/>
              <a:gd name="T10" fmla="*/ 0 w 289"/>
              <a:gd name="T11" fmla="*/ 192 h 337"/>
            </a:gdLst>
            <a:ahLst/>
            <a:cxnLst>
              <a:cxn ang="0">
                <a:pos x="T0" y="T1"/>
              </a:cxn>
              <a:cxn ang="0">
                <a:pos x="T2" y="T3"/>
              </a:cxn>
              <a:cxn ang="0">
                <a:pos x="T4" y="T5"/>
              </a:cxn>
              <a:cxn ang="0">
                <a:pos x="T6" y="T7"/>
              </a:cxn>
              <a:cxn ang="0">
                <a:pos x="T8" y="T9"/>
              </a:cxn>
              <a:cxn ang="0">
                <a:pos x="T10" y="T11"/>
              </a:cxn>
            </a:cxnLst>
            <a:rect l="0" t="0" r="r" b="b"/>
            <a:pathLst>
              <a:path w="289" h="337">
                <a:moveTo>
                  <a:pt x="0" y="192"/>
                </a:moveTo>
                <a:lnTo>
                  <a:pt x="96" y="48"/>
                </a:lnTo>
                <a:lnTo>
                  <a:pt x="240" y="0"/>
                </a:lnTo>
                <a:lnTo>
                  <a:pt x="288" y="192"/>
                </a:lnTo>
                <a:lnTo>
                  <a:pt x="96" y="336"/>
                </a:lnTo>
                <a:lnTo>
                  <a:pt x="0" y="192"/>
                </a:lnTo>
              </a:path>
            </a:pathLst>
          </a:custGeom>
          <a:solidFill>
            <a:schemeClr val="accent2"/>
          </a:solidFill>
          <a:ln w="12700" cap="rnd" cmpd="sng">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73600" name="Freeform 192"/>
          <p:cNvSpPr>
            <a:spLocks/>
          </p:cNvSpPr>
          <p:nvPr/>
        </p:nvSpPr>
        <p:spPr bwMode="auto">
          <a:xfrm>
            <a:off x="8001000" y="5240338"/>
            <a:ext cx="915988" cy="992187"/>
          </a:xfrm>
          <a:custGeom>
            <a:avLst/>
            <a:gdLst>
              <a:gd name="T0" fmla="*/ 0 w 577"/>
              <a:gd name="T1" fmla="*/ 576 h 625"/>
              <a:gd name="T2" fmla="*/ 0 w 577"/>
              <a:gd name="T3" fmla="*/ 336 h 625"/>
              <a:gd name="T4" fmla="*/ 144 w 577"/>
              <a:gd name="T5" fmla="*/ 288 h 625"/>
              <a:gd name="T6" fmla="*/ 144 w 577"/>
              <a:gd name="T7" fmla="*/ 96 h 625"/>
              <a:gd name="T8" fmla="*/ 432 w 577"/>
              <a:gd name="T9" fmla="*/ 0 h 625"/>
              <a:gd name="T10" fmla="*/ 576 w 577"/>
              <a:gd name="T11" fmla="*/ 240 h 625"/>
              <a:gd name="T12" fmla="*/ 576 w 577"/>
              <a:gd name="T13" fmla="*/ 528 h 625"/>
              <a:gd name="T14" fmla="*/ 384 w 577"/>
              <a:gd name="T15" fmla="*/ 624 h 625"/>
              <a:gd name="T16" fmla="*/ 0 w 577"/>
              <a:gd name="T17" fmla="*/ 576 h 6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577" h="625">
                <a:moveTo>
                  <a:pt x="0" y="576"/>
                </a:moveTo>
                <a:lnTo>
                  <a:pt x="0" y="336"/>
                </a:lnTo>
                <a:lnTo>
                  <a:pt x="144" y="288"/>
                </a:lnTo>
                <a:lnTo>
                  <a:pt x="144" y="96"/>
                </a:lnTo>
                <a:lnTo>
                  <a:pt x="432" y="0"/>
                </a:lnTo>
                <a:lnTo>
                  <a:pt x="576" y="240"/>
                </a:lnTo>
                <a:lnTo>
                  <a:pt x="576" y="528"/>
                </a:lnTo>
                <a:lnTo>
                  <a:pt x="384" y="624"/>
                </a:lnTo>
                <a:lnTo>
                  <a:pt x="0" y="576"/>
                </a:lnTo>
              </a:path>
            </a:pathLst>
          </a:custGeom>
          <a:solidFill>
            <a:schemeClr val="accent2"/>
          </a:solidFill>
          <a:ln w="12700" cap="rnd" cmpd="sng">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73601" name="Freeform 193"/>
          <p:cNvSpPr>
            <a:spLocks/>
          </p:cNvSpPr>
          <p:nvPr/>
        </p:nvSpPr>
        <p:spPr bwMode="auto">
          <a:xfrm>
            <a:off x="8534400" y="5621338"/>
            <a:ext cx="306388" cy="458787"/>
          </a:xfrm>
          <a:custGeom>
            <a:avLst/>
            <a:gdLst>
              <a:gd name="T0" fmla="*/ 0 w 193"/>
              <a:gd name="T1" fmla="*/ 240 h 289"/>
              <a:gd name="T2" fmla="*/ 0 w 193"/>
              <a:gd name="T3" fmla="*/ 96 h 289"/>
              <a:gd name="T4" fmla="*/ 96 w 193"/>
              <a:gd name="T5" fmla="*/ 0 h 289"/>
              <a:gd name="T6" fmla="*/ 192 w 193"/>
              <a:gd name="T7" fmla="*/ 192 h 289"/>
              <a:gd name="T8" fmla="*/ 96 w 193"/>
              <a:gd name="T9" fmla="*/ 288 h 289"/>
              <a:gd name="T10" fmla="*/ 0 w 193"/>
              <a:gd name="T11" fmla="*/ 240 h 289"/>
            </a:gdLst>
            <a:ahLst/>
            <a:cxnLst>
              <a:cxn ang="0">
                <a:pos x="T0" y="T1"/>
              </a:cxn>
              <a:cxn ang="0">
                <a:pos x="T2" y="T3"/>
              </a:cxn>
              <a:cxn ang="0">
                <a:pos x="T4" y="T5"/>
              </a:cxn>
              <a:cxn ang="0">
                <a:pos x="T6" y="T7"/>
              </a:cxn>
              <a:cxn ang="0">
                <a:pos x="T8" y="T9"/>
              </a:cxn>
              <a:cxn ang="0">
                <a:pos x="T10" y="T11"/>
              </a:cxn>
            </a:cxnLst>
            <a:rect l="0" t="0" r="r" b="b"/>
            <a:pathLst>
              <a:path w="193" h="289">
                <a:moveTo>
                  <a:pt x="0" y="240"/>
                </a:moveTo>
                <a:lnTo>
                  <a:pt x="0" y="96"/>
                </a:lnTo>
                <a:lnTo>
                  <a:pt x="96" y="0"/>
                </a:lnTo>
                <a:lnTo>
                  <a:pt x="192" y="192"/>
                </a:lnTo>
                <a:lnTo>
                  <a:pt x="96" y="288"/>
                </a:lnTo>
                <a:lnTo>
                  <a:pt x="0" y="240"/>
                </a:lnTo>
              </a:path>
            </a:pathLst>
          </a:custGeom>
          <a:solidFill>
            <a:schemeClr val="bg1"/>
          </a:solidFill>
          <a:ln w="12700" cap="rnd" cmpd="sng">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73602" name="Rectangle 194"/>
          <p:cNvSpPr>
            <a:spLocks noGrp="1" noChangeArrowheads="1"/>
          </p:cNvSpPr>
          <p:nvPr>
            <p:ph type="title"/>
          </p:nvPr>
        </p:nvSpPr>
        <p:spPr>
          <a:xfrm>
            <a:off x="457200" y="257175"/>
            <a:ext cx="8229600" cy="1371600"/>
          </a:xfrm>
        </p:spPr>
        <p:txBody>
          <a:bodyPr/>
          <a:lstStyle/>
          <a:p>
            <a:pPr algn="ctr"/>
            <a:r>
              <a:rPr lang="en-US" sz="4000"/>
              <a:t>Different non linearly separable problems</a:t>
            </a:r>
          </a:p>
        </p:txBody>
      </p:sp>
      <p:sp>
        <p:nvSpPr>
          <p:cNvPr id="273604" name="Text Box 196"/>
          <p:cNvSpPr txBox="1">
            <a:spLocks noChangeArrowheads="1"/>
          </p:cNvSpPr>
          <p:nvPr/>
        </p:nvSpPr>
        <p:spPr bwMode="auto">
          <a:xfrm>
            <a:off x="395288" y="6381750"/>
            <a:ext cx="3800475" cy="549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GB" sz="1200" i="1">
                <a:solidFill>
                  <a:srgbClr val="063DE8"/>
                </a:solidFill>
              </a:rPr>
              <a:t>Neural Networks – An Introduction </a:t>
            </a:r>
            <a:r>
              <a:rPr lang="en-GB" sz="1200" i="1">
                <a:solidFill>
                  <a:schemeClr val="tx2"/>
                </a:solidFill>
              </a:rPr>
              <a:t>Dr. Andrew Hunter</a:t>
            </a:r>
          </a:p>
          <a:p>
            <a:endParaRPr lang="en-US" i="1">
              <a:solidFill>
                <a:srgbClr val="063DE8"/>
              </a:solidFill>
            </a:endParaRPr>
          </a:p>
        </p:txBody>
      </p:sp>
    </p:spTree>
    <p:extLst>
      <p:ext uri="{BB962C8B-B14F-4D97-AF65-F5344CB8AC3E}">
        <p14:creationId xmlns:p14="http://schemas.microsoft.com/office/powerpoint/2010/main" val="326175387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r>
              <a:rPr lang="en-US"/>
              <a:t>Radial Basis Functions (RBFs)</a:t>
            </a:r>
          </a:p>
        </p:txBody>
      </p:sp>
      <p:sp>
        <p:nvSpPr>
          <p:cNvPr id="24579" name="Rectangle 3"/>
          <p:cNvSpPr>
            <a:spLocks noGrp="1" noChangeArrowheads="1"/>
          </p:cNvSpPr>
          <p:nvPr>
            <p:ph type="body" idx="1"/>
          </p:nvPr>
        </p:nvSpPr>
        <p:spPr>
          <a:xfrm>
            <a:off x="457200" y="1981200"/>
            <a:ext cx="8229600" cy="1295400"/>
          </a:xfrm>
        </p:spPr>
        <p:txBody>
          <a:bodyPr/>
          <a:lstStyle/>
          <a:p>
            <a:pPr>
              <a:lnSpc>
                <a:spcPct val="80000"/>
              </a:lnSpc>
            </a:pPr>
            <a:r>
              <a:rPr lang="en-US"/>
              <a:t>Features</a:t>
            </a:r>
          </a:p>
          <a:p>
            <a:pPr lvl="1">
              <a:lnSpc>
                <a:spcPct val="80000"/>
              </a:lnSpc>
            </a:pPr>
            <a:r>
              <a:rPr lang="en-US" sz="2000"/>
              <a:t>One hidden layer</a:t>
            </a:r>
          </a:p>
          <a:p>
            <a:pPr lvl="1">
              <a:lnSpc>
                <a:spcPct val="80000"/>
              </a:lnSpc>
            </a:pPr>
            <a:r>
              <a:rPr lang="en-US" sz="1800"/>
              <a:t>The activation of a hidden unit is determined by the distance between the input vector and a prototype vector</a:t>
            </a:r>
          </a:p>
        </p:txBody>
      </p:sp>
      <p:pic>
        <p:nvPicPr>
          <p:cNvPr id="24580" name="Picture 4" descr="graphic9"/>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876800" y="3346450"/>
            <a:ext cx="3810000" cy="2901950"/>
          </a:xfrm>
          <a:prstGeom prst="rect">
            <a:avLst/>
          </a:prstGeom>
          <a:noFill/>
          <a:extLst>
            <a:ext uri="{909E8E84-426E-40DD-AFC4-6F175D3DCCD1}">
              <a14:hiddenFill xmlns:a14="http://schemas.microsoft.com/office/drawing/2010/main">
                <a:solidFill>
                  <a:srgbClr val="FFFFFF"/>
                </a:solidFill>
              </a14:hiddenFill>
            </a:ext>
          </a:extLst>
        </p:spPr>
      </p:pic>
      <p:sp>
        <p:nvSpPr>
          <p:cNvPr id="24582" name="Oval 6"/>
          <p:cNvSpPr>
            <a:spLocks noChangeArrowheads="1"/>
          </p:cNvSpPr>
          <p:nvPr/>
        </p:nvSpPr>
        <p:spPr bwMode="auto">
          <a:xfrm>
            <a:off x="1692275" y="4732338"/>
            <a:ext cx="431800" cy="431800"/>
          </a:xfrm>
          <a:prstGeom prst="ellipse">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583" name="Oval 7"/>
          <p:cNvSpPr>
            <a:spLocks noChangeArrowheads="1"/>
          </p:cNvSpPr>
          <p:nvPr/>
        </p:nvSpPr>
        <p:spPr bwMode="auto">
          <a:xfrm>
            <a:off x="2247900" y="4732338"/>
            <a:ext cx="431800" cy="431800"/>
          </a:xfrm>
          <a:prstGeom prst="ellipse">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584" name="Oval 8"/>
          <p:cNvSpPr>
            <a:spLocks noChangeArrowheads="1"/>
          </p:cNvSpPr>
          <p:nvPr/>
        </p:nvSpPr>
        <p:spPr bwMode="auto">
          <a:xfrm>
            <a:off x="2895600" y="4732338"/>
            <a:ext cx="431800" cy="431800"/>
          </a:xfrm>
          <a:prstGeom prst="ellipse">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592" name="Rectangle 16"/>
          <p:cNvSpPr>
            <a:spLocks noChangeArrowheads="1"/>
          </p:cNvSpPr>
          <p:nvPr/>
        </p:nvSpPr>
        <p:spPr bwMode="auto">
          <a:xfrm>
            <a:off x="1023938" y="5884863"/>
            <a:ext cx="287337" cy="287337"/>
          </a:xfrm>
          <a:prstGeom prst="rect">
            <a:avLst/>
          </a:prstGeom>
          <a:solidFill>
            <a:srgbClr val="FF33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593" name="Rectangle 17"/>
          <p:cNvSpPr>
            <a:spLocks noChangeArrowheads="1"/>
          </p:cNvSpPr>
          <p:nvPr/>
        </p:nvSpPr>
        <p:spPr bwMode="auto">
          <a:xfrm>
            <a:off x="1600200" y="5884863"/>
            <a:ext cx="287338" cy="287337"/>
          </a:xfrm>
          <a:prstGeom prst="rect">
            <a:avLst/>
          </a:prstGeom>
          <a:solidFill>
            <a:srgbClr val="FF33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594" name="Rectangle 18"/>
          <p:cNvSpPr>
            <a:spLocks noChangeArrowheads="1"/>
          </p:cNvSpPr>
          <p:nvPr/>
        </p:nvSpPr>
        <p:spPr bwMode="auto">
          <a:xfrm>
            <a:off x="2176463" y="5884863"/>
            <a:ext cx="287337" cy="287337"/>
          </a:xfrm>
          <a:prstGeom prst="rect">
            <a:avLst/>
          </a:prstGeom>
          <a:solidFill>
            <a:srgbClr val="FF33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595" name="Rectangle 19"/>
          <p:cNvSpPr>
            <a:spLocks noChangeArrowheads="1"/>
          </p:cNvSpPr>
          <p:nvPr/>
        </p:nvSpPr>
        <p:spPr bwMode="auto">
          <a:xfrm>
            <a:off x="2752725" y="5884863"/>
            <a:ext cx="287338" cy="287337"/>
          </a:xfrm>
          <a:prstGeom prst="rect">
            <a:avLst/>
          </a:prstGeom>
          <a:solidFill>
            <a:srgbClr val="FF33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596" name="Rectangle 20"/>
          <p:cNvSpPr>
            <a:spLocks noChangeArrowheads="1"/>
          </p:cNvSpPr>
          <p:nvPr/>
        </p:nvSpPr>
        <p:spPr bwMode="auto">
          <a:xfrm>
            <a:off x="3327400" y="5884863"/>
            <a:ext cx="287338" cy="287337"/>
          </a:xfrm>
          <a:prstGeom prst="rect">
            <a:avLst/>
          </a:prstGeom>
          <a:solidFill>
            <a:srgbClr val="FF33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597" name="Rectangle 21"/>
          <p:cNvSpPr>
            <a:spLocks noChangeArrowheads="1"/>
          </p:cNvSpPr>
          <p:nvPr/>
        </p:nvSpPr>
        <p:spPr bwMode="auto">
          <a:xfrm>
            <a:off x="3903663" y="5884863"/>
            <a:ext cx="287337" cy="287337"/>
          </a:xfrm>
          <a:prstGeom prst="rect">
            <a:avLst/>
          </a:prstGeom>
          <a:solidFill>
            <a:srgbClr val="FF33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611" name="Line 35"/>
          <p:cNvSpPr>
            <a:spLocks noChangeShapeType="1"/>
          </p:cNvSpPr>
          <p:nvPr/>
        </p:nvSpPr>
        <p:spPr bwMode="auto">
          <a:xfrm flipV="1">
            <a:off x="1143000" y="5164138"/>
            <a:ext cx="744538" cy="703262"/>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4612" name="Line 36"/>
          <p:cNvSpPr>
            <a:spLocks noChangeShapeType="1"/>
          </p:cNvSpPr>
          <p:nvPr/>
        </p:nvSpPr>
        <p:spPr bwMode="auto">
          <a:xfrm flipV="1">
            <a:off x="1143000" y="5164138"/>
            <a:ext cx="1320800" cy="703262"/>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4613" name="Line 37"/>
          <p:cNvSpPr>
            <a:spLocks noChangeShapeType="1"/>
          </p:cNvSpPr>
          <p:nvPr/>
        </p:nvSpPr>
        <p:spPr bwMode="auto">
          <a:xfrm flipV="1">
            <a:off x="1143000" y="5164138"/>
            <a:ext cx="1968500" cy="703262"/>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4616" name="Line 40"/>
          <p:cNvSpPr>
            <a:spLocks noChangeShapeType="1"/>
          </p:cNvSpPr>
          <p:nvPr/>
        </p:nvSpPr>
        <p:spPr bwMode="auto">
          <a:xfrm flipH="1" flipV="1">
            <a:off x="1887538" y="5164138"/>
            <a:ext cx="2160587" cy="719137"/>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4617" name="Line 41"/>
          <p:cNvSpPr>
            <a:spLocks noChangeShapeType="1"/>
          </p:cNvSpPr>
          <p:nvPr/>
        </p:nvSpPr>
        <p:spPr bwMode="auto">
          <a:xfrm flipH="1" flipV="1">
            <a:off x="2463800" y="5164138"/>
            <a:ext cx="1584325" cy="719137"/>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4618" name="Line 42"/>
          <p:cNvSpPr>
            <a:spLocks noChangeShapeType="1"/>
          </p:cNvSpPr>
          <p:nvPr/>
        </p:nvSpPr>
        <p:spPr bwMode="auto">
          <a:xfrm flipH="1" flipV="1">
            <a:off x="3111500" y="5164138"/>
            <a:ext cx="936625" cy="719137"/>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4622" name="Oval 46"/>
          <p:cNvSpPr>
            <a:spLocks noChangeArrowheads="1"/>
          </p:cNvSpPr>
          <p:nvPr/>
        </p:nvSpPr>
        <p:spPr bwMode="auto">
          <a:xfrm>
            <a:off x="1651000" y="3835400"/>
            <a:ext cx="431800" cy="431800"/>
          </a:xfrm>
          <a:prstGeom prst="ellipse">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623" name="Oval 47"/>
          <p:cNvSpPr>
            <a:spLocks noChangeArrowheads="1"/>
          </p:cNvSpPr>
          <p:nvPr/>
        </p:nvSpPr>
        <p:spPr bwMode="auto">
          <a:xfrm>
            <a:off x="2260600" y="3835400"/>
            <a:ext cx="431800" cy="431800"/>
          </a:xfrm>
          <a:prstGeom prst="ellipse">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624" name="Oval 48"/>
          <p:cNvSpPr>
            <a:spLocks noChangeArrowheads="1"/>
          </p:cNvSpPr>
          <p:nvPr/>
        </p:nvSpPr>
        <p:spPr bwMode="auto">
          <a:xfrm>
            <a:off x="2843213" y="3835400"/>
            <a:ext cx="431800" cy="431800"/>
          </a:xfrm>
          <a:prstGeom prst="ellipse">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625" name="Line 49"/>
          <p:cNvSpPr>
            <a:spLocks noChangeShapeType="1"/>
          </p:cNvSpPr>
          <p:nvPr/>
        </p:nvSpPr>
        <p:spPr bwMode="auto">
          <a:xfrm>
            <a:off x="1828800" y="4267200"/>
            <a:ext cx="1295400" cy="45720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4626" name="Line 50"/>
          <p:cNvSpPr>
            <a:spLocks noChangeShapeType="1"/>
          </p:cNvSpPr>
          <p:nvPr/>
        </p:nvSpPr>
        <p:spPr bwMode="auto">
          <a:xfrm>
            <a:off x="2514600" y="4267200"/>
            <a:ext cx="609600" cy="45720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4627" name="Line 51"/>
          <p:cNvSpPr>
            <a:spLocks noChangeShapeType="1"/>
          </p:cNvSpPr>
          <p:nvPr/>
        </p:nvSpPr>
        <p:spPr bwMode="auto">
          <a:xfrm>
            <a:off x="3124200" y="4267200"/>
            <a:ext cx="0" cy="45720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4628" name="Line 52"/>
          <p:cNvSpPr>
            <a:spLocks noChangeShapeType="1"/>
          </p:cNvSpPr>
          <p:nvPr/>
        </p:nvSpPr>
        <p:spPr bwMode="auto">
          <a:xfrm flipV="1">
            <a:off x="1905000" y="4267200"/>
            <a:ext cx="1219200" cy="45720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4629" name="Line 53"/>
          <p:cNvSpPr>
            <a:spLocks noChangeShapeType="1"/>
          </p:cNvSpPr>
          <p:nvPr/>
        </p:nvSpPr>
        <p:spPr bwMode="auto">
          <a:xfrm flipV="1">
            <a:off x="1905000" y="4267200"/>
            <a:ext cx="609600" cy="45720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4630" name="Line 54"/>
          <p:cNvSpPr>
            <a:spLocks noChangeShapeType="1"/>
          </p:cNvSpPr>
          <p:nvPr/>
        </p:nvSpPr>
        <p:spPr bwMode="auto">
          <a:xfrm flipV="1">
            <a:off x="1905000" y="4267200"/>
            <a:ext cx="0" cy="45720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4631" name="Line 55"/>
          <p:cNvSpPr>
            <a:spLocks noChangeShapeType="1"/>
          </p:cNvSpPr>
          <p:nvPr/>
        </p:nvSpPr>
        <p:spPr bwMode="auto">
          <a:xfrm>
            <a:off x="1905000" y="4267200"/>
            <a:ext cx="533400" cy="45720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4633" name="Line 57"/>
          <p:cNvSpPr>
            <a:spLocks noChangeShapeType="1"/>
          </p:cNvSpPr>
          <p:nvPr/>
        </p:nvSpPr>
        <p:spPr bwMode="auto">
          <a:xfrm flipV="1">
            <a:off x="2438400" y="4267200"/>
            <a:ext cx="609600" cy="45720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4634" name="Line 58"/>
          <p:cNvSpPr>
            <a:spLocks noChangeShapeType="1"/>
          </p:cNvSpPr>
          <p:nvPr/>
        </p:nvSpPr>
        <p:spPr bwMode="auto">
          <a:xfrm>
            <a:off x="2438400" y="4267200"/>
            <a:ext cx="0" cy="45720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4635" name="Line 59"/>
          <p:cNvSpPr>
            <a:spLocks noChangeShapeType="1"/>
          </p:cNvSpPr>
          <p:nvPr/>
        </p:nvSpPr>
        <p:spPr bwMode="auto">
          <a:xfrm flipV="1">
            <a:off x="1752600" y="5181600"/>
            <a:ext cx="152400" cy="68580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4636" name="Line 60"/>
          <p:cNvSpPr>
            <a:spLocks noChangeShapeType="1"/>
          </p:cNvSpPr>
          <p:nvPr/>
        </p:nvSpPr>
        <p:spPr bwMode="auto">
          <a:xfrm>
            <a:off x="1905000" y="5181600"/>
            <a:ext cx="381000" cy="68580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4637" name="Line 61"/>
          <p:cNvSpPr>
            <a:spLocks noChangeShapeType="1"/>
          </p:cNvSpPr>
          <p:nvPr/>
        </p:nvSpPr>
        <p:spPr bwMode="auto">
          <a:xfrm>
            <a:off x="1828800" y="5181600"/>
            <a:ext cx="1066800" cy="68580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4638" name="Line 62"/>
          <p:cNvSpPr>
            <a:spLocks noChangeShapeType="1"/>
          </p:cNvSpPr>
          <p:nvPr/>
        </p:nvSpPr>
        <p:spPr bwMode="auto">
          <a:xfrm>
            <a:off x="1905000" y="5181600"/>
            <a:ext cx="1600200" cy="68580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4639" name="Line 63"/>
          <p:cNvSpPr>
            <a:spLocks noChangeShapeType="1"/>
          </p:cNvSpPr>
          <p:nvPr/>
        </p:nvSpPr>
        <p:spPr bwMode="auto">
          <a:xfrm flipV="1">
            <a:off x="1752600" y="5181600"/>
            <a:ext cx="685800" cy="68580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4640" name="Line 64"/>
          <p:cNvSpPr>
            <a:spLocks noChangeShapeType="1"/>
          </p:cNvSpPr>
          <p:nvPr/>
        </p:nvSpPr>
        <p:spPr bwMode="auto">
          <a:xfrm flipV="1">
            <a:off x="2286000" y="5181600"/>
            <a:ext cx="152400" cy="68580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4641" name="Line 65"/>
          <p:cNvSpPr>
            <a:spLocks noChangeShapeType="1"/>
          </p:cNvSpPr>
          <p:nvPr/>
        </p:nvSpPr>
        <p:spPr bwMode="auto">
          <a:xfrm flipH="1" flipV="1">
            <a:off x="2438400" y="5181600"/>
            <a:ext cx="457200" cy="68580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4642" name="Line 66"/>
          <p:cNvSpPr>
            <a:spLocks noChangeShapeType="1"/>
          </p:cNvSpPr>
          <p:nvPr/>
        </p:nvSpPr>
        <p:spPr bwMode="auto">
          <a:xfrm flipV="1">
            <a:off x="2895600" y="5181600"/>
            <a:ext cx="228600" cy="68580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4643" name="Line 67"/>
          <p:cNvSpPr>
            <a:spLocks noChangeShapeType="1"/>
          </p:cNvSpPr>
          <p:nvPr/>
        </p:nvSpPr>
        <p:spPr bwMode="auto">
          <a:xfrm flipH="1" flipV="1">
            <a:off x="3124200" y="5181600"/>
            <a:ext cx="381000" cy="68580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4644" name="Line 68"/>
          <p:cNvSpPr>
            <a:spLocks noChangeShapeType="1"/>
          </p:cNvSpPr>
          <p:nvPr/>
        </p:nvSpPr>
        <p:spPr bwMode="auto">
          <a:xfrm flipV="1">
            <a:off x="2286000" y="5181600"/>
            <a:ext cx="838200" cy="68580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4645" name="Line 69"/>
          <p:cNvSpPr>
            <a:spLocks noChangeShapeType="1"/>
          </p:cNvSpPr>
          <p:nvPr/>
        </p:nvSpPr>
        <p:spPr bwMode="auto">
          <a:xfrm flipV="1">
            <a:off x="1752600" y="5181600"/>
            <a:ext cx="1371600" cy="68580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4646" name="Freeform 70"/>
          <p:cNvSpPr>
            <a:spLocks/>
          </p:cNvSpPr>
          <p:nvPr/>
        </p:nvSpPr>
        <p:spPr bwMode="auto">
          <a:xfrm>
            <a:off x="1765300" y="4797425"/>
            <a:ext cx="285750" cy="287338"/>
          </a:xfrm>
          <a:custGeom>
            <a:avLst/>
            <a:gdLst>
              <a:gd name="T0" fmla="*/ 0 w 363"/>
              <a:gd name="T1" fmla="*/ 226 h 226"/>
              <a:gd name="T2" fmla="*/ 182 w 363"/>
              <a:gd name="T3" fmla="*/ 0 h 226"/>
              <a:gd name="T4" fmla="*/ 363 w 363"/>
              <a:gd name="T5" fmla="*/ 226 h 226"/>
            </a:gdLst>
            <a:ahLst/>
            <a:cxnLst>
              <a:cxn ang="0">
                <a:pos x="T0" y="T1"/>
              </a:cxn>
              <a:cxn ang="0">
                <a:pos x="T2" y="T3"/>
              </a:cxn>
              <a:cxn ang="0">
                <a:pos x="T4" y="T5"/>
              </a:cxn>
            </a:cxnLst>
            <a:rect l="0" t="0" r="r" b="b"/>
            <a:pathLst>
              <a:path w="363" h="226">
                <a:moveTo>
                  <a:pt x="0" y="226"/>
                </a:moveTo>
                <a:cubicBezTo>
                  <a:pt x="61" y="113"/>
                  <a:pt x="122" y="0"/>
                  <a:pt x="182" y="0"/>
                </a:cubicBezTo>
                <a:cubicBezTo>
                  <a:pt x="242" y="0"/>
                  <a:pt x="340" y="189"/>
                  <a:pt x="363" y="226"/>
                </a:cubicBezTo>
              </a:path>
            </a:pathLst>
          </a:custGeom>
          <a:noFill/>
          <a:ln w="9525" cap="flat" cmpd="sng">
            <a:solidFill>
              <a:schemeClr val="tx1"/>
            </a:solidFill>
            <a:prstDash val="solid"/>
            <a:miter lim="800000"/>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4648" name="Freeform 72"/>
          <p:cNvSpPr>
            <a:spLocks/>
          </p:cNvSpPr>
          <p:nvPr/>
        </p:nvSpPr>
        <p:spPr bwMode="auto">
          <a:xfrm>
            <a:off x="2341563" y="4797425"/>
            <a:ext cx="285750" cy="287338"/>
          </a:xfrm>
          <a:custGeom>
            <a:avLst/>
            <a:gdLst>
              <a:gd name="T0" fmla="*/ 0 w 363"/>
              <a:gd name="T1" fmla="*/ 226 h 226"/>
              <a:gd name="T2" fmla="*/ 182 w 363"/>
              <a:gd name="T3" fmla="*/ 0 h 226"/>
              <a:gd name="T4" fmla="*/ 363 w 363"/>
              <a:gd name="T5" fmla="*/ 226 h 226"/>
            </a:gdLst>
            <a:ahLst/>
            <a:cxnLst>
              <a:cxn ang="0">
                <a:pos x="T0" y="T1"/>
              </a:cxn>
              <a:cxn ang="0">
                <a:pos x="T2" y="T3"/>
              </a:cxn>
              <a:cxn ang="0">
                <a:pos x="T4" y="T5"/>
              </a:cxn>
            </a:cxnLst>
            <a:rect l="0" t="0" r="r" b="b"/>
            <a:pathLst>
              <a:path w="363" h="226">
                <a:moveTo>
                  <a:pt x="0" y="226"/>
                </a:moveTo>
                <a:cubicBezTo>
                  <a:pt x="61" y="113"/>
                  <a:pt x="122" y="0"/>
                  <a:pt x="182" y="0"/>
                </a:cubicBezTo>
                <a:cubicBezTo>
                  <a:pt x="242" y="0"/>
                  <a:pt x="340" y="189"/>
                  <a:pt x="363" y="226"/>
                </a:cubicBezTo>
              </a:path>
            </a:pathLst>
          </a:custGeom>
          <a:noFill/>
          <a:ln w="9525" cap="flat" cmpd="sng">
            <a:solidFill>
              <a:schemeClr val="tx1"/>
            </a:solidFill>
            <a:prstDash val="solid"/>
            <a:miter lim="800000"/>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4649" name="Freeform 73"/>
          <p:cNvSpPr>
            <a:spLocks/>
          </p:cNvSpPr>
          <p:nvPr/>
        </p:nvSpPr>
        <p:spPr bwMode="auto">
          <a:xfrm>
            <a:off x="2990850" y="4797425"/>
            <a:ext cx="285750" cy="287338"/>
          </a:xfrm>
          <a:custGeom>
            <a:avLst/>
            <a:gdLst>
              <a:gd name="T0" fmla="*/ 0 w 363"/>
              <a:gd name="T1" fmla="*/ 226 h 226"/>
              <a:gd name="T2" fmla="*/ 182 w 363"/>
              <a:gd name="T3" fmla="*/ 0 h 226"/>
              <a:gd name="T4" fmla="*/ 363 w 363"/>
              <a:gd name="T5" fmla="*/ 226 h 226"/>
            </a:gdLst>
            <a:ahLst/>
            <a:cxnLst>
              <a:cxn ang="0">
                <a:pos x="T0" y="T1"/>
              </a:cxn>
              <a:cxn ang="0">
                <a:pos x="T2" y="T3"/>
              </a:cxn>
              <a:cxn ang="0">
                <a:pos x="T4" y="T5"/>
              </a:cxn>
            </a:cxnLst>
            <a:rect l="0" t="0" r="r" b="b"/>
            <a:pathLst>
              <a:path w="363" h="226">
                <a:moveTo>
                  <a:pt x="0" y="226"/>
                </a:moveTo>
                <a:cubicBezTo>
                  <a:pt x="61" y="113"/>
                  <a:pt x="122" y="0"/>
                  <a:pt x="182" y="0"/>
                </a:cubicBezTo>
                <a:cubicBezTo>
                  <a:pt x="242" y="0"/>
                  <a:pt x="340" y="189"/>
                  <a:pt x="363" y="226"/>
                </a:cubicBezTo>
              </a:path>
            </a:pathLst>
          </a:custGeom>
          <a:noFill/>
          <a:ln w="9525" cap="flat" cmpd="sng">
            <a:solidFill>
              <a:schemeClr val="tx1"/>
            </a:solidFill>
            <a:prstDash val="solid"/>
            <a:miter lim="800000"/>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4650" name="Line 74"/>
          <p:cNvSpPr>
            <a:spLocks noChangeShapeType="1"/>
          </p:cNvSpPr>
          <p:nvPr/>
        </p:nvSpPr>
        <p:spPr bwMode="auto">
          <a:xfrm flipV="1">
            <a:off x="1763713" y="3933825"/>
            <a:ext cx="215900" cy="21590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4651" name="Line 75"/>
          <p:cNvSpPr>
            <a:spLocks noChangeShapeType="1"/>
          </p:cNvSpPr>
          <p:nvPr/>
        </p:nvSpPr>
        <p:spPr bwMode="auto">
          <a:xfrm flipV="1">
            <a:off x="2339975" y="3933825"/>
            <a:ext cx="215900" cy="21590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4652" name="Line 76"/>
          <p:cNvSpPr>
            <a:spLocks noChangeShapeType="1"/>
          </p:cNvSpPr>
          <p:nvPr/>
        </p:nvSpPr>
        <p:spPr bwMode="auto">
          <a:xfrm flipV="1">
            <a:off x="2916238" y="3933825"/>
            <a:ext cx="215900" cy="21590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4653" name="Line 77"/>
          <p:cNvSpPr>
            <a:spLocks noChangeShapeType="1"/>
          </p:cNvSpPr>
          <p:nvPr/>
        </p:nvSpPr>
        <p:spPr bwMode="auto">
          <a:xfrm flipV="1">
            <a:off x="1835150" y="3500438"/>
            <a:ext cx="0" cy="360362"/>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4654" name="Line 78"/>
          <p:cNvSpPr>
            <a:spLocks noChangeShapeType="1"/>
          </p:cNvSpPr>
          <p:nvPr/>
        </p:nvSpPr>
        <p:spPr bwMode="auto">
          <a:xfrm flipV="1">
            <a:off x="2484438" y="3500438"/>
            <a:ext cx="0" cy="360362"/>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4655" name="Line 79"/>
          <p:cNvSpPr>
            <a:spLocks noChangeShapeType="1"/>
          </p:cNvSpPr>
          <p:nvPr/>
        </p:nvSpPr>
        <p:spPr bwMode="auto">
          <a:xfrm flipV="1">
            <a:off x="3059113" y="3500438"/>
            <a:ext cx="0" cy="360362"/>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4656" name="Text Box 80"/>
          <p:cNvSpPr txBox="1">
            <a:spLocks noChangeArrowheads="1"/>
          </p:cNvSpPr>
          <p:nvPr/>
        </p:nvSpPr>
        <p:spPr bwMode="auto">
          <a:xfrm>
            <a:off x="179388" y="4797425"/>
            <a:ext cx="13779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t>Radial units</a:t>
            </a:r>
          </a:p>
        </p:txBody>
      </p:sp>
      <p:sp>
        <p:nvSpPr>
          <p:cNvPr id="24657" name="Text Box 81"/>
          <p:cNvSpPr txBox="1">
            <a:spLocks noChangeArrowheads="1"/>
          </p:cNvSpPr>
          <p:nvPr/>
        </p:nvSpPr>
        <p:spPr bwMode="auto">
          <a:xfrm>
            <a:off x="250825" y="3860800"/>
            <a:ext cx="9842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t>Outputs</a:t>
            </a:r>
          </a:p>
        </p:txBody>
      </p:sp>
      <p:sp>
        <p:nvSpPr>
          <p:cNvPr id="24658" name="Text Box 82"/>
          <p:cNvSpPr txBox="1">
            <a:spLocks noChangeArrowheads="1"/>
          </p:cNvSpPr>
          <p:nvPr/>
        </p:nvSpPr>
        <p:spPr bwMode="auto">
          <a:xfrm>
            <a:off x="179388" y="5870575"/>
            <a:ext cx="8064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t>Inputs</a:t>
            </a:r>
          </a:p>
        </p:txBody>
      </p:sp>
    </p:spTree>
    <p:extLst>
      <p:ext uri="{BB962C8B-B14F-4D97-AF65-F5344CB8AC3E}">
        <p14:creationId xmlns:p14="http://schemas.microsoft.com/office/powerpoint/2010/main" val="1923313184"/>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5460" name="Rectangle 4"/>
          <p:cNvSpPr>
            <a:spLocks noGrp="1" noChangeArrowheads="1"/>
          </p:cNvSpPr>
          <p:nvPr>
            <p:ph type="body" sz="half" idx="4294967295"/>
          </p:nvPr>
        </p:nvSpPr>
        <p:spPr>
          <a:xfrm>
            <a:off x="539750" y="1196975"/>
            <a:ext cx="6948488" cy="4670425"/>
          </a:xfrm>
        </p:spPr>
        <p:txBody>
          <a:bodyPr/>
          <a:lstStyle/>
          <a:p>
            <a:r>
              <a:rPr lang="en-US" sz="2800"/>
              <a:t>RBF hidden layer units have a receptive field which has a centre</a:t>
            </a:r>
          </a:p>
          <a:p>
            <a:r>
              <a:rPr lang="en-US" sz="2800"/>
              <a:t>Generally, the hidden unit function is Gaussian</a:t>
            </a:r>
          </a:p>
          <a:p>
            <a:r>
              <a:rPr lang="en-US" sz="2800"/>
              <a:t>The output Layer is linear</a:t>
            </a:r>
          </a:p>
          <a:p>
            <a:r>
              <a:rPr lang="en-US" sz="2800"/>
              <a:t>Realized function</a:t>
            </a:r>
          </a:p>
          <a:p>
            <a:pPr lvl="1"/>
            <a:endParaRPr lang="en-US" sz="2400"/>
          </a:p>
        </p:txBody>
      </p:sp>
      <p:graphicFrame>
        <p:nvGraphicFramePr>
          <p:cNvPr id="275461" name="Object 5"/>
          <p:cNvGraphicFramePr>
            <a:graphicFrameLocks noGrp="1" noChangeAspect="1"/>
          </p:cNvGraphicFramePr>
          <p:nvPr>
            <p:ph sz="quarter" idx="4294967295"/>
          </p:nvPr>
        </p:nvGraphicFramePr>
        <p:xfrm>
          <a:off x="971550" y="4227513"/>
          <a:ext cx="3600450" cy="714375"/>
        </p:xfrm>
        <a:graphic>
          <a:graphicData uri="http://schemas.openxmlformats.org/presentationml/2006/ole">
            <mc:AlternateContent xmlns:mc="http://schemas.openxmlformats.org/markup-compatibility/2006">
              <mc:Choice xmlns:v="urn:schemas-microsoft-com:vml" Requires="v">
                <p:oleObj spid="_x0000_s24579" name="Equation" r:id="rId4" imgW="1536480" imgH="304560" progId="Equation.3">
                  <p:embed/>
                </p:oleObj>
              </mc:Choice>
              <mc:Fallback>
                <p:oleObj name="Equation" r:id="rId4" imgW="1536480" imgH="304560" progId="Equation.3">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971550" y="4227513"/>
                        <a:ext cx="3600450" cy="7143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275464" name="Object 8"/>
          <p:cNvGraphicFramePr>
            <a:graphicFrameLocks noGrp="1" noChangeAspect="1"/>
          </p:cNvGraphicFramePr>
          <p:nvPr>
            <p:ph sz="quarter" idx="4294967295"/>
          </p:nvPr>
        </p:nvGraphicFramePr>
        <p:xfrm>
          <a:off x="1042988" y="5008563"/>
          <a:ext cx="3240087" cy="1157287"/>
        </p:xfrm>
        <a:graphic>
          <a:graphicData uri="http://schemas.openxmlformats.org/presentationml/2006/ole">
            <mc:AlternateContent xmlns:mc="http://schemas.openxmlformats.org/markup-compatibility/2006">
              <mc:Choice xmlns:v="urn:schemas-microsoft-com:vml" Requires="v">
                <p:oleObj spid="_x0000_s24580" name="Equation" r:id="rId6" imgW="1777680" imgH="634680" progId="Equation.3">
                  <p:embed/>
                </p:oleObj>
              </mc:Choice>
              <mc:Fallback>
                <p:oleObj name="Equation" r:id="rId6" imgW="1777680" imgH="634680" progId="Equation.3">
                  <p:embed/>
                  <p:pic>
                    <p:nvPicPr>
                      <p:cNvPr id="0" name=""/>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042988" y="5008563"/>
                        <a:ext cx="3240087" cy="11572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extLst>
      <p:ext uri="{BB962C8B-B14F-4D97-AF65-F5344CB8AC3E}">
        <p14:creationId xmlns:p14="http://schemas.microsoft.com/office/powerpoint/2010/main" val="190915993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p:txBody>
          <a:bodyPr/>
          <a:lstStyle/>
          <a:p>
            <a:r>
              <a:rPr lang="en-US"/>
              <a:t>Learning</a:t>
            </a:r>
          </a:p>
        </p:txBody>
      </p:sp>
      <p:sp>
        <p:nvSpPr>
          <p:cNvPr id="41987" name="Rectangle 3"/>
          <p:cNvSpPr>
            <a:spLocks noGrp="1" noChangeArrowheads="1"/>
          </p:cNvSpPr>
          <p:nvPr>
            <p:ph type="body" idx="1"/>
          </p:nvPr>
        </p:nvSpPr>
        <p:spPr/>
        <p:txBody>
          <a:bodyPr/>
          <a:lstStyle/>
          <a:p>
            <a:r>
              <a:rPr lang="en-US" sz="2800"/>
              <a:t>The training is performed by deciding on</a:t>
            </a:r>
          </a:p>
          <a:p>
            <a:pPr lvl="1"/>
            <a:r>
              <a:rPr lang="en-US" sz="2400"/>
              <a:t>How many hidden nodes there should be</a:t>
            </a:r>
          </a:p>
          <a:p>
            <a:pPr lvl="1"/>
            <a:r>
              <a:rPr lang="en-US" sz="2400"/>
              <a:t>The centers and the sharpness of the Gaussians</a:t>
            </a:r>
          </a:p>
          <a:p>
            <a:r>
              <a:rPr lang="en-US" sz="2800"/>
              <a:t>2 steps</a:t>
            </a:r>
          </a:p>
          <a:p>
            <a:pPr lvl="1"/>
            <a:r>
              <a:rPr lang="en-US" sz="2400"/>
              <a:t>In the 1st stage, the input data set is used to determine the parameters of the basis functions</a:t>
            </a:r>
          </a:p>
          <a:p>
            <a:pPr lvl="1"/>
            <a:r>
              <a:rPr lang="en-US" sz="2400"/>
              <a:t>In the 2nd stage, functions are kept fixed while the second layer weights are estimated ( Simple BP algorithm like for MLPs)</a:t>
            </a:r>
          </a:p>
          <a:p>
            <a:pPr lvl="1"/>
            <a:endParaRPr lang="en-US" sz="2400"/>
          </a:p>
        </p:txBody>
      </p:sp>
    </p:spTree>
    <p:extLst>
      <p:ext uri="{BB962C8B-B14F-4D97-AF65-F5344CB8AC3E}">
        <p14:creationId xmlns:p14="http://schemas.microsoft.com/office/powerpoint/2010/main" val="4134098232"/>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7506" name="Rectangle 2"/>
          <p:cNvSpPr>
            <a:spLocks noGrp="1" noChangeArrowheads="1"/>
          </p:cNvSpPr>
          <p:nvPr>
            <p:ph type="title"/>
          </p:nvPr>
        </p:nvSpPr>
        <p:spPr/>
        <p:txBody>
          <a:bodyPr/>
          <a:lstStyle/>
          <a:p>
            <a:r>
              <a:rPr lang="en-US"/>
              <a:t>MLPs versus RBFs</a:t>
            </a:r>
          </a:p>
        </p:txBody>
      </p:sp>
      <p:sp>
        <p:nvSpPr>
          <p:cNvPr id="277508" name="Rectangle 4"/>
          <p:cNvSpPr>
            <a:spLocks noGrp="1" noChangeArrowheads="1"/>
          </p:cNvSpPr>
          <p:nvPr>
            <p:ph type="body" sz="half" idx="1"/>
          </p:nvPr>
        </p:nvSpPr>
        <p:spPr>
          <a:xfrm>
            <a:off x="457200" y="1628775"/>
            <a:ext cx="4038600" cy="4895850"/>
          </a:xfrm>
        </p:spPr>
        <p:txBody>
          <a:bodyPr/>
          <a:lstStyle/>
          <a:p>
            <a:pPr>
              <a:lnSpc>
                <a:spcPct val="90000"/>
              </a:lnSpc>
            </a:pPr>
            <a:r>
              <a:rPr lang="en-US" sz="2000" b="1"/>
              <a:t>Classification</a:t>
            </a:r>
          </a:p>
          <a:p>
            <a:pPr lvl="1">
              <a:lnSpc>
                <a:spcPct val="90000"/>
              </a:lnSpc>
            </a:pPr>
            <a:r>
              <a:rPr lang="en-US" sz="1800"/>
              <a:t>MLPs separate classes via hyperplanes</a:t>
            </a:r>
          </a:p>
          <a:p>
            <a:pPr lvl="1">
              <a:lnSpc>
                <a:spcPct val="90000"/>
              </a:lnSpc>
            </a:pPr>
            <a:r>
              <a:rPr lang="en-US" sz="1800"/>
              <a:t>RBFs separate classes via hyperspheres</a:t>
            </a:r>
          </a:p>
          <a:p>
            <a:pPr>
              <a:lnSpc>
                <a:spcPct val="90000"/>
              </a:lnSpc>
            </a:pPr>
            <a:r>
              <a:rPr lang="en-US" sz="2000" b="1"/>
              <a:t>Learning</a:t>
            </a:r>
          </a:p>
          <a:p>
            <a:pPr lvl="1">
              <a:lnSpc>
                <a:spcPct val="90000"/>
              </a:lnSpc>
            </a:pPr>
            <a:r>
              <a:rPr lang="en-US" sz="1800"/>
              <a:t>MLPs use distributed learning</a:t>
            </a:r>
          </a:p>
          <a:p>
            <a:pPr lvl="1">
              <a:lnSpc>
                <a:spcPct val="90000"/>
              </a:lnSpc>
            </a:pPr>
            <a:r>
              <a:rPr lang="en-US" sz="1800"/>
              <a:t>RBFs use localized learning</a:t>
            </a:r>
          </a:p>
          <a:p>
            <a:pPr lvl="1">
              <a:lnSpc>
                <a:spcPct val="90000"/>
              </a:lnSpc>
            </a:pPr>
            <a:r>
              <a:rPr lang="en-US" sz="1800"/>
              <a:t>RBFs train faster</a:t>
            </a:r>
          </a:p>
          <a:p>
            <a:pPr>
              <a:lnSpc>
                <a:spcPct val="90000"/>
              </a:lnSpc>
            </a:pPr>
            <a:r>
              <a:rPr lang="en-US" sz="2000" b="1"/>
              <a:t>Structure</a:t>
            </a:r>
          </a:p>
          <a:p>
            <a:pPr lvl="1">
              <a:lnSpc>
                <a:spcPct val="90000"/>
              </a:lnSpc>
            </a:pPr>
            <a:r>
              <a:rPr lang="en-US" sz="1800"/>
              <a:t>MLPs have one or more hidden layers</a:t>
            </a:r>
          </a:p>
          <a:p>
            <a:pPr lvl="1">
              <a:lnSpc>
                <a:spcPct val="90000"/>
              </a:lnSpc>
            </a:pPr>
            <a:r>
              <a:rPr lang="en-US" sz="1800"/>
              <a:t>RBFs have only one layer</a:t>
            </a:r>
          </a:p>
          <a:p>
            <a:pPr lvl="1">
              <a:lnSpc>
                <a:spcPct val="90000"/>
              </a:lnSpc>
            </a:pPr>
            <a:r>
              <a:rPr lang="en-US" sz="1800"/>
              <a:t>RBFs require more hidden neurons =&gt; curse of dimensionality</a:t>
            </a:r>
          </a:p>
        </p:txBody>
      </p:sp>
      <p:sp>
        <p:nvSpPr>
          <p:cNvPr id="277510" name="Line 6"/>
          <p:cNvSpPr>
            <a:spLocks noChangeShapeType="1"/>
          </p:cNvSpPr>
          <p:nvPr/>
        </p:nvSpPr>
        <p:spPr bwMode="auto">
          <a:xfrm flipV="1">
            <a:off x="5257800" y="1981200"/>
            <a:ext cx="0" cy="1752600"/>
          </a:xfrm>
          <a:prstGeom prst="line">
            <a:avLst/>
          </a:prstGeom>
          <a:noFill/>
          <a:ln w="127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77511" name="Line 7"/>
          <p:cNvSpPr>
            <a:spLocks noChangeShapeType="1"/>
          </p:cNvSpPr>
          <p:nvPr/>
        </p:nvSpPr>
        <p:spPr bwMode="auto">
          <a:xfrm>
            <a:off x="5181600" y="3657600"/>
            <a:ext cx="2590800" cy="0"/>
          </a:xfrm>
          <a:prstGeom prst="line">
            <a:avLst/>
          </a:prstGeom>
          <a:noFill/>
          <a:ln w="127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77512" name="Line 8"/>
          <p:cNvSpPr>
            <a:spLocks noChangeShapeType="1"/>
          </p:cNvSpPr>
          <p:nvPr/>
        </p:nvSpPr>
        <p:spPr bwMode="auto">
          <a:xfrm flipV="1">
            <a:off x="6477000" y="1905000"/>
            <a:ext cx="0" cy="175260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77513" name="Oval 9"/>
          <p:cNvSpPr>
            <a:spLocks noChangeArrowheads="1"/>
          </p:cNvSpPr>
          <p:nvPr/>
        </p:nvSpPr>
        <p:spPr bwMode="auto">
          <a:xfrm>
            <a:off x="5721350" y="2901950"/>
            <a:ext cx="63500" cy="63500"/>
          </a:xfrm>
          <a:prstGeom prst="ellipse">
            <a:avLst/>
          </a:prstGeom>
          <a:solidFill>
            <a:schemeClr val="accent1"/>
          </a:solidFill>
          <a:ln w="127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77514" name="Oval 10"/>
          <p:cNvSpPr>
            <a:spLocks noChangeArrowheads="1"/>
          </p:cNvSpPr>
          <p:nvPr/>
        </p:nvSpPr>
        <p:spPr bwMode="auto">
          <a:xfrm>
            <a:off x="5873750" y="2825750"/>
            <a:ext cx="63500" cy="63500"/>
          </a:xfrm>
          <a:prstGeom prst="ellipse">
            <a:avLst/>
          </a:prstGeom>
          <a:solidFill>
            <a:schemeClr val="accent1"/>
          </a:solidFill>
          <a:ln w="127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77515" name="Oval 11"/>
          <p:cNvSpPr>
            <a:spLocks noChangeArrowheads="1"/>
          </p:cNvSpPr>
          <p:nvPr/>
        </p:nvSpPr>
        <p:spPr bwMode="auto">
          <a:xfrm>
            <a:off x="6026150" y="2749550"/>
            <a:ext cx="63500" cy="63500"/>
          </a:xfrm>
          <a:prstGeom prst="ellipse">
            <a:avLst/>
          </a:prstGeom>
          <a:solidFill>
            <a:schemeClr val="accent1"/>
          </a:solidFill>
          <a:ln w="127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77516" name="Oval 12"/>
          <p:cNvSpPr>
            <a:spLocks noChangeArrowheads="1"/>
          </p:cNvSpPr>
          <p:nvPr/>
        </p:nvSpPr>
        <p:spPr bwMode="auto">
          <a:xfrm>
            <a:off x="5873750" y="2978150"/>
            <a:ext cx="63500" cy="63500"/>
          </a:xfrm>
          <a:prstGeom prst="ellipse">
            <a:avLst/>
          </a:prstGeom>
          <a:solidFill>
            <a:schemeClr val="accent1"/>
          </a:solidFill>
          <a:ln w="127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77517" name="Oval 13"/>
          <p:cNvSpPr>
            <a:spLocks noChangeArrowheads="1"/>
          </p:cNvSpPr>
          <p:nvPr/>
        </p:nvSpPr>
        <p:spPr bwMode="auto">
          <a:xfrm>
            <a:off x="6026150" y="2901950"/>
            <a:ext cx="63500" cy="63500"/>
          </a:xfrm>
          <a:prstGeom prst="ellipse">
            <a:avLst/>
          </a:prstGeom>
          <a:solidFill>
            <a:schemeClr val="accent1"/>
          </a:solidFill>
          <a:ln w="127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nvGrpSpPr>
          <p:cNvPr id="277518" name="Group 14"/>
          <p:cNvGrpSpPr>
            <a:grpSpLocks/>
          </p:cNvGrpSpPr>
          <p:nvPr/>
        </p:nvGrpSpPr>
        <p:grpSpPr bwMode="auto">
          <a:xfrm>
            <a:off x="6858000" y="2590800"/>
            <a:ext cx="76200" cy="76200"/>
            <a:chOff x="4320" y="1632"/>
            <a:chExt cx="48" cy="48"/>
          </a:xfrm>
        </p:grpSpPr>
        <p:sp>
          <p:nvSpPr>
            <p:cNvPr id="277519" name="Line 15"/>
            <p:cNvSpPr>
              <a:spLocks noChangeShapeType="1"/>
            </p:cNvSpPr>
            <p:nvPr/>
          </p:nvSpPr>
          <p:spPr bwMode="auto">
            <a:xfrm>
              <a:off x="4320" y="1632"/>
              <a:ext cx="48" cy="48"/>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77520" name="Line 16"/>
            <p:cNvSpPr>
              <a:spLocks noChangeShapeType="1"/>
            </p:cNvSpPr>
            <p:nvPr/>
          </p:nvSpPr>
          <p:spPr bwMode="auto">
            <a:xfrm flipV="1">
              <a:off x="4320" y="1632"/>
              <a:ext cx="48" cy="48"/>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277521" name="Group 17"/>
          <p:cNvGrpSpPr>
            <a:grpSpLocks/>
          </p:cNvGrpSpPr>
          <p:nvPr/>
        </p:nvGrpSpPr>
        <p:grpSpPr bwMode="auto">
          <a:xfrm>
            <a:off x="7010400" y="2514600"/>
            <a:ext cx="76200" cy="76200"/>
            <a:chOff x="4416" y="1584"/>
            <a:chExt cx="48" cy="48"/>
          </a:xfrm>
        </p:grpSpPr>
        <p:sp>
          <p:nvSpPr>
            <p:cNvPr id="277522" name="Line 18"/>
            <p:cNvSpPr>
              <a:spLocks noChangeShapeType="1"/>
            </p:cNvSpPr>
            <p:nvPr/>
          </p:nvSpPr>
          <p:spPr bwMode="auto">
            <a:xfrm>
              <a:off x="4416" y="1584"/>
              <a:ext cx="48" cy="48"/>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77523" name="Line 19"/>
            <p:cNvSpPr>
              <a:spLocks noChangeShapeType="1"/>
            </p:cNvSpPr>
            <p:nvPr/>
          </p:nvSpPr>
          <p:spPr bwMode="auto">
            <a:xfrm flipV="1">
              <a:off x="4416" y="1584"/>
              <a:ext cx="48" cy="48"/>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277524" name="Group 20"/>
          <p:cNvGrpSpPr>
            <a:grpSpLocks/>
          </p:cNvGrpSpPr>
          <p:nvPr/>
        </p:nvGrpSpPr>
        <p:grpSpPr bwMode="auto">
          <a:xfrm>
            <a:off x="7010400" y="2743200"/>
            <a:ext cx="76200" cy="76200"/>
            <a:chOff x="4416" y="1728"/>
            <a:chExt cx="48" cy="48"/>
          </a:xfrm>
        </p:grpSpPr>
        <p:sp>
          <p:nvSpPr>
            <p:cNvPr id="277525" name="Line 21"/>
            <p:cNvSpPr>
              <a:spLocks noChangeShapeType="1"/>
            </p:cNvSpPr>
            <p:nvPr/>
          </p:nvSpPr>
          <p:spPr bwMode="auto">
            <a:xfrm>
              <a:off x="4416" y="1728"/>
              <a:ext cx="48" cy="48"/>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77526" name="Line 22"/>
            <p:cNvSpPr>
              <a:spLocks noChangeShapeType="1"/>
            </p:cNvSpPr>
            <p:nvPr/>
          </p:nvSpPr>
          <p:spPr bwMode="auto">
            <a:xfrm flipV="1">
              <a:off x="4416" y="1728"/>
              <a:ext cx="48" cy="48"/>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277527" name="Group 23"/>
          <p:cNvGrpSpPr>
            <a:grpSpLocks/>
          </p:cNvGrpSpPr>
          <p:nvPr/>
        </p:nvGrpSpPr>
        <p:grpSpPr bwMode="auto">
          <a:xfrm>
            <a:off x="7162800" y="2590800"/>
            <a:ext cx="76200" cy="76200"/>
            <a:chOff x="4512" y="1632"/>
            <a:chExt cx="48" cy="48"/>
          </a:xfrm>
        </p:grpSpPr>
        <p:sp>
          <p:nvSpPr>
            <p:cNvPr id="277528" name="Line 24"/>
            <p:cNvSpPr>
              <a:spLocks noChangeShapeType="1"/>
            </p:cNvSpPr>
            <p:nvPr/>
          </p:nvSpPr>
          <p:spPr bwMode="auto">
            <a:xfrm>
              <a:off x="4512" y="1632"/>
              <a:ext cx="48" cy="48"/>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77529" name="Line 25"/>
            <p:cNvSpPr>
              <a:spLocks noChangeShapeType="1"/>
            </p:cNvSpPr>
            <p:nvPr/>
          </p:nvSpPr>
          <p:spPr bwMode="auto">
            <a:xfrm flipV="1">
              <a:off x="4512" y="1632"/>
              <a:ext cx="48" cy="48"/>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277530" name="Rectangle 26"/>
          <p:cNvSpPr>
            <a:spLocks noChangeArrowheads="1"/>
          </p:cNvSpPr>
          <p:nvPr/>
        </p:nvSpPr>
        <p:spPr bwMode="auto">
          <a:xfrm>
            <a:off x="4710113" y="2424113"/>
            <a:ext cx="503237" cy="454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GB" sz="2400">
                <a:latin typeface="Times New Roman" pitchFamily="18" charset="0"/>
              </a:rPr>
              <a:t>X</a:t>
            </a:r>
            <a:r>
              <a:rPr lang="en-GB" sz="2400" baseline="-25000">
                <a:latin typeface="Times New Roman" pitchFamily="18" charset="0"/>
              </a:rPr>
              <a:t>2</a:t>
            </a:r>
          </a:p>
        </p:txBody>
      </p:sp>
      <p:sp>
        <p:nvSpPr>
          <p:cNvPr id="277531" name="Rectangle 27"/>
          <p:cNvSpPr>
            <a:spLocks noChangeArrowheads="1"/>
          </p:cNvSpPr>
          <p:nvPr/>
        </p:nvSpPr>
        <p:spPr bwMode="auto">
          <a:xfrm>
            <a:off x="6234113" y="3643313"/>
            <a:ext cx="503237" cy="454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GB" sz="2400">
                <a:latin typeface="Times New Roman" pitchFamily="18" charset="0"/>
              </a:rPr>
              <a:t>X</a:t>
            </a:r>
            <a:r>
              <a:rPr lang="en-GB" sz="2400" baseline="-25000">
                <a:latin typeface="Times New Roman" pitchFamily="18" charset="0"/>
              </a:rPr>
              <a:t>1</a:t>
            </a:r>
          </a:p>
        </p:txBody>
      </p:sp>
      <p:sp>
        <p:nvSpPr>
          <p:cNvPr id="277532" name="Rectangle 28"/>
          <p:cNvSpPr>
            <a:spLocks noChangeArrowheads="1"/>
          </p:cNvSpPr>
          <p:nvPr/>
        </p:nvSpPr>
        <p:spPr bwMode="auto">
          <a:xfrm>
            <a:off x="7834313" y="2378075"/>
            <a:ext cx="931862" cy="5159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GB" sz="2800" b="1" i="1">
                <a:latin typeface="Times New Roman" pitchFamily="18" charset="0"/>
              </a:rPr>
              <a:t>MLP</a:t>
            </a:r>
          </a:p>
        </p:txBody>
      </p:sp>
      <p:sp>
        <p:nvSpPr>
          <p:cNvPr id="277533" name="Line 29"/>
          <p:cNvSpPr>
            <a:spLocks noChangeShapeType="1"/>
          </p:cNvSpPr>
          <p:nvPr/>
        </p:nvSpPr>
        <p:spPr bwMode="auto">
          <a:xfrm flipV="1">
            <a:off x="5257800" y="4191000"/>
            <a:ext cx="0" cy="1752600"/>
          </a:xfrm>
          <a:prstGeom prst="line">
            <a:avLst/>
          </a:prstGeom>
          <a:noFill/>
          <a:ln w="127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77534" name="Line 30"/>
          <p:cNvSpPr>
            <a:spLocks noChangeShapeType="1"/>
          </p:cNvSpPr>
          <p:nvPr/>
        </p:nvSpPr>
        <p:spPr bwMode="auto">
          <a:xfrm>
            <a:off x="5181600" y="5867400"/>
            <a:ext cx="2590800" cy="0"/>
          </a:xfrm>
          <a:prstGeom prst="line">
            <a:avLst/>
          </a:prstGeom>
          <a:noFill/>
          <a:ln w="127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77535" name="Oval 31"/>
          <p:cNvSpPr>
            <a:spLocks noChangeArrowheads="1"/>
          </p:cNvSpPr>
          <p:nvPr/>
        </p:nvSpPr>
        <p:spPr bwMode="auto">
          <a:xfrm>
            <a:off x="5721350" y="5111750"/>
            <a:ext cx="63500" cy="63500"/>
          </a:xfrm>
          <a:prstGeom prst="ellipse">
            <a:avLst/>
          </a:prstGeom>
          <a:solidFill>
            <a:schemeClr val="accent1"/>
          </a:solidFill>
          <a:ln w="127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77536" name="Oval 32"/>
          <p:cNvSpPr>
            <a:spLocks noChangeArrowheads="1"/>
          </p:cNvSpPr>
          <p:nvPr/>
        </p:nvSpPr>
        <p:spPr bwMode="auto">
          <a:xfrm>
            <a:off x="5873750" y="5035550"/>
            <a:ext cx="63500" cy="63500"/>
          </a:xfrm>
          <a:prstGeom prst="ellipse">
            <a:avLst/>
          </a:prstGeom>
          <a:solidFill>
            <a:schemeClr val="accent1"/>
          </a:solidFill>
          <a:ln w="127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77537" name="Oval 33"/>
          <p:cNvSpPr>
            <a:spLocks noChangeArrowheads="1"/>
          </p:cNvSpPr>
          <p:nvPr/>
        </p:nvSpPr>
        <p:spPr bwMode="auto">
          <a:xfrm>
            <a:off x="6026150" y="4959350"/>
            <a:ext cx="63500" cy="63500"/>
          </a:xfrm>
          <a:prstGeom prst="ellipse">
            <a:avLst/>
          </a:prstGeom>
          <a:solidFill>
            <a:schemeClr val="accent1"/>
          </a:solidFill>
          <a:ln w="127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77538" name="Oval 34"/>
          <p:cNvSpPr>
            <a:spLocks noChangeArrowheads="1"/>
          </p:cNvSpPr>
          <p:nvPr/>
        </p:nvSpPr>
        <p:spPr bwMode="auto">
          <a:xfrm>
            <a:off x="5873750" y="5187950"/>
            <a:ext cx="63500" cy="63500"/>
          </a:xfrm>
          <a:prstGeom prst="ellipse">
            <a:avLst/>
          </a:prstGeom>
          <a:solidFill>
            <a:schemeClr val="accent1"/>
          </a:solidFill>
          <a:ln w="127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77539" name="Oval 35"/>
          <p:cNvSpPr>
            <a:spLocks noChangeArrowheads="1"/>
          </p:cNvSpPr>
          <p:nvPr/>
        </p:nvSpPr>
        <p:spPr bwMode="auto">
          <a:xfrm>
            <a:off x="6026150" y="5111750"/>
            <a:ext cx="63500" cy="63500"/>
          </a:xfrm>
          <a:prstGeom prst="ellipse">
            <a:avLst/>
          </a:prstGeom>
          <a:solidFill>
            <a:schemeClr val="accent1"/>
          </a:solidFill>
          <a:ln w="127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nvGrpSpPr>
          <p:cNvPr id="277540" name="Group 36"/>
          <p:cNvGrpSpPr>
            <a:grpSpLocks/>
          </p:cNvGrpSpPr>
          <p:nvPr/>
        </p:nvGrpSpPr>
        <p:grpSpPr bwMode="auto">
          <a:xfrm>
            <a:off x="6858000" y="4800600"/>
            <a:ext cx="76200" cy="76200"/>
            <a:chOff x="4320" y="3024"/>
            <a:chExt cx="48" cy="48"/>
          </a:xfrm>
        </p:grpSpPr>
        <p:sp>
          <p:nvSpPr>
            <p:cNvPr id="277541" name="Line 37"/>
            <p:cNvSpPr>
              <a:spLocks noChangeShapeType="1"/>
            </p:cNvSpPr>
            <p:nvPr/>
          </p:nvSpPr>
          <p:spPr bwMode="auto">
            <a:xfrm>
              <a:off x="4320" y="3024"/>
              <a:ext cx="48" cy="48"/>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77542" name="Line 38"/>
            <p:cNvSpPr>
              <a:spLocks noChangeShapeType="1"/>
            </p:cNvSpPr>
            <p:nvPr/>
          </p:nvSpPr>
          <p:spPr bwMode="auto">
            <a:xfrm flipV="1">
              <a:off x="4320" y="3024"/>
              <a:ext cx="48" cy="48"/>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277543" name="Group 39"/>
          <p:cNvGrpSpPr>
            <a:grpSpLocks/>
          </p:cNvGrpSpPr>
          <p:nvPr/>
        </p:nvGrpSpPr>
        <p:grpSpPr bwMode="auto">
          <a:xfrm>
            <a:off x="7010400" y="4724400"/>
            <a:ext cx="76200" cy="76200"/>
            <a:chOff x="4416" y="2976"/>
            <a:chExt cx="48" cy="48"/>
          </a:xfrm>
        </p:grpSpPr>
        <p:sp>
          <p:nvSpPr>
            <p:cNvPr id="277544" name="Line 40"/>
            <p:cNvSpPr>
              <a:spLocks noChangeShapeType="1"/>
            </p:cNvSpPr>
            <p:nvPr/>
          </p:nvSpPr>
          <p:spPr bwMode="auto">
            <a:xfrm>
              <a:off x="4416" y="2976"/>
              <a:ext cx="48" cy="48"/>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77545" name="Line 41"/>
            <p:cNvSpPr>
              <a:spLocks noChangeShapeType="1"/>
            </p:cNvSpPr>
            <p:nvPr/>
          </p:nvSpPr>
          <p:spPr bwMode="auto">
            <a:xfrm flipV="1">
              <a:off x="4416" y="2976"/>
              <a:ext cx="48" cy="48"/>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277546" name="Group 42"/>
          <p:cNvGrpSpPr>
            <a:grpSpLocks/>
          </p:cNvGrpSpPr>
          <p:nvPr/>
        </p:nvGrpSpPr>
        <p:grpSpPr bwMode="auto">
          <a:xfrm>
            <a:off x="7010400" y="4953000"/>
            <a:ext cx="76200" cy="76200"/>
            <a:chOff x="4416" y="3120"/>
            <a:chExt cx="48" cy="48"/>
          </a:xfrm>
        </p:grpSpPr>
        <p:sp>
          <p:nvSpPr>
            <p:cNvPr id="277547" name="Line 43"/>
            <p:cNvSpPr>
              <a:spLocks noChangeShapeType="1"/>
            </p:cNvSpPr>
            <p:nvPr/>
          </p:nvSpPr>
          <p:spPr bwMode="auto">
            <a:xfrm>
              <a:off x="4416" y="3120"/>
              <a:ext cx="48" cy="48"/>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77548" name="Line 44"/>
            <p:cNvSpPr>
              <a:spLocks noChangeShapeType="1"/>
            </p:cNvSpPr>
            <p:nvPr/>
          </p:nvSpPr>
          <p:spPr bwMode="auto">
            <a:xfrm flipV="1">
              <a:off x="4416" y="3120"/>
              <a:ext cx="48" cy="48"/>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277549" name="Group 45"/>
          <p:cNvGrpSpPr>
            <a:grpSpLocks/>
          </p:cNvGrpSpPr>
          <p:nvPr/>
        </p:nvGrpSpPr>
        <p:grpSpPr bwMode="auto">
          <a:xfrm>
            <a:off x="7162800" y="4800600"/>
            <a:ext cx="76200" cy="76200"/>
            <a:chOff x="4512" y="3024"/>
            <a:chExt cx="48" cy="48"/>
          </a:xfrm>
        </p:grpSpPr>
        <p:sp>
          <p:nvSpPr>
            <p:cNvPr id="277550" name="Line 46"/>
            <p:cNvSpPr>
              <a:spLocks noChangeShapeType="1"/>
            </p:cNvSpPr>
            <p:nvPr/>
          </p:nvSpPr>
          <p:spPr bwMode="auto">
            <a:xfrm>
              <a:off x="4512" y="3024"/>
              <a:ext cx="48" cy="48"/>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77551" name="Line 47"/>
            <p:cNvSpPr>
              <a:spLocks noChangeShapeType="1"/>
            </p:cNvSpPr>
            <p:nvPr/>
          </p:nvSpPr>
          <p:spPr bwMode="auto">
            <a:xfrm flipV="1">
              <a:off x="4512" y="3024"/>
              <a:ext cx="48" cy="48"/>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277552" name="Rectangle 48"/>
          <p:cNvSpPr>
            <a:spLocks noChangeArrowheads="1"/>
          </p:cNvSpPr>
          <p:nvPr/>
        </p:nvSpPr>
        <p:spPr bwMode="auto">
          <a:xfrm>
            <a:off x="4710113" y="4633913"/>
            <a:ext cx="503237" cy="454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GB" sz="2400">
                <a:latin typeface="Times New Roman" pitchFamily="18" charset="0"/>
              </a:rPr>
              <a:t>X</a:t>
            </a:r>
            <a:r>
              <a:rPr lang="en-GB" sz="2400" baseline="-25000">
                <a:latin typeface="Times New Roman" pitchFamily="18" charset="0"/>
              </a:rPr>
              <a:t>2</a:t>
            </a:r>
          </a:p>
        </p:txBody>
      </p:sp>
      <p:sp>
        <p:nvSpPr>
          <p:cNvPr id="277553" name="Rectangle 49"/>
          <p:cNvSpPr>
            <a:spLocks noChangeArrowheads="1"/>
          </p:cNvSpPr>
          <p:nvPr/>
        </p:nvSpPr>
        <p:spPr bwMode="auto">
          <a:xfrm>
            <a:off x="6234113" y="5853113"/>
            <a:ext cx="503237" cy="454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GB" sz="2400">
                <a:latin typeface="Times New Roman" pitchFamily="18" charset="0"/>
              </a:rPr>
              <a:t>X</a:t>
            </a:r>
            <a:r>
              <a:rPr lang="en-GB" sz="2400" baseline="-25000">
                <a:latin typeface="Times New Roman" pitchFamily="18" charset="0"/>
              </a:rPr>
              <a:t>1</a:t>
            </a:r>
          </a:p>
        </p:txBody>
      </p:sp>
      <p:sp>
        <p:nvSpPr>
          <p:cNvPr id="277554" name="Rectangle 50"/>
          <p:cNvSpPr>
            <a:spLocks noChangeArrowheads="1"/>
          </p:cNvSpPr>
          <p:nvPr/>
        </p:nvSpPr>
        <p:spPr bwMode="auto">
          <a:xfrm>
            <a:off x="7910513" y="4816475"/>
            <a:ext cx="890587" cy="5159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GB" sz="2800" b="1" i="1">
                <a:latin typeface="Times New Roman" pitchFamily="18" charset="0"/>
              </a:rPr>
              <a:t>RBF</a:t>
            </a:r>
          </a:p>
        </p:txBody>
      </p:sp>
      <p:sp>
        <p:nvSpPr>
          <p:cNvPr id="277555" name="Oval 51"/>
          <p:cNvSpPr>
            <a:spLocks noChangeArrowheads="1"/>
          </p:cNvSpPr>
          <p:nvPr/>
        </p:nvSpPr>
        <p:spPr bwMode="auto">
          <a:xfrm>
            <a:off x="5568950" y="4806950"/>
            <a:ext cx="673100" cy="596900"/>
          </a:xfrm>
          <a:prstGeom prst="ellipse">
            <a:avLst/>
          </a:prstGeom>
          <a:noFill/>
          <a:ln w="1270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77556" name="Oval 52"/>
          <p:cNvSpPr>
            <a:spLocks noChangeArrowheads="1"/>
          </p:cNvSpPr>
          <p:nvPr/>
        </p:nvSpPr>
        <p:spPr bwMode="auto">
          <a:xfrm>
            <a:off x="6711950" y="4502150"/>
            <a:ext cx="749300" cy="749300"/>
          </a:xfrm>
          <a:prstGeom prst="ellipse">
            <a:avLst/>
          </a:prstGeom>
          <a:noFill/>
          <a:ln w="1270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42437856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lstStyle/>
          <a:p>
            <a:r>
              <a:rPr lang="en-US"/>
              <a:t>Self organizing maps</a:t>
            </a:r>
          </a:p>
        </p:txBody>
      </p:sp>
      <p:sp>
        <p:nvSpPr>
          <p:cNvPr id="27651" name="Rectangle 3"/>
          <p:cNvSpPr>
            <a:spLocks noGrp="1" noChangeArrowheads="1"/>
          </p:cNvSpPr>
          <p:nvPr>
            <p:ph type="body" idx="1"/>
          </p:nvPr>
        </p:nvSpPr>
        <p:spPr/>
        <p:txBody>
          <a:bodyPr/>
          <a:lstStyle/>
          <a:p>
            <a:pPr>
              <a:lnSpc>
                <a:spcPct val="90000"/>
              </a:lnSpc>
            </a:pPr>
            <a:r>
              <a:rPr lang="en-US" sz="2400"/>
              <a:t>The purpose of SOM is to map a multidimensional input space onto a topology preserving map of neurons</a:t>
            </a:r>
          </a:p>
          <a:p>
            <a:pPr lvl="1">
              <a:lnSpc>
                <a:spcPct val="90000"/>
              </a:lnSpc>
            </a:pPr>
            <a:r>
              <a:rPr lang="en-US" sz="2000"/>
              <a:t>Preserve a topological so that neighboring neurons respond to « similar »input patterns</a:t>
            </a:r>
          </a:p>
          <a:p>
            <a:pPr lvl="1">
              <a:lnSpc>
                <a:spcPct val="90000"/>
              </a:lnSpc>
            </a:pPr>
            <a:r>
              <a:rPr lang="en-US" sz="2000"/>
              <a:t>The topological structure is often a 2 or 3 dimensional space</a:t>
            </a:r>
          </a:p>
          <a:p>
            <a:pPr>
              <a:lnSpc>
                <a:spcPct val="90000"/>
              </a:lnSpc>
            </a:pPr>
            <a:r>
              <a:rPr lang="en-US" sz="2400"/>
              <a:t>Each neuron is assigned a weight vector with the same dimensionality of the input space</a:t>
            </a:r>
          </a:p>
          <a:p>
            <a:pPr>
              <a:lnSpc>
                <a:spcPct val="90000"/>
              </a:lnSpc>
            </a:pPr>
            <a:r>
              <a:rPr lang="en-US" sz="2400"/>
              <a:t>Input patterns are compared to each weight vector and the closest wins (Euclidean Distance)</a:t>
            </a:r>
          </a:p>
        </p:txBody>
      </p:sp>
    </p:spTree>
    <p:extLst>
      <p:ext uri="{BB962C8B-B14F-4D97-AF65-F5344CB8AC3E}">
        <p14:creationId xmlns:p14="http://schemas.microsoft.com/office/powerpoint/2010/main" val="1010527122"/>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1758" name="Line 158"/>
          <p:cNvSpPr>
            <a:spLocks noChangeShapeType="1"/>
          </p:cNvSpPr>
          <p:nvPr/>
        </p:nvSpPr>
        <p:spPr bwMode="auto">
          <a:xfrm>
            <a:off x="5291138" y="2060575"/>
            <a:ext cx="2233612" cy="0"/>
          </a:xfrm>
          <a:prstGeom prst="line">
            <a:avLst/>
          </a:prstGeom>
          <a:noFill/>
          <a:ln w="381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81757" name="Line 157"/>
          <p:cNvSpPr>
            <a:spLocks noChangeShapeType="1"/>
          </p:cNvSpPr>
          <p:nvPr/>
        </p:nvSpPr>
        <p:spPr bwMode="auto">
          <a:xfrm>
            <a:off x="5580063" y="1701800"/>
            <a:ext cx="2233612" cy="0"/>
          </a:xfrm>
          <a:prstGeom prst="line">
            <a:avLst/>
          </a:prstGeom>
          <a:noFill/>
          <a:ln w="381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81756" name="Line 156"/>
          <p:cNvSpPr>
            <a:spLocks noChangeShapeType="1"/>
          </p:cNvSpPr>
          <p:nvPr/>
        </p:nvSpPr>
        <p:spPr bwMode="auto">
          <a:xfrm>
            <a:off x="5867400" y="1341438"/>
            <a:ext cx="2233613" cy="0"/>
          </a:xfrm>
          <a:prstGeom prst="line">
            <a:avLst/>
          </a:prstGeom>
          <a:noFill/>
          <a:ln w="381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81755" name="Line 155"/>
          <p:cNvSpPr>
            <a:spLocks noChangeShapeType="1"/>
          </p:cNvSpPr>
          <p:nvPr/>
        </p:nvSpPr>
        <p:spPr bwMode="auto">
          <a:xfrm>
            <a:off x="6154738" y="981075"/>
            <a:ext cx="2233612" cy="0"/>
          </a:xfrm>
          <a:prstGeom prst="line">
            <a:avLst/>
          </a:prstGeom>
          <a:noFill/>
          <a:ln w="381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81754" name="Line 154"/>
          <p:cNvSpPr>
            <a:spLocks noChangeShapeType="1"/>
          </p:cNvSpPr>
          <p:nvPr/>
        </p:nvSpPr>
        <p:spPr bwMode="auto">
          <a:xfrm flipV="1">
            <a:off x="7740650" y="1125538"/>
            <a:ext cx="719138" cy="792162"/>
          </a:xfrm>
          <a:prstGeom prst="line">
            <a:avLst/>
          </a:prstGeom>
          <a:noFill/>
          <a:ln w="381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81753" name="Line 153"/>
          <p:cNvSpPr>
            <a:spLocks noChangeShapeType="1"/>
          </p:cNvSpPr>
          <p:nvPr/>
        </p:nvSpPr>
        <p:spPr bwMode="auto">
          <a:xfrm flipV="1">
            <a:off x="7235825" y="1125538"/>
            <a:ext cx="719138" cy="792162"/>
          </a:xfrm>
          <a:prstGeom prst="line">
            <a:avLst/>
          </a:prstGeom>
          <a:noFill/>
          <a:ln w="381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81752" name="Line 152"/>
          <p:cNvSpPr>
            <a:spLocks noChangeShapeType="1"/>
          </p:cNvSpPr>
          <p:nvPr/>
        </p:nvSpPr>
        <p:spPr bwMode="auto">
          <a:xfrm flipV="1">
            <a:off x="6732588" y="1125538"/>
            <a:ext cx="719137" cy="792162"/>
          </a:xfrm>
          <a:prstGeom prst="line">
            <a:avLst/>
          </a:prstGeom>
          <a:noFill/>
          <a:ln w="381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81751" name="Line 151"/>
          <p:cNvSpPr>
            <a:spLocks noChangeShapeType="1"/>
          </p:cNvSpPr>
          <p:nvPr/>
        </p:nvSpPr>
        <p:spPr bwMode="auto">
          <a:xfrm flipV="1">
            <a:off x="6227763" y="1125538"/>
            <a:ext cx="719137" cy="792162"/>
          </a:xfrm>
          <a:prstGeom prst="line">
            <a:avLst/>
          </a:prstGeom>
          <a:noFill/>
          <a:ln w="381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81699" name="Line 99"/>
          <p:cNvSpPr>
            <a:spLocks noChangeShapeType="1"/>
          </p:cNvSpPr>
          <p:nvPr/>
        </p:nvSpPr>
        <p:spPr bwMode="auto">
          <a:xfrm flipV="1">
            <a:off x="5722938" y="1125538"/>
            <a:ext cx="719137" cy="792162"/>
          </a:xfrm>
          <a:prstGeom prst="line">
            <a:avLst/>
          </a:prstGeom>
          <a:noFill/>
          <a:ln w="381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81698" name="Line 98"/>
          <p:cNvSpPr>
            <a:spLocks noChangeShapeType="1"/>
          </p:cNvSpPr>
          <p:nvPr/>
        </p:nvSpPr>
        <p:spPr bwMode="auto">
          <a:xfrm flipV="1">
            <a:off x="5219700" y="1125538"/>
            <a:ext cx="719138" cy="792162"/>
          </a:xfrm>
          <a:prstGeom prst="line">
            <a:avLst/>
          </a:prstGeom>
          <a:noFill/>
          <a:ln w="381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81631" name="Rectangle 31"/>
          <p:cNvSpPr>
            <a:spLocks noChangeArrowheads="1"/>
          </p:cNvSpPr>
          <p:nvPr/>
        </p:nvSpPr>
        <p:spPr bwMode="auto">
          <a:xfrm>
            <a:off x="6154738" y="3357563"/>
            <a:ext cx="217487" cy="217487"/>
          </a:xfrm>
          <a:prstGeom prst="rect">
            <a:avLst/>
          </a:prstGeom>
          <a:solidFill>
            <a:srgbClr val="FF3300"/>
          </a:solidFill>
          <a:ln>
            <a:noFill/>
          </a:ln>
          <a:effectLst/>
          <a:extLst>
            <a:ext uri="{91240B29-F687-4F45-9708-019B960494DF}">
              <a14:hiddenLine xmlns:a14="http://schemas.microsoft.com/office/drawing/2010/main" w="9525">
                <a:solidFill>
                  <a:srgbClr val="FF33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1632" name="Rectangle 32"/>
          <p:cNvSpPr>
            <a:spLocks noChangeArrowheads="1"/>
          </p:cNvSpPr>
          <p:nvPr/>
        </p:nvSpPr>
        <p:spPr bwMode="auto">
          <a:xfrm>
            <a:off x="6731000" y="3357563"/>
            <a:ext cx="217488" cy="217487"/>
          </a:xfrm>
          <a:prstGeom prst="rect">
            <a:avLst/>
          </a:prstGeom>
          <a:solidFill>
            <a:srgbClr val="FF3300"/>
          </a:solidFill>
          <a:ln>
            <a:noFill/>
          </a:ln>
          <a:effectLst/>
          <a:extLst>
            <a:ext uri="{91240B29-F687-4F45-9708-019B960494DF}">
              <a14:hiddenLine xmlns:a14="http://schemas.microsoft.com/office/drawing/2010/main" w="9525">
                <a:solidFill>
                  <a:srgbClr val="FF33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1633" name="Line 33"/>
          <p:cNvSpPr>
            <a:spLocks noChangeShapeType="1"/>
          </p:cNvSpPr>
          <p:nvPr/>
        </p:nvSpPr>
        <p:spPr bwMode="auto">
          <a:xfrm flipH="1" flipV="1">
            <a:off x="5146675" y="2205038"/>
            <a:ext cx="1081088" cy="1152525"/>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81634" name="Line 34"/>
          <p:cNvSpPr>
            <a:spLocks noChangeShapeType="1"/>
          </p:cNvSpPr>
          <p:nvPr/>
        </p:nvSpPr>
        <p:spPr bwMode="auto">
          <a:xfrm flipH="1" flipV="1">
            <a:off x="5651500" y="2205038"/>
            <a:ext cx="576263" cy="1152525"/>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81635" name="Line 35"/>
          <p:cNvSpPr>
            <a:spLocks noChangeShapeType="1"/>
          </p:cNvSpPr>
          <p:nvPr/>
        </p:nvSpPr>
        <p:spPr bwMode="auto">
          <a:xfrm flipH="1" flipV="1">
            <a:off x="5435600" y="1844675"/>
            <a:ext cx="792163" cy="1512888"/>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81636" name="Line 36"/>
          <p:cNvSpPr>
            <a:spLocks noChangeShapeType="1"/>
          </p:cNvSpPr>
          <p:nvPr/>
        </p:nvSpPr>
        <p:spPr bwMode="auto">
          <a:xfrm flipH="1" flipV="1">
            <a:off x="5938838" y="1844675"/>
            <a:ext cx="288925" cy="1512888"/>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81637" name="Line 37"/>
          <p:cNvSpPr>
            <a:spLocks noChangeShapeType="1"/>
          </p:cNvSpPr>
          <p:nvPr/>
        </p:nvSpPr>
        <p:spPr bwMode="auto">
          <a:xfrm flipH="1" flipV="1">
            <a:off x="5722938" y="1484313"/>
            <a:ext cx="504825" cy="187325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81638" name="Line 38"/>
          <p:cNvSpPr>
            <a:spLocks noChangeShapeType="1"/>
          </p:cNvSpPr>
          <p:nvPr/>
        </p:nvSpPr>
        <p:spPr bwMode="auto">
          <a:xfrm flipH="1" flipV="1">
            <a:off x="6011863" y="1123950"/>
            <a:ext cx="215900" cy="2233613"/>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81639" name="Line 39"/>
          <p:cNvSpPr>
            <a:spLocks noChangeShapeType="1"/>
          </p:cNvSpPr>
          <p:nvPr/>
        </p:nvSpPr>
        <p:spPr bwMode="auto">
          <a:xfrm flipV="1">
            <a:off x="6227763" y="2205038"/>
            <a:ext cx="1368425" cy="1152525"/>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81640" name="Line 40"/>
          <p:cNvSpPr>
            <a:spLocks noChangeShapeType="1"/>
          </p:cNvSpPr>
          <p:nvPr/>
        </p:nvSpPr>
        <p:spPr bwMode="auto">
          <a:xfrm flipV="1">
            <a:off x="6227763" y="2205038"/>
            <a:ext cx="935037" cy="1152525"/>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81641" name="Line 41"/>
          <p:cNvSpPr>
            <a:spLocks noChangeShapeType="1"/>
          </p:cNvSpPr>
          <p:nvPr/>
        </p:nvSpPr>
        <p:spPr bwMode="auto">
          <a:xfrm flipV="1">
            <a:off x="6227763" y="2205038"/>
            <a:ext cx="431800" cy="1152525"/>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81642" name="Line 42"/>
          <p:cNvSpPr>
            <a:spLocks noChangeShapeType="1"/>
          </p:cNvSpPr>
          <p:nvPr/>
        </p:nvSpPr>
        <p:spPr bwMode="auto">
          <a:xfrm flipV="1">
            <a:off x="6227763" y="1844675"/>
            <a:ext cx="647700" cy="1512888"/>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81643" name="Line 43"/>
          <p:cNvSpPr>
            <a:spLocks noChangeShapeType="1"/>
          </p:cNvSpPr>
          <p:nvPr/>
        </p:nvSpPr>
        <p:spPr bwMode="auto">
          <a:xfrm flipV="1">
            <a:off x="6227763" y="1844675"/>
            <a:ext cx="1152525" cy="1512888"/>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81644" name="Line 44"/>
          <p:cNvSpPr>
            <a:spLocks noChangeShapeType="1"/>
          </p:cNvSpPr>
          <p:nvPr/>
        </p:nvSpPr>
        <p:spPr bwMode="auto">
          <a:xfrm flipV="1">
            <a:off x="6227763" y="1484313"/>
            <a:ext cx="503237" cy="187325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81645" name="Line 45"/>
          <p:cNvSpPr>
            <a:spLocks noChangeShapeType="1"/>
          </p:cNvSpPr>
          <p:nvPr/>
        </p:nvSpPr>
        <p:spPr bwMode="auto">
          <a:xfrm flipV="1">
            <a:off x="6227763" y="1484313"/>
            <a:ext cx="935037" cy="1800225"/>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81646" name="Line 46"/>
          <p:cNvSpPr>
            <a:spLocks noChangeShapeType="1"/>
          </p:cNvSpPr>
          <p:nvPr/>
        </p:nvSpPr>
        <p:spPr bwMode="auto">
          <a:xfrm>
            <a:off x="6299200" y="3357563"/>
            <a:ext cx="0" cy="0"/>
          </a:xfrm>
          <a:prstGeom prst="line">
            <a:avLst/>
          </a:prstGeom>
          <a:noFill/>
          <a:ln w="9525">
            <a:solidFill>
              <a:schemeClr val="tx1"/>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81647" name="Line 47"/>
          <p:cNvSpPr>
            <a:spLocks noChangeShapeType="1"/>
          </p:cNvSpPr>
          <p:nvPr/>
        </p:nvSpPr>
        <p:spPr bwMode="auto">
          <a:xfrm flipV="1">
            <a:off x="6227763" y="1123950"/>
            <a:ext cx="1223962" cy="2160588"/>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81648" name="Line 48"/>
          <p:cNvSpPr>
            <a:spLocks noChangeShapeType="1"/>
          </p:cNvSpPr>
          <p:nvPr/>
        </p:nvSpPr>
        <p:spPr bwMode="auto">
          <a:xfrm flipV="1">
            <a:off x="6227763" y="1123950"/>
            <a:ext cx="1727200" cy="2233613"/>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81649" name="Line 49"/>
          <p:cNvSpPr>
            <a:spLocks noChangeShapeType="1"/>
          </p:cNvSpPr>
          <p:nvPr/>
        </p:nvSpPr>
        <p:spPr bwMode="auto">
          <a:xfrm flipV="1">
            <a:off x="6227763" y="1123950"/>
            <a:ext cx="2303462" cy="2233613"/>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81650" name="Line 50"/>
          <p:cNvSpPr>
            <a:spLocks noChangeShapeType="1"/>
          </p:cNvSpPr>
          <p:nvPr/>
        </p:nvSpPr>
        <p:spPr bwMode="auto">
          <a:xfrm flipV="1">
            <a:off x="6227763" y="1484313"/>
            <a:ext cx="2016125" cy="1800225"/>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81652" name="Line 52"/>
          <p:cNvSpPr>
            <a:spLocks noChangeShapeType="1"/>
          </p:cNvSpPr>
          <p:nvPr/>
        </p:nvSpPr>
        <p:spPr bwMode="auto">
          <a:xfrm flipV="1">
            <a:off x="6227763" y="1123950"/>
            <a:ext cx="792162" cy="2160588"/>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81653" name="Line 53"/>
          <p:cNvSpPr>
            <a:spLocks noChangeShapeType="1"/>
          </p:cNvSpPr>
          <p:nvPr/>
        </p:nvSpPr>
        <p:spPr bwMode="auto">
          <a:xfrm flipV="1">
            <a:off x="6227763" y="1123950"/>
            <a:ext cx="287337" cy="2160588"/>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81654" name="Line 54"/>
          <p:cNvSpPr>
            <a:spLocks noChangeShapeType="1"/>
          </p:cNvSpPr>
          <p:nvPr/>
        </p:nvSpPr>
        <p:spPr bwMode="auto">
          <a:xfrm flipV="1">
            <a:off x="6227763" y="1484313"/>
            <a:ext cx="0" cy="1800225"/>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81655" name="Line 55"/>
          <p:cNvSpPr>
            <a:spLocks noChangeShapeType="1"/>
          </p:cNvSpPr>
          <p:nvPr/>
        </p:nvSpPr>
        <p:spPr bwMode="auto">
          <a:xfrm flipH="1" flipV="1">
            <a:off x="5146675" y="2205038"/>
            <a:ext cx="1657350" cy="1152525"/>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81656" name="Line 56"/>
          <p:cNvSpPr>
            <a:spLocks noChangeShapeType="1"/>
          </p:cNvSpPr>
          <p:nvPr/>
        </p:nvSpPr>
        <p:spPr bwMode="auto">
          <a:xfrm flipV="1">
            <a:off x="6804025" y="2205038"/>
            <a:ext cx="792163" cy="1152525"/>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81657" name="Line 57"/>
          <p:cNvSpPr>
            <a:spLocks noChangeShapeType="1"/>
          </p:cNvSpPr>
          <p:nvPr/>
        </p:nvSpPr>
        <p:spPr bwMode="auto">
          <a:xfrm flipV="1">
            <a:off x="6804025" y="1844675"/>
            <a:ext cx="1150938" cy="1512888"/>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81658" name="Line 58"/>
          <p:cNvSpPr>
            <a:spLocks noChangeShapeType="1"/>
          </p:cNvSpPr>
          <p:nvPr/>
        </p:nvSpPr>
        <p:spPr bwMode="auto">
          <a:xfrm flipV="1">
            <a:off x="6804025" y="1123950"/>
            <a:ext cx="215900" cy="2233613"/>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81659" name="Line 59"/>
          <p:cNvSpPr>
            <a:spLocks noChangeShapeType="1"/>
          </p:cNvSpPr>
          <p:nvPr/>
        </p:nvSpPr>
        <p:spPr bwMode="auto">
          <a:xfrm flipV="1">
            <a:off x="6804025" y="1123950"/>
            <a:ext cx="647700" cy="2233613"/>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81660" name="Line 60"/>
          <p:cNvSpPr>
            <a:spLocks noChangeShapeType="1"/>
          </p:cNvSpPr>
          <p:nvPr/>
        </p:nvSpPr>
        <p:spPr bwMode="auto">
          <a:xfrm flipV="1">
            <a:off x="6804025" y="1123950"/>
            <a:ext cx="1223963" cy="2233613"/>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81661" name="Line 61"/>
          <p:cNvSpPr>
            <a:spLocks noChangeShapeType="1"/>
          </p:cNvSpPr>
          <p:nvPr/>
        </p:nvSpPr>
        <p:spPr bwMode="auto">
          <a:xfrm flipV="1">
            <a:off x="6804025" y="1123950"/>
            <a:ext cx="1727200" cy="2233613"/>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81662" name="Line 62"/>
          <p:cNvSpPr>
            <a:spLocks noChangeShapeType="1"/>
          </p:cNvSpPr>
          <p:nvPr/>
        </p:nvSpPr>
        <p:spPr bwMode="auto">
          <a:xfrm flipH="1" flipV="1">
            <a:off x="6515100" y="1123950"/>
            <a:ext cx="288925" cy="2233613"/>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81663" name="Line 63"/>
          <p:cNvSpPr>
            <a:spLocks noChangeShapeType="1"/>
          </p:cNvSpPr>
          <p:nvPr/>
        </p:nvSpPr>
        <p:spPr bwMode="auto">
          <a:xfrm flipH="1" flipV="1">
            <a:off x="6011863" y="1123950"/>
            <a:ext cx="792162" cy="2233613"/>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81664" name="Line 64"/>
          <p:cNvSpPr>
            <a:spLocks noChangeShapeType="1"/>
          </p:cNvSpPr>
          <p:nvPr/>
        </p:nvSpPr>
        <p:spPr bwMode="auto">
          <a:xfrm flipH="1" flipV="1">
            <a:off x="5722938" y="1484313"/>
            <a:ext cx="1081087" cy="187325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81665" name="Line 65"/>
          <p:cNvSpPr>
            <a:spLocks noChangeShapeType="1"/>
          </p:cNvSpPr>
          <p:nvPr/>
        </p:nvSpPr>
        <p:spPr bwMode="auto">
          <a:xfrm flipH="1" flipV="1">
            <a:off x="5435600" y="1844675"/>
            <a:ext cx="1368425" cy="1512888"/>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81666" name="Line 66"/>
          <p:cNvSpPr>
            <a:spLocks noChangeShapeType="1"/>
          </p:cNvSpPr>
          <p:nvPr/>
        </p:nvSpPr>
        <p:spPr bwMode="auto">
          <a:xfrm flipH="1" flipV="1">
            <a:off x="5146675" y="2205038"/>
            <a:ext cx="1657350" cy="1152525"/>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81667" name="Line 67"/>
          <p:cNvSpPr>
            <a:spLocks noChangeShapeType="1"/>
          </p:cNvSpPr>
          <p:nvPr/>
        </p:nvSpPr>
        <p:spPr bwMode="auto">
          <a:xfrm flipH="1" flipV="1">
            <a:off x="5651500" y="2205038"/>
            <a:ext cx="1152525" cy="107950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81668" name="Line 68"/>
          <p:cNvSpPr>
            <a:spLocks noChangeShapeType="1"/>
          </p:cNvSpPr>
          <p:nvPr/>
        </p:nvSpPr>
        <p:spPr bwMode="auto">
          <a:xfrm flipH="1" flipV="1">
            <a:off x="6154738" y="2205038"/>
            <a:ext cx="649287" cy="1152525"/>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81669" name="Line 69"/>
          <p:cNvSpPr>
            <a:spLocks noChangeShapeType="1"/>
          </p:cNvSpPr>
          <p:nvPr/>
        </p:nvSpPr>
        <p:spPr bwMode="auto">
          <a:xfrm flipV="1">
            <a:off x="6804025" y="1844675"/>
            <a:ext cx="576263" cy="1512888"/>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81605" name="Oval 5"/>
          <p:cNvSpPr>
            <a:spLocks noChangeArrowheads="1"/>
          </p:cNvSpPr>
          <p:nvPr/>
        </p:nvSpPr>
        <p:spPr bwMode="auto">
          <a:xfrm>
            <a:off x="5868988" y="836613"/>
            <a:ext cx="287337" cy="287337"/>
          </a:xfrm>
          <a:prstGeom prst="ellipse">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1606" name="Oval 6"/>
          <p:cNvSpPr>
            <a:spLocks noChangeArrowheads="1"/>
          </p:cNvSpPr>
          <p:nvPr/>
        </p:nvSpPr>
        <p:spPr bwMode="auto">
          <a:xfrm>
            <a:off x="6372225" y="836613"/>
            <a:ext cx="287338" cy="287337"/>
          </a:xfrm>
          <a:prstGeom prst="ellipse">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1607" name="Oval 7"/>
          <p:cNvSpPr>
            <a:spLocks noChangeArrowheads="1"/>
          </p:cNvSpPr>
          <p:nvPr/>
        </p:nvSpPr>
        <p:spPr bwMode="auto">
          <a:xfrm>
            <a:off x="6878638" y="836613"/>
            <a:ext cx="287337" cy="287337"/>
          </a:xfrm>
          <a:prstGeom prst="ellipse">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1608" name="Oval 8"/>
          <p:cNvSpPr>
            <a:spLocks noChangeArrowheads="1"/>
          </p:cNvSpPr>
          <p:nvPr/>
        </p:nvSpPr>
        <p:spPr bwMode="auto">
          <a:xfrm>
            <a:off x="7381875" y="836613"/>
            <a:ext cx="287338" cy="287337"/>
          </a:xfrm>
          <a:prstGeom prst="ellipse">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1609" name="Oval 9"/>
          <p:cNvSpPr>
            <a:spLocks noChangeArrowheads="1"/>
          </p:cNvSpPr>
          <p:nvPr/>
        </p:nvSpPr>
        <p:spPr bwMode="auto">
          <a:xfrm>
            <a:off x="7885113" y="836613"/>
            <a:ext cx="287337" cy="287337"/>
          </a:xfrm>
          <a:prstGeom prst="ellipse">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1610" name="Oval 10"/>
          <p:cNvSpPr>
            <a:spLocks noChangeArrowheads="1"/>
          </p:cNvSpPr>
          <p:nvPr/>
        </p:nvSpPr>
        <p:spPr bwMode="auto">
          <a:xfrm>
            <a:off x="8388350" y="836613"/>
            <a:ext cx="287338" cy="287337"/>
          </a:xfrm>
          <a:prstGeom prst="ellipse">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1613" name="Oval 13"/>
          <p:cNvSpPr>
            <a:spLocks noChangeArrowheads="1"/>
          </p:cNvSpPr>
          <p:nvPr/>
        </p:nvSpPr>
        <p:spPr bwMode="auto">
          <a:xfrm>
            <a:off x="5580063" y="1196975"/>
            <a:ext cx="287337" cy="287338"/>
          </a:xfrm>
          <a:prstGeom prst="ellipse">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1614" name="Oval 14"/>
          <p:cNvSpPr>
            <a:spLocks noChangeArrowheads="1"/>
          </p:cNvSpPr>
          <p:nvPr/>
        </p:nvSpPr>
        <p:spPr bwMode="auto">
          <a:xfrm>
            <a:off x="6083300" y="1196975"/>
            <a:ext cx="287338" cy="287338"/>
          </a:xfrm>
          <a:prstGeom prst="ellipse">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1615" name="Oval 15"/>
          <p:cNvSpPr>
            <a:spLocks noChangeArrowheads="1"/>
          </p:cNvSpPr>
          <p:nvPr/>
        </p:nvSpPr>
        <p:spPr bwMode="auto">
          <a:xfrm>
            <a:off x="6589713" y="1196975"/>
            <a:ext cx="287337" cy="287338"/>
          </a:xfrm>
          <a:prstGeom prst="ellipse">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1616" name="Oval 16"/>
          <p:cNvSpPr>
            <a:spLocks noChangeArrowheads="1"/>
          </p:cNvSpPr>
          <p:nvPr/>
        </p:nvSpPr>
        <p:spPr bwMode="auto">
          <a:xfrm>
            <a:off x="7092950" y="1196975"/>
            <a:ext cx="287338" cy="287338"/>
          </a:xfrm>
          <a:prstGeom prst="ellipse">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1617" name="Oval 17"/>
          <p:cNvSpPr>
            <a:spLocks noChangeArrowheads="1"/>
          </p:cNvSpPr>
          <p:nvPr/>
        </p:nvSpPr>
        <p:spPr bwMode="auto">
          <a:xfrm>
            <a:off x="7596188" y="1196975"/>
            <a:ext cx="287337" cy="287338"/>
          </a:xfrm>
          <a:prstGeom prst="ellipse">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1618" name="Oval 18"/>
          <p:cNvSpPr>
            <a:spLocks noChangeArrowheads="1"/>
          </p:cNvSpPr>
          <p:nvPr/>
        </p:nvSpPr>
        <p:spPr bwMode="auto">
          <a:xfrm>
            <a:off x="8099425" y="1196975"/>
            <a:ext cx="287338" cy="287338"/>
          </a:xfrm>
          <a:prstGeom prst="ellipse">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1619" name="Oval 19"/>
          <p:cNvSpPr>
            <a:spLocks noChangeArrowheads="1"/>
          </p:cNvSpPr>
          <p:nvPr/>
        </p:nvSpPr>
        <p:spPr bwMode="auto">
          <a:xfrm>
            <a:off x="5292725" y="1557338"/>
            <a:ext cx="287338" cy="287337"/>
          </a:xfrm>
          <a:prstGeom prst="ellipse">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1620" name="Oval 20"/>
          <p:cNvSpPr>
            <a:spLocks noChangeArrowheads="1"/>
          </p:cNvSpPr>
          <p:nvPr/>
        </p:nvSpPr>
        <p:spPr bwMode="auto">
          <a:xfrm>
            <a:off x="5795963" y="1557338"/>
            <a:ext cx="287337" cy="287337"/>
          </a:xfrm>
          <a:prstGeom prst="ellipse">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1621" name="Oval 21"/>
          <p:cNvSpPr>
            <a:spLocks noChangeArrowheads="1"/>
          </p:cNvSpPr>
          <p:nvPr/>
        </p:nvSpPr>
        <p:spPr bwMode="auto">
          <a:xfrm>
            <a:off x="6302375" y="1557338"/>
            <a:ext cx="287338" cy="287337"/>
          </a:xfrm>
          <a:prstGeom prst="ellipse">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1622" name="Oval 22"/>
          <p:cNvSpPr>
            <a:spLocks noChangeArrowheads="1"/>
          </p:cNvSpPr>
          <p:nvPr/>
        </p:nvSpPr>
        <p:spPr bwMode="auto">
          <a:xfrm>
            <a:off x="6805613" y="1557338"/>
            <a:ext cx="287337" cy="287337"/>
          </a:xfrm>
          <a:prstGeom prst="ellipse">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1623" name="Oval 23"/>
          <p:cNvSpPr>
            <a:spLocks noChangeArrowheads="1"/>
          </p:cNvSpPr>
          <p:nvPr/>
        </p:nvSpPr>
        <p:spPr bwMode="auto">
          <a:xfrm>
            <a:off x="7308850" y="1557338"/>
            <a:ext cx="287338" cy="287337"/>
          </a:xfrm>
          <a:prstGeom prst="ellipse">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1624" name="Oval 24"/>
          <p:cNvSpPr>
            <a:spLocks noChangeArrowheads="1"/>
          </p:cNvSpPr>
          <p:nvPr/>
        </p:nvSpPr>
        <p:spPr bwMode="auto">
          <a:xfrm>
            <a:off x="7812088" y="1557338"/>
            <a:ext cx="287337" cy="287337"/>
          </a:xfrm>
          <a:prstGeom prst="ellipse">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1625" name="Oval 25"/>
          <p:cNvSpPr>
            <a:spLocks noChangeArrowheads="1"/>
          </p:cNvSpPr>
          <p:nvPr/>
        </p:nvSpPr>
        <p:spPr bwMode="auto">
          <a:xfrm>
            <a:off x="5003800" y="1917700"/>
            <a:ext cx="287338" cy="287338"/>
          </a:xfrm>
          <a:prstGeom prst="ellipse">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1626" name="Oval 26"/>
          <p:cNvSpPr>
            <a:spLocks noChangeArrowheads="1"/>
          </p:cNvSpPr>
          <p:nvPr/>
        </p:nvSpPr>
        <p:spPr bwMode="auto">
          <a:xfrm>
            <a:off x="5507038" y="1917700"/>
            <a:ext cx="287337" cy="287338"/>
          </a:xfrm>
          <a:prstGeom prst="ellipse">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1627" name="Oval 27"/>
          <p:cNvSpPr>
            <a:spLocks noChangeArrowheads="1"/>
          </p:cNvSpPr>
          <p:nvPr/>
        </p:nvSpPr>
        <p:spPr bwMode="auto">
          <a:xfrm>
            <a:off x="6013450" y="1917700"/>
            <a:ext cx="287338" cy="287338"/>
          </a:xfrm>
          <a:prstGeom prst="ellipse">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1628" name="Oval 28"/>
          <p:cNvSpPr>
            <a:spLocks noChangeArrowheads="1"/>
          </p:cNvSpPr>
          <p:nvPr/>
        </p:nvSpPr>
        <p:spPr bwMode="auto">
          <a:xfrm>
            <a:off x="6516688" y="1917700"/>
            <a:ext cx="287337" cy="287338"/>
          </a:xfrm>
          <a:prstGeom prst="ellipse">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1629" name="Oval 29"/>
          <p:cNvSpPr>
            <a:spLocks noChangeArrowheads="1"/>
          </p:cNvSpPr>
          <p:nvPr/>
        </p:nvSpPr>
        <p:spPr bwMode="auto">
          <a:xfrm>
            <a:off x="7019925" y="1917700"/>
            <a:ext cx="287338" cy="287338"/>
          </a:xfrm>
          <a:prstGeom prst="ellipse">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1630" name="Oval 30"/>
          <p:cNvSpPr>
            <a:spLocks noChangeArrowheads="1"/>
          </p:cNvSpPr>
          <p:nvPr/>
        </p:nvSpPr>
        <p:spPr bwMode="auto">
          <a:xfrm>
            <a:off x="7523163" y="1917700"/>
            <a:ext cx="287337" cy="287338"/>
          </a:xfrm>
          <a:prstGeom prst="ellipse">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1670" name="Oval 70"/>
          <p:cNvSpPr>
            <a:spLocks noChangeArrowheads="1"/>
          </p:cNvSpPr>
          <p:nvPr/>
        </p:nvSpPr>
        <p:spPr bwMode="auto">
          <a:xfrm>
            <a:off x="7669213" y="4365625"/>
            <a:ext cx="287337" cy="287338"/>
          </a:xfrm>
          <a:prstGeom prst="ellipse">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1671" name="Oval 71"/>
          <p:cNvSpPr>
            <a:spLocks noChangeArrowheads="1"/>
          </p:cNvSpPr>
          <p:nvPr/>
        </p:nvSpPr>
        <p:spPr bwMode="auto">
          <a:xfrm>
            <a:off x="7237413" y="4365625"/>
            <a:ext cx="287337" cy="287338"/>
          </a:xfrm>
          <a:prstGeom prst="ellipse">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1672" name="Oval 72"/>
          <p:cNvSpPr>
            <a:spLocks noChangeArrowheads="1"/>
          </p:cNvSpPr>
          <p:nvPr/>
        </p:nvSpPr>
        <p:spPr bwMode="auto">
          <a:xfrm>
            <a:off x="6805613" y="4365625"/>
            <a:ext cx="287337" cy="287338"/>
          </a:xfrm>
          <a:prstGeom prst="ellipse">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1673" name="Oval 73"/>
          <p:cNvSpPr>
            <a:spLocks noChangeArrowheads="1"/>
          </p:cNvSpPr>
          <p:nvPr/>
        </p:nvSpPr>
        <p:spPr bwMode="auto">
          <a:xfrm>
            <a:off x="6373813" y="4365625"/>
            <a:ext cx="287337" cy="287338"/>
          </a:xfrm>
          <a:prstGeom prst="ellipse">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1674" name="Oval 74"/>
          <p:cNvSpPr>
            <a:spLocks noChangeArrowheads="1"/>
          </p:cNvSpPr>
          <p:nvPr/>
        </p:nvSpPr>
        <p:spPr bwMode="auto">
          <a:xfrm>
            <a:off x="5942013" y="4365625"/>
            <a:ext cx="287337" cy="287338"/>
          </a:xfrm>
          <a:prstGeom prst="ellipse">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1675" name="Oval 75"/>
          <p:cNvSpPr>
            <a:spLocks noChangeArrowheads="1"/>
          </p:cNvSpPr>
          <p:nvPr/>
        </p:nvSpPr>
        <p:spPr bwMode="auto">
          <a:xfrm>
            <a:off x="5508625" y="4365625"/>
            <a:ext cx="287338" cy="287338"/>
          </a:xfrm>
          <a:prstGeom prst="ellipse">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1676" name="Line 76"/>
          <p:cNvSpPr>
            <a:spLocks noChangeShapeType="1"/>
          </p:cNvSpPr>
          <p:nvPr/>
        </p:nvSpPr>
        <p:spPr bwMode="auto">
          <a:xfrm>
            <a:off x="5797550" y="4510088"/>
            <a:ext cx="142875" cy="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81677" name="Line 77"/>
          <p:cNvSpPr>
            <a:spLocks noChangeShapeType="1"/>
          </p:cNvSpPr>
          <p:nvPr/>
        </p:nvSpPr>
        <p:spPr bwMode="auto">
          <a:xfrm>
            <a:off x="6230938" y="4510088"/>
            <a:ext cx="142875" cy="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81678" name="Line 78"/>
          <p:cNvSpPr>
            <a:spLocks noChangeShapeType="1"/>
          </p:cNvSpPr>
          <p:nvPr/>
        </p:nvSpPr>
        <p:spPr bwMode="auto">
          <a:xfrm>
            <a:off x="6662738" y="4510088"/>
            <a:ext cx="142875" cy="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81679" name="Line 79"/>
          <p:cNvSpPr>
            <a:spLocks noChangeShapeType="1"/>
          </p:cNvSpPr>
          <p:nvPr/>
        </p:nvSpPr>
        <p:spPr bwMode="auto">
          <a:xfrm>
            <a:off x="7094538" y="4510088"/>
            <a:ext cx="142875" cy="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81680" name="Line 80"/>
          <p:cNvSpPr>
            <a:spLocks noChangeShapeType="1"/>
          </p:cNvSpPr>
          <p:nvPr/>
        </p:nvSpPr>
        <p:spPr bwMode="auto">
          <a:xfrm>
            <a:off x="7526338" y="4510088"/>
            <a:ext cx="142875" cy="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81681" name="Oval 81"/>
          <p:cNvSpPr>
            <a:spLocks noChangeArrowheads="1"/>
          </p:cNvSpPr>
          <p:nvPr/>
        </p:nvSpPr>
        <p:spPr bwMode="auto">
          <a:xfrm>
            <a:off x="7669213" y="4799013"/>
            <a:ext cx="287337" cy="287337"/>
          </a:xfrm>
          <a:prstGeom prst="ellipse">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1682" name="Oval 82"/>
          <p:cNvSpPr>
            <a:spLocks noChangeArrowheads="1"/>
          </p:cNvSpPr>
          <p:nvPr/>
        </p:nvSpPr>
        <p:spPr bwMode="auto">
          <a:xfrm>
            <a:off x="7237413" y="4799013"/>
            <a:ext cx="287337" cy="287337"/>
          </a:xfrm>
          <a:prstGeom prst="ellipse">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1683" name="Oval 83"/>
          <p:cNvSpPr>
            <a:spLocks noChangeArrowheads="1"/>
          </p:cNvSpPr>
          <p:nvPr/>
        </p:nvSpPr>
        <p:spPr bwMode="auto">
          <a:xfrm>
            <a:off x="6805613" y="4799013"/>
            <a:ext cx="287337" cy="287337"/>
          </a:xfrm>
          <a:prstGeom prst="ellipse">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1684" name="Oval 84"/>
          <p:cNvSpPr>
            <a:spLocks noChangeArrowheads="1"/>
          </p:cNvSpPr>
          <p:nvPr/>
        </p:nvSpPr>
        <p:spPr bwMode="auto">
          <a:xfrm>
            <a:off x="6373813" y="4799013"/>
            <a:ext cx="287337" cy="287337"/>
          </a:xfrm>
          <a:prstGeom prst="ellipse">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1685" name="Oval 85"/>
          <p:cNvSpPr>
            <a:spLocks noChangeArrowheads="1"/>
          </p:cNvSpPr>
          <p:nvPr/>
        </p:nvSpPr>
        <p:spPr bwMode="auto">
          <a:xfrm>
            <a:off x="5942013" y="4799013"/>
            <a:ext cx="287337" cy="287337"/>
          </a:xfrm>
          <a:prstGeom prst="ellipse">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1686" name="Oval 86"/>
          <p:cNvSpPr>
            <a:spLocks noChangeArrowheads="1"/>
          </p:cNvSpPr>
          <p:nvPr/>
        </p:nvSpPr>
        <p:spPr bwMode="auto">
          <a:xfrm>
            <a:off x="5508625" y="4799013"/>
            <a:ext cx="287338" cy="287337"/>
          </a:xfrm>
          <a:prstGeom prst="ellipse">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1687" name="Line 87"/>
          <p:cNvSpPr>
            <a:spLocks noChangeShapeType="1"/>
          </p:cNvSpPr>
          <p:nvPr/>
        </p:nvSpPr>
        <p:spPr bwMode="auto">
          <a:xfrm>
            <a:off x="5797550" y="4943475"/>
            <a:ext cx="142875" cy="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81688" name="Line 88"/>
          <p:cNvSpPr>
            <a:spLocks noChangeShapeType="1"/>
          </p:cNvSpPr>
          <p:nvPr/>
        </p:nvSpPr>
        <p:spPr bwMode="auto">
          <a:xfrm>
            <a:off x="6230938" y="4943475"/>
            <a:ext cx="142875" cy="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81689" name="Line 89"/>
          <p:cNvSpPr>
            <a:spLocks noChangeShapeType="1"/>
          </p:cNvSpPr>
          <p:nvPr/>
        </p:nvSpPr>
        <p:spPr bwMode="auto">
          <a:xfrm>
            <a:off x="6662738" y="4943475"/>
            <a:ext cx="142875" cy="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81690" name="Line 90"/>
          <p:cNvSpPr>
            <a:spLocks noChangeShapeType="1"/>
          </p:cNvSpPr>
          <p:nvPr/>
        </p:nvSpPr>
        <p:spPr bwMode="auto">
          <a:xfrm>
            <a:off x="7094538" y="4943475"/>
            <a:ext cx="142875" cy="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81691" name="Line 91"/>
          <p:cNvSpPr>
            <a:spLocks noChangeShapeType="1"/>
          </p:cNvSpPr>
          <p:nvPr/>
        </p:nvSpPr>
        <p:spPr bwMode="auto">
          <a:xfrm>
            <a:off x="7526338" y="4943475"/>
            <a:ext cx="142875" cy="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81692" name="Line 92"/>
          <p:cNvSpPr>
            <a:spLocks noChangeShapeType="1"/>
          </p:cNvSpPr>
          <p:nvPr/>
        </p:nvSpPr>
        <p:spPr bwMode="auto">
          <a:xfrm flipV="1">
            <a:off x="5653088" y="4654550"/>
            <a:ext cx="0" cy="142875"/>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81693" name="Line 93"/>
          <p:cNvSpPr>
            <a:spLocks noChangeShapeType="1"/>
          </p:cNvSpPr>
          <p:nvPr/>
        </p:nvSpPr>
        <p:spPr bwMode="auto">
          <a:xfrm flipV="1">
            <a:off x="6084888" y="4654550"/>
            <a:ext cx="0" cy="142875"/>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81694" name="Line 94"/>
          <p:cNvSpPr>
            <a:spLocks noChangeShapeType="1"/>
          </p:cNvSpPr>
          <p:nvPr/>
        </p:nvSpPr>
        <p:spPr bwMode="auto">
          <a:xfrm flipV="1">
            <a:off x="6516688" y="4654550"/>
            <a:ext cx="0" cy="142875"/>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81695" name="Line 95"/>
          <p:cNvSpPr>
            <a:spLocks noChangeShapeType="1"/>
          </p:cNvSpPr>
          <p:nvPr/>
        </p:nvSpPr>
        <p:spPr bwMode="auto">
          <a:xfrm flipV="1">
            <a:off x="6948488" y="4654550"/>
            <a:ext cx="0" cy="142875"/>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81696" name="Line 96"/>
          <p:cNvSpPr>
            <a:spLocks noChangeShapeType="1"/>
          </p:cNvSpPr>
          <p:nvPr/>
        </p:nvSpPr>
        <p:spPr bwMode="auto">
          <a:xfrm flipV="1">
            <a:off x="7381875" y="4654550"/>
            <a:ext cx="0" cy="142875"/>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81697" name="Line 97"/>
          <p:cNvSpPr>
            <a:spLocks noChangeShapeType="1"/>
          </p:cNvSpPr>
          <p:nvPr/>
        </p:nvSpPr>
        <p:spPr bwMode="auto">
          <a:xfrm flipV="1">
            <a:off x="7813675" y="4654550"/>
            <a:ext cx="0" cy="142875"/>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81700" name="Oval 100"/>
          <p:cNvSpPr>
            <a:spLocks noChangeArrowheads="1"/>
          </p:cNvSpPr>
          <p:nvPr/>
        </p:nvSpPr>
        <p:spPr bwMode="auto">
          <a:xfrm>
            <a:off x="7669213" y="5230813"/>
            <a:ext cx="287337" cy="287337"/>
          </a:xfrm>
          <a:prstGeom prst="ellipse">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1701" name="Oval 101"/>
          <p:cNvSpPr>
            <a:spLocks noChangeArrowheads="1"/>
          </p:cNvSpPr>
          <p:nvPr/>
        </p:nvSpPr>
        <p:spPr bwMode="auto">
          <a:xfrm>
            <a:off x="7237413" y="5230813"/>
            <a:ext cx="287337" cy="287337"/>
          </a:xfrm>
          <a:prstGeom prst="ellipse">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1702" name="Oval 102"/>
          <p:cNvSpPr>
            <a:spLocks noChangeArrowheads="1"/>
          </p:cNvSpPr>
          <p:nvPr/>
        </p:nvSpPr>
        <p:spPr bwMode="auto">
          <a:xfrm>
            <a:off x="6805613" y="5230813"/>
            <a:ext cx="287337" cy="287337"/>
          </a:xfrm>
          <a:prstGeom prst="ellipse">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1703" name="Oval 103"/>
          <p:cNvSpPr>
            <a:spLocks noChangeArrowheads="1"/>
          </p:cNvSpPr>
          <p:nvPr/>
        </p:nvSpPr>
        <p:spPr bwMode="auto">
          <a:xfrm>
            <a:off x="6373813" y="5230813"/>
            <a:ext cx="287337" cy="287337"/>
          </a:xfrm>
          <a:prstGeom prst="ellipse">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1704" name="Oval 104"/>
          <p:cNvSpPr>
            <a:spLocks noChangeArrowheads="1"/>
          </p:cNvSpPr>
          <p:nvPr/>
        </p:nvSpPr>
        <p:spPr bwMode="auto">
          <a:xfrm>
            <a:off x="5942013" y="5230813"/>
            <a:ext cx="287337" cy="287337"/>
          </a:xfrm>
          <a:prstGeom prst="ellipse">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1705" name="Oval 105"/>
          <p:cNvSpPr>
            <a:spLocks noChangeArrowheads="1"/>
          </p:cNvSpPr>
          <p:nvPr/>
        </p:nvSpPr>
        <p:spPr bwMode="auto">
          <a:xfrm>
            <a:off x="5508625" y="5230813"/>
            <a:ext cx="287338" cy="287337"/>
          </a:xfrm>
          <a:prstGeom prst="ellipse">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1706" name="Line 106"/>
          <p:cNvSpPr>
            <a:spLocks noChangeShapeType="1"/>
          </p:cNvSpPr>
          <p:nvPr/>
        </p:nvSpPr>
        <p:spPr bwMode="auto">
          <a:xfrm>
            <a:off x="5797550" y="5375275"/>
            <a:ext cx="142875" cy="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81707" name="Line 107"/>
          <p:cNvSpPr>
            <a:spLocks noChangeShapeType="1"/>
          </p:cNvSpPr>
          <p:nvPr/>
        </p:nvSpPr>
        <p:spPr bwMode="auto">
          <a:xfrm>
            <a:off x="6230938" y="5375275"/>
            <a:ext cx="142875" cy="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81708" name="Line 108"/>
          <p:cNvSpPr>
            <a:spLocks noChangeShapeType="1"/>
          </p:cNvSpPr>
          <p:nvPr/>
        </p:nvSpPr>
        <p:spPr bwMode="auto">
          <a:xfrm>
            <a:off x="6662738" y="5375275"/>
            <a:ext cx="142875" cy="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81709" name="Line 109"/>
          <p:cNvSpPr>
            <a:spLocks noChangeShapeType="1"/>
          </p:cNvSpPr>
          <p:nvPr/>
        </p:nvSpPr>
        <p:spPr bwMode="auto">
          <a:xfrm>
            <a:off x="7094538" y="5375275"/>
            <a:ext cx="142875" cy="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81710" name="Line 110"/>
          <p:cNvSpPr>
            <a:spLocks noChangeShapeType="1"/>
          </p:cNvSpPr>
          <p:nvPr/>
        </p:nvSpPr>
        <p:spPr bwMode="auto">
          <a:xfrm>
            <a:off x="7526338" y="5375275"/>
            <a:ext cx="142875" cy="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81711" name="Line 111"/>
          <p:cNvSpPr>
            <a:spLocks noChangeShapeType="1"/>
          </p:cNvSpPr>
          <p:nvPr/>
        </p:nvSpPr>
        <p:spPr bwMode="auto">
          <a:xfrm flipV="1">
            <a:off x="5653088" y="5086350"/>
            <a:ext cx="0" cy="142875"/>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81712" name="Line 112"/>
          <p:cNvSpPr>
            <a:spLocks noChangeShapeType="1"/>
          </p:cNvSpPr>
          <p:nvPr/>
        </p:nvSpPr>
        <p:spPr bwMode="auto">
          <a:xfrm flipV="1">
            <a:off x="6084888" y="5086350"/>
            <a:ext cx="0" cy="142875"/>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81713" name="Line 113"/>
          <p:cNvSpPr>
            <a:spLocks noChangeShapeType="1"/>
          </p:cNvSpPr>
          <p:nvPr/>
        </p:nvSpPr>
        <p:spPr bwMode="auto">
          <a:xfrm flipV="1">
            <a:off x="6516688" y="5086350"/>
            <a:ext cx="0" cy="142875"/>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81714" name="Line 114"/>
          <p:cNvSpPr>
            <a:spLocks noChangeShapeType="1"/>
          </p:cNvSpPr>
          <p:nvPr/>
        </p:nvSpPr>
        <p:spPr bwMode="auto">
          <a:xfrm flipV="1">
            <a:off x="6948488" y="5086350"/>
            <a:ext cx="0" cy="142875"/>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81715" name="Line 115"/>
          <p:cNvSpPr>
            <a:spLocks noChangeShapeType="1"/>
          </p:cNvSpPr>
          <p:nvPr/>
        </p:nvSpPr>
        <p:spPr bwMode="auto">
          <a:xfrm flipV="1">
            <a:off x="7381875" y="5086350"/>
            <a:ext cx="0" cy="142875"/>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81716" name="Line 116"/>
          <p:cNvSpPr>
            <a:spLocks noChangeShapeType="1"/>
          </p:cNvSpPr>
          <p:nvPr/>
        </p:nvSpPr>
        <p:spPr bwMode="auto">
          <a:xfrm flipV="1">
            <a:off x="7813675" y="5086350"/>
            <a:ext cx="0" cy="142875"/>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81717" name="Oval 117"/>
          <p:cNvSpPr>
            <a:spLocks noChangeArrowheads="1"/>
          </p:cNvSpPr>
          <p:nvPr/>
        </p:nvSpPr>
        <p:spPr bwMode="auto">
          <a:xfrm>
            <a:off x="7669213" y="5662613"/>
            <a:ext cx="287337" cy="287337"/>
          </a:xfrm>
          <a:prstGeom prst="ellipse">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1718" name="Oval 118"/>
          <p:cNvSpPr>
            <a:spLocks noChangeArrowheads="1"/>
          </p:cNvSpPr>
          <p:nvPr/>
        </p:nvSpPr>
        <p:spPr bwMode="auto">
          <a:xfrm>
            <a:off x="7237413" y="5662613"/>
            <a:ext cx="287337" cy="287337"/>
          </a:xfrm>
          <a:prstGeom prst="ellipse">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1719" name="Oval 119"/>
          <p:cNvSpPr>
            <a:spLocks noChangeArrowheads="1"/>
          </p:cNvSpPr>
          <p:nvPr/>
        </p:nvSpPr>
        <p:spPr bwMode="auto">
          <a:xfrm>
            <a:off x="6805613" y="5662613"/>
            <a:ext cx="287337" cy="287337"/>
          </a:xfrm>
          <a:prstGeom prst="ellipse">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1720" name="Oval 120"/>
          <p:cNvSpPr>
            <a:spLocks noChangeArrowheads="1"/>
          </p:cNvSpPr>
          <p:nvPr/>
        </p:nvSpPr>
        <p:spPr bwMode="auto">
          <a:xfrm>
            <a:off x="6373813" y="5662613"/>
            <a:ext cx="287337" cy="287337"/>
          </a:xfrm>
          <a:prstGeom prst="ellipse">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1721" name="Oval 121"/>
          <p:cNvSpPr>
            <a:spLocks noChangeArrowheads="1"/>
          </p:cNvSpPr>
          <p:nvPr/>
        </p:nvSpPr>
        <p:spPr bwMode="auto">
          <a:xfrm>
            <a:off x="5942013" y="5662613"/>
            <a:ext cx="287337" cy="287337"/>
          </a:xfrm>
          <a:prstGeom prst="ellipse">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1722" name="Oval 122"/>
          <p:cNvSpPr>
            <a:spLocks noChangeArrowheads="1"/>
          </p:cNvSpPr>
          <p:nvPr/>
        </p:nvSpPr>
        <p:spPr bwMode="auto">
          <a:xfrm>
            <a:off x="5508625" y="5662613"/>
            <a:ext cx="287338" cy="287337"/>
          </a:xfrm>
          <a:prstGeom prst="ellipse">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1723" name="Line 123"/>
          <p:cNvSpPr>
            <a:spLocks noChangeShapeType="1"/>
          </p:cNvSpPr>
          <p:nvPr/>
        </p:nvSpPr>
        <p:spPr bwMode="auto">
          <a:xfrm>
            <a:off x="5797550" y="5807075"/>
            <a:ext cx="142875" cy="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81724" name="Line 124"/>
          <p:cNvSpPr>
            <a:spLocks noChangeShapeType="1"/>
          </p:cNvSpPr>
          <p:nvPr/>
        </p:nvSpPr>
        <p:spPr bwMode="auto">
          <a:xfrm>
            <a:off x="6230938" y="5807075"/>
            <a:ext cx="142875" cy="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81725" name="Line 125"/>
          <p:cNvSpPr>
            <a:spLocks noChangeShapeType="1"/>
          </p:cNvSpPr>
          <p:nvPr/>
        </p:nvSpPr>
        <p:spPr bwMode="auto">
          <a:xfrm>
            <a:off x="6662738" y="5807075"/>
            <a:ext cx="142875" cy="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81726" name="Line 126"/>
          <p:cNvSpPr>
            <a:spLocks noChangeShapeType="1"/>
          </p:cNvSpPr>
          <p:nvPr/>
        </p:nvSpPr>
        <p:spPr bwMode="auto">
          <a:xfrm>
            <a:off x="7094538" y="5807075"/>
            <a:ext cx="142875" cy="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81727" name="Line 127"/>
          <p:cNvSpPr>
            <a:spLocks noChangeShapeType="1"/>
          </p:cNvSpPr>
          <p:nvPr/>
        </p:nvSpPr>
        <p:spPr bwMode="auto">
          <a:xfrm>
            <a:off x="7526338" y="5807075"/>
            <a:ext cx="142875" cy="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81728" name="Line 128"/>
          <p:cNvSpPr>
            <a:spLocks noChangeShapeType="1"/>
          </p:cNvSpPr>
          <p:nvPr/>
        </p:nvSpPr>
        <p:spPr bwMode="auto">
          <a:xfrm flipV="1">
            <a:off x="5653088" y="5518150"/>
            <a:ext cx="0" cy="142875"/>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81729" name="Line 129"/>
          <p:cNvSpPr>
            <a:spLocks noChangeShapeType="1"/>
          </p:cNvSpPr>
          <p:nvPr/>
        </p:nvSpPr>
        <p:spPr bwMode="auto">
          <a:xfrm flipV="1">
            <a:off x="6084888" y="5518150"/>
            <a:ext cx="0" cy="142875"/>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81730" name="Line 130"/>
          <p:cNvSpPr>
            <a:spLocks noChangeShapeType="1"/>
          </p:cNvSpPr>
          <p:nvPr/>
        </p:nvSpPr>
        <p:spPr bwMode="auto">
          <a:xfrm flipV="1">
            <a:off x="6516688" y="5518150"/>
            <a:ext cx="0" cy="142875"/>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81731" name="Line 131"/>
          <p:cNvSpPr>
            <a:spLocks noChangeShapeType="1"/>
          </p:cNvSpPr>
          <p:nvPr/>
        </p:nvSpPr>
        <p:spPr bwMode="auto">
          <a:xfrm flipV="1">
            <a:off x="6948488" y="5518150"/>
            <a:ext cx="0" cy="142875"/>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81732" name="Line 132"/>
          <p:cNvSpPr>
            <a:spLocks noChangeShapeType="1"/>
          </p:cNvSpPr>
          <p:nvPr/>
        </p:nvSpPr>
        <p:spPr bwMode="auto">
          <a:xfrm flipV="1">
            <a:off x="7381875" y="5518150"/>
            <a:ext cx="0" cy="142875"/>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81733" name="Line 133"/>
          <p:cNvSpPr>
            <a:spLocks noChangeShapeType="1"/>
          </p:cNvSpPr>
          <p:nvPr/>
        </p:nvSpPr>
        <p:spPr bwMode="auto">
          <a:xfrm flipV="1">
            <a:off x="7813675" y="5518150"/>
            <a:ext cx="0" cy="142875"/>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81734" name="Oval 134"/>
          <p:cNvSpPr>
            <a:spLocks noChangeArrowheads="1"/>
          </p:cNvSpPr>
          <p:nvPr/>
        </p:nvSpPr>
        <p:spPr bwMode="auto">
          <a:xfrm>
            <a:off x="7669213" y="6094413"/>
            <a:ext cx="287337" cy="287337"/>
          </a:xfrm>
          <a:prstGeom prst="ellipse">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1735" name="Oval 135"/>
          <p:cNvSpPr>
            <a:spLocks noChangeArrowheads="1"/>
          </p:cNvSpPr>
          <p:nvPr/>
        </p:nvSpPr>
        <p:spPr bwMode="auto">
          <a:xfrm>
            <a:off x="7237413" y="6094413"/>
            <a:ext cx="287337" cy="287337"/>
          </a:xfrm>
          <a:prstGeom prst="ellipse">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1736" name="Oval 136"/>
          <p:cNvSpPr>
            <a:spLocks noChangeArrowheads="1"/>
          </p:cNvSpPr>
          <p:nvPr/>
        </p:nvSpPr>
        <p:spPr bwMode="auto">
          <a:xfrm>
            <a:off x="6805613" y="6094413"/>
            <a:ext cx="287337" cy="287337"/>
          </a:xfrm>
          <a:prstGeom prst="ellipse">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1737" name="Oval 137"/>
          <p:cNvSpPr>
            <a:spLocks noChangeArrowheads="1"/>
          </p:cNvSpPr>
          <p:nvPr/>
        </p:nvSpPr>
        <p:spPr bwMode="auto">
          <a:xfrm>
            <a:off x="6373813" y="6094413"/>
            <a:ext cx="287337" cy="287337"/>
          </a:xfrm>
          <a:prstGeom prst="ellipse">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1738" name="Oval 138"/>
          <p:cNvSpPr>
            <a:spLocks noChangeArrowheads="1"/>
          </p:cNvSpPr>
          <p:nvPr/>
        </p:nvSpPr>
        <p:spPr bwMode="auto">
          <a:xfrm>
            <a:off x="5942013" y="6094413"/>
            <a:ext cx="287337" cy="287337"/>
          </a:xfrm>
          <a:prstGeom prst="ellipse">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1739" name="Oval 139"/>
          <p:cNvSpPr>
            <a:spLocks noChangeArrowheads="1"/>
          </p:cNvSpPr>
          <p:nvPr/>
        </p:nvSpPr>
        <p:spPr bwMode="auto">
          <a:xfrm>
            <a:off x="5508625" y="6094413"/>
            <a:ext cx="287338" cy="287337"/>
          </a:xfrm>
          <a:prstGeom prst="ellipse">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1740" name="Line 140"/>
          <p:cNvSpPr>
            <a:spLocks noChangeShapeType="1"/>
          </p:cNvSpPr>
          <p:nvPr/>
        </p:nvSpPr>
        <p:spPr bwMode="auto">
          <a:xfrm>
            <a:off x="5797550" y="6238875"/>
            <a:ext cx="142875" cy="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81741" name="Line 141"/>
          <p:cNvSpPr>
            <a:spLocks noChangeShapeType="1"/>
          </p:cNvSpPr>
          <p:nvPr/>
        </p:nvSpPr>
        <p:spPr bwMode="auto">
          <a:xfrm>
            <a:off x="6230938" y="6238875"/>
            <a:ext cx="142875" cy="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81742" name="Line 142"/>
          <p:cNvSpPr>
            <a:spLocks noChangeShapeType="1"/>
          </p:cNvSpPr>
          <p:nvPr/>
        </p:nvSpPr>
        <p:spPr bwMode="auto">
          <a:xfrm>
            <a:off x="6662738" y="6238875"/>
            <a:ext cx="142875" cy="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81743" name="Line 143"/>
          <p:cNvSpPr>
            <a:spLocks noChangeShapeType="1"/>
          </p:cNvSpPr>
          <p:nvPr/>
        </p:nvSpPr>
        <p:spPr bwMode="auto">
          <a:xfrm>
            <a:off x="7094538" y="6238875"/>
            <a:ext cx="142875" cy="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81744" name="Line 144"/>
          <p:cNvSpPr>
            <a:spLocks noChangeShapeType="1"/>
          </p:cNvSpPr>
          <p:nvPr/>
        </p:nvSpPr>
        <p:spPr bwMode="auto">
          <a:xfrm>
            <a:off x="7526338" y="6238875"/>
            <a:ext cx="142875" cy="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81745" name="Line 145"/>
          <p:cNvSpPr>
            <a:spLocks noChangeShapeType="1"/>
          </p:cNvSpPr>
          <p:nvPr/>
        </p:nvSpPr>
        <p:spPr bwMode="auto">
          <a:xfrm flipV="1">
            <a:off x="5653088" y="5949950"/>
            <a:ext cx="0" cy="142875"/>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81746" name="Line 146"/>
          <p:cNvSpPr>
            <a:spLocks noChangeShapeType="1"/>
          </p:cNvSpPr>
          <p:nvPr/>
        </p:nvSpPr>
        <p:spPr bwMode="auto">
          <a:xfrm flipV="1">
            <a:off x="6084888" y="5949950"/>
            <a:ext cx="0" cy="142875"/>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81747" name="Line 147"/>
          <p:cNvSpPr>
            <a:spLocks noChangeShapeType="1"/>
          </p:cNvSpPr>
          <p:nvPr/>
        </p:nvSpPr>
        <p:spPr bwMode="auto">
          <a:xfrm flipV="1">
            <a:off x="6516688" y="5949950"/>
            <a:ext cx="0" cy="142875"/>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81748" name="Line 148"/>
          <p:cNvSpPr>
            <a:spLocks noChangeShapeType="1"/>
          </p:cNvSpPr>
          <p:nvPr/>
        </p:nvSpPr>
        <p:spPr bwMode="auto">
          <a:xfrm flipV="1">
            <a:off x="6948488" y="5949950"/>
            <a:ext cx="0" cy="142875"/>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81749" name="Line 149"/>
          <p:cNvSpPr>
            <a:spLocks noChangeShapeType="1"/>
          </p:cNvSpPr>
          <p:nvPr/>
        </p:nvSpPr>
        <p:spPr bwMode="auto">
          <a:xfrm flipV="1">
            <a:off x="7381875" y="5949950"/>
            <a:ext cx="0" cy="142875"/>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81750" name="Line 150"/>
          <p:cNvSpPr>
            <a:spLocks noChangeShapeType="1"/>
          </p:cNvSpPr>
          <p:nvPr/>
        </p:nvSpPr>
        <p:spPr bwMode="auto">
          <a:xfrm flipV="1">
            <a:off x="7813675" y="5949950"/>
            <a:ext cx="0" cy="142875"/>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81760" name="Rectangle 160"/>
          <p:cNvSpPr>
            <a:spLocks noGrp="1" noChangeArrowheads="1"/>
          </p:cNvSpPr>
          <p:nvPr>
            <p:ph type="body" sz="half" idx="1"/>
          </p:nvPr>
        </p:nvSpPr>
        <p:spPr/>
        <p:txBody>
          <a:bodyPr/>
          <a:lstStyle/>
          <a:p>
            <a:pPr>
              <a:lnSpc>
                <a:spcPct val="80000"/>
              </a:lnSpc>
            </a:pPr>
            <a:r>
              <a:rPr lang="en-US" sz="2400"/>
              <a:t>The activation of the neuron is spread in its direct neighborhood =&gt;neighbors become sensitive to the same input patter</a:t>
            </a:r>
            <a:r>
              <a:rPr lang="fr-FR" sz="2400"/>
              <a:t>n</a:t>
            </a:r>
            <a:r>
              <a:rPr lang="en-US" sz="2400"/>
              <a:t>s</a:t>
            </a:r>
          </a:p>
          <a:p>
            <a:pPr>
              <a:lnSpc>
                <a:spcPct val="80000"/>
              </a:lnSpc>
            </a:pPr>
            <a:r>
              <a:rPr lang="en-US" sz="2400"/>
              <a:t>Block distance</a:t>
            </a:r>
          </a:p>
          <a:p>
            <a:pPr>
              <a:lnSpc>
                <a:spcPct val="80000"/>
              </a:lnSpc>
            </a:pPr>
            <a:r>
              <a:rPr lang="en-US" sz="2400"/>
              <a:t>The size of the neighborhood is initially large but reduce over time =&gt; Specialization of the network</a:t>
            </a:r>
          </a:p>
        </p:txBody>
      </p:sp>
      <p:sp>
        <p:nvSpPr>
          <p:cNvPr id="281763" name="AutoShape 163"/>
          <p:cNvSpPr>
            <a:spLocks noChangeArrowheads="1"/>
          </p:cNvSpPr>
          <p:nvPr/>
        </p:nvSpPr>
        <p:spPr bwMode="auto">
          <a:xfrm>
            <a:off x="6300788" y="4724400"/>
            <a:ext cx="1295400" cy="1296988"/>
          </a:xfrm>
          <a:prstGeom prst="diamond">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1764" name="AutoShape 164"/>
          <p:cNvSpPr>
            <a:spLocks noChangeArrowheads="1"/>
          </p:cNvSpPr>
          <p:nvPr/>
        </p:nvSpPr>
        <p:spPr bwMode="auto">
          <a:xfrm>
            <a:off x="5867400" y="4221163"/>
            <a:ext cx="2160588" cy="2303462"/>
          </a:xfrm>
          <a:prstGeom prst="diamond">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1766" name="Text Box 166"/>
          <p:cNvSpPr txBox="1">
            <a:spLocks noChangeArrowheads="1"/>
          </p:cNvSpPr>
          <p:nvPr/>
        </p:nvSpPr>
        <p:spPr bwMode="auto">
          <a:xfrm>
            <a:off x="4767263" y="6375400"/>
            <a:ext cx="2089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t>First neighborhood</a:t>
            </a:r>
          </a:p>
        </p:txBody>
      </p:sp>
      <p:sp>
        <p:nvSpPr>
          <p:cNvPr id="281767" name="Text Box 167"/>
          <p:cNvSpPr txBox="1">
            <a:spLocks noChangeArrowheads="1"/>
          </p:cNvSpPr>
          <p:nvPr/>
        </p:nvSpPr>
        <p:spPr bwMode="auto">
          <a:xfrm>
            <a:off x="6875463" y="3789363"/>
            <a:ext cx="20256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t>2nd neighborhood</a:t>
            </a:r>
          </a:p>
        </p:txBody>
      </p:sp>
      <p:sp>
        <p:nvSpPr>
          <p:cNvPr id="281768" name="Line 168"/>
          <p:cNvSpPr>
            <a:spLocks noChangeShapeType="1"/>
          </p:cNvSpPr>
          <p:nvPr/>
        </p:nvSpPr>
        <p:spPr bwMode="auto">
          <a:xfrm flipV="1">
            <a:off x="5940425" y="5734050"/>
            <a:ext cx="719138" cy="719138"/>
          </a:xfrm>
          <a:prstGeom prst="line">
            <a:avLst/>
          </a:prstGeom>
          <a:noFill/>
          <a:ln w="38100">
            <a:solidFill>
              <a:schemeClr val="tx1"/>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81769" name="Line 169"/>
          <p:cNvSpPr>
            <a:spLocks noChangeShapeType="1"/>
          </p:cNvSpPr>
          <p:nvPr/>
        </p:nvSpPr>
        <p:spPr bwMode="auto">
          <a:xfrm flipH="1">
            <a:off x="7524750" y="4221163"/>
            <a:ext cx="503238" cy="647700"/>
          </a:xfrm>
          <a:prstGeom prst="line">
            <a:avLst/>
          </a:prstGeom>
          <a:noFill/>
          <a:ln w="38100">
            <a:solidFill>
              <a:schemeClr val="tx1"/>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Tree>
    <p:extLst>
      <p:ext uri="{BB962C8B-B14F-4D97-AF65-F5344CB8AC3E}">
        <p14:creationId xmlns:p14="http://schemas.microsoft.com/office/powerpoint/2010/main" val="2483694002"/>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1778" name="Rectangle 1026"/>
          <p:cNvSpPr>
            <a:spLocks noGrp="1" noChangeArrowheads="1"/>
          </p:cNvSpPr>
          <p:nvPr>
            <p:ph type="title"/>
          </p:nvPr>
        </p:nvSpPr>
        <p:spPr/>
        <p:txBody>
          <a:bodyPr/>
          <a:lstStyle/>
          <a:p>
            <a:r>
              <a:rPr lang="en-US"/>
              <a:t>Adaptation</a:t>
            </a:r>
          </a:p>
        </p:txBody>
      </p:sp>
      <p:sp>
        <p:nvSpPr>
          <p:cNvPr id="331833" name="Rectangle 1081"/>
          <p:cNvSpPr>
            <a:spLocks noGrp="1" noChangeArrowheads="1"/>
          </p:cNvSpPr>
          <p:nvPr>
            <p:ph type="body" sz="half" idx="1"/>
          </p:nvPr>
        </p:nvSpPr>
        <p:spPr>
          <a:xfrm>
            <a:off x="457200" y="1981200"/>
            <a:ext cx="4038600" cy="4327525"/>
          </a:xfrm>
        </p:spPr>
        <p:txBody>
          <a:bodyPr/>
          <a:lstStyle/>
          <a:p>
            <a:pPr>
              <a:lnSpc>
                <a:spcPct val="80000"/>
              </a:lnSpc>
            </a:pPr>
            <a:r>
              <a:rPr lang="en-US" sz="2400"/>
              <a:t>During training, the “winner” neuron and its neighborhood adapts to make their weight vector more similar to the input pattern that caused the activation</a:t>
            </a:r>
          </a:p>
          <a:p>
            <a:pPr>
              <a:lnSpc>
                <a:spcPct val="80000"/>
              </a:lnSpc>
            </a:pPr>
            <a:r>
              <a:rPr lang="en-US" sz="2400"/>
              <a:t>The neurons are moved closer to the input pattern</a:t>
            </a:r>
          </a:p>
          <a:p>
            <a:pPr>
              <a:lnSpc>
                <a:spcPct val="80000"/>
              </a:lnSpc>
            </a:pPr>
            <a:r>
              <a:rPr lang="en-US" sz="2400"/>
              <a:t>The magnitude of the adaptation is controlled via a learning parameter which decays over time</a:t>
            </a:r>
          </a:p>
        </p:txBody>
      </p:sp>
      <p:sp>
        <p:nvSpPr>
          <p:cNvPr id="331781" name="Line 1029"/>
          <p:cNvSpPr>
            <a:spLocks noChangeShapeType="1"/>
          </p:cNvSpPr>
          <p:nvPr/>
        </p:nvSpPr>
        <p:spPr bwMode="auto">
          <a:xfrm>
            <a:off x="5075238" y="2349500"/>
            <a:ext cx="2951162" cy="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331783" name="Line 1031"/>
          <p:cNvSpPr>
            <a:spLocks noChangeShapeType="1"/>
          </p:cNvSpPr>
          <p:nvPr/>
        </p:nvSpPr>
        <p:spPr bwMode="auto">
          <a:xfrm>
            <a:off x="5075238" y="2349500"/>
            <a:ext cx="0" cy="2592388"/>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331786" name="Line 1034"/>
          <p:cNvSpPr>
            <a:spLocks noChangeShapeType="1"/>
          </p:cNvSpPr>
          <p:nvPr/>
        </p:nvSpPr>
        <p:spPr bwMode="auto">
          <a:xfrm>
            <a:off x="6586538" y="2349500"/>
            <a:ext cx="0" cy="2449513"/>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331787" name="Line 1035"/>
          <p:cNvSpPr>
            <a:spLocks noChangeShapeType="1"/>
          </p:cNvSpPr>
          <p:nvPr/>
        </p:nvSpPr>
        <p:spPr bwMode="auto">
          <a:xfrm>
            <a:off x="7307263" y="2349500"/>
            <a:ext cx="0" cy="252095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331788" name="Line 1036"/>
          <p:cNvSpPr>
            <a:spLocks noChangeShapeType="1"/>
          </p:cNvSpPr>
          <p:nvPr/>
        </p:nvSpPr>
        <p:spPr bwMode="auto">
          <a:xfrm>
            <a:off x="5075238" y="2998788"/>
            <a:ext cx="2592387" cy="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331789" name="Line 1037"/>
          <p:cNvSpPr>
            <a:spLocks noChangeShapeType="1"/>
          </p:cNvSpPr>
          <p:nvPr/>
        </p:nvSpPr>
        <p:spPr bwMode="auto">
          <a:xfrm>
            <a:off x="5075238" y="3646488"/>
            <a:ext cx="2879725" cy="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331791" name="Oval 1039"/>
          <p:cNvSpPr>
            <a:spLocks noChangeArrowheads="1"/>
          </p:cNvSpPr>
          <p:nvPr/>
        </p:nvSpPr>
        <p:spPr bwMode="auto">
          <a:xfrm>
            <a:off x="5000625" y="2276475"/>
            <a:ext cx="217488" cy="217488"/>
          </a:xfrm>
          <a:prstGeom prst="ellipse">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31792" name="Oval 1040"/>
          <p:cNvSpPr>
            <a:spLocks noChangeArrowheads="1"/>
          </p:cNvSpPr>
          <p:nvPr/>
        </p:nvSpPr>
        <p:spPr bwMode="auto">
          <a:xfrm>
            <a:off x="5649913" y="2278063"/>
            <a:ext cx="217487" cy="217487"/>
          </a:xfrm>
          <a:prstGeom prst="ellipse">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31793" name="Oval 1041"/>
          <p:cNvSpPr>
            <a:spLocks noChangeArrowheads="1"/>
          </p:cNvSpPr>
          <p:nvPr/>
        </p:nvSpPr>
        <p:spPr bwMode="auto">
          <a:xfrm>
            <a:off x="6442075" y="2276475"/>
            <a:ext cx="217488" cy="217488"/>
          </a:xfrm>
          <a:prstGeom prst="ellipse">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31794" name="Oval 1042"/>
          <p:cNvSpPr>
            <a:spLocks noChangeArrowheads="1"/>
          </p:cNvSpPr>
          <p:nvPr/>
        </p:nvSpPr>
        <p:spPr bwMode="auto">
          <a:xfrm>
            <a:off x="7162800" y="2276475"/>
            <a:ext cx="217488" cy="217488"/>
          </a:xfrm>
          <a:prstGeom prst="ellipse">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31795" name="Oval 1043"/>
          <p:cNvSpPr>
            <a:spLocks noChangeArrowheads="1"/>
          </p:cNvSpPr>
          <p:nvPr/>
        </p:nvSpPr>
        <p:spPr bwMode="auto">
          <a:xfrm>
            <a:off x="7883525" y="2278063"/>
            <a:ext cx="217488" cy="217487"/>
          </a:xfrm>
          <a:prstGeom prst="ellipse">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31797" name="Oval 1045"/>
          <p:cNvSpPr>
            <a:spLocks noChangeArrowheads="1"/>
          </p:cNvSpPr>
          <p:nvPr/>
        </p:nvSpPr>
        <p:spPr bwMode="auto">
          <a:xfrm>
            <a:off x="5002213" y="2922588"/>
            <a:ext cx="217487" cy="217487"/>
          </a:xfrm>
          <a:prstGeom prst="ellipse">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31798" name="Oval 1046"/>
          <p:cNvSpPr>
            <a:spLocks noChangeArrowheads="1"/>
          </p:cNvSpPr>
          <p:nvPr/>
        </p:nvSpPr>
        <p:spPr bwMode="auto">
          <a:xfrm>
            <a:off x="5937250" y="2924175"/>
            <a:ext cx="217488" cy="217488"/>
          </a:xfrm>
          <a:prstGeom prst="ellipse">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31799" name="Oval 1047"/>
          <p:cNvSpPr>
            <a:spLocks noChangeArrowheads="1"/>
          </p:cNvSpPr>
          <p:nvPr/>
        </p:nvSpPr>
        <p:spPr bwMode="auto">
          <a:xfrm>
            <a:off x="6443663" y="2922588"/>
            <a:ext cx="217487" cy="217487"/>
          </a:xfrm>
          <a:prstGeom prst="ellipse">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31800" name="Oval 1048"/>
          <p:cNvSpPr>
            <a:spLocks noChangeArrowheads="1"/>
          </p:cNvSpPr>
          <p:nvPr/>
        </p:nvSpPr>
        <p:spPr bwMode="auto">
          <a:xfrm>
            <a:off x="7164388" y="2922588"/>
            <a:ext cx="217487" cy="217487"/>
          </a:xfrm>
          <a:prstGeom prst="ellipse">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31801" name="Oval 1049"/>
          <p:cNvSpPr>
            <a:spLocks noChangeArrowheads="1"/>
          </p:cNvSpPr>
          <p:nvPr/>
        </p:nvSpPr>
        <p:spPr bwMode="auto">
          <a:xfrm>
            <a:off x="7594600" y="2925763"/>
            <a:ext cx="217488" cy="217487"/>
          </a:xfrm>
          <a:prstGeom prst="ellipse">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31803" name="Oval 1051"/>
          <p:cNvSpPr>
            <a:spLocks noChangeArrowheads="1"/>
          </p:cNvSpPr>
          <p:nvPr/>
        </p:nvSpPr>
        <p:spPr bwMode="auto">
          <a:xfrm>
            <a:off x="4999038" y="3571875"/>
            <a:ext cx="217487" cy="217488"/>
          </a:xfrm>
          <a:prstGeom prst="ellipse">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31804" name="Oval 1052"/>
          <p:cNvSpPr>
            <a:spLocks noChangeArrowheads="1"/>
          </p:cNvSpPr>
          <p:nvPr/>
        </p:nvSpPr>
        <p:spPr bwMode="auto">
          <a:xfrm>
            <a:off x="5937250" y="3573463"/>
            <a:ext cx="217488" cy="217487"/>
          </a:xfrm>
          <a:prstGeom prst="ellipse">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31805" name="Oval 1053"/>
          <p:cNvSpPr>
            <a:spLocks noChangeArrowheads="1"/>
          </p:cNvSpPr>
          <p:nvPr/>
        </p:nvSpPr>
        <p:spPr bwMode="auto">
          <a:xfrm>
            <a:off x="6440488" y="3571875"/>
            <a:ext cx="217487" cy="217488"/>
          </a:xfrm>
          <a:prstGeom prst="ellipse">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31806" name="Oval 1054"/>
          <p:cNvSpPr>
            <a:spLocks noChangeArrowheads="1"/>
          </p:cNvSpPr>
          <p:nvPr/>
        </p:nvSpPr>
        <p:spPr bwMode="auto">
          <a:xfrm>
            <a:off x="7161213" y="3571875"/>
            <a:ext cx="217487" cy="217488"/>
          </a:xfrm>
          <a:prstGeom prst="ellipse">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31807" name="Oval 1055"/>
          <p:cNvSpPr>
            <a:spLocks noChangeArrowheads="1"/>
          </p:cNvSpPr>
          <p:nvPr/>
        </p:nvSpPr>
        <p:spPr bwMode="auto">
          <a:xfrm>
            <a:off x="7739063" y="3573463"/>
            <a:ext cx="217487" cy="217487"/>
          </a:xfrm>
          <a:prstGeom prst="ellipse">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31808" name="Line 1056"/>
          <p:cNvSpPr>
            <a:spLocks noChangeShapeType="1"/>
          </p:cNvSpPr>
          <p:nvPr/>
        </p:nvSpPr>
        <p:spPr bwMode="auto">
          <a:xfrm>
            <a:off x="5073650" y="4292600"/>
            <a:ext cx="2809875" cy="1588"/>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331809" name="Oval 1057"/>
          <p:cNvSpPr>
            <a:spLocks noChangeArrowheads="1"/>
          </p:cNvSpPr>
          <p:nvPr/>
        </p:nvSpPr>
        <p:spPr bwMode="auto">
          <a:xfrm>
            <a:off x="4999038" y="4219575"/>
            <a:ext cx="217487" cy="217488"/>
          </a:xfrm>
          <a:prstGeom prst="ellipse">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31810" name="Oval 1058"/>
          <p:cNvSpPr>
            <a:spLocks noChangeArrowheads="1"/>
          </p:cNvSpPr>
          <p:nvPr/>
        </p:nvSpPr>
        <p:spPr bwMode="auto">
          <a:xfrm>
            <a:off x="5867400" y="4221163"/>
            <a:ext cx="217488" cy="217487"/>
          </a:xfrm>
          <a:prstGeom prst="ellipse">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31811" name="Oval 1059"/>
          <p:cNvSpPr>
            <a:spLocks noChangeArrowheads="1"/>
          </p:cNvSpPr>
          <p:nvPr/>
        </p:nvSpPr>
        <p:spPr bwMode="auto">
          <a:xfrm>
            <a:off x="6440488" y="4219575"/>
            <a:ext cx="217487" cy="217488"/>
          </a:xfrm>
          <a:prstGeom prst="ellipse">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31812" name="Oval 1060"/>
          <p:cNvSpPr>
            <a:spLocks noChangeArrowheads="1"/>
          </p:cNvSpPr>
          <p:nvPr/>
        </p:nvSpPr>
        <p:spPr bwMode="auto">
          <a:xfrm>
            <a:off x="7161213" y="4219575"/>
            <a:ext cx="217487" cy="217488"/>
          </a:xfrm>
          <a:prstGeom prst="ellipse">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31813" name="Oval 1061"/>
          <p:cNvSpPr>
            <a:spLocks noChangeArrowheads="1"/>
          </p:cNvSpPr>
          <p:nvPr/>
        </p:nvSpPr>
        <p:spPr bwMode="auto">
          <a:xfrm>
            <a:off x="7737475" y="4221163"/>
            <a:ext cx="217488" cy="217487"/>
          </a:xfrm>
          <a:prstGeom prst="ellipse">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31815" name="Oval 1063"/>
          <p:cNvSpPr>
            <a:spLocks noChangeArrowheads="1"/>
          </p:cNvSpPr>
          <p:nvPr/>
        </p:nvSpPr>
        <p:spPr bwMode="auto">
          <a:xfrm>
            <a:off x="4999038" y="4870450"/>
            <a:ext cx="217487" cy="217488"/>
          </a:xfrm>
          <a:prstGeom prst="ellipse">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31816" name="Oval 1064"/>
          <p:cNvSpPr>
            <a:spLocks noChangeArrowheads="1"/>
          </p:cNvSpPr>
          <p:nvPr/>
        </p:nvSpPr>
        <p:spPr bwMode="auto">
          <a:xfrm>
            <a:off x="5648325" y="4872038"/>
            <a:ext cx="217488" cy="217487"/>
          </a:xfrm>
          <a:prstGeom prst="ellipse">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31817" name="Oval 1065"/>
          <p:cNvSpPr>
            <a:spLocks noChangeArrowheads="1"/>
          </p:cNvSpPr>
          <p:nvPr/>
        </p:nvSpPr>
        <p:spPr bwMode="auto">
          <a:xfrm>
            <a:off x="6440488" y="4654550"/>
            <a:ext cx="217487" cy="217488"/>
          </a:xfrm>
          <a:prstGeom prst="ellipse">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31818" name="Oval 1066"/>
          <p:cNvSpPr>
            <a:spLocks noChangeArrowheads="1"/>
          </p:cNvSpPr>
          <p:nvPr/>
        </p:nvSpPr>
        <p:spPr bwMode="auto">
          <a:xfrm>
            <a:off x="7161213" y="4654550"/>
            <a:ext cx="217487" cy="217488"/>
          </a:xfrm>
          <a:prstGeom prst="ellipse">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31819" name="Oval 1067"/>
          <p:cNvSpPr>
            <a:spLocks noChangeArrowheads="1"/>
          </p:cNvSpPr>
          <p:nvPr/>
        </p:nvSpPr>
        <p:spPr bwMode="auto">
          <a:xfrm>
            <a:off x="7881938" y="4872038"/>
            <a:ext cx="217487" cy="217487"/>
          </a:xfrm>
          <a:prstGeom prst="ellipse">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31821" name="Line 1069"/>
          <p:cNvSpPr>
            <a:spLocks noChangeShapeType="1"/>
          </p:cNvSpPr>
          <p:nvPr/>
        </p:nvSpPr>
        <p:spPr bwMode="auto">
          <a:xfrm>
            <a:off x="5794375" y="2493963"/>
            <a:ext cx="215900" cy="43180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331822" name="Line 1070"/>
          <p:cNvSpPr>
            <a:spLocks noChangeShapeType="1"/>
          </p:cNvSpPr>
          <p:nvPr/>
        </p:nvSpPr>
        <p:spPr bwMode="auto">
          <a:xfrm>
            <a:off x="6083300" y="3141663"/>
            <a:ext cx="0" cy="43180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331823" name="Line 1071"/>
          <p:cNvSpPr>
            <a:spLocks noChangeShapeType="1"/>
          </p:cNvSpPr>
          <p:nvPr/>
        </p:nvSpPr>
        <p:spPr bwMode="auto">
          <a:xfrm flipV="1">
            <a:off x="6010275" y="3790950"/>
            <a:ext cx="73025" cy="43180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331824" name="Line 1072"/>
          <p:cNvSpPr>
            <a:spLocks noChangeShapeType="1"/>
          </p:cNvSpPr>
          <p:nvPr/>
        </p:nvSpPr>
        <p:spPr bwMode="auto">
          <a:xfrm flipV="1">
            <a:off x="5794375" y="4438650"/>
            <a:ext cx="144463" cy="43180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331825" name="Line 1073"/>
          <p:cNvSpPr>
            <a:spLocks noChangeShapeType="1"/>
          </p:cNvSpPr>
          <p:nvPr/>
        </p:nvSpPr>
        <p:spPr bwMode="auto">
          <a:xfrm>
            <a:off x="5218113" y="5014913"/>
            <a:ext cx="433387" cy="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331826" name="Line 1074"/>
          <p:cNvSpPr>
            <a:spLocks noChangeShapeType="1"/>
          </p:cNvSpPr>
          <p:nvPr/>
        </p:nvSpPr>
        <p:spPr bwMode="auto">
          <a:xfrm flipV="1">
            <a:off x="5867400" y="4799013"/>
            <a:ext cx="574675" cy="21590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331827" name="Line 1075"/>
          <p:cNvSpPr>
            <a:spLocks noChangeShapeType="1"/>
          </p:cNvSpPr>
          <p:nvPr/>
        </p:nvSpPr>
        <p:spPr bwMode="auto">
          <a:xfrm>
            <a:off x="6659563" y="4799013"/>
            <a:ext cx="503237" cy="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331828" name="Line 1076"/>
          <p:cNvSpPr>
            <a:spLocks noChangeShapeType="1"/>
          </p:cNvSpPr>
          <p:nvPr/>
        </p:nvSpPr>
        <p:spPr bwMode="auto">
          <a:xfrm>
            <a:off x="7378700" y="4799013"/>
            <a:ext cx="576263" cy="21590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331829" name="Line 1077"/>
          <p:cNvSpPr>
            <a:spLocks noChangeShapeType="1"/>
          </p:cNvSpPr>
          <p:nvPr/>
        </p:nvSpPr>
        <p:spPr bwMode="auto">
          <a:xfrm flipH="1">
            <a:off x="7739063" y="2493963"/>
            <a:ext cx="215900" cy="43180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331830" name="Line 1078"/>
          <p:cNvSpPr>
            <a:spLocks noChangeShapeType="1"/>
          </p:cNvSpPr>
          <p:nvPr/>
        </p:nvSpPr>
        <p:spPr bwMode="auto">
          <a:xfrm>
            <a:off x="7739063" y="3141663"/>
            <a:ext cx="71437" cy="43180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331831" name="Line 1079"/>
          <p:cNvSpPr>
            <a:spLocks noChangeShapeType="1"/>
          </p:cNvSpPr>
          <p:nvPr/>
        </p:nvSpPr>
        <p:spPr bwMode="auto">
          <a:xfrm flipH="1">
            <a:off x="7810500" y="3790950"/>
            <a:ext cx="73025" cy="43180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331832" name="Line 1080"/>
          <p:cNvSpPr>
            <a:spLocks noChangeShapeType="1"/>
          </p:cNvSpPr>
          <p:nvPr/>
        </p:nvSpPr>
        <p:spPr bwMode="auto">
          <a:xfrm>
            <a:off x="7883525" y="4438650"/>
            <a:ext cx="71438" cy="43180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Tree>
    <p:extLst>
      <p:ext uri="{BB962C8B-B14F-4D97-AF65-F5344CB8AC3E}">
        <p14:creationId xmlns:p14="http://schemas.microsoft.com/office/powerpoint/2010/main" val="41193933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02" name="Rectangle 1026"/>
          <p:cNvSpPr>
            <a:spLocks noGrp="1" noChangeArrowheads="1"/>
          </p:cNvSpPr>
          <p:nvPr>
            <p:ph type="title"/>
          </p:nvPr>
        </p:nvSpPr>
        <p:spPr/>
        <p:txBody>
          <a:bodyPr/>
          <a:lstStyle/>
          <a:p>
            <a:r>
              <a:rPr lang="en-US" sz="3600"/>
              <a:t>Shared weights neural networks:</a:t>
            </a:r>
            <a:br>
              <a:rPr lang="en-US" sz="3600"/>
            </a:br>
            <a:r>
              <a:rPr lang="en-US" sz="3600"/>
              <a:t>Time Delay Neural Networks (TDNNs)</a:t>
            </a:r>
          </a:p>
        </p:txBody>
      </p:sp>
      <p:sp>
        <p:nvSpPr>
          <p:cNvPr id="204803" name="Rectangle 1027"/>
          <p:cNvSpPr>
            <a:spLocks noGrp="1" noChangeArrowheads="1"/>
          </p:cNvSpPr>
          <p:nvPr>
            <p:ph type="body" idx="1"/>
          </p:nvPr>
        </p:nvSpPr>
        <p:spPr/>
        <p:txBody>
          <a:bodyPr/>
          <a:lstStyle/>
          <a:p>
            <a:pPr>
              <a:lnSpc>
                <a:spcPct val="90000"/>
              </a:lnSpc>
            </a:pPr>
            <a:r>
              <a:rPr lang="en-US" sz="2800"/>
              <a:t>Introduced by Waibel in 1989</a:t>
            </a:r>
          </a:p>
          <a:p>
            <a:pPr>
              <a:lnSpc>
                <a:spcPct val="90000"/>
              </a:lnSpc>
            </a:pPr>
            <a:r>
              <a:rPr lang="en-US" sz="2800"/>
              <a:t>Properties</a:t>
            </a:r>
          </a:p>
          <a:p>
            <a:pPr lvl="1">
              <a:lnSpc>
                <a:spcPct val="90000"/>
              </a:lnSpc>
            </a:pPr>
            <a:r>
              <a:rPr lang="en-US" sz="2400"/>
              <a:t>Local, shift invariant feature extraction</a:t>
            </a:r>
          </a:p>
          <a:p>
            <a:pPr lvl="1">
              <a:lnSpc>
                <a:spcPct val="90000"/>
              </a:lnSpc>
            </a:pPr>
            <a:r>
              <a:rPr lang="en-US" sz="2400"/>
              <a:t>Notion of receptive fields combining local information into more abstract patterns at a higher level</a:t>
            </a:r>
          </a:p>
          <a:p>
            <a:pPr lvl="1">
              <a:lnSpc>
                <a:spcPct val="90000"/>
              </a:lnSpc>
            </a:pPr>
            <a:r>
              <a:rPr lang="en-US" sz="2400"/>
              <a:t>Weight sharing concept (All neurons in a feature share the same weights)</a:t>
            </a:r>
          </a:p>
          <a:p>
            <a:pPr lvl="2">
              <a:lnSpc>
                <a:spcPct val="90000"/>
              </a:lnSpc>
            </a:pPr>
            <a:r>
              <a:rPr lang="en-US" sz="2000"/>
              <a:t>All neurons detect the same feature but in different position</a:t>
            </a:r>
          </a:p>
          <a:p>
            <a:pPr>
              <a:lnSpc>
                <a:spcPct val="90000"/>
              </a:lnSpc>
            </a:pPr>
            <a:r>
              <a:rPr lang="en-US" sz="2800"/>
              <a:t>Principal Applications</a:t>
            </a:r>
          </a:p>
          <a:p>
            <a:pPr lvl="1">
              <a:lnSpc>
                <a:spcPct val="90000"/>
              </a:lnSpc>
            </a:pPr>
            <a:r>
              <a:rPr lang="en-US" sz="2400"/>
              <a:t>Speech recognition</a:t>
            </a:r>
          </a:p>
          <a:p>
            <a:pPr lvl="1">
              <a:lnSpc>
                <a:spcPct val="90000"/>
              </a:lnSpc>
            </a:pPr>
            <a:r>
              <a:rPr lang="en-US" sz="2400"/>
              <a:t>Image analysis </a:t>
            </a:r>
          </a:p>
        </p:txBody>
      </p:sp>
    </p:spTree>
    <p:extLst>
      <p:ext uri="{BB962C8B-B14F-4D97-AF65-F5344CB8AC3E}">
        <p14:creationId xmlns:p14="http://schemas.microsoft.com/office/powerpoint/2010/main" val="343783872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extBox 3"/>
          <p:cNvSpPr txBox="1">
            <a:spLocks noChangeArrowheads="1"/>
          </p:cNvSpPr>
          <p:nvPr/>
        </p:nvSpPr>
        <p:spPr bwMode="auto">
          <a:xfrm>
            <a:off x="1322949" y="1734454"/>
            <a:ext cx="3886200" cy="522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r>
              <a:rPr lang="en-US" sz="2800" dirty="0" smtClean="0">
                <a:solidFill>
                  <a:srgbClr val="00B050"/>
                </a:solidFill>
              </a:rPr>
              <a:t>Mario </a:t>
            </a:r>
            <a:r>
              <a:rPr lang="en-US" sz="2800" dirty="0" err="1" smtClean="0">
                <a:solidFill>
                  <a:srgbClr val="00B050"/>
                </a:solidFill>
              </a:rPr>
              <a:t>Pavone</a:t>
            </a:r>
            <a:endParaRPr lang="en-US" sz="2800" dirty="0" smtClean="0">
              <a:solidFill>
                <a:srgbClr val="00B050"/>
              </a:solidFill>
            </a:endParaRPr>
          </a:p>
        </p:txBody>
      </p:sp>
      <p:sp>
        <p:nvSpPr>
          <p:cNvPr id="6147" name="Rectangle 4"/>
          <p:cNvSpPr>
            <a:spLocks noChangeArrowheads="1"/>
          </p:cNvSpPr>
          <p:nvPr/>
        </p:nvSpPr>
        <p:spPr bwMode="auto">
          <a:xfrm>
            <a:off x="1333500" y="2514600"/>
            <a:ext cx="4572000" cy="1015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en-US" sz="2000" dirty="0" err="1" smtClean="0"/>
              <a:t>Professsor</a:t>
            </a:r>
            <a:endParaRPr lang="en-US" sz="2000" dirty="0" smtClean="0"/>
          </a:p>
          <a:p>
            <a:r>
              <a:rPr lang="en-US" sz="2000" dirty="0" smtClean="0"/>
              <a:t>University of Catania</a:t>
            </a:r>
          </a:p>
          <a:p>
            <a:r>
              <a:rPr lang="en-US" sz="2000" dirty="0" smtClean="0"/>
              <a:t>Italy</a:t>
            </a:r>
          </a:p>
        </p:txBody>
      </p:sp>
      <p:pic>
        <p:nvPicPr>
          <p:cNvPr id="2" name="Picture 2" descr="Mario Pavon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246663" y="1655203"/>
            <a:ext cx="2362200" cy="238851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94140707"/>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1026"/>
          <p:cNvSpPr>
            <a:spLocks noGrp="1" noChangeArrowheads="1"/>
          </p:cNvSpPr>
          <p:nvPr>
            <p:ph type="title"/>
          </p:nvPr>
        </p:nvSpPr>
        <p:spPr/>
        <p:txBody>
          <a:bodyPr/>
          <a:lstStyle/>
          <a:p>
            <a:r>
              <a:rPr lang="en-US"/>
              <a:t>TDNNs (cont’d)</a:t>
            </a:r>
          </a:p>
        </p:txBody>
      </p:sp>
      <p:sp>
        <p:nvSpPr>
          <p:cNvPr id="54300" name="Rectangle 1052"/>
          <p:cNvSpPr>
            <a:spLocks noGrp="1" noChangeArrowheads="1"/>
          </p:cNvSpPr>
          <p:nvPr>
            <p:ph type="body" sz="half" idx="2"/>
          </p:nvPr>
        </p:nvSpPr>
        <p:spPr/>
        <p:txBody>
          <a:bodyPr/>
          <a:lstStyle/>
          <a:p>
            <a:pPr>
              <a:lnSpc>
                <a:spcPct val="90000"/>
              </a:lnSpc>
            </a:pPr>
            <a:r>
              <a:rPr lang="en-US" sz="2400"/>
              <a:t>Objects recognition in an image</a:t>
            </a:r>
          </a:p>
          <a:p>
            <a:pPr>
              <a:lnSpc>
                <a:spcPct val="90000"/>
              </a:lnSpc>
            </a:pPr>
            <a:r>
              <a:rPr lang="en-US" sz="2400"/>
              <a:t>Each hidden unit receive inputs only from a small region of the input space : receptive field</a:t>
            </a:r>
          </a:p>
          <a:p>
            <a:pPr>
              <a:lnSpc>
                <a:spcPct val="90000"/>
              </a:lnSpc>
            </a:pPr>
            <a:r>
              <a:rPr lang="en-US" sz="2400"/>
              <a:t>Shared weights for all receptive fields =&gt; translation invariance in the response of the network</a:t>
            </a:r>
          </a:p>
          <a:p>
            <a:pPr>
              <a:lnSpc>
                <a:spcPct val="90000"/>
              </a:lnSpc>
              <a:buFont typeface="Wingdings" pitchFamily="2" charset="2"/>
              <a:buNone/>
            </a:pPr>
            <a:endParaRPr lang="en-US" sz="2400"/>
          </a:p>
          <a:p>
            <a:pPr>
              <a:lnSpc>
                <a:spcPct val="90000"/>
              </a:lnSpc>
            </a:pPr>
            <a:endParaRPr lang="en-US" sz="2400"/>
          </a:p>
        </p:txBody>
      </p:sp>
      <p:sp>
        <p:nvSpPr>
          <p:cNvPr id="54276" name="AutoShape 1028"/>
          <p:cNvSpPr>
            <a:spLocks noChangeArrowheads="1"/>
          </p:cNvSpPr>
          <p:nvPr/>
        </p:nvSpPr>
        <p:spPr bwMode="auto">
          <a:xfrm>
            <a:off x="1219200" y="5257800"/>
            <a:ext cx="3200400" cy="914400"/>
          </a:xfrm>
          <a:prstGeom prst="parallelogram">
            <a:avLst>
              <a:gd name="adj" fmla="val 87500"/>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4277" name="AutoShape 1029"/>
          <p:cNvSpPr>
            <a:spLocks noChangeArrowheads="1"/>
          </p:cNvSpPr>
          <p:nvPr/>
        </p:nvSpPr>
        <p:spPr bwMode="auto">
          <a:xfrm>
            <a:off x="1219200" y="3657600"/>
            <a:ext cx="3200400" cy="914400"/>
          </a:xfrm>
          <a:prstGeom prst="parallelogram">
            <a:avLst>
              <a:gd name="adj" fmla="val 87500"/>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4278" name="AutoShape 1030"/>
          <p:cNvSpPr>
            <a:spLocks noChangeArrowheads="1"/>
          </p:cNvSpPr>
          <p:nvPr/>
        </p:nvSpPr>
        <p:spPr bwMode="auto">
          <a:xfrm>
            <a:off x="1905000" y="2286000"/>
            <a:ext cx="1981200" cy="533400"/>
          </a:xfrm>
          <a:prstGeom prst="parallelogram">
            <a:avLst>
              <a:gd name="adj" fmla="val 92857"/>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4279" name="AutoShape 1031"/>
          <p:cNvSpPr>
            <a:spLocks noChangeArrowheads="1"/>
          </p:cNvSpPr>
          <p:nvPr/>
        </p:nvSpPr>
        <p:spPr bwMode="auto">
          <a:xfrm>
            <a:off x="1752600" y="5638800"/>
            <a:ext cx="1066800" cy="304800"/>
          </a:xfrm>
          <a:prstGeom prst="parallelogram">
            <a:avLst>
              <a:gd name="adj" fmla="val 87500"/>
            </a:avLst>
          </a:prstGeom>
          <a:solidFill>
            <a:srgbClr val="0099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4280" name="AutoShape 1032"/>
          <p:cNvSpPr>
            <a:spLocks noChangeArrowheads="1"/>
          </p:cNvSpPr>
          <p:nvPr/>
        </p:nvSpPr>
        <p:spPr bwMode="auto">
          <a:xfrm>
            <a:off x="2895600" y="5410200"/>
            <a:ext cx="1066800" cy="304800"/>
          </a:xfrm>
          <a:prstGeom prst="parallelogram">
            <a:avLst>
              <a:gd name="adj" fmla="val 87500"/>
            </a:avLst>
          </a:prstGeom>
          <a:solidFill>
            <a:srgbClr val="0099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4281" name="AutoShape 1033"/>
          <p:cNvSpPr>
            <a:spLocks noChangeArrowheads="1"/>
          </p:cNvSpPr>
          <p:nvPr/>
        </p:nvSpPr>
        <p:spPr bwMode="auto">
          <a:xfrm>
            <a:off x="2286000" y="3886200"/>
            <a:ext cx="1066800" cy="304800"/>
          </a:xfrm>
          <a:prstGeom prst="parallelogram">
            <a:avLst>
              <a:gd name="adj" fmla="val 87500"/>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4284" name="Line 1036"/>
          <p:cNvSpPr>
            <a:spLocks noChangeShapeType="1"/>
          </p:cNvSpPr>
          <p:nvPr/>
        </p:nvSpPr>
        <p:spPr bwMode="auto">
          <a:xfrm flipV="1">
            <a:off x="1752600" y="4191000"/>
            <a:ext cx="533400" cy="175260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54285" name="Line 1037"/>
          <p:cNvSpPr>
            <a:spLocks noChangeShapeType="1"/>
          </p:cNvSpPr>
          <p:nvPr/>
        </p:nvSpPr>
        <p:spPr bwMode="auto">
          <a:xfrm flipH="1" flipV="1">
            <a:off x="2286000" y="4191000"/>
            <a:ext cx="228600" cy="175260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54286" name="Line 1038"/>
          <p:cNvSpPr>
            <a:spLocks noChangeShapeType="1"/>
          </p:cNvSpPr>
          <p:nvPr/>
        </p:nvSpPr>
        <p:spPr bwMode="auto">
          <a:xfrm flipH="1" flipV="1">
            <a:off x="2286000" y="4191000"/>
            <a:ext cx="533400" cy="144780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54287" name="Line 1039"/>
          <p:cNvSpPr>
            <a:spLocks noChangeShapeType="1"/>
          </p:cNvSpPr>
          <p:nvPr/>
        </p:nvSpPr>
        <p:spPr bwMode="auto">
          <a:xfrm flipV="1">
            <a:off x="2057400" y="4191000"/>
            <a:ext cx="228600" cy="144780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54288" name="Line 1040"/>
          <p:cNvSpPr>
            <a:spLocks noChangeShapeType="1"/>
          </p:cNvSpPr>
          <p:nvPr/>
        </p:nvSpPr>
        <p:spPr bwMode="auto">
          <a:xfrm flipH="1" flipV="1">
            <a:off x="2819400" y="4038600"/>
            <a:ext cx="76200" cy="167640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54289" name="Line 1041"/>
          <p:cNvSpPr>
            <a:spLocks noChangeShapeType="1"/>
          </p:cNvSpPr>
          <p:nvPr/>
        </p:nvSpPr>
        <p:spPr bwMode="auto">
          <a:xfrm flipH="1" flipV="1">
            <a:off x="2819400" y="4038600"/>
            <a:ext cx="914400" cy="167640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54290" name="Line 1042"/>
          <p:cNvSpPr>
            <a:spLocks noChangeShapeType="1"/>
          </p:cNvSpPr>
          <p:nvPr/>
        </p:nvSpPr>
        <p:spPr bwMode="auto">
          <a:xfrm flipH="1" flipV="1">
            <a:off x="2819400" y="4038600"/>
            <a:ext cx="1143000" cy="137160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54291" name="Line 1043"/>
          <p:cNvSpPr>
            <a:spLocks noChangeShapeType="1"/>
          </p:cNvSpPr>
          <p:nvPr/>
        </p:nvSpPr>
        <p:spPr bwMode="auto">
          <a:xfrm flipH="1" flipV="1">
            <a:off x="2819400" y="4038600"/>
            <a:ext cx="304800" cy="137160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54292" name="Line 1044"/>
          <p:cNvSpPr>
            <a:spLocks noChangeShapeType="1"/>
          </p:cNvSpPr>
          <p:nvPr/>
        </p:nvSpPr>
        <p:spPr bwMode="auto">
          <a:xfrm flipV="1">
            <a:off x="2286000" y="2514600"/>
            <a:ext cx="533400" cy="167640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54293" name="Line 1045"/>
          <p:cNvSpPr>
            <a:spLocks noChangeShapeType="1"/>
          </p:cNvSpPr>
          <p:nvPr/>
        </p:nvSpPr>
        <p:spPr bwMode="auto">
          <a:xfrm flipH="1" flipV="1">
            <a:off x="2819400" y="2514600"/>
            <a:ext cx="228600" cy="167640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54294" name="Line 1046"/>
          <p:cNvSpPr>
            <a:spLocks noChangeShapeType="1"/>
          </p:cNvSpPr>
          <p:nvPr/>
        </p:nvSpPr>
        <p:spPr bwMode="auto">
          <a:xfrm flipH="1" flipV="1">
            <a:off x="2819400" y="2514600"/>
            <a:ext cx="533400" cy="137160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54295" name="Line 1047"/>
          <p:cNvSpPr>
            <a:spLocks noChangeShapeType="1"/>
          </p:cNvSpPr>
          <p:nvPr/>
        </p:nvSpPr>
        <p:spPr bwMode="auto">
          <a:xfrm flipV="1">
            <a:off x="2590800" y="2514600"/>
            <a:ext cx="228600" cy="137160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54296" name="Text Box 1048"/>
          <p:cNvSpPr txBox="1">
            <a:spLocks noChangeArrowheads="1"/>
          </p:cNvSpPr>
          <p:nvPr/>
        </p:nvSpPr>
        <p:spPr bwMode="auto">
          <a:xfrm>
            <a:off x="457200" y="5486400"/>
            <a:ext cx="8064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t>Inputs</a:t>
            </a:r>
          </a:p>
        </p:txBody>
      </p:sp>
      <p:sp>
        <p:nvSpPr>
          <p:cNvPr id="54297" name="Text Box 1049"/>
          <p:cNvSpPr txBox="1">
            <a:spLocks noChangeArrowheads="1"/>
          </p:cNvSpPr>
          <p:nvPr/>
        </p:nvSpPr>
        <p:spPr bwMode="auto">
          <a:xfrm>
            <a:off x="304800" y="3595688"/>
            <a:ext cx="94615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t>Hidden</a:t>
            </a:r>
          </a:p>
          <a:p>
            <a:r>
              <a:rPr lang="en-US"/>
              <a:t>Layer 1</a:t>
            </a:r>
          </a:p>
        </p:txBody>
      </p:sp>
      <p:sp>
        <p:nvSpPr>
          <p:cNvPr id="54298" name="Text Box 1050"/>
          <p:cNvSpPr txBox="1">
            <a:spLocks noChangeArrowheads="1"/>
          </p:cNvSpPr>
          <p:nvPr/>
        </p:nvSpPr>
        <p:spPr bwMode="auto">
          <a:xfrm>
            <a:off x="304800" y="2209800"/>
            <a:ext cx="94615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t>Hidden</a:t>
            </a:r>
          </a:p>
          <a:p>
            <a:r>
              <a:rPr lang="en-US"/>
              <a:t>Layer 2</a:t>
            </a:r>
          </a:p>
        </p:txBody>
      </p:sp>
    </p:spTree>
    <p:extLst>
      <p:ext uri="{BB962C8B-B14F-4D97-AF65-F5344CB8AC3E}">
        <p14:creationId xmlns:p14="http://schemas.microsoft.com/office/powerpoint/2010/main" val="2982944660"/>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3043" name="Rectangle 3"/>
          <p:cNvSpPr>
            <a:spLocks noGrp="1" noChangeArrowheads="1"/>
          </p:cNvSpPr>
          <p:nvPr>
            <p:ph type="body" idx="1"/>
          </p:nvPr>
        </p:nvSpPr>
        <p:spPr/>
        <p:txBody>
          <a:bodyPr/>
          <a:lstStyle/>
          <a:p>
            <a:r>
              <a:rPr lang="en-US"/>
              <a:t>Advantages</a:t>
            </a:r>
          </a:p>
          <a:p>
            <a:pPr lvl="1"/>
            <a:r>
              <a:rPr lang="en-US"/>
              <a:t>Reduced number of weights</a:t>
            </a:r>
          </a:p>
          <a:p>
            <a:pPr lvl="2"/>
            <a:r>
              <a:rPr lang="en-US"/>
              <a:t>Require fewer examples in the training set</a:t>
            </a:r>
          </a:p>
          <a:p>
            <a:pPr lvl="2"/>
            <a:r>
              <a:rPr lang="en-US"/>
              <a:t>Faster learning</a:t>
            </a:r>
          </a:p>
          <a:p>
            <a:pPr lvl="1"/>
            <a:r>
              <a:rPr lang="en-US"/>
              <a:t>Invariance under time or space translation</a:t>
            </a:r>
          </a:p>
          <a:p>
            <a:pPr lvl="1"/>
            <a:r>
              <a:rPr lang="en-US"/>
              <a:t>Faster execution of the net (in comparison of full connected MLP)</a:t>
            </a:r>
          </a:p>
        </p:txBody>
      </p:sp>
    </p:spTree>
    <p:extLst>
      <p:ext uri="{BB962C8B-B14F-4D97-AF65-F5344CB8AC3E}">
        <p14:creationId xmlns:p14="http://schemas.microsoft.com/office/powerpoint/2010/main" val="3189529730"/>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8530" name="Rectangle 2"/>
          <p:cNvSpPr>
            <a:spLocks noGrp="1" noChangeArrowheads="1"/>
          </p:cNvSpPr>
          <p:nvPr>
            <p:ph type="title"/>
          </p:nvPr>
        </p:nvSpPr>
        <p:spPr/>
        <p:txBody>
          <a:bodyPr/>
          <a:lstStyle/>
          <a:p>
            <a:r>
              <a:rPr lang="en-US"/>
              <a:t>Neural Networks (Applications)</a:t>
            </a:r>
          </a:p>
        </p:txBody>
      </p:sp>
      <p:sp>
        <p:nvSpPr>
          <p:cNvPr id="278531" name="Rectangle 3"/>
          <p:cNvSpPr>
            <a:spLocks noGrp="1" noChangeArrowheads="1"/>
          </p:cNvSpPr>
          <p:nvPr>
            <p:ph type="body" idx="1"/>
          </p:nvPr>
        </p:nvSpPr>
        <p:spPr/>
        <p:txBody>
          <a:bodyPr/>
          <a:lstStyle/>
          <a:p>
            <a:pPr>
              <a:lnSpc>
                <a:spcPct val="90000"/>
              </a:lnSpc>
            </a:pPr>
            <a:r>
              <a:rPr lang="en-US"/>
              <a:t>Face recognition</a:t>
            </a:r>
          </a:p>
          <a:p>
            <a:pPr>
              <a:lnSpc>
                <a:spcPct val="90000"/>
              </a:lnSpc>
            </a:pPr>
            <a:r>
              <a:rPr lang="en-US"/>
              <a:t>Time series prediction</a:t>
            </a:r>
          </a:p>
          <a:p>
            <a:pPr>
              <a:lnSpc>
                <a:spcPct val="90000"/>
              </a:lnSpc>
            </a:pPr>
            <a:r>
              <a:rPr lang="en-US"/>
              <a:t>Process identification</a:t>
            </a:r>
          </a:p>
          <a:p>
            <a:pPr>
              <a:lnSpc>
                <a:spcPct val="90000"/>
              </a:lnSpc>
            </a:pPr>
            <a:r>
              <a:rPr lang="en-US"/>
              <a:t>Process control</a:t>
            </a:r>
          </a:p>
          <a:p>
            <a:pPr>
              <a:lnSpc>
                <a:spcPct val="90000"/>
              </a:lnSpc>
            </a:pPr>
            <a:r>
              <a:rPr lang="en-US"/>
              <a:t>Optical character recognition</a:t>
            </a:r>
          </a:p>
          <a:p>
            <a:pPr>
              <a:lnSpc>
                <a:spcPct val="90000"/>
              </a:lnSpc>
            </a:pPr>
            <a:r>
              <a:rPr lang="en-US"/>
              <a:t>Adaptative filtering</a:t>
            </a:r>
          </a:p>
          <a:p>
            <a:pPr>
              <a:lnSpc>
                <a:spcPct val="90000"/>
              </a:lnSpc>
            </a:pPr>
            <a:r>
              <a:rPr lang="en-US"/>
              <a:t>Etc…</a:t>
            </a:r>
          </a:p>
        </p:txBody>
      </p:sp>
    </p:spTree>
    <p:extLst>
      <p:ext uri="{BB962C8B-B14F-4D97-AF65-F5344CB8AC3E}">
        <p14:creationId xmlns:p14="http://schemas.microsoft.com/office/powerpoint/2010/main" val="4167479501"/>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0642" name="Rectangle 2"/>
          <p:cNvSpPr>
            <a:spLocks noGrp="1" noChangeArrowheads="1"/>
          </p:cNvSpPr>
          <p:nvPr>
            <p:ph type="title"/>
          </p:nvPr>
        </p:nvSpPr>
        <p:spPr/>
        <p:txBody>
          <a:bodyPr/>
          <a:lstStyle/>
          <a:p>
            <a:r>
              <a:rPr lang="en-US"/>
              <a:t>Conclusion on Neural Networks</a:t>
            </a:r>
          </a:p>
        </p:txBody>
      </p:sp>
      <p:sp>
        <p:nvSpPr>
          <p:cNvPr id="240643" name="Rectangle 3"/>
          <p:cNvSpPr>
            <a:spLocks noGrp="1" noChangeArrowheads="1"/>
          </p:cNvSpPr>
          <p:nvPr>
            <p:ph type="body" idx="1"/>
          </p:nvPr>
        </p:nvSpPr>
        <p:spPr/>
        <p:txBody>
          <a:bodyPr/>
          <a:lstStyle/>
          <a:p>
            <a:pPr>
              <a:lnSpc>
                <a:spcPct val="80000"/>
              </a:lnSpc>
            </a:pPr>
            <a:r>
              <a:rPr lang="en-US" sz="2000"/>
              <a:t>Neural networks are utilized as statistical tools</a:t>
            </a:r>
          </a:p>
          <a:p>
            <a:pPr lvl="1">
              <a:lnSpc>
                <a:spcPct val="80000"/>
              </a:lnSpc>
            </a:pPr>
            <a:r>
              <a:rPr lang="en-US" sz="1800"/>
              <a:t>Adjust non linear functions to fulfill a task</a:t>
            </a:r>
          </a:p>
          <a:p>
            <a:pPr lvl="1">
              <a:lnSpc>
                <a:spcPct val="80000"/>
              </a:lnSpc>
            </a:pPr>
            <a:r>
              <a:rPr lang="en-US" sz="1800"/>
              <a:t>Need of multiple and representative examples but fewer than in other methods</a:t>
            </a:r>
          </a:p>
          <a:p>
            <a:pPr>
              <a:lnSpc>
                <a:spcPct val="80000"/>
              </a:lnSpc>
            </a:pPr>
            <a:r>
              <a:rPr lang="en-US" sz="2000"/>
              <a:t>Neural networks enable to model complex static phenomena (FF) as well as dynamic ones (RNN)</a:t>
            </a:r>
          </a:p>
          <a:p>
            <a:pPr>
              <a:lnSpc>
                <a:spcPct val="80000"/>
              </a:lnSpc>
            </a:pPr>
            <a:r>
              <a:rPr lang="en-US" sz="2000"/>
              <a:t>NN are good classifiers BUT</a:t>
            </a:r>
          </a:p>
          <a:p>
            <a:pPr lvl="1">
              <a:lnSpc>
                <a:spcPct val="80000"/>
              </a:lnSpc>
            </a:pPr>
            <a:r>
              <a:rPr lang="en-US" sz="1800"/>
              <a:t>Good representations of data have to be formulated</a:t>
            </a:r>
          </a:p>
          <a:p>
            <a:pPr lvl="1">
              <a:lnSpc>
                <a:spcPct val="80000"/>
              </a:lnSpc>
            </a:pPr>
            <a:r>
              <a:rPr lang="en-US" sz="1800"/>
              <a:t>Training vectors must be statistically representative of the entire input space</a:t>
            </a:r>
          </a:p>
          <a:p>
            <a:pPr lvl="1">
              <a:lnSpc>
                <a:spcPct val="80000"/>
              </a:lnSpc>
            </a:pPr>
            <a:r>
              <a:rPr lang="en-US" sz="1800"/>
              <a:t>Unsupervised techniques can help</a:t>
            </a:r>
          </a:p>
          <a:p>
            <a:pPr>
              <a:lnSpc>
                <a:spcPct val="80000"/>
              </a:lnSpc>
            </a:pPr>
            <a:r>
              <a:rPr lang="en-US" sz="2000"/>
              <a:t>The use of NN needs a good comprehension of the problem</a:t>
            </a:r>
          </a:p>
        </p:txBody>
      </p:sp>
    </p:spTree>
    <p:extLst>
      <p:ext uri="{BB962C8B-B14F-4D97-AF65-F5344CB8AC3E}">
        <p14:creationId xmlns:p14="http://schemas.microsoft.com/office/powerpoint/2010/main" val="2573929285"/>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endParaRPr lang="en-US"/>
          </a:p>
        </p:txBody>
      </p:sp>
      <p:sp>
        <p:nvSpPr>
          <p:cNvPr id="29699" name="Content Placeholder 2"/>
          <p:cNvSpPr>
            <a:spLocks noGrp="1"/>
          </p:cNvSpPr>
          <p:nvPr>
            <p:ph idx="1"/>
          </p:nvPr>
        </p:nvSpPr>
        <p:spPr/>
        <p:txBody>
          <a:bodyPr/>
          <a:lstStyle/>
          <a:p>
            <a:pPr eaLnBrk="1" hangingPunct="1"/>
            <a:endParaRPr lang="en-US" smtClean="0"/>
          </a:p>
        </p:txBody>
      </p:sp>
      <p:pic>
        <p:nvPicPr>
          <p:cNvPr id="2970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625" y="0"/>
            <a:ext cx="9191625" cy="6958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itle 1"/>
          <p:cNvSpPr txBox="1">
            <a:spLocks/>
          </p:cNvSpPr>
          <p:nvPr/>
        </p:nvSpPr>
        <p:spPr>
          <a:xfrm>
            <a:off x="914400" y="228600"/>
            <a:ext cx="8229600" cy="1143000"/>
          </a:xfrm>
          <a:prstGeom prst="rect">
            <a:avLst/>
          </a:prstGeom>
        </p:spPr>
        <p:style>
          <a:lnRef idx="1">
            <a:schemeClr val="accent3"/>
          </a:lnRef>
          <a:fillRef idx="2">
            <a:schemeClr val="accent3"/>
          </a:fillRef>
          <a:effectRef idx="1">
            <a:schemeClr val="accent3"/>
          </a:effectRef>
          <a:fontRef idx="minor">
            <a:schemeClr val="dk1"/>
          </a:fontRef>
        </p:style>
        <p:txBody>
          <a:bodyPr anchor="ctr">
            <a:normAutofit fontScale="97500"/>
          </a:bodyPr>
          <a:lstStyle>
            <a:lvl1pPr algn="ctr" defTabSz="914400" rtl="0" eaLnBrk="1" latinLnBrk="0" hangingPunct="1">
              <a:spcBef>
                <a:spcPct val="0"/>
              </a:spcBef>
              <a:buNone/>
              <a:defRPr sz="44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defRPr/>
            </a:pPr>
            <a:r>
              <a:rPr lang="en-US" sz="2400" dirty="0" smtClean="0">
                <a:latin typeface="Times New Roman" pitchFamily="18" charset="0"/>
                <a:cs typeface="Times New Roman" pitchFamily="18" charset="0"/>
              </a:rPr>
              <a:t>International Journal of Swarm Intelligence and Evolutionary Computation</a:t>
            </a:r>
            <a:endParaRPr lang="en-US" sz="2400" dirty="0">
              <a:latin typeface="Times New Roman" pitchFamily="18" charset="0"/>
              <a:cs typeface="Times New Roman" pitchFamily="18" charset="0"/>
            </a:endParaRPr>
          </a:p>
        </p:txBody>
      </p:sp>
      <p:sp>
        <p:nvSpPr>
          <p:cNvPr id="7" name="Vertical Scroll 6"/>
          <p:cNvSpPr/>
          <p:nvPr/>
        </p:nvSpPr>
        <p:spPr>
          <a:xfrm>
            <a:off x="25400" y="1498600"/>
            <a:ext cx="5865813" cy="5486400"/>
          </a:xfrm>
          <a:prstGeom prst="verticalScroll">
            <a:avLst/>
          </a:prstGeom>
        </p:spPr>
        <p:style>
          <a:lnRef idx="1">
            <a:schemeClr val="accent3"/>
          </a:lnRef>
          <a:fillRef idx="3">
            <a:schemeClr val="accent3"/>
          </a:fillRef>
          <a:effectRef idx="2">
            <a:schemeClr val="accent3"/>
          </a:effectRef>
          <a:fontRef idx="minor">
            <a:schemeClr val="lt1"/>
          </a:fontRef>
        </p:style>
        <p:txBody>
          <a:bodyPr anchor="ctr"/>
          <a:lstStyle/>
          <a:p>
            <a:pPr algn="l">
              <a:defRPr/>
            </a:pPr>
            <a:r>
              <a:rPr lang="en-US" sz="2000" dirty="0">
                <a:latin typeface="Times New Roman" pitchFamily="18" charset="0"/>
                <a:cs typeface="Times New Roman" pitchFamily="18" charset="0"/>
              </a:rPr>
              <a:t>International Journal of Swarm Intelligence and Evolutionary Computation</a:t>
            </a:r>
          </a:p>
        </p:txBody>
      </p:sp>
    </p:spTree>
    <p:extLst>
      <p:ext uri="{BB962C8B-B14F-4D97-AF65-F5344CB8AC3E}">
        <p14:creationId xmlns:p14="http://schemas.microsoft.com/office/powerpoint/2010/main" val="916895318"/>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22" name="Picture 1" descr="C:\Users\rakesh-s\Desktop\speaker.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3962400"/>
            <a:ext cx="9144000" cy="2819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Horizontal Scroll 5"/>
          <p:cNvSpPr/>
          <p:nvPr/>
        </p:nvSpPr>
        <p:spPr>
          <a:xfrm>
            <a:off x="346075" y="914400"/>
            <a:ext cx="8229600" cy="3429000"/>
          </a:xfrm>
          <a:prstGeom prst="horizontalScroll">
            <a:avLst/>
          </a:prstGeom>
        </p:spPr>
        <p:style>
          <a:lnRef idx="3">
            <a:schemeClr val="lt1"/>
          </a:lnRef>
          <a:fillRef idx="1">
            <a:schemeClr val="accent2"/>
          </a:fillRef>
          <a:effectRef idx="1">
            <a:schemeClr val="accent2"/>
          </a:effectRef>
          <a:fontRef idx="minor">
            <a:schemeClr val="lt1"/>
          </a:fontRef>
        </p:style>
        <p:txBody>
          <a:bodyPr anchor="ctr"/>
          <a:lstStyle/>
          <a:p>
            <a:pPr marL="285750" indent="-285750">
              <a:buFont typeface="Wingdings" panose="05000000000000000000" pitchFamily="2" charset="2"/>
              <a:buChar char="Ø"/>
              <a:defRPr/>
            </a:pPr>
            <a:r>
              <a:rPr lang="en-US" sz="3000" dirty="0" smtClean="0">
                <a:latin typeface="Times New Roman" pitchFamily="18" charset="0"/>
                <a:cs typeface="Times New Roman" pitchFamily="18" charset="0"/>
              </a:rPr>
              <a:t>A Global Colloquium on Artificial Intelligence</a:t>
            </a:r>
            <a:endParaRPr lang="en-US" sz="3000" dirty="0">
              <a:latin typeface="Times New Roman" pitchFamily="18" charset="0"/>
              <a:cs typeface="Times New Roman" pitchFamily="18" charset="0"/>
            </a:endParaRPr>
          </a:p>
        </p:txBody>
      </p:sp>
      <p:sp>
        <p:nvSpPr>
          <p:cNvPr id="7" name="Double Wave 6"/>
          <p:cNvSpPr/>
          <p:nvPr/>
        </p:nvSpPr>
        <p:spPr>
          <a:xfrm>
            <a:off x="187325" y="0"/>
            <a:ext cx="8777288" cy="1435100"/>
          </a:xfrm>
          <a:prstGeom prst="doubleWave">
            <a:avLst/>
          </a:prstGeom>
        </p:spPr>
        <p:style>
          <a:lnRef idx="1">
            <a:schemeClr val="accent5"/>
          </a:lnRef>
          <a:fillRef idx="2">
            <a:schemeClr val="accent5"/>
          </a:fillRef>
          <a:effectRef idx="1">
            <a:schemeClr val="accent5"/>
          </a:effectRef>
          <a:fontRef idx="minor">
            <a:schemeClr val="dk1"/>
          </a:fontRef>
        </p:style>
        <p:txBody>
          <a:bodyPr anchor="ctr"/>
          <a:lstStyle/>
          <a:p>
            <a:pPr>
              <a:defRPr/>
            </a:pPr>
            <a:r>
              <a:rPr lang="en-US" sz="3200" dirty="0">
                <a:latin typeface="Times New Roman" pitchFamily="18" charset="0"/>
                <a:cs typeface="Times New Roman" pitchFamily="18" charset="0"/>
              </a:rPr>
              <a:t>International Journal of Swarm Intelligence and Evolutionary Computation</a:t>
            </a:r>
          </a:p>
        </p:txBody>
      </p:sp>
    </p:spTree>
    <p:extLst>
      <p:ext uri="{BB962C8B-B14F-4D97-AF65-F5344CB8AC3E}">
        <p14:creationId xmlns:p14="http://schemas.microsoft.com/office/powerpoint/2010/main" val="4289573904"/>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endParaRPr lang="en-US"/>
          </a:p>
        </p:txBody>
      </p:sp>
      <p:sp>
        <p:nvSpPr>
          <p:cNvPr id="31747" name="Content Placeholder 2"/>
          <p:cNvSpPr>
            <a:spLocks noGrp="1"/>
          </p:cNvSpPr>
          <p:nvPr>
            <p:ph idx="1"/>
          </p:nvPr>
        </p:nvSpPr>
        <p:spPr/>
        <p:txBody>
          <a:bodyPr/>
          <a:lstStyle/>
          <a:p>
            <a:pPr eaLnBrk="1" hangingPunct="1"/>
            <a:endParaRPr lang="en-US" smtClean="0"/>
          </a:p>
        </p:txBody>
      </p:sp>
      <p:pic>
        <p:nvPicPr>
          <p:cNvPr id="31748" name="Picture 2" descr="C:\Users\rakesh-s\Desktop\2-2nd-dec.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4348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1749" name="Picture 3" descr="C:\Users\rakesh-s\Desktop\membership.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4191000"/>
            <a:ext cx="9144000" cy="2667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Rectangle 3"/>
          <p:cNvSpPr/>
          <p:nvPr/>
        </p:nvSpPr>
        <p:spPr>
          <a:xfrm>
            <a:off x="2819400" y="30163"/>
            <a:ext cx="7086600" cy="831850"/>
          </a:xfrm>
          <a:prstGeom prst="rect">
            <a:avLst/>
          </a:prstGeom>
        </p:spPr>
        <p:txBody>
          <a:bodyPr>
            <a:spAutoFit/>
          </a:bodyPr>
          <a:lstStyle/>
          <a:p>
            <a:pPr>
              <a:defRPr/>
            </a:pPr>
            <a:r>
              <a:rPr lang="en-US" sz="2400" dirty="0">
                <a:solidFill>
                  <a:schemeClr val="accent5">
                    <a:lumMod val="10000"/>
                  </a:schemeClr>
                </a:solidFill>
                <a:latin typeface="Andalus" panose="02020603050405020304" pitchFamily="18" charset="-78"/>
                <a:cs typeface="Andalus" panose="02020603050405020304" pitchFamily="18" charset="-78"/>
              </a:rPr>
              <a:t>OMICS Group Open Access Membership</a:t>
            </a:r>
            <a:br>
              <a:rPr lang="en-US" sz="2400" dirty="0">
                <a:solidFill>
                  <a:schemeClr val="accent5">
                    <a:lumMod val="10000"/>
                  </a:schemeClr>
                </a:solidFill>
                <a:latin typeface="Andalus" panose="02020603050405020304" pitchFamily="18" charset="-78"/>
                <a:cs typeface="Andalus" panose="02020603050405020304" pitchFamily="18" charset="-78"/>
              </a:rPr>
            </a:br>
            <a:endParaRPr lang="en-US" sz="2400" dirty="0">
              <a:solidFill>
                <a:schemeClr val="accent5">
                  <a:lumMod val="10000"/>
                </a:schemeClr>
              </a:solidFill>
              <a:latin typeface="Andalus" panose="02020603050405020304" pitchFamily="18" charset="-78"/>
              <a:cs typeface="Andalus" panose="02020603050405020304" pitchFamily="18" charset="-78"/>
            </a:endParaRPr>
          </a:p>
        </p:txBody>
      </p:sp>
      <p:sp>
        <p:nvSpPr>
          <p:cNvPr id="7" name="Teardrop 6"/>
          <p:cNvSpPr/>
          <p:nvPr/>
        </p:nvSpPr>
        <p:spPr>
          <a:xfrm>
            <a:off x="1295400" y="630238"/>
            <a:ext cx="7696200" cy="3560762"/>
          </a:xfrm>
          <a:prstGeom prst="teardrop">
            <a:avLst/>
          </a:prstGeom>
          <a:solidFill>
            <a:schemeClr val="accent3">
              <a:lumMod val="75000"/>
            </a:schemeClr>
          </a:solidFill>
        </p:spPr>
        <p:style>
          <a:lnRef idx="1">
            <a:schemeClr val="accent5"/>
          </a:lnRef>
          <a:fillRef idx="2">
            <a:schemeClr val="accent5"/>
          </a:fillRef>
          <a:effectRef idx="1">
            <a:schemeClr val="accent5"/>
          </a:effectRef>
          <a:fontRef idx="minor">
            <a:schemeClr val="dk1"/>
          </a:fontRef>
        </p:style>
        <p:txBody>
          <a:bodyPr anchor="ctr"/>
          <a:lstStyle/>
          <a:p>
            <a:pPr>
              <a:defRPr/>
            </a:pPr>
            <a:r>
              <a:rPr lang="en-US" dirty="0">
                <a:latin typeface="Calisto MT" panose="02040603050505030304" pitchFamily="18" charset="0"/>
              </a:rPr>
              <a:t>OMICS publishing Group Open Access Membership enables academic and research institutions, funders and corporations to actively encourage open access in scholarly communication and the dissemination of research published by their authors.</a:t>
            </a:r>
          </a:p>
          <a:p>
            <a:pPr>
              <a:defRPr/>
            </a:pPr>
            <a:r>
              <a:rPr lang="en-US" dirty="0">
                <a:latin typeface="Calisto MT" panose="02040603050505030304" pitchFamily="18" charset="0"/>
              </a:rPr>
              <a:t>For more details and benefits, click on the link below:</a:t>
            </a:r>
          </a:p>
          <a:p>
            <a:pPr>
              <a:defRPr/>
            </a:pPr>
            <a:r>
              <a:rPr lang="en-US" dirty="0">
                <a:solidFill>
                  <a:schemeClr val="accent4">
                    <a:lumMod val="10000"/>
                  </a:schemeClr>
                </a:solidFill>
                <a:latin typeface="Calisto MT" panose="02040603050505030304" pitchFamily="18" charset="0"/>
                <a:hlinkClick r:id="rId4"/>
              </a:rPr>
              <a:t>http://omicsonline.org/membership.php</a:t>
            </a:r>
            <a:r>
              <a:rPr lang="en-US" dirty="0">
                <a:solidFill>
                  <a:schemeClr val="accent4">
                    <a:lumMod val="10000"/>
                  </a:schemeClr>
                </a:solidFill>
                <a:latin typeface="Calisto MT" panose="02040603050505030304" pitchFamily="18" charset="0"/>
              </a:rPr>
              <a:t> </a:t>
            </a:r>
          </a:p>
        </p:txBody>
      </p:sp>
    </p:spTree>
    <p:extLst>
      <p:ext uri="{BB962C8B-B14F-4D97-AF65-F5344CB8AC3E}">
        <p14:creationId xmlns:p14="http://schemas.microsoft.com/office/powerpoint/2010/main" val="411543452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a:spLocks noChangeArrowheads="1"/>
          </p:cNvSpPr>
          <p:nvPr/>
        </p:nvSpPr>
        <p:spPr bwMode="auto">
          <a:xfrm>
            <a:off x="762000" y="990600"/>
            <a:ext cx="5241925"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en-US" sz="3200" dirty="0">
                <a:solidFill>
                  <a:srgbClr val="7030A0"/>
                </a:solidFill>
              </a:rPr>
              <a:t>Recently published articles</a:t>
            </a:r>
          </a:p>
        </p:txBody>
      </p:sp>
      <p:sp>
        <p:nvSpPr>
          <p:cNvPr id="2" name="TextBox 1"/>
          <p:cNvSpPr txBox="1"/>
          <p:nvPr/>
        </p:nvSpPr>
        <p:spPr>
          <a:xfrm>
            <a:off x="381000" y="1981200"/>
            <a:ext cx="8539308" cy="3477875"/>
          </a:xfrm>
          <a:prstGeom prst="rect">
            <a:avLst/>
          </a:prstGeom>
          <a:noFill/>
        </p:spPr>
        <p:txBody>
          <a:bodyPr wrap="square" rtlCol="0">
            <a:spAutoFit/>
          </a:bodyPr>
          <a:lstStyle/>
          <a:p>
            <a:pPr marL="342900" indent="-342900" algn="just">
              <a:buFont typeface="Arial" pitchFamily="34" charset="0"/>
              <a:buChar char="•"/>
            </a:pPr>
            <a:r>
              <a:rPr lang="en-US" sz="2000" dirty="0">
                <a:latin typeface="Times New Roman" pitchFamily="18" charset="0"/>
                <a:cs typeface="Times New Roman" pitchFamily="18" charset="0"/>
              </a:rPr>
              <a:t>Clonal Selection - An Immunological Algorithm for Global Optimization over Continuous Spaces</a:t>
            </a:r>
          </a:p>
          <a:p>
            <a:pPr marL="342900" indent="-342900" algn="just">
              <a:buFont typeface="Arial" pitchFamily="34" charset="0"/>
              <a:buChar char="•"/>
            </a:pPr>
            <a:r>
              <a:rPr lang="en-US" sz="2000" dirty="0">
                <a:latin typeface="Times New Roman" pitchFamily="18" charset="0"/>
                <a:cs typeface="Times New Roman" pitchFamily="18" charset="0"/>
              </a:rPr>
              <a:t>Swarm Intelligence Heuristics for Graph Coloring Problem</a:t>
            </a:r>
          </a:p>
          <a:p>
            <a:pPr marL="342900" indent="-342900" algn="just">
              <a:buFont typeface="Arial" pitchFamily="34" charset="0"/>
              <a:buChar char="•"/>
            </a:pPr>
            <a:r>
              <a:rPr lang="en-US" sz="2000" dirty="0">
                <a:latin typeface="Times New Roman" pitchFamily="18" charset="0"/>
                <a:cs typeface="Times New Roman" pitchFamily="18" charset="0"/>
              </a:rPr>
              <a:t>O-BEE-COL: Optimal BEEs for </a:t>
            </a:r>
            <a:r>
              <a:rPr lang="en-US" sz="2000" dirty="0" err="1">
                <a:latin typeface="Times New Roman" pitchFamily="18" charset="0"/>
                <a:cs typeface="Times New Roman" pitchFamily="18" charset="0"/>
              </a:rPr>
              <a:t>COLoring</a:t>
            </a:r>
            <a:r>
              <a:rPr lang="en-US" sz="2000" dirty="0">
                <a:latin typeface="Times New Roman" pitchFamily="18" charset="0"/>
                <a:cs typeface="Times New Roman" pitchFamily="18" charset="0"/>
              </a:rPr>
              <a:t> Graphs</a:t>
            </a:r>
          </a:p>
          <a:p>
            <a:pPr marL="342900" indent="-342900" algn="just">
              <a:buFont typeface="Arial" pitchFamily="34" charset="0"/>
              <a:buChar char="•"/>
            </a:pPr>
            <a:r>
              <a:rPr lang="en-US" sz="2000" dirty="0">
                <a:latin typeface="Times New Roman" pitchFamily="18" charset="0"/>
                <a:cs typeface="Times New Roman" pitchFamily="18" charset="0"/>
              </a:rPr>
              <a:t>Escaping Local Optima via Parallelization and </a:t>
            </a:r>
            <a:r>
              <a:rPr lang="en-US" sz="2000" dirty="0" err="1">
                <a:latin typeface="Times New Roman" pitchFamily="18" charset="0"/>
                <a:cs typeface="Times New Roman" pitchFamily="18" charset="0"/>
              </a:rPr>
              <a:t>MigrationProtein</a:t>
            </a:r>
            <a:r>
              <a:rPr lang="en-US" sz="2000" dirty="0">
                <a:latin typeface="Times New Roman" pitchFamily="18" charset="0"/>
                <a:cs typeface="Times New Roman" pitchFamily="18" charset="0"/>
              </a:rPr>
              <a:t> Multiple Sequence Alignment by Hybrid Bio-Inspired Algorithms</a:t>
            </a:r>
          </a:p>
          <a:p>
            <a:pPr marL="342900" indent="-342900" algn="just">
              <a:buFont typeface="Arial" pitchFamily="34" charset="0"/>
              <a:buChar char="•"/>
            </a:pPr>
            <a:r>
              <a:rPr lang="en-US" sz="2000" dirty="0">
                <a:latin typeface="Times New Roman" pitchFamily="18" charset="0"/>
                <a:cs typeface="Times New Roman" pitchFamily="18" charset="0"/>
              </a:rPr>
              <a:t>Effective Calibration of Artificial Gene Regulatory Networks</a:t>
            </a:r>
          </a:p>
          <a:p>
            <a:pPr marL="342900" indent="-342900" algn="just">
              <a:buFont typeface="Arial" pitchFamily="34" charset="0"/>
              <a:buChar char="•"/>
            </a:pPr>
            <a:r>
              <a:rPr lang="en-US" sz="2000" dirty="0">
                <a:latin typeface="Times New Roman" pitchFamily="18" charset="0"/>
                <a:cs typeface="Times New Roman" pitchFamily="18" charset="0"/>
              </a:rPr>
              <a:t>Large scale agent-based modeling of the </a:t>
            </a:r>
            <a:r>
              <a:rPr lang="en-US" sz="2000" dirty="0" err="1">
                <a:latin typeface="Times New Roman" pitchFamily="18" charset="0"/>
                <a:cs typeface="Times New Roman" pitchFamily="18" charset="0"/>
              </a:rPr>
              <a:t>humoral</a:t>
            </a:r>
            <a:r>
              <a:rPr lang="en-US" sz="2000" dirty="0">
                <a:latin typeface="Times New Roman" pitchFamily="18" charset="0"/>
                <a:cs typeface="Times New Roman" pitchFamily="18" charset="0"/>
              </a:rPr>
              <a:t> and cellular immune response</a:t>
            </a:r>
          </a:p>
          <a:p>
            <a:pPr marL="342900" indent="-342900" algn="just">
              <a:buFont typeface="Arial" pitchFamily="34" charset="0"/>
              <a:buChar char="•"/>
            </a:pPr>
            <a:r>
              <a:rPr lang="en-US" sz="2000" dirty="0">
                <a:latin typeface="Times New Roman" pitchFamily="18" charset="0"/>
                <a:cs typeface="Times New Roman" pitchFamily="18" charset="0"/>
              </a:rPr>
              <a:t>A </a:t>
            </a:r>
            <a:r>
              <a:rPr lang="en-US" sz="2000" dirty="0" err="1">
                <a:latin typeface="Times New Roman" pitchFamily="18" charset="0"/>
                <a:cs typeface="Times New Roman" pitchFamily="18" charset="0"/>
              </a:rPr>
              <a:t>Memetic</a:t>
            </a:r>
            <a:r>
              <a:rPr lang="en-US" sz="2000" dirty="0">
                <a:latin typeface="Times New Roman" pitchFamily="18" charset="0"/>
                <a:cs typeface="Times New Roman" pitchFamily="18" charset="0"/>
              </a:rPr>
              <a:t> Immunological Algorithm for Resource Allocation Problem.</a:t>
            </a:r>
          </a:p>
          <a:p>
            <a:pPr marL="342900" indent="-342900" algn="just">
              <a:buFont typeface="Arial" pitchFamily="34" charset="0"/>
              <a:buChar char="•"/>
            </a:pPr>
            <a:endParaRPr lang="en-US" sz="2000" dirty="0">
              <a:latin typeface="Times New Roman" pitchFamily="18" charset="0"/>
              <a:cs typeface="Times New Roman" pitchFamily="18" charset="0"/>
            </a:endParaRPr>
          </a:p>
        </p:txBody>
      </p:sp>
    </p:spTree>
    <p:extLst>
      <p:ext uri="{BB962C8B-B14F-4D97-AF65-F5344CB8AC3E}">
        <p14:creationId xmlns:p14="http://schemas.microsoft.com/office/powerpoint/2010/main" val="136714017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9138" name="Rectangle 2"/>
          <p:cNvSpPr>
            <a:spLocks noGrp="1" noChangeArrowheads="1"/>
          </p:cNvSpPr>
          <p:nvPr>
            <p:ph type="title"/>
          </p:nvPr>
        </p:nvSpPr>
        <p:spPr/>
        <p:txBody>
          <a:bodyPr/>
          <a:lstStyle/>
          <a:p>
            <a:r>
              <a:rPr lang="en-US"/>
              <a:t>Biological inspirations</a:t>
            </a:r>
          </a:p>
        </p:txBody>
      </p:sp>
      <p:sp>
        <p:nvSpPr>
          <p:cNvPr id="219139" name="Rectangle 3"/>
          <p:cNvSpPr>
            <a:spLocks noGrp="1" noChangeArrowheads="1"/>
          </p:cNvSpPr>
          <p:nvPr>
            <p:ph type="body" idx="1"/>
          </p:nvPr>
        </p:nvSpPr>
        <p:spPr/>
        <p:txBody>
          <a:bodyPr/>
          <a:lstStyle/>
          <a:p>
            <a:pPr>
              <a:lnSpc>
                <a:spcPct val="80000"/>
              </a:lnSpc>
            </a:pPr>
            <a:r>
              <a:rPr lang="en-US" sz="2800"/>
              <a:t>Some numbers…</a:t>
            </a:r>
          </a:p>
          <a:p>
            <a:pPr lvl="1">
              <a:lnSpc>
                <a:spcPct val="80000"/>
              </a:lnSpc>
            </a:pPr>
            <a:r>
              <a:rPr lang="en-US" sz="2400"/>
              <a:t>The human brain contains about 10 billion nerve cells (neurons)</a:t>
            </a:r>
          </a:p>
          <a:p>
            <a:pPr lvl="1">
              <a:lnSpc>
                <a:spcPct val="80000"/>
              </a:lnSpc>
            </a:pPr>
            <a:r>
              <a:rPr lang="en-US" sz="2400"/>
              <a:t>Each neuron is connected to the others through 10000 synapses</a:t>
            </a:r>
          </a:p>
          <a:p>
            <a:pPr lvl="1">
              <a:lnSpc>
                <a:spcPct val="80000"/>
              </a:lnSpc>
            </a:pPr>
            <a:endParaRPr lang="en-US" sz="2400"/>
          </a:p>
          <a:p>
            <a:pPr>
              <a:lnSpc>
                <a:spcPct val="80000"/>
              </a:lnSpc>
            </a:pPr>
            <a:r>
              <a:rPr lang="en-US" sz="2800"/>
              <a:t>Properties of the brain </a:t>
            </a:r>
          </a:p>
          <a:p>
            <a:pPr lvl="1">
              <a:lnSpc>
                <a:spcPct val="80000"/>
              </a:lnSpc>
            </a:pPr>
            <a:r>
              <a:rPr lang="en-US" sz="2400"/>
              <a:t>It can learn, reorganize itself from experience</a:t>
            </a:r>
          </a:p>
          <a:p>
            <a:pPr lvl="1">
              <a:lnSpc>
                <a:spcPct val="80000"/>
              </a:lnSpc>
            </a:pPr>
            <a:r>
              <a:rPr lang="en-US" sz="2400"/>
              <a:t>It adapts to the environment </a:t>
            </a:r>
          </a:p>
          <a:p>
            <a:pPr lvl="1">
              <a:lnSpc>
                <a:spcPct val="80000"/>
              </a:lnSpc>
            </a:pPr>
            <a:r>
              <a:rPr lang="en-US" sz="2400"/>
              <a:t>It is robust and fault tolerant</a:t>
            </a:r>
          </a:p>
          <a:p>
            <a:pPr>
              <a:lnSpc>
                <a:spcPct val="80000"/>
              </a:lnSpc>
            </a:pPr>
            <a:endParaRPr lang="en-US" sz="2800"/>
          </a:p>
          <a:p>
            <a:pPr lvl="1">
              <a:lnSpc>
                <a:spcPct val="80000"/>
              </a:lnSpc>
            </a:pPr>
            <a:endParaRPr lang="en-US" sz="2400"/>
          </a:p>
        </p:txBody>
      </p:sp>
    </p:spTree>
    <p:extLst>
      <p:ext uri="{BB962C8B-B14F-4D97-AF65-F5344CB8AC3E}">
        <p14:creationId xmlns:p14="http://schemas.microsoft.com/office/powerpoint/2010/main" val="38153004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6068" name="Rectangle 1028"/>
          <p:cNvSpPr>
            <a:spLocks noGrp="1" noChangeArrowheads="1"/>
          </p:cNvSpPr>
          <p:nvPr>
            <p:ph type="title"/>
          </p:nvPr>
        </p:nvSpPr>
        <p:spPr/>
        <p:txBody>
          <a:bodyPr/>
          <a:lstStyle/>
          <a:p>
            <a:r>
              <a:rPr lang="en-US"/>
              <a:t>Biological neuron</a:t>
            </a:r>
          </a:p>
        </p:txBody>
      </p:sp>
      <p:sp>
        <p:nvSpPr>
          <p:cNvPr id="216074" name="Rectangle 1034"/>
          <p:cNvSpPr>
            <a:spLocks noGrp="1" noChangeArrowheads="1"/>
          </p:cNvSpPr>
          <p:nvPr>
            <p:ph type="body" idx="1"/>
          </p:nvPr>
        </p:nvSpPr>
        <p:spPr>
          <a:xfrm>
            <a:off x="457200" y="3644900"/>
            <a:ext cx="8435975" cy="2879725"/>
          </a:xfrm>
        </p:spPr>
        <p:txBody>
          <a:bodyPr/>
          <a:lstStyle/>
          <a:p>
            <a:pPr>
              <a:lnSpc>
                <a:spcPct val="80000"/>
              </a:lnSpc>
            </a:pPr>
            <a:r>
              <a:rPr lang="en-US" sz="2400"/>
              <a:t>A neuron has</a:t>
            </a:r>
          </a:p>
          <a:p>
            <a:pPr lvl="1">
              <a:lnSpc>
                <a:spcPct val="80000"/>
              </a:lnSpc>
            </a:pPr>
            <a:r>
              <a:rPr lang="en-US" sz="2000"/>
              <a:t>A branching input (dendrites)</a:t>
            </a:r>
          </a:p>
          <a:p>
            <a:pPr lvl="1">
              <a:lnSpc>
                <a:spcPct val="80000"/>
              </a:lnSpc>
            </a:pPr>
            <a:r>
              <a:rPr lang="en-US" sz="2000"/>
              <a:t>A branching output (the axon)</a:t>
            </a:r>
          </a:p>
          <a:p>
            <a:pPr>
              <a:lnSpc>
                <a:spcPct val="80000"/>
              </a:lnSpc>
            </a:pPr>
            <a:r>
              <a:rPr lang="en-US" sz="2400"/>
              <a:t>The information circulates from the dendrites to the axon via the cell body</a:t>
            </a:r>
          </a:p>
          <a:p>
            <a:pPr>
              <a:lnSpc>
                <a:spcPct val="80000"/>
              </a:lnSpc>
            </a:pPr>
            <a:r>
              <a:rPr lang="en-US" sz="2400"/>
              <a:t>Axon connects to dendrites via synapses</a:t>
            </a:r>
          </a:p>
          <a:p>
            <a:pPr lvl="1">
              <a:lnSpc>
                <a:spcPct val="80000"/>
              </a:lnSpc>
            </a:pPr>
            <a:r>
              <a:rPr lang="en-US" sz="2000"/>
              <a:t>Synapses vary in strength</a:t>
            </a:r>
          </a:p>
          <a:p>
            <a:pPr lvl="1">
              <a:lnSpc>
                <a:spcPct val="80000"/>
              </a:lnSpc>
            </a:pPr>
            <a:r>
              <a:rPr lang="en-US" sz="2000"/>
              <a:t>Synapses may be excitatory or inhibitory </a:t>
            </a:r>
          </a:p>
        </p:txBody>
      </p:sp>
      <p:graphicFrame>
        <p:nvGraphicFramePr>
          <p:cNvPr id="216072" name="Object 1032">
            <a:hlinkClick r:id="" action="ppaction://ole?verb=0"/>
          </p:cNvPr>
          <p:cNvGraphicFramePr>
            <a:graphicFrameLocks noGrp="1"/>
          </p:cNvGraphicFramePr>
          <p:nvPr>
            <p:ph idx="4294967295"/>
          </p:nvPr>
        </p:nvGraphicFramePr>
        <p:xfrm>
          <a:off x="609600" y="1484313"/>
          <a:ext cx="5257800" cy="2016125"/>
        </p:xfrm>
        <a:graphic>
          <a:graphicData uri="http://schemas.openxmlformats.org/presentationml/2006/ole">
            <mc:AlternateContent xmlns:mc="http://schemas.openxmlformats.org/markup-compatibility/2006">
              <mc:Choice xmlns:v="urn:schemas-microsoft-com:vml" Requires="v">
                <p:oleObj spid="_x0000_s75778" name="Microsoft Drawing" r:id="rId4" imgW="3962160" imgH="1765080" progId="MSDraw">
                  <p:embed/>
                </p:oleObj>
              </mc:Choice>
              <mc:Fallback>
                <p:oleObj name="Microsoft Drawing" r:id="rId4" imgW="3962160" imgH="1765080" progId="MSDraw">
                  <p:embed/>
                  <p:pic>
                    <p:nvPicPr>
                      <p:cNvPr id="0" name=""/>
                      <p:cNvPicPr>
                        <a:picLocks noChangeArrowheads="1"/>
                      </p:cNvPicPr>
                      <p:nvPr/>
                    </p:nvPicPr>
                    <p:blipFill>
                      <a:blip r:embed="rId5">
                        <a:extLst>
                          <a:ext uri="{28A0092B-C50C-407E-A947-70E740481C1C}">
                            <a14:useLocalDpi xmlns:a14="http://schemas.microsoft.com/office/drawing/2010/main" val="0"/>
                          </a:ext>
                        </a:extLst>
                      </a:blip>
                      <a:srcRect t="7539" r="972" b="2263"/>
                      <a:stretch>
                        <a:fillRect/>
                      </a:stretch>
                    </p:blipFill>
                    <p:spPr bwMode="auto">
                      <a:xfrm>
                        <a:off x="609600" y="1484313"/>
                        <a:ext cx="5257800" cy="2016125"/>
                      </a:xfrm>
                      <a:prstGeom prst="rect">
                        <a:avLst/>
                      </a:prstGeom>
                      <a:noFill/>
                      <a:ln w="12700">
                        <a:solidFill>
                          <a:schemeClr val="tx1"/>
                        </a:solidFill>
                        <a:miter lim="800000"/>
                        <a:headEnd/>
                        <a:tailEnd/>
                      </a:ln>
                      <a:effectLst>
                        <a:outerShdw dist="107763" dir="2700000" algn="ctr" rotWithShape="0">
                          <a:srgbClr val="114FFB"/>
                        </a:outerShdw>
                      </a:effectLst>
                      <a:extLst>
                        <a:ext uri="{909E8E84-426E-40DD-AFC4-6F175D3DCCD1}">
                          <a14:hiddenFill xmlns:a14="http://schemas.microsoft.com/office/drawing/2010/main">
                            <a:solidFill>
                              <a:schemeClr val="accent1"/>
                            </a:solidFill>
                          </a14:hiddenFill>
                        </a:ext>
                      </a:extLst>
                    </p:spPr>
                  </p:pic>
                </p:oleObj>
              </mc:Fallback>
            </mc:AlternateContent>
          </a:graphicData>
        </a:graphic>
      </p:graphicFrame>
    </p:spTree>
    <p:extLst>
      <p:ext uri="{BB962C8B-B14F-4D97-AF65-F5344CB8AC3E}">
        <p14:creationId xmlns:p14="http://schemas.microsoft.com/office/powerpoint/2010/main" val="382292675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r>
              <a:rPr lang="en-US"/>
              <a:t>What is an artificial neuron ?</a:t>
            </a:r>
          </a:p>
        </p:txBody>
      </p:sp>
      <p:sp>
        <p:nvSpPr>
          <p:cNvPr id="6147" name="Rectangle 3"/>
          <p:cNvSpPr>
            <a:spLocks noGrp="1" noChangeArrowheads="1"/>
          </p:cNvSpPr>
          <p:nvPr>
            <p:ph type="body" sz="half" idx="1"/>
          </p:nvPr>
        </p:nvSpPr>
        <p:spPr>
          <a:xfrm>
            <a:off x="457200" y="1981200"/>
            <a:ext cx="8002588" cy="1376363"/>
          </a:xfrm>
        </p:spPr>
        <p:txBody>
          <a:bodyPr/>
          <a:lstStyle/>
          <a:p>
            <a:r>
              <a:rPr lang="en-US" sz="2800"/>
              <a:t>Definition : Non linear, parameterized function with restricted output range</a:t>
            </a:r>
          </a:p>
          <a:p>
            <a:pPr>
              <a:buFont typeface="Wingdings" pitchFamily="2" charset="2"/>
              <a:buNone/>
            </a:pPr>
            <a:endParaRPr lang="en-US" sz="2800"/>
          </a:p>
          <a:p>
            <a:pPr>
              <a:buFont typeface="Wingdings" pitchFamily="2" charset="2"/>
              <a:buNone/>
            </a:pPr>
            <a:endParaRPr lang="en-US" sz="2800"/>
          </a:p>
          <a:p>
            <a:endParaRPr lang="en-US" sz="2800"/>
          </a:p>
        </p:txBody>
      </p:sp>
      <p:sp>
        <p:nvSpPr>
          <p:cNvPr id="6149" name="Oval 5"/>
          <p:cNvSpPr>
            <a:spLocks noChangeArrowheads="1"/>
          </p:cNvSpPr>
          <p:nvPr/>
        </p:nvSpPr>
        <p:spPr bwMode="auto">
          <a:xfrm>
            <a:off x="1908175" y="4005263"/>
            <a:ext cx="431800" cy="431800"/>
          </a:xfrm>
          <a:prstGeom prst="ellipse">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150" name="Line 6"/>
          <p:cNvSpPr>
            <a:spLocks noChangeShapeType="1"/>
          </p:cNvSpPr>
          <p:nvPr/>
        </p:nvSpPr>
        <p:spPr bwMode="auto">
          <a:xfrm flipV="1">
            <a:off x="1258888" y="4437063"/>
            <a:ext cx="720725" cy="86360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6151" name="Line 7"/>
          <p:cNvSpPr>
            <a:spLocks noChangeShapeType="1"/>
          </p:cNvSpPr>
          <p:nvPr/>
        </p:nvSpPr>
        <p:spPr bwMode="auto">
          <a:xfrm flipV="1">
            <a:off x="2124075" y="4437063"/>
            <a:ext cx="0" cy="86360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6152" name="Line 8"/>
          <p:cNvSpPr>
            <a:spLocks noChangeShapeType="1"/>
          </p:cNvSpPr>
          <p:nvPr/>
        </p:nvSpPr>
        <p:spPr bwMode="auto">
          <a:xfrm flipH="1" flipV="1">
            <a:off x="2268538" y="4437063"/>
            <a:ext cx="719137" cy="86360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graphicFrame>
        <p:nvGraphicFramePr>
          <p:cNvPr id="6153" name="Object 9"/>
          <p:cNvGraphicFramePr>
            <a:graphicFrameLocks noGrp="1" noChangeAspect="1"/>
          </p:cNvGraphicFramePr>
          <p:nvPr>
            <p:ph sz="half" idx="2"/>
          </p:nvPr>
        </p:nvGraphicFramePr>
        <p:xfrm>
          <a:off x="4356100" y="3573463"/>
          <a:ext cx="3394075" cy="1222375"/>
        </p:xfrm>
        <a:graphic>
          <a:graphicData uri="http://schemas.openxmlformats.org/presentationml/2006/ole">
            <mc:AlternateContent xmlns:mc="http://schemas.openxmlformats.org/markup-compatibility/2006">
              <mc:Choice xmlns:v="urn:schemas-microsoft-com:vml" Requires="v">
                <p:oleObj spid="_x0000_s73730" name="Equation" r:id="rId4" imgW="1269720" imgH="457200" progId="Equation.3">
                  <p:embed/>
                </p:oleObj>
              </mc:Choice>
              <mc:Fallback>
                <p:oleObj name="Equation" r:id="rId4" imgW="1269720" imgH="457200" progId="Equation.3">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356100" y="3573463"/>
                        <a:ext cx="3394075" cy="12223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6155" name="Rectangle 11"/>
          <p:cNvSpPr>
            <a:spLocks noChangeArrowheads="1"/>
          </p:cNvSpPr>
          <p:nvPr/>
        </p:nvSpPr>
        <p:spPr bwMode="auto">
          <a:xfrm>
            <a:off x="1116013" y="5300663"/>
            <a:ext cx="287337" cy="287337"/>
          </a:xfrm>
          <a:prstGeom prst="rect">
            <a:avLst/>
          </a:prstGeom>
          <a:solidFill>
            <a:srgbClr val="FF33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156" name="Rectangle 12"/>
          <p:cNvSpPr>
            <a:spLocks noChangeArrowheads="1"/>
          </p:cNvSpPr>
          <p:nvPr/>
        </p:nvSpPr>
        <p:spPr bwMode="auto">
          <a:xfrm>
            <a:off x="1981200" y="5300663"/>
            <a:ext cx="287338" cy="287337"/>
          </a:xfrm>
          <a:prstGeom prst="rect">
            <a:avLst/>
          </a:prstGeom>
          <a:solidFill>
            <a:srgbClr val="FF33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157" name="Rectangle 13"/>
          <p:cNvSpPr>
            <a:spLocks noChangeArrowheads="1"/>
          </p:cNvSpPr>
          <p:nvPr/>
        </p:nvSpPr>
        <p:spPr bwMode="auto">
          <a:xfrm>
            <a:off x="2844800" y="5300663"/>
            <a:ext cx="287338" cy="287337"/>
          </a:xfrm>
          <a:prstGeom prst="rect">
            <a:avLst/>
          </a:prstGeom>
          <a:solidFill>
            <a:srgbClr val="FF33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158" name="Line 14"/>
          <p:cNvSpPr>
            <a:spLocks noChangeShapeType="1"/>
          </p:cNvSpPr>
          <p:nvPr/>
        </p:nvSpPr>
        <p:spPr bwMode="auto">
          <a:xfrm flipV="1">
            <a:off x="827088" y="4365625"/>
            <a:ext cx="1081087" cy="287338"/>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6159" name="Line 15"/>
          <p:cNvSpPr>
            <a:spLocks noChangeShapeType="1"/>
          </p:cNvSpPr>
          <p:nvPr/>
        </p:nvSpPr>
        <p:spPr bwMode="auto">
          <a:xfrm>
            <a:off x="1908175" y="4221163"/>
            <a:ext cx="431800" cy="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6160" name="Line 16"/>
          <p:cNvSpPr>
            <a:spLocks noChangeShapeType="1"/>
          </p:cNvSpPr>
          <p:nvPr/>
        </p:nvSpPr>
        <p:spPr bwMode="auto">
          <a:xfrm flipV="1">
            <a:off x="2124075" y="3573463"/>
            <a:ext cx="0" cy="431800"/>
          </a:xfrm>
          <a:prstGeom prst="line">
            <a:avLst/>
          </a:prstGeom>
          <a:noFill/>
          <a:ln w="9525">
            <a:solidFill>
              <a:schemeClr val="tx1"/>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6161" name="Text Box 17"/>
          <p:cNvSpPr txBox="1">
            <a:spLocks noChangeArrowheads="1"/>
          </p:cNvSpPr>
          <p:nvPr/>
        </p:nvSpPr>
        <p:spPr bwMode="auto">
          <a:xfrm>
            <a:off x="1050925" y="5661025"/>
            <a:ext cx="4254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t>x1</a:t>
            </a:r>
          </a:p>
        </p:txBody>
      </p:sp>
      <p:sp>
        <p:nvSpPr>
          <p:cNvPr id="6162" name="Text Box 18"/>
          <p:cNvSpPr txBox="1">
            <a:spLocks noChangeArrowheads="1"/>
          </p:cNvSpPr>
          <p:nvPr/>
        </p:nvSpPr>
        <p:spPr bwMode="auto">
          <a:xfrm>
            <a:off x="1914525" y="5661025"/>
            <a:ext cx="4254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t>x2</a:t>
            </a:r>
          </a:p>
        </p:txBody>
      </p:sp>
      <p:sp>
        <p:nvSpPr>
          <p:cNvPr id="6163" name="Text Box 19"/>
          <p:cNvSpPr txBox="1">
            <a:spLocks noChangeArrowheads="1"/>
          </p:cNvSpPr>
          <p:nvPr/>
        </p:nvSpPr>
        <p:spPr bwMode="auto">
          <a:xfrm>
            <a:off x="2851150" y="5661025"/>
            <a:ext cx="4254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t>x3</a:t>
            </a:r>
          </a:p>
        </p:txBody>
      </p:sp>
      <p:sp>
        <p:nvSpPr>
          <p:cNvPr id="6164" name="Text Box 20"/>
          <p:cNvSpPr txBox="1">
            <a:spLocks noChangeArrowheads="1"/>
          </p:cNvSpPr>
          <p:nvPr/>
        </p:nvSpPr>
        <p:spPr bwMode="auto">
          <a:xfrm>
            <a:off x="395288" y="4502150"/>
            <a:ext cx="4762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t>w0</a:t>
            </a:r>
          </a:p>
        </p:txBody>
      </p:sp>
      <p:sp>
        <p:nvSpPr>
          <p:cNvPr id="6165" name="Text Box 21"/>
          <p:cNvSpPr txBox="1">
            <a:spLocks noChangeArrowheads="1"/>
          </p:cNvSpPr>
          <p:nvPr/>
        </p:nvSpPr>
        <p:spPr bwMode="auto">
          <a:xfrm>
            <a:off x="2224088" y="3573463"/>
            <a:ext cx="2984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t>y</a:t>
            </a:r>
          </a:p>
        </p:txBody>
      </p:sp>
    </p:spTree>
    <p:extLst>
      <p:ext uri="{BB962C8B-B14F-4D97-AF65-F5344CB8AC3E}">
        <p14:creationId xmlns:p14="http://schemas.microsoft.com/office/powerpoint/2010/main" val="145601159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2386" name="Rectangle 1026"/>
          <p:cNvSpPr>
            <a:spLocks noGrp="1" noChangeArrowheads="1"/>
          </p:cNvSpPr>
          <p:nvPr>
            <p:ph type="title" sz="quarter"/>
          </p:nvPr>
        </p:nvSpPr>
        <p:spPr/>
        <p:txBody>
          <a:bodyPr/>
          <a:lstStyle/>
          <a:p>
            <a:r>
              <a:rPr lang="en-US"/>
              <a:t>Activation functions</a:t>
            </a:r>
          </a:p>
        </p:txBody>
      </p:sp>
      <p:pic>
        <p:nvPicPr>
          <p:cNvPr id="272395" name="Picture 1035"/>
          <p:cNvPicPr>
            <a:picLocks noGrp="1" noChangeAspect="1" noChangeArrowheads="1"/>
          </p:cNvPicPr>
          <p:nvPr>
            <p:ph sz="quarter" idx="1"/>
          </p:nvPr>
        </p:nvPicPr>
        <p:blipFill>
          <a:blip r:embed="rId4" cstate="print">
            <a:extLst>
              <a:ext uri="{28A0092B-C50C-407E-A947-70E740481C1C}">
                <a14:useLocalDpi xmlns:a14="http://schemas.microsoft.com/office/drawing/2010/main" val="0"/>
              </a:ext>
            </a:extLst>
          </a:blip>
          <a:srcRect/>
          <a:stretch>
            <a:fillRect/>
          </a:stretch>
        </p:blipFill>
        <p:spPr>
          <a:xfrm>
            <a:off x="1246188" y="1565275"/>
            <a:ext cx="2101850" cy="1576388"/>
          </a:xfrm>
          <a:noFill/>
          <a:ln/>
          <a:extLst>
            <a:ext uri="{91240B29-F687-4F45-9708-019B960494DF}">
              <a14:hiddenLine xmlns:a14="http://schemas.microsoft.com/office/drawing/2010/main" w="9525" cap="flat" cmpd="sng">
                <a:solidFill>
                  <a:schemeClr val="tx1"/>
                </a:solidFill>
                <a:prstDash val="solid"/>
                <a:miter lim="800000"/>
                <a:headEnd type="none" w="med" len="med"/>
                <a:tailEnd type="none" w="med" len="med"/>
              </a14:hiddenLine>
            </a:ext>
          </a:extLst>
        </p:spPr>
      </p:pic>
      <p:pic>
        <p:nvPicPr>
          <p:cNvPr id="272399" name="Picture 1039"/>
          <p:cNvPicPr>
            <a:picLocks noGrp="1" noChangeAspect="1" noChangeArrowheads="1"/>
          </p:cNvPicPr>
          <p:nvPr>
            <p:ph sz="quarter" idx="3"/>
          </p:nvPr>
        </p:nvPicPr>
        <p:blipFill>
          <a:blip r:embed="rId5" cstate="print">
            <a:extLst>
              <a:ext uri="{28A0092B-C50C-407E-A947-70E740481C1C}">
                <a14:useLocalDpi xmlns:a14="http://schemas.microsoft.com/office/drawing/2010/main" val="0"/>
              </a:ext>
            </a:extLst>
          </a:blip>
          <a:srcRect/>
          <a:stretch>
            <a:fillRect/>
          </a:stretch>
        </p:blipFill>
        <p:spPr>
          <a:xfrm>
            <a:off x="1187450" y="4883150"/>
            <a:ext cx="2187575" cy="1641475"/>
          </a:xfrm>
          <a:noFill/>
          <a:ln/>
          <a:extLst>
            <a:ext uri="{91240B29-F687-4F45-9708-019B960494DF}">
              <a14:hiddenLine xmlns:a14="http://schemas.microsoft.com/office/drawing/2010/main" w="9525" cap="flat" cmpd="sng">
                <a:solidFill>
                  <a:schemeClr val="tx1"/>
                </a:solidFill>
                <a:prstDash val="solid"/>
                <a:miter lim="800000"/>
                <a:headEnd type="none" w="med" len="med"/>
                <a:tailEnd type="none" w="med" len="med"/>
              </a14:hiddenLine>
            </a:ext>
          </a:extLst>
        </p:spPr>
      </p:pic>
      <p:pic>
        <p:nvPicPr>
          <p:cNvPr id="272401" name="Picture 1041"/>
          <p:cNvPicPr>
            <a:picLocks noGrp="1" noChangeAspect="1" noChangeArrowheads="1"/>
          </p:cNvPicPr>
          <p:nvPr>
            <p:ph sz="quarter" idx="4"/>
          </p:nvPr>
        </p:nvPicPr>
        <p:blipFill>
          <a:blip r:embed="rId6" cstate="print">
            <a:extLst>
              <a:ext uri="{28A0092B-C50C-407E-A947-70E740481C1C}">
                <a14:useLocalDpi xmlns:a14="http://schemas.microsoft.com/office/drawing/2010/main" val="0"/>
              </a:ext>
            </a:extLst>
          </a:blip>
          <a:srcRect/>
          <a:stretch>
            <a:fillRect/>
          </a:stretch>
        </p:blipFill>
        <p:spPr>
          <a:xfrm>
            <a:off x="1258888" y="3181350"/>
            <a:ext cx="2058987" cy="1543050"/>
          </a:xfrm>
          <a:noFill/>
          <a:ln/>
          <a:extLst>
            <a:ext uri="{91240B29-F687-4F45-9708-019B960494DF}">
              <a14:hiddenLine xmlns:a14="http://schemas.microsoft.com/office/drawing/2010/main" w="9525" cap="flat" cmpd="sng">
                <a:solidFill>
                  <a:schemeClr val="tx1"/>
                </a:solidFill>
                <a:prstDash val="solid"/>
                <a:miter lim="800000"/>
                <a:headEnd type="none" w="med" len="med"/>
                <a:tailEnd type="none" w="med" len="med"/>
              </a14:hiddenLine>
            </a:ext>
          </a:extLst>
        </p:spPr>
      </p:pic>
      <p:sp>
        <p:nvSpPr>
          <p:cNvPr id="272404" name="Text Box 1044"/>
          <p:cNvSpPr txBox="1">
            <a:spLocks noChangeArrowheads="1"/>
          </p:cNvSpPr>
          <p:nvPr/>
        </p:nvSpPr>
        <p:spPr bwMode="auto">
          <a:xfrm>
            <a:off x="3903663" y="1865313"/>
            <a:ext cx="819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t>Linear</a:t>
            </a:r>
          </a:p>
        </p:txBody>
      </p:sp>
      <p:sp>
        <p:nvSpPr>
          <p:cNvPr id="272405" name="Text Box 1045"/>
          <p:cNvSpPr txBox="1">
            <a:spLocks noChangeArrowheads="1"/>
          </p:cNvSpPr>
          <p:nvPr/>
        </p:nvSpPr>
        <p:spPr bwMode="auto">
          <a:xfrm>
            <a:off x="3924300" y="3429000"/>
            <a:ext cx="9588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t>Logistic</a:t>
            </a:r>
          </a:p>
        </p:txBody>
      </p:sp>
      <p:sp>
        <p:nvSpPr>
          <p:cNvPr id="272406" name="Text Box 1046"/>
          <p:cNvSpPr txBox="1">
            <a:spLocks noChangeArrowheads="1"/>
          </p:cNvSpPr>
          <p:nvPr/>
        </p:nvSpPr>
        <p:spPr bwMode="auto">
          <a:xfrm>
            <a:off x="3995738" y="5006975"/>
            <a:ext cx="2089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t>Hyperbolic tangent</a:t>
            </a:r>
          </a:p>
        </p:txBody>
      </p:sp>
      <p:graphicFrame>
        <p:nvGraphicFramePr>
          <p:cNvPr id="272407" name="Object 1047"/>
          <p:cNvGraphicFramePr>
            <a:graphicFrameLocks noGrp="1" noChangeAspect="1"/>
          </p:cNvGraphicFramePr>
          <p:nvPr>
            <p:ph sz="quarter" idx="2"/>
          </p:nvPr>
        </p:nvGraphicFramePr>
        <p:xfrm>
          <a:off x="3995738" y="2322513"/>
          <a:ext cx="720725" cy="322262"/>
        </p:xfrm>
        <a:graphic>
          <a:graphicData uri="http://schemas.openxmlformats.org/presentationml/2006/ole">
            <mc:AlternateContent xmlns:mc="http://schemas.openxmlformats.org/markup-compatibility/2006">
              <mc:Choice xmlns:v="urn:schemas-microsoft-com:vml" Requires="v">
                <p:oleObj spid="_x0000_s71684" name="Equation" r:id="rId7" imgW="368280" imgH="164880" progId="Equation.3">
                  <p:embed/>
                </p:oleObj>
              </mc:Choice>
              <mc:Fallback>
                <p:oleObj name="Equation" r:id="rId7" imgW="368280" imgH="164880" progId="Equation.3">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3995738" y="2322513"/>
                        <a:ext cx="720725" cy="3222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272409" name="Object 1049"/>
          <p:cNvGraphicFramePr>
            <a:graphicFrameLocks noChangeAspect="1"/>
          </p:cNvGraphicFramePr>
          <p:nvPr/>
        </p:nvGraphicFramePr>
        <p:xfrm>
          <a:off x="3924300" y="3644900"/>
          <a:ext cx="1790700" cy="757238"/>
        </p:xfrm>
        <a:graphic>
          <a:graphicData uri="http://schemas.openxmlformats.org/presentationml/2006/ole">
            <mc:AlternateContent xmlns:mc="http://schemas.openxmlformats.org/markup-compatibility/2006">
              <mc:Choice xmlns:v="urn:schemas-microsoft-com:vml" Requires="v">
                <p:oleObj spid="_x0000_s71685" name="Equation" r:id="rId9" imgW="990360" imgH="419040" progId="Equation.3">
                  <p:embed/>
                </p:oleObj>
              </mc:Choice>
              <mc:Fallback>
                <p:oleObj name="Equation" r:id="rId9" imgW="990360" imgH="419040" progId="Equation.3">
                  <p:embed/>
                  <p:pic>
                    <p:nvPicPr>
                      <p:cNvPr id="0" name=""/>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3924300" y="3644900"/>
                        <a:ext cx="1790700" cy="7572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272410" name="Object 1050"/>
          <p:cNvGraphicFramePr>
            <a:graphicFrameLocks noChangeAspect="1"/>
          </p:cNvGraphicFramePr>
          <p:nvPr/>
        </p:nvGraphicFramePr>
        <p:xfrm>
          <a:off x="3995738" y="5445125"/>
          <a:ext cx="2328862" cy="725488"/>
        </p:xfrm>
        <a:graphic>
          <a:graphicData uri="http://schemas.openxmlformats.org/presentationml/2006/ole">
            <mc:AlternateContent xmlns:mc="http://schemas.openxmlformats.org/markup-compatibility/2006">
              <mc:Choice xmlns:v="urn:schemas-microsoft-com:vml" Requires="v">
                <p:oleObj spid="_x0000_s71686" name="Equation" r:id="rId11" imgW="1346040" imgH="419040" progId="Equation.3">
                  <p:embed/>
                </p:oleObj>
              </mc:Choice>
              <mc:Fallback>
                <p:oleObj name="Equation" r:id="rId11" imgW="1346040" imgH="419040" progId="Equation.3">
                  <p:embed/>
                  <p:pic>
                    <p:nvPicPr>
                      <p:cNvPr id="0" name=""/>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3995738" y="5445125"/>
                        <a:ext cx="2328862" cy="7254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extLst>
      <p:ext uri="{BB962C8B-B14F-4D97-AF65-F5344CB8AC3E}">
        <p14:creationId xmlns:p14="http://schemas.microsoft.com/office/powerpoint/2010/main" val="165725838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TotalTime>
  <Words>2033</Words>
  <Application>Microsoft Office PowerPoint</Application>
  <PresentationFormat>On-screen Show (4:3)</PresentationFormat>
  <Paragraphs>416</Paragraphs>
  <Slides>46</Slides>
  <Notes>37</Notes>
  <HiddenSlides>0</HiddenSlides>
  <MMClips>0</MMClips>
  <ScaleCrop>false</ScaleCrop>
  <HeadingPairs>
    <vt:vector size="6" baseType="variant">
      <vt:variant>
        <vt:lpstr>Theme</vt:lpstr>
      </vt:variant>
      <vt:variant>
        <vt:i4>1</vt:i4>
      </vt:variant>
      <vt:variant>
        <vt:lpstr>Embedded OLE Servers</vt:lpstr>
      </vt:variant>
      <vt:variant>
        <vt:i4>2</vt:i4>
      </vt:variant>
      <vt:variant>
        <vt:lpstr>Slide Titles</vt:lpstr>
      </vt:variant>
      <vt:variant>
        <vt:i4>46</vt:i4>
      </vt:variant>
    </vt:vector>
  </HeadingPairs>
  <TitlesOfParts>
    <vt:vector size="49" baseType="lpstr">
      <vt:lpstr>Office Theme</vt:lpstr>
      <vt:lpstr>Microsoft Drawing</vt:lpstr>
      <vt:lpstr>Equation</vt:lpstr>
      <vt:lpstr>PowerPoint Presentation</vt:lpstr>
      <vt:lpstr>PowerPoint Presentation</vt:lpstr>
      <vt:lpstr>Neural Networks</vt:lpstr>
      <vt:lpstr>PowerPoint Presentation</vt:lpstr>
      <vt:lpstr>PowerPoint Presentation</vt:lpstr>
      <vt:lpstr>Biological inspirations</vt:lpstr>
      <vt:lpstr>Biological neuron</vt:lpstr>
      <vt:lpstr>What is an artificial neuron ?</vt:lpstr>
      <vt:lpstr>Activation functions</vt:lpstr>
      <vt:lpstr>Neural Networks</vt:lpstr>
      <vt:lpstr>Feed Forward Neural Networks</vt:lpstr>
      <vt:lpstr>Recurrent Neural Networks</vt:lpstr>
      <vt:lpstr>Learning</vt:lpstr>
      <vt:lpstr>Supervised learning</vt:lpstr>
      <vt:lpstr>Unsupervised learning</vt:lpstr>
      <vt:lpstr>Properties of Neural Networks</vt:lpstr>
      <vt:lpstr>Other properties</vt:lpstr>
      <vt:lpstr>Static modeling</vt:lpstr>
      <vt:lpstr>PowerPoint Presentation</vt:lpstr>
      <vt:lpstr>Example</vt:lpstr>
      <vt:lpstr>Classification (Discrimination)</vt:lpstr>
      <vt:lpstr>Example</vt:lpstr>
      <vt:lpstr>What do we need to use NN ?</vt:lpstr>
      <vt:lpstr>Classical neural architectures</vt:lpstr>
      <vt:lpstr>Perceptron</vt:lpstr>
      <vt:lpstr>Learning (The perceptron rule)</vt:lpstr>
      <vt:lpstr>PowerPoint Presentation</vt:lpstr>
      <vt:lpstr>Multi-Layer Perceptron</vt:lpstr>
      <vt:lpstr>Learning</vt:lpstr>
      <vt:lpstr>PowerPoint Presentation</vt:lpstr>
      <vt:lpstr>Different non linearly separable problems</vt:lpstr>
      <vt:lpstr>Radial Basis Functions (RBFs)</vt:lpstr>
      <vt:lpstr>PowerPoint Presentation</vt:lpstr>
      <vt:lpstr>Learning</vt:lpstr>
      <vt:lpstr>MLPs versus RBFs</vt:lpstr>
      <vt:lpstr>Self organizing maps</vt:lpstr>
      <vt:lpstr>PowerPoint Presentation</vt:lpstr>
      <vt:lpstr>Adaptation</vt:lpstr>
      <vt:lpstr>Shared weights neural networks: Time Delay Neural Networks (TDNNs)</vt:lpstr>
      <vt:lpstr>TDNNs (cont’d)</vt:lpstr>
      <vt:lpstr>PowerPoint Presentation</vt:lpstr>
      <vt:lpstr>Neural Networks (Applications)</vt:lpstr>
      <vt:lpstr>Conclusion on Neural Networks</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Ravali Remella</dc:creator>
  <cp:lastModifiedBy>Ravali Remella</cp:lastModifiedBy>
  <cp:revision>2</cp:revision>
  <dcterms:created xsi:type="dcterms:W3CDTF">2014-10-25T12:10:33Z</dcterms:created>
  <dcterms:modified xsi:type="dcterms:W3CDTF">2014-11-04T13:10:17Z</dcterms:modified>
</cp:coreProperties>
</file>