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0" r:id="rId2"/>
    <p:sldId id="331" r:id="rId3"/>
    <p:sldId id="264" r:id="rId4"/>
    <p:sldId id="336" r:id="rId5"/>
    <p:sldId id="326" r:id="rId6"/>
    <p:sldId id="332" r:id="rId7"/>
    <p:sldId id="333" r:id="rId8"/>
    <p:sldId id="33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19356681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264622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25610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96977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47EC17-62CB-413B-9BA3-AB7EE584A314}" type="datetimeFigureOut">
              <a:rPr lang="en-US" smtClean="0"/>
              <a:t>11/17/2015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54304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627572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47EC17-62CB-413B-9BA3-AB7EE584A314}" type="datetimeFigureOut">
              <a:rPr lang="en-US" smtClean="0"/>
              <a:t>11/17/2015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31660237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47EC17-62CB-413B-9BA3-AB7EE584A314}" type="datetimeFigureOut">
              <a:rPr lang="en-US" smtClean="0"/>
              <a:t>11/17/2015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4243538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47EC17-62CB-413B-9BA3-AB7EE584A314}" type="datetimeFigureOut">
              <a:rPr lang="en-US" smtClean="0"/>
              <a:t>11/17/2015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1287954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2573429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47EC17-62CB-413B-9BA3-AB7EE584A314}" type="datetimeFigureOut">
              <a:rPr lang="en-US" smtClean="0"/>
              <a:t>11/17/2015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BEAC9-7C09-4AFD-8E07-945639C5BD61}" type="slidenum">
              <a:rPr lang="en-US" smtClean="0"/>
              <a:t>‹#›</a:t>
            </a:fld>
            <a:endParaRPr lang="en-US"/>
          </a:p>
        </p:txBody>
      </p:sp>
    </p:spTree>
    <p:extLst>
      <p:ext uri="{BB962C8B-B14F-4D97-AF65-F5344CB8AC3E}">
        <p14:creationId xmlns:p14="http://schemas.microsoft.com/office/powerpoint/2010/main" val="5736714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7EC17-62CB-413B-9BA3-AB7EE584A314}" type="datetimeFigureOut">
              <a:rPr lang="en-US" smtClean="0"/>
              <a:t>11/17/2015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ABEAC9-7C09-4AFD-8E07-945639C5BD61}" type="slidenum">
              <a:rPr lang="en-US" smtClean="0"/>
              <a:t>‹#›</a:t>
            </a:fld>
            <a:endParaRPr lang="en-US"/>
          </a:p>
        </p:txBody>
      </p:sp>
    </p:spTree>
    <p:extLst>
      <p:ext uri="{BB962C8B-B14F-4D97-AF65-F5344CB8AC3E}">
        <p14:creationId xmlns:p14="http://schemas.microsoft.com/office/powerpoint/2010/main" val="4118376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555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988951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65727" y="4912377"/>
            <a:ext cx="7758506" cy="1477328"/>
          </a:xfrm>
          <a:prstGeom prst="rect">
            <a:avLst/>
          </a:prstGeom>
        </p:spPr>
        <p:txBody>
          <a:bodyPr wrap="square">
            <a:spAutoFit/>
          </a:bodyPr>
          <a:lstStyle/>
          <a:p>
            <a:r>
              <a:rPr lang="en-IN" b="1" dirty="0">
                <a:latin typeface="Times New Roman" pitchFamily="18" charset="0"/>
                <a:cs typeface="Times New Roman" pitchFamily="18" charset="0"/>
              </a:rPr>
              <a:t>Martin J </a:t>
            </a:r>
            <a:r>
              <a:rPr lang="en-IN" b="1" dirty="0" err="1">
                <a:latin typeface="Times New Roman" pitchFamily="18" charset="0"/>
                <a:cs typeface="Times New Roman" pitchFamily="18" charset="0"/>
              </a:rPr>
              <a:t>Pasqualetti</a:t>
            </a:r>
            <a:r>
              <a:rPr lang="en-IN" b="1" dirty="0">
                <a:latin typeface="Times New Roman" pitchFamily="18" charset="0"/>
                <a:cs typeface="Times New Roman" pitchFamily="18" charset="0"/>
              </a:rPr>
              <a:t> </a:t>
            </a:r>
          </a:p>
          <a:p>
            <a:r>
              <a:rPr lang="en-IN" dirty="0">
                <a:latin typeface="Times New Roman" pitchFamily="18" charset="0"/>
                <a:cs typeface="Times New Roman" pitchFamily="18" charset="0"/>
              </a:rPr>
              <a:t>Professor </a:t>
            </a:r>
          </a:p>
          <a:p>
            <a:r>
              <a:rPr lang="en-IN" dirty="0">
                <a:latin typeface="Times New Roman" pitchFamily="18" charset="0"/>
                <a:cs typeface="Times New Roman" pitchFamily="18" charset="0"/>
              </a:rPr>
              <a:t>School of Geographical Sciences and Urban Planning</a:t>
            </a:r>
          </a:p>
          <a:p>
            <a:r>
              <a:rPr lang="en-IN" dirty="0">
                <a:latin typeface="Times New Roman" pitchFamily="18" charset="0"/>
                <a:cs typeface="Times New Roman" pitchFamily="18" charset="0"/>
              </a:rPr>
              <a:t>Arizona State University </a:t>
            </a:r>
          </a:p>
          <a:p>
            <a:r>
              <a:rPr lang="en-IN" dirty="0">
                <a:latin typeface="Times New Roman" pitchFamily="18" charset="0"/>
                <a:cs typeface="Times New Roman" pitchFamily="18" charset="0"/>
              </a:rPr>
              <a:t>USA</a:t>
            </a:r>
            <a:endParaRPr lang="en-US" dirty="0" smtClean="0">
              <a:latin typeface="Times New Roman" pitchFamily="18" charset="0"/>
              <a:cs typeface="Times New Roman" pitchFamily="18" charset="0"/>
            </a:endParaRPr>
          </a:p>
        </p:txBody>
      </p:sp>
      <p:sp>
        <p:nvSpPr>
          <p:cNvPr id="4" name="Rectangle 3"/>
          <p:cNvSpPr/>
          <p:nvPr/>
        </p:nvSpPr>
        <p:spPr>
          <a:xfrm>
            <a:off x="2590800" y="1898073"/>
            <a:ext cx="6323877" cy="2308324"/>
          </a:xfrm>
          <a:prstGeom prst="rect">
            <a:avLst/>
          </a:prstGeom>
        </p:spPr>
        <p:txBody>
          <a:bodyPr wrap="square">
            <a:spAutoFit/>
          </a:bodyPr>
          <a:lstStyle/>
          <a:p>
            <a:r>
              <a:rPr lang="en-US" sz="3600" b="1" i="1" dirty="0" smtClean="0">
                <a:latin typeface="Times New Roman" pitchFamily="18" charset="0"/>
                <a:cs typeface="Times New Roman" pitchFamily="18" charset="0"/>
              </a:rPr>
              <a:t>Editor</a:t>
            </a:r>
          </a:p>
          <a:p>
            <a:r>
              <a:rPr lang="en-IN" sz="3600" b="1" i="1" dirty="0" smtClean="0">
                <a:solidFill>
                  <a:srgbClr val="7030A0"/>
                </a:solidFill>
                <a:latin typeface="Times New Roman" pitchFamily="18" charset="0"/>
                <a:cs typeface="Times New Roman" pitchFamily="18" charset="0"/>
              </a:rPr>
              <a:t>Journal </a:t>
            </a:r>
            <a:r>
              <a:rPr lang="en-IN" sz="3600" b="1" i="1" dirty="0" smtClean="0">
                <a:solidFill>
                  <a:srgbClr val="7030A0"/>
                </a:solidFill>
                <a:latin typeface="Times New Roman" pitchFamily="18" charset="0"/>
                <a:cs typeface="Times New Roman" pitchFamily="18" charset="0"/>
              </a:rPr>
              <a:t>of Fundamentals of Renewable Energy and Applications</a:t>
            </a:r>
            <a:endParaRPr lang="en-US" sz="3600" i="1" dirty="0">
              <a:solidFill>
                <a:srgbClr val="7030A0"/>
              </a:solidFill>
              <a:latin typeface="Times New Roman" pitchFamily="18" charset="0"/>
              <a:cs typeface="Times New Roman" pitchFamily="18" charset="0"/>
            </a:endParaRPr>
          </a:p>
        </p:txBody>
      </p:sp>
      <p:sp>
        <p:nvSpPr>
          <p:cNvPr id="2" name="AutoShape 2" descr="Image result for Women and Infants Center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6" name="AutoShape 2" descr="Image result for University of Alabama log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5" name="AutoShape 2" descr="Image result for Childrens Hospital of Pittsburgh log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7" name="AutoShape 2" descr="Image result for Medical University of Graz log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9"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
        <p:nvSpPr>
          <p:cNvPr id="10" name="AutoShape 4" descr="Image result for Dalhousie University log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sp>
        <p:nvSpPr>
          <p:cNvPr id="8" name="AutoShape 4" descr="Image result for Indian Institute of Technology log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IN"/>
          </a:p>
        </p:txBody>
      </p:sp>
      <p:pic>
        <p:nvPicPr>
          <p:cNvPr id="12" name="Picture 2" descr="Image result for Arizona State University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4205" y="4912377"/>
            <a:ext cx="1070791" cy="1143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Martin J. Pasqualett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0789" y="1937715"/>
            <a:ext cx="1643171" cy="2279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7331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0218" y="1538297"/>
            <a:ext cx="8382000" cy="5232202"/>
          </a:xfrm>
          <a:prstGeom prst="rect">
            <a:avLst/>
          </a:prstGeom>
        </p:spPr>
        <p:txBody>
          <a:bodyPr wrap="square">
            <a:spAutoFit/>
          </a:bodyPr>
          <a:lstStyle/>
          <a:p>
            <a:r>
              <a:rPr lang="en-US" sz="5400" b="1" i="1" dirty="0" smtClean="0">
                <a:solidFill>
                  <a:srgbClr val="7030A0"/>
                </a:solidFill>
                <a:latin typeface="Times New Roman" pitchFamily="18" charset="0"/>
                <a:cs typeface="Times New Roman" pitchFamily="18" charset="0"/>
              </a:rPr>
              <a:t>Biography:</a:t>
            </a:r>
          </a:p>
          <a:p>
            <a:endParaRPr lang="en-IN" sz="2000" dirty="0" smtClean="0">
              <a:latin typeface="Times New Roman" pitchFamily="18" charset="0"/>
              <a:cs typeface="Times New Roman" pitchFamily="18" charset="0"/>
            </a:endParaRPr>
          </a:p>
          <a:p>
            <a:r>
              <a:rPr lang="en-IN" sz="2000" dirty="0" err="1">
                <a:latin typeface="Times New Roman" pitchFamily="18" charset="0"/>
                <a:cs typeface="Times New Roman" pitchFamily="18" charset="0"/>
              </a:rPr>
              <a:t>Dr.</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Pasqualetti</a:t>
            </a:r>
            <a:r>
              <a:rPr lang="en-IN" sz="2000" dirty="0">
                <a:latin typeface="Times New Roman" pitchFamily="18" charset="0"/>
                <a:cs typeface="Times New Roman" pitchFamily="18" charset="0"/>
              </a:rPr>
              <a:t> holds academic degrees from the University of California (Berkeley), Louisiana State University (Baton Rouge), and the University of California (Riverside). Since 1972 he has focused his research, teaching and writing on four energy topics: renewable energy, societal costs of energy, energy security, and energy landscapes. On these themes he has published about 90 articles and chapters, plus five books. He was twice appointed Chairman of the Arizona Solar Energy Advisory Council by the Governor of Arizona, received a “Lifetime Achievement Award” from the Renewable Energy Task Force, and was voted “Environmental Educator of the Year” by the Arizona chapter of the Association of Energy Engineers. He is an Associate Member of the National Wind Coordinating Collaborative and has served as an advisor to the U.S. Department of Energy, the National Academy of Sciences, the U.S. Office of Technology Assessment, and other agencies and NGOs.</a:t>
            </a:r>
            <a:endParaRPr lang="en-IN" sz="2000" dirty="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78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26027" y="2286000"/>
            <a:ext cx="8305800" cy="2308324"/>
          </a:xfrm>
          <a:prstGeom prst="rect">
            <a:avLst/>
          </a:prstGeom>
        </p:spPr>
        <p:txBody>
          <a:bodyPr wrap="square">
            <a:spAutoFit/>
          </a:bodyPr>
          <a:lstStyle/>
          <a:p>
            <a:r>
              <a:rPr lang="en-US" sz="3600" b="1" i="1" dirty="0" smtClean="0">
                <a:solidFill>
                  <a:srgbClr val="7030A0"/>
                </a:solidFill>
                <a:latin typeface="Times New Roman" pitchFamily="18" charset="0"/>
                <a:cs typeface="Times New Roman" pitchFamily="18" charset="0"/>
              </a:rPr>
              <a:t>Research </a:t>
            </a:r>
            <a:r>
              <a:rPr lang="en-US" sz="3600" b="1" i="1" dirty="0">
                <a:solidFill>
                  <a:srgbClr val="7030A0"/>
                </a:solidFill>
                <a:latin typeface="Times New Roman" pitchFamily="18" charset="0"/>
                <a:cs typeface="Times New Roman" pitchFamily="18" charset="0"/>
              </a:rPr>
              <a:t>Interest</a:t>
            </a:r>
            <a:r>
              <a:rPr lang="en-US" sz="3600" b="1" i="1" dirty="0" smtClean="0">
                <a:solidFill>
                  <a:srgbClr val="7030A0"/>
                </a:solidFill>
                <a:latin typeface="Times New Roman" pitchFamily="18" charset="0"/>
                <a:cs typeface="Times New Roman" pitchFamily="18" charset="0"/>
              </a:rPr>
              <a:t>:</a:t>
            </a:r>
          </a:p>
          <a:p>
            <a:endParaRPr lang="en-US" sz="2800" b="1" i="1" dirty="0" smtClean="0">
              <a:solidFill>
                <a:srgbClr val="7030A0"/>
              </a:solidFill>
              <a:latin typeface="Times New Roman" pitchFamily="18" charset="0"/>
              <a:cs typeface="Times New Roman" pitchFamily="18" charset="0"/>
            </a:endParaRPr>
          </a:p>
          <a:p>
            <a:pPr marL="342900" indent="-342900">
              <a:buFont typeface="Arial" pitchFamily="34" charset="0"/>
              <a:buChar char="•"/>
            </a:pPr>
            <a:r>
              <a:rPr lang="en-IN" sz="2000" dirty="0">
                <a:latin typeface="Times New Roman" pitchFamily="18" charset="0"/>
                <a:cs typeface="Times New Roman" pitchFamily="18" charset="0"/>
              </a:rPr>
              <a:t>Alternative Energy (solar, geothermal, wind)</a:t>
            </a:r>
          </a:p>
          <a:p>
            <a:pPr marL="342900" indent="-342900">
              <a:buFont typeface="Arial" pitchFamily="34" charset="0"/>
              <a:buChar char="•"/>
            </a:pPr>
            <a:r>
              <a:rPr lang="en-IN" sz="2000" dirty="0">
                <a:latin typeface="Times New Roman" pitchFamily="18" charset="0"/>
                <a:cs typeface="Times New Roman" pitchFamily="18" charset="0"/>
              </a:rPr>
              <a:t>The Water/Energy Nexus </a:t>
            </a:r>
          </a:p>
          <a:p>
            <a:pPr marL="342900" indent="-342900">
              <a:buFont typeface="Arial" pitchFamily="34" charset="0"/>
              <a:buChar char="•"/>
            </a:pPr>
            <a:r>
              <a:rPr lang="en-IN" sz="2000" dirty="0">
                <a:latin typeface="Times New Roman" pitchFamily="18" charset="0"/>
                <a:cs typeface="Times New Roman" pitchFamily="18" charset="0"/>
              </a:rPr>
              <a:t>Energy and Environment </a:t>
            </a:r>
          </a:p>
          <a:p>
            <a:pPr marL="342900" indent="-342900">
              <a:buFont typeface="Arial" pitchFamily="34" charset="0"/>
              <a:buChar char="•"/>
            </a:pPr>
            <a:r>
              <a:rPr lang="en-IN" sz="2000" dirty="0">
                <a:latin typeface="Times New Roman" pitchFamily="18" charset="0"/>
                <a:cs typeface="Times New Roman" pitchFamily="18" charset="0"/>
              </a:rPr>
              <a:t>Border Environments of Canada and Mexico</a:t>
            </a:r>
            <a:endParaRPr lang="en-US" sz="2000" dirty="0" smtClean="0">
              <a:latin typeface="Times New Roman" pitchFamily="18" charset="0"/>
              <a:cs typeface="Times New Roman" pitchFamily="18" charset="0"/>
            </a:endParaRPr>
          </a:p>
        </p:txBody>
      </p:sp>
      <p:pic>
        <p:nvPicPr>
          <p:cNvPr id="4" name="Picture 2" descr="C:\Users\pramoda-e\Desktop\JFRA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6" y="67396"/>
            <a:ext cx="8716818" cy="1470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443856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6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IN" dirty="0"/>
              <a:t>Journal of Fundamentals of Renewable Energy and </a:t>
            </a:r>
            <a:r>
              <a:rPr lang="en-IN" dirty="0" smtClean="0"/>
              <a:t>Applications</a:t>
            </a:r>
          </a:p>
          <a:p>
            <a:pPr>
              <a:defRPr/>
            </a:pP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IN" sz="2000" dirty="0">
                <a:solidFill>
                  <a:schemeClr val="bg1"/>
                </a:solidFill>
              </a:rPr>
              <a:t>International Journal of Waste Resources</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Hydrology: Current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Innovative Energy &amp; </a:t>
            </a:r>
            <a:r>
              <a:rPr lang="en-US" sz="2000" dirty="0" smtClean="0">
                <a:solidFill>
                  <a:schemeClr val="bg1"/>
                </a:solidFill>
                <a:latin typeface="Estrangelo Edessa" panose="03080600000000000000" pitchFamily="66" charset="0"/>
                <a:cs typeface="Estrangelo Edessa" panose="03080600000000000000" pitchFamily="66" charset="0"/>
              </a:rPr>
              <a:t>Research</a:t>
            </a:r>
          </a:p>
          <a:p>
            <a:pPr marL="342900" indent="-342900">
              <a:buFont typeface="Wingdings" panose="05000000000000000000" pitchFamily="2" charset="2"/>
              <a:buChar char="Ø"/>
              <a:defRPr/>
            </a:pPr>
            <a:r>
              <a:rPr lang="en-US" sz="2000" dirty="0">
                <a:solidFill>
                  <a:schemeClr val="bg1"/>
                </a:solidFill>
                <a:latin typeface="Estrangelo Edessa" panose="03080600000000000000" pitchFamily="66" charset="0"/>
                <a:cs typeface="Estrangelo Edessa" panose="03080600000000000000" pitchFamily="66" charset="0"/>
              </a:rPr>
              <a:t>Advances in Recycling &amp; Waste </a:t>
            </a:r>
            <a:r>
              <a:rPr lang="en-US" sz="2000" dirty="0" smtClean="0">
                <a:solidFill>
                  <a:schemeClr val="bg1"/>
                </a:solidFill>
                <a:latin typeface="Estrangelo Edessa" panose="03080600000000000000" pitchFamily="66" charset="0"/>
                <a:cs typeface="Estrangelo Edessa" panose="03080600000000000000" pitchFamily="66" charset="0"/>
              </a:rPr>
              <a:t>Management</a:t>
            </a:r>
          </a:p>
          <a:p>
            <a:pPr marL="342900" indent="-342900">
              <a:buFont typeface="Wingdings" panose="05000000000000000000" pitchFamily="2" charset="2"/>
              <a:buChar char="Ø"/>
              <a:defRPr/>
            </a:pPr>
            <a:r>
              <a:rPr lang="en-IN" sz="2000" dirty="0">
                <a:solidFill>
                  <a:schemeClr val="bg1"/>
                </a:solidFill>
                <a:latin typeface="Estrangelo Edessa" panose="03080600000000000000" pitchFamily="66" charset="0"/>
                <a:cs typeface="Estrangelo Edessa" panose="03080600000000000000" pitchFamily="66" charset="0"/>
              </a:rPr>
              <a:t>Journal of Nuclear Energy Science &amp; Power Generation </a:t>
            </a:r>
            <a:r>
              <a:rPr lang="en-IN" sz="2000" dirty="0" smtClean="0">
                <a:solidFill>
                  <a:schemeClr val="bg1"/>
                </a:solidFill>
                <a:latin typeface="Estrangelo Edessa" panose="03080600000000000000" pitchFamily="66" charset="0"/>
                <a:cs typeface="Estrangelo Edessa" panose="03080600000000000000" pitchFamily="66" charset="0"/>
              </a:rPr>
              <a:t>Technology</a:t>
            </a:r>
            <a:endParaRPr lang="en-US" sz="2000" dirty="0" smtClean="0">
              <a:solidFill>
                <a:schemeClr val="bg1"/>
              </a:solidFill>
              <a:latin typeface="Estrangelo Edessa" panose="03080600000000000000" pitchFamily="66" charset="0"/>
              <a:cs typeface="Estrangelo Edessa" panose="03080600000000000000" pitchFamily="66" charset="0"/>
            </a:endParaRPr>
          </a:p>
          <a:p>
            <a:pPr marL="342900" indent="-342900">
              <a:buFont typeface="Wingdings" panose="05000000000000000000" pitchFamily="2" charset="2"/>
              <a:buChar char="Ø"/>
              <a:defRPr/>
            </a:pPr>
            <a:endParaRPr lang="en-US" sz="2000" dirty="0">
              <a:solidFill>
                <a:schemeClr val="bg1"/>
              </a:solidFill>
              <a:latin typeface="Estrangelo Edessa" panose="03080600000000000000" pitchFamily="66" charset="0"/>
              <a:cs typeface="Estrangelo Edessa" panose="03080600000000000000" pitchFamily="66" charset="0"/>
            </a:endParaRPr>
          </a:p>
        </p:txBody>
      </p:sp>
      <p:pic>
        <p:nvPicPr>
          <p:cNvPr id="5122" name="Picture 2" descr="Image result for renewable energ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4038600"/>
            <a:ext cx="4038600" cy="297261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77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2nd International Congress and Expo on Biofuels &amp; Bioenergy</a:t>
            </a:r>
          </a:p>
          <a:p>
            <a:pPr marL="285750" indent="-285750">
              <a:buFont typeface="Wingdings" panose="05000000000000000000" pitchFamily="2" charset="2"/>
              <a:buChar char="Ø"/>
              <a:defRPr/>
            </a:pPr>
            <a:r>
              <a:rPr lang="en-US" dirty="0"/>
              <a:t>Global Energy Summit &amp; Expo</a:t>
            </a:r>
          </a:p>
        </p:txBody>
      </p:sp>
      <p:sp>
        <p:nvSpPr>
          <p:cNvPr id="7" name="Double Wave 6"/>
          <p:cNvSpPr/>
          <p:nvPr/>
        </p:nvSpPr>
        <p:spPr>
          <a:xfrm>
            <a:off x="187325" y="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IN" sz="2400" b="1" dirty="0"/>
              <a:t>Journal of Fundamentals of Renewable Energy and </a:t>
            </a:r>
            <a:r>
              <a:rPr lang="en-IN" sz="2400" b="1" dirty="0" smtClean="0"/>
              <a:t>Applications</a:t>
            </a:r>
            <a:r>
              <a:rPr lang="en-US" sz="2400" dirty="0" smtClean="0"/>
              <a:t/>
            </a:r>
            <a:br>
              <a:rPr lang="en-US" sz="2400" dirty="0" smtClean="0"/>
            </a:br>
            <a:r>
              <a:rPr lang="en-US" sz="3600" dirty="0" smtClean="0"/>
              <a:t>Related Conferences</a:t>
            </a:r>
            <a:endParaRPr lang="en-US" sz="3600" dirty="0"/>
          </a:p>
        </p:txBody>
      </p:sp>
    </p:spTree>
    <p:extLst>
      <p:ext uri="{BB962C8B-B14F-4D97-AF65-F5344CB8AC3E}">
        <p14:creationId xmlns:p14="http://schemas.microsoft.com/office/powerpoint/2010/main" val="41475768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a:t>
            </a:r>
            <a:r>
              <a:rPr lang="en-US" dirty="0" smtClean="0">
                <a:latin typeface="Calisto MT" panose="02040603050505030304" pitchFamily="18" charset="0"/>
              </a:rPr>
              <a:t>International </a:t>
            </a:r>
            <a:r>
              <a:rPr lang="en-US"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9507335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1963</TotalTime>
  <Words>563</Words>
  <Application>Microsoft Office PowerPoint</Application>
  <PresentationFormat>On-screen Show (4:3)</PresentationFormat>
  <Paragraphs>39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Pramoda Earla</dc:creator>
  <cp:lastModifiedBy>Pramoda</cp:lastModifiedBy>
  <cp:revision>294</cp:revision>
  <dcterms:created xsi:type="dcterms:W3CDTF">2014-10-14T11:42:21Z</dcterms:created>
  <dcterms:modified xsi:type="dcterms:W3CDTF">2015-11-17T09:41:07Z</dcterms:modified>
</cp:coreProperties>
</file>