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omicsonline.org/membership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00" y="2754542"/>
            <a:ext cx="5562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Massimo Vecchio 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191000" y="3352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Senior Researcher</a:t>
            </a:r>
          </a:p>
          <a:p>
            <a:r>
              <a:rPr lang="en-US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CREATE-NET</a:t>
            </a:r>
          </a:p>
          <a:p>
            <a:r>
              <a:rPr lang="en-US" sz="2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Italy</a:t>
            </a:r>
          </a:p>
        </p:txBody>
      </p:sp>
      <p:pic>
        <p:nvPicPr>
          <p:cNvPr id="1026" name="Picture 2" descr="G:\Girisha\EB-detalis\IJEMH\massimo\Massimo Vecchi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2946935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52800" y="243006"/>
            <a:ext cx="426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  <p:pic>
        <p:nvPicPr>
          <p:cNvPr id="7" name="Picture 2" descr="OMICS Internat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7504"/>
            <a:ext cx="3073524" cy="1100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69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82368"/>
            <a:ext cx="8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Massimo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Vecchio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received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Laurea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degree in Computer Engineering (Magna cum Laude) from the University of Pisa and the Ph.D. degree in Computer Science and Engineering (with Doctor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Europaeus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mention) from IMT Lucca Institute for Advanced Studies in 2005 and 2009, respectively.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His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research background is on computational and artificial intelligence techniques, such as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metaheuristics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for global optimization and fuzzy logic.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Blip>
                <a:blip r:embed="rId2"/>
              </a:buBlip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Blip>
                <a:blip r:embed="rId2"/>
              </a:buBlip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his Ph.D. degree, however, his research interests moved towards power-efficient engineering and application designs for pervasive systems and devices. </a:t>
            </a:r>
          </a:p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5134" y="1096552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Education: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556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356" y="966772"/>
            <a:ext cx="8153400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From October 2008 to March 2010 he worked as simulation engineer at INRIA-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Saclay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(France). Then, he joined the Signal Processing in Communications group at the University of Vigo (Spain) as a post-doctoral researcher, until September 2012.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Recently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he moved back to Italy to work as senior researcher at CREATE-NET, mainly in the field of Internet of Things devices and resources virtualization.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Besides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current Massimo’s research interests include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metaheuristic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stochastic methods for wireless sensor nodes self-localization, node mobility for efficient data collection and power-aware consensus techniques. He is author of one book monograph, and co-author of two book chapters, 10 journal papers and various conference papers.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73" y="705162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  <a:cs typeface="Times New Roman" pitchFamily="18" charset="0"/>
              </a:rPr>
              <a:t>Brief biography: 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4411" y="-31817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27206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676400"/>
            <a:ext cx="662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Metaheuristic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stochastic methods for wireless sensor nodes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self-localization</a:t>
            </a:r>
          </a:p>
          <a:p>
            <a:pPr marL="342900" indent="-342900">
              <a:lnSpc>
                <a:spcPct val="200000"/>
              </a:lnSpc>
              <a:buBlip>
                <a:blip r:embed="rId2"/>
              </a:buBlip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ode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mobility for efficient data collection and power-aware consensus techniques.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1003" y="1214735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Monotype Corsiva" pitchFamily="66" charset="0"/>
              </a:rPr>
              <a:t>RESEARCH INTERESTS :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0"/>
            <a:ext cx="8001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rgbClr val="185FA1"/>
                </a:solidFill>
                <a:latin typeface="Times New Roman"/>
              </a:rPr>
              <a:t>International Journal of Sensor Networks and Data Communications</a:t>
            </a:r>
            <a:endParaRPr lang="en-US" sz="3200" b="0" i="0" dirty="0">
              <a:solidFill>
                <a:srgbClr val="185FA1"/>
              </a:solidFill>
              <a:effectLst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9843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25" y="0"/>
            <a:ext cx="9191625" cy="695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23888" y="225425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185FA1"/>
                </a:solidFill>
                <a:latin typeface="Times New Roman"/>
              </a:rPr>
              <a:t>Sensor Networks and Data Communications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Related </a:t>
            </a:r>
            <a:r>
              <a:rPr lang="en-US" dirty="0" smtClean="0"/>
              <a:t>Journals</a:t>
            </a:r>
            <a:endParaRPr lang="en-US" dirty="0"/>
          </a:p>
        </p:txBody>
      </p:sp>
      <p:sp>
        <p:nvSpPr>
          <p:cNvPr id="7" name="Vertical Scroll 6"/>
          <p:cNvSpPr/>
          <p:nvPr/>
        </p:nvSpPr>
        <p:spPr>
          <a:xfrm>
            <a:off x="-47625" y="1471613"/>
            <a:ext cx="6940882" cy="548640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Information Management &amp; Computer Security	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Computers </a:t>
            </a:r>
            <a:r>
              <a:rPr lang="en-US" sz="2000" dirty="0"/>
              <a:t>&amp; Security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Industrial </a:t>
            </a:r>
            <a:r>
              <a:rPr lang="en-US" sz="2000" dirty="0"/>
              <a:t>Management and Data Systems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International </a:t>
            </a:r>
            <a:r>
              <a:rPr lang="en-US" sz="2000" dirty="0"/>
              <a:t>Journal of Medical Informatics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Online </a:t>
            </a:r>
            <a:r>
              <a:rPr lang="en-US" sz="2000" dirty="0"/>
              <a:t>Information Review 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 smtClean="0"/>
              <a:t>International </a:t>
            </a:r>
            <a:r>
              <a:rPr lang="en-US" sz="2000" dirty="0"/>
              <a:t>Journal of Sensor </a:t>
            </a:r>
            <a:r>
              <a:rPr lang="en-US" sz="2000" dirty="0" smtClean="0"/>
              <a:t>Networks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Computer Networks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Computer Communications</a:t>
            </a:r>
          </a:p>
          <a:p>
            <a:pPr marL="342900" indent="-342900">
              <a:buBlip>
                <a:blip r:embed="rId3"/>
              </a:buBlip>
              <a:defRPr/>
            </a:pPr>
            <a:r>
              <a:rPr lang="en-US" sz="2000" dirty="0"/>
              <a:t>International Journal of Computer Networks &amp; Communications</a:t>
            </a:r>
          </a:p>
          <a:p>
            <a:pPr marL="342900" indent="-342900">
              <a:buBlip>
                <a:blip r:embed="rId3"/>
              </a:buBlip>
              <a:defRPr/>
            </a:pPr>
            <a:endParaRPr lang="en-US" sz="2000" dirty="0">
              <a:solidFill>
                <a:schemeClr val="bg2">
                  <a:lumMod val="50000"/>
                </a:schemeClr>
              </a:solidFill>
              <a:latin typeface="Estrangelo Edessa" panose="03080600000000000000" pitchFamily="66" charset="0"/>
              <a:cs typeface="Estrangelo Edessa" panose="030806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68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C:\Users\rakesh-s\Desktop\spea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400"/>
            <a:ext cx="9144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Horizontal Scroll 5"/>
          <p:cNvSpPr/>
          <p:nvPr/>
        </p:nvSpPr>
        <p:spPr>
          <a:xfrm>
            <a:off x="346075" y="1125940"/>
            <a:ext cx="8229600" cy="3429000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Global Summit on Electronics and Electrical Engineering, November 03-05, 2015 Valencia, Spain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4th International Conference and Exhibition on Biometrics &amp; Biostatistics, November 16-18, 2015 San Antonio, USA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2ndInternational Conference on Big Data Analysis and Data Mining, November 30-December 02, 2015 San Antonio, USA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/>
              <a:t>2nd International Conference and Business Expo on Wireless &amp; Telecommunication April 21-22, 2016 Dubai, UAE</a:t>
            </a:r>
          </a:p>
        </p:txBody>
      </p:sp>
      <p:sp>
        <p:nvSpPr>
          <p:cNvPr id="7" name="Double Wave 6"/>
          <p:cNvSpPr/>
          <p:nvPr/>
        </p:nvSpPr>
        <p:spPr>
          <a:xfrm>
            <a:off x="187325" y="0"/>
            <a:ext cx="8777288" cy="1435100"/>
          </a:xfrm>
          <a:prstGeom prst="double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dirty="0">
                <a:solidFill>
                  <a:srgbClr val="185FA1"/>
                </a:solidFill>
                <a:latin typeface="Times New Roman"/>
              </a:rPr>
              <a:t>Sensor Networks and Data Communications </a:t>
            </a:r>
            <a:r>
              <a:rPr lang="en-US" sz="3600" dirty="0" smtClean="0"/>
              <a:t>Related </a:t>
            </a:r>
            <a:r>
              <a:rPr lang="en-US" sz="3600" dirty="0"/>
              <a:t>Conferences</a:t>
            </a:r>
          </a:p>
        </p:txBody>
      </p:sp>
    </p:spTree>
    <p:extLst>
      <p:ext uri="{BB962C8B-B14F-4D97-AF65-F5344CB8AC3E}">
        <p14:creationId xmlns:p14="http://schemas.microsoft.com/office/powerpoint/2010/main" val="265180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7412" name="Picture 2" descr="C:\Users\rakesh-s\Desktop\2-2nd-de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" descr="C:\Users\rakesh-s\Desktop\membershi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91000"/>
            <a:ext cx="9144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19400" y="30163"/>
            <a:ext cx="708660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OMICS International </a:t>
            </a:r>
            <a: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Open Access Membership</a:t>
            </a:r>
            <a:br>
              <a:rPr lang="en-US" sz="2400" b="1" dirty="0">
                <a:solidFill>
                  <a:schemeClr val="accent5">
                    <a:lumMod val="10000"/>
                  </a:scheme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endParaRPr lang="en-US" sz="2400" dirty="0">
              <a:solidFill>
                <a:schemeClr val="accent5">
                  <a:lumMod val="10000"/>
                </a:schemeClr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Teardrop 6"/>
          <p:cNvSpPr/>
          <p:nvPr/>
        </p:nvSpPr>
        <p:spPr>
          <a:xfrm>
            <a:off x="1295400" y="630238"/>
            <a:ext cx="7696200" cy="3560762"/>
          </a:xfrm>
          <a:prstGeom prst="teardrop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OMICS </a:t>
            </a:r>
            <a:r>
              <a:rPr lang="en-US" dirty="0" smtClean="0">
                <a:latin typeface="Calisto MT" panose="02040603050505030304" pitchFamily="18" charset="0"/>
              </a:rPr>
              <a:t> International </a:t>
            </a:r>
            <a:r>
              <a:rPr lang="en-US" dirty="0">
                <a:latin typeface="Calisto MT" panose="02040603050505030304" pitchFamily="18" charset="0"/>
              </a:rPr>
              <a:t>Open Access Membership enables academic and research institutions, funders and corporations to actively encourage open access in scholarly communication and the dissemination of research published by their authors.</a:t>
            </a:r>
          </a:p>
          <a:p>
            <a:pPr>
              <a:defRPr/>
            </a:pPr>
            <a:r>
              <a:rPr lang="en-US" dirty="0"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>
              <a:defRPr/>
            </a:pP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  <a:hlinkClick r:id="rId4"/>
              </a:rPr>
              <a:t>http://omicsonline.org/membership.php</a:t>
            </a:r>
            <a:r>
              <a:rPr lang="en-US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92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380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Remya</dc:creator>
  <cp:lastModifiedBy>Rama Raju Kutcharlapati</cp:lastModifiedBy>
  <cp:revision>15</cp:revision>
  <dcterms:created xsi:type="dcterms:W3CDTF">2006-08-16T00:00:00Z</dcterms:created>
  <dcterms:modified xsi:type="dcterms:W3CDTF">2015-10-19T08:37:57Z</dcterms:modified>
</cp:coreProperties>
</file>