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8" r:id="rId2"/>
    <p:sldId id="259" r:id="rId3"/>
    <p:sldId id="260" r:id="rId4"/>
    <p:sldId id="278" r:id="rId5"/>
    <p:sldId id="262" r:id="rId6"/>
    <p:sldId id="264" r:id="rId7"/>
    <p:sldId id="263" r:id="rId8"/>
    <p:sldId id="265" r:id="rId9"/>
    <p:sldId id="266" r:id="rId10"/>
    <p:sldId id="267" r:id="rId11"/>
    <p:sldId id="268" r:id="rId12"/>
    <p:sldId id="269" r:id="rId13"/>
    <p:sldId id="270" r:id="rId14"/>
    <p:sldId id="271" r:id="rId15"/>
    <p:sldId id="274" r:id="rId16"/>
    <p:sldId id="275" r:id="rId17"/>
    <p:sldId id="272" r:id="rId18"/>
    <p:sldId id="276" r:id="rId19"/>
    <p:sldId id="277"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D8BD707-D9CF-40AE-B4C6-C98DA3205C09}" type="datetimeFigureOut">
              <a:rPr lang="en-US" smtClean="0"/>
              <a:pPr/>
              <a:t>10/14/2015</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10/14/2015</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D8BD707-D9CF-40AE-B4C6-C98DA3205C09}" type="datetimeFigureOut">
              <a:rPr lang="en-US" smtClean="0"/>
              <a:pPr/>
              <a:t>10/14/2015</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D8BD707-D9CF-40AE-B4C6-C98DA3205C09}" type="datetimeFigureOut">
              <a:rPr lang="en-US" smtClean="0"/>
              <a:pPr/>
              <a:t>10/14/2015</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D8BD707-D9CF-40AE-B4C6-C98DA3205C09}" type="datetimeFigureOut">
              <a:rPr lang="en-US" smtClean="0"/>
              <a:pPr/>
              <a:t>10/14/2015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B6F15528-21DE-4FAA-801E-634DDDAF4B2B}"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D8BD707-D9CF-40AE-B4C6-C98DA3205C09}" type="datetimeFigureOut">
              <a:rPr lang="en-US" smtClean="0"/>
              <a:pPr/>
              <a:t>10/14/2015</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D8BD707-D9CF-40AE-B4C6-C98DA3205C09}" type="datetimeFigureOut">
              <a:rPr lang="en-US" smtClean="0"/>
              <a:pPr/>
              <a:t>10/14/2015</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D8BD707-D9CF-40AE-B4C6-C98DA3205C09}" type="datetimeFigureOut">
              <a:rPr lang="en-US" smtClean="0"/>
              <a:pPr/>
              <a:t>10/14/2015</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10/14/2015</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B6F15528-21DE-4FAA-801E-634DDDAF4B2B}"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D8BD707-D9CF-40AE-B4C6-C98DA3205C09}" type="datetimeFigureOut">
              <a:rPr lang="en-US" smtClean="0"/>
              <a:pPr/>
              <a:t>10/14/2015</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6F15528-21DE-4FAA-801E-634DDDAF4B2B}"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09800"/>
            <a:ext cx="7772400" cy="2286000"/>
          </a:xfrm>
        </p:spPr>
        <p:txBody>
          <a:bodyPr>
            <a:normAutofit fontScale="90000"/>
          </a:bodyPr>
          <a:lstStyle/>
          <a:p>
            <a:r>
              <a:rPr lang="en-US" sz="4900" b="1" dirty="0" smtClean="0">
                <a:latin typeface="Times New Roman" pitchFamily="18" charset="0"/>
                <a:cs typeface="Times New Roman" pitchFamily="18" charset="0"/>
              </a:rPr>
              <a:t>      </a:t>
            </a:r>
            <a:r>
              <a:rPr lang="en-US" sz="4900" b="1" dirty="0" smtClean="0">
                <a:solidFill>
                  <a:schemeClr val="accent5">
                    <a:lumMod val="50000"/>
                  </a:schemeClr>
                </a:solidFill>
                <a:latin typeface="Times New Roman" pitchFamily="18" charset="0"/>
                <a:cs typeface="Times New Roman" pitchFamily="18" charset="0"/>
              </a:rPr>
              <a:t>Michael  A  Kirby</a:t>
            </a:r>
            <a:r>
              <a:rPr lang="en-US" sz="4900" b="1" dirty="0" smtClean="0">
                <a:latin typeface="Times New Roman" pitchFamily="18" charset="0"/>
                <a:cs typeface="Times New Roman" pitchFamily="18" charset="0"/>
              </a:rPr>
              <a:t/>
            </a:r>
            <a:br>
              <a:rPr lang="en-US" sz="4900" b="1" dirty="0" smtClean="0">
                <a:latin typeface="Times New Roman" pitchFamily="18" charset="0"/>
                <a:cs typeface="Times New Roman" pitchFamily="18" charset="0"/>
              </a:rPr>
            </a:br>
            <a:r>
              <a:rPr lang="en-US" sz="2700" dirty="0">
                <a:latin typeface="Times New Roman" pitchFamily="18" charset="0"/>
                <a:cs typeface="Times New Roman" pitchFamily="18" charset="0"/>
              </a:rPr>
              <a:t>Professor</a:t>
            </a:r>
            <a:br>
              <a:rPr lang="en-US" sz="2700" dirty="0">
                <a:latin typeface="Times New Roman" pitchFamily="18" charset="0"/>
                <a:cs typeface="Times New Roman" pitchFamily="18" charset="0"/>
              </a:rPr>
            </a:br>
            <a:r>
              <a:rPr lang="en-US" sz="2700" dirty="0">
                <a:latin typeface="Times New Roman" pitchFamily="18" charset="0"/>
                <a:cs typeface="Times New Roman" pitchFamily="18" charset="0"/>
              </a:rPr>
              <a:t>Departments of Pediatrics Pathology </a:t>
            </a:r>
            <a:r>
              <a:rPr lang="en-US" sz="2700" dirty="0" smtClean="0">
                <a:latin typeface="Times New Roman" pitchFamily="18" charset="0"/>
                <a:cs typeface="Times New Roman" pitchFamily="18" charset="0"/>
              </a:rPr>
              <a:t>and</a:t>
            </a:r>
            <a:br>
              <a:rPr lang="en-US" sz="2700" dirty="0" smtClean="0">
                <a:latin typeface="Times New Roman" pitchFamily="18" charset="0"/>
                <a:cs typeface="Times New Roman" pitchFamily="18" charset="0"/>
              </a:rPr>
            </a:br>
            <a:r>
              <a:rPr lang="en-US" sz="2700" dirty="0" smtClean="0">
                <a:latin typeface="Times New Roman" pitchFamily="18" charset="0"/>
                <a:cs typeface="Times New Roman" pitchFamily="18" charset="0"/>
              </a:rPr>
              <a:t> </a:t>
            </a:r>
            <a:r>
              <a:rPr lang="en-US" sz="2700" dirty="0">
                <a:latin typeface="Times New Roman" pitchFamily="18" charset="0"/>
                <a:cs typeface="Times New Roman" pitchFamily="18" charset="0"/>
              </a:rPr>
              <a:t>Human anatomy Neurosurgery </a:t>
            </a:r>
            <a:br>
              <a:rPr lang="en-US" sz="2700" dirty="0">
                <a:latin typeface="Times New Roman" pitchFamily="18" charset="0"/>
                <a:cs typeface="Times New Roman" pitchFamily="18" charset="0"/>
              </a:rPr>
            </a:br>
            <a:r>
              <a:rPr lang="en-US" sz="2700" dirty="0">
                <a:latin typeface="Times New Roman" pitchFamily="18" charset="0"/>
                <a:cs typeface="Times New Roman" pitchFamily="18" charset="0"/>
              </a:rPr>
              <a:t>Linda University, Loma Linda, CA</a:t>
            </a:r>
            <a:br>
              <a:rPr lang="en-US" sz="2700" dirty="0">
                <a:latin typeface="Times New Roman" pitchFamily="18" charset="0"/>
                <a:cs typeface="Times New Roman" pitchFamily="18" charset="0"/>
              </a:rPr>
            </a:br>
            <a:r>
              <a:rPr lang="en-US" sz="2700" dirty="0">
                <a:latin typeface="Times New Roman" pitchFamily="18" charset="0"/>
                <a:cs typeface="Times New Roman" pitchFamily="18" charset="0"/>
              </a:rPr>
              <a:t>USA </a:t>
            </a:r>
            <a:r>
              <a:rPr lang="en-US" sz="2700" b="1" dirty="0" smtClean="0">
                <a:latin typeface="Times New Roman" pitchFamily="18" charset="0"/>
                <a:cs typeface="Times New Roman" pitchFamily="18" charset="0"/>
              </a:rPr>
              <a:t/>
            </a:r>
            <a:br>
              <a:rPr lang="en-US" sz="2700" b="1" dirty="0" smtClean="0">
                <a:latin typeface="Times New Roman" pitchFamily="18" charset="0"/>
                <a:cs typeface="Times New Roman" pitchFamily="18" charset="0"/>
              </a:rPr>
            </a:br>
            <a:endParaRPr lang="en-US" sz="2700" dirty="0">
              <a:latin typeface="Times New Roman" pitchFamily="18" charset="0"/>
              <a:cs typeface="Times New Roman" pitchFamily="18" charset="0"/>
            </a:endParaRPr>
          </a:p>
        </p:txBody>
      </p:sp>
      <p:sp>
        <p:nvSpPr>
          <p:cNvPr id="3" name="Subtitle 2"/>
          <p:cNvSpPr>
            <a:spLocks noGrp="1"/>
          </p:cNvSpPr>
          <p:nvPr>
            <p:ph type="subTitle" idx="1"/>
          </p:nvPr>
        </p:nvSpPr>
        <p:spPr>
          <a:xfrm>
            <a:off x="76199" y="5105400"/>
            <a:ext cx="9067799" cy="1752600"/>
          </a:xfrm>
        </p:spPr>
        <p:txBody>
          <a:bodyPr>
            <a:normAutofit fontScale="70000" lnSpcReduction="20000"/>
          </a:bodyPr>
          <a:lstStyle/>
          <a:p>
            <a:r>
              <a:rPr lang="en-US" b="1" i="1" dirty="0" smtClean="0">
                <a:solidFill>
                  <a:schemeClr val="tx1"/>
                </a:solidFill>
              </a:rPr>
              <a:t>Editor of </a:t>
            </a:r>
          </a:p>
          <a:p>
            <a:r>
              <a:rPr lang="en-US" sz="5800" b="1" dirty="0">
                <a:solidFill>
                  <a:schemeClr val="accent6">
                    <a:lumMod val="50000"/>
                  </a:schemeClr>
                </a:solidFill>
                <a:latin typeface="Times New Roman" pitchFamily="18" charset="0"/>
                <a:cs typeface="Times New Roman" pitchFamily="18" charset="0"/>
              </a:rPr>
              <a:t>Anatomy &amp; Physiology: Current Research</a:t>
            </a:r>
            <a:r>
              <a:rPr lang="en-US" dirty="0"/>
              <a:t/>
            </a:r>
            <a:br>
              <a:rPr lang="en-US" dirty="0"/>
            </a:br>
            <a:endParaRPr lang="en-US" b="1" i="1" dirty="0">
              <a:solidFill>
                <a:schemeClr val="tx1"/>
              </a:solidFill>
            </a:endParaRPr>
          </a:p>
          <a:p>
            <a:endParaRPr lang="en-US" dirty="0"/>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2514600" cy="22927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781800" y="0"/>
            <a:ext cx="2362199" cy="22927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666260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5410200"/>
            <a:ext cx="8458200" cy="1447800"/>
          </a:xfrm>
        </p:spPr>
        <p:txBody>
          <a:bodyPr>
            <a:normAutofit/>
          </a:bodyPr>
          <a:lstStyle/>
          <a:p>
            <a:r>
              <a:rPr lang="en-US" sz="4000" b="1" dirty="0" smtClean="0">
                <a:latin typeface="Times New Roman" pitchFamily="18" charset="0"/>
                <a:cs typeface="Times New Roman" pitchFamily="18" charset="0"/>
              </a:rPr>
              <a:t>I</a:t>
            </a:r>
            <a:r>
              <a:rPr lang="en-US" sz="4000" b="1" cap="none" dirty="0" smtClean="0">
                <a:latin typeface="Times New Roman" pitchFamily="18" charset="0"/>
                <a:cs typeface="Times New Roman" pitchFamily="18" charset="0"/>
              </a:rPr>
              <a:t>ssues</a:t>
            </a:r>
            <a:r>
              <a:rPr lang="en-US" sz="4000" b="1" dirty="0" smtClean="0">
                <a:latin typeface="Times New Roman" pitchFamily="18" charset="0"/>
                <a:cs typeface="Times New Roman" pitchFamily="18" charset="0"/>
              </a:rPr>
              <a:t> r</a:t>
            </a:r>
            <a:r>
              <a:rPr lang="en-US" sz="4000" b="1" cap="none" dirty="0" smtClean="0">
                <a:latin typeface="Times New Roman" pitchFamily="18" charset="0"/>
                <a:cs typeface="Times New Roman" pitchFamily="18" charset="0"/>
              </a:rPr>
              <a:t>elated</a:t>
            </a:r>
            <a:r>
              <a:rPr lang="en-US" sz="4000" b="1" dirty="0" smtClean="0">
                <a:latin typeface="Times New Roman" pitchFamily="18" charset="0"/>
                <a:cs typeface="Times New Roman" pitchFamily="18" charset="0"/>
              </a:rPr>
              <a:t> t</a:t>
            </a:r>
            <a:r>
              <a:rPr lang="en-US" sz="4000" b="1" cap="none" dirty="0" smtClean="0">
                <a:latin typeface="Times New Roman" pitchFamily="18" charset="0"/>
                <a:cs typeface="Times New Roman" pitchFamily="18" charset="0"/>
              </a:rPr>
              <a:t>o</a:t>
            </a:r>
            <a:r>
              <a:rPr lang="en-US" sz="4000" b="1" dirty="0" smtClean="0">
                <a:latin typeface="Times New Roman" pitchFamily="18" charset="0"/>
                <a:cs typeface="Times New Roman" pitchFamily="18" charset="0"/>
              </a:rPr>
              <a:t> n</a:t>
            </a:r>
            <a:r>
              <a:rPr lang="en-US" sz="4000" b="1" cap="none" dirty="0" smtClean="0">
                <a:latin typeface="Times New Roman" pitchFamily="18" charset="0"/>
                <a:cs typeface="Times New Roman" pitchFamily="18" charset="0"/>
              </a:rPr>
              <a:t>euroscience</a:t>
            </a:r>
            <a:endParaRPr lang="en-US" sz="4000" b="1" dirty="0">
              <a:latin typeface="Times New Roman" pitchFamily="18" charset="0"/>
              <a:cs typeface="Times New Roman" pitchFamily="18" charset="0"/>
            </a:endParaRPr>
          </a:p>
        </p:txBody>
      </p:sp>
      <p:sp>
        <p:nvSpPr>
          <p:cNvPr id="3" name="Subtitle 2"/>
          <p:cNvSpPr>
            <a:spLocks noGrp="1"/>
          </p:cNvSpPr>
          <p:nvPr>
            <p:ph type="subTitle" idx="1"/>
          </p:nvPr>
        </p:nvSpPr>
        <p:spPr>
          <a:xfrm>
            <a:off x="381000" y="0"/>
            <a:ext cx="8458200" cy="5334000"/>
          </a:xfrm>
        </p:spPr>
        <p:txBody>
          <a:bodyPr>
            <a:normAutofit/>
          </a:bodyPr>
          <a:lstStyle/>
          <a:p>
            <a:pPr marL="457200" indent="-457200" algn="just"/>
            <a:r>
              <a:rPr lang="en-US" b="1" dirty="0" smtClean="0">
                <a:latin typeface="Times New Roman" pitchFamily="18" charset="0"/>
                <a:cs typeface="Times New Roman" pitchFamily="18" charset="0"/>
              </a:rPr>
              <a:t>1. </a:t>
            </a:r>
            <a:r>
              <a:rPr lang="en-US" b="1" dirty="0">
                <a:latin typeface="Times New Roman" pitchFamily="18" charset="0"/>
                <a:cs typeface="Times New Roman" pitchFamily="18" charset="0"/>
              </a:rPr>
              <a:t>Development and evolution</a:t>
            </a:r>
            <a:r>
              <a:rPr lang="en-US" dirty="0">
                <a:latin typeface="Times New Roman" pitchFamily="18" charset="0"/>
                <a:cs typeface="Times New Roman" pitchFamily="18" charset="0"/>
              </a:rPr>
              <a:t>: How and why did the brain </a:t>
            </a:r>
            <a:r>
              <a:rPr lang="en-US" dirty="0" smtClean="0">
                <a:latin typeface="Times New Roman" pitchFamily="18" charset="0"/>
                <a:cs typeface="Times New Roman" pitchFamily="18" charset="0"/>
              </a:rPr>
              <a:t>evolved? </a:t>
            </a:r>
            <a:r>
              <a:rPr lang="en-US" dirty="0">
                <a:latin typeface="Times New Roman" pitchFamily="18" charset="0"/>
                <a:cs typeface="Times New Roman" pitchFamily="18" charset="0"/>
              </a:rPr>
              <a:t>What are the molecular determinants of </a:t>
            </a:r>
            <a:r>
              <a:rPr lang="en-US" dirty="0" smtClean="0">
                <a:latin typeface="Times New Roman" pitchFamily="18" charset="0"/>
                <a:cs typeface="Times New Roman" pitchFamily="18" charset="0"/>
              </a:rPr>
              <a:t>an individual </a:t>
            </a:r>
            <a:r>
              <a:rPr lang="en-US" dirty="0">
                <a:latin typeface="Times New Roman" pitchFamily="18" charset="0"/>
                <a:cs typeface="Times New Roman" pitchFamily="18" charset="0"/>
              </a:rPr>
              <a:t>brain development? </a:t>
            </a:r>
          </a:p>
          <a:p>
            <a:pPr marL="457200" indent="-457200" algn="just"/>
            <a:r>
              <a:rPr lang="en-US" b="1" dirty="0" smtClean="0">
                <a:latin typeface="Times New Roman" pitchFamily="18" charset="0"/>
                <a:cs typeface="Times New Roman" pitchFamily="18" charset="0"/>
              </a:rPr>
              <a:t>2.  Perception </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H</a:t>
            </a:r>
            <a:r>
              <a:rPr lang="en-US" dirty="0" smtClean="0">
                <a:latin typeface="Times New Roman" pitchFamily="18" charset="0"/>
                <a:cs typeface="Times New Roman" pitchFamily="18" charset="0"/>
              </a:rPr>
              <a:t>ow perception is well organized? How does the brain neurons transfer sensory information into coherent and private percepts? What could be the objective that constitute our perceptual experience of internal and external environment? How the senses generated in our body? </a:t>
            </a:r>
          </a:p>
          <a:p>
            <a:pPr marL="457200" indent="-457200" algn="just"/>
            <a:r>
              <a:rPr lang="en-US" b="1" dirty="0" smtClean="0">
                <a:latin typeface="Times New Roman" pitchFamily="18" charset="0"/>
                <a:cs typeface="Times New Roman" pitchFamily="18" charset="0"/>
              </a:rPr>
              <a:t>3.  Learning and memory </a:t>
            </a:r>
            <a:r>
              <a:rPr lang="en-US" dirty="0" smtClean="0">
                <a:latin typeface="Times New Roman" pitchFamily="18" charset="0"/>
                <a:cs typeface="Times New Roman" pitchFamily="18" charset="0"/>
              </a:rPr>
              <a:t>: Where our memories get stored and how do they retrieved again? How can person’s learning get improved? What are the differences in between explicit and implicit memories? What molecules are responsible for the synaptic tagging?</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5334000"/>
            <a:ext cx="8458200" cy="1524000"/>
          </a:xfrm>
        </p:spPr>
        <p:txBody>
          <a:bodyPr>
            <a:normAutofit/>
          </a:bodyPr>
          <a:lstStyle/>
          <a:p>
            <a:r>
              <a:rPr lang="en-US" sz="4000" b="1" dirty="0" smtClean="0">
                <a:latin typeface="Times New Roman" pitchFamily="18" charset="0"/>
                <a:cs typeface="Times New Roman" pitchFamily="18" charset="0"/>
              </a:rPr>
              <a:t>I</a:t>
            </a:r>
            <a:r>
              <a:rPr lang="en-US" sz="4000" b="1" cap="none" dirty="0" smtClean="0">
                <a:latin typeface="Times New Roman" pitchFamily="18" charset="0"/>
                <a:cs typeface="Times New Roman" pitchFamily="18" charset="0"/>
              </a:rPr>
              <a:t>ssues</a:t>
            </a:r>
            <a:r>
              <a:rPr lang="en-US" sz="4000" b="1" dirty="0" smtClean="0">
                <a:latin typeface="Times New Roman" pitchFamily="18" charset="0"/>
                <a:cs typeface="Times New Roman" pitchFamily="18" charset="0"/>
              </a:rPr>
              <a:t> r</a:t>
            </a:r>
            <a:r>
              <a:rPr lang="en-US" sz="4000" b="1" cap="none" dirty="0" smtClean="0">
                <a:latin typeface="Times New Roman" pitchFamily="18" charset="0"/>
                <a:cs typeface="Times New Roman" pitchFamily="18" charset="0"/>
              </a:rPr>
              <a:t>elated</a:t>
            </a:r>
            <a:r>
              <a:rPr lang="en-US" sz="4000" b="1" dirty="0" smtClean="0">
                <a:latin typeface="Times New Roman" pitchFamily="18" charset="0"/>
                <a:cs typeface="Times New Roman" pitchFamily="18" charset="0"/>
              </a:rPr>
              <a:t> t</a:t>
            </a:r>
            <a:r>
              <a:rPr lang="en-US" sz="4000" b="1" cap="none" dirty="0" smtClean="0">
                <a:latin typeface="Times New Roman" pitchFamily="18" charset="0"/>
                <a:cs typeface="Times New Roman" pitchFamily="18" charset="0"/>
              </a:rPr>
              <a:t>o</a:t>
            </a:r>
            <a:r>
              <a:rPr lang="en-US" sz="4000" b="1" dirty="0" smtClean="0">
                <a:latin typeface="Times New Roman" pitchFamily="18" charset="0"/>
                <a:cs typeface="Times New Roman" pitchFamily="18" charset="0"/>
              </a:rPr>
              <a:t> n</a:t>
            </a:r>
            <a:r>
              <a:rPr lang="en-US" sz="4000" b="1" cap="none" dirty="0" smtClean="0">
                <a:latin typeface="Times New Roman" pitchFamily="18" charset="0"/>
                <a:cs typeface="Times New Roman" pitchFamily="18" charset="0"/>
              </a:rPr>
              <a:t>euroscience</a:t>
            </a:r>
            <a:endParaRPr lang="en-US" sz="4000" dirty="0"/>
          </a:p>
        </p:txBody>
      </p:sp>
      <p:sp>
        <p:nvSpPr>
          <p:cNvPr id="3" name="Subtitle 2"/>
          <p:cNvSpPr>
            <a:spLocks noGrp="1"/>
          </p:cNvSpPr>
          <p:nvPr>
            <p:ph type="subTitle" idx="1"/>
          </p:nvPr>
        </p:nvSpPr>
        <p:spPr>
          <a:xfrm>
            <a:off x="0" y="0"/>
            <a:ext cx="9144000" cy="5105400"/>
          </a:xfrm>
        </p:spPr>
        <p:txBody>
          <a:bodyPr>
            <a:normAutofit/>
          </a:bodyPr>
          <a:lstStyle/>
          <a:p>
            <a:pPr algn="just"/>
            <a:r>
              <a:rPr lang="en-US" b="1" dirty="0" smtClean="0">
                <a:latin typeface="Times New Roman" pitchFamily="18" charset="0"/>
                <a:cs typeface="Times New Roman" pitchFamily="18" charset="0"/>
              </a:rPr>
              <a:t>4.</a:t>
            </a:r>
            <a:r>
              <a:rPr lang="en-US" dirty="0" smtClean="0">
                <a:latin typeface="Times New Roman" pitchFamily="18" charset="0"/>
                <a:cs typeface="Times New Roman" pitchFamily="18" charset="0"/>
              </a:rPr>
              <a:t> </a:t>
            </a:r>
            <a:r>
              <a:rPr lang="en-US" b="1" dirty="0" smtClean="0">
                <a:latin typeface="Times New Roman" pitchFamily="18" charset="0"/>
                <a:cs typeface="Times New Roman" pitchFamily="18" charset="0"/>
              </a:rPr>
              <a:t>Neuroplasticity</a:t>
            </a:r>
            <a:r>
              <a:rPr lang="en-US" dirty="0" smtClean="0">
                <a:latin typeface="Times New Roman" pitchFamily="18" charset="0"/>
                <a:cs typeface="Times New Roman" pitchFamily="18" charset="0"/>
              </a:rPr>
              <a:t>: How plastic can be used for the matured brain? </a:t>
            </a:r>
          </a:p>
          <a:p>
            <a:pPr algn="just"/>
            <a:r>
              <a:rPr lang="en-US" b="1" dirty="0" smtClean="0">
                <a:latin typeface="Times New Roman" pitchFamily="18" charset="0"/>
                <a:cs typeface="Times New Roman" pitchFamily="18" charset="0"/>
              </a:rPr>
              <a:t>5. </a:t>
            </a:r>
            <a:r>
              <a:rPr lang="en-US" b="1" dirty="0">
                <a:latin typeface="Times New Roman" pitchFamily="18" charset="0"/>
                <a:cs typeface="Times New Roman" pitchFamily="18" charset="0"/>
              </a:rPr>
              <a:t>Consciousness </a:t>
            </a:r>
            <a:r>
              <a:rPr lang="en-US" dirty="0">
                <a:latin typeface="Times New Roman" pitchFamily="18" charset="0"/>
                <a:cs typeface="Times New Roman" pitchFamily="18" charset="0"/>
              </a:rPr>
              <a:t>: How to recover from the neuronal basis of subjective experience, cognition, wakefulness, alertness, arousal, and attention? How hard is the problem of consciousness to be  solved and its function? </a:t>
            </a:r>
          </a:p>
          <a:p>
            <a:pPr algn="just"/>
            <a:r>
              <a:rPr lang="en-US" b="1" dirty="0" smtClean="0">
                <a:latin typeface="Times New Roman" pitchFamily="18" charset="0"/>
                <a:cs typeface="Times New Roman" pitchFamily="18" charset="0"/>
              </a:rPr>
              <a:t>6.</a:t>
            </a:r>
            <a:r>
              <a:rPr lang="en-US" dirty="0" smtClean="0">
                <a:latin typeface="Times New Roman" pitchFamily="18" charset="0"/>
                <a:cs typeface="Times New Roman" pitchFamily="18" charset="0"/>
              </a:rPr>
              <a:t> Free will, particularly the neuroscience of free will. </a:t>
            </a:r>
          </a:p>
          <a:p>
            <a:pPr algn="just"/>
            <a:r>
              <a:rPr lang="en-US" b="1" dirty="0" smtClean="0">
                <a:latin typeface="Times New Roman" pitchFamily="18" charset="0"/>
                <a:cs typeface="Times New Roman" pitchFamily="18" charset="0"/>
              </a:rPr>
              <a:t>7. Sleep:</a:t>
            </a:r>
            <a:r>
              <a:rPr lang="en-US" dirty="0" smtClean="0">
                <a:latin typeface="Times New Roman" pitchFamily="18" charset="0"/>
                <a:cs typeface="Times New Roman" pitchFamily="18" charset="0"/>
              </a:rPr>
              <a:t> What are the physiological functions of sleep? Why do dream comes at any time we sleep? </a:t>
            </a:r>
          </a:p>
          <a:p>
            <a:pPr algn="just"/>
            <a:r>
              <a:rPr lang="en-US" b="1" dirty="0" smtClean="0">
                <a:latin typeface="Times New Roman" pitchFamily="18" charset="0"/>
                <a:cs typeface="Times New Roman" pitchFamily="18" charset="0"/>
              </a:rPr>
              <a:t>8. Language: </a:t>
            </a:r>
            <a:r>
              <a:rPr lang="en-US" dirty="0" smtClean="0">
                <a:latin typeface="Times New Roman" pitchFamily="18" charset="0"/>
                <a:cs typeface="Times New Roman" pitchFamily="18" charset="0"/>
              </a:rPr>
              <a:t>How is it implemented neurally? What is the basis of semantic meaning?</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5486400"/>
            <a:ext cx="8458200" cy="1371600"/>
          </a:xfrm>
        </p:spPr>
        <p:txBody>
          <a:bodyPr>
            <a:normAutofit/>
          </a:bodyPr>
          <a:lstStyle/>
          <a:p>
            <a:r>
              <a:rPr lang="en-US" sz="4000" b="1" dirty="0" smtClean="0">
                <a:latin typeface="Times New Roman" pitchFamily="18" charset="0"/>
                <a:cs typeface="Times New Roman" pitchFamily="18" charset="0"/>
              </a:rPr>
              <a:t>I</a:t>
            </a:r>
            <a:r>
              <a:rPr lang="en-US" sz="4000" b="1" cap="none" dirty="0" smtClean="0">
                <a:latin typeface="Times New Roman" pitchFamily="18" charset="0"/>
                <a:cs typeface="Times New Roman" pitchFamily="18" charset="0"/>
              </a:rPr>
              <a:t>ssues</a:t>
            </a:r>
            <a:r>
              <a:rPr lang="en-US" sz="4000" b="1" dirty="0" smtClean="0">
                <a:latin typeface="Times New Roman" pitchFamily="18" charset="0"/>
                <a:cs typeface="Times New Roman" pitchFamily="18" charset="0"/>
              </a:rPr>
              <a:t> r</a:t>
            </a:r>
            <a:r>
              <a:rPr lang="en-US" sz="4000" b="1" cap="none" dirty="0" smtClean="0">
                <a:latin typeface="Times New Roman" pitchFamily="18" charset="0"/>
                <a:cs typeface="Times New Roman" pitchFamily="18" charset="0"/>
              </a:rPr>
              <a:t>elated</a:t>
            </a:r>
            <a:r>
              <a:rPr lang="en-US" sz="4000" b="1" dirty="0" smtClean="0">
                <a:latin typeface="Times New Roman" pitchFamily="18" charset="0"/>
                <a:cs typeface="Times New Roman" pitchFamily="18" charset="0"/>
              </a:rPr>
              <a:t> t</a:t>
            </a:r>
            <a:r>
              <a:rPr lang="en-US" sz="4000" b="1" cap="none" dirty="0" smtClean="0">
                <a:latin typeface="Times New Roman" pitchFamily="18" charset="0"/>
                <a:cs typeface="Times New Roman" pitchFamily="18" charset="0"/>
              </a:rPr>
              <a:t>o</a:t>
            </a:r>
            <a:r>
              <a:rPr lang="en-US" sz="4000" b="1" dirty="0" smtClean="0">
                <a:latin typeface="Times New Roman" pitchFamily="18" charset="0"/>
                <a:cs typeface="Times New Roman" pitchFamily="18" charset="0"/>
              </a:rPr>
              <a:t> n</a:t>
            </a:r>
            <a:r>
              <a:rPr lang="en-US" sz="4000" b="1" cap="none" dirty="0" smtClean="0">
                <a:latin typeface="Times New Roman" pitchFamily="18" charset="0"/>
                <a:cs typeface="Times New Roman" pitchFamily="18" charset="0"/>
              </a:rPr>
              <a:t>euroscience</a:t>
            </a:r>
            <a:endParaRPr lang="en-US" sz="4000" dirty="0"/>
          </a:p>
        </p:txBody>
      </p:sp>
      <p:sp>
        <p:nvSpPr>
          <p:cNvPr id="3" name="Subtitle 2"/>
          <p:cNvSpPr>
            <a:spLocks noGrp="1"/>
          </p:cNvSpPr>
          <p:nvPr>
            <p:ph type="subTitle" idx="1"/>
          </p:nvPr>
        </p:nvSpPr>
        <p:spPr>
          <a:xfrm>
            <a:off x="381000" y="0"/>
            <a:ext cx="8458200" cy="5410200"/>
          </a:xfrm>
        </p:spPr>
        <p:txBody>
          <a:bodyPr>
            <a:noAutofit/>
          </a:bodyPr>
          <a:lstStyle/>
          <a:p>
            <a:pPr algn="just"/>
            <a:r>
              <a:rPr lang="en-US" b="1" dirty="0" smtClean="0">
                <a:latin typeface="Times New Roman" pitchFamily="18" charset="0"/>
                <a:cs typeface="Times New Roman" pitchFamily="18" charset="0"/>
              </a:rPr>
              <a:t>9. Cognition and decisions: </a:t>
            </a:r>
            <a:r>
              <a:rPr lang="en-US" dirty="0" smtClean="0">
                <a:latin typeface="Times New Roman" pitchFamily="18" charset="0"/>
                <a:cs typeface="Times New Roman" pitchFamily="18" charset="0"/>
              </a:rPr>
              <a:t>How our brain knows about how to work and how does it evaluate reward value and effort (cost) to modulate behavior? How does one’s previous experience get altered perception and behavior? What are the genetic and environmental contributions to the function of  brain?</a:t>
            </a:r>
          </a:p>
          <a:p>
            <a:pPr algn="just"/>
            <a:r>
              <a:rPr lang="en-US" b="1" dirty="0" smtClean="0">
                <a:latin typeface="Times New Roman" pitchFamily="18" charset="0"/>
                <a:cs typeface="Times New Roman" pitchFamily="18" charset="0"/>
              </a:rPr>
              <a:t>10. Diseases: </a:t>
            </a:r>
            <a:r>
              <a:rPr lang="en-US" dirty="0" smtClean="0">
                <a:latin typeface="Times New Roman" pitchFamily="18" charset="0"/>
                <a:cs typeface="Times New Roman" pitchFamily="18" charset="0"/>
              </a:rPr>
              <a:t>What are the neural basis of mental diseases like psychotic disorders (e.g. mania, schizophrenia), Parkinson's disease, Alzheimer's disease, or addiction? How does it possible to recover a patient from the lost memory? </a:t>
            </a:r>
          </a:p>
          <a:p>
            <a:pPr algn="just"/>
            <a:r>
              <a:rPr lang="en-US" b="1" dirty="0" smtClean="0">
                <a:latin typeface="Times New Roman" pitchFamily="18" charset="0"/>
                <a:cs typeface="Times New Roman" pitchFamily="18" charset="0"/>
              </a:rPr>
              <a:t>11. Movement: </a:t>
            </a:r>
            <a:r>
              <a:rPr lang="en-US" dirty="0" smtClean="0">
                <a:latin typeface="Times New Roman" pitchFamily="18" charset="0"/>
                <a:cs typeface="Times New Roman" pitchFamily="18" charset="0"/>
              </a:rPr>
              <a:t>How our movements are so controllably, even though the motor nerve impulses seem haphazard and unpredictable? </a:t>
            </a:r>
          </a:p>
          <a:p>
            <a:pPr algn="just"/>
            <a:r>
              <a:rPr lang="en-US" b="1" dirty="0" smtClean="0">
                <a:latin typeface="Times New Roman" pitchFamily="18" charset="0"/>
                <a:cs typeface="Times New Roman" pitchFamily="18" charset="0"/>
              </a:rPr>
              <a:t>12. Thinking:</a:t>
            </a:r>
            <a:r>
              <a:rPr lang="en-US" dirty="0" smtClean="0">
                <a:latin typeface="Times New Roman" pitchFamily="18" charset="0"/>
                <a:cs typeface="Times New Roman" pitchFamily="18" charset="0"/>
              </a:rPr>
              <a:t> How do our brain knows what to think?</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686800" cy="1600200"/>
          </a:xfrm>
        </p:spPr>
        <p:txBody>
          <a:bodyPr>
            <a:normAutofit/>
          </a:bodyPr>
          <a:lstStyle/>
          <a:p>
            <a:pPr algn="r"/>
            <a:r>
              <a:rPr lang="en-US" sz="4000" b="1" dirty="0" smtClean="0">
                <a:latin typeface="Times New Roman" pitchFamily="18" charset="0"/>
                <a:cs typeface="Times New Roman" pitchFamily="18" charset="0"/>
              </a:rPr>
              <a:t>Neuroanatomy</a:t>
            </a:r>
            <a:endParaRPr lang="en-US" sz="4000" b="1" dirty="0">
              <a:latin typeface="Times New Roman" pitchFamily="18" charset="0"/>
              <a:cs typeface="Times New Roman" pitchFamily="18" charset="0"/>
            </a:endParaRPr>
          </a:p>
        </p:txBody>
      </p:sp>
      <p:sp>
        <p:nvSpPr>
          <p:cNvPr id="3" name="Content Placeholder 2"/>
          <p:cNvSpPr>
            <a:spLocks noGrp="1"/>
          </p:cNvSpPr>
          <p:nvPr>
            <p:ph idx="1"/>
          </p:nvPr>
        </p:nvSpPr>
        <p:spPr>
          <a:xfrm>
            <a:off x="304800" y="1554163"/>
            <a:ext cx="8686800" cy="2179638"/>
          </a:xfrm>
        </p:spPr>
        <p:txBody>
          <a:bodyPr/>
          <a:lstStyle/>
          <a:p>
            <a:pPr algn="just">
              <a:buNone/>
            </a:pPr>
            <a:r>
              <a:rPr lang="en-US" b="1" dirty="0" smtClean="0">
                <a:solidFill>
                  <a:schemeClr val="accent2">
                    <a:lumMod val="50000"/>
                  </a:schemeClr>
                </a:solidFill>
                <a:latin typeface="Times New Roman" pitchFamily="18" charset="0"/>
                <a:cs typeface="Times New Roman" pitchFamily="18" charset="0"/>
              </a:rPr>
              <a:t>Neuroanatomy</a:t>
            </a:r>
            <a:r>
              <a:rPr lang="en-US" dirty="0" smtClean="0">
                <a:solidFill>
                  <a:schemeClr val="accent2">
                    <a:lumMod val="50000"/>
                  </a:schemeClr>
                </a:solidFill>
                <a:latin typeface="Times New Roman" pitchFamily="18" charset="0"/>
                <a:cs typeface="Times New Roman" pitchFamily="18" charset="0"/>
              </a:rPr>
              <a:t> is the study of the anatomy and stereotyped organization of nervous systems. </a:t>
            </a:r>
          </a:p>
          <a:p>
            <a:pPr>
              <a:buNone/>
            </a:pPr>
            <a:endParaRPr lang="en-US" dirty="0"/>
          </a:p>
        </p:txBody>
      </p:sp>
      <p:pic>
        <p:nvPicPr>
          <p:cNvPr id="24578" name="Picture 2" descr="http://www.neuroscience.es/neuroscience.jpg"/>
          <p:cNvPicPr>
            <a:picLocks noChangeAspect="1" noChangeArrowheads="1"/>
          </p:cNvPicPr>
          <p:nvPr/>
        </p:nvPicPr>
        <p:blipFill>
          <a:blip r:embed="rId2" cstate="print"/>
          <a:srcRect/>
          <a:stretch>
            <a:fillRect/>
          </a:stretch>
        </p:blipFill>
        <p:spPr bwMode="auto">
          <a:xfrm>
            <a:off x="228600" y="2667000"/>
            <a:ext cx="8686800" cy="4000501"/>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181600"/>
            <a:ext cx="9144000" cy="1524000"/>
          </a:xfrm>
        </p:spPr>
        <p:txBody>
          <a:bodyPr/>
          <a:lstStyle/>
          <a:p>
            <a:pPr algn="r"/>
            <a:r>
              <a:rPr lang="en-US" sz="4000" b="1" dirty="0" smtClean="0">
                <a:latin typeface="Times New Roman" pitchFamily="18" charset="0"/>
                <a:cs typeface="Times New Roman" pitchFamily="18" charset="0"/>
              </a:rPr>
              <a:t>d</a:t>
            </a:r>
            <a:r>
              <a:rPr lang="en-US" sz="4000" b="1" cap="none" dirty="0" smtClean="0">
                <a:latin typeface="Times New Roman" pitchFamily="18" charset="0"/>
                <a:cs typeface="Times New Roman" pitchFamily="18" charset="0"/>
              </a:rPr>
              <a:t>escription</a:t>
            </a:r>
            <a:endParaRPr lang="en-US" sz="4000" b="1" dirty="0">
              <a:latin typeface="Times New Roman" pitchFamily="18" charset="0"/>
              <a:cs typeface="Times New Roman" pitchFamily="18" charset="0"/>
            </a:endParaRPr>
          </a:p>
        </p:txBody>
      </p:sp>
      <p:sp>
        <p:nvSpPr>
          <p:cNvPr id="3" name="Subtitle 2"/>
          <p:cNvSpPr>
            <a:spLocks noGrp="1"/>
          </p:cNvSpPr>
          <p:nvPr>
            <p:ph type="subTitle" idx="1"/>
          </p:nvPr>
        </p:nvSpPr>
        <p:spPr>
          <a:xfrm>
            <a:off x="381000" y="381000"/>
            <a:ext cx="8458200" cy="4876800"/>
          </a:xfrm>
        </p:spPr>
        <p:txBody>
          <a:bodyPr>
            <a:noAutofit/>
          </a:bodyPr>
          <a:lstStyle/>
          <a:p>
            <a:pPr algn="just"/>
            <a:r>
              <a:rPr lang="en-US" sz="2800" dirty="0" smtClean="0">
                <a:latin typeface="Times New Roman" pitchFamily="18" charset="0"/>
                <a:cs typeface="Times New Roman" pitchFamily="18" charset="0"/>
              </a:rPr>
              <a:t>Our nervous system is segregated into the internal structure of the brain and spinal cord (together called the central nervous system, or CNS) and the routes of the nerves that connect to the rest of the body (known as the peripheral nervous system, or PNS). The delineation of distinct structures and regions of the nervous system has been critical in investigating how it works? For example, much of what neuroscientists have learned comes from observing how damage or "lesions" to specific brain areas affects behavior or other neural functions.</a:t>
            </a:r>
            <a:endParaRPr lang="en-US" sz="28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5410200"/>
            <a:ext cx="6553200" cy="1295400"/>
          </a:xfrm>
        </p:spPr>
        <p:txBody>
          <a:bodyPr>
            <a:normAutofit/>
          </a:bodyPr>
          <a:lstStyle/>
          <a:p>
            <a:pPr algn="r"/>
            <a:r>
              <a:rPr lang="en-US" sz="4000" b="1" dirty="0" smtClean="0">
                <a:latin typeface="Times New Roman" pitchFamily="18" charset="0"/>
                <a:cs typeface="Times New Roman" pitchFamily="18" charset="0"/>
              </a:rPr>
              <a:t>neurophysiology</a:t>
            </a:r>
            <a:endParaRPr lang="en-US" sz="4000" b="1" dirty="0">
              <a:latin typeface="Times New Roman" pitchFamily="18" charset="0"/>
              <a:cs typeface="Times New Roman" pitchFamily="18" charset="0"/>
            </a:endParaRPr>
          </a:p>
        </p:txBody>
      </p:sp>
      <p:sp>
        <p:nvSpPr>
          <p:cNvPr id="3" name="Subtitle 2"/>
          <p:cNvSpPr>
            <a:spLocks noGrp="1"/>
          </p:cNvSpPr>
          <p:nvPr>
            <p:ph type="subTitle" idx="1"/>
          </p:nvPr>
        </p:nvSpPr>
        <p:spPr>
          <a:xfrm>
            <a:off x="0" y="1828800"/>
            <a:ext cx="6858000" cy="2971800"/>
          </a:xfrm>
        </p:spPr>
        <p:txBody>
          <a:bodyPr>
            <a:normAutofit/>
          </a:bodyPr>
          <a:lstStyle/>
          <a:p>
            <a:pPr algn="just"/>
            <a:r>
              <a:rPr lang="en-US" sz="2800" b="1" dirty="0" smtClean="0">
                <a:latin typeface="Times New Roman" pitchFamily="18" charset="0"/>
                <a:cs typeface="Times New Roman" pitchFamily="18" charset="0"/>
              </a:rPr>
              <a:t>Neurophysiology</a:t>
            </a:r>
            <a:r>
              <a:rPr lang="en-US" sz="2800" dirty="0" smtClean="0">
                <a:latin typeface="Times New Roman" pitchFamily="18" charset="0"/>
                <a:cs typeface="Times New Roman" pitchFamily="18" charset="0"/>
              </a:rPr>
              <a:t> (from Greek νεῦρον, neuron, "nerve"; φύσις, physis, "nature, origin"; and -λογία, -logia) is a branch of physiology and neuroscience that is concerned with the study of the functioning of the nervous system.</a:t>
            </a:r>
          </a:p>
          <a:p>
            <a:pPr algn="just"/>
            <a:endParaRPr lang="en-US" sz="2800" dirty="0">
              <a:latin typeface="Times New Roman" pitchFamily="18" charset="0"/>
              <a:cs typeface="Times New Roman" pitchFamily="18" charset="0"/>
            </a:endParaRPr>
          </a:p>
        </p:txBody>
      </p:sp>
      <p:pic>
        <p:nvPicPr>
          <p:cNvPr id="31746" name="Picture 2" descr="https://encrypted-tbn0.gstatic.com/images?q=tbn:ANd9GcRPbyu38EXz6iVJd3dIh1Cj4rJVI0RT2Wj6dVdjJEHUaKEea-F9Wg"/>
          <p:cNvPicPr>
            <a:picLocks noChangeAspect="1" noChangeArrowheads="1"/>
          </p:cNvPicPr>
          <p:nvPr/>
        </p:nvPicPr>
        <p:blipFill>
          <a:blip r:embed="rId2" cstate="print"/>
          <a:srcRect/>
          <a:stretch>
            <a:fillRect/>
          </a:stretch>
        </p:blipFill>
        <p:spPr bwMode="auto">
          <a:xfrm>
            <a:off x="6934200" y="304800"/>
            <a:ext cx="1990725" cy="63246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5334000"/>
            <a:ext cx="8458200" cy="1524000"/>
          </a:xfrm>
        </p:spPr>
        <p:txBody>
          <a:bodyPr>
            <a:normAutofit/>
          </a:bodyPr>
          <a:lstStyle/>
          <a:p>
            <a:r>
              <a:rPr lang="en-US" sz="4000" b="1" dirty="0" smtClean="0">
                <a:latin typeface="Times New Roman" pitchFamily="18" charset="0"/>
                <a:cs typeface="Times New Roman" pitchFamily="18" charset="0"/>
              </a:rPr>
              <a:t>description</a:t>
            </a:r>
            <a:endParaRPr lang="en-US" sz="4000" b="1" dirty="0">
              <a:latin typeface="Times New Roman" pitchFamily="18" charset="0"/>
              <a:cs typeface="Times New Roman" pitchFamily="18" charset="0"/>
            </a:endParaRPr>
          </a:p>
        </p:txBody>
      </p:sp>
      <p:sp>
        <p:nvSpPr>
          <p:cNvPr id="3" name="Subtitle 2"/>
          <p:cNvSpPr>
            <a:spLocks noGrp="1"/>
          </p:cNvSpPr>
          <p:nvPr>
            <p:ph type="subTitle" idx="1"/>
          </p:nvPr>
        </p:nvSpPr>
        <p:spPr>
          <a:xfrm>
            <a:off x="381000" y="2438400"/>
            <a:ext cx="8458200" cy="2362200"/>
          </a:xfrm>
        </p:spPr>
        <p:txBody>
          <a:bodyPr>
            <a:normAutofit/>
          </a:bodyPr>
          <a:lstStyle/>
          <a:p>
            <a:pPr algn="just"/>
            <a:r>
              <a:rPr lang="en-US" sz="2800" b="1" dirty="0" smtClean="0">
                <a:latin typeface="Times New Roman" pitchFamily="18" charset="0"/>
                <a:cs typeface="Times New Roman" pitchFamily="18" charset="0"/>
              </a:rPr>
              <a:t>Neurophysiology</a:t>
            </a:r>
            <a:r>
              <a:rPr lang="en-US" sz="2800" dirty="0" smtClean="0">
                <a:latin typeface="Times New Roman" pitchFamily="18" charset="0"/>
                <a:cs typeface="Times New Roman" pitchFamily="18" charset="0"/>
              </a:rPr>
              <a:t> is connected with electrophysiology, neurobiology, psychology, neurology, clinical neurophysiology, neuroanatomy, cognitive science, biophysics, mathematical biology, and other brain sciences. </a:t>
            </a:r>
            <a:endParaRPr lang="en-US" sz="2800" dirty="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5105400"/>
            <a:ext cx="8458200" cy="1752600"/>
          </a:xfrm>
        </p:spPr>
        <p:txBody>
          <a:bodyPr>
            <a:normAutofit/>
          </a:bodyPr>
          <a:lstStyle/>
          <a:p>
            <a:r>
              <a:rPr lang="en-US" sz="4000" b="1" dirty="0" smtClean="0">
                <a:latin typeface="Times New Roman" pitchFamily="18" charset="0"/>
                <a:cs typeface="Times New Roman" pitchFamily="18" charset="0"/>
              </a:rPr>
              <a:t>r</a:t>
            </a:r>
            <a:r>
              <a:rPr lang="en-US" sz="4000" b="1" cap="none" dirty="0" smtClean="0">
                <a:latin typeface="Times New Roman" pitchFamily="18" charset="0"/>
                <a:cs typeface="Times New Roman" pitchFamily="18" charset="0"/>
              </a:rPr>
              <a:t>ole</a:t>
            </a:r>
            <a:r>
              <a:rPr lang="en-US" sz="4000" b="1" dirty="0" smtClean="0">
                <a:latin typeface="Times New Roman" pitchFamily="18" charset="0"/>
                <a:cs typeface="Times New Roman" pitchFamily="18" charset="0"/>
              </a:rPr>
              <a:t> </a:t>
            </a:r>
            <a:r>
              <a:rPr lang="en-US" sz="4000" b="1" cap="none" dirty="0" smtClean="0">
                <a:latin typeface="Times New Roman" pitchFamily="18" charset="0"/>
                <a:cs typeface="Times New Roman" pitchFamily="18" charset="0"/>
              </a:rPr>
              <a:t>of</a:t>
            </a:r>
            <a:r>
              <a:rPr lang="en-US" sz="4000" b="1" dirty="0" smtClean="0">
                <a:latin typeface="Times New Roman" pitchFamily="18" charset="0"/>
                <a:cs typeface="Times New Roman" pitchFamily="18" charset="0"/>
              </a:rPr>
              <a:t> n</a:t>
            </a:r>
            <a:r>
              <a:rPr lang="en-US" sz="4000" b="1" cap="none" dirty="0" smtClean="0">
                <a:latin typeface="Times New Roman" pitchFamily="18" charset="0"/>
                <a:cs typeface="Times New Roman" pitchFamily="18" charset="0"/>
              </a:rPr>
              <a:t>euroscientists</a:t>
            </a:r>
            <a:endParaRPr lang="en-US" sz="4000" b="1" dirty="0">
              <a:latin typeface="Times New Roman" pitchFamily="18" charset="0"/>
              <a:cs typeface="Times New Roman" pitchFamily="18" charset="0"/>
            </a:endParaRPr>
          </a:p>
        </p:txBody>
      </p:sp>
      <p:sp>
        <p:nvSpPr>
          <p:cNvPr id="3" name="Subtitle 2"/>
          <p:cNvSpPr>
            <a:spLocks noGrp="1"/>
          </p:cNvSpPr>
          <p:nvPr>
            <p:ph type="subTitle" idx="1"/>
          </p:nvPr>
        </p:nvSpPr>
        <p:spPr>
          <a:xfrm>
            <a:off x="381000" y="0"/>
            <a:ext cx="8458200" cy="4191000"/>
          </a:xfrm>
        </p:spPr>
        <p:txBody>
          <a:bodyPr>
            <a:normAutofit/>
          </a:bodyPr>
          <a:lstStyle/>
          <a:p>
            <a:pPr marL="457200" indent="-457200"/>
            <a:endParaRPr lang="en-US" sz="2800" dirty="0" smtClean="0">
              <a:latin typeface="Times New Roman" pitchFamily="18" charset="0"/>
              <a:cs typeface="Times New Roman" pitchFamily="18" charset="0"/>
            </a:endParaRPr>
          </a:p>
          <a:p>
            <a:pPr marL="514350" indent="-514350"/>
            <a:r>
              <a:rPr lang="en-US" sz="2800" b="1" dirty="0" smtClean="0">
                <a:latin typeface="Times New Roman" pitchFamily="18" charset="0"/>
                <a:cs typeface="Times New Roman" pitchFamily="18" charset="0"/>
              </a:rPr>
              <a:t>1. </a:t>
            </a:r>
            <a:r>
              <a:rPr lang="en-US" sz="2800" dirty="0" smtClean="0">
                <a:latin typeface="Times New Roman" pitchFamily="18" charset="0"/>
                <a:cs typeface="Times New Roman" pitchFamily="18" charset="0"/>
              </a:rPr>
              <a:t>In Human Brain Project </a:t>
            </a:r>
          </a:p>
          <a:p>
            <a:pPr marL="514350" indent="-514350"/>
            <a:r>
              <a:rPr lang="en-US" sz="2800" b="1" dirty="0" smtClean="0">
                <a:latin typeface="Times New Roman" pitchFamily="18" charset="0"/>
                <a:cs typeface="Times New Roman" pitchFamily="18" charset="0"/>
              </a:rPr>
              <a:t>2. </a:t>
            </a:r>
            <a:r>
              <a:rPr lang="en-US" sz="2800" dirty="0" smtClean="0">
                <a:latin typeface="Times New Roman" pitchFamily="18" charset="0"/>
                <a:cs typeface="Times New Roman" pitchFamily="18" charset="0"/>
              </a:rPr>
              <a:t>Mutation that arose long ago may be key to humans’ unique ability to produce and understand speech.</a:t>
            </a:r>
          </a:p>
          <a:p>
            <a:pPr marL="457200" indent="-457200"/>
            <a:r>
              <a:rPr lang="en-US" sz="2800" b="1" dirty="0" smtClean="0">
                <a:latin typeface="Times New Roman" pitchFamily="18" charset="0"/>
                <a:cs typeface="Times New Roman" pitchFamily="18" charset="0"/>
              </a:rPr>
              <a:t>3.  </a:t>
            </a:r>
            <a:r>
              <a:rPr lang="en-US" sz="2800" dirty="0" smtClean="0">
                <a:latin typeface="Times New Roman" pitchFamily="18" charset="0"/>
                <a:cs typeface="Times New Roman" pitchFamily="18" charset="0"/>
              </a:rPr>
              <a:t>In engaging the mind.</a:t>
            </a:r>
            <a:endParaRPr lang="en-US" sz="2800" b="1" dirty="0" smtClean="0">
              <a:latin typeface="Times New Roman" pitchFamily="18" charset="0"/>
              <a:cs typeface="Times New Roman" pitchFamily="18" charset="0"/>
            </a:endParaRPr>
          </a:p>
          <a:p>
            <a:pPr marL="457200" indent="-457200"/>
            <a:r>
              <a:rPr lang="en-US" sz="2800" b="1" dirty="0" smtClean="0">
                <a:latin typeface="Times New Roman" pitchFamily="18" charset="0"/>
                <a:cs typeface="Times New Roman" pitchFamily="18" charset="0"/>
              </a:rPr>
              <a:t>4.  </a:t>
            </a:r>
            <a:r>
              <a:rPr lang="en-US" sz="2800" dirty="0" smtClean="0">
                <a:latin typeface="Times New Roman" pitchFamily="18" charset="0"/>
                <a:cs typeface="Times New Roman" pitchFamily="18" charset="0"/>
              </a:rPr>
              <a:t>Identify key role of language gene.</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b="1" dirty="0" smtClean="0"/>
              <a:t>Approved By</a:t>
            </a:r>
          </a:p>
          <a:p>
            <a:pPr marL="0" indent="0">
              <a:buNone/>
            </a:pPr>
            <a:endParaRPr lang="en-US" dirty="0"/>
          </a:p>
          <a:p>
            <a:pPr marL="0" indent="0">
              <a:buNone/>
            </a:pPr>
            <a:r>
              <a:rPr lang="en-US" sz="2000" b="1" dirty="0" smtClean="0"/>
              <a:t> </a:t>
            </a:r>
          </a:p>
          <a:p>
            <a:pPr marL="0" indent="0">
              <a:buNone/>
            </a:pPr>
            <a:endParaRPr lang="en-US" b="1" dirty="0"/>
          </a:p>
          <a:p>
            <a:pPr marL="0" indent="0">
              <a:buNone/>
            </a:pPr>
            <a:r>
              <a:rPr lang="en-US" sz="2400" b="1" dirty="0" smtClean="0"/>
              <a:t>E-signature: </a:t>
            </a:r>
            <a:r>
              <a:rPr lang="en-US" sz="4000" b="1" dirty="0">
                <a:solidFill>
                  <a:schemeClr val="tx1"/>
                </a:solidFill>
                <a:latin typeface="Impact" pitchFamily="34" charset="0"/>
                <a:cs typeface="Times New Roman" pitchFamily="18" charset="0"/>
              </a:rPr>
              <a:t>Michael  A  Kirby</a:t>
            </a:r>
            <a:endParaRPr lang="en-US" sz="4000" b="1" dirty="0" smtClean="0">
              <a:solidFill>
                <a:schemeClr val="tx1"/>
              </a:solidFill>
              <a:latin typeface="Impact" pitchFamily="34" charset="0"/>
            </a:endParaRPr>
          </a:p>
          <a:p>
            <a:pPr marL="0" indent="0">
              <a:buNone/>
            </a:pPr>
            <a:endParaRPr lang="en-US" sz="2400" b="1" dirty="0"/>
          </a:p>
        </p:txBody>
      </p:sp>
    </p:spTree>
    <p:extLst>
      <p:ext uri="{BB962C8B-B14F-4D97-AF65-F5344CB8AC3E}">
        <p14:creationId xmlns:p14="http://schemas.microsoft.com/office/powerpoint/2010/main" val="14023866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endParaRPr lang="en-US" smtClean="0"/>
          </a:p>
        </p:txBody>
      </p:sp>
      <p:sp>
        <p:nvSpPr>
          <p:cNvPr id="22531" name="Content Placeholder 2"/>
          <p:cNvSpPr>
            <a:spLocks noGrp="1"/>
          </p:cNvSpPr>
          <p:nvPr>
            <p:ph idx="4294967295"/>
          </p:nvPr>
        </p:nvSpPr>
        <p:spPr>
          <a:xfrm>
            <a:off x="457200" y="1600200"/>
            <a:ext cx="8229600" cy="4525963"/>
          </a:xfrm>
        </p:spPr>
        <p:txBody>
          <a:bodyPr/>
          <a:lstStyle/>
          <a:p>
            <a:pPr eaLnBrk="1" hangingPunct="1"/>
            <a:endParaRPr lang="en-US" smtClean="0"/>
          </a:p>
        </p:txBody>
      </p:sp>
      <p:pic>
        <p:nvPicPr>
          <p:cNvPr id="22532" name="Picture 2" descr="C:\Users\rakesh-s\Desktop\2-2nd-dec.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3" descr="C:\Users\rakesh-s\Desktop\membership.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dirty="0">
                <a:solidFill>
                  <a:schemeClr val="accent5">
                    <a:lumMod val="10000"/>
                  </a:schemeClr>
                </a:solidFill>
                <a:latin typeface="Andalus" panose="02020603050405020304" pitchFamily="18" charset="-78"/>
                <a:ea typeface="Osaka" charset="-128"/>
                <a:cs typeface="Andalus" panose="02020603050405020304" pitchFamily="18" charset="-78"/>
              </a:rPr>
              <a:t>OMICS Group </a:t>
            </a:r>
            <a:r>
              <a:rPr lang="en-US" b="1" dirty="0">
                <a:solidFill>
                  <a:schemeClr val="accent5">
                    <a:lumMod val="10000"/>
                  </a:schemeClr>
                </a:solidFill>
                <a:latin typeface="Andalus" panose="02020603050405020304" pitchFamily="18" charset="-78"/>
                <a:ea typeface="Osaka" charset="-128"/>
                <a:cs typeface="Andalus" panose="02020603050405020304" pitchFamily="18" charset="-78"/>
              </a:rPr>
              <a:t>Open Access Membership</a:t>
            </a:r>
            <a:br>
              <a:rPr lang="en-US" b="1" dirty="0">
                <a:solidFill>
                  <a:schemeClr val="accent5">
                    <a:lumMod val="10000"/>
                  </a:schemeClr>
                </a:solidFill>
                <a:latin typeface="Andalus" panose="02020603050405020304" pitchFamily="18" charset="-78"/>
                <a:ea typeface="Osaka" charset="-128"/>
                <a:cs typeface="Andalus" panose="02020603050405020304" pitchFamily="18" charset="-78"/>
              </a:rPr>
            </a:br>
            <a:endParaRPr lang="en-US" dirty="0">
              <a:solidFill>
                <a:schemeClr val="accent5">
                  <a:lumMod val="10000"/>
                </a:schemeClr>
              </a:solidFill>
              <a:latin typeface="Andalus" panose="02020603050405020304" pitchFamily="18" charset="-78"/>
              <a:ea typeface="Osaka" charset="-128"/>
              <a:cs typeface="Andalus" panose="02020603050405020304" pitchFamily="18" charset="-78"/>
            </a:endParaRPr>
          </a:p>
        </p:txBody>
      </p:sp>
      <p:sp>
        <p:nvSpPr>
          <p:cNvPr id="7" name="Teardrop 6"/>
          <p:cNvSpPr/>
          <p:nvPr/>
        </p:nvSpPr>
        <p:spPr>
          <a:xfrm>
            <a:off x="609600" y="860425"/>
            <a:ext cx="7696200" cy="3330575"/>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2000" dirty="0">
                <a:latin typeface="Calisto MT" panose="02040603050505030304" pitchFamily="18" charset="0"/>
              </a:rPr>
              <a:t>OMICS publishing Group Open Access Membership enables academic and research institutions, funders and corporations to actively encourage open access in scholarly communication and the dissemination of research published by their authors.</a:t>
            </a:r>
          </a:p>
          <a:p>
            <a:pPr>
              <a:defRPr/>
            </a:pPr>
            <a:r>
              <a:rPr lang="en-US" sz="2000" dirty="0">
                <a:latin typeface="Calisto MT" panose="02040603050505030304" pitchFamily="18" charset="0"/>
              </a:rPr>
              <a:t>For more details and benefits, click on the link below:</a:t>
            </a:r>
          </a:p>
          <a:p>
            <a:pPr>
              <a:defRPr/>
            </a:pPr>
            <a:r>
              <a:rPr lang="en-US" sz="2000" dirty="0">
                <a:solidFill>
                  <a:schemeClr val="accent4">
                    <a:lumMod val="10000"/>
                  </a:schemeClr>
                </a:solidFill>
                <a:latin typeface="Calisto MT" panose="02040603050505030304" pitchFamily="18" charset="0"/>
                <a:hlinkClick r:id="rId4"/>
              </a:rPr>
              <a:t>http://omicsonline.org/membership.ph</a:t>
            </a:r>
            <a:r>
              <a:rPr lang="en-US" dirty="0">
                <a:solidFill>
                  <a:schemeClr val="accent4">
                    <a:lumMod val="10000"/>
                  </a:schemeClr>
                </a:solidFill>
                <a:latin typeface="Calisto MT" panose="02040603050505030304" pitchFamily="18" charset="0"/>
                <a:hlinkClick r:id="rId4"/>
              </a:rPr>
              <a:t>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476970426"/>
      </p:ext>
    </p:extLst>
  </p:cSld>
  <p:clrMapOvr>
    <a:masterClrMapping/>
  </p:clrMapOvr>
  <p:transition spd="slow">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5334000"/>
            <a:ext cx="8458200" cy="1295400"/>
          </a:xfrm>
        </p:spPr>
        <p:txBody>
          <a:bodyPr>
            <a:normAutofit/>
          </a:bodyPr>
          <a:lstStyle/>
          <a:p>
            <a:r>
              <a:rPr lang="en-US" sz="4000" b="1" dirty="0" smtClean="0">
                <a:latin typeface="Times New Roman" pitchFamily="18" charset="0"/>
                <a:cs typeface="Times New Roman" pitchFamily="18" charset="0"/>
              </a:rPr>
              <a:t>B</a:t>
            </a:r>
            <a:r>
              <a:rPr lang="en-US" sz="4000" b="1" cap="none" dirty="0" smtClean="0">
                <a:latin typeface="Times New Roman" pitchFamily="18" charset="0"/>
                <a:cs typeface="Times New Roman" pitchFamily="18" charset="0"/>
              </a:rPr>
              <a:t>iography</a:t>
            </a:r>
            <a:endParaRPr lang="en-US" sz="4000" b="1" dirty="0">
              <a:latin typeface="Times New Roman" pitchFamily="18" charset="0"/>
              <a:cs typeface="Times New Roman" pitchFamily="18" charset="0"/>
            </a:endParaRPr>
          </a:p>
        </p:txBody>
      </p:sp>
      <p:sp>
        <p:nvSpPr>
          <p:cNvPr id="3" name="Subtitle 2"/>
          <p:cNvSpPr>
            <a:spLocks noGrp="1"/>
          </p:cNvSpPr>
          <p:nvPr>
            <p:ph type="subTitle" idx="1"/>
          </p:nvPr>
        </p:nvSpPr>
        <p:spPr>
          <a:xfrm>
            <a:off x="0" y="0"/>
            <a:ext cx="9144000" cy="4876800"/>
          </a:xfrm>
        </p:spPr>
        <p:txBody>
          <a:bodyPr>
            <a:noAutofit/>
          </a:bodyPr>
          <a:lstStyle/>
          <a:p>
            <a:pPr algn="just"/>
            <a:r>
              <a:rPr lang="en-US" sz="2800" dirty="0" smtClean="0">
                <a:latin typeface="Times New Roman" pitchFamily="18" charset="0"/>
                <a:cs typeface="Times New Roman" pitchFamily="18" charset="0"/>
              </a:rPr>
              <a:t>Dr. Michael </a:t>
            </a:r>
            <a:r>
              <a:rPr lang="en-US" sz="2800" dirty="0">
                <a:latin typeface="Times New Roman" pitchFamily="18" charset="0"/>
                <a:cs typeface="Times New Roman" pitchFamily="18" charset="0"/>
              </a:rPr>
              <a:t>A. </a:t>
            </a:r>
            <a:r>
              <a:rPr lang="en-US" sz="2800" dirty="0" smtClean="0">
                <a:latin typeface="Times New Roman" pitchFamily="18" charset="0"/>
                <a:cs typeface="Times New Roman" pitchFamily="18" charset="0"/>
              </a:rPr>
              <a:t>Kirby received </a:t>
            </a:r>
            <a:r>
              <a:rPr lang="en-US" sz="2800" dirty="0">
                <a:latin typeface="Times New Roman" pitchFamily="18" charset="0"/>
                <a:cs typeface="Times New Roman" pitchFamily="18" charset="0"/>
              </a:rPr>
              <a:t>his </a:t>
            </a:r>
            <a:r>
              <a:rPr lang="en-US" sz="2800" dirty="0" smtClean="0">
                <a:latin typeface="Times New Roman" pitchFamily="18" charset="0"/>
                <a:cs typeface="Times New Roman" pitchFamily="18" charset="0"/>
              </a:rPr>
              <a:t>Ph.D. </a:t>
            </a:r>
            <a:r>
              <a:rPr lang="en-US" sz="2800" dirty="0">
                <a:latin typeface="Times New Roman" pitchFamily="18" charset="0"/>
                <a:cs typeface="Times New Roman" pitchFamily="18" charset="0"/>
              </a:rPr>
              <a:t>in neurosciences from University of California</a:t>
            </a:r>
            <a:r>
              <a:rPr lang="en-US" sz="2800" dirty="0" smtClean="0">
                <a:latin typeface="Times New Roman" pitchFamily="18" charset="0"/>
                <a:cs typeface="Times New Roman" pitchFamily="18" charset="0"/>
              </a:rPr>
              <a:t>. He </a:t>
            </a:r>
            <a:r>
              <a:rPr lang="en-US" sz="2800" dirty="0">
                <a:latin typeface="Times New Roman" pitchFamily="18" charset="0"/>
                <a:cs typeface="Times New Roman" pitchFamily="18" charset="0"/>
              </a:rPr>
              <a:t>worked as research assistant in California state University for 2 </a:t>
            </a:r>
            <a:r>
              <a:rPr lang="en-US" sz="2800" dirty="0" smtClean="0">
                <a:latin typeface="Times New Roman" pitchFamily="18" charset="0"/>
                <a:cs typeface="Times New Roman" pitchFamily="18" charset="0"/>
              </a:rPr>
              <a:t>years and </a:t>
            </a:r>
            <a:r>
              <a:rPr lang="en-US" sz="2800" dirty="0">
                <a:latin typeface="Times New Roman" pitchFamily="18" charset="0"/>
                <a:cs typeface="Times New Roman" pitchFamily="18" charset="0"/>
              </a:rPr>
              <a:t>then as research associate for 4 years. He rose from Assistant to Associate Professor at the Department of Pediatrics and Anatomy and the Center for Perinatal Research, Loma Linda University and came to Departments of Pathology and Human Anatomy as full Professor in 2002. </a:t>
            </a:r>
            <a:r>
              <a:rPr lang="en-US" sz="2800" dirty="0" smtClean="0">
                <a:latin typeface="Times New Roman" pitchFamily="18" charset="0"/>
                <a:cs typeface="Times New Roman" pitchFamily="18" charset="0"/>
              </a:rPr>
              <a:t>He </a:t>
            </a:r>
            <a:r>
              <a:rPr lang="en-US" sz="2800" dirty="0">
                <a:latin typeface="Times New Roman" pitchFamily="18" charset="0"/>
                <a:cs typeface="Times New Roman" pitchFamily="18" charset="0"/>
              </a:rPr>
              <a:t>worked as Associate vice chair, Chair, Associate vice chancellor and has Secondary Appointment at Department of Surgery, Neurosurgery.</a:t>
            </a:r>
          </a:p>
        </p:txBody>
      </p:sp>
    </p:spTree>
    <p:extLst>
      <p:ext uri="{BB962C8B-B14F-4D97-AF65-F5344CB8AC3E}">
        <p14:creationId xmlns:p14="http://schemas.microsoft.com/office/powerpoint/2010/main" val="14381151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5334000"/>
            <a:ext cx="8458200" cy="1371600"/>
          </a:xfrm>
        </p:spPr>
        <p:txBody>
          <a:bodyPr>
            <a:normAutofit/>
          </a:bodyPr>
          <a:lstStyle/>
          <a:p>
            <a:r>
              <a:rPr lang="en-US" sz="4000" b="1" dirty="0" smtClean="0">
                <a:latin typeface="Times New Roman" pitchFamily="18" charset="0"/>
                <a:cs typeface="Times New Roman" pitchFamily="18" charset="0"/>
              </a:rPr>
              <a:t>R</a:t>
            </a:r>
            <a:r>
              <a:rPr lang="en-US" sz="4000" b="1" cap="none" dirty="0" smtClean="0">
                <a:latin typeface="Times New Roman" pitchFamily="18" charset="0"/>
                <a:cs typeface="Times New Roman" pitchFamily="18" charset="0"/>
              </a:rPr>
              <a:t>esearch </a:t>
            </a:r>
            <a:r>
              <a:rPr lang="en-US" sz="4000" b="1" dirty="0" smtClean="0">
                <a:latin typeface="Times New Roman" pitchFamily="18" charset="0"/>
                <a:cs typeface="Times New Roman" pitchFamily="18" charset="0"/>
              </a:rPr>
              <a:t>I</a:t>
            </a:r>
            <a:r>
              <a:rPr lang="en-US" sz="4000" b="1" cap="none" dirty="0" smtClean="0">
                <a:latin typeface="Times New Roman" pitchFamily="18" charset="0"/>
                <a:cs typeface="Times New Roman" pitchFamily="18" charset="0"/>
              </a:rPr>
              <a:t>nterest</a:t>
            </a:r>
            <a:endParaRPr lang="en-US" sz="4000" b="1" dirty="0">
              <a:latin typeface="Times New Roman" pitchFamily="18" charset="0"/>
              <a:cs typeface="Times New Roman" pitchFamily="18" charset="0"/>
            </a:endParaRPr>
          </a:p>
        </p:txBody>
      </p:sp>
      <p:sp>
        <p:nvSpPr>
          <p:cNvPr id="3" name="Subtitle 2"/>
          <p:cNvSpPr>
            <a:spLocks noGrp="1"/>
          </p:cNvSpPr>
          <p:nvPr>
            <p:ph type="subTitle" idx="1"/>
          </p:nvPr>
        </p:nvSpPr>
        <p:spPr>
          <a:xfrm>
            <a:off x="0" y="685800"/>
            <a:ext cx="9144000" cy="2514600"/>
          </a:xfrm>
        </p:spPr>
        <p:txBody>
          <a:bodyPr/>
          <a:lstStyle/>
          <a:p>
            <a:pPr algn="just"/>
            <a:r>
              <a:rPr lang="en-US" sz="2800" dirty="0" smtClean="0">
                <a:latin typeface="Times New Roman" pitchFamily="18" charset="0"/>
                <a:cs typeface="Times New Roman" pitchFamily="18" charset="0"/>
              </a:rPr>
              <a:t>Neuroscience; Neurophysiology; Neuroanatomy </a:t>
            </a:r>
            <a:r>
              <a:rPr lang="en-US" sz="2800" dirty="0">
                <a:latin typeface="Times New Roman" pitchFamily="18" charset="0"/>
                <a:cs typeface="Times New Roman" pitchFamily="18" charset="0"/>
              </a:rPr>
              <a:t>with special concentration in Developmental </a:t>
            </a:r>
            <a:r>
              <a:rPr lang="en-US" sz="2800" dirty="0" smtClean="0">
                <a:latin typeface="Times New Roman" pitchFamily="18" charset="0"/>
                <a:cs typeface="Times New Roman" pitchFamily="18" charset="0"/>
              </a:rPr>
              <a:t>Neurobiology; neural </a:t>
            </a:r>
            <a:r>
              <a:rPr lang="en-US" sz="2800" dirty="0">
                <a:latin typeface="Times New Roman" pitchFamily="18" charset="0"/>
                <a:cs typeface="Times New Roman" pitchFamily="18" charset="0"/>
              </a:rPr>
              <a:t>mechanisms in labor and </a:t>
            </a:r>
            <a:r>
              <a:rPr lang="en-US" sz="2800" dirty="0" smtClean="0">
                <a:latin typeface="Times New Roman" pitchFamily="18" charset="0"/>
                <a:cs typeface="Times New Roman" pitchFamily="18" charset="0"/>
              </a:rPr>
              <a:t>parturition</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0110152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itchFamily="18" charset="0"/>
                <a:cs typeface="Times New Roman" pitchFamily="18" charset="0"/>
              </a:rPr>
              <a:t>R</a:t>
            </a:r>
            <a:r>
              <a:rPr lang="en-US" b="1" cap="none" dirty="0">
                <a:latin typeface="Times New Roman" pitchFamily="18" charset="0"/>
                <a:cs typeface="Times New Roman" pitchFamily="18" charset="0"/>
              </a:rPr>
              <a:t>ecent </a:t>
            </a:r>
            <a:r>
              <a:rPr lang="en-US" b="1" dirty="0">
                <a:latin typeface="Times New Roman" pitchFamily="18" charset="0"/>
                <a:cs typeface="Times New Roman" pitchFamily="18" charset="0"/>
              </a:rPr>
              <a:t>p</a:t>
            </a:r>
            <a:r>
              <a:rPr lang="en-US" b="1" cap="none" dirty="0">
                <a:latin typeface="Times New Roman" pitchFamily="18" charset="0"/>
                <a:cs typeface="Times New Roman" pitchFamily="18" charset="0"/>
              </a:rPr>
              <a:t>ublications</a:t>
            </a:r>
            <a:endParaRPr lang="en-US" dirty="0"/>
          </a:p>
        </p:txBody>
      </p:sp>
      <p:sp>
        <p:nvSpPr>
          <p:cNvPr id="3" name="Content Placeholder 2"/>
          <p:cNvSpPr>
            <a:spLocks noGrp="1"/>
          </p:cNvSpPr>
          <p:nvPr>
            <p:ph idx="1"/>
          </p:nvPr>
        </p:nvSpPr>
        <p:spPr>
          <a:xfrm>
            <a:off x="0" y="1143000"/>
            <a:ext cx="9144000" cy="5791200"/>
          </a:xfrm>
        </p:spPr>
        <p:txBody>
          <a:bodyPr>
            <a:noAutofit/>
          </a:bodyPr>
          <a:lstStyle/>
          <a:p>
            <a:pPr algn="just"/>
            <a:r>
              <a:rPr lang="en-US" sz="1600" dirty="0">
                <a:latin typeface="Times New Roman" pitchFamily="18" charset="0"/>
                <a:cs typeface="Times New Roman" pitchFamily="18" charset="0"/>
              </a:rPr>
              <a:t>Clyde, L.A., </a:t>
            </a:r>
            <a:r>
              <a:rPr lang="en-US" sz="1600" dirty="0" err="1">
                <a:latin typeface="Times New Roman" pitchFamily="18" charset="0"/>
                <a:cs typeface="Times New Roman" pitchFamily="18" charset="0"/>
              </a:rPr>
              <a:t>Lechuga</a:t>
            </a:r>
            <a:r>
              <a:rPr lang="en-US" sz="1600" dirty="0">
                <a:latin typeface="Times New Roman" pitchFamily="18" charset="0"/>
                <a:cs typeface="Times New Roman" pitchFamily="18" charset="0"/>
              </a:rPr>
              <a:t>, T.J., </a:t>
            </a:r>
            <a:r>
              <a:rPr lang="en-US" sz="1600" dirty="0" err="1">
                <a:latin typeface="Times New Roman" pitchFamily="18" charset="0"/>
                <a:cs typeface="Times New Roman" pitchFamily="18" charset="0"/>
              </a:rPr>
              <a:t>Ebner</a:t>
            </a:r>
            <a:r>
              <a:rPr lang="en-US" sz="1600" dirty="0">
                <a:latin typeface="Times New Roman" pitchFamily="18" charset="0"/>
                <a:cs typeface="Times New Roman" pitchFamily="18" charset="0"/>
              </a:rPr>
              <a:t>, Charlotte, A., Burns, AE.,</a:t>
            </a:r>
            <a:r>
              <a:rPr lang="en-US" sz="1600" b="1" dirty="0">
                <a:latin typeface="Times New Roman" pitchFamily="18" charset="0"/>
                <a:cs typeface="Times New Roman" pitchFamily="18" charset="0"/>
              </a:rPr>
              <a:t> Kirby, M.A., </a:t>
            </a:r>
            <a:r>
              <a:rPr lang="en-US" sz="1600" dirty="0" err="1">
                <a:latin typeface="Times New Roman" pitchFamily="18" charset="0"/>
                <a:cs typeface="Times New Roman" pitchFamily="18" charset="0"/>
              </a:rPr>
              <a:t>Yellon</a:t>
            </a:r>
            <a:r>
              <a:rPr lang="en-US" sz="1600" dirty="0">
                <a:latin typeface="Times New Roman" pitchFamily="18" charset="0"/>
                <a:cs typeface="Times New Roman" pitchFamily="18" charset="0"/>
              </a:rPr>
              <a:t>, S.M. (2010). Transection of the pelvic or </a:t>
            </a:r>
            <a:r>
              <a:rPr lang="en-US" sz="1600" dirty="0" err="1">
                <a:latin typeface="Times New Roman" pitchFamily="18" charset="0"/>
                <a:cs typeface="Times New Roman" pitchFamily="18" charset="0"/>
              </a:rPr>
              <a:t>Vagus</a:t>
            </a:r>
            <a:r>
              <a:rPr lang="en-US" sz="1600" dirty="0">
                <a:latin typeface="Times New Roman" pitchFamily="18" charset="0"/>
                <a:cs typeface="Times New Roman" pitchFamily="18" charset="0"/>
              </a:rPr>
              <a:t> nerve forestalls ripening of the cervix and delays birth in rats. In</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submission.</a:t>
            </a:r>
          </a:p>
          <a:p>
            <a:pPr algn="just"/>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S.M. </a:t>
            </a:r>
            <a:r>
              <a:rPr lang="en-US" sz="1600" dirty="0" err="1">
                <a:latin typeface="Times New Roman" pitchFamily="18" charset="0"/>
                <a:cs typeface="Times New Roman" pitchFamily="18" charset="0"/>
              </a:rPr>
              <a:t>Yellon</a:t>
            </a:r>
            <a:r>
              <a:rPr lang="en-US" sz="1600" dirty="0">
                <a:latin typeface="Times New Roman" pitchFamily="18" charset="0"/>
                <a:cs typeface="Times New Roman" pitchFamily="18" charset="0"/>
              </a:rPr>
              <a:t>, L.A. Grisham, G. </a:t>
            </a:r>
            <a:r>
              <a:rPr lang="en-US" sz="1600" dirty="0" err="1">
                <a:latin typeface="Times New Roman" pitchFamily="18" charset="0"/>
                <a:cs typeface="Times New Roman" pitchFamily="18" charset="0"/>
              </a:rPr>
              <a:t>Rambau</a:t>
            </a:r>
            <a:r>
              <a:rPr lang="en-US" sz="1600" dirty="0">
                <a:latin typeface="Times New Roman" pitchFamily="18" charset="0"/>
                <a:cs typeface="Times New Roman" pitchFamily="18" charset="0"/>
              </a:rPr>
              <a:t>, T.J. </a:t>
            </a:r>
            <a:r>
              <a:rPr lang="en-US" sz="1600" dirty="0" err="1">
                <a:latin typeface="Times New Roman" pitchFamily="18" charset="0"/>
                <a:cs typeface="Times New Roman" pitchFamily="18" charset="0"/>
              </a:rPr>
              <a:t>Lechuga</a:t>
            </a:r>
            <a:r>
              <a:rPr lang="en-US" sz="1600" dirty="0">
                <a:latin typeface="Times New Roman" pitchFamily="18" charset="0"/>
                <a:cs typeface="Times New Roman" pitchFamily="18" charset="0"/>
              </a:rPr>
              <a:t>, </a:t>
            </a:r>
            <a:r>
              <a:rPr lang="en-US" sz="1600" b="1" dirty="0">
                <a:latin typeface="Times New Roman" pitchFamily="18" charset="0"/>
                <a:cs typeface="Times New Roman" pitchFamily="18" charset="0"/>
              </a:rPr>
              <a:t>M.A. Kirby </a:t>
            </a:r>
            <a:r>
              <a:rPr lang="en-US" sz="1600" dirty="0">
                <a:latin typeface="Times New Roman" pitchFamily="18" charset="0"/>
                <a:cs typeface="Times New Roman" pitchFamily="18" charset="0"/>
              </a:rPr>
              <a:t>(2010). Pregnancy-related reduction in connections from the cervix to forebrain and hypothalamus in mice.  </a:t>
            </a:r>
            <a:r>
              <a:rPr lang="en-US" sz="1600" i="1" dirty="0">
                <a:latin typeface="Times New Roman" pitchFamily="18" charset="0"/>
                <a:cs typeface="Times New Roman" pitchFamily="18" charset="0"/>
              </a:rPr>
              <a:t>J. of</a:t>
            </a:r>
            <a:r>
              <a:rPr lang="en-US" sz="1600" dirty="0">
                <a:latin typeface="Times New Roman" pitchFamily="18" charset="0"/>
                <a:cs typeface="Times New Roman" pitchFamily="18" charset="0"/>
              </a:rPr>
              <a:t> </a:t>
            </a:r>
            <a:r>
              <a:rPr lang="en-US" sz="1600" i="1" dirty="0">
                <a:latin typeface="Times New Roman" pitchFamily="18" charset="0"/>
                <a:cs typeface="Times New Roman" pitchFamily="18" charset="0"/>
              </a:rPr>
              <a:t>Reproduction, </a:t>
            </a:r>
            <a:r>
              <a:rPr lang="en-US" sz="1600" b="1" dirty="0">
                <a:latin typeface="Times New Roman" pitchFamily="18" charset="0"/>
                <a:cs typeface="Times New Roman" pitchFamily="18" charset="0"/>
              </a:rPr>
              <a:t>140</a:t>
            </a:r>
            <a:r>
              <a:rPr lang="en-US" sz="1600" dirty="0">
                <a:latin typeface="Times New Roman" pitchFamily="18" charset="0"/>
                <a:cs typeface="Times New Roman" pitchFamily="18" charset="0"/>
              </a:rPr>
              <a:t>, 1-10.</a:t>
            </a:r>
          </a:p>
          <a:p>
            <a:pPr algn="just"/>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L. </a:t>
            </a:r>
            <a:r>
              <a:rPr lang="en-US" sz="1600" dirty="0" err="1">
                <a:latin typeface="Times New Roman" pitchFamily="18" charset="0"/>
                <a:cs typeface="Times New Roman" pitchFamily="18" charset="0"/>
              </a:rPr>
              <a:t>Anissian</a:t>
            </a:r>
            <a:r>
              <a:rPr lang="en-US" sz="1600" dirty="0">
                <a:latin typeface="Times New Roman" pitchFamily="18" charset="0"/>
                <a:cs typeface="Times New Roman" pitchFamily="18" charset="0"/>
              </a:rPr>
              <a:t>, </a:t>
            </a:r>
            <a:r>
              <a:rPr lang="en-US" sz="1600" b="1" dirty="0">
                <a:latin typeface="Times New Roman" pitchFamily="18" charset="0"/>
                <a:cs typeface="Times New Roman" pitchFamily="18" charset="0"/>
              </a:rPr>
              <a:t>M.A. Kirby</a:t>
            </a:r>
            <a:r>
              <a:rPr lang="en-US" sz="1600" dirty="0">
                <a:latin typeface="Times New Roman" pitchFamily="18" charset="0"/>
                <a:cs typeface="Times New Roman" pitchFamily="18" charset="0"/>
              </a:rPr>
              <a:t>, and A. Stark (2009). Primary Cortical Brain Cells influence Osteoblast Activity. J. of </a:t>
            </a:r>
            <a:r>
              <a:rPr lang="en-US" sz="1600" i="1" dirty="0">
                <a:latin typeface="Times New Roman" pitchFamily="18" charset="0"/>
                <a:cs typeface="Times New Roman" pitchFamily="18" charset="0"/>
              </a:rPr>
              <a:t>Biochemical and Biophysical Research Communications</a:t>
            </a:r>
            <a:r>
              <a:rPr lang="en-US" sz="1600" dirty="0">
                <a:latin typeface="Times New Roman" pitchFamily="18" charset="0"/>
                <a:cs typeface="Times New Roman" pitchFamily="18" charset="0"/>
              </a:rPr>
              <a:t>.  In Press: Ms. No.: BBRC-09-5889.</a:t>
            </a:r>
          </a:p>
          <a:p>
            <a:pPr algn="just"/>
            <a:r>
              <a:rPr lang="en-US" sz="1600" b="1" dirty="0">
                <a:latin typeface="Times New Roman" pitchFamily="18" charset="0"/>
                <a:cs typeface="Times New Roman" pitchFamily="18" charset="0"/>
              </a:rPr>
              <a:t> M. A. Kirby</a:t>
            </a:r>
            <a:r>
              <a:rPr lang="en-US" sz="1600" dirty="0">
                <a:latin typeface="Times New Roman" pitchFamily="18" charset="0"/>
                <a:cs typeface="Times New Roman" pitchFamily="18" charset="0"/>
              </a:rPr>
              <a:t>, M. M. Groves, and S. M. </a:t>
            </a:r>
            <a:r>
              <a:rPr lang="en-US" sz="1600" dirty="0" err="1">
                <a:latin typeface="Times New Roman" pitchFamily="18" charset="0"/>
                <a:cs typeface="Times New Roman" pitchFamily="18" charset="0"/>
              </a:rPr>
              <a:t>Yellon</a:t>
            </a:r>
            <a:r>
              <a:rPr lang="en-US" sz="1600" dirty="0">
                <a:latin typeface="Times New Roman" pitchFamily="18" charset="0"/>
                <a:cs typeface="Times New Roman" pitchFamily="18" charset="0"/>
              </a:rPr>
              <a:t>, (2009). Retrograde tracing of spinal cord connections </a:t>
            </a:r>
            <a:r>
              <a:rPr lang="en-US" sz="1600" dirty="0" err="1">
                <a:latin typeface="Times New Roman" pitchFamily="18" charset="0"/>
                <a:cs typeface="Times New Roman" pitchFamily="18" charset="0"/>
              </a:rPr>
              <a:t>tothe</a:t>
            </a:r>
            <a:r>
              <a:rPr lang="en-US" sz="1600" dirty="0">
                <a:latin typeface="Times New Roman" pitchFamily="18" charset="0"/>
                <a:cs typeface="Times New Roman" pitchFamily="18" charset="0"/>
              </a:rPr>
              <a:t> cervix with pregnancy in mice.  </a:t>
            </a:r>
            <a:r>
              <a:rPr lang="en-US" sz="1600" i="1" dirty="0">
                <a:latin typeface="Times New Roman" pitchFamily="18" charset="0"/>
                <a:cs typeface="Times New Roman" pitchFamily="18" charset="0"/>
              </a:rPr>
              <a:t>J. of</a:t>
            </a:r>
            <a:r>
              <a:rPr lang="en-US" sz="1600" dirty="0">
                <a:latin typeface="Times New Roman" pitchFamily="18" charset="0"/>
                <a:cs typeface="Times New Roman" pitchFamily="18" charset="0"/>
              </a:rPr>
              <a:t> </a:t>
            </a:r>
            <a:r>
              <a:rPr lang="en-US" sz="1600" i="1" dirty="0">
                <a:latin typeface="Times New Roman" pitchFamily="18" charset="0"/>
                <a:cs typeface="Times New Roman" pitchFamily="18" charset="0"/>
              </a:rPr>
              <a:t>Reproduction, </a:t>
            </a:r>
            <a:r>
              <a:rPr lang="en-US" sz="1600" b="1" i="1" dirty="0">
                <a:latin typeface="Times New Roman" pitchFamily="18" charset="0"/>
                <a:cs typeface="Times New Roman" pitchFamily="18" charset="0"/>
              </a:rPr>
              <a:t>139</a:t>
            </a:r>
            <a:r>
              <a:rPr lang="en-US" sz="1600" i="1" dirty="0">
                <a:latin typeface="Times New Roman" pitchFamily="18" charset="0"/>
                <a:cs typeface="Times New Roman" pitchFamily="18" charset="0"/>
              </a:rPr>
              <a:t>:1-10,2009.</a:t>
            </a:r>
            <a:endParaRPr lang="en-US" sz="1600" dirty="0">
              <a:latin typeface="Times New Roman" pitchFamily="18" charset="0"/>
              <a:cs typeface="Times New Roman" pitchFamily="18" charset="0"/>
            </a:endParaRPr>
          </a:p>
          <a:p>
            <a:pPr algn="just"/>
            <a:r>
              <a:rPr lang="en-US" sz="1600" dirty="0">
                <a:latin typeface="Times New Roman" pitchFamily="18" charset="0"/>
                <a:cs typeface="Times New Roman" pitchFamily="18" charset="0"/>
              </a:rPr>
              <a:t> Boyd J.W., T.J. </a:t>
            </a:r>
            <a:r>
              <a:rPr lang="en-US" sz="1600" dirty="0" err="1">
                <a:latin typeface="Times New Roman" pitchFamily="18" charset="0"/>
                <a:cs typeface="Times New Roman" pitchFamily="18" charset="0"/>
              </a:rPr>
              <a:t>Lechuga</a:t>
            </a:r>
            <a:r>
              <a:rPr lang="en-US" sz="1600" dirty="0">
                <a:latin typeface="Times New Roman" pitchFamily="18" charset="0"/>
                <a:cs typeface="Times New Roman" pitchFamily="18" charset="0"/>
              </a:rPr>
              <a:t>, C.A. </a:t>
            </a:r>
            <a:r>
              <a:rPr lang="en-US" sz="1600" dirty="0" err="1">
                <a:latin typeface="Times New Roman" pitchFamily="18" charset="0"/>
                <a:cs typeface="Times New Roman" pitchFamily="18" charset="0"/>
              </a:rPr>
              <a:t>Ebner</a:t>
            </a:r>
            <a:r>
              <a:rPr lang="en-US" sz="1600" dirty="0">
                <a:latin typeface="Times New Roman" pitchFamily="18" charset="0"/>
                <a:cs typeface="Times New Roman" pitchFamily="18" charset="0"/>
              </a:rPr>
              <a:t>, </a:t>
            </a:r>
            <a:r>
              <a:rPr lang="en-US" sz="1600" b="1" dirty="0">
                <a:latin typeface="Times New Roman" pitchFamily="18" charset="0"/>
                <a:cs typeface="Times New Roman" pitchFamily="18" charset="0"/>
              </a:rPr>
              <a:t>M.A.</a:t>
            </a:r>
            <a:r>
              <a:rPr lang="en-US" sz="1600" dirty="0">
                <a:latin typeface="Times New Roman" pitchFamily="18" charset="0"/>
                <a:cs typeface="Times New Roman" pitchFamily="18" charset="0"/>
              </a:rPr>
              <a:t> </a:t>
            </a:r>
            <a:r>
              <a:rPr lang="en-US" sz="1600" b="1" dirty="0">
                <a:latin typeface="Times New Roman" pitchFamily="18" charset="0"/>
                <a:cs typeface="Times New Roman" pitchFamily="18" charset="0"/>
              </a:rPr>
              <a:t>Kirby</a:t>
            </a:r>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Yellon</a:t>
            </a:r>
            <a:r>
              <a:rPr lang="en-US" sz="1600" dirty="0">
                <a:latin typeface="Times New Roman" pitchFamily="18" charset="0"/>
                <a:cs typeface="Times New Roman" pitchFamily="18" charset="0"/>
              </a:rPr>
              <a:t> S.M. (2009). Cervix remodeling and parturition in the rat: lack of a role for </a:t>
            </a:r>
            <a:r>
              <a:rPr lang="en-US" sz="1600" dirty="0" err="1">
                <a:latin typeface="Times New Roman" pitchFamily="18" charset="0"/>
                <a:cs typeface="Times New Roman" pitchFamily="18" charset="0"/>
              </a:rPr>
              <a:t>hypogastric</a:t>
            </a:r>
            <a:r>
              <a:rPr lang="en-US" sz="1600" dirty="0">
                <a:latin typeface="Times New Roman" pitchFamily="18" charset="0"/>
                <a:cs typeface="Times New Roman" pitchFamily="18" charset="0"/>
              </a:rPr>
              <a:t> innervation.  </a:t>
            </a:r>
            <a:r>
              <a:rPr lang="en-US" sz="1600" i="1" dirty="0">
                <a:latin typeface="Times New Roman" pitchFamily="18" charset="0"/>
                <a:cs typeface="Times New Roman" pitchFamily="18" charset="0"/>
              </a:rPr>
              <a:t>J. of</a:t>
            </a:r>
            <a:r>
              <a:rPr lang="en-US" sz="1600" dirty="0">
                <a:latin typeface="Times New Roman" pitchFamily="18" charset="0"/>
                <a:cs typeface="Times New Roman" pitchFamily="18" charset="0"/>
              </a:rPr>
              <a:t> </a:t>
            </a:r>
            <a:r>
              <a:rPr lang="en-US" sz="1600" i="1" dirty="0">
                <a:latin typeface="Times New Roman" pitchFamily="18" charset="0"/>
                <a:cs typeface="Times New Roman" pitchFamily="18" charset="0"/>
              </a:rPr>
              <a:t>Reproduction </a:t>
            </a:r>
            <a:r>
              <a:rPr lang="en-US" sz="1600" b="1" dirty="0">
                <a:latin typeface="Times New Roman" pitchFamily="18" charset="0"/>
                <a:cs typeface="Times New Roman" pitchFamily="18" charset="0"/>
              </a:rPr>
              <a:t>137</a:t>
            </a:r>
            <a:r>
              <a:rPr lang="en-US" sz="1600" dirty="0">
                <a:latin typeface="Times New Roman" pitchFamily="18" charset="0"/>
                <a:cs typeface="Times New Roman" pitchFamily="18" charset="0"/>
              </a:rPr>
              <a:t>:  739-748.</a:t>
            </a:r>
          </a:p>
          <a:p>
            <a:pPr algn="just"/>
            <a:r>
              <a:rPr lang="en-US" sz="1600" dirty="0">
                <a:latin typeface="Times New Roman" pitchFamily="18" charset="0"/>
                <a:cs typeface="Times New Roman" pitchFamily="18" charset="0"/>
              </a:rPr>
              <a:t> </a:t>
            </a:r>
            <a:r>
              <a:rPr lang="en-US" sz="1600" dirty="0" err="1">
                <a:latin typeface="Times New Roman" pitchFamily="18" charset="0"/>
                <a:cs typeface="Times New Roman" pitchFamily="18" charset="0"/>
              </a:rPr>
              <a:t>Yellon</a:t>
            </a:r>
            <a:r>
              <a:rPr lang="en-US" sz="1600" dirty="0">
                <a:latin typeface="Times New Roman" pitchFamily="18" charset="0"/>
                <a:cs typeface="Times New Roman" pitchFamily="18" charset="0"/>
              </a:rPr>
              <a:t> S.M., Bur ns A.E., J.L. See, T.J. </a:t>
            </a:r>
            <a:r>
              <a:rPr lang="en-US" sz="1600" dirty="0" err="1">
                <a:latin typeface="Times New Roman" pitchFamily="18" charset="0"/>
                <a:cs typeface="Times New Roman" pitchFamily="18" charset="0"/>
              </a:rPr>
              <a:t>Lechuga</a:t>
            </a:r>
            <a:r>
              <a:rPr lang="en-US" sz="1600" dirty="0">
                <a:latin typeface="Times New Roman" pitchFamily="18" charset="0"/>
                <a:cs typeface="Times New Roman" pitchFamily="18" charset="0"/>
              </a:rPr>
              <a:t>, </a:t>
            </a:r>
            <a:r>
              <a:rPr lang="en-US" sz="1600" b="1" dirty="0">
                <a:latin typeface="Times New Roman" pitchFamily="18" charset="0"/>
                <a:cs typeface="Times New Roman" pitchFamily="18" charset="0"/>
              </a:rPr>
              <a:t>M.A. Kirby </a:t>
            </a:r>
            <a:r>
              <a:rPr lang="en-US" sz="1600" dirty="0">
                <a:latin typeface="Times New Roman" pitchFamily="18" charset="0"/>
                <a:cs typeface="Times New Roman" pitchFamily="18" charset="0"/>
              </a:rPr>
              <a:t>(2009). Progesterone Withdrawal Promotes Remodeling Processes in the </a:t>
            </a:r>
            <a:r>
              <a:rPr lang="en-US" sz="1600" dirty="0" err="1">
                <a:latin typeface="Times New Roman" pitchFamily="18" charset="0"/>
                <a:cs typeface="Times New Roman" pitchFamily="18" charset="0"/>
              </a:rPr>
              <a:t>Nonpregnant</a:t>
            </a:r>
            <a:r>
              <a:rPr lang="en-US" sz="1600" dirty="0">
                <a:latin typeface="Times New Roman" pitchFamily="18" charset="0"/>
                <a:cs typeface="Times New Roman" pitchFamily="18" charset="0"/>
              </a:rPr>
              <a:t> Mouse Cervix. </a:t>
            </a:r>
            <a:r>
              <a:rPr lang="en-US" sz="1600" i="1" dirty="0">
                <a:latin typeface="Times New Roman" pitchFamily="18" charset="0"/>
                <a:cs typeface="Times New Roman" pitchFamily="18" charset="0"/>
              </a:rPr>
              <a:t>Biol. </a:t>
            </a:r>
            <a:r>
              <a:rPr lang="en-US" sz="1600" i="1" dirty="0" err="1">
                <a:latin typeface="Times New Roman" pitchFamily="18" charset="0"/>
                <a:cs typeface="Times New Roman" pitchFamily="18" charset="0"/>
              </a:rPr>
              <a:t>Reprod</a:t>
            </a:r>
            <a:r>
              <a:rPr lang="en-US" sz="1600" i="1" dirty="0">
                <a:latin typeface="Times New Roman" pitchFamily="18" charset="0"/>
                <a:cs typeface="Times New Roman" pitchFamily="18" charset="0"/>
              </a:rPr>
              <a:t>. </a:t>
            </a:r>
            <a:r>
              <a:rPr lang="en-US" sz="1600" b="1" dirty="0">
                <a:latin typeface="Times New Roman" pitchFamily="18" charset="0"/>
                <a:cs typeface="Times New Roman" pitchFamily="18" charset="0"/>
              </a:rPr>
              <a:t>81</a:t>
            </a:r>
            <a:r>
              <a:rPr lang="en-US" sz="1600" dirty="0">
                <a:latin typeface="Times New Roman" pitchFamily="18" charset="0"/>
                <a:cs typeface="Times New Roman" pitchFamily="18" charset="0"/>
              </a:rPr>
              <a:t>:</a:t>
            </a:r>
            <a:r>
              <a:rPr lang="en-US" sz="1600" i="1" dirty="0">
                <a:latin typeface="Times New Roman" pitchFamily="18" charset="0"/>
                <a:cs typeface="Times New Roman" pitchFamily="18" charset="0"/>
              </a:rPr>
              <a:t> 1-6</a:t>
            </a:r>
            <a:r>
              <a:rPr lang="en-US" sz="1600" dirty="0">
                <a:latin typeface="Times New Roman" pitchFamily="18" charset="0"/>
                <a:cs typeface="Times New Roman" pitchFamily="18" charset="0"/>
              </a:rPr>
              <a:t>, 2009. </a:t>
            </a:r>
          </a:p>
          <a:p>
            <a:pPr algn="just"/>
            <a:r>
              <a:rPr lang="en-US" sz="1600" dirty="0">
                <a:latin typeface="Times New Roman" pitchFamily="18" charset="0"/>
                <a:cs typeface="Times New Roman" pitchFamily="18" charset="0"/>
              </a:rPr>
              <a:t> Kirby L.S., </a:t>
            </a:r>
            <a:r>
              <a:rPr lang="en-US" sz="1600" b="1" dirty="0">
                <a:latin typeface="Times New Roman" pitchFamily="18" charset="0"/>
                <a:cs typeface="Times New Roman" pitchFamily="18" charset="0"/>
              </a:rPr>
              <a:t>M.A. Kirby</a:t>
            </a:r>
            <a:r>
              <a:rPr lang="en-US" sz="1600" dirty="0">
                <a:latin typeface="Times New Roman" pitchFamily="18" charset="0"/>
                <a:cs typeface="Times New Roman" pitchFamily="18" charset="0"/>
              </a:rPr>
              <a:t>, J.W. Warren, L.T. Tran, and S.M. </a:t>
            </a:r>
            <a:r>
              <a:rPr lang="en-US" sz="1600" dirty="0" err="1">
                <a:latin typeface="Times New Roman" pitchFamily="18" charset="0"/>
                <a:cs typeface="Times New Roman" pitchFamily="18" charset="0"/>
              </a:rPr>
              <a:t>Yellon</a:t>
            </a:r>
            <a:r>
              <a:rPr lang="en-US" sz="1600" dirty="0">
                <a:latin typeface="Times New Roman" pitchFamily="18" charset="0"/>
                <a:cs typeface="Times New Roman" pitchFamily="18" charset="0"/>
              </a:rPr>
              <a:t>. Increased innervation and ripening of the </a:t>
            </a:r>
            <a:r>
              <a:rPr lang="en-US" sz="1600" dirty="0" err="1">
                <a:latin typeface="Times New Roman" pitchFamily="18" charset="0"/>
                <a:cs typeface="Times New Roman" pitchFamily="18" charset="0"/>
              </a:rPr>
              <a:t>prepartum</a:t>
            </a:r>
            <a:r>
              <a:rPr lang="en-US" sz="1600" dirty="0">
                <a:latin typeface="Times New Roman" pitchFamily="18" charset="0"/>
                <a:cs typeface="Times New Roman" pitchFamily="18" charset="0"/>
              </a:rPr>
              <a:t> murine cervix. </a:t>
            </a:r>
            <a:r>
              <a:rPr lang="en-US" sz="1600" i="1" dirty="0">
                <a:latin typeface="Times New Roman" pitchFamily="18" charset="0"/>
                <a:cs typeface="Times New Roman" pitchFamily="18" charset="0"/>
              </a:rPr>
              <a:t>J. Soc. </a:t>
            </a:r>
            <a:r>
              <a:rPr lang="en-US" sz="1600" i="1" dirty="0" err="1">
                <a:latin typeface="Times New Roman" pitchFamily="18" charset="0"/>
                <a:cs typeface="Times New Roman" pitchFamily="18" charset="0"/>
              </a:rPr>
              <a:t>Gynecol</a:t>
            </a:r>
            <a:r>
              <a:rPr lang="en-US" sz="1600" i="1" dirty="0">
                <a:latin typeface="Times New Roman" pitchFamily="18" charset="0"/>
                <a:cs typeface="Times New Roman" pitchFamily="18" charset="0"/>
              </a:rPr>
              <a:t> Invest.</a:t>
            </a:r>
            <a:r>
              <a:rPr lang="en-US" sz="1600" dirty="0">
                <a:latin typeface="Times New Roman" pitchFamily="18" charset="0"/>
                <a:cs typeface="Times New Roman" pitchFamily="18" charset="0"/>
              </a:rPr>
              <a:t> </a:t>
            </a:r>
            <a:r>
              <a:rPr lang="en-US" sz="1600" b="1" dirty="0">
                <a:latin typeface="Times New Roman" pitchFamily="18" charset="0"/>
                <a:cs typeface="Times New Roman" pitchFamily="18" charset="0"/>
              </a:rPr>
              <a:t>12</a:t>
            </a:r>
            <a:r>
              <a:rPr lang="en-US" sz="1600" dirty="0">
                <a:latin typeface="Times New Roman" pitchFamily="18" charset="0"/>
                <a:cs typeface="Times New Roman" pitchFamily="18" charset="0"/>
              </a:rPr>
              <a:t>:578-85, 2005.</a:t>
            </a:r>
          </a:p>
          <a:p>
            <a:pPr algn="just"/>
            <a:r>
              <a:rPr lang="en-US" sz="1600" b="1" dirty="0">
                <a:latin typeface="Times New Roman" pitchFamily="18" charset="0"/>
                <a:cs typeface="Times New Roman" pitchFamily="18" charset="0"/>
              </a:rPr>
              <a:t> </a:t>
            </a:r>
            <a:r>
              <a:rPr lang="en-US" sz="1600" dirty="0" err="1">
                <a:latin typeface="Times New Roman" pitchFamily="18" charset="0"/>
                <a:cs typeface="Times New Roman" pitchFamily="18" charset="0"/>
              </a:rPr>
              <a:t>Yellon</a:t>
            </a:r>
            <a:r>
              <a:rPr lang="en-US" sz="1600" dirty="0">
                <a:latin typeface="Times New Roman" pitchFamily="18" charset="0"/>
                <a:cs typeface="Times New Roman" pitchFamily="18" charset="0"/>
              </a:rPr>
              <a:t> S.M., A.M. </a:t>
            </a:r>
            <a:r>
              <a:rPr lang="en-US" sz="1600" dirty="0" err="1">
                <a:latin typeface="Times New Roman" pitchFamily="18" charset="0"/>
                <a:cs typeface="Times New Roman" pitchFamily="18" charset="0"/>
              </a:rPr>
              <a:t>Mackler</a:t>
            </a:r>
            <a:r>
              <a:rPr lang="en-US" sz="1600" dirty="0">
                <a:latin typeface="Times New Roman" pitchFamily="18" charset="0"/>
                <a:cs typeface="Times New Roman" pitchFamily="18" charset="0"/>
              </a:rPr>
              <a:t>, </a:t>
            </a:r>
            <a:r>
              <a:rPr lang="en-US" sz="1600" b="1" dirty="0">
                <a:latin typeface="Times New Roman" pitchFamily="18" charset="0"/>
                <a:cs typeface="Times New Roman" pitchFamily="18" charset="0"/>
              </a:rPr>
              <a:t>M.A. Kirby</a:t>
            </a:r>
            <a:r>
              <a:rPr lang="en-US" sz="1600" dirty="0">
                <a:latin typeface="Times New Roman" pitchFamily="18" charset="0"/>
                <a:cs typeface="Times New Roman" pitchFamily="18" charset="0"/>
              </a:rPr>
              <a:t>.  The role of leukocyte traffic and activation in parturition.  </a:t>
            </a:r>
            <a:r>
              <a:rPr lang="en-US" sz="1600" i="1" dirty="0">
                <a:latin typeface="Times New Roman" pitchFamily="18" charset="0"/>
                <a:cs typeface="Times New Roman" pitchFamily="18" charset="0"/>
              </a:rPr>
              <a:t>J. Soc. Gynecol. Invest.</a:t>
            </a:r>
            <a:r>
              <a:rPr lang="en-US" sz="1600" dirty="0">
                <a:latin typeface="Times New Roman" pitchFamily="18" charset="0"/>
                <a:cs typeface="Times New Roman" pitchFamily="18" charset="0"/>
              </a:rPr>
              <a:t> </a:t>
            </a:r>
            <a:r>
              <a:rPr lang="en-US" sz="1600" b="1" dirty="0">
                <a:latin typeface="Times New Roman" pitchFamily="18" charset="0"/>
                <a:cs typeface="Times New Roman" pitchFamily="18" charset="0"/>
              </a:rPr>
              <a:t>10</a:t>
            </a:r>
            <a:r>
              <a:rPr lang="en-US" sz="1600" dirty="0">
                <a:latin typeface="Times New Roman" pitchFamily="18" charset="0"/>
                <a:cs typeface="Times New Roman" pitchFamily="18" charset="0"/>
              </a:rPr>
              <a:t>: 323-338, 2003 (invited review).</a:t>
            </a:r>
          </a:p>
          <a:p>
            <a:pPr algn="just"/>
            <a:r>
              <a:rPr lang="en-US" sz="1600" dirty="0" err="1">
                <a:latin typeface="Times New Roman" pitchFamily="18" charset="0"/>
                <a:cs typeface="Times New Roman" pitchFamily="18" charset="0"/>
              </a:rPr>
              <a:t>Yellon</a:t>
            </a:r>
            <a:r>
              <a:rPr lang="en-US" sz="1600" dirty="0">
                <a:latin typeface="Times New Roman" pitchFamily="18" charset="0"/>
                <a:cs typeface="Times New Roman" pitchFamily="18" charset="0"/>
              </a:rPr>
              <a:t>, S.M., A.M. </a:t>
            </a:r>
            <a:r>
              <a:rPr lang="en-US" sz="1600" dirty="0" err="1">
                <a:latin typeface="Times New Roman" pitchFamily="18" charset="0"/>
                <a:cs typeface="Times New Roman" pitchFamily="18" charset="0"/>
              </a:rPr>
              <a:t>Mackler</a:t>
            </a:r>
            <a:r>
              <a:rPr lang="en-US" sz="1600" dirty="0">
                <a:latin typeface="Times New Roman" pitchFamily="18" charset="0"/>
                <a:cs typeface="Times New Roman" pitchFamily="18" charset="0"/>
              </a:rPr>
              <a:t>, and </a:t>
            </a:r>
            <a:r>
              <a:rPr lang="en-US" sz="1600" b="1" dirty="0">
                <a:latin typeface="Times New Roman" pitchFamily="18" charset="0"/>
                <a:cs typeface="Times New Roman" pitchFamily="18" charset="0"/>
              </a:rPr>
              <a:t>M.A. Kirby</a:t>
            </a:r>
            <a:r>
              <a:rPr lang="en-US" sz="1600" dirty="0">
                <a:latin typeface="Times New Roman" pitchFamily="18" charset="0"/>
                <a:cs typeface="Times New Roman" pitchFamily="18" charset="0"/>
              </a:rPr>
              <a:t> (2003).  Contribution of leukocyte trafficking and activation in the pregnant uterus and cervix at term to an immune hypothesis for parturition.  </a:t>
            </a:r>
            <a:r>
              <a:rPr lang="en-US" sz="1600" i="1" dirty="0">
                <a:latin typeface="Times New Roman" pitchFamily="18" charset="0"/>
                <a:cs typeface="Times New Roman" pitchFamily="18" charset="0"/>
              </a:rPr>
              <a:t>J.</a:t>
            </a:r>
            <a:r>
              <a:rPr lang="en-US" sz="1600" b="1" dirty="0">
                <a:latin typeface="Times New Roman" pitchFamily="18" charset="0"/>
                <a:cs typeface="Times New Roman" pitchFamily="18" charset="0"/>
              </a:rPr>
              <a:t> </a:t>
            </a:r>
            <a:r>
              <a:rPr lang="en-US" sz="1600" i="1" dirty="0">
                <a:latin typeface="Times New Roman" pitchFamily="18" charset="0"/>
                <a:cs typeface="Times New Roman" pitchFamily="18" charset="0"/>
              </a:rPr>
              <a:t>Society for </a:t>
            </a:r>
            <a:r>
              <a:rPr lang="en-US" sz="1600" i="1" dirty="0" err="1">
                <a:latin typeface="Times New Roman" pitchFamily="18" charset="0"/>
                <a:cs typeface="Times New Roman" pitchFamily="18" charset="0"/>
              </a:rPr>
              <a:t>Gyne</a:t>
            </a:r>
            <a:r>
              <a:rPr lang="en-US" sz="1600" i="1" dirty="0">
                <a:latin typeface="Times New Roman" pitchFamily="18" charset="0"/>
                <a:cs typeface="Times New Roman" pitchFamily="18" charset="0"/>
              </a:rPr>
              <a:t>. Invest</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a:t>
            </a:r>
            <a:r>
              <a:rPr lang="en-US" sz="1600" b="1" dirty="0">
                <a:latin typeface="Times New Roman" pitchFamily="18" charset="0"/>
                <a:cs typeface="Times New Roman" pitchFamily="18" charset="0"/>
              </a:rPr>
              <a:t>10</a:t>
            </a:r>
            <a:r>
              <a:rPr lang="en-US" sz="1600" dirty="0">
                <a:latin typeface="Times New Roman" pitchFamily="18" charset="0"/>
                <a:cs typeface="Times New Roman" pitchFamily="18" charset="0"/>
              </a:rPr>
              <a:t>:323-338</a:t>
            </a:r>
            <a:r>
              <a:rPr lang="en-US" sz="1600" dirty="0" smtClean="0">
                <a:latin typeface="Times New Roman" pitchFamily="18" charset="0"/>
                <a:cs typeface="Times New Roman" pitchFamily="18" charset="0"/>
              </a:rPr>
              <a:t>.</a:t>
            </a:r>
            <a:endParaRPr lang="en-US" sz="1600" dirty="0">
              <a:latin typeface="Times New Roman" pitchFamily="18" charset="0"/>
              <a:cs typeface="Times New Roman" pitchFamily="18" charset="0"/>
            </a:endParaRPr>
          </a:p>
        </p:txBody>
      </p:sp>
    </p:spTree>
    <p:extLst>
      <p:ext uri="{BB962C8B-B14F-4D97-AF65-F5344CB8AC3E}">
        <p14:creationId xmlns:p14="http://schemas.microsoft.com/office/powerpoint/2010/main" val="10633896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5410200"/>
            <a:ext cx="8458200" cy="1371600"/>
          </a:xfrm>
        </p:spPr>
        <p:txBody>
          <a:bodyPr>
            <a:normAutofit/>
          </a:bodyPr>
          <a:lstStyle/>
          <a:p>
            <a:r>
              <a:rPr lang="en-US" sz="4000" b="1" dirty="0" smtClean="0">
                <a:latin typeface="Times New Roman" pitchFamily="18" charset="0"/>
                <a:cs typeface="Times New Roman" pitchFamily="18" charset="0"/>
              </a:rPr>
              <a:t>i</a:t>
            </a:r>
            <a:r>
              <a:rPr lang="en-US" sz="4000" b="1" cap="none" dirty="0" smtClean="0">
                <a:latin typeface="Times New Roman" pitchFamily="18" charset="0"/>
                <a:cs typeface="Times New Roman" pitchFamily="18" charset="0"/>
              </a:rPr>
              <a:t>ntroduction</a:t>
            </a:r>
            <a:endParaRPr lang="en-US" sz="4000" b="1" dirty="0">
              <a:latin typeface="Times New Roman" pitchFamily="18" charset="0"/>
              <a:cs typeface="Times New Roman" pitchFamily="18" charset="0"/>
            </a:endParaRPr>
          </a:p>
        </p:txBody>
      </p:sp>
      <p:sp>
        <p:nvSpPr>
          <p:cNvPr id="3" name="Subtitle 2"/>
          <p:cNvSpPr>
            <a:spLocks noGrp="1"/>
          </p:cNvSpPr>
          <p:nvPr>
            <p:ph type="subTitle" idx="1"/>
          </p:nvPr>
        </p:nvSpPr>
        <p:spPr>
          <a:xfrm>
            <a:off x="0" y="533400"/>
            <a:ext cx="8991600" cy="2743200"/>
          </a:xfrm>
        </p:spPr>
        <p:txBody>
          <a:bodyPr>
            <a:normAutofit/>
          </a:bodyPr>
          <a:lstStyle/>
          <a:p>
            <a:pPr algn="just"/>
            <a:r>
              <a:rPr lang="en-US" sz="3500" b="1" dirty="0" smtClean="0">
                <a:solidFill>
                  <a:schemeClr val="accent2">
                    <a:lumMod val="50000"/>
                  </a:schemeClr>
                </a:solidFill>
                <a:latin typeface="Times New Roman" pitchFamily="18" charset="0"/>
                <a:cs typeface="Times New Roman" pitchFamily="18" charset="0"/>
              </a:rPr>
              <a:t>Neuroscience</a:t>
            </a:r>
            <a:r>
              <a:rPr lang="en-US" sz="3500" dirty="0" smtClean="0">
                <a:solidFill>
                  <a:schemeClr val="accent2">
                    <a:lumMod val="50000"/>
                  </a:schemeClr>
                </a:solidFill>
                <a:latin typeface="Times New Roman" pitchFamily="18" charset="0"/>
                <a:cs typeface="Times New Roman" pitchFamily="18" charset="0"/>
              </a:rPr>
              <a:t> is the scientific study of the nervous system. Traditionally, neuroscience has been seen as a branch of biology.</a:t>
            </a:r>
          </a:p>
          <a:p>
            <a:pPr algn="just"/>
            <a:endParaRPr lang="en-US" sz="3500" dirty="0" smtClean="0">
              <a:solidFill>
                <a:schemeClr val="accent2">
                  <a:lumMod val="50000"/>
                </a:schemeClr>
              </a:solidFill>
              <a:latin typeface="Times New Roman" pitchFamily="18" charset="0"/>
              <a:cs typeface="Times New Roman" pitchFamily="18" charset="0"/>
            </a:endParaRPr>
          </a:p>
          <a:p>
            <a:pPr algn="just"/>
            <a:endParaRPr lang="en-US" sz="3500" dirty="0" smtClean="0">
              <a:solidFill>
                <a:schemeClr val="accent2">
                  <a:lumMod val="50000"/>
                </a:schemeClr>
              </a:solidFill>
              <a:latin typeface="Times New Roman" pitchFamily="18" charset="0"/>
              <a:cs typeface="Times New Roman" pitchFamily="18" charset="0"/>
            </a:endParaRPr>
          </a:p>
        </p:txBody>
      </p:sp>
      <p:pic>
        <p:nvPicPr>
          <p:cNvPr id="3074" name="Picture 2" descr="https://encrypted-tbn2.gstatic.com/images?q=tbn:ANd9GcRaArRXS6DLkDF1LzvDgaC4gLnLFyKJg5FHAQCnettVwRZPByo46A"/>
          <p:cNvPicPr>
            <a:picLocks noChangeAspect="1" noChangeArrowheads="1"/>
          </p:cNvPicPr>
          <p:nvPr/>
        </p:nvPicPr>
        <p:blipFill>
          <a:blip r:embed="rId2" cstate="print"/>
          <a:srcRect/>
          <a:stretch>
            <a:fillRect/>
          </a:stretch>
        </p:blipFill>
        <p:spPr bwMode="auto">
          <a:xfrm>
            <a:off x="0" y="2133600"/>
            <a:ext cx="9144000" cy="3124200"/>
          </a:xfrm>
          <a:prstGeom prst="rect">
            <a:avLst/>
          </a:prstGeom>
          <a:noFill/>
        </p:spPr>
      </p:pic>
    </p:spTree>
    <p:extLst>
      <p:ext uri="{BB962C8B-B14F-4D97-AF65-F5344CB8AC3E}">
        <p14:creationId xmlns:p14="http://schemas.microsoft.com/office/powerpoint/2010/main" val="3634137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encrypted-tbn1.gstatic.com/images?q=tbn:ANd9GcSJ1RcJ_saJZ--cNs2z6moV24XoNwAstV_UMVHApEX-vJGbSgUT"/>
          <p:cNvPicPr>
            <a:picLocks noChangeAspect="1" noChangeArrowheads="1"/>
          </p:cNvPicPr>
          <p:nvPr/>
        </p:nvPicPr>
        <p:blipFill>
          <a:blip r:embed="rId2" cstate="print"/>
          <a:srcRect/>
          <a:stretch>
            <a:fillRect/>
          </a:stretch>
        </p:blipFill>
        <p:spPr bwMode="auto">
          <a:xfrm>
            <a:off x="304800" y="304800"/>
            <a:ext cx="8610600" cy="6324600"/>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http://www.mindfulnet.org/userimages/neuro_right_left_brain.jpg"/>
          <p:cNvPicPr>
            <a:picLocks noChangeAspect="1" noChangeArrowheads="1"/>
          </p:cNvPicPr>
          <p:nvPr/>
        </p:nvPicPr>
        <p:blipFill>
          <a:blip r:embed="rId2" cstate="print"/>
          <a:srcRect/>
          <a:stretch>
            <a:fillRect/>
          </a:stretch>
        </p:blipFill>
        <p:spPr bwMode="auto">
          <a:xfrm>
            <a:off x="228600" y="228600"/>
            <a:ext cx="8686800" cy="64008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22530" name="Picture 2" descr="https://s3.amazonaws.com/media.fundable.com/profile-sections/65641/files/section-images1-ekkal9k56w.jpg"/>
          <p:cNvPicPr>
            <a:picLocks noChangeAspect="1" noChangeArrowheads="1"/>
          </p:cNvPicPr>
          <p:nvPr/>
        </p:nvPicPr>
        <p:blipFill>
          <a:blip r:embed="rId2" cstate="print"/>
          <a:srcRect/>
          <a:stretch>
            <a:fillRect/>
          </a:stretch>
        </p:blipFill>
        <p:spPr bwMode="auto">
          <a:xfrm>
            <a:off x="228600" y="228600"/>
            <a:ext cx="8686800" cy="6400800"/>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5334000"/>
            <a:ext cx="8458200" cy="1295400"/>
          </a:xfrm>
        </p:spPr>
        <p:txBody>
          <a:bodyPr>
            <a:normAutofit/>
          </a:bodyPr>
          <a:lstStyle/>
          <a:p>
            <a:r>
              <a:rPr lang="en-US" sz="4000" b="1" dirty="0" smtClean="0">
                <a:latin typeface="Times New Roman" pitchFamily="18" charset="0"/>
                <a:cs typeface="Times New Roman" pitchFamily="18" charset="0"/>
              </a:rPr>
              <a:t>P</a:t>
            </a:r>
            <a:r>
              <a:rPr lang="en-US" sz="4000" b="1" cap="none" dirty="0" smtClean="0">
                <a:latin typeface="Times New Roman" pitchFamily="18" charset="0"/>
                <a:cs typeface="Times New Roman" pitchFamily="18" charset="0"/>
              </a:rPr>
              <a:t>rofessional</a:t>
            </a:r>
            <a:r>
              <a:rPr lang="en-US" sz="4000" b="1" dirty="0" smtClean="0">
                <a:latin typeface="Times New Roman" pitchFamily="18" charset="0"/>
                <a:cs typeface="Times New Roman" pitchFamily="18" charset="0"/>
              </a:rPr>
              <a:t> P</a:t>
            </a:r>
            <a:r>
              <a:rPr lang="en-US" sz="4000" b="1" cap="none" dirty="0" smtClean="0">
                <a:latin typeface="Times New Roman" pitchFamily="18" charset="0"/>
                <a:cs typeface="Times New Roman" pitchFamily="18" charset="0"/>
              </a:rPr>
              <a:t>rospects</a:t>
            </a:r>
            <a:endParaRPr lang="en-US" sz="4000" b="1" dirty="0">
              <a:latin typeface="Times New Roman" pitchFamily="18" charset="0"/>
              <a:cs typeface="Times New Roman" pitchFamily="18" charset="0"/>
            </a:endParaRPr>
          </a:p>
        </p:txBody>
      </p:sp>
      <p:sp>
        <p:nvSpPr>
          <p:cNvPr id="3" name="Subtitle 2"/>
          <p:cNvSpPr>
            <a:spLocks noGrp="1"/>
          </p:cNvSpPr>
          <p:nvPr>
            <p:ph type="subTitle" idx="1"/>
          </p:nvPr>
        </p:nvSpPr>
        <p:spPr>
          <a:xfrm>
            <a:off x="0" y="304800"/>
            <a:ext cx="9144000" cy="5029200"/>
          </a:xfrm>
        </p:spPr>
        <p:txBody>
          <a:bodyPr>
            <a:noAutofit/>
          </a:bodyPr>
          <a:lstStyle/>
          <a:p>
            <a:pPr algn="just"/>
            <a:r>
              <a:rPr lang="en-US" dirty="0" smtClean="0">
                <a:latin typeface="Times New Roman" pitchFamily="18" charset="0"/>
                <a:cs typeface="Times New Roman" pitchFamily="18" charset="0"/>
              </a:rPr>
              <a:t>Neuroscience is an excellent preparation for the entry in different professional programs related to the neurology such as medicine and other health professions. Neuroscience career opportunities exist at the M.Sc and Ph.D. level in government, hospitals, universities, and industries. There are different jobs currently advertised in biotechnology and pharmaceutical companies are perusing neuroscience. Neuroscience also forms a link with computer science and different control systems of engineering to forge new areas of technology required for the development of smart machines, robotics, artificial intelligence and many other areas. Neuroscience itself have several branches in it which helps one to create several innovations here.</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264</TotalTime>
  <Words>936</Words>
  <Application>Microsoft Office PowerPoint</Application>
  <PresentationFormat>On-screen Show (4:3)</PresentationFormat>
  <Paragraphs>59</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Trek</vt:lpstr>
      <vt:lpstr>      Michael  A  Kirby Professor Departments of Pediatrics Pathology and  Human anatomy Neurosurgery  Linda University, Loma Linda, CA USA  </vt:lpstr>
      <vt:lpstr>Biography</vt:lpstr>
      <vt:lpstr>Research Interest</vt:lpstr>
      <vt:lpstr>Recent publications</vt:lpstr>
      <vt:lpstr>introduction</vt:lpstr>
      <vt:lpstr>PowerPoint Presentation</vt:lpstr>
      <vt:lpstr>PowerPoint Presentation</vt:lpstr>
      <vt:lpstr>PowerPoint Presentation</vt:lpstr>
      <vt:lpstr>Professional Prospects</vt:lpstr>
      <vt:lpstr>Issues related to neuroscience</vt:lpstr>
      <vt:lpstr>Issues related to neuroscience</vt:lpstr>
      <vt:lpstr>Issues related to neuroscience</vt:lpstr>
      <vt:lpstr>Neuroanatomy</vt:lpstr>
      <vt:lpstr>description</vt:lpstr>
      <vt:lpstr>neurophysiology</vt:lpstr>
      <vt:lpstr>description</vt:lpstr>
      <vt:lpstr>role of neuroscientists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Neha Gupta.</dc:creator>
  <cp:lastModifiedBy>Nithin Panwar</cp:lastModifiedBy>
  <cp:revision>35</cp:revision>
  <dcterms:created xsi:type="dcterms:W3CDTF">2006-08-16T00:00:00Z</dcterms:created>
  <dcterms:modified xsi:type="dcterms:W3CDTF">2015-10-14T10:10:30Z</dcterms:modified>
</cp:coreProperties>
</file>