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256" r:id="rId3"/>
    <p:sldId id="257" r:id="rId4"/>
    <p:sldId id="258" r:id="rId5"/>
    <p:sldId id="259" r:id="rId6"/>
    <p:sldId id="260" r:id="rId7"/>
    <p:sldId id="264" r:id="rId8"/>
    <p:sldId id="263" r:id="rId9"/>
    <p:sldId id="262" r:id="rId10"/>
    <p:sldId id="261" r:id="rId11"/>
    <p:sldId id="265" r:id="rId12"/>
    <p:sldId id="266" r:id="rId13"/>
    <p:sldId id="267" r:id="rId14"/>
    <p:sldId id="268" r:id="rId15"/>
    <p:sldId id="270" r:id="rId16"/>
    <p:sldId id="269" r:id="rId17"/>
    <p:sldId id="271" r:id="rId18"/>
    <p:sldId id="272"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10/14/2015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10/14/2015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10/14/2015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10/14/2015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10/14/2015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omicsonline.org/editor-profile/Michael_Hoffmann"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228929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https://encrypted-tbn0.gstatic.com/images?q=tbn:ANd9GcQ3XalmgDkTNhV2o1B0JcOcJgjTK3D7Hoqd8P_oc_XWDfZTrwS6"/>
          <p:cNvPicPr>
            <a:picLocks noChangeAspect="1" noChangeArrowheads="1"/>
          </p:cNvPicPr>
          <p:nvPr/>
        </p:nvPicPr>
        <p:blipFill>
          <a:blip r:embed="rId2" cstate="print"/>
          <a:srcRect/>
          <a:stretch>
            <a:fillRect/>
          </a:stretch>
        </p:blipFill>
        <p:spPr bwMode="auto">
          <a:xfrm>
            <a:off x="1219200" y="304800"/>
            <a:ext cx="5984394" cy="5562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http://neurofeedbackblog.files.wordpress.com/2013/07/alzeimers-vs-healthy-brain.jpg"/>
          <p:cNvPicPr>
            <a:picLocks noChangeAspect="1" noChangeArrowheads="1"/>
          </p:cNvPicPr>
          <p:nvPr/>
        </p:nvPicPr>
        <p:blipFill>
          <a:blip r:embed="rId2" cstate="print"/>
          <a:srcRect/>
          <a:stretch>
            <a:fillRect/>
          </a:stretch>
        </p:blipFill>
        <p:spPr bwMode="auto">
          <a:xfrm>
            <a:off x="391000" y="269596"/>
            <a:ext cx="7305200" cy="635980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848600" cy="1280160"/>
          </a:xfrm>
        </p:spPr>
        <p:txBody>
          <a:bodyPr>
            <a:normAutofit/>
          </a:bodyPr>
          <a:lstStyle/>
          <a:p>
            <a:r>
              <a:rPr lang="en-US" dirty="0" smtClean="0"/>
              <a:t>SYMPTOMS OF BRAIN DISORDERS</a:t>
            </a:r>
            <a:endParaRPr lang="en-US" dirty="0"/>
          </a:p>
        </p:txBody>
      </p:sp>
      <p:sp>
        <p:nvSpPr>
          <p:cNvPr id="3" name="Content Placeholder 2"/>
          <p:cNvSpPr>
            <a:spLocks noGrp="1"/>
          </p:cNvSpPr>
          <p:nvPr>
            <p:ph idx="1"/>
          </p:nvPr>
        </p:nvSpPr>
        <p:spPr>
          <a:xfrm>
            <a:off x="457200" y="2057400"/>
            <a:ext cx="7239000" cy="4800600"/>
          </a:xfrm>
        </p:spPr>
        <p:txBody>
          <a:bodyPr>
            <a:normAutofit lnSpcReduction="10000"/>
          </a:bodyPr>
          <a:lstStyle/>
          <a:p>
            <a:pPr>
              <a:buNone/>
            </a:pPr>
            <a:r>
              <a:rPr lang="en-US" dirty="0" smtClean="0">
                <a:latin typeface="Times New Roman" pitchFamily="18" charset="0"/>
                <a:cs typeface="Times New Roman" pitchFamily="18" charset="0"/>
              </a:rPr>
              <a:t>The following are some common symptoms brain disorders may present:</a:t>
            </a:r>
          </a:p>
          <a:p>
            <a:r>
              <a:rPr lang="en-US" dirty="0" smtClean="0">
                <a:latin typeface="Times New Roman" pitchFamily="18" charset="0"/>
                <a:cs typeface="Times New Roman" pitchFamily="18" charset="0"/>
              </a:rPr>
              <a:t>confusion or problems concentrating</a:t>
            </a:r>
          </a:p>
          <a:p>
            <a:r>
              <a:rPr lang="en-US" dirty="0" smtClean="0">
                <a:latin typeface="Times New Roman" pitchFamily="18" charset="0"/>
                <a:cs typeface="Times New Roman" pitchFamily="18" charset="0"/>
              </a:rPr>
              <a:t>headaches or migraines</a:t>
            </a:r>
          </a:p>
          <a:p>
            <a:r>
              <a:rPr lang="en-US" dirty="0" smtClean="0">
                <a:latin typeface="Times New Roman" pitchFamily="18" charset="0"/>
                <a:cs typeface="Times New Roman" pitchFamily="18" charset="0"/>
              </a:rPr>
              <a:t>seizures (convulsions)</a:t>
            </a:r>
          </a:p>
          <a:p>
            <a:r>
              <a:rPr lang="en-US" dirty="0" smtClean="0">
                <a:latin typeface="Times New Roman" pitchFamily="18" charset="0"/>
                <a:cs typeface="Times New Roman" pitchFamily="18" charset="0"/>
              </a:rPr>
              <a:t>memory problems</a:t>
            </a:r>
          </a:p>
          <a:p>
            <a:r>
              <a:rPr lang="en-US" dirty="0" smtClean="0">
                <a:latin typeface="Times New Roman" pitchFamily="18" charset="0"/>
                <a:cs typeface="Times New Roman" pitchFamily="18" charset="0"/>
              </a:rPr>
              <a:t>change in the way you normally behave</a:t>
            </a:r>
          </a:p>
          <a:p>
            <a:r>
              <a:rPr lang="en-US" dirty="0" smtClean="0">
                <a:latin typeface="Times New Roman" pitchFamily="18" charset="0"/>
                <a:cs typeface="Times New Roman" pitchFamily="18" charset="0"/>
              </a:rPr>
              <a:t>problems with your vision (double vision, for example)</a:t>
            </a:r>
          </a:p>
          <a:p>
            <a:r>
              <a:rPr lang="en-US" dirty="0" smtClean="0">
                <a:latin typeface="Times New Roman" pitchFamily="18" charset="0"/>
                <a:cs typeface="Times New Roman" pitchFamily="18" charset="0"/>
              </a:rPr>
              <a:t>lack of muscle control</a:t>
            </a:r>
          </a:p>
          <a:p>
            <a:r>
              <a:rPr lang="en-US" dirty="0" smtClean="0">
                <a:latin typeface="Times New Roman" pitchFamily="18" charset="0"/>
                <a:cs typeface="Times New Roman" pitchFamily="18" charset="0"/>
              </a:rPr>
              <a:t>vomiting or nausea</a:t>
            </a:r>
          </a:p>
          <a:p>
            <a:pPr>
              <a:buNone/>
            </a:pP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Trauma to the brain</a:t>
            </a:r>
          </a:p>
          <a:p>
            <a:pPr algn="just"/>
            <a:r>
              <a:rPr lang="en-US" dirty="0" smtClean="0">
                <a:latin typeface="Times New Roman" pitchFamily="18" charset="0"/>
                <a:cs typeface="Times New Roman" pitchFamily="18" charset="0"/>
              </a:rPr>
              <a:t>Stroke (restricted or reduced oxygen and blood in the brain that leads to cellular death)</a:t>
            </a:r>
          </a:p>
          <a:p>
            <a:pPr algn="just"/>
            <a:r>
              <a:rPr lang="en-US" dirty="0" smtClean="0">
                <a:latin typeface="Times New Roman" pitchFamily="18" charset="0"/>
                <a:cs typeface="Times New Roman" pitchFamily="18" charset="0"/>
              </a:rPr>
              <a:t>Viral infections (viruses may cause inflammation and swelling in the brain’s tissue)</a:t>
            </a:r>
          </a:p>
          <a:p>
            <a:pPr algn="just"/>
            <a:r>
              <a:rPr lang="en-US" dirty="0" smtClean="0">
                <a:latin typeface="Times New Roman" pitchFamily="18" charset="0"/>
                <a:cs typeface="Times New Roman" pitchFamily="18" charset="0"/>
              </a:rPr>
              <a:t>Disease and cancer</a:t>
            </a:r>
          </a:p>
          <a:p>
            <a:pPr algn="just"/>
            <a:r>
              <a:rPr lang="en-US" dirty="0" smtClean="0">
                <a:latin typeface="Times New Roman" pitchFamily="18" charset="0"/>
                <a:cs typeface="Times New Roman" pitchFamily="18" charset="0"/>
              </a:rPr>
              <a:t>Abnormal growths (tumors)</a:t>
            </a:r>
          </a:p>
          <a:p>
            <a:pPr algn="just"/>
            <a:r>
              <a:rPr lang="en-US" dirty="0" smtClean="0">
                <a:latin typeface="Times New Roman" pitchFamily="18" charset="0"/>
                <a:cs typeface="Times New Roman" pitchFamily="18" charset="0"/>
              </a:rPr>
              <a:t>Inherited conditions that affect the brain</a:t>
            </a:r>
          </a:p>
          <a:p>
            <a:pPr algn="just"/>
            <a:r>
              <a:rPr lang="en-US" dirty="0" smtClean="0">
                <a:latin typeface="Times New Roman" pitchFamily="18" charset="0"/>
                <a:cs typeface="Times New Roman" pitchFamily="18" charset="0"/>
              </a:rPr>
              <a:t>Change in your brain’s electrical pathways (communication between neurons)</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0040"/>
            <a:ext cx="8153400" cy="1143000"/>
          </a:xfrm>
        </p:spPr>
        <p:txBody>
          <a:bodyPr>
            <a:noAutofit/>
          </a:bodyPr>
          <a:lstStyle/>
          <a:p>
            <a:r>
              <a:rPr lang="en-US" sz="4000" dirty="0" smtClean="0">
                <a:latin typeface="Times New Roman" pitchFamily="18" charset="0"/>
                <a:cs typeface="Times New Roman" pitchFamily="18" charset="0"/>
              </a:rPr>
              <a:t>ARE YOU IN RISK ZONE????????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t>Brain disorders may have certain risks too which are as follows:</a:t>
            </a:r>
          </a:p>
          <a:p>
            <a:r>
              <a:rPr lang="en-US" dirty="0" smtClean="0"/>
              <a:t>have blunt trauma to the head</a:t>
            </a:r>
          </a:p>
          <a:p>
            <a:r>
              <a:rPr lang="en-US" dirty="0" smtClean="0"/>
              <a:t>have a family history of brain disorders or disease</a:t>
            </a:r>
          </a:p>
          <a:p>
            <a:r>
              <a:rPr lang="en-US" dirty="0" smtClean="0"/>
              <a:t>have a viral infection</a:t>
            </a:r>
          </a:p>
          <a:p>
            <a:r>
              <a:rPr lang="en-US" dirty="0" smtClean="0"/>
              <a:t>have a stroke</a:t>
            </a:r>
          </a:p>
          <a:p>
            <a:r>
              <a:rPr lang="en-US" dirty="0" smtClean="0"/>
              <a:t>smoke tobacco products</a:t>
            </a:r>
          </a:p>
          <a:p>
            <a:r>
              <a:rPr lang="en-US" dirty="0" smtClean="0"/>
              <a:t>stop breathing (can prevent oxygen from reaching the brain)</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latin typeface="Times New Roman" pitchFamily="18" charset="0"/>
                <a:cs typeface="Times New Roman" pitchFamily="18" charset="0"/>
              </a:rPr>
              <a:t>Diagnosing can be done in risk zone too…</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None/>
            </a:pPr>
            <a:r>
              <a:rPr lang="en-US" dirty="0" smtClean="0"/>
              <a:t>Diagnosing can be done by various methods like: </a:t>
            </a:r>
          </a:p>
          <a:p>
            <a:pPr>
              <a:buFont typeface="Wingdings" pitchFamily="2" charset="2"/>
              <a:buChar char="§"/>
            </a:pPr>
            <a:r>
              <a:rPr lang="en-US" dirty="0" smtClean="0"/>
              <a:t>Computed Tomography (CT) scan—to take images of your brain. </a:t>
            </a:r>
          </a:p>
          <a:p>
            <a:pPr>
              <a:buFont typeface="Wingdings" pitchFamily="2" charset="2"/>
              <a:buChar char="§"/>
            </a:pPr>
            <a:endParaRPr lang="en-US" dirty="0" smtClean="0"/>
          </a:p>
          <a:p>
            <a:pPr>
              <a:buFont typeface="Wingdings" pitchFamily="2" charset="2"/>
              <a:buChar char="§"/>
            </a:pPr>
            <a:r>
              <a:rPr lang="en-US" dirty="0" smtClean="0"/>
              <a:t>Magnetic Resonance Imaging (MRI) </a:t>
            </a:r>
          </a:p>
          <a:p>
            <a:pPr>
              <a:buNone/>
            </a:pPr>
            <a:endParaRPr lang="en-US" dirty="0" smtClean="0"/>
          </a:p>
          <a:p>
            <a:pPr>
              <a:buFont typeface="Wingdings" pitchFamily="2" charset="2"/>
              <a:buChar char="§"/>
            </a:pPr>
            <a:r>
              <a:rPr lang="en-US" dirty="0" smtClean="0"/>
              <a:t>Positron Emission Tomography (PET)</a:t>
            </a:r>
          </a:p>
          <a:p>
            <a:pPr>
              <a:buFont typeface="Wingdings" pitchFamily="2" charset="2"/>
              <a:buChar char="§"/>
            </a:pPr>
            <a:endParaRPr lang="en-US" dirty="0" smtClean="0"/>
          </a:p>
          <a:p>
            <a:pPr>
              <a:buFont typeface="Wingdings" pitchFamily="2" charset="2"/>
              <a:buChar char="§"/>
            </a:pPr>
            <a:r>
              <a:rPr lang="en-US" dirty="0" smtClean="0"/>
              <a:t> Electroencephalogram (EEG)</a:t>
            </a:r>
          </a:p>
          <a:p>
            <a:pPr>
              <a:buNone/>
            </a:pP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219200"/>
          </a:xfrm>
        </p:spPr>
        <p:txBody>
          <a:bodyPr>
            <a:normAutofit/>
          </a:bodyPr>
          <a:lstStyle/>
          <a:p>
            <a:r>
              <a:rPr lang="en-US" sz="4000" dirty="0" smtClean="0">
                <a:latin typeface="Times New Roman" pitchFamily="18" charset="0"/>
                <a:cs typeface="Times New Roman" pitchFamily="18" charset="0"/>
              </a:rPr>
              <a:t>Go for treatment???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7696200" cy="2438400"/>
          </a:xfrm>
        </p:spPr>
        <p:txBody>
          <a:bodyPr>
            <a:normAutofit/>
          </a:bodyPr>
          <a:lstStyle/>
          <a:p>
            <a:pPr algn="just">
              <a:buNone/>
            </a:pPr>
            <a:r>
              <a:rPr lang="en-US" sz="2800" dirty="0" smtClean="0">
                <a:latin typeface="Times New Roman" pitchFamily="18" charset="0"/>
                <a:cs typeface="Times New Roman" pitchFamily="18" charset="0"/>
              </a:rPr>
              <a:t>There can be different medications, medicines, advices too but the most reliable used method is to do MEDITATION and the other successful method for damaged brain is SURGERY.</a:t>
            </a:r>
            <a:endParaRPr lang="en-US" sz="2800" dirty="0">
              <a:latin typeface="Times New Roman" pitchFamily="18" charset="0"/>
              <a:cs typeface="Times New Roman" pitchFamily="18" charset="0"/>
            </a:endParaRPr>
          </a:p>
        </p:txBody>
      </p:sp>
      <p:pic>
        <p:nvPicPr>
          <p:cNvPr id="50178" name="Picture 2" descr="https://encrypted-tbn3.gstatic.com/images?q=tbn:ANd9GcREyGQR1jdet5frMy4KCTRC_9sVVQKxUbDRJqudmo4CDlzL7ARh"/>
          <p:cNvPicPr>
            <a:picLocks noChangeAspect="1" noChangeArrowheads="1"/>
          </p:cNvPicPr>
          <p:nvPr/>
        </p:nvPicPr>
        <p:blipFill>
          <a:blip r:embed="rId2" cstate="print"/>
          <a:srcRect/>
          <a:stretch>
            <a:fillRect/>
          </a:stretch>
        </p:blipFill>
        <p:spPr bwMode="auto">
          <a:xfrm>
            <a:off x="-1" y="3490487"/>
            <a:ext cx="4495801" cy="336751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6201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200" b="1" dirty="0" smtClean="0">
                <a:latin typeface="Times New Roman" pitchFamily="18" charset="0"/>
                <a:cs typeface="Times New Roman" pitchFamily="18" charset="0"/>
              </a:rPr>
              <a:t>Approved By</a:t>
            </a:r>
          </a:p>
          <a:p>
            <a:pPr marL="0" indent="0">
              <a:buNone/>
            </a:pPr>
            <a:endParaRPr lang="en-US" sz="3200" dirty="0">
              <a:latin typeface="Times New Roman" pitchFamily="18" charset="0"/>
              <a:cs typeface="Times New Roman" pitchFamily="18" charset="0"/>
            </a:endParaRPr>
          </a:p>
          <a:p>
            <a:pPr marL="0" indent="0">
              <a:buNone/>
            </a:pPr>
            <a:r>
              <a:rPr lang="en-US" sz="3200" b="1" dirty="0" smtClean="0">
                <a:latin typeface="Times New Roman" pitchFamily="18" charset="0"/>
                <a:cs typeface="Times New Roman" pitchFamily="18" charset="0"/>
              </a:rPr>
              <a:t> </a:t>
            </a:r>
          </a:p>
          <a:p>
            <a:pPr marL="0" indent="0">
              <a:buNone/>
            </a:pPr>
            <a:endParaRPr lang="en-US" sz="3200" b="1" dirty="0">
              <a:latin typeface="Times New Roman" pitchFamily="18" charset="0"/>
              <a:cs typeface="Times New Roman" pitchFamily="18" charset="0"/>
            </a:endParaRPr>
          </a:p>
          <a:p>
            <a:pPr marL="0" indent="0">
              <a:buNone/>
            </a:pPr>
            <a:r>
              <a:rPr lang="en-US" sz="3200" b="1" err="1" smtClean="0">
                <a:latin typeface="Times New Roman" pitchFamily="18" charset="0"/>
                <a:cs typeface="Times New Roman" pitchFamily="18" charset="0"/>
              </a:rPr>
              <a:t>E-signature</a:t>
            </a:r>
            <a:r>
              <a:rPr lang="en-US" sz="3200" b="1" smtClean="0">
                <a:latin typeface="Times New Roman" pitchFamily="18" charset="0"/>
                <a:cs typeface="Times New Roman" pitchFamily="18" charset="0"/>
              </a:rPr>
              <a:t>: Michael Hoffmann </a:t>
            </a:r>
            <a:endParaRPr lang="en-US" sz="3200" b="1" dirty="0" smtClean="0">
              <a:latin typeface="Times New Roman" pitchFamily="18" charset="0"/>
              <a:cs typeface="Times New Roman" pitchFamily="18" charset="0"/>
            </a:endParaRPr>
          </a:p>
          <a:p>
            <a:pPr marL="0" indent="0">
              <a:buNone/>
            </a:pP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699294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646331"/>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a:t>
            </a:r>
            <a:r>
              <a:rPr lang="en-US" dirty="0" smtClean="0">
                <a:solidFill>
                  <a:schemeClr val="accent5">
                    <a:lumMod val="10000"/>
                  </a:schemeClr>
                </a:solidFill>
                <a:latin typeface="Andalus" panose="02020603050405020304" pitchFamily="18" charset="-78"/>
                <a:ea typeface="Osaka" charset="-128"/>
                <a:cs typeface="Andalus" panose="02020603050405020304" pitchFamily="18" charset="-78"/>
              </a:rPr>
              <a:t>International </a:t>
            </a:r>
            <a:r>
              <a:rPr lang="en-US" b="1" dirty="0" smtClean="0">
                <a:solidFill>
                  <a:schemeClr val="accent5">
                    <a:lumMod val="10000"/>
                  </a:schemeClr>
                </a:solidFill>
                <a:latin typeface="Andalus" panose="02020603050405020304" pitchFamily="18" charset="-78"/>
                <a:ea typeface="Osaka" charset="-128"/>
                <a:cs typeface="Andalus" panose="02020603050405020304" pitchFamily="18" charset="-78"/>
              </a:rPr>
              <a:t>Open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a:t>
            </a:r>
            <a:r>
              <a:rPr lang="en-US" sz="2000" dirty="0" smtClean="0">
                <a:latin typeface="Calisto MT" panose="02040603050505030304" pitchFamily="18" charset="0"/>
              </a:rPr>
              <a:t>International Open </a:t>
            </a:r>
            <a:r>
              <a:rPr lang="en-US" sz="2000" dirty="0">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3"/>
              </a:rPr>
              <a:t>http://omicsonline.org/membership.ph</a:t>
            </a:r>
            <a:r>
              <a:rPr lang="en-US" dirty="0">
                <a:solidFill>
                  <a:schemeClr val="accent4">
                    <a:lumMod val="10000"/>
                  </a:schemeClr>
                </a:solidFill>
                <a:latin typeface="Calisto MT" panose="02040603050505030304" pitchFamily="18" charset="0"/>
                <a:hlinkClick r:id="rId3"/>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810781198"/>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3200"/>
            <a:ext cx="9144000" cy="2286000"/>
          </a:xfrm>
        </p:spPr>
        <p:txBody>
          <a:bodyPr>
            <a:noAutofit/>
          </a:bodyPr>
          <a:lstStyle/>
          <a:p>
            <a:pPr algn="ctr"/>
            <a:r>
              <a:rPr lang="en-US" sz="2400" dirty="0" smtClean="0">
                <a:solidFill>
                  <a:srgbClr val="002060"/>
                </a:solidFill>
                <a:latin typeface="Times New Roman" pitchFamily="18" charset="0"/>
                <a:cs typeface="Times New Roman" pitchFamily="18" charset="0"/>
                <a:hlinkClick r:id="rId2" tooltip="Michael Hoffmann"/>
              </a:rPr>
              <a:t>Michael Hoffmann</a:t>
            </a:r>
            <a:r>
              <a:rPr lang="en-US" sz="2400" dirty="0" smtClean="0">
                <a:solidFill>
                  <a:srgbClr val="C00000"/>
                </a:solidFill>
                <a:latin typeface="Times New Roman" pitchFamily="18" charset="0"/>
                <a:cs typeface="Times New Roman" pitchFamily="18" charset="0"/>
              </a:rPr>
              <a:t/>
            </a:r>
            <a:br>
              <a:rPr lang="en-US" sz="2400" dirty="0" smtClean="0">
                <a:solidFill>
                  <a:srgbClr val="C00000"/>
                </a:solidFill>
                <a:latin typeface="Times New Roman" pitchFamily="18" charset="0"/>
                <a:cs typeface="Times New Roman" pitchFamily="18" charset="0"/>
              </a:rPr>
            </a:br>
            <a:r>
              <a:rPr lang="en-US" sz="2400" dirty="0" smtClean="0">
                <a:solidFill>
                  <a:srgbClr val="C00000"/>
                </a:solidFill>
                <a:latin typeface="Times New Roman" pitchFamily="18" charset="0"/>
                <a:cs typeface="Times New Roman" pitchFamily="18" charset="0"/>
              </a:rPr>
              <a:t>Professor of Neurology (UCF, UF, courtesy)</a:t>
            </a:r>
            <a:br>
              <a:rPr lang="en-US" sz="2400" dirty="0" smtClean="0">
                <a:solidFill>
                  <a:srgbClr val="C00000"/>
                </a:solidFill>
                <a:latin typeface="Times New Roman" pitchFamily="18" charset="0"/>
                <a:cs typeface="Times New Roman" pitchFamily="18" charset="0"/>
              </a:rPr>
            </a:br>
            <a:r>
              <a:rPr lang="en-US" sz="2400" dirty="0" smtClean="0">
                <a:solidFill>
                  <a:srgbClr val="C00000"/>
                </a:solidFill>
                <a:latin typeface="Times New Roman" pitchFamily="18" charset="0"/>
                <a:cs typeface="Times New Roman" pitchFamily="18" charset="0"/>
              </a:rPr>
              <a:t>Director, cognitive neurology and stroke programs</a:t>
            </a:r>
            <a:br>
              <a:rPr lang="en-US" sz="2400" dirty="0" smtClean="0">
                <a:solidFill>
                  <a:srgbClr val="C00000"/>
                </a:solidFill>
                <a:latin typeface="Times New Roman" pitchFamily="18" charset="0"/>
                <a:cs typeface="Times New Roman" pitchFamily="18" charset="0"/>
              </a:rPr>
            </a:br>
            <a:r>
              <a:rPr lang="en-US" sz="2400" dirty="0" smtClean="0">
                <a:solidFill>
                  <a:srgbClr val="C00000"/>
                </a:solidFill>
                <a:latin typeface="Times New Roman" pitchFamily="18" charset="0"/>
                <a:cs typeface="Times New Roman" pitchFamily="18" charset="0"/>
              </a:rPr>
              <a:t>James A Haley VA Hospital</a:t>
            </a:r>
            <a:br>
              <a:rPr lang="en-US" sz="2400" dirty="0" smtClean="0">
                <a:solidFill>
                  <a:srgbClr val="C00000"/>
                </a:solidFill>
                <a:latin typeface="Times New Roman" pitchFamily="18" charset="0"/>
                <a:cs typeface="Times New Roman" pitchFamily="18" charset="0"/>
              </a:rPr>
            </a:br>
            <a:r>
              <a:rPr lang="en-US" sz="2400" dirty="0" smtClean="0">
                <a:solidFill>
                  <a:srgbClr val="C00000"/>
                </a:solidFill>
                <a:latin typeface="Times New Roman" pitchFamily="18" charset="0"/>
                <a:cs typeface="Times New Roman" pitchFamily="18" charset="0"/>
              </a:rPr>
              <a:t>Tampa, Florida , USA</a:t>
            </a:r>
            <a:endParaRPr lang="en-US" sz="24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5029200"/>
            <a:ext cx="9144000" cy="1828800"/>
          </a:xfrm>
        </p:spPr>
        <p:txBody>
          <a:bodyPr>
            <a:normAutofit/>
          </a:bodyPr>
          <a:lstStyle/>
          <a:p>
            <a:pPr algn="r">
              <a:buNone/>
            </a:pPr>
            <a:r>
              <a:rPr lang="en-US" sz="2400" dirty="0" smtClean="0">
                <a:latin typeface="Times New Roman" pitchFamily="18" charset="0"/>
                <a:cs typeface="Times New Roman" pitchFamily="18" charset="0"/>
              </a:rPr>
              <a:t>Editor of </a:t>
            </a:r>
            <a:endParaRPr lang="en-US" sz="4000" b="1" dirty="0" smtClean="0">
              <a:latin typeface="Times New Roman" pitchFamily="18" charset="0"/>
              <a:cs typeface="Times New Roman" pitchFamily="18" charset="0"/>
            </a:endParaRPr>
          </a:p>
          <a:p>
            <a:pPr algn="r">
              <a:buNone/>
            </a:pPr>
            <a:r>
              <a:rPr lang="en-US" sz="4000" b="1" dirty="0" smtClean="0">
                <a:solidFill>
                  <a:schemeClr val="tx2">
                    <a:lumMod val="50000"/>
                  </a:schemeClr>
                </a:solidFill>
                <a:latin typeface="Times New Roman" pitchFamily="18" charset="0"/>
                <a:cs typeface="Times New Roman" pitchFamily="18" charset="0"/>
              </a:rPr>
              <a:t>ANATOMY &amp; PHYSIOLOGY: CURRENT RESEARCH</a:t>
            </a:r>
            <a:endParaRPr lang="en-US" sz="4000" b="1" dirty="0">
              <a:solidFill>
                <a:schemeClr val="tx2">
                  <a:lumMod val="50000"/>
                </a:schemeClr>
              </a:solidFill>
              <a:latin typeface="Times New Roman" pitchFamily="18" charset="0"/>
              <a:cs typeface="Times New Roman" pitchFamily="18" charset="0"/>
            </a:endParaRPr>
          </a:p>
        </p:txBody>
      </p:sp>
      <p:pic>
        <p:nvPicPr>
          <p:cNvPr id="25604" name="Picture 4" descr="University of Central Florida"/>
          <p:cNvPicPr>
            <a:picLocks noChangeAspect="1" noChangeArrowheads="1"/>
          </p:cNvPicPr>
          <p:nvPr/>
        </p:nvPicPr>
        <p:blipFill>
          <a:blip r:embed="rId3" cstate="print"/>
          <a:srcRect/>
          <a:stretch>
            <a:fillRect/>
          </a:stretch>
        </p:blipFill>
        <p:spPr bwMode="auto">
          <a:xfrm>
            <a:off x="6719457" y="0"/>
            <a:ext cx="2424543" cy="2667000"/>
          </a:xfrm>
          <a:prstGeom prst="rect">
            <a:avLst/>
          </a:prstGeom>
          <a:noFill/>
        </p:spPr>
      </p:pic>
      <p:pic>
        <p:nvPicPr>
          <p:cNvPr id="1026" name="Picture 2" descr="hoffman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
            <a:ext cx="2819400" cy="3048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600200" cy="6858000"/>
          </a:xfrm>
        </p:spPr>
        <p:txBody>
          <a:bodyPr/>
          <a:lstStyle/>
          <a:p>
            <a:r>
              <a:rPr lang="en-US" sz="4400" dirty="0" smtClean="0">
                <a:latin typeface="Times New Roman" pitchFamily="18" charset="0"/>
                <a:cs typeface="Times New Roman" pitchFamily="18" charset="0"/>
              </a:rPr>
              <a:t>B</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I</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O</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G</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H</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R</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A</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P</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H</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Y</a:t>
            </a:r>
            <a:endParaRPr lang="en-US" sz="4400" dirty="0">
              <a:latin typeface="Times New Roman" pitchFamily="18" charset="0"/>
              <a:cs typeface="Times New Roman" pitchFamily="18" charset="0"/>
            </a:endParaRPr>
          </a:p>
        </p:txBody>
      </p:sp>
      <p:sp>
        <p:nvSpPr>
          <p:cNvPr id="3" name="Subtitle 2"/>
          <p:cNvSpPr>
            <a:spLocks noGrp="1"/>
          </p:cNvSpPr>
          <p:nvPr>
            <p:ph type="subTitle" idx="1"/>
          </p:nvPr>
        </p:nvSpPr>
        <p:spPr>
          <a:xfrm>
            <a:off x="2667000" y="0"/>
            <a:ext cx="6477000" cy="6858000"/>
          </a:xfrm>
        </p:spPr>
        <p:txBody>
          <a:bodyPr>
            <a:normAutofit lnSpcReduction="10000"/>
          </a:bodyPr>
          <a:lstStyle/>
          <a:p>
            <a:pPr algn="just"/>
            <a:r>
              <a:rPr lang="en-US" sz="2400" dirty="0" smtClean="0">
                <a:latin typeface="Times New Roman" pitchFamily="18" charset="0"/>
                <a:cs typeface="Times New Roman" pitchFamily="18" charset="0"/>
              </a:rPr>
              <a:t>Professor Michael Hoffmann MD, PhD, FCP(SA), FAHA, FAAN received his initial medical degree, </a:t>
            </a:r>
            <a:r>
              <a:rPr lang="en-US" sz="2400" dirty="0" err="1" smtClean="0">
                <a:latin typeface="Times New Roman" pitchFamily="18" charset="0"/>
                <a:cs typeface="Times New Roman" pitchFamily="18" charset="0"/>
              </a:rPr>
              <a:t>MBBch</a:t>
            </a:r>
            <a:r>
              <a:rPr lang="en-US" sz="2400" dirty="0" smtClean="0">
                <a:latin typeface="Times New Roman" pitchFamily="18" charset="0"/>
                <a:cs typeface="Times New Roman" pitchFamily="18" charset="0"/>
              </a:rPr>
              <a:t>, at the University of Witwatersrand Johannesburg, South Africa, followed by a neurological </a:t>
            </a:r>
            <a:r>
              <a:rPr lang="en-US" sz="2400" dirty="0" err="1" smtClean="0">
                <a:latin typeface="Times New Roman" pitchFamily="18" charset="0"/>
                <a:cs typeface="Times New Roman" pitchFamily="18" charset="0"/>
              </a:rPr>
              <a:t>registrarship</a:t>
            </a:r>
            <a:r>
              <a:rPr lang="en-US" sz="2400" dirty="0" smtClean="0">
                <a:latin typeface="Times New Roman" pitchFamily="18" charset="0"/>
                <a:cs typeface="Times New Roman" pitchFamily="18" charset="0"/>
              </a:rPr>
              <a:t> at the University of Natal, Durban, South Africa with subsequent subspecialty fellowship training in Stroke at Columbia University Neurological Institute and Presbyterian Medical Center, New York. Currently, he is working as director of Cognitive Neurology and Stroke at the James A Haley VA Medical Center in Tampa, Florida and affiliate Professor of Neurology with the University Central Florida and courtesy Professor with the University of Florida. He is serving as an editorial member of several reputed journals and has authored over 200 research abstracts and manuscripts. He is a fellow of the American Academy of Neurology and American Heart Association Stroke Section.</a:t>
            </a:r>
            <a:endParaRPr lang="en-US" sz="2400" dirty="0">
              <a:solidFill>
                <a:schemeClr val="bg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4000" dirty="0" smtClean="0">
                <a:latin typeface="Times New Roman" pitchFamily="18" charset="0"/>
                <a:cs typeface="Times New Roman" pitchFamily="18" charset="0"/>
              </a:rPr>
              <a:t>RESEARCH INTEREST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800" dirty="0" smtClean="0">
                <a:latin typeface="Times New Roman" pitchFamily="18" charset="0"/>
                <a:cs typeface="Times New Roman" pitchFamily="18" charset="0"/>
              </a:rPr>
              <a:t>Cognitive neurology, Cerebrovascular disease, Frontal lobe function, Neuro archeology.</a:t>
            </a:r>
            <a:endParaRPr lang="en-US"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RECENT PUBLICATIONS</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err="1" smtClean="0">
                <a:latin typeface="Times New Roman" pitchFamily="18" charset="0"/>
                <a:cs typeface="Times New Roman" pitchFamily="18" charset="0"/>
              </a:rPr>
              <a:t>Dolichoectasia</a:t>
            </a:r>
            <a:r>
              <a:rPr lang="en-US" dirty="0" smtClean="0">
                <a:latin typeface="Times New Roman" pitchFamily="18" charset="0"/>
                <a:cs typeface="Times New Roman" pitchFamily="18" charset="0"/>
              </a:rPr>
              <a:t> - A Posterior Circulation, Large Vessel </a:t>
            </a:r>
            <a:r>
              <a:rPr lang="en-US" dirty="0" err="1" smtClean="0">
                <a:latin typeface="Times New Roman" pitchFamily="18" charset="0"/>
                <a:cs typeface="Times New Roman" pitchFamily="18" charset="0"/>
              </a:rPr>
              <a:t>Vasculopathy</a:t>
            </a:r>
            <a:r>
              <a:rPr lang="en-US" dirty="0" smtClean="0">
                <a:latin typeface="Times New Roman" pitchFamily="18" charset="0"/>
                <a:cs typeface="Times New Roman" pitchFamily="18" charset="0"/>
              </a:rPr>
              <a:t> with Unique Clinical and Radiologic Features Michael Hoffmann, Charles Brock Research Article: J </a:t>
            </a:r>
            <a:r>
              <a:rPr lang="en-US" dirty="0" err="1" smtClean="0">
                <a:latin typeface="Times New Roman" pitchFamily="18" charset="0"/>
                <a:cs typeface="Times New Roman" pitchFamily="18" charset="0"/>
              </a:rPr>
              <a:t>Neurol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Neurophysiol</a:t>
            </a:r>
            <a:r>
              <a:rPr lang="en-US" dirty="0" smtClean="0">
                <a:latin typeface="Times New Roman" pitchFamily="18" charset="0"/>
                <a:cs typeface="Times New Roman" pitchFamily="18" charset="0"/>
              </a:rPr>
              <a:t> 2014, 5:216 </a:t>
            </a:r>
            <a:r>
              <a:rPr lang="en-US" dirty="0" err="1" smtClean="0">
                <a:latin typeface="Times New Roman" pitchFamily="18" charset="0"/>
                <a:cs typeface="Times New Roman" pitchFamily="18" charset="0"/>
              </a:rPr>
              <a:t>doi</a:t>
            </a:r>
            <a:r>
              <a:rPr lang="en-US" dirty="0" smtClean="0">
                <a:latin typeface="Times New Roman" pitchFamily="18" charset="0"/>
                <a:cs typeface="Times New Roman" pitchFamily="18" charset="0"/>
              </a:rPr>
              <a:t>: 10.4172/2155-9562.1000216</a:t>
            </a:r>
          </a:p>
          <a:p>
            <a:pPr algn="just"/>
            <a:r>
              <a:rPr lang="en-US" dirty="0" smtClean="0">
                <a:latin typeface="Times New Roman" pitchFamily="18" charset="0"/>
                <a:cs typeface="Times New Roman" pitchFamily="18" charset="0"/>
              </a:rPr>
              <a:t>Assembly of the Human Mind: How Present Day Primates Reflect our </a:t>
            </a:r>
            <a:r>
              <a:rPr lang="en-US" dirty="0" err="1" smtClean="0">
                <a:latin typeface="Times New Roman" pitchFamily="18" charset="0"/>
                <a:cs typeface="Times New Roman" pitchFamily="18" charset="0"/>
              </a:rPr>
              <a:t>MindÂ’s</a:t>
            </a:r>
            <a:r>
              <a:rPr lang="en-US" dirty="0" smtClean="0">
                <a:latin typeface="Times New Roman" pitchFamily="18" charset="0"/>
                <a:cs typeface="Times New Roman" pitchFamily="18" charset="0"/>
              </a:rPr>
              <a:t> Anatomical and Physiological Evolution Michael Hoffmann Editorial: </a:t>
            </a:r>
            <a:r>
              <a:rPr lang="en-US" dirty="0" err="1" smtClean="0">
                <a:latin typeface="Times New Roman" pitchFamily="18" charset="0"/>
                <a:cs typeface="Times New Roman" pitchFamily="18" charset="0"/>
              </a:rPr>
              <a:t>Anat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Physiol</a:t>
            </a:r>
            <a:r>
              <a:rPr lang="en-US" dirty="0" smtClean="0">
                <a:latin typeface="Times New Roman" pitchFamily="18" charset="0"/>
                <a:cs typeface="Times New Roman" pitchFamily="18" charset="0"/>
              </a:rPr>
              <a:t> 2013, 4: e132 </a:t>
            </a:r>
            <a:r>
              <a:rPr lang="en-US" dirty="0" err="1" smtClean="0">
                <a:latin typeface="Times New Roman" pitchFamily="18" charset="0"/>
                <a:cs typeface="Times New Roman" pitchFamily="18" charset="0"/>
              </a:rPr>
              <a:t>doi</a:t>
            </a:r>
            <a:r>
              <a:rPr lang="en-US" dirty="0" smtClean="0">
                <a:latin typeface="Times New Roman" pitchFamily="18" charset="0"/>
                <a:cs typeface="Times New Roman" pitchFamily="18" charset="0"/>
              </a:rPr>
              <a:t>: 10.4172/2161-0940.1000e132</a:t>
            </a:r>
          </a:p>
          <a:p>
            <a:pPr algn="just"/>
            <a:r>
              <a:rPr lang="en-US" dirty="0" smtClean="0">
                <a:latin typeface="Times New Roman" pitchFamily="18" charset="0"/>
                <a:cs typeface="Times New Roman" pitchFamily="18" charset="0"/>
              </a:rPr>
              <a:t>Beyond the Three Dimensional Aspects of Neuro-anatomy: The Multidimensional Brain Michael Hoffmann Editorial: </a:t>
            </a:r>
            <a:r>
              <a:rPr lang="en-US" dirty="0" err="1" smtClean="0">
                <a:latin typeface="Times New Roman" pitchFamily="18" charset="0"/>
                <a:cs typeface="Times New Roman" pitchFamily="18" charset="0"/>
              </a:rPr>
              <a:t>Anat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Physiol</a:t>
            </a:r>
            <a:r>
              <a:rPr lang="en-US" dirty="0" smtClean="0">
                <a:latin typeface="Times New Roman" pitchFamily="18" charset="0"/>
                <a:cs typeface="Times New Roman" pitchFamily="18" charset="0"/>
              </a:rPr>
              <a:t> 2011, 1: e101 </a:t>
            </a:r>
            <a:r>
              <a:rPr lang="en-US" dirty="0" err="1" smtClean="0">
                <a:latin typeface="Times New Roman" pitchFamily="18" charset="0"/>
                <a:cs typeface="Times New Roman" pitchFamily="18" charset="0"/>
              </a:rPr>
              <a:t>doi</a:t>
            </a:r>
            <a:r>
              <a:rPr lang="en-US" dirty="0" smtClean="0">
                <a:latin typeface="Times New Roman" pitchFamily="18" charset="0"/>
                <a:cs typeface="Times New Roman" pitchFamily="18" charset="0"/>
              </a:rPr>
              <a:t>: 10.4172/2161-0940.1000e101</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descr="data:image/jpeg;base64,/9j/4AAQSkZJRgABAQAAAQABAAD/2wCEAAkGBxQSERUSEhIVFhUXFxYUFxgYGRcYGBgVGBYXFhcYGBgZHCggGBomHBUVITEhJSkrLi4uFx8zODMsNygtLisBCgoKDg0OGxAQGy8kICUtLCwsLywtLDQsLCwsLCwsLCwsLCwsLCwsLCwsLCwsLCwsLCwsLCwsLCwsLCwsLCwsLP/AABEIAJ4BEQMBEQACEQEDEQH/xAAbAAEAAgMBAQAAAAAAAAAAAAAABAUCAwYBB//EADgQAAEDAwIDBgQFBAEFAAAAAAEAAhEDEiEEMQVBURMiYXGBkQYyQqEjUrHB8GKC0eEUFTOSsvH/xAAbAQEAAgMBAQAAAAAAAAAAAAAAAwQBAgUGB//EADURAAICAQMCBQEGBgIDAQAAAAABAgMRBBIhMUEFEyJRYXEUgZGh0fAGIzJCscEz4VJi8ST/2gAMAwEAAhEDEQA/APhqAIAgCAIAgCAIAgCA9AQEmno3Hw88KxHTyfJG7Yo3s0bB8zx5BTx0se7I3bL+1FjpPh99QSylWcOopmPdWVoFhZK9mtjD+ppfeWVT4G1DafaGi8M3LiGYB6iZWfskG9ueSCPilcnw/wDJXan4ceyLpbLQ4XNiWnZwzkY3WI6OEsqL6cMsLV9OOppbwYxIe05g4iPNZWlW7bnk2+08cxJ1L4K1T2Xsp3t3kArMtC11aK78VoUtrfJWajgVZnzU/wCeqhs0Mo9V+BYhrapdJECtpi3cEeYVaemaLMbFLozSWFQSraJDFaYB4sAIAgCAIAgCAIAgCAIAgCAIAgCAIAgCAIAgCA3UqU5OB/NlLCty5NXLHCJFN+Ypt/c+/JW64PpBGj95FjouDvqHPPkutR4bOS3WPCKdurhWdv8AD3C2Ue8A0W/M6ATIzaCea6Drqrj6UcDW6qdnDfUuNB8VVWul3fa7ETlgnFo2C5189Ol1KtmjjtxF4eBxvTu1Bc3/AJOzQ4Nfc0yYIEDHqVRv8VhQlKuvOOuPb3JdBthxLj592YcO0xqaQsqdmeydFMPi0FxDj3vpy7yMhUHfCNz11UM54a79OuO/Yvz1MpNUb8fvon2IVXSVmOa61vZkx3LHN8jbMK7T44rntjw/nghto2R9fPzkz4k59rC07TAyMnJMj+CFIvE5N5SX3lSnY200V2qpXHvhxIMSSfUKevXqcfXH8C1GTgmoslf9EbWpEsc1pa0uIdJEAgGZmdxssWazTRSTzlvC4MVXzVmGuOuTkOJ8LsPepiCLg6mZBGRMeYPssuqM05R5xx952qr3hc4+pT1tCD8pn0g+yp26Zexbjc+5AfSIVGymUCwnk1qEyEAQBAEAQBAEAQBAEAQBAEAQBAEAQBAEBJo0RFztth4lbwjk0lLnCJek0bqpnZo5/sF1NLpHdzLiKILbo1r5LvRaJkhrR6q49TTV6K195zrbpNNsvGOLab2sFpkNJG8QTk+JCq6nxG2UWs+xRwnNN8o6HR0raVOiyLrSTP1l2bm9TyhYvlKVflqWHjp7nLtknZK2XTP4FdQ0bheSIcDAG2QuHPdD045LbmpYx0N+lD+0bUEFwaS4Yd3Q0iY8gcKfdn1LsuTWUVscWSaT2PY5hgSbwAYBPMZ2Veq+uLUHnjoJVTT3LsYcIYG9oS0taGmmQTuXfL5EQT6BQ32qVsYrrnP3FhVydcn1/UMY5xY1rbpIgDOTGFYd9cE5ZKipk3hErU6QGoGjJJIwYEz3o6/6W9GqlKKfQw1KDaMTV7N9SwWhrX0/63NDS43EjMxsunqtT5WEl0aw37vuYoh5uE31WX9PZHO67iAkP7FkgADcQB65GT7qarX+VyornkvV1ya273goeMVHVy11S1piGubiAPzBaS1sbn6uPnsdTTwVMPS8r2ZTaqkRioPJw5/5Ryzwy5CSfMSBX08Z5Krdp8LKLEZ54NBVVpo3C1B4gCAIAgCAIAgCAIAgCAIAgCAIAgN2mpXHOAMk+CyllmspYRNoU+1dtDG4A8OnmujpKPNl8Igsl5a+WX9KmMQJAwQdp8I5bK7rJtryoPCOdKfOWWHDtKx9QCCMEwDMkAmGk8/Bcp2eWsWPgr2ze1tFxotE617g1+05Hj0G6heorhNuPX2f+SpLM2ssmcNoveGvgkCACAXONm5AHTquXb4oq7PVy/r0+/3JVpN2Wl1J2uDalQh3dqHduwc6SAROwMA+6ku1lOp9Te1+/VP4fsyKOmnSsYyvzREqs7PtHAG02ta+D684OxHqoVKymHKxklajJpIguFwBGAOZwIzjzVGWYSy3y/8AJPCDl0R01TSNNEOuaWvIBcXhhBDYOXfNuRAEqnDXTdjUv6kuOM5/fuXK9Hmv/wBc9+MfP/Ru0vBn02mpRIqi3ulolwmQTbvtifGVizXRtlGu1OPPKfTj5Nfsbjmdb3Y6Y/TqYcM4WA6x0XO5OcGtHgPqLj4Ls2eIVQrUv6sc8dOCktDZObz6c+5H1zSa5FtpIDiNwXDA9CIH9y6tupp1dKcH2wUHp56ez1LGDmuL8Jc0l1j7JgOjGRIE9RKrVamMvRu9XsXFFxWccdmUnEaEBs4xmc+X2jCuVUtZcn9xYpnuzg8qdiWsa+LYEC0w45k3DLZjorulhGtYtlnPK47EsvMfrgunHX/RQcTotpVXMDg5hg4nAORk7x1U0moTwuUXaJO2tSawyr1NK0wqt9WHwWoyyaCqbNzxYAQBAEAQBAEAQBAEAQBAEAQBAehATXttptbzd3j5fSP3U1a4yRJ7pZ9jo+D8Kb2Y7SoKTZyTzJ5Ben0+mVVCT79Tk6nUy8zEI7mX7+C1KZbDqZbuHFzYI5QFR1NGeE0kc6Otrnnh59sE7hdOk1zSG9pUu8h42jquXfbXTXipKT+SGTtm8dEXdPSBwmlcwuc02l28yAARscc+a4vn0ayzZ/TLDXw38fPsTxU6Y56pfjg18Q4hXDGuc4tLTLWt7otmDgYkObzzkrkfZqldKCjns89cl932OKefokSqHEjW04LjSc4ENHaN2bJuF28xEeSpWabyrXhNL49+xdqubqzJpv59iVS11MjsD2NQ1HmwAnsmQBbjqXTjos1VWZUm5KC4fu8ms5wgtuE5flgq9RxHs22y1paReGMaHMcRm0mRAMYW/wBnbsa5ftlvkxHUOGM4WfZIotTXN4qVb6oHymZaROMgdzyXRjBOO2vC9/f8+pFepSeW3IteAasVaslzmlwLQbiO/wDT3uWwUepjZCnDSkl7oipx5qxw2bG66m5zhVBJaQwvaQ105lxMQ7I5j1WVVdHb5T6rOH0+n/ws2WVWJ+YuVxldf0J3GeKta2mHPLnwXNcJB7MmA107nCh0NM3ZOUFtWcNez9zXxCnZGEZvc8ZzjsQW666kW1SHYc2mT9JLg7PXZW763Xdvh7pv54KlTco+U/bj65yc/wARoQQy0l096RzjGPVW6LZWZafHbBoout+zRC4tTDSwCIa3MD6pIIHLBx6FdOyaliHdY/U30+7DlLu8ooeIaUupuJ3YLvG2RI+8q3W98NrL1Vm2a9mU7TcyObf05Ket74bX2Lj4eSI4KjOOCVMwUJkIAgCAIAgCAIAgCAIAgCAIAgN2lpXuDepA9Of2WUss1lLbFssqNPtKxJ+Vv6DYfZdXRU+Zas9FyyrOeyv5Z0NXs6rGEutsaQQfzHnC9FKVVi3SZy4+ZVJ7VnJaaJor6dtNrvxKc9z845FviJ2XD1cYWLh8rP4FS1um1ya4l39gaZEb3N3wRtsAvOztWEsE0I5yX+m4qGGm5vdDg1pBzgHJneZ2O+F5+ypubafMXuT+exOsdPdYf+zVxvWND3tex03nLSII5EiMHmupXJX41FvVrt7lbypQeyL6EPh1FtVxDXP+QuIlo7o3xziVvY4PlJm3qiiRqe7qaTaIc4nszdgy6ZJAG0b56KrKmUIfzH6X/j9SzX63urXqX7/AhcT1QZqn2N7Roc8GdiHT05Am7zW9uyWcZXsKoyaWeSCaUND2y0kkYxsBJUkLYYcZ8+2TEsp56FzSLmU2aim1rS0w47kP3DwDgAyNuaoxcbJypm+vT6exYnFqMbYGmib6hcIcypc2oDu0kFxPuJB8IVltKtRb9Uenz7EbX93v1+DLRa8Op9lWBfTEkHZ9MzHcJ35G1SW6XbPzqntm+3Z/U3r1eY+Tct0ffuvoWOu0rbKbm95j47zTiAIEtjunffoqUNS3KUZ8SXZ/vlE12i2QV0FuXuY/EDxTqAMB7Rwbc4xgBtoA6yAJPitfD7ZSqw/6cv7zTXQSs3f3P8CgrU6lR1oOIySZwJJx74XVqexehFF2ZfrZq4lTbToPgS51N5E8m5Ex1MYXUhJ04lPq8L6GKP5tyS4S/M4Wlhx6GB7q4nssfzg7kuYmnUsgqDURxLJtB5RoKqEh4sAIAgCAIAgCAIAgCAIAgCAICx4W2BUqflbA83YU9MerK97ziPuWnAtK5zXWiSZ36Dcnw/wvR+HU7KJTff8AwVNXZFSWewrNDHWky7w2H+1Xvko59zWLc1ldCXoXubFYGA0iOpO8Lm7sS3MitjGWa2up0+pNN7e3pmo8OGWgjuPjLXCJt6Lk62q1y3Rxj6PJUrxDEJdfyIDKtVzpa3vS23EmeUTzOFTddag2+i5ZOuZJItq1XVtIdU07Jwy5rWuLo/MWkjpnChqWmzjdlc8PoWZ02vnGPk3anSHtBUpBxeaMkWgkuLyC4NYTIhpb/bndVoX4jKDfGeOePzJL9PJxi4rPC/f0LjS8AigajHGkaga09obbScdwxORyPuud9vSt2TW6MeeP31RdWgcqt0eJP3PDwYt0lQVTTLGvkOYQSHOw4SOhAwcwSOilt1Su1alUnua6P4JKaVVQ67msZ4f6kfgGmGKb2UXgAAuFxIpibrgTjBmR0G601kpRTkty+H7m2mrrT2+mSx26mdfQOZ2jbBZa62PlILmw6eZtE5WiuUtvPOSC+icVJxXpxwb9Lp2t0lWk0DtLW1HEjPZvIlrSOlrZPiUdsnqIzk+M4X1XdmkI/wD5JRisyxl/RlI2hbSaBgnM4mS4iPKAPddyuanY5S6L8DmtyrjGMVy/3gnu05a+tSzb2Ic7o17YP2JhQ3ShKqu7HqcsL5T7F/STnutplxHa8r56r8zZSqWO/HaDRGT2gDsSYazxMcthlUZpPiriXx/v4Qom4pu15j8/6KiroS1x7VhYCx0Y/Mw2x13GyveblR8p5ax/2UXW1Y3JYRTcUqktdTNOGspgOfBBgfSOWXRlduFkJ2Ralntgxp6dkc928nDag7/2ro38fkdWHQz1QkA9RK3tW6BrDh4IJXPaJzxagIAgCAIAgCAIAgCAIAgCA9CAswLdPHNxB9Mq7FYgVc7rvodJwfStLLHVW05ZgumCSRjC9RZHydNBHMvtak5KOeSPU0zG1CxwIg7jJJnzgBef1E284JFZKUNyJjKUEBoaRBInIJjElc6c21y8EcLPfqbNFrGNcHtaaZAhwbljx4gmWnyJUcFbCXpaa+TayMZxwy70zqFOsypfUJaS+2G23R+GLrpiTvGIKo62m+zdHCS+H2/D8jGmlXHDeco506R7XRbMHYCZjy3U/wDKVe5/v9AnnjudfwdodXaS2rSrdl2bGuEUnOa2WNuEFslo2zJ8VwNT6a9vDjuy8cvl8nU00/5qb4eOnZldU45qq1QGoRiA0W4zFwAzOyvW+G6SipOGU379ce5Ws1l8rE+6/A6fhevqU9LUc2jPfYQ3sYbPyl9pGcrg31Rlesy7PnJ1KrrbNNKWzDT4X1+Dbon2NFWvNNpio9ogEuuIabRtI39Fi2ydn8uDz7Z/fY3p0sa8ai1KPHP16ZJIpUXFlWk95DWim4NAk5LW3SZ2cBsdlGrrYwlXOKeeef8ARJ9kqmlOuXCWOP8AZ4XOpF7adjn3WsDsmw5IGROT8uVleXc4ueYrHLXuRRqtpU41pN59K+O/1MdToGiK1c2kkC1jO9IEEtbHdEjeMD3Uiunl01cr37feRU6fc/OsWGlx7kDU67tL29i6kJBcS8X1Ix+IXDPXH3V2nT7FGW/c8PCxxH6FbU6xYcJQaz1w1kg8RpB5DS4BoNwa3JaHCXEnr1VrT1OKz3fHPfnsULrZS9Eei6f/AH3KvimqbdIdMfIOcbAu6DwC6NNDxsgsLu/qRpvG+fL7L2KHjXEHGjUvdN0e5OP3V/SaWqqW6PbgsVXWWSUWcfUNxA6q5c90lFHQjwmyX2cNc38pj0KsxXWLIHLLT9ytqCCufYsNlpPgwUJkIAgCAIAgCAIAgCAIAgCAyaMrK6gsKrpdZ/UB+y6EVmcY/KK6WE5HSa2nAAjaP0Xp/FMKpI49Ustm3VUpLKgO7Wz5jB/ReanhmK5vmBnp69kQJJxByADzjr0XNvr3rBssdT3SZ7kNAEuAObncs+Q8lpOLrhueTL56dSYypP8A3KtO2ImHEjpMDIVPdJp+lsyq10TMWNLC+pcx3dcGljhkkWgAEmOvotnPfBVY7p9OhtjHV4PeC600i4Gh2jXNeC2TE2mHEDmDla6ymNi9DUWn1S5M12KEsvlG+rxjUNa0Bz2NOLWggMjoRnblKrT0cf6pLJvHUy5UHhFhw173FrxqnhxAmCTa0mDdJ+YkYHkqV1cEnugsLp+/Y2hqbYSWJMt6mub9DqGcOLy59SJhrTykmCTtnwVHyuOd3xjGDofa7OuV7PPLx9DoeC8NeGNqUgwOO5yGkbRkkrl6q+Dltllo7FHoh64qOfYl6zhVEC81QA03b4M/SYyRvgZUNeosb2qP7/U1fl5zLszm/i8M1NZhbJiWNIAyNzHgux4XZPTReUsdXk5evStlGOWue3KZW6yiKbraRvkCYIGefKQV0tNOc8znx9xVv0sYSSjlv7iuqatrZutG8tGXO6DE4nqrmcyWX974SNI0uKbaS+I9X9SudWk5b3zJgjAABJc4b8tlYlclFRr7dyJaaxvdPr7HNfFGLQDgta+PEktjqPlnOcq7pXKUG5dmXaqVH1Pqyl4fpzUqCOWSegVyqDnZk2usUIclnqqNgdmcNJPiSf8ASvPjJVhPfj7yjqnK5tjyy9HoYKFmx4sAIAgCAIAgCAIAgCAIAgMqe48wsx6mH0LLStmsJ/Oulp/+VN+6ILf+F/Q7TW0Z2XpPEU5VZPOUzwzGlWhradgidyNpjMrzFkccm7im92TzWVyyTDQXY2mANyOnJVJ0KzBJSuCup8aDH2upteIz9J3zkcsLGo0sppbXjBerq4ySHaui4EhkYw0OOT43T9lEozjxLkgcHngitg/KQ3qD/lWI1KaM89zYKziRAAkW4EclXlVFdRtRlR1bCSCHCIlweRk8zIOJjCrW1zTynx9CdQjjLN9Co5oL2ucbSDcXEx02xyUM6Jzai1waxlGLzg8oat1VzQHAknmQ2T1JP7rF1Kri4rp7iGVZlnd8E4w11H/i6kvoupuLmPaJ3mQ8czkrzt+isVjupW5Nco7lWrrnVsnLD6c/lhnRaGvp3kU21qNR0yGvuYSYgWg+uy5t/nL+Y4OK+OSaquOx+rc31zjqVnxHr203CgSymYiOYaTu0xsevmF0fD9HK6HnRzJZ+Ctqb414qWF3zz9+DmddxijRuIrMLzLOpE/VJG+ANuq9Lp9JO6CU44S5+vwc6E3U3Ot5fTn82c/V4sXNe4VOgFsdc4iVKtJCyz1R/Q3Vl8I4zwVbazi4ugu8ZJzESPFdqOiW3HRFaVj7vkpdcwl22557/wC1u621tLdc+M5LnhmjFGmS/BO/lyCnhXsWDn6i12zxEi8UqA05iC4jHg3AWLOhYoWJ49jnnLly6nRPCo2ZPFgBAEAQBAEAQBAEAQBAEB61ZQLbSD8UH+oH3C6VK9WSvb/ws7eib2TzH7L1KXnU4PLz9EzZTcACfqOB4LzttE1LDRhptr2KDXAl53I5lbV0+rg6dTW3Bo02jY6TUJE7HorMNBKb5JZ3SjxEzqcOaMCqD9v2Uj8LhjlmFfJ8uJvpaRgaZqiSIwDj16qJ+FdWmRytk3xEi09dSpFwcH1e6RvY0Hr1K5sqIwbUuSw6ZzSxhGFHVUXmLCwOgYz+pz5KFwrl8GZV2wXXJKqPc1pZRlzSZcfqMbC3lHqtXTFw9LI0k3mzhkOm9xePwnT4AqtOp4wS7Y4fJ9F+AdCx9UuqNuFNskcjUPXrA5dV57x2y3S0Rqg8ObfT2LvhOmjc5WS7YSOl4p8XNovj/jNkdSJb0m0Y8lRh/DNnlKVluM9lyJeNRVjrhFtLvnCOD4vxAamt21SHPJgjkGj5Q3oN16Dwvwvy4bP7V0+WUNXrHOW9LD/0VVagH1CQweOCV6aFca4KKKKtkodSPptMx1V/cAAiPMrVwWcklls41Lkm16QZTkDqpGyvCTnPBz5Z2jj0BC1idPOyJcV6NzbfBTN8FCE9ssnPcWri60bAR681BZLsdTTw4yyoezoqU45LyZrKrvg2PFqAgCAIAgCAIAgCAIAgCA9CAsGP7oPUR6hdCmXT5I3H0tfJ13CddgHqM+fNdvRana9sujPO6rTsv6VNpAJBjqF1JpSWOpzHKcXhFZxyuxrCGge2P9qtO2FCwlyXdHCcpZkzjdRrHk5PsuPdq7ZPDf4HehTBIjmod5Kr759mSqKJGn1bp7yv6fUSfDIrKo9jzVbSo9ZHMd67Cvh4NenPQZ5LlQUpN8Ek8m6nUk7wd91HO50v4MbOM9TueA/B+oq0RVfXawOy1jnG4jlzxPquFqvH4QtcIwb92joLwVSinJ4k/Zf5LzhzX6ChWdVLQXAhgaSSTBzPVUdbevFL6oUxfHv++he0ehj4fTOVsk+/5dDgq9aq4w4uk8zuffde2+wTXMuPg8jHy4rKJulpWNk5d4qWFaisFSye+WOxE4hxVtMWtNzjv+pCxKyPQs0aWU3mXC7GPDtfeXdy3bHgEjLcZvoUElnJv4lqLaexiR+q2kRaetSmVdGrLznoUiy5OOIouuh8lIc7nLRQ/EOnDXyNjn1UNsTp6KxyhyUzwqrRfRpeq1nU3RiozIQBAEAQBAEAQBAEAQBAehAS6JuYW8x3h5c1Zr5hx2Nej+pI0uvLcSrtd6cSvbp0zouE8U7TuzB84XU0FjlNrPBydTpnD1YGurDbdTTthFvjIpg1yU9XTzkBVJRU+Ui9GzBpFKOS0VcV6sEm7Jg3CwvS8mz5RKpsux1V2EPMTXuQuW3k80unsBc7yUFWnWni52G1lm94iYvqAxDQSP0VPXVx1EMQX3m9PpmsvudR8e8New6evJ7M02tH9LhJ9Jn7LxXg1sbN9PGcv8D0niylhWxfTjBTaPiYpm6S8t2c8l3KCGtn9V6rRxqqlmKSZ5jVedqVtnJ/RP8A2aK/FHmp22D4fb0W+o16lNZ5NIaWCh5RnqfiF9sBgBI559sqF63dxFCHhsE8tmnheju/FqE5n05EqWmDl6mb6i7b6IF2aUANYInMlWNuDmb8tuZC4hWtaWZk8zssS6FiivMlLsUDXOa4eHTKgTaZ02oyRZafjdoIInp4FSeaipPRKTTR7WeatG87hxW2d0TEYqu3auhT1GqCSLsWR3hVLUTIwUJkIAgCAIAgCAIAgCAIAgCA20KpaZC3rm4PKMSipLDJPYtdlhg/lP7FWUlLmvr7GvK/r/EwDXNPQ/zdIXuM+eGbyqyvdF5otTcAOa6UJZWcnJurcXkkmjGVJGW3lECmnwR3tux4K5G3zltZMnteSre2MEFc5xcOGXE0+ht0tYsIduJ2U9GodMt3U1sgpraStZWugk49R/8AVjWaiWoXq6EVMNnHc006jYLWyeUxuT08FX0lzjRLK6Ezrcpr5PrD+Hu1fDm0KuQwNLnjBuaN88l8vWojRrXbX/c+nwe5no6sKu18tI+YfE3An6WoA7vMd8jtp6gjkV63R62OrXHDXU89rdD9mfHMX3IjOHPsuLoBOx5+y6X2LK3M4/2mEZ4S6EzS8Eacl9xHKFPXplArXa6WcJFj2MDs92zPoIMe6tLhYRV35e/ubqbHncwhFNwXQj61xGLQY5lYZJSk+5VP7wnAycABYwXlhPBpbo5cY2ET65WqSbJHbiKyWejofhO6zKkSwilbY/NRSaynBKhsR0K5ZRAqqlcWYmtVzYIAgCAIAgCAIAgCAIAgCAIDIOW8XgEujqeT8jkeY8uo8FOpRmsTNVmLzA3CWQZBB2PLy8CpISlS8dUGoWrD4ZOp653PP3V+FsZ9CjPSbTMVA7ZWIZbSItuDRqQZg79VtemnhksPdGhsD5tlBHbHmzoSPL/p6jUV8Q0QIWL7cxxDoZhDD56mui8tI/nkqVU5bnCS4ZI+Hldj718CVm6rSPadnsIPUGLXD3Xy7xemWj1az/a/yyet1N6shVfDucr8d8NLtJTBy9rmifsf0Xc8Al5mtaj05Zr4xbBaScm+mMfU5ynpIpBp/hXvmuMM+bTuzbuRT1Hua8gcloi9FRlHLM9dqXtpNJP1JJ4RimuDm8E/R1C6nIMlbp5RVtgoz5Mta4CnDjv7lH0MUp7+Dn312NbABLtgopTUVg6sYSlLL6ErQU4EepPUlbwjhEF8slrQi0jGVuUZp5yUnGKMFR2Lg6OlnlFJVXPuOhE1qubBAEAQBAEAQBAEAQBAEAQBAFkHoK2izBJ0+oIxuDuDsVahPKwzSUck3TdnMyWj8pmPcbeqlglF5RFKVmMdSZWYD8jSfIgz7K9GWeSBN/3EB7njcO9QoFOxZ3FjFbXpNtPRuf8AOQweO/sstTteHwiOVsa/6Vk2jh7Y+aSAccvRbOmKSWSP7Q89DRp6gYdp81WhiNuTeackdp8B8arXvpsDRTy4nMiRECMLzP8AEdVVtnnS69F9x6vwKLlT5UlmMefvfYfEHxGK7+yZNtPZwOHOG48lb/h/Q+QpWSXL/wAf9nN/iLUb8VQfpzl/X/oqeF64ua4HcFehjyeU1FCUk0bnsY3vuPis9COLnL0o5zidc1XTMN2aPBQ2JyOtRBVx+TFmoNJsGeuCQjlsXJs4Kx5I9bVF31O9yoZWRksrJJGtR7GsNO4JWyq7pm+ezRk2u/8AMVlOXdmrhH2JPDtQbhLipqnnuRX1rbwix44+YjaAt7FwVNIsHPVlzrjpxNSrG4QBAEAQBAEAQBAEAQBAEAQBAerKYPQVvF4MG1rlZjLJo0bGVCNip4to1cUbm6g9VMpGm1EnTguaXdN/L91tkjniLS9zdTJmRJP83KznKNHFLqQKjCHQfFVpdSwmnHKOo+Am96syYL2QDzG4n7hed8cht8ux9Ez0vgMt8bIJ88FRw3hz21XBxiwkR1gwV39KsxU0+Gso8t4hLy265cvODzh1Tv1B1JI91NB5bINRH0xHGqxIYPCfusWMzpYRWWVtF2YK0i8vBakuMo28YYRb0jC01WcGmmaeSsVFPBbNjSrVcsmrSAckZPDGDxroWIycXlDCZbGrfRBO4gHy5K9ndDJT2bbOCrr7rn3luHQ0qsbhAEAQBAEAQBAEAQBAEAQBAEAQHqymD0FSwlgw0bAVZjI1wZtKnTNWiTp6pbMc8HyUiI5RTNgrECAYHRbJmu1PqTNFkFzm90c+fojXcgseHiL5Jnw3We2q2tgNm0jq3ZcrxDT/AGjSyz25X3HV8L1kdLq4x/8ALh/eXfxK5rK5nFzLwfHIP/qPdQ+A3uzSYf8Aa2jX+JNI4azfHpLDf1XBxnCnTUjqupW/UylqYpQJHFTLz0GB5LeSI9PhRKw4Kixhlpcoz4hqbgwdB+qr6mzLwYpr25fuQlUJz0OhbRk4swZ3CFOrFjBjB6QpvS0YJ2hq2S1zcOCljLHpILYqXKfQhakZI6Klc+cE8OmTQoDcIAgCAIAgCAIAgCAIAgCAIAgCA9CALbIPQVJGeDBupuVuE0aNFnw6CYcAQrMZIp3ZS4JD6FJrtifXC2zEjjOxxJLaoAyQG7AJuXuR7ZN57mTqzWMYZi2MDYqG3Drcfhm9G7z1LHdMlfH1b8SmRsaWP/I/5C8/4E1CmxP/AMj1vj6cra38HJ6GvbUDuhXWqsW44NsN0MFnrQ2BBnEz1Cub4vuU6t3OUVlZvNaTxjKLkGRSudPl5JTJzRAznmtWlgGzTaUvJDeQndbQrlPoaznGGMnjKWT4St64OUmn2Mt45M2EAQR5furUXGK5NXnPBIfqrs7WiB4lRztTI1Xjj3INV8knqqs3lk6WFg1rQyEAQBAEAQBAEAQBAEAQBAEAQBAEAQBAepkG2nXcNitlJruauEX1MjqXdVtvka+XE1urE5lPMkbKKXQ9NUncrDlIKKRJ1/EX1WtDzNu3WP4FXrqjBvb3Lmo1Nlyjv7dCFKlKpmKpiJWVJoxtXU8Lytt7GEYrUyFgHrXkbFbJtGMI8uWcsyJWG2D25agxQBAEAQBAEAQB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8916" name="AutoShape 4" descr="data:image/jpeg;base64,/9j/4AAQSkZJRgABAQAAAQABAAD/2wCEAAkGBxQSERUSEhIVFhUXFxYUFxgYGRcYGBgVGBYXFhcYGBgZHCggGBomHBUVITEhJSkrLi4uFx8zODMsNygtLisBCgoKDg0OGxAQGy8kICUtLCwsLywtLDQsLCwsLCwsLCwsLCwsLCwsLCwsLCwsLCwsLCwsLCwsLCwsLCwsLCwsLP/AABEIAJ4BEQMBEQACEQEDEQH/xAAbAAEAAgMBAQAAAAAAAAAAAAAABAUCAwYBB//EADgQAAEDAwIDBgQFBAEFAAAAAAEAAhEDEiEEMQVBURMiYXGBkQYyQqEjUrHB8GKC0eEUFTOSsvH/xAAbAQEAAgMBAQAAAAAAAAAAAAAAAwQBAgUGB//EADURAAICAQMCBQEGBgIDAQAAAAABAgMRBBIhMUEFEyJRYXEUgZGh0fAGIzJCscEz4VJi8ST/2gAMAwEAAhEDEQA/APhqAIAgCAIAgCAIAgCA9AQEmno3Hw88KxHTyfJG7Yo3s0bB8zx5BTx0se7I3bL+1FjpPh99QSylWcOopmPdWVoFhZK9mtjD+ppfeWVT4G1DafaGi8M3LiGYB6iZWfskG9ueSCPilcnw/wDJXan4ceyLpbLQ4XNiWnZwzkY3WI6OEsqL6cMsLV9OOppbwYxIe05g4iPNZWlW7bnk2+08cxJ1L4K1T2Xsp3t3kArMtC11aK78VoUtrfJWajgVZnzU/wCeqhs0Mo9V+BYhrapdJECtpi3cEeYVaemaLMbFLozSWFQSraJDFaYB4sAIAgCAIAgCAIAgCAIAgCAIAgCAIAgCAIAgCA3UqU5OB/NlLCty5NXLHCJFN+Ypt/c+/JW64PpBGj95FjouDvqHPPkutR4bOS3WPCKdurhWdv8AD3C2Ue8A0W/M6ATIzaCea6Drqrj6UcDW6qdnDfUuNB8VVWul3fa7ETlgnFo2C5189Ol1KtmjjtxF4eBxvTu1Bc3/AJOzQ4Nfc0yYIEDHqVRv8VhQlKuvOOuPb3JdBthxLj592YcO0xqaQsqdmeydFMPi0FxDj3vpy7yMhUHfCNz11UM54a79OuO/Yvz1MpNUb8fvon2IVXSVmOa61vZkx3LHN8jbMK7T44rntjw/nghto2R9fPzkz4k59rC07TAyMnJMj+CFIvE5N5SX3lSnY200V2qpXHvhxIMSSfUKevXqcfXH8C1GTgmoslf9EbWpEsc1pa0uIdJEAgGZmdxssWazTRSTzlvC4MVXzVmGuOuTkOJ8LsPepiCLg6mZBGRMeYPssuqM05R5xx952qr3hc4+pT1tCD8pn0g+yp26Zexbjc+5AfSIVGymUCwnk1qEyEAQBAEAQBAEAQBAEAQBAEAQBAEAQBAEBJo0RFztth4lbwjk0lLnCJek0bqpnZo5/sF1NLpHdzLiKILbo1r5LvRaJkhrR6q49TTV6K195zrbpNNsvGOLab2sFpkNJG8QTk+JCq6nxG2UWs+xRwnNN8o6HR0raVOiyLrSTP1l2bm9TyhYvlKVflqWHjp7nLtknZK2XTP4FdQ0bheSIcDAG2QuHPdD045LbmpYx0N+lD+0bUEFwaS4Yd3Q0iY8gcKfdn1LsuTWUVscWSaT2PY5hgSbwAYBPMZ2Veq+uLUHnjoJVTT3LsYcIYG9oS0taGmmQTuXfL5EQT6BQ32qVsYrrnP3FhVydcn1/UMY5xY1rbpIgDOTGFYd9cE5ZKipk3hErU6QGoGjJJIwYEz3o6/6W9GqlKKfQw1KDaMTV7N9SwWhrX0/63NDS43EjMxsunqtT5WEl0aw37vuYoh5uE31WX9PZHO67iAkP7FkgADcQB65GT7qarX+VyornkvV1ya273goeMVHVy11S1piGubiAPzBaS1sbn6uPnsdTTwVMPS8r2ZTaqkRioPJw5/5Ryzwy5CSfMSBX08Z5Krdp8LKLEZ54NBVVpo3C1B4gCAIAgCAIAgCAIAgCAIAgCAIAgN2mpXHOAMk+CyllmspYRNoU+1dtDG4A8OnmujpKPNl8Igsl5a+WX9KmMQJAwQdp8I5bK7rJtryoPCOdKfOWWHDtKx9QCCMEwDMkAmGk8/Bcp2eWsWPgr2ze1tFxotE617g1+05Hj0G6heorhNuPX2f+SpLM2ssmcNoveGvgkCACAXONm5AHTquXb4oq7PVy/r0+/3JVpN2Wl1J2uDalQh3dqHduwc6SAROwMA+6ku1lOp9Te1+/VP4fsyKOmnSsYyvzREqs7PtHAG02ta+D684OxHqoVKymHKxklajJpIguFwBGAOZwIzjzVGWYSy3y/8AJPCDl0R01TSNNEOuaWvIBcXhhBDYOXfNuRAEqnDXTdjUv6kuOM5/fuXK9Hmv/wBc9+MfP/Ru0vBn02mpRIqi3ulolwmQTbvtifGVizXRtlGu1OPPKfTj5Nfsbjmdb3Y6Y/TqYcM4WA6x0XO5OcGtHgPqLj4Ls2eIVQrUv6sc8dOCktDZObz6c+5H1zSa5FtpIDiNwXDA9CIH9y6tupp1dKcH2wUHp56ez1LGDmuL8Jc0l1j7JgOjGRIE9RKrVamMvRu9XsXFFxWccdmUnEaEBs4xmc+X2jCuVUtZcn9xYpnuzg8qdiWsa+LYEC0w45k3DLZjorulhGtYtlnPK47EsvMfrgunHX/RQcTotpVXMDg5hg4nAORk7x1U0moTwuUXaJO2tSawyr1NK0wqt9WHwWoyyaCqbNzxYAQBAEAQBAEAQBAEAQBAEAQBAehATXttptbzd3j5fSP3U1a4yRJ7pZ9jo+D8Kb2Y7SoKTZyTzJ5Ben0+mVVCT79Tk6nUy8zEI7mX7+C1KZbDqZbuHFzYI5QFR1NGeE0kc6Otrnnh59sE7hdOk1zSG9pUu8h42jquXfbXTXipKT+SGTtm8dEXdPSBwmlcwuc02l28yAARscc+a4vn0ayzZ/TLDXw38fPsTxU6Y56pfjg18Q4hXDGuc4tLTLWt7otmDgYkObzzkrkfZqldKCjns89cl932OKefokSqHEjW04LjSc4ENHaN2bJuF28xEeSpWabyrXhNL49+xdqubqzJpv59iVS11MjsD2NQ1HmwAnsmQBbjqXTjos1VWZUm5KC4fu8ms5wgtuE5flgq9RxHs22y1paReGMaHMcRm0mRAMYW/wBnbsa5ftlvkxHUOGM4WfZIotTXN4qVb6oHymZaROMgdzyXRjBOO2vC9/f8+pFepSeW3IteAasVaslzmlwLQbiO/wDT3uWwUepjZCnDSkl7oipx5qxw2bG66m5zhVBJaQwvaQ105lxMQ7I5j1WVVdHb5T6rOH0+n/ws2WVWJ+YuVxldf0J3GeKta2mHPLnwXNcJB7MmA107nCh0NM3ZOUFtWcNez9zXxCnZGEZvc8ZzjsQW666kW1SHYc2mT9JLg7PXZW763Xdvh7pv54KlTco+U/bj65yc/wARoQQy0l096RzjGPVW6LZWZafHbBoout+zRC4tTDSwCIa3MD6pIIHLBx6FdOyaliHdY/U30+7DlLu8ooeIaUupuJ3YLvG2RI+8q3W98NrL1Vm2a9mU7TcyObf05Ket74bX2Lj4eSI4KjOOCVMwUJkIAgCAIAgCAIAgCAIAgCAIAgN2lpXuDepA9Of2WUss1lLbFssqNPtKxJ+Vv6DYfZdXRU+Zas9FyyrOeyv5Z0NXs6rGEutsaQQfzHnC9FKVVi3SZy4+ZVJ7VnJaaJor6dtNrvxKc9z845FviJ2XD1cYWLh8rP4FS1um1ya4l39gaZEb3N3wRtsAvOztWEsE0I5yX+m4qGGm5vdDg1pBzgHJneZ2O+F5+ypubafMXuT+exOsdPdYf+zVxvWND3tex03nLSII5EiMHmupXJX41FvVrt7lbypQeyL6EPh1FtVxDXP+QuIlo7o3xziVvY4PlJm3qiiRqe7qaTaIc4nszdgy6ZJAG0b56KrKmUIfzH6X/j9SzX63urXqX7/AhcT1QZqn2N7Roc8GdiHT05Am7zW9uyWcZXsKoyaWeSCaUND2y0kkYxsBJUkLYYcZ8+2TEsp56FzSLmU2aim1rS0w47kP3DwDgAyNuaoxcbJypm+vT6exYnFqMbYGmib6hcIcypc2oDu0kFxPuJB8IVltKtRb9Uenz7EbX93v1+DLRa8Op9lWBfTEkHZ9MzHcJ35G1SW6XbPzqntm+3Z/U3r1eY+Tct0ffuvoWOu0rbKbm95j47zTiAIEtjunffoqUNS3KUZ8SXZ/vlE12i2QV0FuXuY/EDxTqAMB7Rwbc4xgBtoA6yAJPitfD7ZSqw/6cv7zTXQSs3f3P8CgrU6lR1oOIySZwJJx74XVqexehFF2ZfrZq4lTbToPgS51N5E8m5Ex1MYXUhJ04lPq8L6GKP5tyS4S/M4Wlhx6GB7q4nssfzg7kuYmnUsgqDURxLJtB5RoKqEh4sAIAgCAIAgCAIAgCAIAgCAICx4W2BUqflbA83YU9MerK97ziPuWnAtK5zXWiSZ36Dcnw/wvR+HU7KJTff8AwVNXZFSWewrNDHWky7w2H+1Xvko59zWLc1ldCXoXubFYGA0iOpO8Lm7sS3MitjGWa2up0+pNN7e3pmo8OGWgjuPjLXCJt6Lk62q1y3Rxj6PJUrxDEJdfyIDKtVzpa3vS23EmeUTzOFTddag2+i5ZOuZJItq1XVtIdU07Jwy5rWuLo/MWkjpnChqWmzjdlc8PoWZ02vnGPk3anSHtBUpBxeaMkWgkuLyC4NYTIhpb/bndVoX4jKDfGeOePzJL9PJxi4rPC/f0LjS8AigajHGkaga09obbScdwxORyPuud9vSt2TW6MeeP31RdWgcqt0eJP3PDwYt0lQVTTLGvkOYQSHOw4SOhAwcwSOilt1Su1alUnua6P4JKaVVQ67msZ4f6kfgGmGKb2UXgAAuFxIpibrgTjBmR0G601kpRTkty+H7m2mrrT2+mSx26mdfQOZ2jbBZa62PlILmw6eZtE5WiuUtvPOSC+icVJxXpxwb9Lp2t0lWk0DtLW1HEjPZvIlrSOlrZPiUdsnqIzk+M4X1XdmkI/wD5JRisyxl/RlI2hbSaBgnM4mS4iPKAPddyuanY5S6L8DmtyrjGMVy/3gnu05a+tSzb2Ic7o17YP2JhQ3ShKqu7HqcsL5T7F/STnutplxHa8r56r8zZSqWO/HaDRGT2gDsSYazxMcthlUZpPiriXx/v4Qom4pu15j8/6KiroS1x7VhYCx0Y/Mw2x13GyveblR8p5ax/2UXW1Y3JYRTcUqktdTNOGspgOfBBgfSOWXRlduFkJ2Ralntgxp6dkc928nDag7/2ro38fkdWHQz1QkA9RK3tW6BrDh4IJXPaJzxagIAgCAIAgCAIAgCAIAgCA9CAswLdPHNxB9Mq7FYgVc7rvodJwfStLLHVW05ZgumCSRjC9RZHydNBHMvtak5KOeSPU0zG1CxwIg7jJJnzgBef1E284JFZKUNyJjKUEBoaRBInIJjElc6c21y8EcLPfqbNFrGNcHtaaZAhwbljx4gmWnyJUcFbCXpaa+TayMZxwy70zqFOsypfUJaS+2G23R+GLrpiTvGIKo62m+zdHCS+H2/D8jGmlXHDeco506R7XRbMHYCZjy3U/wDKVe5/v9AnnjudfwdodXaS2rSrdl2bGuEUnOa2WNuEFslo2zJ8VwNT6a9vDjuy8cvl8nU00/5qb4eOnZldU45qq1QGoRiA0W4zFwAzOyvW+G6SipOGU379ce5Ws1l8rE+6/A6fhevqU9LUc2jPfYQ3sYbPyl9pGcrg31Rlesy7PnJ1KrrbNNKWzDT4X1+Dbon2NFWvNNpio9ogEuuIabRtI39Fi2ydn8uDz7Z/fY3p0sa8ai1KPHP16ZJIpUXFlWk95DWim4NAk5LW3SZ2cBsdlGrrYwlXOKeeef8ARJ9kqmlOuXCWOP8AZ4XOpF7adjn3WsDsmw5IGROT8uVleXc4ueYrHLXuRRqtpU41pN59K+O/1MdToGiK1c2kkC1jO9IEEtbHdEjeMD3Uiunl01cr37feRU6fc/OsWGlx7kDU67tL29i6kJBcS8X1Ix+IXDPXH3V2nT7FGW/c8PCxxH6FbU6xYcJQaz1w1kg8RpB5DS4BoNwa3JaHCXEnr1VrT1OKz3fHPfnsULrZS9Eei6f/AH3KvimqbdIdMfIOcbAu6DwC6NNDxsgsLu/qRpvG+fL7L2KHjXEHGjUvdN0e5OP3V/SaWqqW6PbgsVXWWSUWcfUNxA6q5c90lFHQjwmyX2cNc38pj0KsxXWLIHLLT9ytqCCufYsNlpPgwUJkIAgCAIAgCAIAgCAIAgCAyaMrK6gsKrpdZ/UB+y6EVmcY/KK6WE5HSa2nAAjaP0Xp/FMKpI49Ustm3VUpLKgO7Wz5jB/ReanhmK5vmBnp69kQJJxByADzjr0XNvr3rBssdT3SZ7kNAEuAObncs+Q8lpOLrhueTL56dSYypP8A3KtO2ImHEjpMDIVPdJp+lsyq10TMWNLC+pcx3dcGljhkkWgAEmOvotnPfBVY7p9OhtjHV4PeC600i4Gh2jXNeC2TE2mHEDmDla6ymNi9DUWn1S5M12KEsvlG+rxjUNa0Bz2NOLWggMjoRnblKrT0cf6pLJvHUy5UHhFhw173FrxqnhxAmCTa0mDdJ+YkYHkqV1cEnugsLp+/Y2hqbYSWJMt6mub9DqGcOLy59SJhrTykmCTtnwVHyuOd3xjGDofa7OuV7PPLx9DoeC8NeGNqUgwOO5yGkbRkkrl6q+Dltllo7FHoh64qOfYl6zhVEC81QA03b4M/SYyRvgZUNeosb2qP7/U1fl5zLszm/i8M1NZhbJiWNIAyNzHgux4XZPTReUsdXk5evStlGOWue3KZW6yiKbraRvkCYIGefKQV0tNOc8znx9xVv0sYSSjlv7iuqatrZutG8tGXO6DE4nqrmcyWX974SNI0uKbaS+I9X9SudWk5b3zJgjAABJc4b8tlYlclFRr7dyJaaxvdPr7HNfFGLQDgta+PEktjqPlnOcq7pXKUG5dmXaqVH1Pqyl4fpzUqCOWSegVyqDnZk2usUIclnqqNgdmcNJPiSf8ASvPjJVhPfj7yjqnK5tjyy9HoYKFmx4sAIAgCAIAgCAIAgCAIAgMqe48wsx6mH0LLStmsJ/Oulp/+VN+6ILf+F/Q7TW0Z2XpPEU5VZPOUzwzGlWhradgidyNpjMrzFkccm7im92TzWVyyTDQXY2mANyOnJVJ0KzBJSuCup8aDH2upteIz9J3zkcsLGo0sppbXjBerq4ySHaui4EhkYw0OOT43T9lEozjxLkgcHngitg/KQ3qD/lWI1KaM89zYKziRAAkW4EclXlVFdRtRlR1bCSCHCIlweRk8zIOJjCrW1zTynx9CdQjjLN9Co5oL2ucbSDcXEx02xyUM6Jzai1waxlGLzg8oat1VzQHAknmQ2T1JP7rF1Kri4rp7iGVZlnd8E4w11H/i6kvoupuLmPaJ3mQ8czkrzt+isVjupW5Nco7lWrrnVsnLD6c/lhnRaGvp3kU21qNR0yGvuYSYgWg+uy5t/nL+Y4OK+OSaquOx+rc31zjqVnxHr203CgSymYiOYaTu0xsevmF0fD9HK6HnRzJZ+Ctqb414qWF3zz9+DmddxijRuIrMLzLOpE/VJG+ANuq9Lp9JO6CU44S5+vwc6E3U3Ot5fTn82c/V4sXNe4VOgFsdc4iVKtJCyz1R/Q3Vl8I4zwVbazi4ugu8ZJzESPFdqOiW3HRFaVj7vkpdcwl22557/wC1u621tLdc+M5LnhmjFGmS/BO/lyCnhXsWDn6i12zxEi8UqA05iC4jHg3AWLOhYoWJ49jnnLly6nRPCo2ZPFgBAEAQBAEAQBAEAQBAEB61ZQLbSD8UH+oH3C6VK9WSvb/ws7eib2TzH7L1KXnU4PLz9EzZTcACfqOB4LzttE1LDRhptr2KDXAl53I5lbV0+rg6dTW3Bo02jY6TUJE7HorMNBKb5JZ3SjxEzqcOaMCqD9v2Uj8LhjlmFfJ8uJvpaRgaZqiSIwDj16qJ+FdWmRytk3xEi09dSpFwcH1e6RvY0Hr1K5sqIwbUuSw6ZzSxhGFHVUXmLCwOgYz+pz5KFwrl8GZV2wXXJKqPc1pZRlzSZcfqMbC3lHqtXTFw9LI0k3mzhkOm9xePwnT4AqtOp4wS7Y4fJ9F+AdCx9UuqNuFNskcjUPXrA5dV57x2y3S0Rqg8ObfT2LvhOmjc5WS7YSOl4p8XNovj/jNkdSJb0m0Y8lRh/DNnlKVluM9lyJeNRVjrhFtLvnCOD4vxAamt21SHPJgjkGj5Q3oN16Dwvwvy4bP7V0+WUNXrHOW9LD/0VVagH1CQweOCV6aFca4KKKKtkodSPptMx1V/cAAiPMrVwWcklls41Lkm16QZTkDqpGyvCTnPBz5Z2jj0BC1idPOyJcV6NzbfBTN8FCE9ssnPcWri60bAR681BZLsdTTw4yyoezoqU45LyZrKrvg2PFqAgCAIAgCAIAgCAIAgCA9CAsGP7oPUR6hdCmXT5I3H0tfJ13CddgHqM+fNdvRana9sujPO6rTsv6VNpAJBjqF1JpSWOpzHKcXhFZxyuxrCGge2P9qtO2FCwlyXdHCcpZkzjdRrHk5PsuPdq7ZPDf4HehTBIjmod5Kr759mSqKJGn1bp7yv6fUSfDIrKo9jzVbSo9ZHMd67Cvh4NenPQZ5LlQUpN8Ek8m6nUk7wd91HO50v4MbOM9TueA/B+oq0RVfXawOy1jnG4jlzxPquFqvH4QtcIwb92joLwVSinJ4k/Zf5LzhzX6ChWdVLQXAhgaSSTBzPVUdbevFL6oUxfHv++he0ehj4fTOVsk+/5dDgq9aq4w4uk8zuffde2+wTXMuPg8jHy4rKJulpWNk5d4qWFaisFSye+WOxE4hxVtMWtNzjv+pCxKyPQs0aWU3mXC7GPDtfeXdy3bHgEjLcZvoUElnJv4lqLaexiR+q2kRaetSmVdGrLznoUiy5OOIouuh8lIc7nLRQ/EOnDXyNjn1UNsTp6KxyhyUzwqrRfRpeq1nU3RiozIQBAEAQBAEAQBAEAQBAehAS6JuYW8x3h5c1Zr5hx2Nej+pI0uvLcSrtd6cSvbp0zouE8U7TuzB84XU0FjlNrPBydTpnD1YGurDbdTTthFvjIpg1yU9XTzkBVJRU+Ui9GzBpFKOS0VcV6sEm7Jg3CwvS8mz5RKpsux1V2EPMTXuQuW3k80unsBc7yUFWnWni52G1lm94iYvqAxDQSP0VPXVx1EMQX3m9PpmsvudR8e8New6evJ7M02tH9LhJ9Jn7LxXg1sbN9PGcv8D0niylhWxfTjBTaPiYpm6S8t2c8l3KCGtn9V6rRxqqlmKSZ5jVedqVtnJ/RP8A2aK/FHmp22D4fb0W+o16lNZ5NIaWCh5RnqfiF9sBgBI559sqF63dxFCHhsE8tmnheju/FqE5n05EqWmDl6mb6i7b6IF2aUANYInMlWNuDmb8tuZC4hWtaWZk8zssS6FiivMlLsUDXOa4eHTKgTaZ02oyRZafjdoIInp4FSeaipPRKTTR7WeatG87hxW2d0TEYqu3auhT1GqCSLsWR3hVLUTIwUJkIAgCAIAgCAIAgCAIAgCA20KpaZC3rm4PKMSipLDJPYtdlhg/lP7FWUlLmvr7GvK/r/EwDXNPQ/zdIXuM+eGbyqyvdF5otTcAOa6UJZWcnJurcXkkmjGVJGW3lECmnwR3tux4K5G3zltZMnteSre2MEFc5xcOGXE0+ht0tYsIduJ2U9GodMt3U1sgpraStZWugk49R/8AVjWaiWoXq6EVMNnHc006jYLWyeUxuT08FX0lzjRLK6Ezrcpr5PrD+Hu1fDm0KuQwNLnjBuaN88l8vWojRrXbX/c+nwe5no6sKu18tI+YfE3An6WoA7vMd8jtp6gjkV63R62OrXHDXU89rdD9mfHMX3IjOHPsuLoBOx5+y6X2LK3M4/2mEZ4S6EzS8Eacl9xHKFPXplArXa6WcJFj2MDs92zPoIMe6tLhYRV35e/ubqbHncwhFNwXQj61xGLQY5lYZJSk+5VP7wnAycABYwXlhPBpbo5cY2ET65WqSbJHbiKyWejofhO6zKkSwilbY/NRSaynBKhsR0K5ZRAqqlcWYmtVzYIAgCAIAgCAIAgCAIAgCAIDIOW8XgEujqeT8jkeY8uo8FOpRmsTNVmLzA3CWQZBB2PLy8CpISlS8dUGoWrD4ZOp653PP3V+FsZ9CjPSbTMVA7ZWIZbSItuDRqQZg79VtemnhksPdGhsD5tlBHbHmzoSPL/p6jUV8Q0QIWL7cxxDoZhDD56mui8tI/nkqVU5bnCS4ZI+Hldj718CVm6rSPadnsIPUGLXD3Xy7xemWj1az/a/yyet1N6shVfDucr8d8NLtJTBy9rmifsf0Xc8Al5mtaj05Zr4xbBaScm+mMfU5ynpIpBp/hXvmuMM+bTuzbuRT1Hua8gcloi9FRlHLM9dqXtpNJP1JJ4RimuDm8E/R1C6nIMlbp5RVtgoz5Mta4CnDjv7lH0MUp7+Dn312NbABLtgopTUVg6sYSlLL6ErQU4EepPUlbwjhEF8slrQi0jGVuUZp5yUnGKMFR2Lg6OlnlFJVXPuOhE1qubBAEAQBAEAQBAEAQBAEAQBAFkHoK2izBJ0+oIxuDuDsVahPKwzSUck3TdnMyWj8pmPcbeqlglF5RFKVmMdSZWYD8jSfIgz7K9GWeSBN/3EB7njcO9QoFOxZ3FjFbXpNtPRuf8AOQweO/sstTteHwiOVsa/6Vk2jh7Y+aSAccvRbOmKSWSP7Q89DRp6gYdp81WhiNuTeackdp8B8arXvpsDRTy4nMiRECMLzP8AEdVVtnnS69F9x6vwKLlT5UlmMefvfYfEHxGK7+yZNtPZwOHOG48lb/h/Q+QpWSXL/wAf9nN/iLUb8VQfpzl/X/oqeF64ua4HcFehjyeU1FCUk0bnsY3vuPis9COLnL0o5zidc1XTMN2aPBQ2JyOtRBVx+TFmoNJsGeuCQjlsXJs4Kx5I9bVF31O9yoZWRksrJJGtR7GsNO4JWyq7pm+ezRk2u/8AMVlOXdmrhH2JPDtQbhLipqnnuRX1rbwix44+YjaAt7FwVNIsHPVlzrjpxNSrG4QBAEAQBAEAQBAEAQBAEAQBAerKYPQVvF4MG1rlZjLJo0bGVCNip4to1cUbm6g9VMpGm1EnTguaXdN/L91tkjniLS9zdTJmRJP83KznKNHFLqQKjCHQfFVpdSwmnHKOo+Am96syYL2QDzG4n7hed8cht8ux9Ez0vgMt8bIJ88FRw3hz21XBxiwkR1gwV39KsxU0+Gso8t4hLy265cvODzh1Tv1B1JI91NB5bINRH0xHGqxIYPCfusWMzpYRWWVtF2YK0i8vBakuMo28YYRb0jC01WcGmmaeSsVFPBbNjSrVcsmrSAckZPDGDxroWIycXlDCZbGrfRBO4gHy5K9ndDJT2bbOCrr7rn3luHQ0qsbhAEAQBAEAQBAEAQBAEAQBAEAQHqymD0FSwlgw0bAVZjI1wZtKnTNWiTp6pbMc8HyUiI5RTNgrECAYHRbJmu1PqTNFkFzm90c+fojXcgseHiL5Jnw3We2q2tgNm0jq3ZcrxDT/AGjSyz25X3HV8L1kdLq4x/8ALh/eXfxK5rK5nFzLwfHIP/qPdQ+A3uzSYf8Aa2jX+JNI4azfHpLDf1XBxnCnTUjqupW/UylqYpQJHFTLz0GB5LeSI9PhRKw4Kixhlpcoz4hqbgwdB+qr6mzLwYpr25fuQlUJz0OhbRk4swZ3CFOrFjBjB6QpvS0YJ2hq2S1zcOCljLHpILYqXKfQhakZI6Klc+cE8OmTQoDcIAgCAIAgCAIAgCAIAgCAIAgCA9CALbIPQVJGeDBupuVuE0aNFnw6CYcAQrMZIp3ZS4JD6FJrtifXC2zEjjOxxJLaoAyQG7AJuXuR7ZN57mTqzWMYZi2MDYqG3Drcfhm9G7z1LHdMlfH1b8SmRsaWP/I/5C8/4E1CmxP/AMj1vj6cra38HJ6GvbUDuhXWqsW44NsN0MFnrQ2BBnEz1Cub4vuU6t3OUVlZvNaTxjKLkGRSudPl5JTJzRAznmtWlgGzTaUvJDeQndbQrlPoaznGGMnjKWT4St64OUmn2Mt45M2EAQR5furUXGK5NXnPBIfqrs7WiB4lRztTI1Xjj3INV8knqqs3lk6WFg1rQyEAQBAEAQBAEAQBAEAQBAEAQBAEAQBAepkG2nXcNitlJruauEX1MjqXdVtvka+XE1urE5lPMkbKKXQ9NUncrDlIKKRJ1/EX1WtDzNu3WP4FXrqjBvb3Lmo1Nlyjv7dCFKlKpmKpiJWVJoxtXU8Lytt7GEYrUyFgHrXkbFbJtGMI8uWcsyJWG2D25agxQBAEAQBAEAQB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8918" name="AutoShape 6" descr="data:image/jpeg;base64,/9j/4AAQSkZJRgABAQAAAQABAAD/2wCEAAkGBxQSERUSEhIVFhUXFxYUFxgYGRcYGBgVGBYXFhcYGBgZHCggGBomHBUVITEhJSkrLi4uFx8zODMsNygtLisBCgoKDg0OGxAQGy8kICUtLCwsLywtLDQsLCwsLCwsLCwsLCwsLCwsLCwsLCwsLCwsLCwsLCwsLCwsLCwsLCwsLP/AABEIAJ4BEQMBEQACEQEDEQH/xAAbAAEAAgMBAQAAAAAAAAAAAAAABAUCAwYBB//EADgQAAEDAwIDBgQFBAEFAAAAAAEAAhEDEiEEMQVBURMiYXGBkQYyQqEjUrHB8GKC0eEUFTOSsvH/xAAbAQEAAgMBAQAAAAAAAAAAAAAAAwQBAgUGB//EADURAAICAQMCBQEGBgIDAQAAAAABAgMRBBIhMUEFEyJRYXEUgZGh0fAGIzJCscEz4VJi8ST/2gAMAwEAAhEDEQA/APhqAIAgCAIAgCAIAgCA9AQEmno3Hw88KxHTyfJG7Yo3s0bB8zx5BTx0se7I3bL+1FjpPh99QSylWcOopmPdWVoFhZK9mtjD+ppfeWVT4G1DafaGi8M3LiGYB6iZWfskG9ueSCPilcnw/wDJXan4ceyLpbLQ4XNiWnZwzkY3WI6OEsqL6cMsLV9OOppbwYxIe05g4iPNZWlW7bnk2+08cxJ1L4K1T2Xsp3t3kArMtC11aK78VoUtrfJWajgVZnzU/wCeqhs0Mo9V+BYhrapdJECtpi3cEeYVaemaLMbFLozSWFQSraJDFaYB4sAIAgCAIAgCAIAgCAIAgCAIAgCAIAgCAIAgCA3UqU5OB/NlLCty5NXLHCJFN+Ypt/c+/JW64PpBGj95FjouDvqHPPkutR4bOS3WPCKdurhWdv8AD3C2Ue8A0W/M6ATIzaCea6Drqrj6UcDW6qdnDfUuNB8VVWul3fa7ETlgnFo2C5189Ol1KtmjjtxF4eBxvTu1Bc3/AJOzQ4Nfc0yYIEDHqVRv8VhQlKuvOOuPb3JdBthxLj592YcO0xqaQsqdmeydFMPi0FxDj3vpy7yMhUHfCNz11UM54a79OuO/Yvz1MpNUb8fvon2IVXSVmOa61vZkx3LHN8jbMK7T44rntjw/nghto2R9fPzkz4k59rC07TAyMnJMj+CFIvE5N5SX3lSnY200V2qpXHvhxIMSSfUKevXqcfXH8C1GTgmoslf9EbWpEsc1pa0uIdJEAgGZmdxssWazTRSTzlvC4MVXzVmGuOuTkOJ8LsPepiCLg6mZBGRMeYPssuqM05R5xx952qr3hc4+pT1tCD8pn0g+yp26Zexbjc+5AfSIVGymUCwnk1qEyEAQBAEAQBAEAQBAEAQBAEAQBAEAQBAEBJo0RFztth4lbwjk0lLnCJek0bqpnZo5/sF1NLpHdzLiKILbo1r5LvRaJkhrR6q49TTV6K195zrbpNNsvGOLab2sFpkNJG8QTk+JCq6nxG2UWs+xRwnNN8o6HR0raVOiyLrSTP1l2bm9TyhYvlKVflqWHjp7nLtknZK2XTP4FdQ0bheSIcDAG2QuHPdD045LbmpYx0N+lD+0bUEFwaS4Yd3Q0iY8gcKfdn1LsuTWUVscWSaT2PY5hgSbwAYBPMZ2Veq+uLUHnjoJVTT3LsYcIYG9oS0taGmmQTuXfL5EQT6BQ32qVsYrrnP3FhVydcn1/UMY5xY1rbpIgDOTGFYd9cE5ZKipk3hErU6QGoGjJJIwYEz3o6/6W9GqlKKfQw1KDaMTV7N9SwWhrX0/63NDS43EjMxsunqtT5WEl0aw37vuYoh5uE31WX9PZHO67iAkP7FkgADcQB65GT7qarX+VyornkvV1ya273goeMVHVy11S1piGubiAPzBaS1sbn6uPnsdTTwVMPS8r2ZTaqkRioPJw5/5Ryzwy5CSfMSBX08Z5Krdp8LKLEZ54NBVVpo3C1B4gCAIAgCAIAgCAIAgCAIAgCAIAgN2mpXHOAMk+CyllmspYRNoU+1dtDG4A8OnmujpKPNl8Igsl5a+WX9KmMQJAwQdp8I5bK7rJtryoPCOdKfOWWHDtKx9QCCMEwDMkAmGk8/Bcp2eWsWPgr2ze1tFxotE617g1+05Hj0G6heorhNuPX2f+SpLM2ssmcNoveGvgkCACAXONm5AHTquXb4oq7PVy/r0+/3JVpN2Wl1J2uDalQh3dqHduwc6SAROwMA+6ku1lOp9Te1+/VP4fsyKOmnSsYyvzREqs7PtHAG02ta+D684OxHqoVKymHKxklajJpIguFwBGAOZwIzjzVGWYSy3y/8AJPCDl0R01TSNNEOuaWvIBcXhhBDYOXfNuRAEqnDXTdjUv6kuOM5/fuXK9Hmv/wBc9+MfP/Ru0vBn02mpRIqi3ulolwmQTbvtifGVizXRtlGu1OPPKfTj5Nfsbjmdb3Y6Y/TqYcM4WA6x0XO5OcGtHgPqLj4Ls2eIVQrUv6sc8dOCktDZObz6c+5H1zSa5FtpIDiNwXDA9CIH9y6tupp1dKcH2wUHp56ez1LGDmuL8Jc0l1j7JgOjGRIE9RKrVamMvRu9XsXFFxWccdmUnEaEBs4xmc+X2jCuVUtZcn9xYpnuzg8qdiWsa+LYEC0w45k3DLZjorulhGtYtlnPK47EsvMfrgunHX/RQcTotpVXMDg5hg4nAORk7x1U0moTwuUXaJO2tSawyr1NK0wqt9WHwWoyyaCqbNzxYAQBAEAQBAEAQBAEAQBAEAQBAehATXttptbzd3j5fSP3U1a4yRJ7pZ9jo+D8Kb2Y7SoKTZyTzJ5Ben0+mVVCT79Tk6nUy8zEI7mX7+C1KZbDqZbuHFzYI5QFR1NGeE0kc6Otrnnh59sE7hdOk1zSG9pUu8h42jquXfbXTXipKT+SGTtm8dEXdPSBwmlcwuc02l28yAARscc+a4vn0ayzZ/TLDXw38fPsTxU6Y56pfjg18Q4hXDGuc4tLTLWt7otmDgYkObzzkrkfZqldKCjns89cl932OKefokSqHEjW04LjSc4ENHaN2bJuF28xEeSpWabyrXhNL49+xdqubqzJpv59iVS11MjsD2NQ1HmwAnsmQBbjqXTjos1VWZUm5KC4fu8ms5wgtuE5flgq9RxHs22y1paReGMaHMcRm0mRAMYW/wBnbsa5ftlvkxHUOGM4WfZIotTXN4qVb6oHymZaROMgdzyXRjBOO2vC9/f8+pFepSeW3IteAasVaslzmlwLQbiO/wDT3uWwUepjZCnDSkl7oipx5qxw2bG66m5zhVBJaQwvaQ105lxMQ7I5j1WVVdHb5T6rOH0+n/ws2WVWJ+YuVxldf0J3GeKta2mHPLnwXNcJB7MmA107nCh0NM3ZOUFtWcNez9zXxCnZGEZvc8ZzjsQW666kW1SHYc2mT9JLg7PXZW763Xdvh7pv54KlTco+U/bj65yc/wARoQQy0l096RzjGPVW6LZWZafHbBoout+zRC4tTDSwCIa3MD6pIIHLBx6FdOyaliHdY/U30+7DlLu8ooeIaUupuJ3YLvG2RI+8q3W98NrL1Vm2a9mU7TcyObf05Ket74bX2Lj4eSI4KjOOCVMwUJkIAgCAIAgCAIAgCAIAgCAIAgN2lpXuDepA9Of2WUss1lLbFssqNPtKxJ+Vv6DYfZdXRU+Zas9FyyrOeyv5Z0NXs6rGEutsaQQfzHnC9FKVVi3SZy4+ZVJ7VnJaaJor6dtNrvxKc9z845FviJ2XD1cYWLh8rP4FS1um1ya4l39gaZEb3N3wRtsAvOztWEsE0I5yX+m4qGGm5vdDg1pBzgHJneZ2O+F5+ypubafMXuT+exOsdPdYf+zVxvWND3tex03nLSII5EiMHmupXJX41FvVrt7lbypQeyL6EPh1FtVxDXP+QuIlo7o3xziVvY4PlJm3qiiRqe7qaTaIc4nszdgy6ZJAG0b56KrKmUIfzH6X/j9SzX63urXqX7/AhcT1QZqn2N7Roc8GdiHT05Am7zW9uyWcZXsKoyaWeSCaUND2y0kkYxsBJUkLYYcZ8+2TEsp56FzSLmU2aim1rS0w47kP3DwDgAyNuaoxcbJypm+vT6exYnFqMbYGmib6hcIcypc2oDu0kFxPuJB8IVltKtRb9Uenz7EbX93v1+DLRa8Op9lWBfTEkHZ9MzHcJ35G1SW6XbPzqntm+3Z/U3r1eY+Tct0ffuvoWOu0rbKbm95j47zTiAIEtjunffoqUNS3KUZ8SXZ/vlE12i2QV0FuXuY/EDxTqAMB7Rwbc4xgBtoA6yAJPitfD7ZSqw/6cv7zTXQSs3f3P8CgrU6lR1oOIySZwJJx74XVqexehFF2ZfrZq4lTbToPgS51N5E8m5Ex1MYXUhJ04lPq8L6GKP5tyS4S/M4Wlhx6GB7q4nssfzg7kuYmnUsgqDURxLJtB5RoKqEh4sAIAgCAIAgCAIAgCAIAgCAICx4W2BUqflbA83YU9MerK97ziPuWnAtK5zXWiSZ36Dcnw/wvR+HU7KJTff8AwVNXZFSWewrNDHWky7w2H+1Xvko59zWLc1ldCXoXubFYGA0iOpO8Lm7sS3MitjGWa2up0+pNN7e3pmo8OGWgjuPjLXCJt6Lk62q1y3Rxj6PJUrxDEJdfyIDKtVzpa3vS23EmeUTzOFTddag2+i5ZOuZJItq1XVtIdU07Jwy5rWuLo/MWkjpnChqWmzjdlc8PoWZ02vnGPk3anSHtBUpBxeaMkWgkuLyC4NYTIhpb/bndVoX4jKDfGeOePzJL9PJxi4rPC/f0LjS8AigajHGkaga09obbScdwxORyPuud9vSt2TW6MeeP31RdWgcqt0eJP3PDwYt0lQVTTLGvkOYQSHOw4SOhAwcwSOilt1Su1alUnua6P4JKaVVQ67msZ4f6kfgGmGKb2UXgAAuFxIpibrgTjBmR0G601kpRTkty+H7m2mrrT2+mSx26mdfQOZ2jbBZa62PlILmw6eZtE5WiuUtvPOSC+icVJxXpxwb9Lp2t0lWk0DtLW1HEjPZvIlrSOlrZPiUdsnqIzk+M4X1XdmkI/wD5JRisyxl/RlI2hbSaBgnM4mS4iPKAPddyuanY5S6L8DmtyrjGMVy/3gnu05a+tSzb2Ic7o17YP2JhQ3ShKqu7HqcsL5T7F/STnutplxHa8r56r8zZSqWO/HaDRGT2gDsSYazxMcthlUZpPiriXx/v4Qom4pu15j8/6KiroS1x7VhYCx0Y/Mw2x13GyveblR8p5ax/2UXW1Y3JYRTcUqktdTNOGspgOfBBgfSOWXRlduFkJ2Ralntgxp6dkc928nDag7/2ro38fkdWHQz1QkA9RK3tW6BrDh4IJXPaJzxagIAgCAIAgCAIAgCAIAgCA9CAswLdPHNxB9Mq7FYgVc7rvodJwfStLLHVW05ZgumCSRjC9RZHydNBHMvtak5KOeSPU0zG1CxwIg7jJJnzgBef1E284JFZKUNyJjKUEBoaRBInIJjElc6c21y8EcLPfqbNFrGNcHtaaZAhwbljx4gmWnyJUcFbCXpaa+TayMZxwy70zqFOsypfUJaS+2G23R+GLrpiTvGIKo62m+zdHCS+H2/D8jGmlXHDeco506R7XRbMHYCZjy3U/wDKVe5/v9AnnjudfwdodXaS2rSrdl2bGuEUnOa2WNuEFslo2zJ8VwNT6a9vDjuy8cvl8nU00/5qb4eOnZldU45qq1QGoRiA0W4zFwAzOyvW+G6SipOGU379ce5Ws1l8rE+6/A6fhevqU9LUc2jPfYQ3sYbPyl9pGcrg31Rlesy7PnJ1KrrbNNKWzDT4X1+Dbon2NFWvNNpio9ogEuuIabRtI39Fi2ydn8uDz7Z/fY3p0sa8ai1KPHP16ZJIpUXFlWk95DWim4NAk5LW3SZ2cBsdlGrrYwlXOKeeef8ARJ9kqmlOuXCWOP8AZ4XOpF7adjn3WsDsmw5IGROT8uVleXc4ueYrHLXuRRqtpU41pN59K+O/1MdToGiK1c2kkC1jO9IEEtbHdEjeMD3Uiunl01cr37feRU6fc/OsWGlx7kDU67tL29i6kJBcS8X1Ix+IXDPXH3V2nT7FGW/c8PCxxH6FbU6xYcJQaz1w1kg8RpB5DS4BoNwa3JaHCXEnr1VrT1OKz3fHPfnsULrZS9Eei6f/AH3KvimqbdIdMfIOcbAu6DwC6NNDxsgsLu/qRpvG+fL7L2KHjXEHGjUvdN0e5OP3V/SaWqqW6PbgsVXWWSUWcfUNxA6q5c90lFHQjwmyX2cNc38pj0KsxXWLIHLLT9ytqCCufYsNlpPgwUJkIAgCAIAgCAIAgCAIAgCAyaMrK6gsKrpdZ/UB+y6EVmcY/KK6WE5HSa2nAAjaP0Xp/FMKpI49Ustm3VUpLKgO7Wz5jB/ReanhmK5vmBnp69kQJJxByADzjr0XNvr3rBssdT3SZ7kNAEuAObncs+Q8lpOLrhueTL56dSYypP8A3KtO2ImHEjpMDIVPdJp+lsyq10TMWNLC+pcx3dcGljhkkWgAEmOvotnPfBVY7p9OhtjHV4PeC600i4Gh2jXNeC2TE2mHEDmDla6ymNi9DUWn1S5M12KEsvlG+rxjUNa0Bz2NOLWggMjoRnblKrT0cf6pLJvHUy5UHhFhw173FrxqnhxAmCTa0mDdJ+YkYHkqV1cEnugsLp+/Y2hqbYSWJMt6mub9DqGcOLy59SJhrTykmCTtnwVHyuOd3xjGDofa7OuV7PPLx9DoeC8NeGNqUgwOO5yGkbRkkrl6q+Dltllo7FHoh64qOfYl6zhVEC81QA03b4M/SYyRvgZUNeosb2qP7/U1fl5zLszm/i8M1NZhbJiWNIAyNzHgux4XZPTReUsdXk5evStlGOWue3KZW6yiKbraRvkCYIGefKQV0tNOc8znx9xVv0sYSSjlv7iuqatrZutG8tGXO6DE4nqrmcyWX974SNI0uKbaS+I9X9SudWk5b3zJgjAABJc4b8tlYlclFRr7dyJaaxvdPr7HNfFGLQDgta+PEktjqPlnOcq7pXKUG5dmXaqVH1Pqyl4fpzUqCOWSegVyqDnZk2usUIclnqqNgdmcNJPiSf8ASvPjJVhPfj7yjqnK5tjyy9HoYKFmx4sAIAgCAIAgCAIAgCAIAgMqe48wsx6mH0LLStmsJ/Oulp/+VN+6ILf+F/Q7TW0Z2XpPEU5VZPOUzwzGlWhradgidyNpjMrzFkccm7im92TzWVyyTDQXY2mANyOnJVJ0KzBJSuCup8aDH2upteIz9J3zkcsLGo0sppbXjBerq4ySHaui4EhkYw0OOT43T9lEozjxLkgcHngitg/KQ3qD/lWI1KaM89zYKziRAAkW4EclXlVFdRtRlR1bCSCHCIlweRk8zIOJjCrW1zTynx9CdQjjLN9Co5oL2ucbSDcXEx02xyUM6Jzai1waxlGLzg8oat1VzQHAknmQ2T1JP7rF1Kri4rp7iGVZlnd8E4w11H/i6kvoupuLmPaJ3mQ8czkrzt+isVjupW5Nco7lWrrnVsnLD6c/lhnRaGvp3kU21qNR0yGvuYSYgWg+uy5t/nL+Y4OK+OSaquOx+rc31zjqVnxHr203CgSymYiOYaTu0xsevmF0fD9HK6HnRzJZ+Ctqb414qWF3zz9+DmddxijRuIrMLzLOpE/VJG+ANuq9Lp9JO6CU44S5+vwc6E3U3Ot5fTn82c/V4sXNe4VOgFsdc4iVKtJCyz1R/Q3Vl8I4zwVbazi4ugu8ZJzESPFdqOiW3HRFaVj7vkpdcwl22557/wC1u621tLdc+M5LnhmjFGmS/BO/lyCnhXsWDn6i12zxEi8UqA05iC4jHg3AWLOhYoWJ49jnnLly6nRPCo2ZPFgBAEAQBAEAQBAEAQBAEB61ZQLbSD8UH+oH3C6VK9WSvb/ws7eib2TzH7L1KXnU4PLz9EzZTcACfqOB4LzttE1LDRhptr2KDXAl53I5lbV0+rg6dTW3Bo02jY6TUJE7HorMNBKb5JZ3SjxEzqcOaMCqD9v2Uj8LhjlmFfJ8uJvpaRgaZqiSIwDj16qJ+FdWmRytk3xEi09dSpFwcH1e6RvY0Hr1K5sqIwbUuSw6ZzSxhGFHVUXmLCwOgYz+pz5KFwrl8GZV2wXXJKqPc1pZRlzSZcfqMbC3lHqtXTFw9LI0k3mzhkOm9xePwnT4AqtOp4wS7Y4fJ9F+AdCx9UuqNuFNskcjUPXrA5dV57x2y3S0Rqg8ObfT2LvhOmjc5WS7YSOl4p8XNovj/jNkdSJb0m0Y8lRh/DNnlKVluM9lyJeNRVjrhFtLvnCOD4vxAamt21SHPJgjkGj5Q3oN16Dwvwvy4bP7V0+WUNXrHOW9LD/0VVagH1CQweOCV6aFca4KKKKtkodSPptMx1V/cAAiPMrVwWcklls41Lkm16QZTkDqpGyvCTnPBz5Z2jj0BC1idPOyJcV6NzbfBTN8FCE9ssnPcWri60bAR681BZLsdTTw4yyoezoqU45LyZrKrvg2PFqAgCAIAgCAIAgCAIAgCA9CAsGP7oPUR6hdCmXT5I3H0tfJ13CddgHqM+fNdvRana9sujPO6rTsv6VNpAJBjqF1JpSWOpzHKcXhFZxyuxrCGge2P9qtO2FCwlyXdHCcpZkzjdRrHk5PsuPdq7ZPDf4HehTBIjmod5Kr759mSqKJGn1bp7yv6fUSfDIrKo9jzVbSo9ZHMd67Cvh4NenPQZ5LlQUpN8Ek8m6nUk7wd91HO50v4MbOM9TueA/B+oq0RVfXawOy1jnG4jlzxPquFqvH4QtcIwb92joLwVSinJ4k/Zf5LzhzX6ChWdVLQXAhgaSSTBzPVUdbevFL6oUxfHv++he0ehj4fTOVsk+/5dDgq9aq4w4uk8zuffde2+wTXMuPg8jHy4rKJulpWNk5d4qWFaisFSye+WOxE4hxVtMWtNzjv+pCxKyPQs0aWU3mXC7GPDtfeXdy3bHgEjLcZvoUElnJv4lqLaexiR+q2kRaetSmVdGrLznoUiy5OOIouuh8lIc7nLRQ/EOnDXyNjn1UNsTp6KxyhyUzwqrRfRpeq1nU3RiozIQBAEAQBAEAQBAEAQBAehAS6JuYW8x3h5c1Zr5hx2Nej+pI0uvLcSrtd6cSvbp0zouE8U7TuzB84XU0FjlNrPBydTpnD1YGurDbdTTthFvjIpg1yU9XTzkBVJRU+Ui9GzBpFKOS0VcV6sEm7Jg3CwvS8mz5RKpsux1V2EPMTXuQuW3k80unsBc7yUFWnWni52G1lm94iYvqAxDQSP0VPXVx1EMQX3m9PpmsvudR8e8New6evJ7M02tH9LhJ9Jn7LxXg1sbN9PGcv8D0niylhWxfTjBTaPiYpm6S8t2c8l3KCGtn9V6rRxqqlmKSZ5jVedqVtnJ/RP8A2aK/FHmp22D4fb0W+o16lNZ5NIaWCh5RnqfiF9sBgBI559sqF63dxFCHhsE8tmnheju/FqE5n05EqWmDl6mb6i7b6IF2aUANYInMlWNuDmb8tuZC4hWtaWZk8zssS6FiivMlLsUDXOa4eHTKgTaZ02oyRZafjdoIInp4FSeaipPRKTTR7WeatG87hxW2d0TEYqu3auhT1GqCSLsWR3hVLUTIwUJkIAgCAIAgCAIAgCAIAgCA20KpaZC3rm4PKMSipLDJPYtdlhg/lP7FWUlLmvr7GvK/r/EwDXNPQ/zdIXuM+eGbyqyvdF5otTcAOa6UJZWcnJurcXkkmjGVJGW3lECmnwR3tux4K5G3zltZMnteSre2MEFc5xcOGXE0+ht0tYsIduJ2U9GodMt3U1sgpraStZWugk49R/8AVjWaiWoXq6EVMNnHc006jYLWyeUxuT08FX0lzjRLK6Ezrcpr5PrD+Hu1fDm0KuQwNLnjBuaN88l8vWojRrXbX/c+nwe5no6sKu18tI+YfE3An6WoA7vMd8jtp6gjkV63R62OrXHDXU89rdD9mfHMX3IjOHPsuLoBOx5+y6X2LK3M4/2mEZ4S6EzS8Eacl9xHKFPXplArXa6WcJFj2MDs92zPoIMe6tLhYRV35e/ubqbHncwhFNwXQj61xGLQY5lYZJSk+5VP7wnAycABYwXlhPBpbo5cY2ET65WqSbJHbiKyWejofhO6zKkSwilbY/NRSaynBKhsR0K5ZRAqqlcWYmtVzYIAgCAIAgCAIAgCAIAgCAIDIOW8XgEujqeT8jkeY8uo8FOpRmsTNVmLzA3CWQZBB2PLy8CpISlS8dUGoWrD4ZOp653PP3V+FsZ9CjPSbTMVA7ZWIZbSItuDRqQZg79VtemnhksPdGhsD5tlBHbHmzoSPL/p6jUV8Q0QIWL7cxxDoZhDD56mui8tI/nkqVU5bnCS4ZI+Hldj718CVm6rSPadnsIPUGLXD3Xy7xemWj1az/a/yyet1N6shVfDucr8d8NLtJTBy9rmifsf0Xc8Al5mtaj05Zr4xbBaScm+mMfU5ynpIpBp/hXvmuMM+bTuzbuRT1Hua8gcloi9FRlHLM9dqXtpNJP1JJ4RimuDm8E/R1C6nIMlbp5RVtgoz5Mta4CnDjv7lH0MUp7+Dn312NbABLtgopTUVg6sYSlLL6ErQU4EepPUlbwjhEF8slrQi0jGVuUZp5yUnGKMFR2Lg6OlnlFJVXPuOhE1qubBAEAQBAEAQBAEAQBAEAQBAFkHoK2izBJ0+oIxuDuDsVahPKwzSUck3TdnMyWj8pmPcbeqlglF5RFKVmMdSZWYD8jSfIgz7K9GWeSBN/3EB7njcO9QoFOxZ3FjFbXpNtPRuf8AOQweO/sstTteHwiOVsa/6Vk2jh7Y+aSAccvRbOmKSWSP7Q89DRp6gYdp81WhiNuTeackdp8B8arXvpsDRTy4nMiRECMLzP8AEdVVtnnS69F9x6vwKLlT5UlmMefvfYfEHxGK7+yZNtPZwOHOG48lb/h/Q+QpWSXL/wAf9nN/iLUb8VQfpzl/X/oqeF64ua4HcFehjyeU1FCUk0bnsY3vuPis9COLnL0o5zidc1XTMN2aPBQ2JyOtRBVx+TFmoNJsGeuCQjlsXJs4Kx5I9bVF31O9yoZWRksrJJGtR7GsNO4JWyq7pm+ezRk2u/8AMVlOXdmrhH2JPDtQbhLipqnnuRX1rbwix44+YjaAt7FwVNIsHPVlzrjpxNSrG4QBAEAQBAEAQBAEAQBAEAQBAerKYPQVvF4MG1rlZjLJo0bGVCNip4to1cUbm6g9VMpGm1EnTguaXdN/L91tkjniLS9zdTJmRJP83KznKNHFLqQKjCHQfFVpdSwmnHKOo+Am96syYL2QDzG4n7hed8cht8ux9Ez0vgMt8bIJ88FRw3hz21XBxiwkR1gwV39KsxU0+Gso8t4hLy265cvODzh1Tv1B1JI91NB5bINRH0xHGqxIYPCfusWMzpYRWWVtF2YK0i8vBakuMo28YYRb0jC01WcGmmaeSsVFPBbNjSrVcsmrSAckZPDGDxroWIycXlDCZbGrfRBO4gHy5K9ndDJT2bbOCrr7rn3luHQ0qsbhAEAQBAEAQBAEAQBAEAQBAEAQHqymD0FSwlgw0bAVZjI1wZtKnTNWiTp6pbMc8HyUiI5RTNgrECAYHRbJmu1PqTNFkFzm90c+fojXcgseHiL5Jnw3We2q2tgNm0jq3ZcrxDT/AGjSyz25X3HV8L1kdLq4x/8ALh/eXfxK5rK5nFzLwfHIP/qPdQ+A3uzSYf8Aa2jX+JNI4azfHpLDf1XBxnCnTUjqupW/UylqYpQJHFTLz0GB5LeSI9PhRKw4Kixhlpcoz4hqbgwdB+qr6mzLwYpr25fuQlUJz0OhbRk4swZ3CFOrFjBjB6QpvS0YJ2hq2S1zcOCljLHpILYqXKfQhakZI6Klc+cE8OmTQoDcIAgCAIAgCAIAgCAIAgCAIAgCA9CALbIPQVJGeDBupuVuE0aNFnw6CYcAQrMZIp3ZS4JD6FJrtifXC2zEjjOxxJLaoAyQG7AJuXuR7ZN57mTqzWMYZi2MDYqG3Drcfhm9G7z1LHdMlfH1b8SmRsaWP/I/5C8/4E1CmxP/AMj1vj6cra38HJ6GvbUDuhXWqsW44NsN0MFnrQ2BBnEz1Cub4vuU6t3OUVlZvNaTxjKLkGRSudPl5JTJzRAznmtWlgGzTaUvJDeQndbQrlPoaznGGMnjKWT4St64OUmn2Mt45M2EAQR5furUXGK5NXnPBIfqrs7WiB4lRztTI1Xjj3INV8knqqs3lk6WFg1rQyEAQBAEAQBAEAQBAEAQBAEAQBAEAQBAepkG2nXcNitlJruauEX1MjqXdVtvka+XE1urE5lPMkbKKXQ9NUncrDlIKKRJ1/EX1WtDzNu3WP4FXrqjBvb3Lmo1Nlyjv7dCFKlKpmKpiJWVJoxtXU8Lytt7GEYrUyFgHrXkbFbJtGMI8uWcsyJWG2D25agxQBAEAQBAEAQB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8919" name="Picture 7" descr="C:\Users\dipika-r\Desktop\PPPPPPPPPPPPPP.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8" name="Picture 4" descr="http://www.indiana.edu/%7Ebusey/Q301/JPEGS/Time.innerbrain.JPE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a:xfrm>
            <a:off x="0" y="2209800"/>
            <a:ext cx="3733800" cy="4114800"/>
          </a:xfrm>
        </p:spPr>
        <p:txBody>
          <a:bodyPr/>
          <a:lstStyle/>
          <a:p>
            <a:pPr algn="just">
              <a:buNone/>
            </a:pPr>
            <a:r>
              <a:rPr lang="en-US" dirty="0" smtClean="0">
                <a:latin typeface="Times New Roman" pitchFamily="18" charset="0"/>
                <a:cs typeface="Times New Roman" pitchFamily="18" charset="0"/>
              </a:rPr>
              <a:t>Cerebrovascular disease refers to a </a:t>
            </a:r>
            <a:r>
              <a:rPr lang="en-US" dirty="0" smtClean="0">
                <a:latin typeface="Times New Roman" pitchFamily="18" charset="0"/>
                <a:cs typeface="Times New Roman" pitchFamily="18" charset="0"/>
              </a:rPr>
              <a:t>International of </a:t>
            </a:r>
            <a:r>
              <a:rPr lang="en-US" dirty="0" smtClean="0">
                <a:latin typeface="Times New Roman" pitchFamily="18" charset="0"/>
                <a:cs typeface="Times New Roman" pitchFamily="18" charset="0"/>
              </a:rPr>
              <a:t>conditions that affect the circulation of blood to the brain, causing limited or no blood flow to affected areas of the brain.</a:t>
            </a:r>
            <a:endParaRPr lang="en-US" dirty="0">
              <a:latin typeface="Times New Roman" pitchFamily="18" charset="0"/>
              <a:cs typeface="Times New Roman" pitchFamily="18" charset="0"/>
            </a:endParaRPr>
          </a:p>
        </p:txBody>
      </p:sp>
      <p:pic>
        <p:nvPicPr>
          <p:cNvPr id="44034" name="Picture 2" descr="https://encrypted-tbn2.gstatic.com/images?q=tbn:ANd9GcSdOj8hzM-jxKL4NZT529-fnC41fPkUzYOvdlybYjw4FEWAsU2i"/>
          <p:cNvPicPr>
            <a:picLocks noChangeAspect="1" noChangeArrowheads="1"/>
          </p:cNvPicPr>
          <p:nvPr/>
        </p:nvPicPr>
        <p:blipFill>
          <a:blip r:embed="rId2" cstate="print"/>
          <a:srcRect/>
          <a:stretch>
            <a:fillRect/>
          </a:stretch>
        </p:blipFill>
        <p:spPr bwMode="auto">
          <a:xfrm>
            <a:off x="3810000" y="1"/>
            <a:ext cx="533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CEREBROVASCULOAR DISEASES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There are a number of different types of cerebrovascular disease. The four most common types are:</a:t>
            </a:r>
          </a:p>
          <a:p>
            <a:pPr algn="just"/>
            <a:r>
              <a:rPr lang="en-US" b="1" dirty="0" smtClean="0">
                <a:latin typeface="Times New Roman" pitchFamily="18" charset="0"/>
                <a:cs typeface="Times New Roman" pitchFamily="18" charset="0"/>
              </a:rPr>
              <a:t>stroke</a:t>
            </a:r>
            <a:r>
              <a:rPr lang="en-US" dirty="0" smtClean="0">
                <a:latin typeface="Times New Roman" pitchFamily="18" charset="0"/>
                <a:cs typeface="Times New Roman" pitchFamily="18" charset="0"/>
              </a:rPr>
              <a:t> – a serious medical condition where the blood supply to the brain is interrupted  </a:t>
            </a:r>
          </a:p>
          <a:p>
            <a:pPr algn="just"/>
            <a:r>
              <a:rPr lang="en-US" b="1" dirty="0" smtClean="0">
                <a:latin typeface="Times New Roman" pitchFamily="18" charset="0"/>
                <a:cs typeface="Times New Roman" pitchFamily="18" charset="0"/>
              </a:rPr>
              <a:t>transient </a:t>
            </a:r>
            <a:r>
              <a:rPr lang="en-US" b="1" dirty="0" err="1" smtClean="0">
                <a:latin typeface="Times New Roman" pitchFamily="18" charset="0"/>
                <a:cs typeface="Times New Roman" pitchFamily="18" charset="0"/>
              </a:rPr>
              <a:t>ischaemic</a:t>
            </a:r>
            <a:r>
              <a:rPr lang="en-US" b="1" dirty="0" smtClean="0">
                <a:latin typeface="Times New Roman" pitchFamily="18" charset="0"/>
                <a:cs typeface="Times New Roman" pitchFamily="18" charset="0"/>
              </a:rPr>
              <a:t> attack (TIA)</a:t>
            </a:r>
            <a:r>
              <a:rPr lang="en-US" dirty="0" smtClean="0">
                <a:latin typeface="Times New Roman" pitchFamily="18" charset="0"/>
                <a:cs typeface="Times New Roman" pitchFamily="18" charset="0"/>
              </a:rPr>
              <a:t> – a temporary fall in the brain's blood supply, resulting in a lack of oxygen to the brain </a:t>
            </a:r>
          </a:p>
          <a:p>
            <a:pPr algn="just"/>
            <a:r>
              <a:rPr lang="en-US" b="1" dirty="0" smtClean="0">
                <a:latin typeface="Times New Roman" pitchFamily="18" charset="0"/>
                <a:cs typeface="Times New Roman" pitchFamily="18" charset="0"/>
              </a:rPr>
              <a:t>subarachnoid </a:t>
            </a:r>
            <a:r>
              <a:rPr lang="en-US" b="1" dirty="0" err="1" smtClean="0">
                <a:latin typeface="Times New Roman" pitchFamily="18" charset="0"/>
                <a:cs typeface="Times New Roman" pitchFamily="18" charset="0"/>
              </a:rPr>
              <a:t>haemorrhage</a:t>
            </a:r>
            <a:r>
              <a:rPr lang="en-US" dirty="0" smtClean="0">
                <a:latin typeface="Times New Roman" pitchFamily="18" charset="0"/>
                <a:cs typeface="Times New Roman" pitchFamily="18" charset="0"/>
              </a:rPr>
              <a:t> – an uncommon cause of stroke where blood leaks out of the brain's blood vessels </a:t>
            </a:r>
          </a:p>
          <a:p>
            <a:pPr algn="just"/>
            <a:r>
              <a:rPr lang="en-US" b="1" dirty="0" smtClean="0">
                <a:latin typeface="Times New Roman" pitchFamily="18" charset="0"/>
                <a:cs typeface="Times New Roman" pitchFamily="18" charset="0"/>
              </a:rPr>
              <a:t>vascular dementia</a:t>
            </a:r>
            <a:r>
              <a:rPr lang="en-US" dirty="0" smtClean="0">
                <a:latin typeface="Times New Roman" pitchFamily="18" charset="0"/>
                <a:cs typeface="Times New Roman" pitchFamily="18" charset="0"/>
              </a:rPr>
              <a:t> – problems with the blood circulation, leading to parts of the brain not receiving enough blood and oxygen </a:t>
            </a:r>
          </a:p>
          <a:p>
            <a:pPr algn="just">
              <a:buNone/>
            </a:pP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108</TotalTime>
  <Words>662</Words>
  <Application>Microsoft Office PowerPoint</Application>
  <PresentationFormat>On-screen Show (4:3)</PresentationFormat>
  <Paragraphs>72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PowerPoint Presentation</vt:lpstr>
      <vt:lpstr>Michael Hoffmann Professor of Neurology (UCF, UF, courtesy) Director, cognitive neurology and stroke programs James A Haley VA Hospital Tampa, Florida , USA</vt:lpstr>
      <vt:lpstr>B I O G H R A P H Y</vt:lpstr>
      <vt:lpstr>RESEARCH INTEREST</vt:lpstr>
      <vt:lpstr>RECENT PUBLICATIONS</vt:lpstr>
      <vt:lpstr>PowerPoint Presentation</vt:lpstr>
      <vt:lpstr>PowerPoint Presentation</vt:lpstr>
      <vt:lpstr>DEFINITION</vt:lpstr>
      <vt:lpstr>TYPES OF CEREBROVASCULOAR DISEASES </vt:lpstr>
      <vt:lpstr>PowerPoint Presentation</vt:lpstr>
      <vt:lpstr>PowerPoint Presentation</vt:lpstr>
      <vt:lpstr>SYMPTOMS OF BRAIN DISORDERS</vt:lpstr>
      <vt:lpstr>CAUSES!!!</vt:lpstr>
      <vt:lpstr>ARE YOU IN RISK ZONE????????</vt:lpstr>
      <vt:lpstr>Diagnosing can be done in risk zone too…</vt:lpstr>
      <vt:lpstr>Go for treatment???</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Michael Hoffmann Professor of Neurology (UCF, UF, courtesy) Director, cognitive neurology and stroke programs James A Haley VA Hospital Tampa, Florida,USA</dc:title>
  <dc:creator>Dipika Rungunta</dc:creator>
  <cp:lastModifiedBy>Nithin Panwar</cp:lastModifiedBy>
  <cp:revision>21</cp:revision>
  <dcterms:created xsi:type="dcterms:W3CDTF">2006-08-16T00:00:00Z</dcterms:created>
  <dcterms:modified xsi:type="dcterms:W3CDTF">2015-10-14T10:00:36Z</dcterms:modified>
</cp:coreProperties>
</file>