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6"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B0AA03-E6C8-419D-B6A6-79FE1E54C530}"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129C4-DB9E-4DF1-B317-0A1013FCF6E4}" type="slidenum">
              <a:rPr lang="en-US" smtClean="0"/>
              <a:t>‹#›</a:t>
            </a:fld>
            <a:endParaRPr lang="en-US"/>
          </a:p>
        </p:txBody>
      </p:sp>
    </p:spTree>
    <p:extLst>
      <p:ext uri="{BB962C8B-B14F-4D97-AF65-F5344CB8AC3E}">
        <p14:creationId xmlns:p14="http://schemas.microsoft.com/office/powerpoint/2010/main" val="315591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7B4DE-8FB2-4E63-8BFB-FBCD56B29FF5}" type="datetime1">
              <a:rPr lang="es-ES" smtClean="0"/>
              <a:t>19/10/2015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8030448-5098-4516-9B5D-AA7393109CA5}" type="slidenum">
              <a:rPr lang="es-ES" smtClean="0"/>
              <a:t>‹#›</a:t>
            </a:fld>
            <a:endParaRPr lang="es-ES"/>
          </a:p>
        </p:txBody>
      </p:sp>
    </p:spTree>
    <p:extLst>
      <p:ext uri="{BB962C8B-B14F-4D97-AF65-F5344CB8AC3E}">
        <p14:creationId xmlns:p14="http://schemas.microsoft.com/office/powerpoint/2010/main" val="3991239376"/>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0AA03-E6C8-419D-B6A6-79FE1E54C530}" type="datetimeFigureOut">
              <a:rPr lang="en-US" smtClean="0"/>
              <a:t>10/19/2015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129C4-DB9E-4DF1-B317-0A1013FCF6E4}" type="slidenum">
              <a:rPr lang="en-US" smtClean="0"/>
              <a:t>‹#›</a:t>
            </a:fld>
            <a:endParaRPr lang="en-US"/>
          </a:p>
        </p:txBody>
      </p:sp>
    </p:spTree>
    <p:extLst>
      <p:ext uri="{BB962C8B-B14F-4D97-AF65-F5344CB8AC3E}">
        <p14:creationId xmlns:p14="http://schemas.microsoft.com/office/powerpoint/2010/main" val="3751660969"/>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dentalcongress.com/india/"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occupationalhealth.conferenceseries.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International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46334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n-US" smtClean="0">
                <a:ea typeface="+mj-ea"/>
                <a:cs typeface="+mj-cs"/>
              </a:rPr>
              <a:t>Flowchart</a:t>
            </a:r>
            <a:endParaRPr lang="en-US" dirty="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3730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n-US" smtClean="0">
                <a:ea typeface="+mj-ea"/>
                <a:cs typeface="+mj-cs"/>
              </a:rPr>
              <a:t>What should I look for?</a:t>
            </a:r>
            <a:endParaRPr lang="en-US" dirty="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78279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n-US" smtClean="0">
                <a:ea typeface="+mj-ea"/>
                <a:cs typeface="+mj-cs"/>
              </a:rPr>
              <a:t>Types of work demands</a:t>
            </a:r>
            <a:endParaRPr lang="en-US" dirty="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2471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n-US" smtClean="0">
                <a:ea typeface="+mj-ea"/>
                <a:cs typeface="+mj-cs"/>
              </a:rPr>
              <a:t>Consequences </a:t>
            </a:r>
            <a:endParaRPr lang="en-US" dirty="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68076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n-US" smtClean="0">
                <a:ea typeface="+mj-ea"/>
                <a:cs typeface="+mj-cs"/>
              </a:rPr>
              <a:t>Physical charge</a:t>
            </a:r>
            <a:endParaRPr lang="en-US" dirty="0" smtClean="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9898462"/>
      </p:ext>
    </p:extLst>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n-US" smtClean="0">
                <a:ea typeface="+mj-ea"/>
                <a:cs typeface="+mj-cs"/>
              </a:rPr>
              <a:t>Physical charge</a:t>
            </a:r>
            <a:endParaRPr lang="es-ES_tradnl" dirty="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36576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s-ES_tradnl" smtClean="0">
                <a:ea typeface="+mj-ea"/>
                <a:cs typeface="+mj-cs"/>
              </a:rPr>
              <a:t>MSD</a:t>
            </a:r>
            <a:endParaRPr lang="es-ES_tradnl" dirty="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73143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n-US" smtClean="0">
                <a:ea typeface="+mj-ea"/>
                <a:cs typeface="+mj-cs"/>
              </a:rPr>
              <a:t>Examples of MSDs</a:t>
            </a:r>
            <a:endParaRPr lang="en-US" dirty="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28624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s-ES_tradnl" smtClean="0">
                <a:ea typeface="+mj-ea"/>
                <a:cs typeface="+mj-cs"/>
              </a:rPr>
              <a:t>Prevention of MSDs</a:t>
            </a:r>
            <a:endParaRPr lang="es-ES_tradnl" dirty="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57784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n-US" smtClean="0">
                <a:ea typeface="+mj-ea"/>
                <a:cs typeface="+mj-cs"/>
              </a:rPr>
              <a:t>What</a:t>
            </a:r>
            <a:r>
              <a:rPr lang="es-ES_tradnl" smtClean="0">
                <a:ea typeface="+mj-ea"/>
                <a:cs typeface="+mj-cs"/>
              </a:rPr>
              <a:t> </a:t>
            </a:r>
            <a:r>
              <a:rPr lang="en-US" smtClean="0">
                <a:ea typeface="+mj-ea"/>
                <a:cs typeface="+mj-cs"/>
              </a:rPr>
              <a:t>to</a:t>
            </a:r>
            <a:r>
              <a:rPr lang="es-ES_tradnl" smtClean="0">
                <a:ea typeface="+mj-ea"/>
                <a:cs typeface="+mj-cs"/>
              </a:rPr>
              <a:t> do?</a:t>
            </a:r>
            <a:endParaRPr lang="es-ES_tradnl" dirty="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0115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eaLnBrk="1" fontAlgn="auto" hangingPunct="1">
              <a:spcAft>
                <a:spcPts val="0"/>
              </a:spcAft>
              <a:defRPr/>
            </a:pPr>
            <a:r>
              <a:rPr lang="en-US" sz="2400" b="1" smtClean="0">
                <a:solidFill>
                  <a:schemeClr val="tx1"/>
                </a:solidFill>
                <a:latin typeface="Times New Roman" pitchFamily="18" charset="0"/>
                <a:ea typeface="+mj-ea"/>
                <a:cs typeface="Times New Roman" pitchFamily="18" charset="0"/>
              </a:rPr>
              <a:t>Miguel E. Acevedo Alvarez </a:t>
            </a:r>
            <a:endParaRPr lang="en-US" sz="2400" b="1" dirty="0" smtClean="0">
              <a:solidFill>
                <a:schemeClr val="tx1"/>
              </a:solidFill>
              <a:latin typeface="Times New Roman" pitchFamily="18" charset="0"/>
              <a:ea typeface="+mj-ea"/>
              <a:cs typeface="Times New Roman"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61197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z="3600" smtClean="0"/>
              <a:t>And try </a:t>
            </a:r>
            <a:r>
              <a:rPr lang="en-US" altLang="es-ES_tradnl" sz="3600" smtClean="0"/>
              <a:t>“</a:t>
            </a:r>
            <a:r>
              <a:rPr lang="en-US" sz="3600" smtClean="0"/>
              <a:t>low-cost/no-cost</a:t>
            </a:r>
            <a:r>
              <a:rPr lang="en-US" altLang="es-ES_tradnl" sz="3600" smtClean="0"/>
              <a:t>”</a:t>
            </a:r>
            <a:r>
              <a:rPr lang="en-US" sz="3600" smtClean="0"/>
              <a:t> strategies</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94308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n-US" sz="4400" smtClean="0">
                <a:ea typeface="+mj-ea"/>
                <a:cs typeface="+mj-cs"/>
              </a:rPr>
              <a:t>Tools</a:t>
            </a:r>
            <a:endParaRPr lang="en-US" sz="4400" dirty="0" smtClean="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92401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defRPr/>
            </a:pPr>
            <a:r>
              <a:rPr lang="en-US" sz="3600" smtClean="0">
                <a:ea typeface="ＭＳ Ｐゴシック" charset="0"/>
              </a:rPr>
              <a:t>What can we expect in XXI</a:t>
            </a:r>
            <a:r>
              <a:rPr lang="en-US" sz="3600" baseline="30000" smtClean="0">
                <a:ea typeface="ＭＳ Ｐゴシック" charset="0"/>
              </a:rPr>
              <a:t>th</a:t>
            </a:r>
            <a:r>
              <a:rPr lang="en-US" sz="3600" smtClean="0">
                <a:ea typeface="ＭＳ Ｐゴシック" charset="0"/>
              </a:rPr>
              <a:t> century?</a:t>
            </a:r>
            <a:endParaRPr lang="en-US" sz="3600" dirty="0">
              <a:ea typeface="ＭＳ Ｐゴシック"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0826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defRPr/>
            </a:pPr>
            <a:r>
              <a:rPr lang="en-US" sz="3600" smtClean="0">
                <a:ea typeface="ＭＳ Ｐゴシック" charset="0"/>
              </a:rPr>
              <a:t>What can we expect in XXI</a:t>
            </a:r>
            <a:r>
              <a:rPr lang="en-US" sz="3600" baseline="30000" smtClean="0">
                <a:ea typeface="ＭＳ Ｐゴシック" charset="0"/>
              </a:rPr>
              <a:t>th</a:t>
            </a:r>
            <a:r>
              <a:rPr lang="en-US" sz="3600" smtClean="0">
                <a:ea typeface="ＭＳ Ｐゴシック" charset="0"/>
              </a:rPr>
              <a:t> century?</a:t>
            </a:r>
            <a:endParaRPr lang="en-US" sz="3600" dirty="0">
              <a:ea typeface="ＭＳ Ｐゴシック"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34173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defRPr/>
            </a:pPr>
            <a:r>
              <a:rPr lang="en-US" sz="3600" smtClean="0">
                <a:ea typeface="ＭＳ Ｐゴシック" charset="0"/>
              </a:rPr>
              <a:t>What can we expect in XXI</a:t>
            </a:r>
            <a:r>
              <a:rPr lang="en-US" sz="3600" baseline="30000" smtClean="0">
                <a:ea typeface="ＭＳ Ｐゴシック" charset="0"/>
              </a:rPr>
              <a:t>th</a:t>
            </a:r>
            <a:r>
              <a:rPr lang="en-US" sz="3600" smtClean="0">
                <a:ea typeface="ＭＳ Ｐゴシック" charset="0"/>
              </a:rPr>
              <a:t> century?</a:t>
            </a:r>
            <a:endParaRPr lang="en-US" sz="3600" dirty="0">
              <a:ea typeface="ＭＳ Ｐゴシック"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22085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defRPr/>
            </a:pPr>
            <a:r>
              <a:rPr lang="es-ES_tradnl" smtClean="0">
                <a:ea typeface="ＭＳ Ｐゴシック" charset="0"/>
              </a:rPr>
              <a:t>A call for action</a:t>
            </a:r>
            <a:endParaRPr lang="es-ES_tradnl" dirty="0">
              <a:ea typeface="ＭＳ Ｐゴシック"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20481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defRPr/>
            </a:pPr>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29199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461169"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400" dirty="0">
                <a:hlinkClick r:id="rId3"/>
              </a:rPr>
              <a:t>4th Dental health </a:t>
            </a:r>
            <a:r>
              <a:rPr lang="en-US" sz="2400" dirty="0" smtClean="0">
                <a:hlinkClick r:id="rId3"/>
              </a:rPr>
              <a:t>Congress Bangalore</a:t>
            </a:r>
            <a:r>
              <a:rPr lang="en-US" sz="2400" dirty="0">
                <a:hlinkClick r:id="rId3"/>
              </a:rPr>
              <a:t>, </a:t>
            </a:r>
            <a:r>
              <a:rPr lang="en-US" sz="2400" dirty="0" smtClean="0">
                <a:hlinkClick r:id="rId3"/>
              </a:rPr>
              <a:t>India</a:t>
            </a:r>
            <a:endParaRPr lang="en-US" sz="2400" dirty="0" smtClean="0"/>
          </a:p>
          <a:p>
            <a:pPr marL="285750" indent="-285750">
              <a:buFont typeface="Wingdings" panose="05000000000000000000" pitchFamily="2" charset="2"/>
              <a:buChar char="Ø"/>
              <a:defRPr/>
            </a:pPr>
            <a:r>
              <a:rPr lang="en-US" sz="2400" dirty="0">
                <a:hlinkClick r:id="rId4"/>
              </a:rPr>
              <a:t>5th International Conference and Exhibition on Occupational Health &amp; Safety</a:t>
            </a:r>
            <a:endParaRPr lang="en-US" sz="2200"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a:t>Journal of Ergonomics</a:t>
            </a:r>
            <a:br>
              <a:rPr lang="en-US" sz="3600" dirty="0"/>
            </a:br>
            <a:r>
              <a:rPr lang="en-US" sz="3600" dirty="0" smtClean="0"/>
              <a:t>Related </a:t>
            </a:r>
            <a:r>
              <a:rPr lang="en-US" sz="3600" dirty="0"/>
              <a:t>Conferences</a:t>
            </a:r>
          </a:p>
        </p:txBody>
      </p:sp>
    </p:spTree>
    <p:extLst>
      <p:ext uri="{BB962C8B-B14F-4D97-AF65-F5344CB8AC3E}">
        <p14:creationId xmlns:p14="http://schemas.microsoft.com/office/powerpoint/2010/main" val="712529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Open Access Membership with OMICS international enables </a:t>
            </a:r>
            <a:r>
              <a:rPr lang="en-US" dirty="0" smtClean="0">
                <a:latin typeface="Calisto MT" panose="02040603050505030304" pitchFamily="18" charset="0"/>
              </a:rPr>
              <a:t>academicians and</a:t>
            </a:r>
            <a:r>
              <a:rPr lang="en-US" dirty="0">
                <a:latin typeface="Calisto MT" panose="02040603050505030304" pitchFamily="18" charset="0"/>
              </a:rPr>
              <a:t> research institutions, funders and corporations to actively encourage open access in scholarly communication and the dissemination of research published by their authors.</a:t>
            </a:r>
          </a:p>
          <a:p>
            <a:pPr>
              <a:defRPr/>
            </a:pPr>
            <a:r>
              <a:rPr lang="en-US" dirty="0" smtClean="0">
                <a:latin typeface="Calisto MT" panose="02040603050505030304" pitchFamily="18" charset="0"/>
              </a:rPr>
              <a:t>For </a:t>
            </a:r>
            <a:r>
              <a:rPr lang="en-US" dirty="0">
                <a:latin typeface="Calisto MT" panose="02040603050505030304" pitchFamily="18" charset="0"/>
              </a:rPr>
              <a:t>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1596291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n-US" smtClean="0">
                <a:solidFill>
                  <a:schemeClr val="tx1"/>
                </a:solidFill>
                <a:ea typeface="+mj-ea"/>
                <a:cs typeface="+mj-cs"/>
              </a:rPr>
              <a:t>Ergonomics  defined</a:t>
            </a:r>
            <a:endParaRPr lang="en-US" dirty="0" smtClean="0">
              <a:solidFill>
                <a:schemeClr val="tx1"/>
              </a:solidFill>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12221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s-CL" smtClean="0">
                <a:ea typeface="+mj-ea"/>
                <a:cs typeface="+mj-cs"/>
              </a:rPr>
              <a:t>Domains of specialization</a:t>
            </a:r>
            <a:endParaRPr lang="es-CL" dirty="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9802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s-CL" smtClean="0">
                <a:ea typeface="+mj-ea"/>
                <a:cs typeface="+mj-cs"/>
              </a:rPr>
              <a:t>Physical ergonomics </a:t>
            </a:r>
            <a:endParaRPr lang="es-CL" dirty="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6853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n-US" sz="4800" smtClean="0">
                <a:ea typeface="+mj-ea"/>
                <a:cs typeface="+mj-cs"/>
              </a:rPr>
              <a:t>Cognitive ergonomics</a:t>
            </a:r>
            <a:endParaRPr lang="es-CL" dirty="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2367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s-CL" smtClean="0">
                <a:ea typeface="+mj-ea"/>
                <a:cs typeface="+mj-cs"/>
              </a:rPr>
              <a:t>Organizational ergonomics </a:t>
            </a:r>
            <a:endParaRPr lang="es-CL" dirty="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0370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9263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fontAlgn="auto" hangingPunct="1">
              <a:spcAft>
                <a:spcPts val="0"/>
              </a:spcAft>
              <a:defRPr/>
            </a:pPr>
            <a:r>
              <a:rPr lang="en-US" smtClean="0">
                <a:ea typeface="+mj-ea"/>
                <a:cs typeface="+mj-cs"/>
              </a:rPr>
              <a:t>Ergonomics work analysis</a:t>
            </a:r>
            <a:endParaRPr lang="en-US" dirty="0">
              <a:ea typeface="+mj-ea"/>
              <a:cs typeface="+mj-cs"/>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3802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Words>
  <Application>Microsoft Office PowerPoint</Application>
  <PresentationFormat>On-screen Show (4:3)</PresentationFormat>
  <Paragraphs>36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Miguel E. Acevedo Alvarez </vt:lpstr>
      <vt:lpstr>Ergonomics  defined</vt:lpstr>
      <vt:lpstr>Domains of specialization</vt:lpstr>
      <vt:lpstr>Physical ergonomics </vt:lpstr>
      <vt:lpstr>Cognitive ergonomics</vt:lpstr>
      <vt:lpstr>Organizational ergonomics </vt:lpstr>
      <vt:lpstr>PowerPoint Presentation</vt:lpstr>
      <vt:lpstr>Ergonomics work analysis</vt:lpstr>
      <vt:lpstr>Flowchart</vt:lpstr>
      <vt:lpstr>What should I look for?</vt:lpstr>
      <vt:lpstr>Types of work demands</vt:lpstr>
      <vt:lpstr>Consequences </vt:lpstr>
      <vt:lpstr>Physical charge</vt:lpstr>
      <vt:lpstr>Physical charge</vt:lpstr>
      <vt:lpstr>MSD</vt:lpstr>
      <vt:lpstr>Examples of MSDs</vt:lpstr>
      <vt:lpstr>Prevention of MSDs</vt:lpstr>
      <vt:lpstr>What to do?</vt:lpstr>
      <vt:lpstr>And try “low-cost/no-cost” strategies</vt:lpstr>
      <vt:lpstr>Tools</vt:lpstr>
      <vt:lpstr>What can we expect in XXIth century?</vt:lpstr>
      <vt:lpstr>What can we expect in XXIth century?</vt:lpstr>
      <vt:lpstr>What can we expect in XXIth century?</vt:lpstr>
      <vt:lpstr>A call for action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Rashi Nigam</dc:creator>
  <cp:lastModifiedBy>Shaik Md. Abdullah</cp:lastModifiedBy>
  <cp:revision>3</cp:revision>
  <dcterms:created xsi:type="dcterms:W3CDTF">2014-10-20T08:06:54Z</dcterms:created>
  <dcterms:modified xsi:type="dcterms:W3CDTF">2015-10-19T11:49:33Z</dcterms:modified>
</cp:coreProperties>
</file>