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BC59-57FF-460D-87DC-0B5803E3142A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B3DE5-4F62-4825-9557-1A02CD12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sciencecentral.org/editor/Mikhail_Igorevich_Panasyuk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 tooltip="Mikhail Igorevich Panasyuk"/>
              </a:rPr>
              <a:t>Mikhail </a:t>
            </a:r>
            <a:r>
              <a:rPr lang="en-US" b="1" dirty="0" err="1" smtClean="0">
                <a:hlinkClick r:id="rId3" tooltip="Mikhail Igorevich Panasyuk"/>
              </a:rPr>
              <a:t>Igorevich</a:t>
            </a:r>
            <a:r>
              <a:rPr lang="en-US" b="1" dirty="0" smtClean="0">
                <a:hlinkClick r:id="rId3" tooltip="Mikhail Igorevich Panasyuk"/>
              </a:rPr>
              <a:t> </a:t>
            </a:r>
            <a:r>
              <a:rPr lang="en-US" b="1" dirty="0" err="1" smtClean="0">
                <a:hlinkClick r:id="rId3" tooltip="Mikhail Igorevich Panasyuk"/>
              </a:rPr>
              <a:t>Panasyuk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E862-B4B1-44BB-8440-288DA77EFA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71CD-BF36-4809-8553-7AB8B4862C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16AA-A2A3-41E4-8CCD-D7E5599FFD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2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A353-4676-4C3E-BD77-57B75606E603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895D-B25D-4235-BFC5-3A7577B5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0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abstract_service.html" TargetMode="External"/><Relationship Id="rId2" Type="http://schemas.openxmlformats.org/officeDocument/2006/relationships/hyperlink" Target="http://adswww.harvard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mbad.u-strasbg.fr/simbad/" TargetMode="External"/><Relationship Id="rId4" Type="http://schemas.openxmlformats.org/officeDocument/2006/relationships/hyperlink" Target="http://simbad.harvard.edu/simbad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membership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Q2TWXE6uVaAJ_m0H7DmaD_KimvH2irmfm-YbP3HqNP-nqqdp9ARsBNKQ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149094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2778275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Editorial </a:t>
            </a:r>
            <a:r>
              <a:rPr lang="en-US" sz="2400" b="1" dirty="0">
                <a:solidFill>
                  <a:srgbClr val="C00000"/>
                </a:solidFill>
              </a:rPr>
              <a:t>Board </a:t>
            </a:r>
            <a:r>
              <a:rPr lang="en-US" sz="2400" b="1" dirty="0" smtClean="0">
                <a:solidFill>
                  <a:srgbClr val="C00000"/>
                </a:solidFill>
              </a:rPr>
              <a:t>member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2310219"/>
            <a:ext cx="4343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Dr. Mikhail </a:t>
            </a:r>
            <a:r>
              <a:rPr lang="en-US" sz="2400" b="1" dirty="0" err="1" smtClean="0"/>
              <a:t>Igorevich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Panasyuk</a:t>
            </a:r>
            <a:endParaRPr lang="en-US" sz="24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78302" y="400439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Director</a:t>
            </a:r>
            <a:br>
              <a:rPr lang="en-US" sz="2200" dirty="0" smtClean="0">
                <a:solidFill>
                  <a:srgbClr val="C00000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Department of Physics</a:t>
            </a:r>
            <a:br>
              <a:rPr lang="en-US" sz="2200" dirty="0" smtClean="0">
                <a:solidFill>
                  <a:srgbClr val="C00000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Moscow State University</a:t>
            </a:r>
            <a:br>
              <a:rPr lang="en-US" sz="2200" dirty="0" smtClean="0">
                <a:solidFill>
                  <a:srgbClr val="C00000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Russia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218049"/>
            <a:ext cx="55537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Journal</a:t>
            </a:r>
            <a:r>
              <a:rPr lang="en-US" sz="2400" b="1" baseline="0" dirty="0" smtClean="0">
                <a:solidFill>
                  <a:srgbClr val="C00000"/>
                </a:solidFill>
              </a:rPr>
              <a:t> of Astrobiology and Outreach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5036" y="55290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Mikhail Igorevich Panasy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2057400"/>
            <a:ext cx="1350498" cy="155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laxmikanth-m\Desktop\omics-internatio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55" y="5823025"/>
            <a:ext cx="2861945" cy="95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2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e12012-120104192418-phpapp02/95/astrophysics-part-1-2012-7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1136"/>
            <a:ext cx="3276600" cy="27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slidesharecdn.com/e12012-120104192418-phpapp02/95/astrophysics-part-1-2012-8-728.jpg?cb=13257274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1136"/>
            <a:ext cx="3692769" cy="27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3" y="3657600"/>
            <a:ext cx="34671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http://image.slidesharecdn.com/e12012-120104192418-phpapp02/95/astrophysics-part-1-2012-10-728.jpg?cb=13257274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84" y="3657600"/>
            <a:ext cx="38862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e12012-120104192418-phpapp02/95/astrophysics-part-1-2012-13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029200"/>
            <a:ext cx="8763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</a:rPr>
              <a:t>How far is the asteroid belt</a:t>
            </a:r>
            <a:r>
              <a:rPr lang="en-US" sz="23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300" dirty="0" smtClean="0">
                <a:solidFill>
                  <a:srgbClr val="0070C0"/>
                </a:solidFill>
              </a:rPr>
              <a:t>It </a:t>
            </a:r>
            <a:r>
              <a:rPr lang="en-US" sz="2300" dirty="0">
                <a:solidFill>
                  <a:srgbClr val="0070C0"/>
                </a:solidFill>
              </a:rPr>
              <a:t>is 2 – 3.5 </a:t>
            </a:r>
            <a:r>
              <a:rPr lang="en-US" sz="2300" dirty="0" smtClean="0">
                <a:solidFill>
                  <a:srgbClr val="0070C0"/>
                </a:solidFill>
              </a:rPr>
              <a:t>AU. </a:t>
            </a:r>
            <a:r>
              <a:rPr lang="en-US" sz="2300" dirty="0">
                <a:solidFill>
                  <a:srgbClr val="0070C0"/>
                </a:solidFill>
              </a:rPr>
              <a:t>An AU is the astronomical unit, the mean distance from the Earth to the Sun Distance = 2 * 1.496 x 108 km = 293200000000 m from the </a:t>
            </a:r>
            <a:r>
              <a:rPr lang="en-US" sz="2300" dirty="0" smtClean="0">
                <a:solidFill>
                  <a:srgbClr val="0070C0"/>
                </a:solidFill>
              </a:rPr>
              <a:t>sun.</a:t>
            </a:r>
            <a:endParaRPr lang="en-US" sz="2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e22012-120104192557-phpapp01/95/astrophysics-part-2-2012-5-728.jpg?cb=1325727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6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721084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most </a:t>
            </a:r>
            <a:r>
              <a:rPr lang="en-US" sz="2000" dirty="0" smtClean="0">
                <a:solidFill>
                  <a:srgbClr val="0070C0"/>
                </a:solidFill>
              </a:rPr>
              <a:t>important thing </a:t>
            </a:r>
            <a:r>
              <a:rPr lang="en-US" sz="2000" dirty="0">
                <a:solidFill>
                  <a:srgbClr val="0070C0"/>
                </a:solidFill>
              </a:rPr>
              <a:t>about a </a:t>
            </a:r>
            <a:r>
              <a:rPr lang="en-US" sz="2000" dirty="0" smtClean="0">
                <a:solidFill>
                  <a:srgbClr val="0070C0"/>
                </a:solidFill>
              </a:rPr>
              <a:t>star  is MASS</a:t>
            </a:r>
            <a:r>
              <a:rPr lang="en-US" sz="2000" dirty="0">
                <a:solidFill>
                  <a:srgbClr val="0070C0"/>
                </a:solidFill>
              </a:rPr>
              <a:t>!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mass of a normal star almost completely determines </a:t>
            </a:r>
            <a:r>
              <a:rPr lang="en-US" sz="2000" dirty="0" smtClean="0">
                <a:solidFill>
                  <a:srgbClr val="0070C0"/>
                </a:solidFill>
              </a:rPr>
              <a:t>its LUMINOSITY &amp; TEMPERATURE!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52400" y="57150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070C0"/>
                </a:solidFill>
              </a:rPr>
              <a:t>The LUMINOSITY of a star </a:t>
            </a:r>
            <a:r>
              <a:rPr lang="en-US" sz="2000" dirty="0" smtClean="0">
                <a:solidFill>
                  <a:srgbClr val="0070C0"/>
                </a:solidFill>
              </a:rPr>
              <a:t>is the </a:t>
            </a:r>
            <a:r>
              <a:rPr lang="en-US" sz="2000" dirty="0">
                <a:solidFill>
                  <a:srgbClr val="0070C0"/>
                </a:solidFill>
              </a:rPr>
              <a:t>TOTAL ENERGY emitted </a:t>
            </a:r>
            <a:r>
              <a:rPr lang="en-US" sz="2000" dirty="0" smtClean="0">
                <a:solidFill>
                  <a:srgbClr val="0070C0"/>
                </a:solidFill>
              </a:rPr>
              <a:t>per time </a:t>
            </a:r>
            <a:r>
              <a:rPr lang="en-US" sz="2000" dirty="0">
                <a:solidFill>
                  <a:srgbClr val="0070C0"/>
                </a:solidFill>
              </a:rPr>
              <a:t>from the surface of the </a:t>
            </a:r>
            <a:r>
              <a:rPr lang="en-US" sz="2000" dirty="0" smtClean="0">
                <a:solidFill>
                  <a:srgbClr val="0070C0"/>
                </a:solidFill>
              </a:rPr>
              <a:t>star. </a:t>
            </a:r>
            <a:r>
              <a:rPr lang="en-US" sz="2000" dirty="0">
                <a:solidFill>
                  <a:srgbClr val="0070C0"/>
                </a:solidFill>
              </a:rPr>
              <a:t>This light bulb has a luminosity of 60 Watts The energy the Sun emits is generated by the fusion in its core…</a:t>
            </a:r>
          </a:p>
        </p:txBody>
      </p:sp>
    </p:spTree>
    <p:extLst>
      <p:ext uri="{BB962C8B-B14F-4D97-AF65-F5344CB8AC3E}">
        <p14:creationId xmlns:p14="http://schemas.microsoft.com/office/powerpoint/2010/main" val="871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u="sng" dirty="0" smtClean="0">
                <a:solidFill>
                  <a:srgbClr val="002060"/>
                </a:solidFill>
                <a:latin typeface="Bodoni MT" pitchFamily="18" charset="0"/>
              </a:rPr>
              <a:t>COMETS: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 are frozen balls of ice and dust that can resemble a “dirty </a:t>
            </a:r>
            <a:r>
              <a:rPr lang="en-US" sz="2400" dirty="0" err="1" smtClean="0">
                <a:solidFill>
                  <a:srgbClr val="00B0F0"/>
                </a:solidFill>
                <a:latin typeface="Bodoni MT" pitchFamily="18" charset="0"/>
              </a:rPr>
              <a:t>snowball”.They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 orbit the Sun is highly elliptical orbits. Their orbital periods can range from a few years to several thousand years. </a:t>
            </a:r>
            <a:r>
              <a:rPr lang="en-US" sz="2400" i="1" u="sng" dirty="0" err="1" smtClean="0">
                <a:solidFill>
                  <a:srgbClr val="00B0F0"/>
                </a:solidFill>
                <a:latin typeface="Bodoni MT" pitchFamily="18" charset="0"/>
              </a:rPr>
              <a:t>Halleys</a:t>
            </a:r>
            <a:r>
              <a:rPr lang="en-US" sz="2400" i="1" u="sng" dirty="0" smtClean="0">
                <a:solidFill>
                  <a:srgbClr val="00B0F0"/>
                </a:solidFill>
                <a:latin typeface="Bodoni MT" pitchFamily="18" charset="0"/>
              </a:rPr>
              <a:t> Comet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is famous due to the fact that everyone has a chance to see it in their lifetime (Orbital Period of 77 years).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u="sng" dirty="0" smtClean="0">
                <a:solidFill>
                  <a:srgbClr val="002060"/>
                </a:solidFill>
                <a:latin typeface="Bodoni MT" pitchFamily="18" charset="0"/>
              </a:rPr>
              <a:t>Light Year (</a:t>
            </a:r>
            <a:r>
              <a:rPr lang="en-US" sz="2400" u="sng" dirty="0" err="1" smtClean="0">
                <a:solidFill>
                  <a:srgbClr val="002060"/>
                </a:solidFill>
                <a:latin typeface="Bodoni MT" pitchFamily="18" charset="0"/>
              </a:rPr>
              <a:t>ly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):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is the distance that light travels in one year.      	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One light year equals 9.46 x 1015 </a:t>
            </a:r>
            <a:r>
              <a:rPr lang="en-US" sz="2400" dirty="0" err="1" smtClean="0">
                <a:solidFill>
                  <a:srgbClr val="002060"/>
                </a:solidFill>
                <a:latin typeface="Bodoni MT" pitchFamily="18" charset="0"/>
              </a:rPr>
              <a:t>metres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            c = distance/time</a:t>
            </a:r>
          </a:p>
          <a:p>
            <a:r>
              <a:rPr lang="en-US" sz="24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            300000000 = distance/365x24x60x60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u="sng" dirty="0" smtClean="0">
                <a:solidFill>
                  <a:srgbClr val="002060"/>
                </a:solidFill>
                <a:latin typeface="Bodoni MT" pitchFamily="18" charset="0"/>
              </a:rPr>
              <a:t>Stellar cluster: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A </a:t>
            </a:r>
            <a:r>
              <a:rPr lang="en-US" sz="2400" dirty="0">
                <a:solidFill>
                  <a:srgbClr val="00B0F0"/>
                </a:solidFill>
                <a:latin typeface="Bodoni MT" pitchFamily="18" charset="0"/>
              </a:rPr>
              <a:t>number of stars that are held together in a group by a gravitational </a:t>
            </a:r>
            <a:r>
              <a:rPr lang="en-US" sz="2400" dirty="0" err="1" smtClean="0">
                <a:solidFill>
                  <a:srgbClr val="00B0F0"/>
                </a:solidFill>
                <a:latin typeface="Bodoni MT" pitchFamily="18" charset="0"/>
              </a:rPr>
              <a:t>attraction.They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odoni MT" pitchFamily="18" charset="0"/>
              </a:rPr>
              <a:t>were created at about the same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time. There </a:t>
            </a:r>
            <a:r>
              <a:rPr lang="en-US" sz="2400" dirty="0">
                <a:solidFill>
                  <a:srgbClr val="00B0F0"/>
                </a:solidFill>
                <a:latin typeface="Bodoni MT" pitchFamily="18" charset="0"/>
              </a:rPr>
              <a:t>may be many thousands of stars in a group.</a:t>
            </a:r>
            <a:endParaRPr lang="en-US" sz="2400" dirty="0" smtClean="0">
              <a:solidFill>
                <a:srgbClr val="00B0F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332" y="24128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B0F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200" dirty="0" smtClean="0">
                <a:solidFill>
                  <a:srgbClr val="00B0F0"/>
                </a:solidFill>
              </a:rPr>
              <a:t>A </a:t>
            </a:r>
            <a:r>
              <a:rPr lang="en-US" sz="2200" dirty="0">
                <a:solidFill>
                  <a:srgbClr val="00B0F0"/>
                </a:solidFill>
              </a:rPr>
              <a:t>galaxy is a collection of a very large number of </a:t>
            </a:r>
            <a:r>
              <a:rPr lang="en-US" sz="2200" dirty="0" err="1">
                <a:solidFill>
                  <a:srgbClr val="00B0F0"/>
                </a:solidFill>
              </a:rPr>
              <a:t>starsmutually</a:t>
            </a:r>
            <a:r>
              <a:rPr lang="en-US" sz="2200" dirty="0">
                <a:solidFill>
                  <a:srgbClr val="00B0F0"/>
                </a:solidFill>
              </a:rPr>
              <a:t> attracting each other through the gravitational </a:t>
            </a:r>
            <a:r>
              <a:rPr lang="en-US" sz="2200" dirty="0" err="1">
                <a:solidFill>
                  <a:srgbClr val="00B0F0"/>
                </a:solidFill>
              </a:rPr>
              <a:t>forceand</a:t>
            </a:r>
            <a:r>
              <a:rPr lang="en-US" sz="2200" dirty="0">
                <a:solidFill>
                  <a:srgbClr val="00B0F0"/>
                </a:solidFill>
              </a:rPr>
              <a:t> staying together. The number of stars varies between </a:t>
            </a:r>
            <a:r>
              <a:rPr lang="en-US" sz="2200" dirty="0" err="1">
                <a:solidFill>
                  <a:srgbClr val="00B0F0"/>
                </a:solidFill>
              </a:rPr>
              <a:t>afew</a:t>
            </a:r>
            <a:r>
              <a:rPr lang="en-US" sz="2200" dirty="0">
                <a:solidFill>
                  <a:srgbClr val="00B0F0"/>
                </a:solidFill>
              </a:rPr>
              <a:t> million and hundreds of billions. There approximately100 billion galaxies in the observable universe. </a:t>
            </a:r>
            <a:endParaRPr lang="en-US" sz="2200" dirty="0" smtClean="0">
              <a:solidFill>
                <a:srgbClr val="00B0F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200" dirty="0" smtClean="0">
                <a:solidFill>
                  <a:srgbClr val="00B0F0"/>
                </a:solidFill>
              </a:rPr>
              <a:t>There </a:t>
            </a:r>
            <a:r>
              <a:rPr lang="en-US" sz="2200" dirty="0">
                <a:solidFill>
                  <a:srgbClr val="00B0F0"/>
                </a:solidFill>
              </a:rPr>
              <a:t>are three types of galaxies: - </a:t>
            </a:r>
            <a:endParaRPr lang="en-US" sz="2200" dirty="0" smtClean="0">
              <a:solidFill>
                <a:srgbClr val="00B0F0"/>
              </a:solidFill>
            </a:endParaRPr>
          </a:p>
          <a:p>
            <a:pPr lvl="1" algn="just"/>
            <a:r>
              <a:rPr lang="en-US" sz="2200" dirty="0" smtClean="0">
                <a:solidFill>
                  <a:srgbClr val="00B0F0"/>
                </a:solidFill>
              </a:rPr>
              <a:t>Spiral </a:t>
            </a:r>
            <a:r>
              <a:rPr lang="en-US" sz="2200" dirty="0">
                <a:solidFill>
                  <a:srgbClr val="00B0F0"/>
                </a:solidFill>
              </a:rPr>
              <a:t>(Milky Way) </a:t>
            </a:r>
            <a:endParaRPr lang="en-US" sz="2200" dirty="0" smtClean="0">
              <a:solidFill>
                <a:srgbClr val="00B0F0"/>
              </a:solidFill>
            </a:endParaRPr>
          </a:p>
          <a:p>
            <a:pPr lvl="1" algn="just"/>
            <a:r>
              <a:rPr lang="en-US" sz="2200" dirty="0" smtClean="0">
                <a:solidFill>
                  <a:srgbClr val="00B0F0"/>
                </a:solidFill>
              </a:rPr>
              <a:t>Elliptical </a:t>
            </a:r>
            <a:r>
              <a:rPr lang="en-US" sz="2200" dirty="0">
                <a:solidFill>
                  <a:srgbClr val="00B0F0"/>
                </a:solidFill>
              </a:rPr>
              <a:t>(M49) </a:t>
            </a:r>
            <a:endParaRPr lang="en-US" sz="2200" dirty="0" smtClean="0">
              <a:solidFill>
                <a:srgbClr val="00B0F0"/>
              </a:solidFill>
            </a:endParaRPr>
          </a:p>
          <a:p>
            <a:pPr lvl="1" algn="just"/>
            <a:r>
              <a:rPr lang="en-US" sz="2200" dirty="0" smtClean="0">
                <a:solidFill>
                  <a:srgbClr val="00B0F0"/>
                </a:solidFill>
              </a:rPr>
              <a:t>Irregular </a:t>
            </a:r>
            <a:r>
              <a:rPr lang="en-US" sz="2200" dirty="0">
                <a:solidFill>
                  <a:srgbClr val="00B0F0"/>
                </a:solidFill>
              </a:rPr>
              <a:t>(</a:t>
            </a:r>
            <a:r>
              <a:rPr lang="en-US" sz="2200" dirty="0" err="1">
                <a:solidFill>
                  <a:srgbClr val="00B0F0"/>
                </a:solidFill>
              </a:rPr>
              <a:t>Magellanic</a:t>
            </a:r>
            <a:r>
              <a:rPr lang="en-US" sz="2200" dirty="0">
                <a:solidFill>
                  <a:srgbClr val="00B0F0"/>
                </a:solidFill>
              </a:rPr>
              <a:t> Clouds</a:t>
            </a:r>
            <a:r>
              <a:rPr lang="en-US" sz="2200" dirty="0" smtClean="0">
                <a:solidFill>
                  <a:srgbClr val="00B0F0"/>
                </a:solidFill>
              </a:rPr>
              <a:t>)</a:t>
            </a:r>
          </a:p>
          <a:p>
            <a:pPr marL="285750" indent="-285750">
              <a:buBlip>
                <a:blip r:embed="rId2"/>
              </a:buBlip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40957"/>
            <a:ext cx="138063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600" dirty="0" smtClean="0"/>
              <a:t>Galaxies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2" y="3352800"/>
            <a:ext cx="41529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14" y="3376245"/>
            <a:ext cx="4444218" cy="332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9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6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6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0"/>
            <a:ext cx="4007872" cy="307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34" y="1"/>
            <a:ext cx="5130266" cy="307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333"/>
            <a:ext cx="4991100" cy="377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078334"/>
            <a:ext cx="4152900" cy="377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68E5-5FC2-456A-B4DE-1DBFBA53B413}" type="slidenum">
              <a:rPr lang="en-US"/>
              <a:pPr/>
              <a:t>18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Locating Information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>
                <a:latin typeface="Times" charset="0"/>
                <a:cs typeface="Times" charset="0"/>
                <a:sym typeface="Times" charset="0"/>
              </a:rPr>
              <a:t>NASA’s Astrophysics Data System (ADS): </a:t>
            </a:r>
            <a:r>
              <a:rPr lang="en-US" sz="2400" u="sng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  <a:hlinkClick r:id="rId2"/>
              </a:rPr>
              <a:t>http://adswww.harvard.edu/</a:t>
            </a:r>
            <a:r>
              <a:rPr lang="en-US" sz="2400">
                <a:latin typeface="Times" charset="0"/>
                <a:cs typeface="Times" charset="0"/>
                <a:sym typeface="Times" charset="0"/>
              </a:rPr>
              <a:t>  and particularly </a:t>
            </a:r>
            <a:r>
              <a:rPr lang="en-US" sz="2400" u="sng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  <a:hlinkClick r:id="rId3"/>
              </a:rPr>
              <a:t>http://adsabs.harvard.edu/abstract_service.html</a:t>
            </a:r>
            <a:r>
              <a:rPr lang="en-US" sz="2400">
                <a:latin typeface="Times" charset="0"/>
                <a:cs typeface="Times" charset="0"/>
                <a:sym typeface="Times" charset="0"/>
              </a:rPr>
              <a:t> </a:t>
            </a:r>
            <a:endParaRPr lang="en-US" sz="24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r>
              <a:rPr lang="en-US" sz="2400">
                <a:latin typeface="Times" charset="0"/>
                <a:cs typeface="Times" charset="0"/>
                <a:sym typeface="Times" charset="0"/>
              </a:rPr>
              <a:t>SIMBAD: </a:t>
            </a:r>
            <a:r>
              <a:rPr lang="en-US" sz="2400" u="sng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  <a:hlinkClick r:id="rId4"/>
              </a:rPr>
              <a:t>http://simbad.harvard.edu/simbad/</a:t>
            </a:r>
            <a:r>
              <a:rPr lang="en-US" sz="2400">
                <a:latin typeface="Times" charset="0"/>
                <a:cs typeface="Times" charset="0"/>
                <a:sym typeface="Times" charset="0"/>
              </a:rPr>
              <a:t> and </a:t>
            </a:r>
            <a:r>
              <a:rPr lang="en-US" sz="2400" u="sng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  <a:hlinkClick r:id="rId5"/>
              </a:rPr>
              <a:t>http://simbad.u-strasbg.fr/simbad/</a:t>
            </a:r>
            <a:r>
              <a:rPr lang="en-US" sz="2400">
                <a:latin typeface="Times" charset="0"/>
                <a:cs typeface="Times" charset="0"/>
                <a:sym typeface="Times" charset="0"/>
              </a:rPr>
              <a:t>  (there are 2 sites)</a:t>
            </a:r>
            <a:endParaRPr lang="en-US" sz="24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r>
              <a:rPr lang="en-US" sz="2400">
                <a:latin typeface="Times" charset="0"/>
                <a:cs typeface="Times" charset="0"/>
                <a:sym typeface="Times" charset="0"/>
              </a:rPr>
              <a:t>NOTE: VIRTUALLY ALL ELECTRONIC CATALOGS TODAY SEARCH SIMBAD FOR RESOLVING STAR NAMES AND GETTING THEIR COORDINATES. If SIMBAD is down, you may be out of luck!</a:t>
            </a:r>
            <a:endParaRPr lang="en-US" sz="24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98327230-8243-44D8-B925-234D7E64A8F2}" type="slidenum">
              <a:rPr lang="en-US" sz="1400">
                <a:cs typeface="Arial" charset="0"/>
              </a:rPr>
              <a:pPr algn="ctr"/>
              <a:t>18</a:t>
            </a:fld>
            <a:endParaRPr lang="en-US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33400"/>
            <a:ext cx="244650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dirty="0" smtClean="0"/>
              <a:t>Approved by 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685800" y="2590800"/>
            <a:ext cx="19848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E-signature: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9050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Biography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89154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effectLst/>
              </a:rPr>
              <a:t>Mikhail </a:t>
            </a:r>
            <a:r>
              <a:rPr lang="en-US" sz="2100" dirty="0" err="1" smtClean="0">
                <a:effectLst/>
              </a:rPr>
              <a:t>Igorevich</a:t>
            </a:r>
            <a:r>
              <a:rPr lang="en-US" sz="2100" dirty="0" smtClean="0">
                <a:effectLst/>
              </a:rPr>
              <a:t> </a:t>
            </a:r>
            <a:r>
              <a:rPr lang="en-US" sz="2100" dirty="0" err="1" smtClean="0">
                <a:effectLst/>
              </a:rPr>
              <a:t>Panasyuk</a:t>
            </a:r>
            <a:r>
              <a:rPr lang="en-US" sz="2100" dirty="0" smtClean="0">
                <a:effectLst/>
              </a:rPr>
              <a:t>, born in the year of 1945, graduated from the Department of Physics, M.V. </a:t>
            </a:r>
            <a:r>
              <a:rPr lang="en-US" sz="2100" dirty="0" err="1" smtClean="0">
                <a:effectLst/>
              </a:rPr>
              <a:t>Lomonosov</a:t>
            </a:r>
            <a:r>
              <a:rPr lang="en-US" sz="2100" dirty="0" smtClean="0">
                <a:effectLst/>
              </a:rPr>
              <a:t> Moscow State University in 1969. In 1972 on completing post-graduate course he started employment with D.V. </a:t>
            </a:r>
            <a:r>
              <a:rPr lang="en-US" sz="2100" dirty="0" err="1" smtClean="0">
                <a:effectLst/>
              </a:rPr>
              <a:t>Skobeltsyn</a:t>
            </a:r>
            <a:r>
              <a:rPr lang="en-US" sz="2100" dirty="0" smtClean="0">
                <a:effectLst/>
              </a:rPr>
              <a:t> Institute of Nuclear Physics of MSU. In 1991 he became a Chief of Space-Research Department and in 1992 he was elected as a Director of the Institute. M. </a:t>
            </a:r>
            <a:r>
              <a:rPr lang="en-US" sz="2100" dirty="0" err="1" smtClean="0">
                <a:effectLst/>
              </a:rPr>
              <a:t>Panasyuk</a:t>
            </a:r>
            <a:r>
              <a:rPr lang="en-US" sz="2100" dirty="0" smtClean="0">
                <a:effectLst/>
              </a:rPr>
              <a:t> is a specialist in the field of experimental studies of cosmic rays and solar-terrestrial physics, an author of over 350 scientific </a:t>
            </a:r>
            <a:r>
              <a:rPr lang="en-US" sz="2100" dirty="0" err="1" smtClean="0">
                <a:effectLst/>
              </a:rPr>
              <a:t>publications.Initially</a:t>
            </a:r>
            <a:r>
              <a:rPr lang="en-US" sz="2100" dirty="0" smtClean="0">
                <a:effectLst/>
              </a:rPr>
              <a:t> the scientific research of M. </a:t>
            </a:r>
            <a:r>
              <a:rPr lang="en-US" sz="2100" dirty="0" err="1" smtClean="0">
                <a:effectLst/>
              </a:rPr>
              <a:t>Panasyuk</a:t>
            </a:r>
            <a:r>
              <a:rPr lang="en-US" sz="2100" dirty="0" smtClean="0">
                <a:effectLst/>
              </a:rPr>
              <a:t> concerned physics of the Earths radiation belts of the Earth. M. </a:t>
            </a:r>
            <a:r>
              <a:rPr lang="en-US" sz="2100" dirty="0" err="1" smtClean="0">
                <a:effectLst/>
              </a:rPr>
              <a:t>Panasyuk</a:t>
            </a:r>
            <a:r>
              <a:rPr lang="en-US" sz="2100" dirty="0" smtClean="0">
                <a:effectLst/>
              </a:rPr>
              <a:t> leads an active educational work. Since 1993 he is a Professor of the Department of Physics of MSU.</a:t>
            </a:r>
          </a:p>
          <a:p>
            <a:pPr marL="342900" indent="-342900" algn="just">
              <a:buBlip>
                <a:blip r:embed="rId3"/>
              </a:buBlip>
            </a:pP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3025725" y="76200"/>
            <a:ext cx="4518076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 smtClean="0"/>
              <a:t>Dr. </a:t>
            </a:r>
            <a:r>
              <a:rPr lang="en-US" sz="2600" dirty="0"/>
              <a:t>Mikhail </a:t>
            </a:r>
            <a:r>
              <a:rPr lang="en-US" sz="2600" dirty="0" err="1"/>
              <a:t>Igorevich</a:t>
            </a:r>
            <a:r>
              <a:rPr lang="en-US" sz="2600" dirty="0"/>
              <a:t> </a:t>
            </a:r>
            <a:r>
              <a:rPr lang="en-US" sz="2600" dirty="0" err="1"/>
              <a:t>Panasyuk</a:t>
            </a:r>
            <a:endParaRPr lang="en-US" sz="26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6342" y="51816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effectLst/>
              </a:rPr>
              <a:t>Fundamental and applied studies within the field of space physics, astrophysics of cosmic rays, high-energy physics, nuclear physics, interaction of radiation with matter, studies of nanostructures, information technologies development. </a:t>
            </a:r>
            <a:endParaRPr lang="en-US" sz="2100" dirty="0"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0322" y="4343338"/>
            <a:ext cx="2819400" cy="6096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Research Interests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5" y="9912378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412" name="Picture 2" descr="C:\Users\rakesh-s\Desktop\2-2nd-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rakesh-s\Desktop\memb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30163"/>
            <a:ext cx="7086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OMICS International Open Access Membership</a:t>
            </a:r>
            <a:endParaRPr lang="en-US" sz="2400" dirty="0">
              <a:solidFill>
                <a:schemeClr val="accent5">
                  <a:lumMod val="1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1295400" y="630238"/>
            <a:ext cx="7696200" cy="3560762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OMICS International Open Access Membership enables academic and research institutions, funders and corporations to actively encourage open access in scholarly communication and the dissemination of research published by their authors.</a:t>
            </a:r>
          </a:p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For more details and benefits, click on the link below:</a:t>
            </a:r>
          </a:p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  <a:hlinkClick r:id="rId4"/>
              </a:rPr>
              <a:t>http://omicsonline.org/membership.php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2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071" y="957873"/>
            <a:ext cx="8763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1. Ultraviolet </a:t>
            </a:r>
            <a:r>
              <a:rPr lang="en-US" sz="2200" dirty="0"/>
              <a:t>flashes in the equatorial region of the </a:t>
            </a:r>
            <a:r>
              <a:rPr lang="en-US" sz="2200" dirty="0" smtClean="0"/>
              <a:t>earth, GK </a:t>
            </a:r>
            <a:r>
              <a:rPr lang="en-US" sz="2200" dirty="0" err="1"/>
              <a:t>Garipov</a:t>
            </a:r>
            <a:r>
              <a:rPr lang="en-US" sz="2200" dirty="0"/>
              <a:t>, MI </a:t>
            </a:r>
            <a:r>
              <a:rPr lang="en-US" sz="2200" b="1" dirty="0" err="1"/>
              <a:t>Panasyuk</a:t>
            </a:r>
            <a:r>
              <a:rPr lang="en-US" sz="2200" dirty="0"/>
              <a:t>, VI </a:t>
            </a:r>
            <a:r>
              <a:rPr lang="en-US" sz="2200" dirty="0" err="1"/>
              <a:t>Tulupov</a:t>
            </a:r>
            <a:r>
              <a:rPr lang="en-US" sz="2200" dirty="0"/>
              <a:t>… - Journal of </a:t>
            </a:r>
            <a:r>
              <a:rPr lang="en-US" sz="2200" dirty="0" smtClean="0"/>
              <a:t>Experimental,2005 </a:t>
            </a:r>
            <a:r>
              <a:rPr lang="en-US" sz="2200" dirty="0"/>
              <a:t>- Springer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/>
          </a:p>
          <a:p>
            <a:r>
              <a:rPr lang="en-US" sz="2200" dirty="0" smtClean="0"/>
              <a:t>2. Academician </a:t>
            </a:r>
            <a:r>
              <a:rPr lang="en-US" sz="2200" dirty="0"/>
              <a:t>DV </a:t>
            </a:r>
            <a:r>
              <a:rPr lang="en-US" sz="2200" dirty="0" err="1"/>
              <a:t>Skobel'tsyn</a:t>
            </a:r>
            <a:r>
              <a:rPr lang="en-US" sz="2200" dirty="0"/>
              <a:t> as the founder of the MSU school of nuclear </a:t>
            </a:r>
            <a:r>
              <a:rPr lang="en-US" sz="2200" dirty="0" smtClean="0"/>
              <a:t>physics, MI</a:t>
            </a:r>
            <a:r>
              <a:rPr lang="en-US" sz="2200" dirty="0"/>
              <a:t> </a:t>
            </a:r>
            <a:r>
              <a:rPr lang="en-US" sz="2200" b="1" dirty="0" err="1"/>
              <a:t>Panasyuk</a:t>
            </a:r>
            <a:r>
              <a:rPr lang="en-US" sz="2200" dirty="0"/>
              <a:t>, EA </a:t>
            </a:r>
            <a:r>
              <a:rPr lang="en-US" sz="2200" dirty="0" err="1"/>
              <a:t>Romanovskii</a:t>
            </a:r>
            <a:r>
              <a:rPr lang="en-US" sz="2200" dirty="0"/>
              <a:t> - Physics-</a:t>
            </a:r>
            <a:r>
              <a:rPr lang="en-US" sz="2200" dirty="0" err="1"/>
              <a:t>Uspekhi</a:t>
            </a:r>
            <a:r>
              <a:rPr lang="en-US" sz="2200" dirty="0"/>
              <a:t>, 2013 - ufn.ru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/>
          </a:p>
          <a:p>
            <a:r>
              <a:rPr lang="en-US" sz="2200" dirty="0" smtClean="0"/>
              <a:t>3. The </a:t>
            </a:r>
            <a:r>
              <a:rPr lang="en-US" sz="2200" dirty="0"/>
              <a:t>planetary distribution of </a:t>
            </a:r>
            <a:r>
              <a:rPr lang="en-US" sz="2200" dirty="0" smtClean="0"/>
              <a:t>auroras, MI</a:t>
            </a:r>
            <a:r>
              <a:rPr lang="en-US" sz="2200" dirty="0"/>
              <a:t> </a:t>
            </a:r>
            <a:r>
              <a:rPr lang="en-US" sz="2200" b="1" dirty="0" err="1"/>
              <a:t>Panasyuk</a:t>
            </a:r>
            <a:r>
              <a:rPr lang="en-US" sz="2200" dirty="0"/>
              <a:t>, EA </a:t>
            </a:r>
            <a:r>
              <a:rPr lang="en-US" sz="2200" dirty="0" err="1"/>
              <a:t>Romanovskii</a:t>
            </a:r>
            <a:r>
              <a:rPr lang="en-US" sz="2200" dirty="0"/>
              <a:t>, VI </a:t>
            </a:r>
            <a:r>
              <a:rPr lang="en-US" sz="2200" dirty="0" err="1"/>
              <a:t>Tulupov</a:t>
            </a:r>
            <a:r>
              <a:rPr lang="en-US" sz="2200" dirty="0"/>
              <a:t> - Herald of the </a:t>
            </a:r>
            <a:r>
              <a:rPr lang="en-US" sz="2200" dirty="0" smtClean="0"/>
              <a:t>Russian, </a:t>
            </a:r>
            <a:r>
              <a:rPr lang="en-US" sz="2200" dirty="0"/>
              <a:t>2013 - Springer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/>
          </a:p>
          <a:p>
            <a:r>
              <a:rPr lang="en-US" sz="2200" dirty="0" smtClean="0"/>
              <a:t>4. SN </a:t>
            </a:r>
            <a:r>
              <a:rPr lang="en-US" sz="2200" dirty="0" err="1"/>
              <a:t>Vernov</a:t>
            </a:r>
            <a:r>
              <a:rPr lang="en-US" sz="2200" dirty="0"/>
              <a:t> and space physics: </a:t>
            </a:r>
            <a:r>
              <a:rPr lang="en-US" sz="2200" dirty="0" err="1"/>
              <a:t>Apatity</a:t>
            </a:r>
            <a:r>
              <a:rPr lang="en-US" sz="2200" dirty="0"/>
              <a:t>-Leningrad, </a:t>
            </a:r>
            <a:r>
              <a:rPr lang="en-US" sz="2200" dirty="0" smtClean="0"/>
              <a:t>1968-1983, VA </a:t>
            </a:r>
            <a:r>
              <a:rPr lang="en-US" sz="2200" dirty="0" err="1"/>
              <a:t>Dergachev</a:t>
            </a:r>
            <a:r>
              <a:rPr lang="en-US" sz="2200" dirty="0"/>
              <a:t> - Physics-</a:t>
            </a:r>
            <a:r>
              <a:rPr lang="en-US" sz="2200" dirty="0" err="1"/>
              <a:t>Uspekhi</a:t>
            </a:r>
            <a:r>
              <a:rPr lang="en-US" sz="2200" dirty="0"/>
              <a:t>, 2011 - turpion.org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/>
          </a:p>
          <a:p>
            <a:r>
              <a:rPr lang="en-US" sz="2200" dirty="0" smtClean="0"/>
              <a:t>5. Coming </a:t>
            </a:r>
            <a:r>
              <a:rPr lang="en-US" sz="2200" dirty="0"/>
              <a:t>of age and development of space physics at Moscow State University. Radiation in space: the legacy of SN </a:t>
            </a:r>
            <a:r>
              <a:rPr lang="en-US" sz="2200" dirty="0" err="1" smtClean="0"/>
              <a:t>Vernov</a:t>
            </a:r>
            <a:r>
              <a:rPr lang="en-US" sz="2200" dirty="0" smtClean="0"/>
              <a:t>, MI</a:t>
            </a:r>
            <a:r>
              <a:rPr lang="en-US" sz="2200" dirty="0"/>
              <a:t> </a:t>
            </a:r>
            <a:r>
              <a:rPr lang="en-US" sz="2200" b="1" dirty="0" err="1"/>
              <a:t>Panasyuk</a:t>
            </a:r>
            <a:r>
              <a:rPr lang="en-US" sz="2200" dirty="0"/>
              <a:t> - Physics-</a:t>
            </a:r>
            <a:r>
              <a:rPr lang="en-US" sz="2200" dirty="0" err="1"/>
              <a:t>Uspekhi</a:t>
            </a:r>
            <a:r>
              <a:rPr lang="en-US" sz="2200" dirty="0"/>
              <a:t>, 2011 - turpion.org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/>
          </a:p>
          <a:p>
            <a:pPr lvl="0"/>
            <a:endParaRPr lang="en-US" sz="2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0999" y="304800"/>
            <a:ext cx="2895601" cy="457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Recent Publications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274" y="1524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Astrophysics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(from Greek </a:t>
            </a:r>
            <a:r>
              <a:rPr lang="en-US" sz="2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astron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ἄστρον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"star", and </a:t>
            </a:r>
            <a:r>
              <a:rPr lang="en-US" sz="2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physis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φύσις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"nature") is the branch of astronomy that deals with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physics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of the universe, especially with "the nature of the heavenly bodies, rather than their positions or motions in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space.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Among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objects studied are galaxies, stars, planets, 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extra solar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planets, the interstellar medium and the cosmic microwave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Their emissions are examined across all parts of the electromagnetic spectrum, and the properties examined include luminosity, density, temperature, and chemical composition. 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Because astrophysics is a very broad subject, astrophysicists typically apply many disciplines of physics, including mechanics, electromagnetism, statistical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mechanics,thermodynamics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quantum mechanics, relativity, nuclear and particle physics, and atomic and molecular physics.</a:t>
            </a:r>
          </a:p>
          <a:p>
            <a:pPr marL="342900" indent="-342900" algn="just">
              <a:buBlip>
                <a:blip r:embed="rId2"/>
              </a:buBlip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7022"/>
            <a:ext cx="2438400" cy="167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7022"/>
            <a:ext cx="27432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87022"/>
            <a:ext cx="2514600" cy="16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e12012-120104192418-phpapp02/95/astrophysics-part-1-2012-2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0"/>
            <a:ext cx="9114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3352800" y="76200"/>
            <a:ext cx="1943100" cy="4445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3000" dirty="0">
                <a:solidFill>
                  <a:schemeClr val="bg1"/>
                </a:solidFill>
                <a:cs typeface="Arial" charset="0"/>
              </a:rPr>
              <a:t>Stellar Sizes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e12012-120104192418-phpapp02/95/astrophysics-part-1-2012-3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e12012-120104192418-phpapp02/95/astrophysics-part-1-2012-4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e12012-120104192418-phpapp02/95/astrophysics-part-1-2012-5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565</Words>
  <Application>Microsoft Office PowerPoint</Application>
  <PresentationFormat>On-screen Show (4:3)</PresentationFormat>
  <Paragraphs>59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Biography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Locating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Revathi Boddu</dc:creator>
  <cp:lastModifiedBy>Laxmikanth Matcha</cp:lastModifiedBy>
  <cp:revision>7</cp:revision>
  <dcterms:created xsi:type="dcterms:W3CDTF">2014-10-29T07:05:14Z</dcterms:created>
  <dcterms:modified xsi:type="dcterms:W3CDTF">2015-10-19T08:40:46Z</dcterms:modified>
</cp:coreProperties>
</file>