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8" r:id="rId3"/>
    <p:sldId id="260" r:id="rId4"/>
    <p:sldId id="262" r:id="rId5"/>
    <p:sldId id="261" r:id="rId6"/>
    <p:sldId id="263" r:id="rId7"/>
    <p:sldId id="264" r:id="rId8"/>
    <p:sldId id="265" r:id="rId9"/>
    <p:sldId id="267" r:id="rId10"/>
    <p:sldId id="268" r:id="rId11"/>
    <p:sldId id="269" r:id="rId12"/>
    <p:sldId id="272" r:id="rId13"/>
    <p:sldId id="273" r:id="rId14"/>
    <p:sldId id="274" r:id="rId15"/>
    <p:sldId id="275" r:id="rId16"/>
    <p:sldId id="266" r:id="rId17"/>
    <p:sldId id="276" r:id="rId18"/>
    <p:sldId id="277" r:id="rId19"/>
    <p:sldId id="278" r:id="rId20"/>
    <p:sldId id="279" r:id="rId21"/>
    <p:sldId id="280" r:id="rId22"/>
    <p:sldId id="281" r:id="rId23"/>
    <p:sldId id="28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chenmi\My%20Documents\UKL2\starch_sugar%20quantification\leaf%20starch-second\leaf%20starch-second_repeat2.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chenmi\My%20Documents\UKL2\starch_sugar%20quantification\seed%20starch\seed%20starch2-KOH%20treat.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chenmi\My%20Documents\UKL2\NTP%20quantification\leaf%20nucleotide_first\NTP%20peak%20area_1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chenmi\My%20Documents\UKL2\NTP%20quantification\leaf%20nucleotide_first\NTP%20peak%20area_1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817924699067788"/>
          <c:y val="5.516243276694463E-2"/>
          <c:w val="0.53802470811838177"/>
          <c:h val="0.80182746487485212"/>
        </c:manualLayout>
      </c:layout>
      <c:barChart>
        <c:barDir val="col"/>
        <c:grouping val="clustered"/>
        <c:varyColors val="0"/>
        <c:ser>
          <c:idx val="0"/>
          <c:order val="0"/>
          <c:tx>
            <c:strRef>
              <c:f>Sheet1!$I$24</c:f>
              <c:strCache>
                <c:ptCount val="1"/>
                <c:pt idx="0">
                  <c:v>Col</c:v>
                </c:pt>
              </c:strCache>
            </c:strRef>
          </c:tx>
          <c:spPr>
            <a:solidFill>
              <a:srgbClr val="00B050"/>
            </a:solidFill>
            <a:ln w="12700">
              <a:solidFill>
                <a:srgbClr val="000000"/>
              </a:solidFill>
              <a:prstDash val="solid"/>
            </a:ln>
          </c:spPr>
          <c:invertIfNegative val="0"/>
          <c:errBars>
            <c:errBarType val="both"/>
            <c:errValType val="cust"/>
            <c:noEndCap val="0"/>
            <c:plus>
              <c:numRef>
                <c:f>Sheet1!$M$24:$N$24</c:f>
                <c:numCache>
                  <c:formatCode>General</c:formatCode>
                  <c:ptCount val="2"/>
                  <c:pt idx="0">
                    <c:v>0.22708112778715392</c:v>
                  </c:pt>
                  <c:pt idx="1">
                    <c:v>4.8488317406466557</c:v>
                  </c:pt>
                </c:numCache>
              </c:numRef>
            </c:plus>
            <c:minus>
              <c:numRef>
                <c:f>Sheet1!$M$24:$N$24</c:f>
                <c:numCache>
                  <c:formatCode>General</c:formatCode>
                  <c:ptCount val="2"/>
                  <c:pt idx="0">
                    <c:v>0.22708112778715392</c:v>
                  </c:pt>
                  <c:pt idx="1">
                    <c:v>4.8488317406466557</c:v>
                  </c:pt>
                </c:numCache>
              </c:numRef>
            </c:minus>
            <c:spPr>
              <a:ln w="12700">
                <a:solidFill>
                  <a:srgbClr val="000000"/>
                </a:solidFill>
                <a:prstDash val="solid"/>
              </a:ln>
            </c:spPr>
          </c:errBars>
          <c:cat>
            <c:strRef>
              <c:f>Sheet1!$J$23:$K$23</c:f>
              <c:strCache>
                <c:ptCount val="2"/>
                <c:pt idx="0">
                  <c:v>8:00AM</c:v>
                </c:pt>
                <c:pt idx="1">
                  <c:v>6:00PM</c:v>
                </c:pt>
              </c:strCache>
            </c:strRef>
          </c:cat>
          <c:val>
            <c:numRef>
              <c:f>Sheet1!$J$24:$K$24</c:f>
              <c:numCache>
                <c:formatCode>General</c:formatCode>
                <c:ptCount val="2"/>
                <c:pt idx="0">
                  <c:v>2.020593380409589</c:v>
                </c:pt>
                <c:pt idx="1">
                  <c:v>43.817089424644067</c:v>
                </c:pt>
              </c:numCache>
            </c:numRef>
          </c:val>
        </c:ser>
        <c:ser>
          <c:idx val="1"/>
          <c:order val="1"/>
          <c:tx>
            <c:strRef>
              <c:f>Sheet1!$I$25</c:f>
              <c:strCache>
                <c:ptCount val="1"/>
                <c:pt idx="0">
                  <c:v>ukl1</c:v>
                </c:pt>
              </c:strCache>
            </c:strRef>
          </c:tx>
          <c:spPr>
            <a:solidFill>
              <a:srgbClr val="7030A0"/>
            </a:solidFill>
            <a:ln w="12700">
              <a:solidFill>
                <a:srgbClr val="000000"/>
              </a:solidFill>
              <a:prstDash val="solid"/>
            </a:ln>
          </c:spPr>
          <c:invertIfNegative val="0"/>
          <c:errBars>
            <c:errBarType val="both"/>
            <c:errValType val="cust"/>
            <c:noEndCap val="0"/>
            <c:plus>
              <c:numRef>
                <c:f>Sheet1!$M$25:$N$25</c:f>
                <c:numCache>
                  <c:formatCode>General</c:formatCode>
                  <c:ptCount val="2"/>
                  <c:pt idx="0">
                    <c:v>0.12280052606773563</c:v>
                  </c:pt>
                  <c:pt idx="1">
                    <c:v>5.8751528555977313</c:v>
                  </c:pt>
                </c:numCache>
              </c:numRef>
            </c:plus>
            <c:minus>
              <c:numRef>
                <c:f>Sheet1!$M$25:$N$25</c:f>
                <c:numCache>
                  <c:formatCode>General</c:formatCode>
                  <c:ptCount val="2"/>
                  <c:pt idx="0">
                    <c:v>0.12280052606773563</c:v>
                  </c:pt>
                  <c:pt idx="1">
                    <c:v>5.8751528555977313</c:v>
                  </c:pt>
                </c:numCache>
              </c:numRef>
            </c:minus>
            <c:spPr>
              <a:ln w="12700">
                <a:solidFill>
                  <a:srgbClr val="000000"/>
                </a:solidFill>
                <a:prstDash val="solid"/>
              </a:ln>
            </c:spPr>
          </c:errBars>
          <c:cat>
            <c:strRef>
              <c:f>Sheet1!$J$23:$K$23</c:f>
              <c:strCache>
                <c:ptCount val="2"/>
                <c:pt idx="0">
                  <c:v>8:00AM</c:v>
                </c:pt>
                <c:pt idx="1">
                  <c:v>6:00PM</c:v>
                </c:pt>
              </c:strCache>
            </c:strRef>
          </c:cat>
          <c:val>
            <c:numRef>
              <c:f>Sheet1!$J$25:$K$25</c:f>
              <c:numCache>
                <c:formatCode>General</c:formatCode>
                <c:ptCount val="2"/>
                <c:pt idx="0">
                  <c:v>2.4218664334324425</c:v>
                </c:pt>
                <c:pt idx="1">
                  <c:v>35.556291321031402</c:v>
                </c:pt>
              </c:numCache>
            </c:numRef>
          </c:val>
        </c:ser>
        <c:ser>
          <c:idx val="2"/>
          <c:order val="2"/>
          <c:tx>
            <c:strRef>
              <c:f>Sheet1!$I$26</c:f>
              <c:strCache>
                <c:ptCount val="1"/>
                <c:pt idx="0">
                  <c:v>ukl2</c:v>
                </c:pt>
              </c:strCache>
            </c:strRef>
          </c:tx>
          <c:spPr>
            <a:solidFill>
              <a:srgbClr val="FF0000"/>
            </a:solidFill>
            <a:ln w="12700">
              <a:solidFill>
                <a:srgbClr val="000000"/>
              </a:solidFill>
              <a:prstDash val="solid"/>
            </a:ln>
          </c:spPr>
          <c:invertIfNegative val="0"/>
          <c:errBars>
            <c:errBarType val="both"/>
            <c:errValType val="cust"/>
            <c:noEndCap val="0"/>
            <c:plus>
              <c:numRef>
                <c:f>Sheet1!$M$26:$N$26</c:f>
                <c:numCache>
                  <c:formatCode>General</c:formatCode>
                  <c:ptCount val="2"/>
                  <c:pt idx="0">
                    <c:v>0.32518975298249403</c:v>
                  </c:pt>
                  <c:pt idx="1">
                    <c:v>2.1146674095900733</c:v>
                  </c:pt>
                </c:numCache>
              </c:numRef>
            </c:plus>
            <c:minus>
              <c:numRef>
                <c:f>Sheet1!$M$26:$N$26</c:f>
                <c:numCache>
                  <c:formatCode>General</c:formatCode>
                  <c:ptCount val="2"/>
                  <c:pt idx="0">
                    <c:v>0.32518975298249403</c:v>
                  </c:pt>
                  <c:pt idx="1">
                    <c:v>2.1146674095900733</c:v>
                  </c:pt>
                </c:numCache>
              </c:numRef>
            </c:minus>
            <c:spPr>
              <a:ln w="12700">
                <a:solidFill>
                  <a:srgbClr val="000000"/>
                </a:solidFill>
                <a:prstDash val="solid"/>
              </a:ln>
            </c:spPr>
          </c:errBars>
          <c:cat>
            <c:strRef>
              <c:f>Sheet1!$J$23:$K$23</c:f>
              <c:strCache>
                <c:ptCount val="2"/>
                <c:pt idx="0">
                  <c:v>8:00AM</c:v>
                </c:pt>
                <c:pt idx="1">
                  <c:v>6:00PM</c:v>
                </c:pt>
              </c:strCache>
            </c:strRef>
          </c:cat>
          <c:val>
            <c:numRef>
              <c:f>Sheet1!$J$26:$K$26</c:f>
              <c:numCache>
                <c:formatCode>General</c:formatCode>
                <c:ptCount val="2"/>
                <c:pt idx="0">
                  <c:v>1.8872980903538064</c:v>
                </c:pt>
                <c:pt idx="1">
                  <c:v>30.850553625410448</c:v>
                </c:pt>
              </c:numCache>
            </c:numRef>
          </c:val>
        </c:ser>
        <c:dLbls>
          <c:showLegendKey val="0"/>
          <c:showVal val="0"/>
          <c:showCatName val="0"/>
          <c:showSerName val="0"/>
          <c:showPercent val="0"/>
          <c:showBubbleSize val="0"/>
        </c:dLbls>
        <c:gapWidth val="150"/>
        <c:axId val="112246272"/>
        <c:axId val="90526208"/>
      </c:barChart>
      <c:catAx>
        <c:axId val="11224627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2400" b="1" i="0" u="none" strike="noStrike" baseline="0">
                <a:solidFill>
                  <a:srgbClr val="000000"/>
                </a:solidFill>
                <a:latin typeface="Arial"/>
                <a:ea typeface="Arial"/>
                <a:cs typeface="Arial"/>
              </a:defRPr>
            </a:pPr>
            <a:endParaRPr lang="en-US"/>
          </a:p>
        </c:txPr>
        <c:crossAx val="90526208"/>
        <c:crosses val="autoZero"/>
        <c:auto val="1"/>
        <c:lblAlgn val="ctr"/>
        <c:lblOffset val="100"/>
        <c:tickLblSkip val="1"/>
        <c:tickMarkSkip val="1"/>
        <c:noMultiLvlLbl val="0"/>
      </c:catAx>
      <c:valAx>
        <c:axId val="90526208"/>
        <c:scaling>
          <c:orientation val="minMax"/>
        </c:scaling>
        <c:delete val="0"/>
        <c:axPos val="l"/>
        <c:title>
          <c:tx>
            <c:rich>
              <a:bodyPr anchor="t" anchorCtr="0"/>
              <a:lstStyle/>
              <a:p>
                <a:pPr>
                  <a:defRPr sz="2400" b="1" i="0" u="none" strike="noStrike" baseline="0">
                    <a:solidFill>
                      <a:srgbClr val="000000"/>
                    </a:solidFill>
                    <a:latin typeface="Arial"/>
                    <a:ea typeface="Arial"/>
                    <a:cs typeface="Arial"/>
                  </a:defRPr>
                </a:pPr>
                <a:r>
                  <a:rPr lang="en-US" sz="2400" b="1" i="0" u="none" strike="noStrike" baseline="0" dirty="0">
                    <a:solidFill>
                      <a:srgbClr val="000000"/>
                    </a:solidFill>
                    <a:latin typeface="Arial"/>
                    <a:cs typeface="Arial"/>
                  </a:rPr>
                  <a:t>Leaf starch (</a:t>
                </a:r>
                <a:r>
                  <a:rPr lang="en-US" sz="2400" b="1" i="0" u="none" strike="noStrike" baseline="0" dirty="0" err="1">
                    <a:solidFill>
                      <a:srgbClr val="000000"/>
                    </a:solidFill>
                    <a:latin typeface="Arial"/>
                    <a:cs typeface="Arial"/>
                  </a:rPr>
                  <a:t>umol</a:t>
                </a:r>
                <a:r>
                  <a:rPr lang="en-US" sz="2400" b="1" i="0" u="none" strike="noStrike" baseline="0" dirty="0">
                    <a:solidFill>
                      <a:srgbClr val="000000"/>
                    </a:solidFill>
                    <a:latin typeface="Arial"/>
                    <a:cs typeface="Arial"/>
                  </a:rPr>
                  <a:t> g</a:t>
                </a:r>
                <a:r>
                  <a:rPr lang="en-US" sz="2400" b="1" i="0" u="none" strike="noStrike" baseline="30000" dirty="0">
                    <a:solidFill>
                      <a:srgbClr val="000000"/>
                    </a:solidFill>
                    <a:latin typeface="Arial"/>
                    <a:cs typeface="Arial"/>
                  </a:rPr>
                  <a:t>-1</a:t>
                </a:r>
                <a:r>
                  <a:rPr lang="en-US" sz="2400" b="1" i="0" u="none" strike="noStrike" baseline="0" dirty="0">
                    <a:solidFill>
                      <a:srgbClr val="000000"/>
                    </a:solidFill>
                    <a:latin typeface="Arial"/>
                    <a:cs typeface="Arial"/>
                  </a:rPr>
                  <a:t>FW)</a:t>
                </a:r>
              </a:p>
            </c:rich>
          </c:tx>
          <c:layout>
            <c:manualLayout>
              <c:xMode val="edge"/>
              <c:yMode val="edge"/>
              <c:x val="5.459770114942529E-2"/>
              <c:y val="9.9092910473787529E-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2400" b="1" i="0" u="none" strike="noStrike" baseline="0">
                <a:solidFill>
                  <a:srgbClr val="000000"/>
                </a:solidFill>
                <a:latin typeface="Arial"/>
                <a:ea typeface="Arial"/>
                <a:cs typeface="Arial"/>
              </a:defRPr>
            </a:pPr>
            <a:endParaRPr lang="en-US"/>
          </a:p>
        </c:txPr>
        <c:crossAx val="112246272"/>
        <c:crosses val="autoZero"/>
        <c:crossBetween val="between"/>
      </c:valAx>
      <c:spPr>
        <a:noFill/>
        <a:ln w="15875">
          <a:solidFill>
            <a:srgbClr val="000000"/>
          </a:solidFill>
          <a:prstDash val="solid"/>
        </a:ln>
      </c:spPr>
    </c:plotArea>
    <c:legend>
      <c:legendPos val="r"/>
      <c:layout>
        <c:manualLayout>
          <c:xMode val="edge"/>
          <c:yMode val="edge"/>
          <c:x val="0.36577948230609103"/>
          <c:y val="8.6771216024151207E-2"/>
          <c:w val="0.25074170416197977"/>
          <c:h val="0.31227691518904666"/>
        </c:manualLayout>
      </c:layout>
      <c:overlay val="0"/>
      <c:spPr>
        <a:solidFill>
          <a:srgbClr val="FFFFFF"/>
        </a:solidFill>
        <a:ln w="3175">
          <a:noFill/>
          <a:prstDash val="solid"/>
        </a:ln>
      </c:spPr>
      <c:txPr>
        <a:bodyPr/>
        <a:lstStyle/>
        <a:p>
          <a:pPr>
            <a:defRPr sz="2400" b="1" i="1"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933047842703874"/>
          <c:y val="1.7461040026246721E-2"/>
          <c:w val="0.65627987291062306"/>
          <c:h val="0.8069080134514437"/>
        </c:manualLayout>
      </c:layout>
      <c:lineChart>
        <c:grouping val="standard"/>
        <c:varyColors val="0"/>
        <c:ser>
          <c:idx val="0"/>
          <c:order val="0"/>
          <c:tx>
            <c:strRef>
              <c:f>Sheet1!$J$36</c:f>
              <c:strCache>
                <c:ptCount val="1"/>
                <c:pt idx="0">
                  <c:v>Col</c:v>
                </c:pt>
              </c:strCache>
            </c:strRef>
          </c:tx>
          <c:spPr>
            <a:ln w="19050">
              <a:solidFill>
                <a:srgbClr val="00B050"/>
              </a:solidFill>
              <a:prstDash val="solid"/>
            </a:ln>
          </c:spPr>
          <c:marker>
            <c:symbol val="triangle"/>
            <c:size val="16"/>
            <c:spPr>
              <a:solidFill>
                <a:srgbClr val="00B050"/>
              </a:solidFill>
              <a:ln>
                <a:solidFill>
                  <a:srgbClr val="000000"/>
                </a:solidFill>
                <a:prstDash val="solid"/>
              </a:ln>
            </c:spPr>
          </c:marker>
          <c:errBars>
            <c:errDir val="y"/>
            <c:errBarType val="both"/>
            <c:errValType val="cust"/>
            <c:noEndCap val="0"/>
            <c:plus>
              <c:numRef>
                <c:f>Sheet1!$N$36:$P$36</c:f>
                <c:numCache>
                  <c:formatCode>General</c:formatCode>
                  <c:ptCount val="3"/>
                  <c:pt idx="0">
                    <c:v>6.0730000000000004</c:v>
                  </c:pt>
                  <c:pt idx="1">
                    <c:v>2.5086904396928316</c:v>
                  </c:pt>
                  <c:pt idx="2">
                    <c:v>1.7433003201235922</c:v>
                  </c:pt>
                </c:numCache>
              </c:numRef>
            </c:plus>
            <c:minus>
              <c:numRef>
                <c:f>Sheet1!$N$36:$P$36</c:f>
                <c:numCache>
                  <c:formatCode>General</c:formatCode>
                  <c:ptCount val="3"/>
                  <c:pt idx="0">
                    <c:v>6.0730000000000004</c:v>
                  </c:pt>
                  <c:pt idx="1">
                    <c:v>2.5086904396928316</c:v>
                  </c:pt>
                  <c:pt idx="2">
                    <c:v>1.7433003201235922</c:v>
                  </c:pt>
                </c:numCache>
              </c:numRef>
            </c:minus>
            <c:spPr>
              <a:ln w="12700">
                <a:solidFill>
                  <a:srgbClr val="000000"/>
                </a:solidFill>
                <a:prstDash val="solid"/>
              </a:ln>
            </c:spPr>
          </c:errBars>
          <c:cat>
            <c:numRef>
              <c:f>Sheet1!$K$35:$M$35</c:f>
              <c:numCache>
                <c:formatCode>General</c:formatCode>
                <c:ptCount val="3"/>
                <c:pt idx="0">
                  <c:v>7</c:v>
                </c:pt>
                <c:pt idx="1">
                  <c:v>10</c:v>
                </c:pt>
                <c:pt idx="2">
                  <c:v>13</c:v>
                </c:pt>
              </c:numCache>
            </c:numRef>
          </c:cat>
          <c:val>
            <c:numRef>
              <c:f>Sheet1!$K$36:$M$36</c:f>
              <c:numCache>
                <c:formatCode>General</c:formatCode>
                <c:ptCount val="3"/>
                <c:pt idx="0">
                  <c:v>155.49852016278211</c:v>
                </c:pt>
                <c:pt idx="1">
                  <c:v>90.606723938180082</c:v>
                </c:pt>
                <c:pt idx="2">
                  <c:v>6.1641668103800047</c:v>
                </c:pt>
              </c:numCache>
            </c:numRef>
          </c:val>
          <c:smooth val="0"/>
        </c:ser>
        <c:ser>
          <c:idx val="1"/>
          <c:order val="1"/>
          <c:tx>
            <c:strRef>
              <c:f>Sheet1!$J$37</c:f>
              <c:strCache>
                <c:ptCount val="1"/>
                <c:pt idx="0">
                  <c:v>ukl1</c:v>
                </c:pt>
              </c:strCache>
            </c:strRef>
          </c:tx>
          <c:spPr>
            <a:ln w="19050">
              <a:solidFill>
                <a:srgbClr val="7030A0"/>
              </a:solidFill>
              <a:prstDash val="solid"/>
            </a:ln>
          </c:spPr>
          <c:marker>
            <c:symbol val="square"/>
            <c:size val="16"/>
            <c:spPr>
              <a:solidFill>
                <a:srgbClr val="7030A0"/>
              </a:solidFill>
              <a:ln>
                <a:solidFill>
                  <a:srgbClr val="000000"/>
                </a:solidFill>
                <a:prstDash val="solid"/>
              </a:ln>
            </c:spPr>
          </c:marker>
          <c:errBars>
            <c:errDir val="y"/>
            <c:errBarType val="both"/>
            <c:errValType val="cust"/>
            <c:noEndCap val="0"/>
            <c:plus>
              <c:numRef>
                <c:f>Sheet1!$N$37:$P$37</c:f>
                <c:numCache>
                  <c:formatCode>General</c:formatCode>
                  <c:ptCount val="3"/>
                  <c:pt idx="0">
                    <c:v>7.399</c:v>
                  </c:pt>
                  <c:pt idx="1">
                    <c:v>2.5820350941114936</c:v>
                  </c:pt>
                  <c:pt idx="2">
                    <c:v>1.0771845217922926</c:v>
                  </c:pt>
                </c:numCache>
              </c:numRef>
            </c:plus>
            <c:minus>
              <c:numRef>
                <c:f>Sheet1!$N$37:$P$37</c:f>
                <c:numCache>
                  <c:formatCode>General</c:formatCode>
                  <c:ptCount val="3"/>
                  <c:pt idx="0">
                    <c:v>7.399</c:v>
                  </c:pt>
                  <c:pt idx="1">
                    <c:v>2.5820350941114936</c:v>
                  </c:pt>
                  <c:pt idx="2">
                    <c:v>1.0771845217922926</c:v>
                  </c:pt>
                </c:numCache>
              </c:numRef>
            </c:minus>
            <c:spPr>
              <a:ln w="12700">
                <a:solidFill>
                  <a:srgbClr val="000000"/>
                </a:solidFill>
                <a:prstDash val="solid"/>
              </a:ln>
            </c:spPr>
          </c:errBars>
          <c:cat>
            <c:numRef>
              <c:f>Sheet1!$K$35:$M$35</c:f>
              <c:numCache>
                <c:formatCode>General</c:formatCode>
                <c:ptCount val="3"/>
                <c:pt idx="0">
                  <c:v>7</c:v>
                </c:pt>
                <c:pt idx="1">
                  <c:v>10</c:v>
                </c:pt>
                <c:pt idx="2">
                  <c:v>13</c:v>
                </c:pt>
              </c:numCache>
            </c:numRef>
          </c:cat>
          <c:val>
            <c:numRef>
              <c:f>Sheet1!$K$37:$M$37</c:f>
              <c:numCache>
                <c:formatCode>General</c:formatCode>
                <c:ptCount val="3"/>
                <c:pt idx="0">
                  <c:v>132.1174</c:v>
                </c:pt>
                <c:pt idx="1">
                  <c:v>69.095028444146394</c:v>
                </c:pt>
                <c:pt idx="2">
                  <c:v>6.703166725361954</c:v>
                </c:pt>
              </c:numCache>
            </c:numRef>
          </c:val>
          <c:smooth val="0"/>
        </c:ser>
        <c:ser>
          <c:idx val="2"/>
          <c:order val="2"/>
          <c:tx>
            <c:strRef>
              <c:f>Sheet1!$J$38</c:f>
              <c:strCache>
                <c:ptCount val="1"/>
                <c:pt idx="0">
                  <c:v>ukl2</c:v>
                </c:pt>
              </c:strCache>
            </c:strRef>
          </c:tx>
          <c:spPr>
            <a:ln w="19050">
              <a:solidFill>
                <a:srgbClr val="C00000"/>
              </a:solidFill>
              <a:prstDash val="solid"/>
            </a:ln>
          </c:spPr>
          <c:marker>
            <c:symbol val="circle"/>
            <c:size val="16"/>
            <c:spPr>
              <a:solidFill>
                <a:srgbClr val="C00000"/>
              </a:solidFill>
              <a:ln>
                <a:solidFill>
                  <a:srgbClr val="000000"/>
                </a:solidFill>
                <a:prstDash val="solid"/>
              </a:ln>
            </c:spPr>
          </c:marker>
          <c:errBars>
            <c:errDir val="y"/>
            <c:errBarType val="both"/>
            <c:errValType val="cust"/>
            <c:noEndCap val="0"/>
            <c:plus>
              <c:numRef>
                <c:f>Sheet1!$N$38:$P$38</c:f>
                <c:numCache>
                  <c:formatCode>General</c:formatCode>
                  <c:ptCount val="3"/>
                  <c:pt idx="0">
                    <c:v>9.0018102007014704</c:v>
                  </c:pt>
                  <c:pt idx="1">
                    <c:v>3.2689599999999999</c:v>
                  </c:pt>
                  <c:pt idx="2">
                    <c:v>2.0232149463560112</c:v>
                  </c:pt>
                </c:numCache>
              </c:numRef>
            </c:plus>
            <c:minus>
              <c:numRef>
                <c:f>Sheet1!$N$38:$P$38</c:f>
                <c:numCache>
                  <c:formatCode>General</c:formatCode>
                  <c:ptCount val="3"/>
                  <c:pt idx="0">
                    <c:v>9.0018102007014704</c:v>
                  </c:pt>
                  <c:pt idx="1">
                    <c:v>3.2689599999999999</c:v>
                  </c:pt>
                  <c:pt idx="2">
                    <c:v>2.0232149463560112</c:v>
                  </c:pt>
                </c:numCache>
              </c:numRef>
            </c:minus>
            <c:spPr>
              <a:ln w="12700">
                <a:solidFill>
                  <a:srgbClr val="000000"/>
                </a:solidFill>
                <a:prstDash val="solid"/>
              </a:ln>
            </c:spPr>
          </c:errBars>
          <c:cat>
            <c:numRef>
              <c:f>Sheet1!$K$35:$M$35</c:f>
              <c:numCache>
                <c:formatCode>General</c:formatCode>
                <c:ptCount val="3"/>
                <c:pt idx="0">
                  <c:v>7</c:v>
                </c:pt>
                <c:pt idx="1">
                  <c:v>10</c:v>
                </c:pt>
                <c:pt idx="2">
                  <c:v>13</c:v>
                </c:pt>
              </c:numCache>
            </c:numRef>
          </c:cat>
          <c:val>
            <c:numRef>
              <c:f>Sheet1!$K$38:$M$38</c:f>
              <c:numCache>
                <c:formatCode>General</c:formatCode>
                <c:ptCount val="3"/>
                <c:pt idx="0">
                  <c:v>108.96457639659641</c:v>
                </c:pt>
                <c:pt idx="1">
                  <c:v>62.689100000000003</c:v>
                </c:pt>
                <c:pt idx="2">
                  <c:v>5.8795000000000002</c:v>
                </c:pt>
              </c:numCache>
            </c:numRef>
          </c:val>
          <c:smooth val="0"/>
        </c:ser>
        <c:dLbls>
          <c:showLegendKey val="0"/>
          <c:showVal val="0"/>
          <c:showCatName val="0"/>
          <c:showSerName val="0"/>
          <c:showPercent val="0"/>
          <c:showBubbleSize val="0"/>
        </c:dLbls>
        <c:marker val="1"/>
        <c:smooth val="0"/>
        <c:axId val="112472064"/>
        <c:axId val="90527936"/>
      </c:lineChart>
      <c:catAx>
        <c:axId val="11247206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2400" b="1" i="0" u="none" strike="noStrike" baseline="0">
                <a:solidFill>
                  <a:srgbClr val="000000"/>
                </a:solidFill>
                <a:latin typeface="Arial"/>
                <a:ea typeface="Arial"/>
                <a:cs typeface="Arial"/>
              </a:defRPr>
            </a:pPr>
            <a:endParaRPr lang="en-US"/>
          </a:p>
        </c:txPr>
        <c:crossAx val="90527936"/>
        <c:crosses val="autoZero"/>
        <c:auto val="1"/>
        <c:lblAlgn val="ctr"/>
        <c:lblOffset val="100"/>
        <c:tickLblSkip val="1"/>
        <c:tickMarkSkip val="1"/>
        <c:noMultiLvlLbl val="0"/>
      </c:catAx>
      <c:valAx>
        <c:axId val="90527936"/>
        <c:scaling>
          <c:orientation val="minMax"/>
        </c:scaling>
        <c:delete val="0"/>
        <c:axPos val="l"/>
        <c:title>
          <c:tx>
            <c:rich>
              <a:bodyPr/>
              <a:lstStyle/>
              <a:p>
                <a:pPr>
                  <a:defRPr sz="2400" b="1" i="0" u="none" strike="noStrike" baseline="0">
                    <a:solidFill>
                      <a:srgbClr val="000000"/>
                    </a:solidFill>
                    <a:latin typeface="Arial"/>
                    <a:ea typeface="Arial"/>
                    <a:cs typeface="Arial"/>
                  </a:defRPr>
                </a:pPr>
                <a:r>
                  <a:rPr lang="en-US" sz="2400" b="1" i="0" u="none" strike="noStrike" baseline="0">
                    <a:solidFill>
                      <a:srgbClr val="000000"/>
                    </a:solidFill>
                    <a:latin typeface="Arial"/>
                    <a:cs typeface="Arial"/>
                  </a:rPr>
                  <a:t>Seed starch (umol g</a:t>
                </a:r>
                <a:r>
                  <a:rPr lang="en-US" sz="2400" b="1" i="0" u="none" strike="noStrike" baseline="30000">
                    <a:solidFill>
                      <a:srgbClr val="000000"/>
                    </a:solidFill>
                    <a:latin typeface="Arial"/>
                    <a:cs typeface="Arial"/>
                  </a:rPr>
                  <a:t>-1</a:t>
                </a:r>
                <a:r>
                  <a:rPr lang="en-US" sz="2400" b="1" i="0" u="none" strike="noStrike" baseline="0">
                    <a:solidFill>
                      <a:srgbClr val="000000"/>
                    </a:solidFill>
                    <a:latin typeface="Arial"/>
                    <a:cs typeface="Arial"/>
                  </a:rPr>
                  <a:t>FW)</a:t>
                </a:r>
              </a:p>
            </c:rich>
          </c:tx>
          <c:layout>
            <c:manualLayout>
              <c:xMode val="edge"/>
              <c:yMode val="edge"/>
              <c:x val="0"/>
              <c:y val="7.5439632545931765E-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2400" b="1" i="0" u="none" strike="noStrike" baseline="0">
                <a:solidFill>
                  <a:srgbClr val="000000"/>
                </a:solidFill>
                <a:latin typeface="Arial"/>
                <a:ea typeface="Arial"/>
                <a:cs typeface="Arial"/>
              </a:defRPr>
            </a:pPr>
            <a:endParaRPr lang="en-US"/>
          </a:p>
        </c:txPr>
        <c:crossAx val="112472064"/>
        <c:crosses val="autoZero"/>
        <c:crossBetween val="between"/>
      </c:valAx>
      <c:spPr>
        <a:noFill/>
        <a:ln w="15875">
          <a:solidFill>
            <a:srgbClr val="000000"/>
          </a:solidFill>
          <a:prstDash val="solid"/>
        </a:ln>
      </c:spPr>
    </c:plotArea>
    <c:legend>
      <c:legendPos val="r"/>
      <c:layout>
        <c:manualLayout>
          <c:xMode val="edge"/>
          <c:yMode val="edge"/>
          <c:x val="0.58858826674443476"/>
          <c:y val="4.8707964238845138E-2"/>
          <c:w val="0.30359167604049492"/>
          <c:h val="0.22530932107603044"/>
        </c:manualLayout>
      </c:layout>
      <c:overlay val="0"/>
      <c:spPr>
        <a:solidFill>
          <a:srgbClr val="FFFFFF"/>
        </a:solidFill>
        <a:ln w="3175">
          <a:noFill/>
          <a:prstDash val="solid"/>
        </a:ln>
      </c:spPr>
      <c:txPr>
        <a:bodyPr/>
        <a:lstStyle/>
        <a:p>
          <a:pPr>
            <a:defRPr sz="2400" b="1" i="1"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83374343832017"/>
          <c:y val="5.6634304207119741E-2"/>
          <c:w val="0.80972726235307546"/>
          <c:h val="0.77755962159406344"/>
        </c:manualLayout>
      </c:layout>
      <c:lineChart>
        <c:grouping val="standard"/>
        <c:varyColors val="0"/>
        <c:ser>
          <c:idx val="0"/>
          <c:order val="0"/>
          <c:tx>
            <c:strRef>
              <c:f>Sheet2!$C$23</c:f>
              <c:strCache>
                <c:ptCount val="1"/>
                <c:pt idx="0">
                  <c:v>Col</c:v>
                </c:pt>
              </c:strCache>
            </c:strRef>
          </c:tx>
          <c:spPr>
            <a:ln w="19050">
              <a:solidFill>
                <a:srgbClr val="00B050"/>
              </a:solidFill>
              <a:prstDash val="solid"/>
            </a:ln>
          </c:spPr>
          <c:marker>
            <c:symbol val="diamond"/>
            <c:size val="16"/>
            <c:spPr>
              <a:solidFill>
                <a:srgbClr val="00B050"/>
              </a:solidFill>
              <a:ln>
                <a:solidFill>
                  <a:srgbClr val="000000"/>
                </a:solidFill>
                <a:prstDash val="solid"/>
              </a:ln>
            </c:spPr>
          </c:marker>
          <c:cat>
            <c:numRef>
              <c:f>Sheet2!$B$24:$B$27</c:f>
              <c:numCache>
                <c:formatCode>General</c:formatCode>
                <c:ptCount val="4"/>
                <c:pt idx="0">
                  <c:v>0</c:v>
                </c:pt>
                <c:pt idx="1">
                  <c:v>2</c:v>
                </c:pt>
                <c:pt idx="2">
                  <c:v>6</c:v>
                </c:pt>
                <c:pt idx="3">
                  <c:v>10</c:v>
                </c:pt>
              </c:numCache>
            </c:numRef>
          </c:cat>
          <c:val>
            <c:numRef>
              <c:f>Sheet2!$C$24:$C$27</c:f>
              <c:numCache>
                <c:formatCode>General</c:formatCode>
                <c:ptCount val="4"/>
                <c:pt idx="0">
                  <c:v>6.1402992312000394E-2</c:v>
                </c:pt>
                <c:pt idx="1">
                  <c:v>0.50427156422337416</c:v>
                </c:pt>
                <c:pt idx="2">
                  <c:v>2.1761510288906361</c:v>
                </c:pt>
                <c:pt idx="3">
                  <c:v>2.2621937739352185</c:v>
                </c:pt>
              </c:numCache>
            </c:numRef>
          </c:val>
          <c:smooth val="0"/>
        </c:ser>
        <c:ser>
          <c:idx val="1"/>
          <c:order val="1"/>
          <c:tx>
            <c:strRef>
              <c:f>Sheet2!$D$23</c:f>
              <c:strCache>
                <c:ptCount val="1"/>
                <c:pt idx="0">
                  <c:v>ukl1</c:v>
                </c:pt>
              </c:strCache>
            </c:strRef>
          </c:tx>
          <c:spPr>
            <a:ln w="19050">
              <a:solidFill>
                <a:srgbClr val="7030A0"/>
              </a:solidFill>
              <a:prstDash val="solid"/>
            </a:ln>
          </c:spPr>
          <c:marker>
            <c:symbol val="triangle"/>
            <c:size val="16"/>
            <c:spPr>
              <a:solidFill>
                <a:srgbClr val="7030A0"/>
              </a:solidFill>
              <a:ln>
                <a:solidFill>
                  <a:srgbClr val="000000"/>
                </a:solidFill>
                <a:prstDash val="solid"/>
              </a:ln>
            </c:spPr>
          </c:marker>
          <c:cat>
            <c:numRef>
              <c:f>Sheet2!$B$24:$B$27</c:f>
              <c:numCache>
                <c:formatCode>General</c:formatCode>
                <c:ptCount val="4"/>
                <c:pt idx="0">
                  <c:v>0</c:v>
                </c:pt>
                <c:pt idx="1">
                  <c:v>2</c:v>
                </c:pt>
                <c:pt idx="2">
                  <c:v>6</c:v>
                </c:pt>
                <c:pt idx="3">
                  <c:v>10</c:v>
                </c:pt>
              </c:numCache>
            </c:numRef>
          </c:cat>
          <c:val>
            <c:numRef>
              <c:f>Sheet2!$D$24:$D$27</c:f>
              <c:numCache>
                <c:formatCode>General</c:formatCode>
                <c:ptCount val="4"/>
                <c:pt idx="0">
                  <c:v>0.15096709976184966</c:v>
                </c:pt>
                <c:pt idx="1">
                  <c:v>0.36512752081368677</c:v>
                </c:pt>
                <c:pt idx="2">
                  <c:v>1.0785299694448127</c:v>
                </c:pt>
                <c:pt idx="3">
                  <c:v>1.7371326252583117</c:v>
                </c:pt>
              </c:numCache>
            </c:numRef>
          </c:val>
          <c:smooth val="0"/>
        </c:ser>
        <c:ser>
          <c:idx val="2"/>
          <c:order val="2"/>
          <c:tx>
            <c:strRef>
              <c:f>Sheet2!$E$23</c:f>
              <c:strCache>
                <c:ptCount val="1"/>
                <c:pt idx="0">
                  <c:v>ukl2</c:v>
                </c:pt>
              </c:strCache>
            </c:strRef>
          </c:tx>
          <c:spPr>
            <a:ln w="19050">
              <a:solidFill>
                <a:srgbClr val="FF0000"/>
              </a:solidFill>
              <a:prstDash val="solid"/>
            </a:ln>
          </c:spPr>
          <c:marker>
            <c:symbol val="circle"/>
            <c:size val="16"/>
            <c:spPr>
              <a:solidFill>
                <a:srgbClr val="FF0000"/>
              </a:solidFill>
              <a:ln>
                <a:solidFill>
                  <a:srgbClr val="000000"/>
                </a:solidFill>
                <a:prstDash val="solid"/>
              </a:ln>
            </c:spPr>
          </c:marker>
          <c:cat>
            <c:numRef>
              <c:f>Sheet2!$B$24:$B$27</c:f>
              <c:numCache>
                <c:formatCode>General</c:formatCode>
                <c:ptCount val="4"/>
                <c:pt idx="0">
                  <c:v>0</c:v>
                </c:pt>
                <c:pt idx="1">
                  <c:v>2</c:v>
                </c:pt>
                <c:pt idx="2">
                  <c:v>6</c:v>
                </c:pt>
                <c:pt idx="3">
                  <c:v>10</c:v>
                </c:pt>
              </c:numCache>
            </c:numRef>
          </c:cat>
          <c:val>
            <c:numRef>
              <c:f>Sheet2!$E$24:$E$27</c:f>
              <c:numCache>
                <c:formatCode>General</c:formatCode>
                <c:ptCount val="4"/>
                <c:pt idx="0">
                  <c:v>8.6766788337292358E-2</c:v>
                </c:pt>
                <c:pt idx="1">
                  <c:v>0.77070964032494582</c:v>
                </c:pt>
                <c:pt idx="2">
                  <c:v>1.0918475426501912</c:v>
                </c:pt>
                <c:pt idx="3">
                  <c:v>1.2885990586544054</c:v>
                </c:pt>
              </c:numCache>
            </c:numRef>
          </c:val>
          <c:smooth val="0"/>
        </c:ser>
        <c:dLbls>
          <c:showLegendKey val="0"/>
          <c:showVal val="0"/>
          <c:showCatName val="0"/>
          <c:showSerName val="0"/>
          <c:showPercent val="0"/>
          <c:showBubbleSize val="0"/>
        </c:dLbls>
        <c:marker val="1"/>
        <c:smooth val="0"/>
        <c:axId val="124796416"/>
        <c:axId val="125051456"/>
      </c:lineChart>
      <c:catAx>
        <c:axId val="12479641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2200" b="1" i="0" u="none" strike="noStrike" baseline="0">
                <a:solidFill>
                  <a:srgbClr val="000000"/>
                </a:solidFill>
                <a:latin typeface="Arial"/>
                <a:ea typeface="Arial"/>
                <a:cs typeface="Arial"/>
              </a:defRPr>
            </a:pPr>
            <a:endParaRPr lang="en-US"/>
          </a:p>
        </c:txPr>
        <c:crossAx val="125051456"/>
        <c:crosses val="autoZero"/>
        <c:auto val="1"/>
        <c:lblAlgn val="ctr"/>
        <c:lblOffset val="100"/>
        <c:tickLblSkip val="1"/>
        <c:tickMarkSkip val="1"/>
        <c:noMultiLvlLbl val="0"/>
      </c:catAx>
      <c:valAx>
        <c:axId val="125051456"/>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2200" b="1" i="0" u="none" strike="noStrike" baseline="0">
                <a:solidFill>
                  <a:srgbClr val="000000"/>
                </a:solidFill>
                <a:latin typeface="Arial"/>
                <a:ea typeface="Arial"/>
                <a:cs typeface="Arial"/>
              </a:defRPr>
            </a:pPr>
            <a:endParaRPr lang="en-US"/>
          </a:p>
        </c:txPr>
        <c:crossAx val="124796416"/>
        <c:crosses val="autoZero"/>
        <c:crossBetween val="between"/>
      </c:valAx>
      <c:spPr>
        <a:noFill/>
        <a:ln w="15875">
          <a:solidFill>
            <a:srgbClr val="000000"/>
          </a:solidFill>
          <a:prstDash val="solid"/>
        </a:ln>
      </c:spPr>
    </c:plotArea>
    <c:legend>
      <c:legendPos val="r"/>
      <c:layout>
        <c:manualLayout>
          <c:xMode val="edge"/>
          <c:yMode val="edge"/>
          <c:x val="0.17419662216136025"/>
          <c:y val="8.9287939726958587E-2"/>
          <c:w val="0.22327950853969342"/>
          <c:h val="0.31391585760517798"/>
        </c:manualLayout>
      </c:layout>
      <c:overlay val="0"/>
      <c:spPr>
        <a:solidFill>
          <a:srgbClr val="FFFFFF"/>
        </a:solidFill>
        <a:ln w="3175">
          <a:noFill/>
          <a:prstDash val="solid"/>
        </a:ln>
      </c:spPr>
      <c:txPr>
        <a:bodyPr/>
        <a:lstStyle/>
        <a:p>
          <a:pPr>
            <a:defRPr sz="2200" b="1" i="1"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525"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11499343832017"/>
          <c:y val="5.3922083269003142E-2"/>
          <c:w val="0.83984498031496058"/>
          <c:h val="0.80392465647676392"/>
        </c:manualLayout>
      </c:layout>
      <c:lineChart>
        <c:grouping val="standard"/>
        <c:varyColors val="0"/>
        <c:ser>
          <c:idx val="0"/>
          <c:order val="0"/>
          <c:tx>
            <c:strRef>
              <c:f>Sheet2!$C$9</c:f>
              <c:strCache>
                <c:ptCount val="1"/>
                <c:pt idx="0">
                  <c:v>Col</c:v>
                </c:pt>
              </c:strCache>
            </c:strRef>
          </c:tx>
          <c:spPr>
            <a:ln w="19050">
              <a:solidFill>
                <a:srgbClr val="00B050"/>
              </a:solidFill>
              <a:prstDash val="solid"/>
            </a:ln>
          </c:spPr>
          <c:marker>
            <c:symbol val="diamond"/>
            <c:size val="16"/>
            <c:spPr>
              <a:solidFill>
                <a:srgbClr val="00B050"/>
              </a:solidFill>
              <a:ln>
                <a:solidFill>
                  <a:srgbClr val="000000"/>
                </a:solidFill>
                <a:prstDash val="solid"/>
              </a:ln>
            </c:spPr>
          </c:marker>
          <c:cat>
            <c:numRef>
              <c:f>Sheet2!$B$10:$B$13</c:f>
              <c:numCache>
                <c:formatCode>General</c:formatCode>
                <c:ptCount val="4"/>
                <c:pt idx="0">
                  <c:v>0</c:v>
                </c:pt>
                <c:pt idx="1">
                  <c:v>2</c:v>
                </c:pt>
                <c:pt idx="2">
                  <c:v>6</c:v>
                </c:pt>
                <c:pt idx="3">
                  <c:v>10</c:v>
                </c:pt>
              </c:numCache>
            </c:numRef>
          </c:cat>
          <c:val>
            <c:numRef>
              <c:f>Sheet2!$C$10:$C$13</c:f>
              <c:numCache>
                <c:formatCode>General</c:formatCode>
                <c:ptCount val="4"/>
                <c:pt idx="0">
                  <c:v>27.884781517062851</c:v>
                </c:pt>
                <c:pt idx="1">
                  <c:v>2.5451242879696636</c:v>
                </c:pt>
                <c:pt idx="2">
                  <c:v>4.3618363671751421</c:v>
                </c:pt>
                <c:pt idx="3">
                  <c:v>5.0520992037806769</c:v>
                </c:pt>
              </c:numCache>
            </c:numRef>
          </c:val>
          <c:smooth val="0"/>
        </c:ser>
        <c:ser>
          <c:idx val="1"/>
          <c:order val="1"/>
          <c:tx>
            <c:strRef>
              <c:f>Sheet2!$D$9</c:f>
              <c:strCache>
                <c:ptCount val="1"/>
                <c:pt idx="0">
                  <c:v>ukl1</c:v>
                </c:pt>
              </c:strCache>
            </c:strRef>
          </c:tx>
          <c:spPr>
            <a:ln w="19050">
              <a:solidFill>
                <a:srgbClr val="7030A0"/>
              </a:solidFill>
              <a:prstDash val="solid"/>
            </a:ln>
          </c:spPr>
          <c:marker>
            <c:symbol val="triangle"/>
            <c:size val="16"/>
            <c:spPr>
              <a:solidFill>
                <a:srgbClr val="7030A0"/>
              </a:solidFill>
              <a:ln>
                <a:solidFill>
                  <a:srgbClr val="000000"/>
                </a:solidFill>
                <a:prstDash val="solid"/>
              </a:ln>
            </c:spPr>
          </c:marker>
          <c:cat>
            <c:numRef>
              <c:f>Sheet2!$B$10:$B$13</c:f>
              <c:numCache>
                <c:formatCode>General</c:formatCode>
                <c:ptCount val="4"/>
                <c:pt idx="0">
                  <c:v>0</c:v>
                </c:pt>
                <c:pt idx="1">
                  <c:v>2</c:v>
                </c:pt>
                <c:pt idx="2">
                  <c:v>6</c:v>
                </c:pt>
                <c:pt idx="3">
                  <c:v>10</c:v>
                </c:pt>
              </c:numCache>
            </c:numRef>
          </c:cat>
          <c:val>
            <c:numRef>
              <c:f>Sheet2!$D$10:$D$13</c:f>
              <c:numCache>
                <c:formatCode>General</c:formatCode>
                <c:ptCount val="4"/>
                <c:pt idx="0">
                  <c:v>19.105477550038351</c:v>
                </c:pt>
                <c:pt idx="1">
                  <c:v>3.2407300126625618</c:v>
                </c:pt>
                <c:pt idx="2">
                  <c:v>5.5992828221601014</c:v>
                </c:pt>
                <c:pt idx="3">
                  <c:v>4.316312925538166</c:v>
                </c:pt>
              </c:numCache>
            </c:numRef>
          </c:val>
          <c:smooth val="0"/>
        </c:ser>
        <c:ser>
          <c:idx val="2"/>
          <c:order val="2"/>
          <c:tx>
            <c:strRef>
              <c:f>Sheet2!$E$9</c:f>
              <c:strCache>
                <c:ptCount val="1"/>
                <c:pt idx="0">
                  <c:v>ukl2</c:v>
                </c:pt>
              </c:strCache>
            </c:strRef>
          </c:tx>
          <c:spPr>
            <a:ln w="19050">
              <a:solidFill>
                <a:srgbClr val="FF0000"/>
              </a:solidFill>
              <a:prstDash val="solid"/>
            </a:ln>
          </c:spPr>
          <c:marker>
            <c:symbol val="circle"/>
            <c:size val="16"/>
            <c:spPr>
              <a:solidFill>
                <a:srgbClr val="FF0000"/>
              </a:solidFill>
              <a:ln>
                <a:solidFill>
                  <a:srgbClr val="000000"/>
                </a:solidFill>
                <a:prstDash val="solid"/>
              </a:ln>
            </c:spPr>
          </c:marker>
          <c:cat>
            <c:numRef>
              <c:f>Sheet2!$B$10:$B$13</c:f>
              <c:numCache>
                <c:formatCode>General</c:formatCode>
                <c:ptCount val="4"/>
                <c:pt idx="0">
                  <c:v>0</c:v>
                </c:pt>
                <c:pt idx="1">
                  <c:v>2</c:v>
                </c:pt>
                <c:pt idx="2">
                  <c:v>6</c:v>
                </c:pt>
                <c:pt idx="3">
                  <c:v>10</c:v>
                </c:pt>
              </c:numCache>
            </c:numRef>
          </c:cat>
          <c:val>
            <c:numRef>
              <c:f>Sheet2!$E$10:$E$13</c:f>
              <c:numCache>
                <c:formatCode>General</c:formatCode>
                <c:ptCount val="4"/>
                <c:pt idx="0">
                  <c:v>8.491480224024798</c:v>
                </c:pt>
                <c:pt idx="1">
                  <c:v>4.367634052442388</c:v>
                </c:pt>
                <c:pt idx="2">
                  <c:v>4.2415637111312066</c:v>
                </c:pt>
                <c:pt idx="3">
                  <c:v>3.1979843978514082</c:v>
                </c:pt>
              </c:numCache>
            </c:numRef>
          </c:val>
          <c:smooth val="0"/>
        </c:ser>
        <c:dLbls>
          <c:showLegendKey val="0"/>
          <c:showVal val="0"/>
          <c:showCatName val="0"/>
          <c:showSerName val="0"/>
          <c:showPercent val="0"/>
          <c:showBubbleSize val="0"/>
        </c:dLbls>
        <c:marker val="1"/>
        <c:smooth val="0"/>
        <c:axId val="124833792"/>
        <c:axId val="125053184"/>
      </c:lineChart>
      <c:catAx>
        <c:axId val="12483379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2200" b="1" i="0" u="none" strike="noStrike" baseline="0">
                <a:solidFill>
                  <a:srgbClr val="000000"/>
                </a:solidFill>
                <a:latin typeface="Arial"/>
                <a:ea typeface="Arial"/>
                <a:cs typeface="Arial"/>
              </a:defRPr>
            </a:pPr>
            <a:endParaRPr lang="en-US"/>
          </a:p>
        </c:txPr>
        <c:crossAx val="125053184"/>
        <c:crosses val="autoZero"/>
        <c:auto val="1"/>
        <c:lblAlgn val="ctr"/>
        <c:lblOffset val="100"/>
        <c:tickLblSkip val="1"/>
        <c:tickMarkSkip val="1"/>
        <c:noMultiLvlLbl val="0"/>
      </c:catAx>
      <c:valAx>
        <c:axId val="125053184"/>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2200" b="1" i="0" u="none" strike="noStrike" baseline="0">
                <a:solidFill>
                  <a:srgbClr val="000000"/>
                </a:solidFill>
                <a:latin typeface="Arial"/>
                <a:ea typeface="Arial"/>
                <a:cs typeface="Arial"/>
              </a:defRPr>
            </a:pPr>
            <a:endParaRPr lang="en-US"/>
          </a:p>
        </c:txPr>
        <c:crossAx val="124833792"/>
        <c:crosses val="autoZero"/>
        <c:crossBetween val="between"/>
      </c:valAx>
      <c:spPr>
        <a:noFill/>
        <a:ln w="15875">
          <a:solidFill>
            <a:srgbClr val="000000"/>
          </a:solidFill>
          <a:prstDash val="solid"/>
        </a:ln>
      </c:spPr>
    </c:plotArea>
    <c:legend>
      <c:legendPos val="r"/>
      <c:layout>
        <c:manualLayout>
          <c:xMode val="edge"/>
          <c:yMode val="edge"/>
          <c:x val="0.69822873819876985"/>
          <c:y val="9.1801081682971464E-2"/>
          <c:w val="0.23398675911779684"/>
          <c:h val="0.34313889753225307"/>
        </c:manualLayout>
      </c:layout>
      <c:overlay val="0"/>
      <c:spPr>
        <a:solidFill>
          <a:srgbClr val="FFFFFF"/>
        </a:solidFill>
        <a:ln w="3175">
          <a:noFill/>
          <a:prstDash val="solid"/>
        </a:ln>
      </c:spPr>
      <c:txPr>
        <a:bodyPr/>
        <a:lstStyle/>
        <a:p>
          <a:pPr>
            <a:defRPr sz="2200" b="1" i="1"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525"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E043CA-189C-4AB5-96F1-B47731BFE737}" type="datetimeFigureOut">
              <a:rPr lang="en-US" smtClean="0"/>
              <a:t>10/13/2015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243532-69FB-46C0-96CE-C35EA95CB9CE}" type="slidenum">
              <a:rPr lang="en-US" smtClean="0"/>
              <a:t>‹#›</a:t>
            </a:fld>
            <a:endParaRPr lang="en-US"/>
          </a:p>
        </p:txBody>
      </p:sp>
    </p:spTree>
    <p:extLst>
      <p:ext uri="{BB962C8B-B14F-4D97-AF65-F5344CB8AC3E}">
        <p14:creationId xmlns:p14="http://schemas.microsoft.com/office/powerpoint/2010/main" val="1165314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3AA684-B982-41BB-9290-7B95529EE06B}" type="slidenum">
              <a:rPr lang="en-US" smtClean="0"/>
              <a:t>9</a:t>
            </a:fld>
            <a:endParaRPr lang="en-US"/>
          </a:p>
        </p:txBody>
      </p:sp>
    </p:spTree>
    <p:extLst>
      <p:ext uri="{BB962C8B-B14F-4D97-AF65-F5344CB8AC3E}">
        <p14:creationId xmlns:p14="http://schemas.microsoft.com/office/powerpoint/2010/main" val="250673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3AA684-B982-41BB-9290-7B95529EE06B}" type="slidenum">
              <a:rPr lang="en-US" smtClean="0"/>
              <a:t>22</a:t>
            </a:fld>
            <a:endParaRPr lang="en-US"/>
          </a:p>
        </p:txBody>
      </p:sp>
    </p:spTree>
    <p:extLst>
      <p:ext uri="{BB962C8B-B14F-4D97-AF65-F5344CB8AC3E}">
        <p14:creationId xmlns:p14="http://schemas.microsoft.com/office/powerpoint/2010/main" val="317374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96C5B6-827E-43AA-A2FC-5A2D279CBC8C}" type="datetimeFigureOut">
              <a:rPr lang="en-US" smtClean="0"/>
              <a:t>10/13/2015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8DD4-4893-45E1-AD0D-3E740BF7BB51}" type="slidenum">
              <a:rPr lang="en-US" smtClean="0"/>
              <a:t>‹#›</a:t>
            </a:fld>
            <a:endParaRPr lang="en-US"/>
          </a:p>
        </p:txBody>
      </p:sp>
    </p:spTree>
    <p:extLst>
      <p:ext uri="{BB962C8B-B14F-4D97-AF65-F5344CB8AC3E}">
        <p14:creationId xmlns:p14="http://schemas.microsoft.com/office/powerpoint/2010/main" val="2780597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6C5B6-827E-43AA-A2FC-5A2D279CBC8C}" type="datetimeFigureOut">
              <a:rPr lang="en-US" smtClean="0"/>
              <a:t>10/13/2015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8DD4-4893-45E1-AD0D-3E740BF7BB51}" type="slidenum">
              <a:rPr lang="en-US" smtClean="0"/>
              <a:t>‹#›</a:t>
            </a:fld>
            <a:endParaRPr lang="en-US"/>
          </a:p>
        </p:txBody>
      </p:sp>
    </p:spTree>
    <p:extLst>
      <p:ext uri="{BB962C8B-B14F-4D97-AF65-F5344CB8AC3E}">
        <p14:creationId xmlns:p14="http://schemas.microsoft.com/office/powerpoint/2010/main" val="387988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6C5B6-827E-43AA-A2FC-5A2D279CBC8C}" type="datetimeFigureOut">
              <a:rPr lang="en-US" smtClean="0"/>
              <a:t>10/13/2015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8DD4-4893-45E1-AD0D-3E740BF7BB51}" type="slidenum">
              <a:rPr lang="en-US" smtClean="0"/>
              <a:t>‹#›</a:t>
            </a:fld>
            <a:endParaRPr lang="en-US"/>
          </a:p>
        </p:txBody>
      </p:sp>
    </p:spTree>
    <p:extLst>
      <p:ext uri="{BB962C8B-B14F-4D97-AF65-F5344CB8AC3E}">
        <p14:creationId xmlns:p14="http://schemas.microsoft.com/office/powerpoint/2010/main" val="149481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6C5B6-827E-43AA-A2FC-5A2D279CBC8C}" type="datetimeFigureOut">
              <a:rPr lang="en-US" smtClean="0"/>
              <a:t>10/13/2015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8DD4-4893-45E1-AD0D-3E740BF7BB51}" type="slidenum">
              <a:rPr lang="en-US" smtClean="0"/>
              <a:t>‹#›</a:t>
            </a:fld>
            <a:endParaRPr lang="en-US"/>
          </a:p>
        </p:txBody>
      </p:sp>
    </p:spTree>
    <p:extLst>
      <p:ext uri="{BB962C8B-B14F-4D97-AF65-F5344CB8AC3E}">
        <p14:creationId xmlns:p14="http://schemas.microsoft.com/office/powerpoint/2010/main" val="156675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96C5B6-827E-43AA-A2FC-5A2D279CBC8C}" type="datetimeFigureOut">
              <a:rPr lang="en-US" smtClean="0"/>
              <a:t>10/13/2015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8DD4-4893-45E1-AD0D-3E740BF7BB51}" type="slidenum">
              <a:rPr lang="en-US" smtClean="0"/>
              <a:t>‹#›</a:t>
            </a:fld>
            <a:endParaRPr lang="en-US"/>
          </a:p>
        </p:txBody>
      </p:sp>
    </p:spTree>
    <p:extLst>
      <p:ext uri="{BB962C8B-B14F-4D97-AF65-F5344CB8AC3E}">
        <p14:creationId xmlns:p14="http://schemas.microsoft.com/office/powerpoint/2010/main" val="2068495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96C5B6-827E-43AA-A2FC-5A2D279CBC8C}" type="datetimeFigureOut">
              <a:rPr lang="en-US" smtClean="0"/>
              <a:t>10/13/2015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8DD4-4893-45E1-AD0D-3E740BF7BB51}" type="slidenum">
              <a:rPr lang="en-US" smtClean="0"/>
              <a:t>‹#›</a:t>
            </a:fld>
            <a:endParaRPr lang="en-US"/>
          </a:p>
        </p:txBody>
      </p:sp>
    </p:spTree>
    <p:extLst>
      <p:ext uri="{BB962C8B-B14F-4D97-AF65-F5344CB8AC3E}">
        <p14:creationId xmlns:p14="http://schemas.microsoft.com/office/powerpoint/2010/main" val="3217706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96C5B6-827E-43AA-A2FC-5A2D279CBC8C}" type="datetimeFigureOut">
              <a:rPr lang="en-US" smtClean="0"/>
              <a:t>10/13/2015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38DD4-4893-45E1-AD0D-3E740BF7BB51}" type="slidenum">
              <a:rPr lang="en-US" smtClean="0"/>
              <a:t>‹#›</a:t>
            </a:fld>
            <a:endParaRPr lang="en-US"/>
          </a:p>
        </p:txBody>
      </p:sp>
    </p:spTree>
    <p:extLst>
      <p:ext uri="{BB962C8B-B14F-4D97-AF65-F5344CB8AC3E}">
        <p14:creationId xmlns:p14="http://schemas.microsoft.com/office/powerpoint/2010/main" val="251312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96C5B6-827E-43AA-A2FC-5A2D279CBC8C}" type="datetimeFigureOut">
              <a:rPr lang="en-US" smtClean="0"/>
              <a:t>10/13/2015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38DD4-4893-45E1-AD0D-3E740BF7BB51}" type="slidenum">
              <a:rPr lang="en-US" smtClean="0"/>
              <a:t>‹#›</a:t>
            </a:fld>
            <a:endParaRPr lang="en-US"/>
          </a:p>
        </p:txBody>
      </p:sp>
    </p:spTree>
    <p:extLst>
      <p:ext uri="{BB962C8B-B14F-4D97-AF65-F5344CB8AC3E}">
        <p14:creationId xmlns:p14="http://schemas.microsoft.com/office/powerpoint/2010/main" val="239028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6C5B6-827E-43AA-A2FC-5A2D279CBC8C}" type="datetimeFigureOut">
              <a:rPr lang="en-US" smtClean="0"/>
              <a:t>10/13/2015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38DD4-4893-45E1-AD0D-3E740BF7BB51}" type="slidenum">
              <a:rPr lang="en-US" smtClean="0"/>
              <a:t>‹#›</a:t>
            </a:fld>
            <a:endParaRPr lang="en-US"/>
          </a:p>
        </p:txBody>
      </p:sp>
    </p:spTree>
    <p:extLst>
      <p:ext uri="{BB962C8B-B14F-4D97-AF65-F5344CB8AC3E}">
        <p14:creationId xmlns:p14="http://schemas.microsoft.com/office/powerpoint/2010/main" val="2013025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96C5B6-827E-43AA-A2FC-5A2D279CBC8C}" type="datetimeFigureOut">
              <a:rPr lang="en-US" smtClean="0"/>
              <a:t>10/13/2015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8DD4-4893-45E1-AD0D-3E740BF7BB51}" type="slidenum">
              <a:rPr lang="en-US" smtClean="0"/>
              <a:t>‹#›</a:t>
            </a:fld>
            <a:endParaRPr lang="en-US"/>
          </a:p>
        </p:txBody>
      </p:sp>
    </p:spTree>
    <p:extLst>
      <p:ext uri="{BB962C8B-B14F-4D97-AF65-F5344CB8AC3E}">
        <p14:creationId xmlns:p14="http://schemas.microsoft.com/office/powerpoint/2010/main" val="3879526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96C5B6-827E-43AA-A2FC-5A2D279CBC8C}" type="datetimeFigureOut">
              <a:rPr lang="en-US" smtClean="0"/>
              <a:t>10/13/2015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8DD4-4893-45E1-AD0D-3E740BF7BB51}" type="slidenum">
              <a:rPr lang="en-US" smtClean="0"/>
              <a:t>‹#›</a:t>
            </a:fld>
            <a:endParaRPr lang="en-US"/>
          </a:p>
        </p:txBody>
      </p:sp>
    </p:spTree>
    <p:extLst>
      <p:ext uri="{BB962C8B-B14F-4D97-AF65-F5344CB8AC3E}">
        <p14:creationId xmlns:p14="http://schemas.microsoft.com/office/powerpoint/2010/main" val="267098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6C5B6-827E-43AA-A2FC-5A2D279CBC8C}" type="datetimeFigureOut">
              <a:rPr lang="en-US" smtClean="0"/>
              <a:t>10/13/2015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38DD4-4893-45E1-AD0D-3E740BF7BB51}" type="slidenum">
              <a:rPr lang="en-US" smtClean="0"/>
              <a:t>‹#›</a:t>
            </a:fld>
            <a:endParaRPr lang="en-US"/>
          </a:p>
        </p:txBody>
      </p:sp>
    </p:spTree>
    <p:extLst>
      <p:ext uri="{BB962C8B-B14F-4D97-AF65-F5344CB8AC3E}">
        <p14:creationId xmlns:p14="http://schemas.microsoft.com/office/powerpoint/2010/main" val="172872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1.png"/><Relationship Id="rId2" Type="http://schemas.openxmlformats.org/officeDocument/2006/relationships/slideLayout" Target="../slideLayouts/slideLayout2.xml"/><Relationship Id="rId16" Type="http://schemas.openxmlformats.org/officeDocument/2006/relationships/chart" Target="../charts/chart2.xml"/><Relationship Id="rId1" Type="http://schemas.openxmlformats.org/officeDocument/2006/relationships/vmlDrawing" Target="../drawings/vmlDrawing1.vml"/><Relationship Id="rId6" Type="http://schemas.openxmlformats.org/officeDocument/2006/relationships/image" Target="../media/image8.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chart" Target="../charts/chart1.xm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oleObject" Target="../embeddings/oleObject4.bin"/><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27.emf"/><Relationship Id="rId3" Type="http://schemas.openxmlformats.org/officeDocument/2006/relationships/image" Target="../media/image17.emf"/><Relationship Id="rId7" Type="http://schemas.openxmlformats.org/officeDocument/2006/relationships/image" Target="../media/image21.emf"/><Relationship Id="rId12" Type="http://schemas.openxmlformats.org/officeDocument/2006/relationships/image" Target="../media/image26.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emf"/><Relationship Id="rId11" Type="http://schemas.openxmlformats.org/officeDocument/2006/relationships/image" Target="../media/image25.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hyperlink" Target="http://www.omicsonline.org/" TargetMode="External"/><Relationship Id="rId7"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hyperlink" Target="mailto:contact.omics@omicsonline.org" TargetMode="External"/><Relationship Id="rId5" Type="http://schemas.openxmlformats.org/officeDocument/2006/relationships/hyperlink" Target="http://www.omicsonline.org/international-scientific-conferences/" TargetMode="External"/><Relationship Id="rId4" Type="http://schemas.openxmlformats.org/officeDocument/2006/relationships/hyperlink" Target="http://www.omicsonline.org/open-access.ph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3cb%3eReaction:%3c/b%3e%20diphosphate%20+%20uridine-5/'-phosphate%20%20&#8592;%20%205-phospho-&#945;-D-ribose%201-diphosphate%20+%20uracil"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pmn.plantcyc.org/PLANT/NEW-IMAGE?type=REACTION&amp;object=URACIL-PRIBOSYLTRANS-RXN" TargetMode="External"/><Relationship Id="rId4" Type="http://schemas.openxmlformats.org/officeDocument/2006/relationships/image" Target="../media/image2.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normAutofit/>
          </a:bodyPr>
          <a:lstStyle/>
          <a:p>
            <a:r>
              <a:rPr lang="en-US" sz="4800" b="1" dirty="0" smtClean="0"/>
              <a:t>Research interest</a:t>
            </a:r>
            <a:endParaRPr lang="en-US" sz="4800" b="1" dirty="0"/>
          </a:p>
        </p:txBody>
      </p:sp>
      <p:sp>
        <p:nvSpPr>
          <p:cNvPr id="3" name="Subtitle 2"/>
          <p:cNvSpPr>
            <a:spLocks noGrp="1"/>
          </p:cNvSpPr>
          <p:nvPr>
            <p:ph type="subTitle" idx="1"/>
          </p:nvPr>
        </p:nvSpPr>
        <p:spPr/>
        <p:txBody>
          <a:bodyPr/>
          <a:lstStyle/>
          <a:p>
            <a:r>
              <a:rPr lang="en-US" dirty="0" smtClean="0"/>
              <a:t>Mingjie Chen</a:t>
            </a:r>
          </a:p>
          <a:p>
            <a:r>
              <a:rPr lang="en-US" dirty="0" smtClean="0"/>
              <a:t>July 26, 2014</a:t>
            </a:r>
            <a:endParaRPr lang="en-US" dirty="0"/>
          </a:p>
        </p:txBody>
      </p:sp>
    </p:spTree>
    <p:extLst>
      <p:ext uri="{BB962C8B-B14F-4D97-AF65-F5344CB8AC3E}">
        <p14:creationId xmlns:p14="http://schemas.microsoft.com/office/powerpoint/2010/main" val="1295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152400"/>
            <a:ext cx="9144000" cy="1447800"/>
          </a:xfrm>
        </p:spPr>
        <p:txBody>
          <a:bodyPr>
            <a:normAutofit/>
          </a:bodyPr>
          <a:lstStyle/>
          <a:p>
            <a:pPr eaLnBrk="1" hangingPunct="1"/>
            <a:r>
              <a:rPr lang="en-US" altLang="en-US" sz="3600" b="1" dirty="0" smtClean="0"/>
              <a:t>In </a:t>
            </a:r>
            <a:r>
              <a:rPr lang="en-US" altLang="en-US" sz="3600" b="1" i="1" dirty="0" smtClean="0"/>
              <a:t>Arabidopsis</a:t>
            </a:r>
            <a:r>
              <a:rPr lang="en-US" altLang="en-US" sz="3600" b="1" dirty="0" smtClean="0"/>
              <a:t> genome there are five UKLs members, UKL1 and 2 are localizes in plastid</a:t>
            </a:r>
          </a:p>
        </p:txBody>
      </p:sp>
      <p:sp>
        <p:nvSpPr>
          <p:cNvPr id="9219" name="Rectangle 8"/>
          <p:cNvSpPr>
            <a:spLocks noChangeArrowheads="1"/>
          </p:cNvSpPr>
          <p:nvPr/>
        </p:nvSpPr>
        <p:spPr bwMode="auto">
          <a:xfrm>
            <a:off x="2514600" y="-22250400"/>
            <a:ext cx="662940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spcBef>
                <a:spcPct val="50000"/>
              </a:spcBef>
            </a:pPr>
            <a:r>
              <a:rPr lang="en-US" altLang="en-US" sz="1200"/>
              <a:t>UKL5            -----------MEKlSn----GvR-dhcLISdy------------------vSpSaPApl</a:t>
            </a:r>
          </a:p>
          <a:p>
            <a:pPr eaLnBrk="1" hangingPunct="1">
              <a:spcBef>
                <a:spcPct val="50000"/>
              </a:spcBef>
            </a:pPr>
            <a:r>
              <a:rPr lang="en-US" altLang="en-US" sz="1200"/>
              <a:t>UKL1            MPEdSsSldyAMEKASgpHFSGLR-fDGLLSSsPPnSsvvsSlrsavSSSspSsSDPeap</a:t>
            </a:r>
          </a:p>
          <a:p>
            <a:pPr eaLnBrk="1" hangingPunct="1">
              <a:spcBef>
                <a:spcPct val="50000"/>
              </a:spcBef>
            </a:pPr>
            <a:r>
              <a:rPr lang="en-US" altLang="en-US" sz="1200"/>
              <a:t>UKL2            MPEdStaidyvMEKASgpHFSGLR-lDGLLSSpskSSvsspShfrlsNSSfsAtdDPAap</a:t>
            </a:r>
          </a:p>
          <a:p>
            <a:pPr eaLnBrk="1" hangingPunct="1">
              <a:spcBef>
                <a:spcPct val="50000"/>
              </a:spcBef>
            </a:pPr>
            <a:r>
              <a:rPr lang="en-US" altLang="en-US" sz="1200"/>
              <a:t>UKL3            --maSKSdvniiEtSSkvHFSGfhqmDGLaSNrP-----------------eqmAEeeeh</a:t>
            </a:r>
          </a:p>
          <a:p>
            <a:pPr eaLnBrk="1" hangingPunct="1">
              <a:spcBef>
                <a:spcPct val="50000"/>
              </a:spcBef>
            </a:pPr>
            <a:r>
              <a:rPr lang="en-US" altLang="en-US" sz="1200"/>
              <a:t>UKL4            --mgSKSvvdmiEaASraHFSGLh-vnGhMnglePSalke-----------tTsAsediq</a:t>
            </a:r>
          </a:p>
          <a:p>
            <a:pPr eaLnBrk="1" hangingPunct="1">
              <a:spcBef>
                <a:spcPct val="50000"/>
              </a:spcBef>
            </a:pPr>
            <a:endParaRPr lang="en-US" altLang="en-US" sz="1200"/>
          </a:p>
          <a:p>
            <a:pPr eaLnBrk="1" hangingPunct="1">
              <a:spcBef>
                <a:spcPct val="50000"/>
              </a:spcBef>
            </a:pPr>
            <a:r>
              <a:rPr lang="en-US" altLang="en-US" sz="1200"/>
              <a:t>UKL5            kQPFVIGVAGGTASGKTTVCnMImsQLHDQRVVLVNQDSFYHsLTkEkLnKVHEYNFDHP</a:t>
            </a:r>
          </a:p>
          <a:p>
            <a:pPr eaLnBrk="1" hangingPunct="1">
              <a:spcBef>
                <a:spcPct val="50000"/>
              </a:spcBef>
            </a:pPr>
            <a:r>
              <a:rPr lang="en-US" altLang="en-US" sz="1200"/>
              <a:t>UKL1            kQPFiIGVsGGTASGKTTVCDMIIQQLHDhRVVLVNQDSFYrGLTsEELqRVqEYNFDHP</a:t>
            </a:r>
          </a:p>
          <a:p>
            <a:pPr eaLnBrk="1" hangingPunct="1">
              <a:spcBef>
                <a:spcPct val="50000"/>
              </a:spcBef>
            </a:pPr>
            <a:r>
              <a:rPr lang="en-US" altLang="en-US" sz="1200"/>
              <a:t>UKL2            hQPFVIGVtGGTASGKTTVCDMIIQQLHDhRIVLVNQDSFYrGLTsEELehVqEYNFDHP</a:t>
            </a:r>
          </a:p>
          <a:p>
            <a:pPr eaLnBrk="1" hangingPunct="1">
              <a:spcBef>
                <a:spcPct val="50000"/>
              </a:spcBef>
            </a:pPr>
            <a:r>
              <a:rPr lang="en-US" altLang="en-US" sz="1200"/>
              <a:t>UKL3            gQPFVIGVAGGaASGKTTVCDMImQQLHDQRaVvVNQDSFYHnvnEvELvRVHdYNFDHP</a:t>
            </a:r>
          </a:p>
          <a:p>
            <a:pPr eaLnBrk="1" hangingPunct="1">
              <a:spcBef>
                <a:spcPct val="50000"/>
              </a:spcBef>
            </a:pPr>
            <a:r>
              <a:rPr lang="en-US" altLang="en-US" sz="1200"/>
              <a:t>UKL4            rQPFVIGVAGGaASGKTTVCDMIIQQLHDQRVVLiNlDSFYHnLTEEELaRVHEYNFDHP</a:t>
            </a:r>
          </a:p>
          <a:p>
            <a:pPr eaLnBrk="1" hangingPunct="1">
              <a:spcBef>
                <a:spcPct val="50000"/>
              </a:spcBef>
            </a:pPr>
            <a:endParaRPr lang="en-US" altLang="en-US" sz="1200"/>
          </a:p>
          <a:p>
            <a:pPr eaLnBrk="1" hangingPunct="1">
              <a:spcBef>
                <a:spcPct val="50000"/>
              </a:spcBef>
            </a:pPr>
            <a:r>
              <a:rPr lang="en-US" altLang="en-US" sz="1200"/>
              <a:t>UKL5            DAFnTEvLLSCMEKLRSGQPVnIPsYDFKiHQ-SIessspVNPgDVIILEGILVlnDPRV</a:t>
            </a:r>
          </a:p>
          <a:p>
            <a:pPr eaLnBrk="1" hangingPunct="1">
              <a:spcBef>
                <a:spcPct val="50000"/>
              </a:spcBef>
            </a:pPr>
            <a:r>
              <a:rPr lang="en-US" altLang="en-US" sz="1200"/>
              <a:t>UKL1            DAFDTEQLLhCaEtLkSGQPyqvPiYDFKTHQRrsdtfRQVNasDVIILEGILVFHDsRV</a:t>
            </a:r>
          </a:p>
          <a:p>
            <a:pPr eaLnBrk="1" hangingPunct="1">
              <a:spcBef>
                <a:spcPct val="50000"/>
              </a:spcBef>
            </a:pPr>
            <a:r>
              <a:rPr lang="en-US" altLang="en-US" sz="1200"/>
              <a:t>UKL2            DAFDTEQLLhCvdiLkSGQPyqIPiYDFKTHQRkVdafRQVNacDVIILEGILVFHDsRV</a:t>
            </a:r>
          </a:p>
          <a:p>
            <a:pPr eaLnBrk="1" hangingPunct="1">
              <a:spcBef>
                <a:spcPct val="50000"/>
              </a:spcBef>
            </a:pPr>
            <a:r>
              <a:rPr lang="en-US" altLang="en-US" sz="1200"/>
              <a:t>UKL3            DAFDTEQLLSsMEKLRkGQaVDIPnYDFKsyknNVfppRRVNPsDVIILEGILIFHDPRV</a:t>
            </a:r>
          </a:p>
          <a:p>
            <a:pPr eaLnBrk="1" hangingPunct="1">
              <a:spcBef>
                <a:spcPct val="50000"/>
              </a:spcBef>
            </a:pPr>
            <a:r>
              <a:rPr lang="en-US" altLang="en-US" sz="1200"/>
              <a:t>UKL4            DAFDTEhLLSCMEKLRqGQaVDIPkYDFKTyrsSV--fRRVNPtDVIILEGILlFHDPRV</a:t>
            </a:r>
          </a:p>
          <a:p>
            <a:pPr eaLnBrk="1" hangingPunct="1">
              <a:spcBef>
                <a:spcPct val="50000"/>
              </a:spcBef>
            </a:pPr>
            <a:endParaRPr lang="en-US" altLang="en-US" sz="1200"/>
          </a:p>
        </p:txBody>
      </p:sp>
      <p:grpSp>
        <p:nvGrpSpPr>
          <p:cNvPr id="7" name="Group 6"/>
          <p:cNvGrpSpPr/>
          <p:nvPr/>
        </p:nvGrpSpPr>
        <p:grpSpPr>
          <a:xfrm>
            <a:off x="6641454" y="2034925"/>
            <a:ext cx="1160129" cy="3561671"/>
            <a:chOff x="6641454" y="2034925"/>
            <a:chExt cx="1160129" cy="3561671"/>
          </a:xfrm>
        </p:grpSpPr>
        <p:sp>
          <p:nvSpPr>
            <p:cNvPr id="9224" name="Text Box 22"/>
            <p:cNvSpPr txBox="1">
              <a:spLocks noChangeArrowheads="1"/>
            </p:cNvSpPr>
            <p:nvPr/>
          </p:nvSpPr>
          <p:spPr bwMode="auto">
            <a:xfrm>
              <a:off x="6641454" y="2034925"/>
              <a:ext cx="1114883" cy="5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2800" b="1" i="1" dirty="0"/>
                <a:t>UKL1</a:t>
              </a:r>
            </a:p>
          </p:txBody>
        </p:sp>
        <p:sp>
          <p:nvSpPr>
            <p:cNvPr id="9228" name="Text Box 27"/>
            <p:cNvSpPr txBox="1">
              <a:spLocks noChangeArrowheads="1"/>
            </p:cNvSpPr>
            <p:nvPr/>
          </p:nvSpPr>
          <p:spPr bwMode="auto">
            <a:xfrm>
              <a:off x="6679095" y="2631205"/>
              <a:ext cx="1114883" cy="51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2800" b="1" i="1" dirty="0"/>
                <a:t>UKL2</a:t>
              </a:r>
            </a:p>
          </p:txBody>
        </p:sp>
        <p:sp>
          <p:nvSpPr>
            <p:cNvPr id="9231" name="Text Box 31"/>
            <p:cNvSpPr txBox="1">
              <a:spLocks noChangeArrowheads="1"/>
            </p:cNvSpPr>
            <p:nvPr/>
          </p:nvSpPr>
          <p:spPr bwMode="auto">
            <a:xfrm>
              <a:off x="6649328" y="3635989"/>
              <a:ext cx="1114883" cy="51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2800" b="1" i="1" dirty="0"/>
                <a:t>UKL3</a:t>
              </a:r>
            </a:p>
          </p:txBody>
        </p:sp>
        <p:sp>
          <p:nvSpPr>
            <p:cNvPr id="9234" name="Text Box 34"/>
            <p:cNvSpPr txBox="1">
              <a:spLocks noChangeArrowheads="1"/>
            </p:cNvSpPr>
            <p:nvPr/>
          </p:nvSpPr>
          <p:spPr bwMode="auto">
            <a:xfrm>
              <a:off x="6654001" y="4356093"/>
              <a:ext cx="1114883" cy="5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2800" b="1" i="1" dirty="0"/>
                <a:t>UKL4</a:t>
              </a:r>
            </a:p>
          </p:txBody>
        </p:sp>
        <p:sp>
          <p:nvSpPr>
            <p:cNvPr id="9237" name="Text Box 37"/>
            <p:cNvSpPr txBox="1">
              <a:spLocks noChangeArrowheads="1"/>
            </p:cNvSpPr>
            <p:nvPr/>
          </p:nvSpPr>
          <p:spPr bwMode="auto">
            <a:xfrm>
              <a:off x="6686700" y="5077655"/>
              <a:ext cx="1114883" cy="51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2800" b="1" i="1" dirty="0"/>
                <a:t>UKL5</a:t>
              </a:r>
            </a:p>
          </p:txBody>
        </p:sp>
      </p:grpSp>
      <p:grpSp>
        <p:nvGrpSpPr>
          <p:cNvPr id="8" name="Group 7"/>
          <p:cNvGrpSpPr/>
          <p:nvPr/>
        </p:nvGrpSpPr>
        <p:grpSpPr>
          <a:xfrm>
            <a:off x="1864400" y="2006211"/>
            <a:ext cx="2404680" cy="3577197"/>
            <a:chOff x="1864400" y="2006211"/>
            <a:chExt cx="2404680" cy="3577197"/>
          </a:xfrm>
        </p:grpSpPr>
        <p:sp>
          <p:nvSpPr>
            <p:cNvPr id="9222" name="Rectangle 11"/>
            <p:cNvSpPr>
              <a:spLocks noChangeArrowheads="1"/>
            </p:cNvSpPr>
            <p:nvPr/>
          </p:nvSpPr>
          <p:spPr bwMode="auto">
            <a:xfrm>
              <a:off x="1870484" y="2006211"/>
              <a:ext cx="2389470" cy="521857"/>
            </a:xfrm>
            <a:prstGeom prst="rect">
              <a:avLst/>
            </a:prstGeom>
            <a:solidFill>
              <a:srgbClr val="00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ltLang="en-US" b="1" dirty="0"/>
                <a:t>UK</a:t>
              </a:r>
            </a:p>
          </p:txBody>
        </p:sp>
        <p:sp>
          <p:nvSpPr>
            <p:cNvPr id="9226" name="Rectangle 25"/>
            <p:cNvSpPr>
              <a:spLocks noChangeArrowheads="1"/>
            </p:cNvSpPr>
            <p:nvPr/>
          </p:nvSpPr>
          <p:spPr bwMode="auto">
            <a:xfrm>
              <a:off x="1865921" y="2624797"/>
              <a:ext cx="2389470" cy="526230"/>
            </a:xfrm>
            <a:prstGeom prst="rect">
              <a:avLst/>
            </a:prstGeom>
            <a:solidFill>
              <a:srgbClr val="00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altLang="en-US"/>
            </a:p>
          </p:txBody>
        </p:sp>
        <p:sp>
          <p:nvSpPr>
            <p:cNvPr id="9238" name="Rectangle 39"/>
            <p:cNvSpPr>
              <a:spLocks noChangeArrowheads="1"/>
            </p:cNvSpPr>
            <p:nvPr/>
          </p:nvSpPr>
          <p:spPr bwMode="auto">
            <a:xfrm>
              <a:off x="1873526" y="2633542"/>
              <a:ext cx="2389470" cy="521857"/>
            </a:xfrm>
            <a:prstGeom prst="rect">
              <a:avLst/>
            </a:prstGeom>
            <a:solidFill>
              <a:srgbClr val="00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ltLang="en-US" b="1" dirty="0"/>
                <a:t>UK</a:t>
              </a:r>
            </a:p>
          </p:txBody>
        </p:sp>
        <p:sp>
          <p:nvSpPr>
            <p:cNvPr id="9229" name="Rectangle 29"/>
            <p:cNvSpPr>
              <a:spLocks noChangeArrowheads="1"/>
            </p:cNvSpPr>
            <p:nvPr/>
          </p:nvSpPr>
          <p:spPr bwMode="auto">
            <a:xfrm>
              <a:off x="1870484" y="3619885"/>
              <a:ext cx="2389470" cy="521857"/>
            </a:xfrm>
            <a:prstGeom prst="rect">
              <a:avLst/>
            </a:prstGeom>
            <a:solidFill>
              <a:srgbClr val="00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altLang="en-US"/>
            </a:p>
          </p:txBody>
        </p:sp>
        <p:sp>
          <p:nvSpPr>
            <p:cNvPr id="9239" name="Rectangle 40"/>
            <p:cNvSpPr>
              <a:spLocks noChangeArrowheads="1"/>
            </p:cNvSpPr>
            <p:nvPr/>
          </p:nvSpPr>
          <p:spPr bwMode="auto">
            <a:xfrm>
              <a:off x="1864400" y="3615512"/>
              <a:ext cx="2389470" cy="521857"/>
            </a:xfrm>
            <a:prstGeom prst="rect">
              <a:avLst/>
            </a:prstGeom>
            <a:solidFill>
              <a:srgbClr val="00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ltLang="en-US" b="1"/>
                <a:t>UK</a:t>
              </a:r>
            </a:p>
          </p:txBody>
        </p:sp>
        <p:sp>
          <p:nvSpPr>
            <p:cNvPr id="9232" name="Rectangle 32"/>
            <p:cNvSpPr>
              <a:spLocks noChangeArrowheads="1"/>
            </p:cNvSpPr>
            <p:nvPr/>
          </p:nvSpPr>
          <p:spPr bwMode="auto">
            <a:xfrm>
              <a:off x="1868963" y="4339989"/>
              <a:ext cx="2389470" cy="521857"/>
            </a:xfrm>
            <a:prstGeom prst="rect">
              <a:avLst/>
            </a:prstGeom>
            <a:solidFill>
              <a:srgbClr val="00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altLang="en-US"/>
            </a:p>
          </p:txBody>
        </p:sp>
        <p:sp>
          <p:nvSpPr>
            <p:cNvPr id="9240" name="Rectangle 41"/>
            <p:cNvSpPr>
              <a:spLocks noChangeArrowheads="1"/>
            </p:cNvSpPr>
            <p:nvPr/>
          </p:nvSpPr>
          <p:spPr bwMode="auto">
            <a:xfrm>
              <a:off x="1879610" y="4344362"/>
              <a:ext cx="2389470" cy="521857"/>
            </a:xfrm>
            <a:prstGeom prst="rect">
              <a:avLst/>
            </a:prstGeom>
            <a:solidFill>
              <a:srgbClr val="00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ltLang="en-US" b="1"/>
                <a:t>UK</a:t>
              </a:r>
            </a:p>
          </p:txBody>
        </p:sp>
        <p:sp>
          <p:nvSpPr>
            <p:cNvPr id="9235" name="Rectangle 35"/>
            <p:cNvSpPr>
              <a:spLocks noChangeArrowheads="1"/>
            </p:cNvSpPr>
            <p:nvPr/>
          </p:nvSpPr>
          <p:spPr bwMode="auto">
            <a:xfrm>
              <a:off x="1873526" y="5061551"/>
              <a:ext cx="2389470" cy="521857"/>
            </a:xfrm>
            <a:prstGeom prst="rect">
              <a:avLst/>
            </a:prstGeom>
            <a:solidFill>
              <a:srgbClr val="00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altLang="en-US"/>
            </a:p>
          </p:txBody>
        </p:sp>
        <p:sp>
          <p:nvSpPr>
            <p:cNvPr id="9241" name="Rectangle 42"/>
            <p:cNvSpPr>
              <a:spLocks noChangeArrowheads="1"/>
            </p:cNvSpPr>
            <p:nvPr/>
          </p:nvSpPr>
          <p:spPr bwMode="auto">
            <a:xfrm>
              <a:off x="1879610" y="5052805"/>
              <a:ext cx="2389470" cy="521857"/>
            </a:xfrm>
            <a:prstGeom prst="rect">
              <a:avLst/>
            </a:prstGeom>
            <a:solidFill>
              <a:srgbClr val="00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ltLang="en-US" b="1"/>
                <a:t>UK</a:t>
              </a:r>
            </a:p>
          </p:txBody>
        </p:sp>
      </p:grpSp>
      <p:grpSp>
        <p:nvGrpSpPr>
          <p:cNvPr id="9" name="Group 8"/>
          <p:cNvGrpSpPr/>
          <p:nvPr/>
        </p:nvGrpSpPr>
        <p:grpSpPr>
          <a:xfrm>
            <a:off x="4238660" y="2006551"/>
            <a:ext cx="2430158" cy="3576857"/>
            <a:chOff x="4238660" y="2006551"/>
            <a:chExt cx="2430158" cy="3576857"/>
          </a:xfrm>
        </p:grpSpPr>
        <p:sp>
          <p:nvSpPr>
            <p:cNvPr id="9223" name="Rectangle 12"/>
            <p:cNvSpPr>
              <a:spLocks noChangeArrowheads="1"/>
            </p:cNvSpPr>
            <p:nvPr/>
          </p:nvSpPr>
          <p:spPr bwMode="auto">
            <a:xfrm>
              <a:off x="4243223" y="2006551"/>
              <a:ext cx="2389470" cy="521857"/>
            </a:xfrm>
            <a:prstGeom prst="rect">
              <a:avLst/>
            </a:prstGeom>
            <a:solidFill>
              <a:srgbClr val="0000FF"/>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ltLang="en-US" b="1">
                  <a:solidFill>
                    <a:schemeClr val="bg1"/>
                  </a:solidFill>
                </a:rPr>
                <a:t>UPRT</a:t>
              </a:r>
            </a:p>
          </p:txBody>
        </p:sp>
        <p:sp>
          <p:nvSpPr>
            <p:cNvPr id="9227" name="Rectangle 26"/>
            <p:cNvSpPr>
              <a:spLocks noChangeArrowheads="1"/>
            </p:cNvSpPr>
            <p:nvPr/>
          </p:nvSpPr>
          <p:spPr bwMode="auto">
            <a:xfrm>
              <a:off x="4238660" y="2624796"/>
              <a:ext cx="2389470" cy="521857"/>
            </a:xfrm>
            <a:prstGeom prst="rect">
              <a:avLst/>
            </a:prstGeom>
            <a:solidFill>
              <a:srgbClr val="0000FF"/>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altLang="en-US"/>
            </a:p>
          </p:txBody>
        </p:sp>
        <p:sp>
          <p:nvSpPr>
            <p:cNvPr id="9242" name="Rectangle 44"/>
            <p:cNvSpPr>
              <a:spLocks noChangeArrowheads="1"/>
            </p:cNvSpPr>
            <p:nvPr/>
          </p:nvSpPr>
          <p:spPr bwMode="auto">
            <a:xfrm>
              <a:off x="4269080" y="2634222"/>
              <a:ext cx="2389470" cy="521857"/>
            </a:xfrm>
            <a:prstGeom prst="rect">
              <a:avLst/>
            </a:prstGeom>
            <a:solidFill>
              <a:srgbClr val="0000FF"/>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ltLang="en-US" b="1">
                  <a:solidFill>
                    <a:schemeClr val="bg1"/>
                  </a:solidFill>
                </a:rPr>
                <a:t>UPRT</a:t>
              </a:r>
            </a:p>
          </p:txBody>
        </p:sp>
        <p:sp>
          <p:nvSpPr>
            <p:cNvPr id="9230" name="Rectangle 30"/>
            <p:cNvSpPr>
              <a:spLocks noChangeArrowheads="1"/>
            </p:cNvSpPr>
            <p:nvPr/>
          </p:nvSpPr>
          <p:spPr bwMode="auto">
            <a:xfrm>
              <a:off x="4243223" y="3615512"/>
              <a:ext cx="2389470" cy="521857"/>
            </a:xfrm>
            <a:prstGeom prst="rect">
              <a:avLst/>
            </a:prstGeom>
            <a:solidFill>
              <a:srgbClr val="0000FF"/>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altLang="en-US"/>
            </a:p>
          </p:txBody>
        </p:sp>
        <p:sp>
          <p:nvSpPr>
            <p:cNvPr id="9243" name="Rectangle 45"/>
            <p:cNvSpPr>
              <a:spLocks noChangeArrowheads="1"/>
            </p:cNvSpPr>
            <p:nvPr/>
          </p:nvSpPr>
          <p:spPr bwMode="auto">
            <a:xfrm>
              <a:off x="4255012" y="3608393"/>
              <a:ext cx="2389470" cy="521857"/>
            </a:xfrm>
            <a:prstGeom prst="rect">
              <a:avLst/>
            </a:prstGeom>
            <a:solidFill>
              <a:srgbClr val="0000FF"/>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ltLang="en-US" b="1">
                  <a:solidFill>
                    <a:schemeClr val="bg1"/>
                  </a:solidFill>
                </a:rPr>
                <a:t>UPRT</a:t>
              </a:r>
            </a:p>
          </p:txBody>
        </p:sp>
        <p:sp>
          <p:nvSpPr>
            <p:cNvPr id="9233" name="Rectangle 33"/>
            <p:cNvSpPr>
              <a:spLocks noChangeArrowheads="1"/>
            </p:cNvSpPr>
            <p:nvPr/>
          </p:nvSpPr>
          <p:spPr bwMode="auto">
            <a:xfrm>
              <a:off x="4241702" y="4340329"/>
              <a:ext cx="2389470" cy="521857"/>
            </a:xfrm>
            <a:prstGeom prst="rect">
              <a:avLst/>
            </a:prstGeom>
            <a:solidFill>
              <a:srgbClr val="0000FF"/>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altLang="en-US"/>
            </a:p>
          </p:txBody>
        </p:sp>
        <p:sp>
          <p:nvSpPr>
            <p:cNvPr id="9244" name="Rectangle 46"/>
            <p:cNvSpPr>
              <a:spLocks noChangeArrowheads="1"/>
            </p:cNvSpPr>
            <p:nvPr/>
          </p:nvSpPr>
          <p:spPr bwMode="auto">
            <a:xfrm>
              <a:off x="4255012" y="4343754"/>
              <a:ext cx="2389470" cy="508398"/>
            </a:xfrm>
            <a:prstGeom prst="rect">
              <a:avLst/>
            </a:prstGeom>
            <a:solidFill>
              <a:srgbClr val="0000FF"/>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ltLang="en-US" b="1">
                  <a:solidFill>
                    <a:schemeClr val="bg1"/>
                  </a:solidFill>
                </a:rPr>
                <a:t>UPRT</a:t>
              </a:r>
            </a:p>
          </p:txBody>
        </p:sp>
        <p:sp>
          <p:nvSpPr>
            <p:cNvPr id="9236" name="Rectangle 36"/>
            <p:cNvSpPr>
              <a:spLocks noChangeArrowheads="1"/>
            </p:cNvSpPr>
            <p:nvPr/>
          </p:nvSpPr>
          <p:spPr bwMode="auto">
            <a:xfrm>
              <a:off x="4246265" y="5057178"/>
              <a:ext cx="2389470" cy="521857"/>
            </a:xfrm>
            <a:prstGeom prst="rect">
              <a:avLst/>
            </a:prstGeom>
            <a:solidFill>
              <a:srgbClr val="0000FF"/>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altLang="en-US"/>
            </a:p>
          </p:txBody>
        </p:sp>
        <p:sp>
          <p:nvSpPr>
            <p:cNvPr id="9245" name="Rectangle 47"/>
            <p:cNvSpPr>
              <a:spLocks noChangeArrowheads="1"/>
            </p:cNvSpPr>
            <p:nvPr/>
          </p:nvSpPr>
          <p:spPr bwMode="auto">
            <a:xfrm>
              <a:off x="4279348" y="5052805"/>
              <a:ext cx="2389470" cy="530603"/>
            </a:xfrm>
            <a:prstGeom prst="rect">
              <a:avLst/>
            </a:prstGeom>
            <a:solidFill>
              <a:srgbClr val="0000FF"/>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ltLang="en-US" b="1">
                  <a:solidFill>
                    <a:schemeClr val="bg1"/>
                  </a:solidFill>
                </a:rPr>
                <a:t>UPRT</a:t>
              </a:r>
            </a:p>
          </p:txBody>
        </p:sp>
      </p:grpSp>
      <p:grpSp>
        <p:nvGrpSpPr>
          <p:cNvPr id="10" name="Group 9"/>
          <p:cNvGrpSpPr/>
          <p:nvPr/>
        </p:nvGrpSpPr>
        <p:grpSpPr>
          <a:xfrm>
            <a:off x="1295400" y="2006211"/>
            <a:ext cx="647608" cy="1149868"/>
            <a:chOff x="1295400" y="2006211"/>
            <a:chExt cx="647608" cy="1149868"/>
          </a:xfrm>
        </p:grpSpPr>
        <p:sp>
          <p:nvSpPr>
            <p:cNvPr id="9221" name="Rectangle 10"/>
            <p:cNvSpPr>
              <a:spLocks noChangeArrowheads="1"/>
            </p:cNvSpPr>
            <p:nvPr/>
          </p:nvSpPr>
          <p:spPr bwMode="auto">
            <a:xfrm>
              <a:off x="1376163" y="2006211"/>
              <a:ext cx="477590" cy="521857"/>
            </a:xfrm>
            <a:prstGeom prst="rect">
              <a:avLst/>
            </a:prstGeom>
            <a:solidFill>
              <a:srgbClr val="FF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altLang="en-US"/>
            </a:p>
          </p:txBody>
        </p:sp>
        <p:sp>
          <p:nvSpPr>
            <p:cNvPr id="9225" name="Rectangle 24"/>
            <p:cNvSpPr>
              <a:spLocks noChangeArrowheads="1"/>
            </p:cNvSpPr>
            <p:nvPr/>
          </p:nvSpPr>
          <p:spPr bwMode="auto">
            <a:xfrm>
              <a:off x="1371600" y="2624797"/>
              <a:ext cx="477590" cy="531282"/>
            </a:xfrm>
            <a:prstGeom prst="rect">
              <a:avLst/>
            </a:prstGeom>
            <a:solidFill>
              <a:srgbClr val="FF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altLang="en-US"/>
            </a:p>
          </p:txBody>
        </p:sp>
        <p:sp>
          <p:nvSpPr>
            <p:cNvPr id="34" name="Text Box 22"/>
            <p:cNvSpPr txBox="1">
              <a:spLocks noChangeArrowheads="1"/>
            </p:cNvSpPr>
            <p:nvPr/>
          </p:nvSpPr>
          <p:spPr bwMode="auto">
            <a:xfrm>
              <a:off x="1295400" y="2017059"/>
              <a:ext cx="643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2800" b="1" dirty="0" smtClean="0"/>
                <a:t>TP</a:t>
              </a:r>
              <a:endParaRPr lang="en-US" altLang="en-US" sz="2800" b="1" dirty="0"/>
            </a:p>
          </p:txBody>
        </p:sp>
        <p:sp>
          <p:nvSpPr>
            <p:cNvPr id="35" name="Text Box 22"/>
            <p:cNvSpPr txBox="1">
              <a:spLocks noChangeArrowheads="1"/>
            </p:cNvSpPr>
            <p:nvPr/>
          </p:nvSpPr>
          <p:spPr bwMode="auto">
            <a:xfrm>
              <a:off x="1299883" y="2614427"/>
              <a:ext cx="643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2800" b="1" dirty="0" smtClean="0"/>
                <a:t>TP</a:t>
              </a:r>
              <a:endParaRPr lang="en-US" altLang="en-US" sz="2800" b="1" dirty="0"/>
            </a:p>
          </p:txBody>
        </p:sp>
      </p:grpSp>
    </p:spTree>
    <p:extLst>
      <p:ext uri="{BB962C8B-B14F-4D97-AF65-F5344CB8AC3E}">
        <p14:creationId xmlns:p14="http://schemas.microsoft.com/office/powerpoint/2010/main" val="146477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1066800"/>
          </a:xfrm>
        </p:spPr>
        <p:txBody>
          <a:bodyPr/>
          <a:lstStyle/>
          <a:p>
            <a:pPr eaLnBrk="1" hangingPunct="1"/>
            <a:r>
              <a:rPr lang="en-US" altLang="en-US" sz="2800" b="1" dirty="0" smtClean="0"/>
              <a:t>Transit Starch Content in Leaf and Developing Seeds Were Lower in </a:t>
            </a:r>
            <a:r>
              <a:rPr lang="en-US" altLang="en-US" sz="2800" b="1" i="1" dirty="0" smtClean="0"/>
              <a:t>ukl1</a:t>
            </a:r>
            <a:r>
              <a:rPr lang="en-US" altLang="en-US" sz="2800" b="1" dirty="0" smtClean="0"/>
              <a:t> and </a:t>
            </a:r>
            <a:r>
              <a:rPr lang="en-US" altLang="en-US" sz="2800" b="1" i="1" dirty="0" smtClean="0"/>
              <a:t>ukl2</a:t>
            </a:r>
            <a:r>
              <a:rPr lang="en-US" altLang="en-US" sz="2800" b="1" dirty="0" smtClean="0"/>
              <a:t> Mutant Plants</a:t>
            </a:r>
          </a:p>
        </p:txBody>
      </p:sp>
      <p:grpSp>
        <p:nvGrpSpPr>
          <p:cNvPr id="3" name="Group 2"/>
          <p:cNvGrpSpPr/>
          <p:nvPr/>
        </p:nvGrpSpPr>
        <p:grpSpPr>
          <a:xfrm>
            <a:off x="482238" y="993198"/>
            <a:ext cx="3746862" cy="2365501"/>
            <a:chOff x="482238" y="993198"/>
            <a:chExt cx="3746862" cy="2365501"/>
          </a:xfrm>
        </p:grpSpPr>
        <p:graphicFrame>
          <p:nvGraphicFramePr>
            <p:cNvPr id="6" name="Object 7"/>
            <p:cNvGraphicFramePr>
              <a:graphicFrameLocks noChangeAspect="1"/>
            </p:cNvGraphicFramePr>
            <p:nvPr>
              <p:extLst>
                <p:ext uri="{D42A27DB-BD31-4B8C-83A1-F6EECF244321}">
                  <p14:modId xmlns:p14="http://schemas.microsoft.com/office/powerpoint/2010/main" val="829972727"/>
                </p:ext>
              </p:extLst>
            </p:nvPr>
          </p:nvGraphicFramePr>
          <p:xfrm>
            <a:off x="3345822" y="1420810"/>
            <a:ext cx="883278" cy="914400"/>
          </p:xfrm>
          <a:graphic>
            <a:graphicData uri="http://schemas.openxmlformats.org/presentationml/2006/ole">
              <mc:AlternateContent xmlns:mc="http://schemas.openxmlformats.org/markup-compatibility/2006">
                <mc:Choice xmlns:v="urn:schemas-microsoft-com:vml" Requires="v">
                  <p:oleObj spid="_x0000_s2248" name="Image" r:id="rId3" imgW="2437923" imgH="2524266" progId="Photoshop.Image.7">
                    <p:embed/>
                  </p:oleObj>
                </mc:Choice>
                <mc:Fallback>
                  <p:oleObj name="Image" r:id="rId3" imgW="2437923" imgH="2524266"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5822" y="1420810"/>
                          <a:ext cx="883278" cy="914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8"/>
            <p:cNvSpPr txBox="1">
              <a:spLocks noChangeArrowheads="1"/>
            </p:cNvSpPr>
            <p:nvPr/>
          </p:nvSpPr>
          <p:spPr bwMode="auto">
            <a:xfrm>
              <a:off x="3402694" y="1000003"/>
              <a:ext cx="8002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dirty="0"/>
                <a:t>ukl2</a:t>
              </a:r>
            </a:p>
          </p:txBody>
        </p:sp>
        <p:graphicFrame>
          <p:nvGraphicFramePr>
            <p:cNvPr id="8" name="Object 9"/>
            <p:cNvGraphicFramePr>
              <a:graphicFrameLocks noChangeAspect="1"/>
            </p:cNvGraphicFramePr>
            <p:nvPr>
              <p:extLst>
                <p:ext uri="{D42A27DB-BD31-4B8C-83A1-F6EECF244321}">
                  <p14:modId xmlns:p14="http://schemas.microsoft.com/office/powerpoint/2010/main" val="3001070883"/>
                </p:ext>
              </p:extLst>
            </p:nvPr>
          </p:nvGraphicFramePr>
          <p:xfrm>
            <a:off x="1368250" y="1420810"/>
            <a:ext cx="883278" cy="914400"/>
          </p:xfrm>
          <a:graphic>
            <a:graphicData uri="http://schemas.openxmlformats.org/presentationml/2006/ole">
              <mc:AlternateContent xmlns:mc="http://schemas.openxmlformats.org/markup-compatibility/2006">
                <mc:Choice xmlns:v="urn:schemas-microsoft-com:vml" Requires="v">
                  <p:oleObj spid="_x0000_s2249" name="Image" r:id="rId5" imgW="2437923" imgH="2524266" progId="Photoshop.Image.7">
                    <p:embed/>
                  </p:oleObj>
                </mc:Choice>
                <mc:Fallback>
                  <p:oleObj name="Image" r:id="rId5" imgW="2437923" imgH="2524266"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8250" y="1420810"/>
                          <a:ext cx="883278" cy="914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11"/>
            <p:cNvGraphicFramePr>
              <a:graphicFrameLocks noChangeAspect="1"/>
            </p:cNvGraphicFramePr>
            <p:nvPr>
              <p:extLst>
                <p:ext uri="{D42A27DB-BD31-4B8C-83A1-F6EECF244321}">
                  <p14:modId xmlns:p14="http://schemas.microsoft.com/office/powerpoint/2010/main" val="3109921748"/>
                </p:ext>
              </p:extLst>
            </p:nvPr>
          </p:nvGraphicFramePr>
          <p:xfrm>
            <a:off x="1378002" y="2440669"/>
            <a:ext cx="883278" cy="914400"/>
          </p:xfrm>
          <a:graphic>
            <a:graphicData uri="http://schemas.openxmlformats.org/presentationml/2006/ole">
              <mc:AlternateContent xmlns:mc="http://schemas.openxmlformats.org/markup-compatibility/2006">
                <mc:Choice xmlns:v="urn:schemas-microsoft-com:vml" Requires="v">
                  <p:oleObj spid="_x0000_s2250" name="Image" r:id="rId7" imgW="2437923" imgH="2524266" progId="Photoshop.Image.7">
                    <p:embed/>
                  </p:oleObj>
                </mc:Choice>
                <mc:Fallback>
                  <p:oleObj name="Image" r:id="rId7" imgW="2437923" imgH="2524266"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8002" y="2440669"/>
                          <a:ext cx="883278" cy="914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12"/>
            <p:cNvGraphicFramePr>
              <a:graphicFrameLocks noChangeAspect="1"/>
            </p:cNvGraphicFramePr>
            <p:nvPr>
              <p:extLst>
                <p:ext uri="{D42A27DB-BD31-4B8C-83A1-F6EECF244321}">
                  <p14:modId xmlns:p14="http://schemas.microsoft.com/office/powerpoint/2010/main" val="3856148591"/>
                </p:ext>
              </p:extLst>
            </p:nvPr>
          </p:nvGraphicFramePr>
          <p:xfrm>
            <a:off x="3345822" y="2440669"/>
            <a:ext cx="883278" cy="914400"/>
          </p:xfrm>
          <a:graphic>
            <a:graphicData uri="http://schemas.openxmlformats.org/presentationml/2006/ole">
              <mc:AlternateContent xmlns:mc="http://schemas.openxmlformats.org/markup-compatibility/2006">
                <mc:Choice xmlns:v="urn:schemas-microsoft-com:vml" Requires="v">
                  <p:oleObj spid="_x0000_s2251" name="Image" r:id="rId9" imgW="2437923" imgH="2524266" progId="Photoshop.Image.7">
                    <p:embed/>
                  </p:oleObj>
                </mc:Choice>
                <mc:Fallback>
                  <p:oleObj name="Image" r:id="rId9" imgW="2437923" imgH="2524266"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5822" y="2440669"/>
                          <a:ext cx="883278" cy="914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22"/>
            <p:cNvGraphicFramePr>
              <a:graphicFrameLocks noChangeAspect="1"/>
            </p:cNvGraphicFramePr>
            <p:nvPr>
              <p:extLst>
                <p:ext uri="{D42A27DB-BD31-4B8C-83A1-F6EECF244321}">
                  <p14:modId xmlns:p14="http://schemas.microsoft.com/office/powerpoint/2010/main" val="1333520325"/>
                </p:ext>
              </p:extLst>
            </p:nvPr>
          </p:nvGraphicFramePr>
          <p:xfrm>
            <a:off x="2355222" y="1423985"/>
            <a:ext cx="883278" cy="914400"/>
          </p:xfrm>
          <a:graphic>
            <a:graphicData uri="http://schemas.openxmlformats.org/presentationml/2006/ole">
              <mc:AlternateContent xmlns:mc="http://schemas.openxmlformats.org/markup-compatibility/2006">
                <mc:Choice xmlns:v="urn:schemas-microsoft-com:vml" Requires="v">
                  <p:oleObj spid="_x0000_s2252" name="Image" r:id="rId11" imgW="2437923" imgH="2524266" progId="Photoshop.Image.7">
                    <p:embed/>
                  </p:oleObj>
                </mc:Choice>
                <mc:Fallback>
                  <p:oleObj name="Image" r:id="rId11" imgW="2437923" imgH="2524266" progId="Photoshop.Image.7">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55222" y="1423985"/>
                          <a:ext cx="883278" cy="914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23"/>
            <p:cNvGraphicFramePr>
              <a:graphicFrameLocks noChangeAspect="1"/>
            </p:cNvGraphicFramePr>
            <p:nvPr>
              <p:extLst>
                <p:ext uri="{D42A27DB-BD31-4B8C-83A1-F6EECF244321}">
                  <p14:modId xmlns:p14="http://schemas.microsoft.com/office/powerpoint/2010/main" val="3887871218"/>
                </p:ext>
              </p:extLst>
            </p:nvPr>
          </p:nvGraphicFramePr>
          <p:xfrm>
            <a:off x="2355222" y="2444299"/>
            <a:ext cx="883278" cy="914400"/>
          </p:xfrm>
          <a:graphic>
            <a:graphicData uri="http://schemas.openxmlformats.org/presentationml/2006/ole">
              <mc:AlternateContent xmlns:mc="http://schemas.openxmlformats.org/markup-compatibility/2006">
                <mc:Choice xmlns:v="urn:schemas-microsoft-com:vml" Requires="v">
                  <p:oleObj spid="_x0000_s2253" name="Image" r:id="rId13" imgW="2437923" imgH="2524266" progId="Photoshop.Image.7">
                    <p:embed/>
                  </p:oleObj>
                </mc:Choice>
                <mc:Fallback>
                  <p:oleObj name="Image" r:id="rId13" imgW="2437923" imgH="2524266" progId="Photoshop.Image.7">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5222" y="2444299"/>
                          <a:ext cx="883278" cy="914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24"/>
            <p:cNvSpPr txBox="1">
              <a:spLocks noChangeArrowheads="1"/>
            </p:cNvSpPr>
            <p:nvPr/>
          </p:nvSpPr>
          <p:spPr bwMode="auto">
            <a:xfrm>
              <a:off x="482238" y="1524000"/>
              <a:ext cx="1014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a:t>8:00AM</a:t>
              </a:r>
            </a:p>
          </p:txBody>
        </p:sp>
        <p:sp>
          <p:nvSpPr>
            <p:cNvPr id="14" name="Text Box 25"/>
            <p:cNvSpPr txBox="1">
              <a:spLocks noChangeArrowheads="1"/>
            </p:cNvSpPr>
            <p:nvPr/>
          </p:nvSpPr>
          <p:spPr bwMode="auto">
            <a:xfrm>
              <a:off x="511266" y="2472673"/>
              <a:ext cx="9075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a:t>6:00PM</a:t>
              </a:r>
            </a:p>
          </p:txBody>
        </p:sp>
        <p:sp>
          <p:nvSpPr>
            <p:cNvPr id="15" name="Text Box 26"/>
            <p:cNvSpPr txBox="1">
              <a:spLocks noChangeArrowheads="1"/>
            </p:cNvSpPr>
            <p:nvPr/>
          </p:nvSpPr>
          <p:spPr bwMode="auto">
            <a:xfrm>
              <a:off x="2428719" y="1016925"/>
              <a:ext cx="8002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dirty="0"/>
                <a:t>ukl1</a:t>
              </a:r>
            </a:p>
          </p:txBody>
        </p:sp>
        <p:sp>
          <p:nvSpPr>
            <p:cNvPr id="16" name="Text Box 10"/>
            <p:cNvSpPr txBox="1">
              <a:spLocks noChangeArrowheads="1"/>
            </p:cNvSpPr>
            <p:nvPr/>
          </p:nvSpPr>
          <p:spPr bwMode="auto">
            <a:xfrm>
              <a:off x="1484364" y="993198"/>
              <a:ext cx="6799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dirty="0"/>
                <a:t>Col</a:t>
              </a:r>
            </a:p>
          </p:txBody>
        </p:sp>
      </p:grpSp>
      <p:grpSp>
        <p:nvGrpSpPr>
          <p:cNvPr id="4" name="Group 3"/>
          <p:cNvGrpSpPr/>
          <p:nvPr/>
        </p:nvGrpSpPr>
        <p:grpSpPr>
          <a:xfrm>
            <a:off x="241119" y="3424279"/>
            <a:ext cx="4419600" cy="3311801"/>
            <a:chOff x="241119" y="3424279"/>
            <a:chExt cx="4419600" cy="3311801"/>
          </a:xfrm>
        </p:grpSpPr>
        <p:graphicFrame>
          <p:nvGraphicFramePr>
            <p:cNvPr id="17" name="Chart 16"/>
            <p:cNvGraphicFramePr>
              <a:graphicFrameLocks/>
            </p:cNvGraphicFramePr>
            <p:nvPr>
              <p:extLst>
                <p:ext uri="{D42A27DB-BD31-4B8C-83A1-F6EECF244321}">
                  <p14:modId xmlns:p14="http://schemas.microsoft.com/office/powerpoint/2010/main" val="2212831615"/>
                </p:ext>
              </p:extLst>
            </p:nvPr>
          </p:nvGraphicFramePr>
          <p:xfrm>
            <a:off x="241119" y="3424279"/>
            <a:ext cx="4419600" cy="3311801"/>
          </p:xfrm>
          <a:graphic>
            <a:graphicData uri="http://schemas.openxmlformats.org/drawingml/2006/chart">
              <c:chart xmlns:c="http://schemas.openxmlformats.org/drawingml/2006/chart" xmlns:r="http://schemas.openxmlformats.org/officeDocument/2006/relationships" r:id="rId15"/>
            </a:graphicData>
          </a:graphic>
        </p:graphicFrame>
        <p:sp>
          <p:nvSpPr>
            <p:cNvPr id="2" name="TextBox 1"/>
            <p:cNvSpPr txBox="1"/>
            <p:nvPr/>
          </p:nvSpPr>
          <p:spPr>
            <a:xfrm>
              <a:off x="3711402" y="4428589"/>
              <a:ext cx="364202" cy="646331"/>
            </a:xfrm>
            <a:prstGeom prst="rect">
              <a:avLst/>
            </a:prstGeom>
            <a:noFill/>
          </p:spPr>
          <p:txBody>
            <a:bodyPr wrap="none" rtlCol="0">
              <a:spAutoFit/>
            </a:bodyPr>
            <a:lstStyle/>
            <a:p>
              <a:r>
                <a:rPr lang="en-US" b="1" dirty="0" smtClean="0"/>
                <a:t>*</a:t>
              </a:r>
              <a:endParaRPr lang="en-US" b="1" dirty="0"/>
            </a:p>
          </p:txBody>
        </p:sp>
      </p:grpSp>
      <p:grpSp>
        <p:nvGrpSpPr>
          <p:cNvPr id="5" name="Group 4"/>
          <p:cNvGrpSpPr/>
          <p:nvPr/>
        </p:nvGrpSpPr>
        <p:grpSpPr>
          <a:xfrm>
            <a:off x="4610100" y="1744330"/>
            <a:ext cx="4343400" cy="5077153"/>
            <a:chOff x="4610100" y="1744330"/>
            <a:chExt cx="4343400" cy="5077153"/>
          </a:xfrm>
        </p:grpSpPr>
        <p:graphicFrame>
          <p:nvGraphicFramePr>
            <p:cNvPr id="18" name="Chart 17"/>
            <p:cNvGraphicFramePr>
              <a:graphicFrameLocks/>
            </p:cNvGraphicFramePr>
            <p:nvPr>
              <p:extLst>
                <p:ext uri="{D42A27DB-BD31-4B8C-83A1-F6EECF244321}">
                  <p14:modId xmlns:p14="http://schemas.microsoft.com/office/powerpoint/2010/main" val="2258453578"/>
                </p:ext>
              </p:extLst>
            </p:nvPr>
          </p:nvGraphicFramePr>
          <p:xfrm>
            <a:off x="4610100" y="1744330"/>
            <a:ext cx="4343400" cy="4876800"/>
          </p:xfrm>
          <a:graphic>
            <a:graphicData uri="http://schemas.openxmlformats.org/drawingml/2006/chart">
              <c:chart xmlns:c="http://schemas.openxmlformats.org/drawingml/2006/chart" xmlns:r="http://schemas.openxmlformats.org/officeDocument/2006/relationships" r:id="rId16"/>
            </a:graphicData>
          </a:graphic>
        </p:graphicFrame>
        <p:sp>
          <p:nvSpPr>
            <p:cNvPr id="19" name="Text Box 38"/>
            <p:cNvSpPr txBox="1">
              <a:spLocks noChangeArrowheads="1"/>
            </p:cNvSpPr>
            <p:nvPr/>
          </p:nvSpPr>
          <p:spPr bwMode="auto">
            <a:xfrm>
              <a:off x="6781800" y="6359818"/>
              <a:ext cx="8178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t>DAF</a:t>
              </a:r>
            </a:p>
          </p:txBody>
        </p:sp>
        <p:sp>
          <p:nvSpPr>
            <p:cNvPr id="20" name="TextBox 19"/>
            <p:cNvSpPr txBox="1"/>
            <p:nvPr/>
          </p:nvSpPr>
          <p:spPr>
            <a:xfrm>
              <a:off x="5950520" y="2745264"/>
              <a:ext cx="364202" cy="646331"/>
            </a:xfrm>
            <a:prstGeom prst="rect">
              <a:avLst/>
            </a:prstGeom>
            <a:noFill/>
          </p:spPr>
          <p:txBody>
            <a:bodyPr wrap="none" rtlCol="0">
              <a:spAutoFit/>
            </a:bodyPr>
            <a:lstStyle/>
            <a:p>
              <a:r>
                <a:rPr lang="en-US" b="1" dirty="0" smtClean="0"/>
                <a:t>*</a:t>
              </a:r>
              <a:endParaRPr lang="en-US" b="1" dirty="0"/>
            </a:p>
          </p:txBody>
        </p:sp>
        <p:sp>
          <p:nvSpPr>
            <p:cNvPr id="21" name="TextBox 20"/>
            <p:cNvSpPr txBox="1"/>
            <p:nvPr/>
          </p:nvSpPr>
          <p:spPr>
            <a:xfrm>
              <a:off x="5967323" y="3231559"/>
              <a:ext cx="364202" cy="646331"/>
            </a:xfrm>
            <a:prstGeom prst="rect">
              <a:avLst/>
            </a:prstGeom>
            <a:noFill/>
          </p:spPr>
          <p:txBody>
            <a:bodyPr wrap="none" rtlCol="0">
              <a:spAutoFit/>
            </a:bodyPr>
            <a:lstStyle/>
            <a:p>
              <a:r>
                <a:rPr lang="en-US" b="1" dirty="0" smtClean="0"/>
                <a:t>*</a:t>
              </a:r>
              <a:endParaRPr lang="en-US" b="1" dirty="0"/>
            </a:p>
          </p:txBody>
        </p:sp>
        <p:sp>
          <p:nvSpPr>
            <p:cNvPr id="22" name="TextBox 21"/>
            <p:cNvSpPr txBox="1"/>
            <p:nvPr/>
          </p:nvSpPr>
          <p:spPr>
            <a:xfrm>
              <a:off x="6888475" y="4266494"/>
              <a:ext cx="364202" cy="646331"/>
            </a:xfrm>
            <a:prstGeom prst="rect">
              <a:avLst/>
            </a:prstGeom>
            <a:noFill/>
          </p:spPr>
          <p:txBody>
            <a:bodyPr wrap="none" rtlCol="0">
              <a:spAutoFit/>
            </a:bodyPr>
            <a:lstStyle/>
            <a:p>
              <a:r>
                <a:rPr lang="en-US" b="1" dirty="0" smtClean="0"/>
                <a:t>*</a:t>
              </a:r>
              <a:endParaRPr lang="en-US" b="1" dirty="0"/>
            </a:p>
          </p:txBody>
        </p:sp>
      </p:grpSp>
    </p:spTree>
    <p:extLst>
      <p:ext uri="{BB962C8B-B14F-4D97-AF65-F5344CB8AC3E}">
        <p14:creationId xmlns:p14="http://schemas.microsoft.com/office/powerpoint/2010/main" val="172979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24"/>
            <a:ext cx="9144000" cy="1143000"/>
          </a:xfrm>
        </p:spPr>
        <p:txBody>
          <a:bodyPr/>
          <a:lstStyle/>
          <a:p>
            <a:r>
              <a:rPr lang="en-US" sz="3200" b="1" dirty="0" smtClean="0"/>
              <a:t>The UTP/UDP Ratio Was Lower in The Mutants Compared With WT</a:t>
            </a:r>
            <a:endParaRPr lang="en-US" sz="3200" b="1" dirty="0"/>
          </a:p>
        </p:txBody>
      </p:sp>
      <p:grpSp>
        <p:nvGrpSpPr>
          <p:cNvPr id="9" name="Group 8"/>
          <p:cNvGrpSpPr/>
          <p:nvPr/>
        </p:nvGrpSpPr>
        <p:grpSpPr>
          <a:xfrm>
            <a:off x="1295400" y="3870781"/>
            <a:ext cx="6400800" cy="2987219"/>
            <a:chOff x="1219200" y="3692068"/>
            <a:chExt cx="6400800" cy="2987219"/>
          </a:xfrm>
        </p:grpSpPr>
        <p:graphicFrame>
          <p:nvGraphicFramePr>
            <p:cNvPr id="5" name="Chart 4"/>
            <p:cNvGraphicFramePr>
              <a:graphicFrameLocks/>
            </p:cNvGraphicFramePr>
            <p:nvPr>
              <p:extLst>
                <p:ext uri="{D42A27DB-BD31-4B8C-83A1-F6EECF244321}">
                  <p14:modId xmlns:p14="http://schemas.microsoft.com/office/powerpoint/2010/main" val="4093283127"/>
                </p:ext>
              </p:extLst>
            </p:nvPr>
          </p:nvGraphicFramePr>
          <p:xfrm>
            <a:off x="2362200" y="3692068"/>
            <a:ext cx="5257800" cy="26479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962400" y="6248400"/>
              <a:ext cx="2792752" cy="430887"/>
            </a:xfrm>
            <a:prstGeom prst="rect">
              <a:avLst/>
            </a:prstGeom>
            <a:noFill/>
          </p:spPr>
          <p:txBody>
            <a:bodyPr wrap="none" rtlCol="0">
              <a:spAutoFit/>
            </a:bodyPr>
            <a:lstStyle/>
            <a:p>
              <a:r>
                <a:rPr lang="en-US" sz="2200" b="1" dirty="0" smtClean="0"/>
                <a:t>Hours after light on</a:t>
              </a:r>
              <a:endParaRPr lang="en-US" sz="2200" b="1" dirty="0"/>
            </a:p>
          </p:txBody>
        </p:sp>
        <p:sp>
          <p:nvSpPr>
            <p:cNvPr id="7" name="TextBox 6"/>
            <p:cNvSpPr txBox="1"/>
            <p:nvPr/>
          </p:nvSpPr>
          <p:spPr>
            <a:xfrm>
              <a:off x="1219200" y="4545687"/>
              <a:ext cx="2108013" cy="430887"/>
            </a:xfrm>
            <a:prstGeom prst="rect">
              <a:avLst/>
            </a:prstGeom>
            <a:noFill/>
            <a:scene3d>
              <a:camera prst="orthographicFront">
                <a:rot lat="0" lon="0" rev="5400000"/>
              </a:camera>
              <a:lightRig rig="threePt" dir="t"/>
            </a:scene3d>
          </p:spPr>
          <p:txBody>
            <a:bodyPr wrap="none" rtlCol="0">
              <a:spAutoFit/>
            </a:bodyPr>
            <a:lstStyle/>
            <a:p>
              <a:r>
                <a:rPr lang="en-US" sz="2200" b="1" dirty="0" smtClean="0"/>
                <a:t>UTP/UDP ratio</a:t>
              </a:r>
              <a:endParaRPr lang="en-US" sz="2200" b="1" dirty="0"/>
            </a:p>
          </p:txBody>
        </p:sp>
      </p:grpSp>
      <p:grpSp>
        <p:nvGrpSpPr>
          <p:cNvPr id="3" name="Group 2"/>
          <p:cNvGrpSpPr/>
          <p:nvPr/>
        </p:nvGrpSpPr>
        <p:grpSpPr>
          <a:xfrm>
            <a:off x="1228900" y="1143000"/>
            <a:ext cx="6314900" cy="2667000"/>
            <a:chOff x="1228900" y="1371600"/>
            <a:chExt cx="6314900" cy="2667000"/>
          </a:xfrm>
        </p:grpSpPr>
        <p:graphicFrame>
          <p:nvGraphicFramePr>
            <p:cNvPr id="4" name="Chart 3"/>
            <p:cNvGraphicFramePr>
              <a:graphicFrameLocks/>
            </p:cNvGraphicFramePr>
            <p:nvPr>
              <p:extLst>
                <p:ext uri="{D42A27DB-BD31-4B8C-83A1-F6EECF244321}">
                  <p14:modId xmlns:p14="http://schemas.microsoft.com/office/powerpoint/2010/main" val="3973013822"/>
                </p:ext>
              </p:extLst>
            </p:nvPr>
          </p:nvGraphicFramePr>
          <p:xfrm>
            <a:off x="2438400" y="1371600"/>
            <a:ext cx="5105400" cy="2667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228900" y="2362200"/>
              <a:ext cx="2087046" cy="430887"/>
            </a:xfrm>
            <a:prstGeom prst="rect">
              <a:avLst/>
            </a:prstGeom>
            <a:noFill/>
            <a:scene3d>
              <a:camera prst="orthographicFront">
                <a:rot lat="0" lon="0" rev="5400000"/>
              </a:camera>
              <a:lightRig rig="threePt" dir="t"/>
            </a:scene3d>
          </p:spPr>
          <p:txBody>
            <a:bodyPr wrap="none" rtlCol="0">
              <a:spAutoFit/>
            </a:bodyPr>
            <a:lstStyle/>
            <a:p>
              <a:r>
                <a:rPr lang="en-US" sz="2200" b="1" dirty="0" smtClean="0"/>
                <a:t>ATP/ADP ratio</a:t>
              </a:r>
              <a:endParaRPr lang="en-US" sz="2200" b="1" dirty="0"/>
            </a:p>
          </p:txBody>
        </p:sp>
      </p:grpSp>
    </p:spTree>
    <p:extLst>
      <p:ext uri="{BB962C8B-B14F-4D97-AF65-F5344CB8AC3E}">
        <p14:creationId xmlns:p14="http://schemas.microsoft.com/office/powerpoint/2010/main" val="376250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 Box 8"/>
          <p:cNvSpPr txBox="1">
            <a:spLocks noChangeArrowheads="1"/>
          </p:cNvSpPr>
          <p:nvPr/>
        </p:nvSpPr>
        <p:spPr bwMode="auto">
          <a:xfrm>
            <a:off x="0" y="95071"/>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ltLang="en-US" b="1" dirty="0" smtClean="0"/>
              <a:t>Network Analysis Reveal Metabolic Integration in </a:t>
            </a:r>
            <a:r>
              <a:rPr lang="en-US" altLang="en-US" b="1" i="1" dirty="0" smtClean="0"/>
              <a:t>Arabidopsis</a:t>
            </a:r>
            <a:r>
              <a:rPr lang="en-US" altLang="en-US" b="1" dirty="0" smtClean="0"/>
              <a:t> Leaf</a:t>
            </a:r>
            <a:endParaRPr lang="en-US" altLang="en-US" b="1" dirty="0"/>
          </a:p>
        </p:txBody>
      </p:sp>
      <p:grpSp>
        <p:nvGrpSpPr>
          <p:cNvPr id="7" name="Group 6"/>
          <p:cNvGrpSpPr/>
          <p:nvPr/>
        </p:nvGrpSpPr>
        <p:grpSpPr>
          <a:xfrm>
            <a:off x="381000" y="1543050"/>
            <a:ext cx="7848600" cy="5238750"/>
            <a:chOff x="381000" y="1219201"/>
            <a:chExt cx="7848600" cy="5238750"/>
          </a:xfrm>
        </p:grpSpPr>
        <p:sp>
          <p:nvSpPr>
            <p:cNvPr id="170" name="Oval 4"/>
            <p:cNvSpPr>
              <a:spLocks noChangeArrowheads="1"/>
            </p:cNvSpPr>
            <p:nvPr/>
          </p:nvSpPr>
          <p:spPr bwMode="auto">
            <a:xfrm>
              <a:off x="2847975" y="1671617"/>
              <a:ext cx="547688" cy="54764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1" name="Text Box 5"/>
            <p:cNvSpPr txBox="1">
              <a:spLocks noChangeArrowheads="1"/>
            </p:cNvSpPr>
            <p:nvPr/>
          </p:nvSpPr>
          <p:spPr bwMode="auto">
            <a:xfrm>
              <a:off x="2797620" y="1749906"/>
              <a:ext cx="646331" cy="46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Calvin</a:t>
              </a:r>
            </a:p>
            <a:p>
              <a:pPr eaLnBrk="1" hangingPunct="1">
                <a:spcBef>
                  <a:spcPct val="0"/>
                </a:spcBef>
                <a:buFontTx/>
                <a:buNone/>
              </a:pPr>
              <a:r>
                <a:rPr lang="en-US" altLang="en-US" sz="1200" b="1"/>
                <a:t> cycle</a:t>
              </a:r>
            </a:p>
          </p:txBody>
        </p:sp>
        <p:sp>
          <p:nvSpPr>
            <p:cNvPr id="172" name="Text Box 7"/>
            <p:cNvSpPr txBox="1">
              <a:spLocks noChangeArrowheads="1"/>
            </p:cNvSpPr>
            <p:nvPr/>
          </p:nvSpPr>
          <p:spPr bwMode="auto">
            <a:xfrm>
              <a:off x="3366158" y="2017242"/>
              <a:ext cx="554038"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a:t>3CO</a:t>
              </a:r>
              <a:r>
                <a:rPr lang="en-US" altLang="en-US" sz="1200" b="1" baseline="-25000" dirty="0"/>
                <a:t>2</a:t>
              </a:r>
            </a:p>
          </p:txBody>
        </p:sp>
        <p:sp>
          <p:nvSpPr>
            <p:cNvPr id="173" name="Text Box 10"/>
            <p:cNvSpPr txBox="1">
              <a:spLocks noChangeArrowheads="1"/>
            </p:cNvSpPr>
            <p:nvPr/>
          </p:nvSpPr>
          <p:spPr bwMode="auto">
            <a:xfrm>
              <a:off x="2698750" y="2320859"/>
              <a:ext cx="649288"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3-PGA</a:t>
              </a:r>
            </a:p>
          </p:txBody>
        </p:sp>
        <p:sp>
          <p:nvSpPr>
            <p:cNvPr id="174" name="Line 11"/>
            <p:cNvSpPr>
              <a:spLocks noChangeShapeType="1"/>
            </p:cNvSpPr>
            <p:nvPr/>
          </p:nvSpPr>
          <p:spPr bwMode="auto">
            <a:xfrm>
              <a:off x="3009900" y="2590715"/>
              <a:ext cx="0" cy="22858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 name="Line 13"/>
            <p:cNvSpPr>
              <a:spLocks noChangeShapeType="1"/>
            </p:cNvSpPr>
            <p:nvPr/>
          </p:nvSpPr>
          <p:spPr bwMode="auto">
            <a:xfrm>
              <a:off x="3000375" y="2876445"/>
              <a:ext cx="0" cy="22858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 name="Text Box 14"/>
            <p:cNvSpPr txBox="1">
              <a:spLocks noChangeArrowheads="1"/>
            </p:cNvSpPr>
            <p:nvPr/>
          </p:nvSpPr>
          <p:spPr bwMode="auto">
            <a:xfrm>
              <a:off x="2743200" y="3076456"/>
              <a:ext cx="5143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GAP</a:t>
              </a:r>
            </a:p>
          </p:txBody>
        </p:sp>
        <p:sp>
          <p:nvSpPr>
            <p:cNvPr id="177" name="Line 15"/>
            <p:cNvSpPr>
              <a:spLocks noChangeShapeType="1"/>
            </p:cNvSpPr>
            <p:nvPr/>
          </p:nvSpPr>
          <p:spPr bwMode="auto">
            <a:xfrm flipH="1">
              <a:off x="3200400" y="3216147"/>
              <a:ext cx="22860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Text Box 16"/>
            <p:cNvSpPr txBox="1">
              <a:spLocks noChangeArrowheads="1"/>
            </p:cNvSpPr>
            <p:nvPr/>
          </p:nvSpPr>
          <p:spPr bwMode="auto">
            <a:xfrm>
              <a:off x="3381375" y="3076456"/>
              <a:ext cx="614363"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a:t>DHAP</a:t>
              </a:r>
            </a:p>
          </p:txBody>
        </p:sp>
        <p:sp>
          <p:nvSpPr>
            <p:cNvPr id="179" name="Line 19"/>
            <p:cNvSpPr>
              <a:spLocks noChangeShapeType="1"/>
            </p:cNvSpPr>
            <p:nvPr/>
          </p:nvSpPr>
          <p:spPr bwMode="auto">
            <a:xfrm>
              <a:off x="3278188" y="3374886"/>
              <a:ext cx="0" cy="15238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 name="Text Box 20"/>
            <p:cNvSpPr txBox="1">
              <a:spLocks noChangeArrowheads="1"/>
            </p:cNvSpPr>
            <p:nvPr/>
          </p:nvSpPr>
          <p:spPr bwMode="auto">
            <a:xfrm>
              <a:off x="2923032" y="3431763"/>
              <a:ext cx="801688"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a:t>F-1,6-BP</a:t>
              </a:r>
            </a:p>
          </p:txBody>
        </p:sp>
        <p:sp>
          <p:nvSpPr>
            <p:cNvPr id="181" name="Text Box 23"/>
            <p:cNvSpPr txBox="1">
              <a:spLocks noChangeArrowheads="1"/>
            </p:cNvSpPr>
            <p:nvPr/>
          </p:nvSpPr>
          <p:spPr bwMode="auto">
            <a:xfrm>
              <a:off x="2971800" y="4508282"/>
              <a:ext cx="5905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G-1-P</a:t>
              </a:r>
            </a:p>
          </p:txBody>
        </p:sp>
        <p:sp>
          <p:nvSpPr>
            <p:cNvPr id="182" name="Text Box 27"/>
            <p:cNvSpPr txBox="1">
              <a:spLocks noChangeArrowheads="1"/>
            </p:cNvSpPr>
            <p:nvPr/>
          </p:nvSpPr>
          <p:spPr bwMode="auto">
            <a:xfrm>
              <a:off x="2743200" y="4708928"/>
              <a:ext cx="4889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00B050"/>
                  </a:solidFill>
                </a:rPr>
                <a:t>ATP</a:t>
              </a:r>
            </a:p>
          </p:txBody>
        </p:sp>
        <p:sp>
          <p:nvSpPr>
            <p:cNvPr id="183" name="Text Box 29"/>
            <p:cNvSpPr txBox="1">
              <a:spLocks noChangeArrowheads="1"/>
            </p:cNvSpPr>
            <p:nvPr/>
          </p:nvSpPr>
          <p:spPr bwMode="auto">
            <a:xfrm>
              <a:off x="2686050" y="5035296"/>
              <a:ext cx="1141659" cy="27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00B050"/>
                  </a:solidFill>
                </a:rPr>
                <a:t>ADP-glucose</a:t>
              </a:r>
            </a:p>
          </p:txBody>
        </p:sp>
        <p:sp>
          <p:nvSpPr>
            <p:cNvPr id="184" name="Text Box 31"/>
            <p:cNvSpPr txBox="1">
              <a:spLocks noChangeArrowheads="1"/>
            </p:cNvSpPr>
            <p:nvPr/>
          </p:nvSpPr>
          <p:spPr bwMode="auto">
            <a:xfrm>
              <a:off x="2965450" y="5370235"/>
              <a:ext cx="662361" cy="27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00B050"/>
                  </a:solidFill>
                </a:rPr>
                <a:t>Starch</a:t>
              </a:r>
            </a:p>
          </p:txBody>
        </p:sp>
        <p:sp>
          <p:nvSpPr>
            <p:cNvPr id="186" name="Text Box 42"/>
            <p:cNvSpPr txBox="1">
              <a:spLocks noChangeArrowheads="1"/>
            </p:cNvSpPr>
            <p:nvPr/>
          </p:nvSpPr>
          <p:spPr bwMode="auto">
            <a:xfrm>
              <a:off x="4886325" y="2343082"/>
              <a:ext cx="649288"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3-PGA</a:t>
              </a:r>
            </a:p>
          </p:txBody>
        </p:sp>
        <p:sp>
          <p:nvSpPr>
            <p:cNvPr id="187" name="Text Box 45"/>
            <p:cNvSpPr txBox="1">
              <a:spLocks noChangeArrowheads="1"/>
            </p:cNvSpPr>
            <p:nvPr/>
          </p:nvSpPr>
          <p:spPr bwMode="auto">
            <a:xfrm>
              <a:off x="5595938" y="3052646"/>
              <a:ext cx="514350"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GAP</a:t>
              </a:r>
            </a:p>
          </p:txBody>
        </p:sp>
        <p:sp>
          <p:nvSpPr>
            <p:cNvPr id="188" name="Line 46"/>
            <p:cNvSpPr>
              <a:spLocks noChangeShapeType="1"/>
            </p:cNvSpPr>
            <p:nvPr/>
          </p:nvSpPr>
          <p:spPr bwMode="auto">
            <a:xfrm flipH="1">
              <a:off x="5443538" y="3205035"/>
              <a:ext cx="22860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 name="Text Box 47"/>
            <p:cNvSpPr txBox="1">
              <a:spLocks noChangeArrowheads="1"/>
            </p:cNvSpPr>
            <p:nvPr/>
          </p:nvSpPr>
          <p:spPr bwMode="auto">
            <a:xfrm>
              <a:off x="4916488" y="3058996"/>
              <a:ext cx="614362"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a:t>DHAP</a:t>
              </a:r>
            </a:p>
          </p:txBody>
        </p:sp>
        <p:sp>
          <p:nvSpPr>
            <p:cNvPr id="190" name="Line 48"/>
            <p:cNvSpPr>
              <a:spLocks noChangeShapeType="1"/>
            </p:cNvSpPr>
            <p:nvPr/>
          </p:nvSpPr>
          <p:spPr bwMode="auto">
            <a:xfrm>
              <a:off x="5253038" y="3287580"/>
              <a:ext cx="304800" cy="7619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 name="Line 49"/>
            <p:cNvSpPr>
              <a:spLocks noChangeShapeType="1"/>
            </p:cNvSpPr>
            <p:nvPr/>
          </p:nvSpPr>
          <p:spPr bwMode="auto">
            <a:xfrm flipH="1">
              <a:off x="5557838" y="3287580"/>
              <a:ext cx="304800" cy="7619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 name="Line 50"/>
            <p:cNvSpPr>
              <a:spLocks noChangeShapeType="1"/>
            </p:cNvSpPr>
            <p:nvPr/>
          </p:nvSpPr>
          <p:spPr bwMode="auto">
            <a:xfrm>
              <a:off x="5557838" y="3363774"/>
              <a:ext cx="0" cy="15238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 name="Text Box 51"/>
            <p:cNvSpPr txBox="1">
              <a:spLocks noChangeArrowheads="1"/>
            </p:cNvSpPr>
            <p:nvPr/>
          </p:nvSpPr>
          <p:spPr bwMode="auto">
            <a:xfrm>
              <a:off x="5200650" y="3449493"/>
              <a:ext cx="801688"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a:t>F-1,6-BP</a:t>
              </a:r>
            </a:p>
          </p:txBody>
        </p:sp>
        <p:sp>
          <p:nvSpPr>
            <p:cNvPr id="194" name="Text Box 54"/>
            <p:cNvSpPr txBox="1">
              <a:spLocks noChangeArrowheads="1"/>
            </p:cNvSpPr>
            <p:nvPr/>
          </p:nvSpPr>
          <p:spPr bwMode="auto">
            <a:xfrm>
              <a:off x="5270500" y="4613050"/>
              <a:ext cx="5905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G-1-P</a:t>
              </a:r>
            </a:p>
          </p:txBody>
        </p:sp>
        <p:sp>
          <p:nvSpPr>
            <p:cNvPr id="195" name="Text Box 57"/>
            <p:cNvSpPr txBox="1">
              <a:spLocks noChangeArrowheads="1"/>
            </p:cNvSpPr>
            <p:nvPr/>
          </p:nvSpPr>
          <p:spPr bwMode="auto">
            <a:xfrm>
              <a:off x="5222875" y="5128952"/>
              <a:ext cx="488950"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00B050"/>
                  </a:solidFill>
                </a:rPr>
                <a:t>UTP</a:t>
              </a:r>
            </a:p>
          </p:txBody>
        </p:sp>
        <p:sp>
          <p:nvSpPr>
            <p:cNvPr id="196" name="Text Box 59"/>
            <p:cNvSpPr txBox="1">
              <a:spLocks noChangeArrowheads="1"/>
            </p:cNvSpPr>
            <p:nvPr/>
          </p:nvSpPr>
          <p:spPr bwMode="auto">
            <a:xfrm>
              <a:off x="5562600" y="5448017"/>
              <a:ext cx="1141659" cy="27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00B050"/>
                  </a:solidFill>
                </a:rPr>
                <a:t>UDP-glucose</a:t>
              </a:r>
            </a:p>
          </p:txBody>
        </p:sp>
        <p:sp>
          <p:nvSpPr>
            <p:cNvPr id="197" name="Text Box 61"/>
            <p:cNvSpPr txBox="1">
              <a:spLocks noChangeArrowheads="1"/>
            </p:cNvSpPr>
            <p:nvPr/>
          </p:nvSpPr>
          <p:spPr bwMode="auto">
            <a:xfrm>
              <a:off x="5786438" y="5881196"/>
              <a:ext cx="766762"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a:solidFill>
                    <a:srgbClr val="7030A0"/>
                  </a:solidFill>
                </a:rPr>
                <a:t>sucrose</a:t>
              </a:r>
            </a:p>
          </p:txBody>
        </p:sp>
        <p:sp>
          <p:nvSpPr>
            <p:cNvPr id="198" name="Text Box 64"/>
            <p:cNvSpPr txBox="1">
              <a:spLocks noChangeArrowheads="1"/>
            </p:cNvSpPr>
            <p:nvPr/>
          </p:nvSpPr>
          <p:spPr bwMode="auto">
            <a:xfrm>
              <a:off x="6779501" y="5460627"/>
              <a:ext cx="861133" cy="27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a:solidFill>
                    <a:srgbClr val="00B050"/>
                  </a:solidFill>
                </a:rPr>
                <a:t>Cellulose</a:t>
              </a:r>
            </a:p>
          </p:txBody>
        </p:sp>
        <p:sp>
          <p:nvSpPr>
            <p:cNvPr id="199" name="Text Box 69"/>
            <p:cNvSpPr txBox="1">
              <a:spLocks noChangeArrowheads="1"/>
            </p:cNvSpPr>
            <p:nvPr/>
          </p:nvSpPr>
          <p:spPr bwMode="auto">
            <a:xfrm>
              <a:off x="5534025" y="2346257"/>
              <a:ext cx="4889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PEP</a:t>
              </a:r>
            </a:p>
          </p:txBody>
        </p:sp>
        <p:sp>
          <p:nvSpPr>
            <p:cNvPr id="200" name="Text Box 71"/>
            <p:cNvSpPr txBox="1">
              <a:spLocks noChangeArrowheads="1"/>
            </p:cNvSpPr>
            <p:nvPr/>
          </p:nvSpPr>
          <p:spPr bwMode="auto">
            <a:xfrm>
              <a:off x="2998788" y="4130483"/>
              <a:ext cx="5905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G-6-P</a:t>
              </a:r>
            </a:p>
          </p:txBody>
        </p:sp>
        <p:sp>
          <p:nvSpPr>
            <p:cNvPr id="201" name="Text Box 75"/>
            <p:cNvSpPr txBox="1">
              <a:spLocks noChangeArrowheads="1"/>
            </p:cNvSpPr>
            <p:nvPr/>
          </p:nvSpPr>
          <p:spPr bwMode="auto">
            <a:xfrm>
              <a:off x="5292725" y="3838404"/>
              <a:ext cx="5651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F-6-P</a:t>
              </a:r>
            </a:p>
          </p:txBody>
        </p:sp>
        <p:sp>
          <p:nvSpPr>
            <p:cNvPr id="202" name="Text Box 76"/>
            <p:cNvSpPr txBox="1">
              <a:spLocks noChangeArrowheads="1"/>
            </p:cNvSpPr>
            <p:nvPr/>
          </p:nvSpPr>
          <p:spPr bwMode="auto">
            <a:xfrm>
              <a:off x="5276850" y="4203503"/>
              <a:ext cx="5905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G-6-P</a:t>
              </a:r>
            </a:p>
          </p:txBody>
        </p:sp>
        <p:sp>
          <p:nvSpPr>
            <p:cNvPr id="203" name="Text Box 88"/>
            <p:cNvSpPr txBox="1">
              <a:spLocks noChangeArrowheads="1"/>
            </p:cNvSpPr>
            <p:nvPr/>
          </p:nvSpPr>
          <p:spPr bwMode="auto">
            <a:xfrm>
              <a:off x="3676650" y="4305096"/>
              <a:ext cx="581025"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R-5-P</a:t>
              </a:r>
            </a:p>
          </p:txBody>
        </p:sp>
        <p:sp>
          <p:nvSpPr>
            <p:cNvPr id="204" name="Text Box 96"/>
            <p:cNvSpPr txBox="1">
              <a:spLocks noChangeArrowheads="1"/>
            </p:cNvSpPr>
            <p:nvPr/>
          </p:nvSpPr>
          <p:spPr bwMode="auto">
            <a:xfrm>
              <a:off x="3380232" y="2163708"/>
              <a:ext cx="910827" cy="27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err="1"/>
                <a:t>Shikimate</a:t>
              </a:r>
              <a:endParaRPr lang="en-US" altLang="en-US" sz="1200" b="1" dirty="0"/>
            </a:p>
          </p:txBody>
        </p:sp>
        <p:sp>
          <p:nvSpPr>
            <p:cNvPr id="205" name="Text Box 115"/>
            <p:cNvSpPr txBox="1">
              <a:spLocks noChangeArrowheads="1"/>
            </p:cNvSpPr>
            <p:nvPr/>
          </p:nvSpPr>
          <p:spPr bwMode="auto">
            <a:xfrm>
              <a:off x="3810000" y="1744637"/>
              <a:ext cx="463550"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Phe</a:t>
              </a:r>
            </a:p>
          </p:txBody>
        </p:sp>
        <p:sp>
          <p:nvSpPr>
            <p:cNvPr id="206" name="Text Box 118"/>
            <p:cNvSpPr txBox="1">
              <a:spLocks noChangeArrowheads="1"/>
            </p:cNvSpPr>
            <p:nvPr/>
          </p:nvSpPr>
          <p:spPr bwMode="auto">
            <a:xfrm>
              <a:off x="5406327" y="1751494"/>
              <a:ext cx="1087437"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4-coumarate</a:t>
              </a:r>
            </a:p>
          </p:txBody>
        </p:sp>
        <p:sp>
          <p:nvSpPr>
            <p:cNvPr id="207" name="Text Box 123"/>
            <p:cNvSpPr txBox="1">
              <a:spLocks noChangeArrowheads="1"/>
            </p:cNvSpPr>
            <p:nvPr/>
          </p:nvSpPr>
          <p:spPr bwMode="auto">
            <a:xfrm>
              <a:off x="6591834" y="1749906"/>
              <a:ext cx="825867" cy="27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err="1">
                  <a:solidFill>
                    <a:srgbClr val="C00000"/>
                  </a:solidFill>
                </a:rPr>
                <a:t>Sinapate</a:t>
              </a:r>
              <a:endParaRPr lang="en-US" altLang="en-US" sz="1200" b="1" dirty="0">
                <a:solidFill>
                  <a:srgbClr val="C00000"/>
                </a:solidFill>
              </a:endParaRPr>
            </a:p>
          </p:txBody>
        </p:sp>
        <p:sp>
          <p:nvSpPr>
            <p:cNvPr id="208" name="Text Box 125"/>
            <p:cNvSpPr txBox="1">
              <a:spLocks noChangeArrowheads="1"/>
            </p:cNvSpPr>
            <p:nvPr/>
          </p:nvSpPr>
          <p:spPr bwMode="auto">
            <a:xfrm>
              <a:off x="6628332" y="1469118"/>
              <a:ext cx="644525"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a:solidFill>
                    <a:srgbClr val="C00000"/>
                  </a:solidFill>
                </a:rPr>
                <a:t>Lignin</a:t>
              </a:r>
            </a:p>
          </p:txBody>
        </p:sp>
        <p:sp>
          <p:nvSpPr>
            <p:cNvPr id="209" name="Oval 148"/>
            <p:cNvSpPr>
              <a:spLocks noChangeArrowheads="1"/>
            </p:cNvSpPr>
            <p:nvPr/>
          </p:nvSpPr>
          <p:spPr bwMode="auto">
            <a:xfrm>
              <a:off x="4802937" y="3111379"/>
              <a:ext cx="76200" cy="177788"/>
            </a:xfrm>
            <a:prstGeom prst="ellipse">
              <a:avLst/>
            </a:prstGeom>
            <a:solidFill>
              <a:srgbClr val="00B0F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 name="Line 154"/>
            <p:cNvSpPr>
              <a:spLocks noChangeShapeType="1"/>
            </p:cNvSpPr>
            <p:nvPr/>
          </p:nvSpPr>
          <p:spPr bwMode="auto">
            <a:xfrm flipV="1">
              <a:off x="3962400" y="3206368"/>
              <a:ext cx="1030288"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 name="Line 155"/>
            <p:cNvSpPr>
              <a:spLocks noChangeShapeType="1"/>
            </p:cNvSpPr>
            <p:nvPr/>
          </p:nvSpPr>
          <p:spPr bwMode="auto">
            <a:xfrm flipV="1">
              <a:off x="3429000" y="5486114"/>
              <a:ext cx="457200" cy="380974"/>
            </a:xfrm>
            <a:prstGeom prst="line">
              <a:avLst/>
            </a:prstGeom>
            <a:noFill/>
            <a:ln w="19050">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 name="Text Box 168"/>
            <p:cNvSpPr txBox="1">
              <a:spLocks noChangeArrowheads="1"/>
            </p:cNvSpPr>
            <p:nvPr/>
          </p:nvSpPr>
          <p:spPr bwMode="auto">
            <a:xfrm>
              <a:off x="4314825" y="2192281"/>
              <a:ext cx="488950"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PEP</a:t>
              </a:r>
            </a:p>
          </p:txBody>
        </p:sp>
        <p:sp>
          <p:nvSpPr>
            <p:cNvPr id="213" name="Line 170"/>
            <p:cNvSpPr>
              <a:spLocks noChangeShapeType="1"/>
            </p:cNvSpPr>
            <p:nvPr/>
          </p:nvSpPr>
          <p:spPr bwMode="auto">
            <a:xfrm flipH="1">
              <a:off x="4229100" y="2314509"/>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 name="Line 171"/>
            <p:cNvSpPr>
              <a:spLocks noChangeShapeType="1"/>
            </p:cNvSpPr>
            <p:nvPr/>
          </p:nvSpPr>
          <p:spPr bwMode="auto">
            <a:xfrm flipH="1">
              <a:off x="4314825" y="2314509"/>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 name="Text Box 177"/>
            <p:cNvSpPr txBox="1">
              <a:spLocks noChangeArrowheads="1"/>
            </p:cNvSpPr>
            <p:nvPr/>
          </p:nvSpPr>
          <p:spPr bwMode="auto">
            <a:xfrm>
              <a:off x="4886325" y="1744637"/>
              <a:ext cx="463550"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Phe</a:t>
              </a:r>
            </a:p>
          </p:txBody>
        </p:sp>
        <p:sp>
          <p:nvSpPr>
            <p:cNvPr id="216" name="Line 185"/>
            <p:cNvSpPr>
              <a:spLocks noChangeShapeType="1"/>
            </p:cNvSpPr>
            <p:nvPr/>
          </p:nvSpPr>
          <p:spPr bwMode="auto">
            <a:xfrm>
              <a:off x="3505200" y="4340812"/>
              <a:ext cx="228600" cy="7857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 name="Line 186"/>
            <p:cNvSpPr>
              <a:spLocks noChangeShapeType="1"/>
            </p:cNvSpPr>
            <p:nvPr/>
          </p:nvSpPr>
          <p:spPr bwMode="auto">
            <a:xfrm>
              <a:off x="3505200" y="4266999"/>
              <a:ext cx="1843088" cy="88894"/>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Oval 187"/>
            <p:cNvSpPr>
              <a:spLocks noChangeArrowheads="1"/>
            </p:cNvSpPr>
            <p:nvPr/>
          </p:nvSpPr>
          <p:spPr bwMode="auto">
            <a:xfrm>
              <a:off x="4763072" y="4292397"/>
              <a:ext cx="152400" cy="76195"/>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9" name="Oval 188"/>
            <p:cNvSpPr>
              <a:spLocks noChangeArrowheads="1"/>
            </p:cNvSpPr>
            <p:nvPr/>
          </p:nvSpPr>
          <p:spPr bwMode="auto">
            <a:xfrm>
              <a:off x="4803839" y="2387529"/>
              <a:ext cx="76200" cy="177788"/>
            </a:xfrm>
            <a:prstGeom prst="ellipse">
              <a:avLst/>
            </a:prstGeom>
            <a:solidFill>
              <a:srgbClr val="92D05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0" name="Text Box 193"/>
            <p:cNvSpPr txBox="1">
              <a:spLocks noChangeArrowheads="1"/>
            </p:cNvSpPr>
            <p:nvPr/>
          </p:nvSpPr>
          <p:spPr bwMode="auto">
            <a:xfrm>
              <a:off x="7710487" y="3643599"/>
              <a:ext cx="3873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err="1"/>
                <a:t>Cit</a:t>
              </a:r>
              <a:endParaRPr lang="en-US" altLang="en-US" sz="1200" b="1" dirty="0"/>
            </a:p>
          </p:txBody>
        </p:sp>
        <p:sp>
          <p:nvSpPr>
            <p:cNvPr id="221" name="Text Box 196"/>
            <p:cNvSpPr txBox="1">
              <a:spLocks noChangeArrowheads="1"/>
            </p:cNvSpPr>
            <p:nvPr/>
          </p:nvSpPr>
          <p:spPr bwMode="auto">
            <a:xfrm>
              <a:off x="7064375" y="2562587"/>
              <a:ext cx="457200"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Glu</a:t>
              </a:r>
            </a:p>
          </p:txBody>
        </p:sp>
        <p:sp>
          <p:nvSpPr>
            <p:cNvPr id="222" name="Text Box 197"/>
            <p:cNvSpPr txBox="1">
              <a:spLocks noChangeArrowheads="1"/>
            </p:cNvSpPr>
            <p:nvPr/>
          </p:nvSpPr>
          <p:spPr bwMode="auto">
            <a:xfrm>
              <a:off x="6805612" y="4313478"/>
              <a:ext cx="4635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7030A0"/>
                  </a:solidFill>
                </a:rPr>
                <a:t>Suc</a:t>
              </a:r>
            </a:p>
          </p:txBody>
        </p:sp>
        <p:sp>
          <p:nvSpPr>
            <p:cNvPr id="223" name="Text Box 198"/>
            <p:cNvSpPr txBox="1">
              <a:spLocks noChangeArrowheads="1"/>
            </p:cNvSpPr>
            <p:nvPr/>
          </p:nvSpPr>
          <p:spPr bwMode="auto">
            <a:xfrm>
              <a:off x="6426200" y="4147881"/>
              <a:ext cx="506412"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Fum</a:t>
              </a:r>
            </a:p>
          </p:txBody>
        </p:sp>
        <p:sp>
          <p:nvSpPr>
            <p:cNvPr id="224" name="Text Box 199"/>
            <p:cNvSpPr txBox="1">
              <a:spLocks noChangeArrowheads="1"/>
            </p:cNvSpPr>
            <p:nvPr/>
          </p:nvSpPr>
          <p:spPr bwMode="auto">
            <a:xfrm>
              <a:off x="6634162" y="3715032"/>
              <a:ext cx="438150"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Mal</a:t>
              </a:r>
            </a:p>
          </p:txBody>
        </p:sp>
        <p:sp>
          <p:nvSpPr>
            <p:cNvPr id="225" name="Text Box 200"/>
            <p:cNvSpPr txBox="1">
              <a:spLocks noChangeArrowheads="1"/>
            </p:cNvSpPr>
            <p:nvPr/>
          </p:nvSpPr>
          <p:spPr bwMode="auto">
            <a:xfrm>
              <a:off x="7097712" y="3486448"/>
              <a:ext cx="522288"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OAA</a:t>
              </a:r>
            </a:p>
          </p:txBody>
        </p:sp>
        <p:sp>
          <p:nvSpPr>
            <p:cNvPr id="226" name="Text Box 201"/>
            <p:cNvSpPr txBox="1">
              <a:spLocks noChangeArrowheads="1"/>
            </p:cNvSpPr>
            <p:nvPr/>
          </p:nvSpPr>
          <p:spPr bwMode="auto">
            <a:xfrm>
              <a:off x="6738937" y="3143572"/>
              <a:ext cx="471488"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Asp</a:t>
              </a:r>
            </a:p>
          </p:txBody>
        </p:sp>
        <p:sp>
          <p:nvSpPr>
            <p:cNvPr id="227" name="AutoShape 209"/>
            <p:cNvSpPr>
              <a:spLocks noChangeArrowheads="1"/>
            </p:cNvSpPr>
            <p:nvPr/>
          </p:nvSpPr>
          <p:spPr bwMode="auto">
            <a:xfrm>
              <a:off x="6402387" y="2922923"/>
              <a:ext cx="1638300" cy="1990587"/>
            </a:xfrm>
            <a:prstGeom prst="roundRect">
              <a:avLst>
                <a:gd name="adj" fmla="val 16667"/>
              </a:avLst>
            </a:prstGeom>
            <a:noFill/>
            <a:ln w="38100">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228" name="Text Box 210"/>
            <p:cNvSpPr txBox="1">
              <a:spLocks noChangeArrowheads="1"/>
            </p:cNvSpPr>
            <p:nvPr/>
          </p:nvSpPr>
          <p:spPr bwMode="auto">
            <a:xfrm>
              <a:off x="6516687" y="4539395"/>
              <a:ext cx="1436612" cy="307756"/>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i="1" dirty="0" smtClean="0"/>
                <a:t>Mitochondrion</a:t>
              </a:r>
              <a:endParaRPr lang="en-US" altLang="en-US" sz="1400" b="1" i="1" dirty="0"/>
            </a:p>
          </p:txBody>
        </p:sp>
        <p:sp>
          <p:nvSpPr>
            <p:cNvPr id="229" name="Freeform 212"/>
            <p:cNvSpPr>
              <a:spLocks/>
            </p:cNvSpPr>
            <p:nvPr/>
          </p:nvSpPr>
          <p:spPr bwMode="auto">
            <a:xfrm>
              <a:off x="7558087" y="3605502"/>
              <a:ext cx="228600" cy="152389"/>
            </a:xfrm>
            <a:custGeom>
              <a:avLst/>
              <a:gdLst>
                <a:gd name="T0" fmla="*/ 0 w 144"/>
                <a:gd name="T1" fmla="*/ 103686429 h 56"/>
                <a:gd name="T2" fmla="*/ 241935000 w 144"/>
                <a:gd name="T3" fmla="*/ 103686429 h 56"/>
                <a:gd name="T4" fmla="*/ 362902500 w 144"/>
                <a:gd name="T5" fmla="*/ 710992264 h 56"/>
                <a:gd name="T6" fmla="*/ 0 60000 65536"/>
                <a:gd name="T7" fmla="*/ 0 60000 65536"/>
                <a:gd name="T8" fmla="*/ 0 60000 65536"/>
              </a:gdLst>
              <a:ahLst/>
              <a:cxnLst>
                <a:cxn ang="T6">
                  <a:pos x="T0" y="T1"/>
                </a:cxn>
                <a:cxn ang="T7">
                  <a:pos x="T2" y="T3"/>
                </a:cxn>
                <a:cxn ang="T8">
                  <a:pos x="T4" y="T5"/>
                </a:cxn>
              </a:cxnLst>
              <a:rect l="0" t="0" r="r" b="b"/>
              <a:pathLst>
                <a:path w="144" h="56">
                  <a:moveTo>
                    <a:pt x="0" y="8"/>
                  </a:moveTo>
                  <a:cubicBezTo>
                    <a:pt x="36" y="4"/>
                    <a:pt x="72" y="0"/>
                    <a:pt x="96" y="8"/>
                  </a:cubicBezTo>
                  <a:cubicBezTo>
                    <a:pt x="120" y="16"/>
                    <a:pt x="132" y="36"/>
                    <a:pt x="144" y="56"/>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 name="Freeform 214"/>
            <p:cNvSpPr>
              <a:spLocks/>
            </p:cNvSpPr>
            <p:nvPr/>
          </p:nvSpPr>
          <p:spPr bwMode="auto">
            <a:xfrm flipH="1">
              <a:off x="7812087" y="3853134"/>
              <a:ext cx="141288" cy="212710"/>
            </a:xfrm>
            <a:custGeom>
              <a:avLst/>
              <a:gdLst>
                <a:gd name="T0" fmla="*/ 0 w 96"/>
                <a:gd name="T1" fmla="*/ 0 h 144"/>
                <a:gd name="T2" fmla="*/ 97472531 w 96"/>
                <a:gd name="T3" fmla="*/ 98203610 h 144"/>
                <a:gd name="T4" fmla="*/ 192778646 w 96"/>
                <a:gd name="T5" fmla="*/ 292425967 h 144"/>
                <a:gd name="T6" fmla="*/ 0 60000 65536"/>
                <a:gd name="T7" fmla="*/ 0 60000 65536"/>
                <a:gd name="T8" fmla="*/ 0 60000 65536"/>
              </a:gdLst>
              <a:ahLst/>
              <a:cxnLst>
                <a:cxn ang="T6">
                  <a:pos x="T0" y="T1"/>
                </a:cxn>
                <a:cxn ang="T7">
                  <a:pos x="T2" y="T3"/>
                </a:cxn>
                <a:cxn ang="T8">
                  <a:pos x="T4" y="T5"/>
                </a:cxn>
              </a:cxnLst>
              <a:rect l="0" t="0" r="r" b="b"/>
              <a:pathLst>
                <a:path w="96" h="144">
                  <a:moveTo>
                    <a:pt x="0" y="0"/>
                  </a:moveTo>
                  <a:cubicBezTo>
                    <a:pt x="16" y="12"/>
                    <a:pt x="32" y="24"/>
                    <a:pt x="48" y="48"/>
                  </a:cubicBezTo>
                  <a:cubicBezTo>
                    <a:pt x="64" y="72"/>
                    <a:pt x="88" y="120"/>
                    <a:pt x="96" y="144"/>
                  </a:cubicBezTo>
                </a:path>
              </a:pathLst>
            </a:custGeom>
            <a:noFill/>
            <a:ln w="19050">
              <a:solidFill>
                <a:schemeClr val="tx1"/>
              </a:solidFill>
              <a:round/>
              <a:headEnd type="stealth" w="lg" len="lg"/>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 name="Line 216"/>
            <p:cNvSpPr>
              <a:spLocks noChangeShapeType="1"/>
            </p:cNvSpPr>
            <p:nvPr/>
          </p:nvSpPr>
          <p:spPr bwMode="auto">
            <a:xfrm flipV="1">
              <a:off x="6924675" y="3632488"/>
              <a:ext cx="236537" cy="115879"/>
            </a:xfrm>
            <a:prstGeom prst="line">
              <a:avLst/>
            </a:prstGeom>
            <a:noFill/>
            <a:ln w="19050">
              <a:solidFill>
                <a:schemeClr val="tx1"/>
              </a:solidFill>
              <a:round/>
              <a:headEnd type="triangle" w="med" len="me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 name="Freeform 217"/>
            <p:cNvSpPr>
              <a:spLocks/>
            </p:cNvSpPr>
            <p:nvPr/>
          </p:nvSpPr>
          <p:spPr bwMode="auto">
            <a:xfrm>
              <a:off x="6607175" y="3934092"/>
              <a:ext cx="203200" cy="287317"/>
            </a:xfrm>
            <a:custGeom>
              <a:avLst/>
              <a:gdLst>
                <a:gd name="T0" fmla="*/ 0 w 96"/>
                <a:gd name="T1" fmla="*/ 405377135 h 192"/>
                <a:gd name="T2" fmla="*/ 286738483 w 96"/>
                <a:gd name="T3" fmla="*/ 100784949 h 192"/>
                <a:gd name="T4" fmla="*/ 573474850 w 96"/>
                <a:gd name="T5" fmla="*/ 0 h 192"/>
                <a:gd name="T6" fmla="*/ 0 60000 65536"/>
                <a:gd name="T7" fmla="*/ 0 60000 65536"/>
                <a:gd name="T8" fmla="*/ 0 60000 65536"/>
              </a:gdLst>
              <a:ahLst/>
              <a:cxnLst>
                <a:cxn ang="T6">
                  <a:pos x="T0" y="T1"/>
                </a:cxn>
                <a:cxn ang="T7">
                  <a:pos x="T2" y="T3"/>
                </a:cxn>
                <a:cxn ang="T8">
                  <a:pos x="T4" y="T5"/>
                </a:cxn>
              </a:cxnLst>
              <a:rect l="0" t="0" r="r" b="b"/>
              <a:pathLst>
                <a:path w="96" h="192">
                  <a:moveTo>
                    <a:pt x="0" y="192"/>
                  </a:moveTo>
                  <a:cubicBezTo>
                    <a:pt x="16" y="136"/>
                    <a:pt x="32" y="80"/>
                    <a:pt x="48" y="48"/>
                  </a:cubicBezTo>
                  <a:cubicBezTo>
                    <a:pt x="64" y="16"/>
                    <a:pt x="80" y="8"/>
                    <a:pt x="96" y="0"/>
                  </a:cubicBezTo>
                </a:path>
              </a:pathLst>
            </a:custGeom>
            <a:noFill/>
            <a:ln w="19050">
              <a:solidFill>
                <a:schemeClr val="tx1"/>
              </a:solidFill>
              <a:round/>
              <a:headEnd type="triangl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 name="Line 218"/>
            <p:cNvSpPr>
              <a:spLocks noChangeShapeType="1"/>
            </p:cNvSpPr>
            <p:nvPr/>
          </p:nvSpPr>
          <p:spPr bwMode="auto">
            <a:xfrm flipH="1">
              <a:off x="7469187" y="4294429"/>
              <a:ext cx="152400" cy="139690"/>
            </a:xfrm>
            <a:prstGeom prst="line">
              <a:avLst/>
            </a:prstGeom>
            <a:noFill/>
            <a:ln w="19050">
              <a:solidFill>
                <a:schemeClr val="tx1"/>
              </a:solidFill>
              <a:round/>
              <a:headEnd type="triangle" w="med" len="me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 name="Line 219"/>
            <p:cNvSpPr>
              <a:spLocks noChangeShapeType="1"/>
            </p:cNvSpPr>
            <p:nvPr/>
          </p:nvSpPr>
          <p:spPr bwMode="auto">
            <a:xfrm flipH="1">
              <a:off x="7202487" y="4437294"/>
              <a:ext cx="228600" cy="22223"/>
            </a:xfrm>
            <a:prstGeom prst="line">
              <a:avLst/>
            </a:prstGeom>
            <a:noFill/>
            <a:ln w="19050">
              <a:solidFill>
                <a:schemeClr val="tx1"/>
              </a:solidFill>
              <a:round/>
              <a:headEnd type="triangle" w="med" len="me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 name="Freeform 225"/>
            <p:cNvSpPr>
              <a:spLocks/>
            </p:cNvSpPr>
            <p:nvPr/>
          </p:nvSpPr>
          <p:spPr bwMode="auto">
            <a:xfrm>
              <a:off x="6630987" y="4364274"/>
              <a:ext cx="266700" cy="82544"/>
            </a:xfrm>
            <a:custGeom>
              <a:avLst/>
              <a:gdLst>
                <a:gd name="T0" fmla="*/ 1296620391 w 96"/>
                <a:gd name="T1" fmla="*/ 17088997 h 144"/>
                <a:gd name="T2" fmla="*/ 648311584 w 96"/>
                <a:gd name="T3" fmla="*/ 11501967 h 144"/>
                <a:gd name="T4" fmla="*/ 0 w 96"/>
                <a:gd name="T5" fmla="*/ 0 h 144"/>
                <a:gd name="T6" fmla="*/ 0 60000 65536"/>
                <a:gd name="T7" fmla="*/ 0 60000 65536"/>
                <a:gd name="T8" fmla="*/ 0 60000 65536"/>
              </a:gdLst>
              <a:ahLst/>
              <a:cxnLst>
                <a:cxn ang="T6">
                  <a:pos x="T0" y="T1"/>
                </a:cxn>
                <a:cxn ang="T7">
                  <a:pos x="T2" y="T3"/>
                </a:cxn>
                <a:cxn ang="T8">
                  <a:pos x="T4" y="T5"/>
                </a:cxn>
              </a:cxnLst>
              <a:rect l="0" t="0" r="r" b="b"/>
              <a:pathLst>
                <a:path w="96" h="144">
                  <a:moveTo>
                    <a:pt x="96" y="144"/>
                  </a:moveTo>
                  <a:cubicBezTo>
                    <a:pt x="80" y="132"/>
                    <a:pt x="64" y="120"/>
                    <a:pt x="48" y="96"/>
                  </a:cubicBezTo>
                  <a:cubicBezTo>
                    <a:pt x="32" y="72"/>
                    <a:pt x="8" y="24"/>
                    <a:pt x="0" y="0"/>
                  </a:cubicBezTo>
                </a:path>
              </a:pathLst>
            </a:custGeom>
            <a:noFill/>
            <a:ln w="19050">
              <a:solidFill>
                <a:schemeClr val="tx1"/>
              </a:solidFill>
              <a:round/>
              <a:headEnd type="triangl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6" name="Text Box 236"/>
            <p:cNvSpPr txBox="1">
              <a:spLocks noChangeArrowheads="1"/>
            </p:cNvSpPr>
            <p:nvPr/>
          </p:nvSpPr>
          <p:spPr bwMode="auto">
            <a:xfrm>
              <a:off x="6254750" y="2329240"/>
              <a:ext cx="522287"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OAA</a:t>
              </a:r>
            </a:p>
          </p:txBody>
        </p:sp>
        <p:sp>
          <p:nvSpPr>
            <p:cNvPr id="237" name="Text Box 239"/>
            <p:cNvSpPr txBox="1">
              <a:spLocks noChangeArrowheads="1"/>
            </p:cNvSpPr>
            <p:nvPr/>
          </p:nvSpPr>
          <p:spPr bwMode="auto">
            <a:xfrm>
              <a:off x="5897499" y="3715032"/>
              <a:ext cx="438150"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Mal</a:t>
              </a:r>
            </a:p>
          </p:txBody>
        </p:sp>
        <p:sp>
          <p:nvSpPr>
            <p:cNvPr id="238" name="Freeform 240"/>
            <p:cNvSpPr>
              <a:spLocks/>
            </p:cNvSpPr>
            <p:nvPr/>
          </p:nvSpPr>
          <p:spPr bwMode="auto">
            <a:xfrm>
              <a:off x="6124575" y="2554649"/>
              <a:ext cx="330200" cy="1219116"/>
            </a:xfrm>
            <a:custGeom>
              <a:avLst/>
              <a:gdLst>
                <a:gd name="T0" fmla="*/ 141741652 w 400"/>
                <a:gd name="T1" fmla="*/ 0 h 768"/>
                <a:gd name="T2" fmla="*/ 22488271 w 400"/>
                <a:gd name="T3" fmla="*/ 846772500 h 768"/>
                <a:gd name="T4" fmla="*/ 5451602 w 400"/>
                <a:gd name="T5" fmla="*/ 1935480000 h 768"/>
                <a:gd name="T6" fmla="*/ 0 60000 65536"/>
                <a:gd name="T7" fmla="*/ 0 60000 65536"/>
                <a:gd name="T8" fmla="*/ 0 60000 65536"/>
              </a:gdLst>
              <a:ahLst/>
              <a:cxnLst>
                <a:cxn ang="T6">
                  <a:pos x="T0" y="T1"/>
                </a:cxn>
                <a:cxn ang="T7">
                  <a:pos x="T2" y="T3"/>
                </a:cxn>
                <a:cxn ang="T8">
                  <a:pos x="T4" y="T5"/>
                </a:cxn>
              </a:cxnLst>
              <a:rect l="0" t="0" r="r" b="b"/>
              <a:pathLst>
                <a:path w="400" h="768">
                  <a:moveTo>
                    <a:pt x="400" y="0"/>
                  </a:moveTo>
                  <a:cubicBezTo>
                    <a:pt x="264" y="104"/>
                    <a:pt x="128" y="208"/>
                    <a:pt x="64" y="336"/>
                  </a:cubicBezTo>
                  <a:cubicBezTo>
                    <a:pt x="0" y="464"/>
                    <a:pt x="8" y="616"/>
                    <a:pt x="16" y="768"/>
                  </a:cubicBezTo>
                </a:path>
              </a:pathLst>
            </a:custGeom>
            <a:noFill/>
            <a:ln w="19050">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 name="Line 246"/>
            <p:cNvSpPr>
              <a:spLocks noChangeShapeType="1"/>
            </p:cNvSpPr>
            <p:nvPr/>
          </p:nvSpPr>
          <p:spPr bwMode="auto">
            <a:xfrm flipH="1" flipV="1">
              <a:off x="6745287" y="2770535"/>
              <a:ext cx="228600" cy="45716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Text Box 247"/>
            <p:cNvSpPr txBox="1">
              <a:spLocks noChangeArrowheads="1"/>
            </p:cNvSpPr>
            <p:nvPr/>
          </p:nvSpPr>
          <p:spPr bwMode="auto">
            <a:xfrm>
              <a:off x="6456362" y="2522902"/>
              <a:ext cx="471488"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Asp</a:t>
              </a:r>
            </a:p>
          </p:txBody>
        </p:sp>
        <p:sp>
          <p:nvSpPr>
            <p:cNvPr id="241" name="Text Box 249"/>
            <p:cNvSpPr txBox="1">
              <a:spLocks noChangeArrowheads="1"/>
            </p:cNvSpPr>
            <p:nvPr/>
          </p:nvSpPr>
          <p:spPr bwMode="auto">
            <a:xfrm>
              <a:off x="7697787" y="2541950"/>
              <a:ext cx="3873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err="1"/>
                <a:t>Cit</a:t>
              </a:r>
              <a:endParaRPr lang="en-US" altLang="en-US" sz="1200" b="1" dirty="0"/>
            </a:p>
          </p:txBody>
        </p:sp>
        <p:sp>
          <p:nvSpPr>
            <p:cNvPr id="242" name="Text Box 251"/>
            <p:cNvSpPr txBox="1">
              <a:spLocks noChangeArrowheads="1"/>
            </p:cNvSpPr>
            <p:nvPr/>
          </p:nvSpPr>
          <p:spPr bwMode="auto">
            <a:xfrm>
              <a:off x="7621587" y="2181613"/>
              <a:ext cx="608013"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IsoCit</a:t>
              </a:r>
            </a:p>
          </p:txBody>
        </p:sp>
        <p:sp>
          <p:nvSpPr>
            <p:cNvPr id="243" name="Text Box 253"/>
            <p:cNvSpPr txBox="1">
              <a:spLocks noChangeArrowheads="1"/>
            </p:cNvSpPr>
            <p:nvPr/>
          </p:nvSpPr>
          <p:spPr bwMode="auto">
            <a:xfrm>
              <a:off x="6708775" y="2189550"/>
              <a:ext cx="6667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200" b="1">
                  <a:cs typeface="Arial" charset="0"/>
                </a:rPr>
                <a:t>α</a:t>
              </a:r>
              <a:r>
                <a:rPr lang="en-US" altLang="en-US" sz="1200" b="1">
                  <a:cs typeface="Arial" charset="0"/>
                </a:rPr>
                <a:t>-KGA</a:t>
              </a:r>
              <a:endParaRPr lang="el-GR" altLang="en-US" sz="1200" b="1">
                <a:cs typeface="Arial" charset="0"/>
              </a:endParaRPr>
            </a:p>
          </p:txBody>
        </p:sp>
        <p:sp>
          <p:nvSpPr>
            <p:cNvPr id="244" name="Freeform 254"/>
            <p:cNvSpPr>
              <a:spLocks/>
            </p:cNvSpPr>
            <p:nvPr/>
          </p:nvSpPr>
          <p:spPr bwMode="auto">
            <a:xfrm>
              <a:off x="6905625" y="2402260"/>
              <a:ext cx="228600" cy="304779"/>
            </a:xfrm>
            <a:custGeom>
              <a:avLst/>
              <a:gdLst>
                <a:gd name="T0" fmla="*/ 118397655 w 160"/>
                <a:gd name="T1" fmla="*/ 0 h 144"/>
                <a:gd name="T2" fmla="*/ 28579286 w 160"/>
                <a:gd name="T3" fmla="*/ 573474850 h 144"/>
                <a:gd name="T4" fmla="*/ 293951025 w 160"/>
                <a:gd name="T5" fmla="*/ 860213333 h 144"/>
                <a:gd name="T6" fmla="*/ 0 60000 65536"/>
                <a:gd name="T7" fmla="*/ 0 60000 65536"/>
                <a:gd name="T8" fmla="*/ 0 60000 65536"/>
              </a:gdLst>
              <a:ahLst/>
              <a:cxnLst>
                <a:cxn ang="T6">
                  <a:pos x="T0" y="T1"/>
                </a:cxn>
                <a:cxn ang="T7">
                  <a:pos x="T2" y="T3"/>
                </a:cxn>
                <a:cxn ang="T8">
                  <a:pos x="T4" y="T5"/>
                </a:cxn>
              </a:cxnLst>
              <a:rect l="0" t="0" r="r" b="b"/>
              <a:pathLst>
                <a:path w="160" h="144">
                  <a:moveTo>
                    <a:pt x="64" y="0"/>
                  </a:moveTo>
                  <a:cubicBezTo>
                    <a:pt x="32" y="36"/>
                    <a:pt x="0" y="72"/>
                    <a:pt x="16" y="96"/>
                  </a:cubicBezTo>
                  <a:cubicBezTo>
                    <a:pt x="32" y="120"/>
                    <a:pt x="96" y="132"/>
                    <a:pt x="160" y="144"/>
                  </a:cubicBezTo>
                </a:path>
              </a:pathLst>
            </a:custGeom>
            <a:noFill/>
            <a:ln w="19050">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 name="Line 259"/>
            <p:cNvSpPr>
              <a:spLocks noChangeShapeType="1"/>
            </p:cNvSpPr>
            <p:nvPr/>
          </p:nvSpPr>
          <p:spPr bwMode="auto">
            <a:xfrm flipH="1">
              <a:off x="7140575" y="2783234"/>
              <a:ext cx="152400" cy="22858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 name="Text Box 260"/>
            <p:cNvSpPr txBox="1">
              <a:spLocks noChangeArrowheads="1"/>
            </p:cNvSpPr>
            <p:nvPr/>
          </p:nvSpPr>
          <p:spPr bwMode="auto">
            <a:xfrm>
              <a:off x="6973887" y="2932448"/>
              <a:ext cx="45720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Glu</a:t>
              </a:r>
            </a:p>
          </p:txBody>
        </p:sp>
        <p:sp>
          <p:nvSpPr>
            <p:cNvPr id="247" name="Freeform 262"/>
            <p:cNvSpPr>
              <a:spLocks/>
            </p:cNvSpPr>
            <p:nvPr/>
          </p:nvSpPr>
          <p:spPr bwMode="auto">
            <a:xfrm>
              <a:off x="6683375" y="2478455"/>
              <a:ext cx="254000" cy="228584"/>
            </a:xfrm>
            <a:custGeom>
              <a:avLst/>
              <a:gdLst>
                <a:gd name="T0" fmla="*/ 241935000 w 160"/>
                <a:gd name="T1" fmla="*/ 130644900 h 240"/>
                <a:gd name="T2" fmla="*/ 362902500 w 160"/>
                <a:gd name="T3" fmla="*/ 52620863 h 240"/>
                <a:gd name="T4" fmla="*/ 0 w 160"/>
                <a:gd name="T5" fmla="*/ 0 h 240"/>
                <a:gd name="T6" fmla="*/ 0 60000 65536"/>
                <a:gd name="T7" fmla="*/ 0 60000 65536"/>
                <a:gd name="T8" fmla="*/ 0 60000 65536"/>
              </a:gdLst>
              <a:ahLst/>
              <a:cxnLst>
                <a:cxn ang="T6">
                  <a:pos x="T0" y="T1"/>
                </a:cxn>
                <a:cxn ang="T7">
                  <a:pos x="T2" y="T3"/>
                </a:cxn>
                <a:cxn ang="T8">
                  <a:pos x="T4" y="T5"/>
                </a:cxn>
              </a:cxnLst>
              <a:rect l="0" t="0" r="r" b="b"/>
              <a:pathLst>
                <a:path w="160" h="240">
                  <a:moveTo>
                    <a:pt x="96" y="240"/>
                  </a:moveTo>
                  <a:cubicBezTo>
                    <a:pt x="128" y="188"/>
                    <a:pt x="160" y="136"/>
                    <a:pt x="144" y="96"/>
                  </a:cubicBezTo>
                  <a:cubicBezTo>
                    <a:pt x="128" y="56"/>
                    <a:pt x="64" y="28"/>
                    <a:pt x="0" y="0"/>
                  </a:cubicBezTo>
                </a:path>
              </a:pathLst>
            </a:custGeom>
            <a:noFill/>
            <a:ln w="19050">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 name="Freeform 264"/>
            <p:cNvSpPr>
              <a:spLocks/>
            </p:cNvSpPr>
            <p:nvPr/>
          </p:nvSpPr>
          <p:spPr bwMode="auto">
            <a:xfrm>
              <a:off x="7115175" y="3310247"/>
              <a:ext cx="266700" cy="228584"/>
            </a:xfrm>
            <a:custGeom>
              <a:avLst/>
              <a:gdLst>
                <a:gd name="T0" fmla="*/ 362902500 w 168"/>
                <a:gd name="T1" fmla="*/ 362902500 h 144"/>
                <a:gd name="T2" fmla="*/ 362902500 w 168"/>
                <a:gd name="T3" fmla="*/ 120967500 h 144"/>
                <a:gd name="T4" fmla="*/ 0 w 168"/>
                <a:gd name="T5" fmla="*/ 0 h 144"/>
                <a:gd name="T6" fmla="*/ 0 60000 65536"/>
                <a:gd name="T7" fmla="*/ 0 60000 65536"/>
                <a:gd name="T8" fmla="*/ 0 60000 65536"/>
              </a:gdLst>
              <a:ahLst/>
              <a:cxnLst>
                <a:cxn ang="T6">
                  <a:pos x="T0" y="T1"/>
                </a:cxn>
                <a:cxn ang="T7">
                  <a:pos x="T2" y="T3"/>
                </a:cxn>
                <a:cxn ang="T8">
                  <a:pos x="T4" y="T5"/>
                </a:cxn>
              </a:cxnLst>
              <a:rect l="0" t="0" r="r" b="b"/>
              <a:pathLst>
                <a:path w="168" h="144">
                  <a:moveTo>
                    <a:pt x="144" y="144"/>
                  </a:moveTo>
                  <a:cubicBezTo>
                    <a:pt x="156" y="108"/>
                    <a:pt x="168" y="72"/>
                    <a:pt x="144" y="48"/>
                  </a:cubicBezTo>
                  <a:cubicBezTo>
                    <a:pt x="120" y="24"/>
                    <a:pt x="60" y="12"/>
                    <a:pt x="0" y="0"/>
                  </a:cubicBezTo>
                </a:path>
              </a:pathLst>
            </a:custGeom>
            <a:noFill/>
            <a:ln w="19050">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 name="Line 271"/>
            <p:cNvSpPr>
              <a:spLocks noChangeShapeType="1"/>
            </p:cNvSpPr>
            <p:nvPr/>
          </p:nvSpPr>
          <p:spPr bwMode="auto">
            <a:xfrm flipV="1">
              <a:off x="6244081" y="3847182"/>
              <a:ext cx="470471" cy="2778"/>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 name="Line 273"/>
            <p:cNvSpPr>
              <a:spLocks noChangeShapeType="1"/>
            </p:cNvSpPr>
            <p:nvPr/>
          </p:nvSpPr>
          <p:spPr bwMode="auto">
            <a:xfrm flipV="1">
              <a:off x="7916862" y="2741961"/>
              <a:ext cx="0" cy="94608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 name="Freeform 285"/>
            <p:cNvSpPr>
              <a:spLocks/>
            </p:cNvSpPr>
            <p:nvPr/>
          </p:nvSpPr>
          <p:spPr bwMode="auto">
            <a:xfrm>
              <a:off x="7216775" y="3164207"/>
              <a:ext cx="304800" cy="228584"/>
            </a:xfrm>
            <a:custGeom>
              <a:avLst/>
              <a:gdLst>
                <a:gd name="T0" fmla="*/ 0 w 192"/>
                <a:gd name="T1" fmla="*/ 0 h 144"/>
                <a:gd name="T2" fmla="*/ 120967500 w 192"/>
                <a:gd name="T3" fmla="*/ 120967500 h 144"/>
                <a:gd name="T4" fmla="*/ 241935000 w 192"/>
                <a:gd name="T5" fmla="*/ 362902500 h 144"/>
                <a:gd name="T6" fmla="*/ 483870000 w 192"/>
                <a:gd name="T7" fmla="*/ 120967500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44">
                  <a:moveTo>
                    <a:pt x="0" y="0"/>
                  </a:moveTo>
                  <a:cubicBezTo>
                    <a:pt x="16" y="12"/>
                    <a:pt x="32" y="24"/>
                    <a:pt x="48" y="48"/>
                  </a:cubicBezTo>
                  <a:cubicBezTo>
                    <a:pt x="64" y="72"/>
                    <a:pt x="72" y="144"/>
                    <a:pt x="96" y="144"/>
                  </a:cubicBezTo>
                  <a:cubicBezTo>
                    <a:pt x="120" y="144"/>
                    <a:pt x="156" y="96"/>
                    <a:pt x="192" y="48"/>
                  </a:cubicBezTo>
                </a:path>
              </a:pathLst>
            </a:custGeom>
            <a:noFill/>
            <a:ln w="19050">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Text Box 286"/>
            <p:cNvSpPr txBox="1">
              <a:spLocks noChangeArrowheads="1"/>
            </p:cNvSpPr>
            <p:nvPr/>
          </p:nvSpPr>
          <p:spPr bwMode="auto">
            <a:xfrm>
              <a:off x="7278687" y="3018167"/>
              <a:ext cx="6667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200" b="1">
                  <a:cs typeface="Arial" charset="0"/>
                </a:rPr>
                <a:t>α</a:t>
              </a:r>
              <a:r>
                <a:rPr lang="en-US" altLang="en-US" sz="1200" b="1">
                  <a:cs typeface="Arial" charset="0"/>
                </a:rPr>
                <a:t>-KGA</a:t>
              </a:r>
              <a:endParaRPr lang="el-GR" altLang="en-US" sz="1200" b="1">
                <a:cs typeface="Arial" charset="0"/>
              </a:endParaRPr>
            </a:p>
          </p:txBody>
        </p:sp>
        <p:sp>
          <p:nvSpPr>
            <p:cNvPr id="253" name="Text Box 293"/>
            <p:cNvSpPr txBox="1">
              <a:spLocks noChangeArrowheads="1"/>
            </p:cNvSpPr>
            <p:nvPr/>
          </p:nvSpPr>
          <p:spPr bwMode="auto">
            <a:xfrm>
              <a:off x="5469827" y="1456240"/>
              <a:ext cx="954087"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coumarins</a:t>
              </a:r>
            </a:p>
          </p:txBody>
        </p:sp>
        <p:sp>
          <p:nvSpPr>
            <p:cNvPr id="254" name="Line 297"/>
            <p:cNvSpPr>
              <a:spLocks noChangeShapeType="1"/>
            </p:cNvSpPr>
            <p:nvPr/>
          </p:nvSpPr>
          <p:spPr bwMode="auto">
            <a:xfrm>
              <a:off x="5950045" y="1638866"/>
              <a:ext cx="5557" cy="200113"/>
            </a:xfrm>
            <a:prstGeom prst="line">
              <a:avLst/>
            </a:prstGeom>
            <a:noFill/>
            <a:ln w="19050">
              <a:solidFill>
                <a:schemeClr val="tx1"/>
              </a:solidFill>
              <a:round/>
              <a:headEnd type="triangle" w="med" len="me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Text Box 298"/>
            <p:cNvSpPr txBox="1">
              <a:spLocks noChangeArrowheads="1"/>
            </p:cNvSpPr>
            <p:nvPr/>
          </p:nvSpPr>
          <p:spPr bwMode="auto">
            <a:xfrm>
              <a:off x="3200400" y="6119419"/>
              <a:ext cx="1178528" cy="30777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i="1" dirty="0" smtClean="0"/>
                <a:t>Chloroplast</a:t>
              </a:r>
              <a:endParaRPr lang="en-US" altLang="en-US" sz="1400" b="1" i="1" dirty="0"/>
            </a:p>
          </p:txBody>
        </p:sp>
        <p:sp>
          <p:nvSpPr>
            <p:cNvPr id="256" name="Text Box 299"/>
            <p:cNvSpPr txBox="1">
              <a:spLocks noChangeArrowheads="1"/>
            </p:cNvSpPr>
            <p:nvPr/>
          </p:nvSpPr>
          <p:spPr bwMode="auto">
            <a:xfrm>
              <a:off x="5362575" y="6147485"/>
              <a:ext cx="1099981" cy="30777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i="1" dirty="0" smtClean="0"/>
                <a:t>Cytoplasm</a:t>
              </a:r>
              <a:endParaRPr lang="en-US" altLang="en-US" sz="1400" b="1" i="1" dirty="0"/>
            </a:p>
          </p:txBody>
        </p:sp>
        <p:sp>
          <p:nvSpPr>
            <p:cNvPr id="257" name="Line 300"/>
            <p:cNvSpPr>
              <a:spLocks noChangeShapeType="1"/>
            </p:cNvSpPr>
            <p:nvPr/>
          </p:nvSpPr>
          <p:spPr bwMode="auto">
            <a:xfrm>
              <a:off x="3276600" y="3657441"/>
              <a:ext cx="0" cy="15238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 name="Line 301"/>
            <p:cNvSpPr>
              <a:spLocks noChangeShapeType="1"/>
            </p:cNvSpPr>
            <p:nvPr/>
          </p:nvSpPr>
          <p:spPr bwMode="auto">
            <a:xfrm>
              <a:off x="3278188" y="4324145"/>
              <a:ext cx="0" cy="228584"/>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 name="Line 302"/>
            <p:cNvSpPr>
              <a:spLocks noChangeShapeType="1"/>
            </p:cNvSpPr>
            <p:nvPr/>
          </p:nvSpPr>
          <p:spPr bwMode="auto">
            <a:xfrm>
              <a:off x="3276600" y="3962220"/>
              <a:ext cx="1588" cy="20953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 name="Line 303"/>
            <p:cNvSpPr>
              <a:spLocks noChangeShapeType="1"/>
            </p:cNvSpPr>
            <p:nvPr/>
          </p:nvSpPr>
          <p:spPr bwMode="auto">
            <a:xfrm>
              <a:off x="3282950" y="4728930"/>
              <a:ext cx="0" cy="38097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Line 304"/>
            <p:cNvSpPr>
              <a:spLocks noChangeShapeType="1"/>
            </p:cNvSpPr>
            <p:nvPr/>
          </p:nvSpPr>
          <p:spPr bwMode="auto">
            <a:xfrm>
              <a:off x="5564188" y="3670140"/>
              <a:ext cx="0" cy="228584"/>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 name="Line 305"/>
            <p:cNvSpPr>
              <a:spLocks noChangeShapeType="1"/>
            </p:cNvSpPr>
            <p:nvPr/>
          </p:nvSpPr>
          <p:spPr bwMode="auto">
            <a:xfrm>
              <a:off x="5564188" y="4038415"/>
              <a:ext cx="0" cy="228584"/>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 name="Line 306"/>
            <p:cNvSpPr>
              <a:spLocks noChangeShapeType="1"/>
            </p:cNvSpPr>
            <p:nvPr/>
          </p:nvSpPr>
          <p:spPr bwMode="auto">
            <a:xfrm>
              <a:off x="5576888" y="4425738"/>
              <a:ext cx="0" cy="228584"/>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 name="Line 308"/>
            <p:cNvSpPr>
              <a:spLocks noChangeShapeType="1"/>
            </p:cNvSpPr>
            <p:nvPr/>
          </p:nvSpPr>
          <p:spPr bwMode="auto">
            <a:xfrm>
              <a:off x="3278188" y="5224195"/>
              <a:ext cx="0" cy="22858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5" name="Text Box 318"/>
            <p:cNvSpPr txBox="1">
              <a:spLocks noChangeArrowheads="1"/>
            </p:cNvSpPr>
            <p:nvPr/>
          </p:nvSpPr>
          <p:spPr bwMode="auto">
            <a:xfrm>
              <a:off x="3667125" y="4600351"/>
              <a:ext cx="598488"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PRPP</a:t>
              </a:r>
            </a:p>
          </p:txBody>
        </p:sp>
        <p:sp>
          <p:nvSpPr>
            <p:cNvPr id="266" name="Line 321"/>
            <p:cNvSpPr>
              <a:spLocks noChangeShapeType="1"/>
            </p:cNvSpPr>
            <p:nvPr/>
          </p:nvSpPr>
          <p:spPr bwMode="auto">
            <a:xfrm>
              <a:off x="3967163" y="4511546"/>
              <a:ext cx="0" cy="15238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 name="Text Box 325"/>
            <p:cNvSpPr txBox="1">
              <a:spLocks noChangeArrowheads="1"/>
            </p:cNvSpPr>
            <p:nvPr/>
          </p:nvSpPr>
          <p:spPr bwMode="auto">
            <a:xfrm>
              <a:off x="3702050" y="5276579"/>
              <a:ext cx="522288"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UMP</a:t>
              </a:r>
            </a:p>
          </p:txBody>
        </p:sp>
        <p:sp>
          <p:nvSpPr>
            <p:cNvPr id="268" name="Text Box 330"/>
            <p:cNvSpPr txBox="1">
              <a:spLocks noChangeArrowheads="1"/>
            </p:cNvSpPr>
            <p:nvPr/>
          </p:nvSpPr>
          <p:spPr bwMode="auto">
            <a:xfrm>
              <a:off x="3526346" y="5873945"/>
              <a:ext cx="4889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00B050"/>
                  </a:solidFill>
                </a:rPr>
                <a:t>UTP</a:t>
              </a:r>
            </a:p>
          </p:txBody>
        </p:sp>
        <p:sp>
          <p:nvSpPr>
            <p:cNvPr id="269" name="Text Box 332"/>
            <p:cNvSpPr txBox="1">
              <a:spLocks noChangeArrowheads="1"/>
            </p:cNvSpPr>
            <p:nvPr/>
          </p:nvSpPr>
          <p:spPr bwMode="auto">
            <a:xfrm>
              <a:off x="2867025" y="5790893"/>
              <a:ext cx="715260" cy="27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Uridine</a:t>
              </a:r>
            </a:p>
          </p:txBody>
        </p:sp>
        <p:sp>
          <p:nvSpPr>
            <p:cNvPr id="270" name="Text Box 336"/>
            <p:cNvSpPr txBox="1">
              <a:spLocks noChangeArrowheads="1"/>
            </p:cNvSpPr>
            <p:nvPr/>
          </p:nvSpPr>
          <p:spPr bwMode="auto">
            <a:xfrm rot="19174377">
              <a:off x="3185845" y="5511516"/>
              <a:ext cx="708025"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i="1" dirty="0"/>
                <a:t>UKL1/2</a:t>
              </a:r>
            </a:p>
          </p:txBody>
        </p:sp>
        <p:sp>
          <p:nvSpPr>
            <p:cNvPr id="271" name="Line 339"/>
            <p:cNvSpPr>
              <a:spLocks noChangeShapeType="1"/>
            </p:cNvSpPr>
            <p:nvPr/>
          </p:nvSpPr>
          <p:spPr bwMode="auto">
            <a:xfrm>
              <a:off x="3952875" y="4813240"/>
              <a:ext cx="0" cy="5333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 name="Text Box 340"/>
            <p:cNvSpPr txBox="1">
              <a:spLocks noChangeArrowheads="1"/>
            </p:cNvSpPr>
            <p:nvPr/>
          </p:nvSpPr>
          <p:spPr bwMode="auto">
            <a:xfrm>
              <a:off x="3905250" y="4754328"/>
              <a:ext cx="412750"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OA</a:t>
              </a:r>
            </a:p>
          </p:txBody>
        </p:sp>
        <p:sp>
          <p:nvSpPr>
            <p:cNvPr id="273" name="Freeform 341"/>
            <p:cNvSpPr>
              <a:spLocks/>
            </p:cNvSpPr>
            <p:nvPr/>
          </p:nvSpPr>
          <p:spPr bwMode="auto">
            <a:xfrm>
              <a:off x="3952875" y="4952751"/>
              <a:ext cx="161925" cy="152389"/>
            </a:xfrm>
            <a:custGeom>
              <a:avLst/>
              <a:gdLst>
                <a:gd name="T0" fmla="*/ 290191527 w 96"/>
                <a:gd name="T1" fmla="*/ 0 h 192"/>
                <a:gd name="T2" fmla="*/ 0 w 96"/>
                <a:gd name="T3" fmla="*/ 30241875 h 192"/>
                <a:gd name="T4" fmla="*/ 290191527 w 96"/>
                <a:gd name="T5" fmla="*/ 60483750 h 192"/>
                <a:gd name="T6" fmla="*/ 0 60000 65536"/>
                <a:gd name="T7" fmla="*/ 0 60000 65536"/>
                <a:gd name="T8" fmla="*/ 0 60000 65536"/>
              </a:gdLst>
              <a:ahLst/>
              <a:cxnLst>
                <a:cxn ang="T6">
                  <a:pos x="T0" y="T1"/>
                </a:cxn>
                <a:cxn ang="T7">
                  <a:pos x="T2" y="T3"/>
                </a:cxn>
                <a:cxn ang="T8">
                  <a:pos x="T4" y="T5"/>
                </a:cxn>
              </a:cxnLst>
              <a:rect l="0" t="0" r="r" b="b"/>
              <a:pathLst>
                <a:path w="96" h="192">
                  <a:moveTo>
                    <a:pt x="96" y="0"/>
                  </a:moveTo>
                  <a:cubicBezTo>
                    <a:pt x="48" y="32"/>
                    <a:pt x="0" y="64"/>
                    <a:pt x="0" y="96"/>
                  </a:cubicBezTo>
                  <a:cubicBezTo>
                    <a:pt x="0" y="128"/>
                    <a:pt x="48" y="160"/>
                    <a:pt x="96" y="192"/>
                  </a:cubicBezTo>
                </a:path>
              </a:pathLst>
            </a:custGeom>
            <a:noFill/>
            <a:ln w="19050">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Text Box 342"/>
            <p:cNvSpPr txBox="1">
              <a:spLocks noChangeArrowheads="1"/>
            </p:cNvSpPr>
            <p:nvPr/>
          </p:nvSpPr>
          <p:spPr bwMode="auto">
            <a:xfrm>
              <a:off x="4033838" y="4962276"/>
              <a:ext cx="531812"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OMP</a:t>
              </a:r>
            </a:p>
          </p:txBody>
        </p:sp>
        <p:sp>
          <p:nvSpPr>
            <p:cNvPr id="275" name="Line 343"/>
            <p:cNvSpPr>
              <a:spLocks noChangeShapeType="1"/>
            </p:cNvSpPr>
            <p:nvPr/>
          </p:nvSpPr>
          <p:spPr bwMode="auto">
            <a:xfrm flipH="1">
              <a:off x="4124325" y="5171811"/>
              <a:ext cx="152400" cy="19048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 name="Line 345"/>
            <p:cNvSpPr>
              <a:spLocks noChangeShapeType="1"/>
            </p:cNvSpPr>
            <p:nvPr/>
          </p:nvSpPr>
          <p:spPr bwMode="auto">
            <a:xfrm>
              <a:off x="3962400" y="5498992"/>
              <a:ext cx="0" cy="15238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 name="Line 353"/>
            <p:cNvSpPr>
              <a:spLocks noChangeShapeType="1"/>
            </p:cNvSpPr>
            <p:nvPr/>
          </p:nvSpPr>
          <p:spPr bwMode="auto">
            <a:xfrm>
              <a:off x="3629025" y="5648028"/>
              <a:ext cx="0" cy="90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8" name="Freeform 355"/>
            <p:cNvSpPr>
              <a:spLocks/>
            </p:cNvSpPr>
            <p:nvPr/>
          </p:nvSpPr>
          <p:spPr bwMode="auto">
            <a:xfrm>
              <a:off x="7202487" y="2389561"/>
              <a:ext cx="584200" cy="685752"/>
            </a:xfrm>
            <a:custGeom>
              <a:avLst/>
              <a:gdLst>
                <a:gd name="T0" fmla="*/ 1199384078 w 272"/>
                <a:gd name="T1" fmla="*/ 1377895430 h 384"/>
                <a:gd name="T2" fmla="*/ 1499231171 w 272"/>
                <a:gd name="T3" fmla="*/ 861184420 h 384"/>
                <a:gd name="T4" fmla="*/ 0 w 272"/>
                <a:gd name="T5" fmla="*/ 0 h 384"/>
                <a:gd name="T6" fmla="*/ 0 60000 65536"/>
                <a:gd name="T7" fmla="*/ 0 60000 65536"/>
                <a:gd name="T8" fmla="*/ 0 60000 65536"/>
              </a:gdLst>
              <a:ahLst/>
              <a:cxnLst>
                <a:cxn ang="T6">
                  <a:pos x="T0" y="T1"/>
                </a:cxn>
                <a:cxn ang="T7">
                  <a:pos x="T2" y="T3"/>
                </a:cxn>
                <a:cxn ang="T8">
                  <a:pos x="T4" y="T5"/>
                </a:cxn>
              </a:cxnLst>
              <a:rect l="0" t="0" r="r" b="b"/>
              <a:pathLst>
                <a:path w="272" h="384">
                  <a:moveTo>
                    <a:pt x="192" y="384"/>
                  </a:moveTo>
                  <a:cubicBezTo>
                    <a:pt x="232" y="344"/>
                    <a:pt x="272" y="304"/>
                    <a:pt x="240" y="240"/>
                  </a:cubicBezTo>
                  <a:cubicBezTo>
                    <a:pt x="208" y="176"/>
                    <a:pt x="104" y="88"/>
                    <a:pt x="0" y="0"/>
                  </a:cubicBezTo>
                </a:path>
              </a:pathLst>
            </a:custGeom>
            <a:noFill/>
            <a:ln w="19050">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 name="Line 356"/>
            <p:cNvSpPr>
              <a:spLocks noChangeShapeType="1"/>
            </p:cNvSpPr>
            <p:nvPr/>
          </p:nvSpPr>
          <p:spPr bwMode="auto">
            <a:xfrm flipH="1" flipV="1">
              <a:off x="2971800" y="3295516"/>
              <a:ext cx="304800" cy="7619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 name="Line 357"/>
            <p:cNvSpPr>
              <a:spLocks noChangeShapeType="1"/>
            </p:cNvSpPr>
            <p:nvPr/>
          </p:nvSpPr>
          <p:spPr bwMode="auto">
            <a:xfrm flipV="1">
              <a:off x="3276600" y="3295516"/>
              <a:ext cx="381000" cy="7619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1" name="Line 361"/>
            <p:cNvSpPr>
              <a:spLocks noChangeShapeType="1"/>
            </p:cNvSpPr>
            <p:nvPr/>
          </p:nvSpPr>
          <p:spPr bwMode="auto">
            <a:xfrm flipH="1">
              <a:off x="6138861" y="3934092"/>
              <a:ext cx="1" cy="255219"/>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 name="Text Box 362"/>
            <p:cNvSpPr txBox="1">
              <a:spLocks noChangeArrowheads="1"/>
            </p:cNvSpPr>
            <p:nvPr/>
          </p:nvSpPr>
          <p:spPr bwMode="auto">
            <a:xfrm>
              <a:off x="5837059" y="4111880"/>
              <a:ext cx="506413"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err="1">
                  <a:solidFill>
                    <a:srgbClr val="C00000"/>
                  </a:solidFill>
                </a:rPr>
                <a:t>Fum</a:t>
              </a:r>
              <a:endParaRPr lang="en-US" altLang="en-US" sz="1200" b="1" dirty="0">
                <a:solidFill>
                  <a:srgbClr val="C00000"/>
                </a:solidFill>
              </a:endParaRPr>
            </a:p>
          </p:txBody>
        </p:sp>
        <p:sp>
          <p:nvSpPr>
            <p:cNvPr id="283" name="Line 364"/>
            <p:cNvSpPr>
              <a:spLocks noChangeShapeType="1"/>
            </p:cNvSpPr>
            <p:nvPr/>
          </p:nvSpPr>
          <p:spPr bwMode="auto">
            <a:xfrm flipV="1">
              <a:off x="6254750" y="4265856"/>
              <a:ext cx="252412" cy="1936"/>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 name="Text Box 408"/>
            <p:cNvSpPr txBox="1">
              <a:spLocks noChangeArrowheads="1"/>
            </p:cNvSpPr>
            <p:nvPr/>
          </p:nvSpPr>
          <p:spPr bwMode="auto">
            <a:xfrm>
              <a:off x="5200650" y="5814705"/>
              <a:ext cx="504825"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UDP</a:t>
              </a:r>
            </a:p>
          </p:txBody>
        </p:sp>
        <p:sp>
          <p:nvSpPr>
            <p:cNvPr id="285" name="Line 410"/>
            <p:cNvSpPr>
              <a:spLocks noChangeShapeType="1"/>
            </p:cNvSpPr>
            <p:nvPr/>
          </p:nvSpPr>
          <p:spPr bwMode="auto">
            <a:xfrm flipV="1">
              <a:off x="5467350" y="5333725"/>
              <a:ext cx="0" cy="533363"/>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 name="Text Box 412"/>
            <p:cNvSpPr txBox="1">
              <a:spLocks noChangeArrowheads="1"/>
            </p:cNvSpPr>
            <p:nvPr/>
          </p:nvSpPr>
          <p:spPr bwMode="auto">
            <a:xfrm>
              <a:off x="4867275" y="5660727"/>
              <a:ext cx="4889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a:t>ATP</a:t>
              </a:r>
            </a:p>
          </p:txBody>
        </p:sp>
        <p:sp>
          <p:nvSpPr>
            <p:cNvPr id="287" name="Text Box 415"/>
            <p:cNvSpPr txBox="1">
              <a:spLocks noChangeArrowheads="1"/>
            </p:cNvSpPr>
            <p:nvPr/>
          </p:nvSpPr>
          <p:spPr bwMode="auto">
            <a:xfrm>
              <a:off x="3713798" y="5581358"/>
              <a:ext cx="504825"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UDP</a:t>
              </a:r>
            </a:p>
          </p:txBody>
        </p:sp>
        <p:sp>
          <p:nvSpPr>
            <p:cNvPr id="288" name="Line 416"/>
            <p:cNvSpPr>
              <a:spLocks noChangeShapeType="1"/>
            </p:cNvSpPr>
            <p:nvPr/>
          </p:nvSpPr>
          <p:spPr bwMode="auto">
            <a:xfrm>
              <a:off x="4191000" y="5714699"/>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 name="Line 425"/>
            <p:cNvSpPr>
              <a:spLocks noChangeShapeType="1"/>
            </p:cNvSpPr>
            <p:nvPr/>
          </p:nvSpPr>
          <p:spPr bwMode="auto">
            <a:xfrm>
              <a:off x="3124200" y="4849126"/>
              <a:ext cx="152400" cy="7619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 name="Text Box 426"/>
            <p:cNvSpPr txBox="1">
              <a:spLocks noChangeArrowheads="1"/>
            </p:cNvSpPr>
            <p:nvPr/>
          </p:nvSpPr>
          <p:spPr bwMode="auto">
            <a:xfrm>
              <a:off x="3390900" y="4800362"/>
              <a:ext cx="611065" cy="27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Uracil</a:t>
              </a:r>
            </a:p>
          </p:txBody>
        </p:sp>
        <p:sp>
          <p:nvSpPr>
            <p:cNvPr id="291" name="Line 427"/>
            <p:cNvSpPr>
              <a:spLocks noChangeShapeType="1"/>
            </p:cNvSpPr>
            <p:nvPr/>
          </p:nvSpPr>
          <p:spPr bwMode="auto">
            <a:xfrm>
              <a:off x="3733800" y="5028946"/>
              <a:ext cx="228600" cy="15238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 name="Line 441"/>
            <p:cNvSpPr>
              <a:spLocks noChangeShapeType="1"/>
            </p:cNvSpPr>
            <p:nvPr/>
          </p:nvSpPr>
          <p:spPr bwMode="auto">
            <a:xfrm>
              <a:off x="3300984" y="2477947"/>
              <a:ext cx="16764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 name="Line 442"/>
            <p:cNvSpPr>
              <a:spLocks noChangeShapeType="1"/>
            </p:cNvSpPr>
            <p:nvPr/>
          </p:nvSpPr>
          <p:spPr bwMode="auto">
            <a:xfrm>
              <a:off x="5457825" y="2466899"/>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 name="Line 443"/>
            <p:cNvSpPr>
              <a:spLocks noChangeShapeType="1"/>
            </p:cNvSpPr>
            <p:nvPr/>
          </p:nvSpPr>
          <p:spPr bwMode="auto">
            <a:xfrm>
              <a:off x="5543550" y="2466899"/>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 name="Line 444"/>
            <p:cNvSpPr>
              <a:spLocks noChangeShapeType="1"/>
            </p:cNvSpPr>
            <p:nvPr/>
          </p:nvSpPr>
          <p:spPr bwMode="auto">
            <a:xfrm>
              <a:off x="5181600" y="2526711"/>
              <a:ext cx="552450" cy="57146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 name="Freeform 448"/>
            <p:cNvSpPr>
              <a:spLocks/>
            </p:cNvSpPr>
            <p:nvPr/>
          </p:nvSpPr>
          <p:spPr bwMode="auto">
            <a:xfrm>
              <a:off x="4714875" y="2298635"/>
              <a:ext cx="1019175" cy="82544"/>
            </a:xfrm>
            <a:custGeom>
              <a:avLst/>
              <a:gdLst>
                <a:gd name="T0" fmla="*/ 1476705710 w 672"/>
                <a:gd name="T1" fmla="*/ 28249052 h 112"/>
                <a:gd name="T2" fmla="*/ 1370898056 w 672"/>
                <a:gd name="T3" fmla="*/ 3802459 h 112"/>
                <a:gd name="T4" fmla="*/ 1055775819 w 672"/>
                <a:gd name="T5" fmla="*/ 3802459 h 112"/>
                <a:gd name="T6" fmla="*/ 0 w 672"/>
                <a:gd name="T7" fmla="*/ 3802459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 h="112">
                  <a:moveTo>
                    <a:pt x="672" y="112"/>
                  </a:moveTo>
                  <a:cubicBezTo>
                    <a:pt x="664" y="72"/>
                    <a:pt x="656" y="32"/>
                    <a:pt x="624" y="16"/>
                  </a:cubicBezTo>
                  <a:cubicBezTo>
                    <a:pt x="592" y="0"/>
                    <a:pt x="584" y="16"/>
                    <a:pt x="480" y="16"/>
                  </a:cubicBezTo>
                  <a:cubicBezTo>
                    <a:pt x="376" y="16"/>
                    <a:pt x="188" y="16"/>
                    <a:pt x="0" y="16"/>
                  </a:cubicBezTo>
                </a:path>
              </a:pathLst>
            </a:custGeom>
            <a:noFill/>
            <a:ln w="19050">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 name="Line 450"/>
            <p:cNvSpPr>
              <a:spLocks noChangeShapeType="1"/>
            </p:cNvSpPr>
            <p:nvPr/>
          </p:nvSpPr>
          <p:spPr bwMode="auto">
            <a:xfrm flipV="1">
              <a:off x="4048125" y="2152595"/>
              <a:ext cx="0" cy="7619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8" name="Line 451"/>
            <p:cNvSpPr>
              <a:spLocks noChangeShapeType="1"/>
            </p:cNvSpPr>
            <p:nvPr/>
          </p:nvSpPr>
          <p:spPr bwMode="auto">
            <a:xfrm flipV="1">
              <a:off x="4048125" y="2085925"/>
              <a:ext cx="0" cy="7619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9" name="Line 452"/>
            <p:cNvSpPr>
              <a:spLocks noChangeShapeType="1"/>
            </p:cNvSpPr>
            <p:nvPr/>
          </p:nvSpPr>
          <p:spPr bwMode="auto">
            <a:xfrm flipV="1">
              <a:off x="4048125" y="2019255"/>
              <a:ext cx="0" cy="7619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 name="Line 453"/>
            <p:cNvSpPr>
              <a:spLocks noChangeShapeType="1"/>
            </p:cNvSpPr>
            <p:nvPr/>
          </p:nvSpPr>
          <p:spPr bwMode="auto">
            <a:xfrm flipV="1">
              <a:off x="4048125" y="1943060"/>
              <a:ext cx="0" cy="7619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 name="Line 455"/>
            <p:cNvSpPr>
              <a:spLocks noChangeShapeType="1"/>
            </p:cNvSpPr>
            <p:nvPr/>
          </p:nvSpPr>
          <p:spPr bwMode="auto">
            <a:xfrm>
              <a:off x="4276725" y="1895438"/>
              <a:ext cx="685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2" name="Line 456"/>
            <p:cNvSpPr>
              <a:spLocks noChangeShapeType="1"/>
            </p:cNvSpPr>
            <p:nvPr/>
          </p:nvSpPr>
          <p:spPr bwMode="auto">
            <a:xfrm>
              <a:off x="5312664" y="1886422"/>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3" name="Line 457"/>
            <p:cNvSpPr>
              <a:spLocks noChangeShapeType="1"/>
            </p:cNvSpPr>
            <p:nvPr/>
          </p:nvSpPr>
          <p:spPr bwMode="auto">
            <a:xfrm>
              <a:off x="5398389" y="1884835"/>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 name="Line 459"/>
            <p:cNvSpPr>
              <a:spLocks noChangeShapeType="1"/>
            </p:cNvSpPr>
            <p:nvPr/>
          </p:nvSpPr>
          <p:spPr bwMode="auto">
            <a:xfrm>
              <a:off x="6431927" y="1892771"/>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6" name="Line 460"/>
            <p:cNvSpPr>
              <a:spLocks noChangeShapeType="1"/>
            </p:cNvSpPr>
            <p:nvPr/>
          </p:nvSpPr>
          <p:spPr bwMode="auto">
            <a:xfrm>
              <a:off x="6517652" y="1892771"/>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 name="Line 461"/>
            <p:cNvSpPr>
              <a:spLocks noChangeShapeType="1"/>
            </p:cNvSpPr>
            <p:nvPr/>
          </p:nvSpPr>
          <p:spPr bwMode="auto">
            <a:xfrm>
              <a:off x="6603377" y="1892771"/>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 name="Line 462"/>
            <p:cNvSpPr>
              <a:spLocks noChangeShapeType="1"/>
            </p:cNvSpPr>
            <p:nvPr/>
          </p:nvSpPr>
          <p:spPr bwMode="auto">
            <a:xfrm>
              <a:off x="6373597" y="1607041"/>
              <a:ext cx="32873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 name="Line 463"/>
            <p:cNvSpPr>
              <a:spLocks noChangeShapeType="1"/>
            </p:cNvSpPr>
            <p:nvPr/>
          </p:nvSpPr>
          <p:spPr bwMode="auto">
            <a:xfrm flipV="1">
              <a:off x="6926693" y="1692760"/>
              <a:ext cx="0" cy="15238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465"/>
            <p:cNvSpPr>
              <a:spLocks noChangeShapeType="1"/>
            </p:cNvSpPr>
            <p:nvPr/>
          </p:nvSpPr>
          <p:spPr bwMode="auto">
            <a:xfrm flipH="1">
              <a:off x="7288212" y="2322891"/>
              <a:ext cx="3810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466"/>
            <p:cNvSpPr>
              <a:spLocks noChangeShapeType="1"/>
            </p:cNvSpPr>
            <p:nvPr/>
          </p:nvSpPr>
          <p:spPr bwMode="auto">
            <a:xfrm flipV="1">
              <a:off x="7916862" y="2380037"/>
              <a:ext cx="0" cy="22858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Freeform 483"/>
            <p:cNvSpPr>
              <a:spLocks/>
            </p:cNvSpPr>
            <p:nvPr/>
          </p:nvSpPr>
          <p:spPr bwMode="auto">
            <a:xfrm rot="11066474" flipV="1">
              <a:off x="7670800" y="4070607"/>
              <a:ext cx="150812" cy="223821"/>
            </a:xfrm>
            <a:custGeom>
              <a:avLst/>
              <a:gdLst>
                <a:gd name="T0" fmla="*/ 0 w 96"/>
                <a:gd name="T1" fmla="*/ 0 h 144"/>
                <a:gd name="T2" fmla="*/ 118461255 w 96"/>
                <a:gd name="T3" fmla="*/ 113563080 h 144"/>
                <a:gd name="T4" fmla="*/ 234452964 w 96"/>
                <a:gd name="T5" fmla="*/ 340689241 h 144"/>
                <a:gd name="T6" fmla="*/ 0 60000 65536"/>
                <a:gd name="T7" fmla="*/ 0 60000 65536"/>
                <a:gd name="T8" fmla="*/ 0 60000 65536"/>
              </a:gdLst>
              <a:ahLst/>
              <a:cxnLst>
                <a:cxn ang="T6">
                  <a:pos x="T0" y="T1"/>
                </a:cxn>
                <a:cxn ang="T7">
                  <a:pos x="T2" y="T3"/>
                </a:cxn>
                <a:cxn ang="T8">
                  <a:pos x="T4" y="T5"/>
                </a:cxn>
              </a:cxnLst>
              <a:rect l="0" t="0" r="r" b="b"/>
              <a:pathLst>
                <a:path w="96" h="144">
                  <a:moveTo>
                    <a:pt x="0" y="0"/>
                  </a:moveTo>
                  <a:cubicBezTo>
                    <a:pt x="16" y="12"/>
                    <a:pt x="32" y="24"/>
                    <a:pt x="48" y="48"/>
                  </a:cubicBezTo>
                  <a:cubicBezTo>
                    <a:pt x="64" y="72"/>
                    <a:pt x="88" y="120"/>
                    <a:pt x="96" y="144"/>
                  </a:cubicBezTo>
                </a:path>
              </a:pathLst>
            </a:custGeom>
            <a:noFill/>
            <a:ln w="19050">
              <a:solidFill>
                <a:schemeClr val="tx1"/>
              </a:solidFill>
              <a:round/>
              <a:headEnd type="stealth" w="lg" len="lg"/>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Text Box 485"/>
            <p:cNvSpPr txBox="1">
              <a:spLocks noChangeArrowheads="1"/>
            </p:cNvSpPr>
            <p:nvPr/>
          </p:nvSpPr>
          <p:spPr bwMode="auto">
            <a:xfrm>
              <a:off x="3000375" y="3752684"/>
              <a:ext cx="5651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C00000"/>
                  </a:solidFill>
                </a:rPr>
                <a:t>F-6-P</a:t>
              </a:r>
            </a:p>
          </p:txBody>
        </p:sp>
        <p:sp>
          <p:nvSpPr>
            <p:cNvPr id="314" name="Freeform 492"/>
            <p:cNvSpPr>
              <a:spLocks/>
            </p:cNvSpPr>
            <p:nvPr/>
          </p:nvSpPr>
          <p:spPr bwMode="auto">
            <a:xfrm>
              <a:off x="5257800" y="5486114"/>
              <a:ext cx="209550" cy="304779"/>
            </a:xfrm>
            <a:custGeom>
              <a:avLst/>
              <a:gdLst>
                <a:gd name="T0" fmla="*/ 0 w 96"/>
                <a:gd name="T1" fmla="*/ 1935480000 h 96"/>
                <a:gd name="T2" fmla="*/ 628935948 w 96"/>
                <a:gd name="T3" fmla="*/ 967740000 h 96"/>
                <a:gd name="T4" fmla="*/ 0 w 96"/>
                <a:gd name="T5" fmla="*/ 0 h 96"/>
                <a:gd name="T6" fmla="*/ 0 60000 65536"/>
                <a:gd name="T7" fmla="*/ 0 60000 65536"/>
                <a:gd name="T8" fmla="*/ 0 60000 65536"/>
              </a:gdLst>
              <a:ahLst/>
              <a:cxnLst>
                <a:cxn ang="T6">
                  <a:pos x="T0" y="T1"/>
                </a:cxn>
                <a:cxn ang="T7">
                  <a:pos x="T2" y="T3"/>
                </a:cxn>
                <a:cxn ang="T8">
                  <a:pos x="T4" y="T5"/>
                </a:cxn>
              </a:cxnLst>
              <a:rect l="0" t="0" r="r" b="b"/>
              <a:pathLst>
                <a:path w="96" h="96">
                  <a:moveTo>
                    <a:pt x="0" y="96"/>
                  </a:moveTo>
                  <a:cubicBezTo>
                    <a:pt x="48" y="80"/>
                    <a:pt x="96" y="64"/>
                    <a:pt x="96" y="48"/>
                  </a:cubicBezTo>
                  <a:cubicBezTo>
                    <a:pt x="96" y="32"/>
                    <a:pt x="16" y="8"/>
                    <a:pt x="0" y="0"/>
                  </a:cubicBezTo>
                </a:path>
              </a:pathLst>
            </a:custGeom>
            <a:noFill/>
            <a:ln w="19050">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Text Box 493"/>
            <p:cNvSpPr txBox="1">
              <a:spLocks noChangeArrowheads="1"/>
            </p:cNvSpPr>
            <p:nvPr/>
          </p:nvSpPr>
          <p:spPr bwMode="auto">
            <a:xfrm>
              <a:off x="4876800" y="5308327"/>
              <a:ext cx="504825"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ADP</a:t>
              </a:r>
            </a:p>
          </p:txBody>
        </p:sp>
        <p:sp>
          <p:nvSpPr>
            <p:cNvPr id="316" name="Line 496"/>
            <p:cNvSpPr>
              <a:spLocks noChangeShapeType="1"/>
            </p:cNvSpPr>
            <p:nvPr/>
          </p:nvSpPr>
          <p:spPr bwMode="auto">
            <a:xfrm>
              <a:off x="3590925" y="5676601"/>
              <a:ext cx="0" cy="90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498"/>
            <p:cNvSpPr>
              <a:spLocks/>
            </p:cNvSpPr>
            <p:nvPr/>
          </p:nvSpPr>
          <p:spPr bwMode="auto">
            <a:xfrm>
              <a:off x="3943350" y="5781369"/>
              <a:ext cx="152400" cy="228584"/>
            </a:xfrm>
            <a:custGeom>
              <a:avLst/>
              <a:gdLst>
                <a:gd name="T0" fmla="*/ 0 w 48"/>
                <a:gd name="T1" fmla="*/ 0 h 192"/>
                <a:gd name="T2" fmla="*/ 967740000 w 48"/>
                <a:gd name="T3" fmla="*/ 102066328 h 192"/>
                <a:gd name="T4" fmla="*/ 0 w 48"/>
                <a:gd name="T5" fmla="*/ 204132656 h 192"/>
                <a:gd name="T6" fmla="*/ 0 60000 65536"/>
                <a:gd name="T7" fmla="*/ 0 60000 65536"/>
                <a:gd name="T8" fmla="*/ 0 60000 65536"/>
              </a:gdLst>
              <a:ahLst/>
              <a:cxnLst>
                <a:cxn ang="T6">
                  <a:pos x="T0" y="T1"/>
                </a:cxn>
                <a:cxn ang="T7">
                  <a:pos x="T2" y="T3"/>
                </a:cxn>
                <a:cxn ang="T8">
                  <a:pos x="T4" y="T5"/>
                </a:cxn>
              </a:cxnLst>
              <a:rect l="0" t="0" r="r" b="b"/>
              <a:pathLst>
                <a:path w="48" h="192">
                  <a:moveTo>
                    <a:pt x="0" y="0"/>
                  </a:moveTo>
                  <a:cubicBezTo>
                    <a:pt x="24" y="32"/>
                    <a:pt x="48" y="64"/>
                    <a:pt x="48" y="96"/>
                  </a:cubicBezTo>
                  <a:cubicBezTo>
                    <a:pt x="48" y="128"/>
                    <a:pt x="24" y="160"/>
                    <a:pt x="0" y="192"/>
                  </a:cubicBezTo>
                </a:path>
              </a:pathLst>
            </a:custGeom>
            <a:noFill/>
            <a:ln w="19050">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Freeform 501"/>
            <p:cNvSpPr>
              <a:spLocks/>
            </p:cNvSpPr>
            <p:nvPr/>
          </p:nvSpPr>
          <p:spPr bwMode="auto">
            <a:xfrm rot="10800000">
              <a:off x="4095750" y="5790893"/>
              <a:ext cx="152400" cy="228584"/>
            </a:xfrm>
            <a:custGeom>
              <a:avLst/>
              <a:gdLst>
                <a:gd name="T0" fmla="*/ 0 w 48"/>
                <a:gd name="T1" fmla="*/ 0 h 192"/>
                <a:gd name="T2" fmla="*/ 967740000 w 48"/>
                <a:gd name="T3" fmla="*/ 102066328 h 192"/>
                <a:gd name="T4" fmla="*/ 0 w 48"/>
                <a:gd name="T5" fmla="*/ 204132656 h 192"/>
                <a:gd name="T6" fmla="*/ 0 60000 65536"/>
                <a:gd name="T7" fmla="*/ 0 60000 65536"/>
                <a:gd name="T8" fmla="*/ 0 60000 65536"/>
              </a:gdLst>
              <a:ahLst/>
              <a:cxnLst>
                <a:cxn ang="T6">
                  <a:pos x="T0" y="T1"/>
                </a:cxn>
                <a:cxn ang="T7">
                  <a:pos x="T2" y="T3"/>
                </a:cxn>
                <a:cxn ang="T8">
                  <a:pos x="T4" y="T5"/>
                </a:cxn>
              </a:cxnLst>
              <a:rect l="0" t="0" r="r" b="b"/>
              <a:pathLst>
                <a:path w="48" h="192">
                  <a:moveTo>
                    <a:pt x="0" y="0"/>
                  </a:moveTo>
                  <a:cubicBezTo>
                    <a:pt x="24" y="32"/>
                    <a:pt x="48" y="64"/>
                    <a:pt x="48" y="96"/>
                  </a:cubicBezTo>
                  <a:cubicBezTo>
                    <a:pt x="48" y="128"/>
                    <a:pt x="24" y="160"/>
                    <a:pt x="0" y="192"/>
                  </a:cubicBezTo>
                </a:path>
              </a:pathLst>
            </a:custGeom>
            <a:noFill/>
            <a:ln w="19050">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9" name="Text Box 502"/>
            <p:cNvSpPr txBox="1">
              <a:spLocks noChangeArrowheads="1"/>
            </p:cNvSpPr>
            <p:nvPr/>
          </p:nvSpPr>
          <p:spPr bwMode="auto">
            <a:xfrm>
              <a:off x="4179951" y="5657552"/>
              <a:ext cx="4889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ATP</a:t>
              </a:r>
            </a:p>
          </p:txBody>
        </p:sp>
        <p:sp>
          <p:nvSpPr>
            <p:cNvPr id="320" name="Text Box 503"/>
            <p:cNvSpPr txBox="1">
              <a:spLocks noChangeArrowheads="1"/>
            </p:cNvSpPr>
            <p:nvPr/>
          </p:nvSpPr>
          <p:spPr bwMode="auto">
            <a:xfrm>
              <a:off x="4167759" y="5914774"/>
              <a:ext cx="504825" cy="2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ADP</a:t>
              </a:r>
            </a:p>
          </p:txBody>
        </p:sp>
        <p:sp>
          <p:nvSpPr>
            <p:cNvPr id="321" name="Line 505"/>
            <p:cNvSpPr>
              <a:spLocks noChangeShapeType="1"/>
            </p:cNvSpPr>
            <p:nvPr/>
          </p:nvSpPr>
          <p:spPr bwMode="auto">
            <a:xfrm>
              <a:off x="4572000" y="5790893"/>
              <a:ext cx="38100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Freeform 506"/>
            <p:cNvSpPr>
              <a:spLocks/>
            </p:cNvSpPr>
            <p:nvPr/>
          </p:nvSpPr>
          <p:spPr bwMode="auto">
            <a:xfrm>
              <a:off x="5562600" y="4828935"/>
              <a:ext cx="609600" cy="685752"/>
            </a:xfrm>
            <a:custGeom>
              <a:avLst/>
              <a:gdLst>
                <a:gd name="T0" fmla="*/ 0 w 384"/>
                <a:gd name="T1" fmla="*/ 0 h 432"/>
                <a:gd name="T2" fmla="*/ 604837500 w 384"/>
                <a:gd name="T3" fmla="*/ 483870000 h 432"/>
                <a:gd name="T4" fmla="*/ 967740000 w 384"/>
                <a:gd name="T5" fmla="*/ 1088707500 h 432"/>
                <a:gd name="T6" fmla="*/ 0 60000 65536"/>
                <a:gd name="T7" fmla="*/ 0 60000 65536"/>
                <a:gd name="T8" fmla="*/ 0 60000 65536"/>
              </a:gdLst>
              <a:ahLst/>
              <a:cxnLst>
                <a:cxn ang="T6">
                  <a:pos x="T0" y="T1"/>
                </a:cxn>
                <a:cxn ang="T7">
                  <a:pos x="T2" y="T3"/>
                </a:cxn>
                <a:cxn ang="T8">
                  <a:pos x="T4" y="T5"/>
                </a:cxn>
              </a:cxnLst>
              <a:rect l="0" t="0" r="r" b="b"/>
              <a:pathLst>
                <a:path w="384" h="432">
                  <a:moveTo>
                    <a:pt x="0" y="0"/>
                  </a:moveTo>
                  <a:cubicBezTo>
                    <a:pt x="88" y="60"/>
                    <a:pt x="176" y="120"/>
                    <a:pt x="240" y="192"/>
                  </a:cubicBezTo>
                  <a:cubicBezTo>
                    <a:pt x="304" y="264"/>
                    <a:pt x="344" y="348"/>
                    <a:pt x="384" y="432"/>
                  </a:cubicBezTo>
                </a:path>
              </a:pathLst>
            </a:custGeom>
            <a:noFill/>
            <a:ln w="19050">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Freeform 508"/>
            <p:cNvSpPr>
              <a:spLocks/>
            </p:cNvSpPr>
            <p:nvPr/>
          </p:nvSpPr>
          <p:spPr bwMode="auto">
            <a:xfrm>
              <a:off x="5423916" y="5080758"/>
              <a:ext cx="533400" cy="76195"/>
            </a:xfrm>
            <a:custGeom>
              <a:avLst/>
              <a:gdLst>
                <a:gd name="T0" fmla="*/ 0 w 336"/>
                <a:gd name="T1" fmla="*/ 120967500 h 48"/>
                <a:gd name="T2" fmla="*/ 362902500 w 336"/>
                <a:gd name="T3" fmla="*/ 0 h 48"/>
                <a:gd name="T4" fmla="*/ 846772500 w 336"/>
                <a:gd name="T5" fmla="*/ 120967500 h 48"/>
                <a:gd name="T6" fmla="*/ 0 60000 65536"/>
                <a:gd name="T7" fmla="*/ 0 60000 65536"/>
                <a:gd name="T8" fmla="*/ 0 60000 65536"/>
              </a:gdLst>
              <a:ahLst/>
              <a:cxnLst>
                <a:cxn ang="T6">
                  <a:pos x="T0" y="T1"/>
                </a:cxn>
                <a:cxn ang="T7">
                  <a:pos x="T2" y="T3"/>
                </a:cxn>
                <a:cxn ang="T8">
                  <a:pos x="T4" y="T5"/>
                </a:cxn>
              </a:cxnLst>
              <a:rect l="0" t="0" r="r" b="b"/>
              <a:pathLst>
                <a:path w="336" h="48">
                  <a:moveTo>
                    <a:pt x="0" y="48"/>
                  </a:moveTo>
                  <a:cubicBezTo>
                    <a:pt x="44" y="24"/>
                    <a:pt x="88" y="0"/>
                    <a:pt x="144" y="0"/>
                  </a:cubicBezTo>
                  <a:cubicBezTo>
                    <a:pt x="200" y="0"/>
                    <a:pt x="304" y="40"/>
                    <a:pt x="336" y="48"/>
                  </a:cubicBez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Line 509"/>
            <p:cNvSpPr>
              <a:spLocks noChangeShapeType="1"/>
            </p:cNvSpPr>
            <p:nvPr/>
          </p:nvSpPr>
          <p:spPr bwMode="auto">
            <a:xfrm>
              <a:off x="6634886" y="5595073"/>
              <a:ext cx="228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510"/>
            <p:cNvSpPr>
              <a:spLocks/>
            </p:cNvSpPr>
            <p:nvPr/>
          </p:nvSpPr>
          <p:spPr bwMode="auto">
            <a:xfrm>
              <a:off x="6153150" y="5657552"/>
              <a:ext cx="77788" cy="304779"/>
            </a:xfrm>
            <a:custGeom>
              <a:avLst/>
              <a:gdLst>
                <a:gd name="T0" fmla="*/ 0 w 1"/>
                <a:gd name="T1" fmla="*/ 0 h 240"/>
                <a:gd name="T2" fmla="*/ 0 w 1"/>
                <a:gd name="T3" fmla="*/ 124193300 h 240"/>
                <a:gd name="T4" fmla="*/ 0 w 1"/>
                <a:gd name="T5" fmla="*/ 309676800 h 240"/>
                <a:gd name="T6" fmla="*/ 0 60000 65536"/>
                <a:gd name="T7" fmla="*/ 0 60000 65536"/>
                <a:gd name="T8" fmla="*/ 0 60000 65536"/>
              </a:gdLst>
              <a:ahLst/>
              <a:cxnLst>
                <a:cxn ang="T6">
                  <a:pos x="T0" y="T1"/>
                </a:cxn>
                <a:cxn ang="T7">
                  <a:pos x="T2" y="T3"/>
                </a:cxn>
                <a:cxn ang="T8">
                  <a:pos x="T4" y="T5"/>
                </a:cxn>
              </a:cxnLst>
              <a:rect l="0" t="0" r="r" b="b"/>
              <a:pathLst>
                <a:path w="1" h="240">
                  <a:moveTo>
                    <a:pt x="0" y="0"/>
                  </a:moveTo>
                  <a:cubicBezTo>
                    <a:pt x="0" y="28"/>
                    <a:pt x="0" y="56"/>
                    <a:pt x="0" y="96"/>
                  </a:cubicBezTo>
                  <a:cubicBezTo>
                    <a:pt x="0" y="136"/>
                    <a:pt x="0" y="188"/>
                    <a:pt x="0" y="240"/>
                  </a:cubicBezTo>
                </a:path>
              </a:pathLst>
            </a:custGeom>
            <a:noFill/>
            <a:ln w="19050">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511"/>
            <p:cNvSpPr>
              <a:spLocks/>
            </p:cNvSpPr>
            <p:nvPr/>
          </p:nvSpPr>
          <p:spPr bwMode="auto">
            <a:xfrm>
              <a:off x="5619750" y="5714699"/>
              <a:ext cx="533400" cy="228584"/>
            </a:xfrm>
            <a:custGeom>
              <a:avLst/>
              <a:gdLst>
                <a:gd name="T0" fmla="*/ 846772500 w 336"/>
                <a:gd name="T1" fmla="*/ 0 h 144"/>
                <a:gd name="T2" fmla="*/ 604837500 w 336"/>
                <a:gd name="T3" fmla="*/ 241935000 h 144"/>
                <a:gd name="T4" fmla="*/ 0 w 336"/>
                <a:gd name="T5" fmla="*/ 362902500 h 144"/>
                <a:gd name="T6" fmla="*/ 0 60000 65536"/>
                <a:gd name="T7" fmla="*/ 0 60000 65536"/>
                <a:gd name="T8" fmla="*/ 0 60000 65536"/>
              </a:gdLst>
              <a:ahLst/>
              <a:cxnLst>
                <a:cxn ang="T6">
                  <a:pos x="T0" y="T1"/>
                </a:cxn>
                <a:cxn ang="T7">
                  <a:pos x="T2" y="T3"/>
                </a:cxn>
                <a:cxn ang="T8">
                  <a:pos x="T4" y="T5"/>
                </a:cxn>
              </a:cxnLst>
              <a:rect l="0" t="0" r="r" b="b"/>
              <a:pathLst>
                <a:path w="336" h="144">
                  <a:moveTo>
                    <a:pt x="336" y="0"/>
                  </a:moveTo>
                  <a:cubicBezTo>
                    <a:pt x="316" y="36"/>
                    <a:pt x="296" y="72"/>
                    <a:pt x="240" y="96"/>
                  </a:cubicBezTo>
                  <a:cubicBezTo>
                    <a:pt x="184" y="120"/>
                    <a:pt x="40" y="136"/>
                    <a:pt x="0" y="144"/>
                  </a:cubicBezTo>
                </a:path>
              </a:pathLst>
            </a:custGeom>
            <a:noFill/>
            <a:ln w="19050">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AutoShape 209"/>
            <p:cNvSpPr>
              <a:spLocks noChangeArrowheads="1"/>
            </p:cNvSpPr>
            <p:nvPr/>
          </p:nvSpPr>
          <p:spPr bwMode="auto">
            <a:xfrm>
              <a:off x="2743199" y="1219201"/>
              <a:ext cx="2100263" cy="5238750"/>
            </a:xfrm>
            <a:prstGeom prst="roundRect">
              <a:avLst>
                <a:gd name="adj" fmla="val 16667"/>
              </a:avLst>
            </a:pr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328" name="Oval 187"/>
            <p:cNvSpPr>
              <a:spLocks noChangeArrowheads="1"/>
            </p:cNvSpPr>
            <p:nvPr/>
          </p:nvSpPr>
          <p:spPr bwMode="auto">
            <a:xfrm>
              <a:off x="7829346" y="2910046"/>
              <a:ext cx="152400" cy="76195"/>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29" name="Oval 187"/>
            <p:cNvSpPr>
              <a:spLocks noChangeArrowheads="1"/>
            </p:cNvSpPr>
            <p:nvPr/>
          </p:nvSpPr>
          <p:spPr bwMode="auto">
            <a:xfrm>
              <a:off x="6364287" y="3780909"/>
              <a:ext cx="58738" cy="132547"/>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0" name="Oval 187"/>
            <p:cNvSpPr>
              <a:spLocks noChangeArrowheads="1"/>
            </p:cNvSpPr>
            <p:nvPr/>
          </p:nvSpPr>
          <p:spPr bwMode="auto">
            <a:xfrm>
              <a:off x="6358191" y="4189312"/>
              <a:ext cx="58738" cy="132547"/>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cxnSp>
          <p:nvCxnSpPr>
            <p:cNvPr id="331" name="Straight Arrow Connector 330"/>
            <p:cNvCxnSpPr>
              <a:stCxn id="199" idx="3"/>
              <a:endCxn id="236" idx="1"/>
            </p:cNvCxnSpPr>
            <p:nvPr/>
          </p:nvCxnSpPr>
          <p:spPr bwMode="auto">
            <a:xfrm flipV="1">
              <a:off x="6022975" y="2466975"/>
              <a:ext cx="231775" cy="1587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33" name="Freeform 332"/>
            <p:cNvSpPr/>
            <p:nvPr/>
          </p:nvSpPr>
          <p:spPr>
            <a:xfrm>
              <a:off x="3230880" y="1695373"/>
              <a:ext cx="295466" cy="45719"/>
            </a:xfrm>
            <a:custGeom>
              <a:avLst/>
              <a:gdLst>
                <a:gd name="connsiteX0" fmla="*/ 0 w 304800"/>
                <a:gd name="connsiteY0" fmla="*/ 0 h 26190"/>
                <a:gd name="connsiteX1" fmla="*/ 109728 w 304800"/>
                <a:gd name="connsiteY1" fmla="*/ 24384 h 26190"/>
                <a:gd name="connsiteX2" fmla="*/ 304800 w 304800"/>
                <a:gd name="connsiteY2" fmla="*/ 24384 h 26190"/>
                <a:gd name="connsiteX3" fmla="*/ 304800 w 304800"/>
                <a:gd name="connsiteY3" fmla="*/ 24384 h 26190"/>
              </a:gdLst>
              <a:ahLst/>
              <a:cxnLst>
                <a:cxn ang="0">
                  <a:pos x="connsiteX0" y="connsiteY0"/>
                </a:cxn>
                <a:cxn ang="0">
                  <a:pos x="connsiteX1" y="connsiteY1"/>
                </a:cxn>
                <a:cxn ang="0">
                  <a:pos x="connsiteX2" y="connsiteY2"/>
                </a:cxn>
                <a:cxn ang="0">
                  <a:pos x="connsiteX3" y="connsiteY3"/>
                </a:cxn>
              </a:cxnLst>
              <a:rect l="l" t="t" r="r" b="b"/>
              <a:pathLst>
                <a:path w="304800" h="26190">
                  <a:moveTo>
                    <a:pt x="0" y="0"/>
                  </a:moveTo>
                  <a:cubicBezTo>
                    <a:pt x="29464" y="10160"/>
                    <a:pt x="58928" y="20320"/>
                    <a:pt x="109728" y="24384"/>
                  </a:cubicBezTo>
                  <a:cubicBezTo>
                    <a:pt x="160528" y="28448"/>
                    <a:pt x="304800" y="24384"/>
                    <a:pt x="304800" y="24384"/>
                  </a:cubicBezTo>
                  <a:lnTo>
                    <a:pt x="304800" y="24384"/>
                  </a:lnTo>
                </a:path>
              </a:pathLst>
            </a:custGeom>
            <a:noFill/>
            <a:ln w="190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 Box 96"/>
            <p:cNvSpPr txBox="1">
              <a:spLocks noChangeArrowheads="1"/>
            </p:cNvSpPr>
            <p:nvPr/>
          </p:nvSpPr>
          <p:spPr bwMode="auto">
            <a:xfrm>
              <a:off x="3429000" y="1579252"/>
              <a:ext cx="12153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smtClean="0"/>
                <a:t>NADH/NADPH</a:t>
              </a:r>
              <a:endParaRPr lang="en-US" altLang="en-US" sz="1200" b="1" dirty="0"/>
            </a:p>
          </p:txBody>
        </p:sp>
        <p:sp>
          <p:nvSpPr>
            <p:cNvPr id="335" name="Freeform 334"/>
            <p:cNvSpPr/>
            <p:nvPr/>
          </p:nvSpPr>
          <p:spPr>
            <a:xfrm>
              <a:off x="3388346" y="1895855"/>
              <a:ext cx="137999" cy="97685"/>
            </a:xfrm>
            <a:custGeom>
              <a:avLst/>
              <a:gdLst>
                <a:gd name="connsiteX0" fmla="*/ 0 w 97536"/>
                <a:gd name="connsiteY0" fmla="*/ 0 h 85344"/>
                <a:gd name="connsiteX1" fmla="*/ 36576 w 97536"/>
                <a:gd name="connsiteY1" fmla="*/ 48768 h 85344"/>
                <a:gd name="connsiteX2" fmla="*/ 97536 w 97536"/>
                <a:gd name="connsiteY2" fmla="*/ 85344 h 85344"/>
              </a:gdLst>
              <a:ahLst/>
              <a:cxnLst>
                <a:cxn ang="0">
                  <a:pos x="connsiteX0" y="connsiteY0"/>
                </a:cxn>
                <a:cxn ang="0">
                  <a:pos x="connsiteX1" y="connsiteY1"/>
                </a:cxn>
                <a:cxn ang="0">
                  <a:pos x="connsiteX2" y="connsiteY2"/>
                </a:cxn>
              </a:cxnLst>
              <a:rect l="l" t="t" r="r" b="b"/>
              <a:pathLst>
                <a:path w="97536" h="85344">
                  <a:moveTo>
                    <a:pt x="0" y="0"/>
                  </a:moveTo>
                  <a:cubicBezTo>
                    <a:pt x="10160" y="17272"/>
                    <a:pt x="20320" y="34544"/>
                    <a:pt x="36576" y="48768"/>
                  </a:cubicBezTo>
                  <a:cubicBezTo>
                    <a:pt x="52832" y="62992"/>
                    <a:pt x="75184" y="74168"/>
                    <a:pt x="97536" y="85344"/>
                  </a:cubicBezTo>
                </a:path>
              </a:pathLst>
            </a:custGeom>
            <a:noFill/>
            <a:ln w="190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Text Box 412"/>
            <p:cNvSpPr txBox="1">
              <a:spLocks noChangeArrowheads="1"/>
            </p:cNvSpPr>
            <p:nvPr/>
          </p:nvSpPr>
          <p:spPr bwMode="auto">
            <a:xfrm>
              <a:off x="3441878" y="1856232"/>
              <a:ext cx="488950" cy="2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dirty="0"/>
                <a:t>ATP</a:t>
              </a:r>
            </a:p>
          </p:txBody>
        </p:sp>
        <p:grpSp>
          <p:nvGrpSpPr>
            <p:cNvPr id="5" name="Group 4"/>
            <p:cNvGrpSpPr/>
            <p:nvPr/>
          </p:nvGrpSpPr>
          <p:grpSpPr>
            <a:xfrm>
              <a:off x="381000" y="3007659"/>
              <a:ext cx="1824109" cy="1143000"/>
              <a:chOff x="381000" y="1559859"/>
              <a:chExt cx="1824109" cy="1143000"/>
            </a:xfrm>
          </p:grpSpPr>
          <p:sp>
            <p:nvSpPr>
              <p:cNvPr id="2" name="Rectangle 1"/>
              <p:cNvSpPr/>
              <p:nvPr/>
            </p:nvSpPr>
            <p:spPr>
              <a:xfrm>
                <a:off x="381000" y="1607041"/>
                <a:ext cx="609600" cy="28881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p:cNvSpPr/>
              <p:nvPr/>
            </p:nvSpPr>
            <p:spPr>
              <a:xfrm>
                <a:off x="381000" y="2042157"/>
                <a:ext cx="609600" cy="25596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p:cNvSpPr/>
              <p:nvPr/>
            </p:nvSpPr>
            <p:spPr>
              <a:xfrm>
                <a:off x="381000" y="2438400"/>
                <a:ext cx="609600" cy="26149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36813" y="1559859"/>
                <a:ext cx="1268296" cy="369332"/>
              </a:xfrm>
              <a:prstGeom prst="rect">
                <a:avLst/>
              </a:prstGeom>
              <a:noFill/>
            </p:spPr>
            <p:txBody>
              <a:bodyPr wrap="none" rtlCol="0">
                <a:spAutoFit/>
              </a:bodyPr>
              <a:lstStyle/>
              <a:p>
                <a:r>
                  <a:rPr lang="en-US" sz="1800" b="1" i="1" dirty="0" smtClean="0"/>
                  <a:t>ukl2 </a:t>
                </a:r>
                <a:r>
                  <a:rPr lang="en-US" sz="1800" b="1" dirty="0" smtClean="0"/>
                  <a:t>&gt; WT</a:t>
                </a:r>
                <a:endParaRPr lang="en-US" sz="1800" b="1" dirty="0"/>
              </a:p>
            </p:txBody>
          </p:sp>
          <p:sp>
            <p:nvSpPr>
              <p:cNvPr id="339" name="TextBox 338"/>
              <p:cNvSpPr txBox="1"/>
              <p:nvPr/>
            </p:nvSpPr>
            <p:spPr>
              <a:xfrm>
                <a:off x="914401" y="1965974"/>
                <a:ext cx="1268296" cy="369332"/>
              </a:xfrm>
              <a:prstGeom prst="rect">
                <a:avLst/>
              </a:prstGeom>
              <a:noFill/>
            </p:spPr>
            <p:txBody>
              <a:bodyPr wrap="none" rtlCol="0">
                <a:spAutoFit/>
              </a:bodyPr>
              <a:lstStyle/>
              <a:p>
                <a:r>
                  <a:rPr lang="en-US" sz="1800" b="1" i="1" dirty="0"/>
                  <a:t>u</a:t>
                </a:r>
                <a:r>
                  <a:rPr lang="en-US" sz="1800" b="1" i="1" dirty="0" smtClean="0"/>
                  <a:t>kl2 </a:t>
                </a:r>
                <a:r>
                  <a:rPr lang="en-US" sz="1800" b="1" dirty="0" smtClean="0"/>
                  <a:t>&lt; WT</a:t>
                </a:r>
                <a:endParaRPr lang="en-US" sz="1800" b="1" dirty="0"/>
              </a:p>
            </p:txBody>
          </p:sp>
          <p:sp>
            <p:nvSpPr>
              <p:cNvPr id="340" name="TextBox 339"/>
              <p:cNvSpPr txBox="1"/>
              <p:nvPr/>
            </p:nvSpPr>
            <p:spPr>
              <a:xfrm>
                <a:off x="914401" y="2333527"/>
                <a:ext cx="1268296" cy="369332"/>
              </a:xfrm>
              <a:prstGeom prst="rect">
                <a:avLst/>
              </a:prstGeom>
              <a:noFill/>
            </p:spPr>
            <p:txBody>
              <a:bodyPr wrap="none" rtlCol="0">
                <a:spAutoFit/>
              </a:bodyPr>
              <a:lstStyle/>
              <a:p>
                <a:r>
                  <a:rPr lang="en-US" sz="1800" b="1" i="1" dirty="0"/>
                  <a:t>u</a:t>
                </a:r>
                <a:r>
                  <a:rPr lang="en-US" sz="1800" b="1" i="1" dirty="0" smtClean="0"/>
                  <a:t>kl2 </a:t>
                </a:r>
                <a:r>
                  <a:rPr lang="en-US" sz="1800" b="1" dirty="0" smtClean="0"/>
                  <a:t>= WT</a:t>
                </a:r>
                <a:endParaRPr lang="en-US" sz="1800" b="1" dirty="0"/>
              </a:p>
            </p:txBody>
          </p:sp>
        </p:grpSp>
        <p:sp>
          <p:nvSpPr>
            <p:cNvPr id="6" name="Freeform 5"/>
            <p:cNvSpPr/>
            <p:nvPr/>
          </p:nvSpPr>
          <p:spPr>
            <a:xfrm>
              <a:off x="3080825" y="2166425"/>
              <a:ext cx="379827" cy="168812"/>
            </a:xfrm>
            <a:custGeom>
              <a:avLst/>
              <a:gdLst>
                <a:gd name="connsiteX0" fmla="*/ 379827 w 379827"/>
                <a:gd name="connsiteY0" fmla="*/ 0 h 168812"/>
                <a:gd name="connsiteX1" fmla="*/ 182880 w 379827"/>
                <a:gd name="connsiteY1" fmla="*/ 28135 h 168812"/>
                <a:gd name="connsiteX2" fmla="*/ 0 w 379827"/>
                <a:gd name="connsiteY2" fmla="*/ 168812 h 168812"/>
              </a:gdLst>
              <a:ahLst/>
              <a:cxnLst>
                <a:cxn ang="0">
                  <a:pos x="connsiteX0" y="connsiteY0"/>
                </a:cxn>
                <a:cxn ang="0">
                  <a:pos x="connsiteX1" y="connsiteY1"/>
                </a:cxn>
                <a:cxn ang="0">
                  <a:pos x="connsiteX2" y="connsiteY2"/>
                </a:cxn>
              </a:cxnLst>
              <a:rect l="l" t="t" r="r" b="b"/>
              <a:pathLst>
                <a:path w="379827" h="168812">
                  <a:moveTo>
                    <a:pt x="379827" y="0"/>
                  </a:moveTo>
                  <a:cubicBezTo>
                    <a:pt x="313006" y="0"/>
                    <a:pt x="246185" y="0"/>
                    <a:pt x="182880" y="28135"/>
                  </a:cubicBezTo>
                  <a:cubicBezTo>
                    <a:pt x="119575" y="56270"/>
                    <a:pt x="59787" y="112541"/>
                    <a:pt x="0" y="168812"/>
                  </a:cubicBezTo>
                </a:path>
              </a:pathLst>
            </a:custGeom>
            <a:noFill/>
            <a:ln w="19050">
              <a:solidFill>
                <a:schemeClr val="tx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86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1308962"/>
              <a:ext cx="313617" cy="31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96392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28600"/>
            <a:ext cx="8229600" cy="762000"/>
          </a:xfrm>
        </p:spPr>
        <p:txBody>
          <a:bodyPr/>
          <a:lstStyle/>
          <a:p>
            <a:pPr eaLnBrk="1" hangingPunct="1"/>
            <a:r>
              <a:rPr lang="en-US" altLang="en-US" sz="3600" b="1" dirty="0" smtClean="0"/>
              <a:t>Messages derived from this project</a:t>
            </a:r>
          </a:p>
        </p:txBody>
      </p:sp>
      <p:sp>
        <p:nvSpPr>
          <p:cNvPr id="69635" name="Rectangle 3"/>
          <p:cNvSpPr>
            <a:spLocks noGrp="1" noChangeArrowheads="1"/>
          </p:cNvSpPr>
          <p:nvPr>
            <p:ph type="body" idx="1"/>
          </p:nvPr>
        </p:nvSpPr>
        <p:spPr>
          <a:xfrm>
            <a:off x="152400" y="1219200"/>
            <a:ext cx="8991600" cy="5562600"/>
          </a:xfrm>
        </p:spPr>
        <p:txBody>
          <a:bodyPr/>
          <a:lstStyle/>
          <a:p>
            <a:pPr>
              <a:buClr>
                <a:srgbClr val="7030A0"/>
              </a:buClr>
              <a:buFont typeface="Wingdings" panose="05000000000000000000" pitchFamily="2" charset="2"/>
              <a:buChar char="ü"/>
            </a:pPr>
            <a:r>
              <a:rPr lang="en-US" altLang="en-US" sz="2400" b="1" i="1" dirty="0" smtClean="0"/>
              <a:t>UKL1</a:t>
            </a:r>
            <a:r>
              <a:rPr lang="en-US" altLang="en-US" sz="2400" b="1" dirty="0" smtClean="0"/>
              <a:t> </a:t>
            </a:r>
            <a:r>
              <a:rPr lang="en-US" altLang="en-US" sz="2400" b="1" dirty="0"/>
              <a:t>and </a:t>
            </a:r>
            <a:r>
              <a:rPr lang="en-US" altLang="en-US" sz="2400" b="1" i="1" dirty="0"/>
              <a:t>UKL2</a:t>
            </a:r>
            <a:r>
              <a:rPr lang="en-US" altLang="en-US" sz="2400" b="1" dirty="0"/>
              <a:t> encode </a:t>
            </a:r>
            <a:r>
              <a:rPr lang="en-US" altLang="en-US" sz="2400" b="1" dirty="0" smtClean="0"/>
              <a:t>plastid isoform of </a:t>
            </a:r>
            <a:r>
              <a:rPr lang="en-US" altLang="en-US" sz="2400" b="1" dirty="0" err="1" smtClean="0"/>
              <a:t>uridine</a:t>
            </a:r>
            <a:r>
              <a:rPr lang="en-US" altLang="en-US" sz="2400" b="1" dirty="0" smtClean="0"/>
              <a:t> kinase </a:t>
            </a:r>
            <a:r>
              <a:rPr lang="en-US" altLang="en-US" sz="2400" b="1" dirty="0"/>
              <a:t>(UK) </a:t>
            </a:r>
            <a:r>
              <a:rPr lang="en-US" altLang="en-US" sz="2400" b="1" dirty="0" smtClean="0"/>
              <a:t>but not uracil </a:t>
            </a:r>
            <a:r>
              <a:rPr lang="en-US" altLang="en-US" sz="2400" b="1" dirty="0" err="1" smtClean="0"/>
              <a:t>phosphoribosyltransferase</a:t>
            </a:r>
            <a:r>
              <a:rPr lang="en-US" altLang="en-US" sz="2400" b="1" dirty="0" smtClean="0"/>
              <a:t>  (</a:t>
            </a:r>
            <a:r>
              <a:rPr lang="en-US" altLang="en-US" sz="2400" b="1" dirty="0"/>
              <a:t>UPRT</a:t>
            </a:r>
            <a:r>
              <a:rPr lang="en-US" altLang="en-US" sz="2400" b="1" dirty="0" smtClean="0"/>
              <a:t>); both are</a:t>
            </a:r>
            <a:r>
              <a:rPr lang="en-US" altLang="zh-CN" sz="2400" b="1" dirty="0" smtClean="0">
                <a:ea typeface="宋体" pitchFamily="2" charset="-122"/>
              </a:rPr>
              <a:t> </a:t>
            </a:r>
            <a:r>
              <a:rPr lang="en-US" altLang="zh-CN" sz="2400" b="1" dirty="0">
                <a:ea typeface="宋体" pitchFamily="2" charset="-122"/>
              </a:rPr>
              <a:t>functionally </a:t>
            </a:r>
            <a:r>
              <a:rPr lang="en-US" altLang="zh-CN" sz="2400" b="1" dirty="0" smtClean="0">
                <a:ea typeface="宋体" pitchFamily="2" charset="-122"/>
              </a:rPr>
              <a:t>redundant.</a:t>
            </a:r>
          </a:p>
          <a:p>
            <a:pPr marL="0" indent="0">
              <a:buNone/>
            </a:pPr>
            <a:endParaRPr lang="en-US" altLang="en-US" sz="2400" b="1" dirty="0">
              <a:ea typeface="宋体" pitchFamily="2" charset="-122"/>
            </a:endParaRPr>
          </a:p>
          <a:p>
            <a:pPr>
              <a:buClr>
                <a:srgbClr val="7030A0"/>
              </a:buClr>
              <a:buFont typeface="Wingdings" panose="05000000000000000000" pitchFamily="2" charset="2"/>
              <a:buChar char="ü"/>
            </a:pPr>
            <a:r>
              <a:rPr lang="en-US" altLang="en-US" sz="2400" b="1" dirty="0"/>
              <a:t>Pyrimidine salvage activity coordinate </a:t>
            </a:r>
            <a:r>
              <a:rPr lang="en-US" altLang="en-US" sz="2400" b="1" dirty="0" smtClean="0"/>
              <a:t>leaf C- </a:t>
            </a:r>
            <a:r>
              <a:rPr lang="en-US" altLang="en-US" sz="2400" b="1" dirty="0"/>
              <a:t>and N- </a:t>
            </a:r>
            <a:r>
              <a:rPr lang="en-US" altLang="en-US" sz="2400" b="1" dirty="0" smtClean="0"/>
              <a:t>assimilation.</a:t>
            </a:r>
          </a:p>
          <a:p>
            <a:pPr>
              <a:buClr>
                <a:srgbClr val="7030A0"/>
              </a:buClr>
              <a:buFont typeface="Wingdings" panose="05000000000000000000" pitchFamily="2" charset="2"/>
              <a:buChar char="Ø"/>
            </a:pPr>
            <a:endParaRPr lang="en-US" altLang="en-US" sz="2400" b="1" dirty="0"/>
          </a:p>
          <a:p>
            <a:pPr>
              <a:buClr>
                <a:srgbClr val="7030A0"/>
              </a:buClr>
              <a:buFont typeface="Wingdings" panose="05000000000000000000" pitchFamily="2" charset="2"/>
              <a:buChar char="ü"/>
            </a:pPr>
            <a:r>
              <a:rPr lang="en-US" altLang="zh-CN" sz="2400" b="1" dirty="0" smtClean="0">
                <a:ea typeface="宋体" pitchFamily="2" charset="-122"/>
              </a:rPr>
              <a:t>Metabolic </a:t>
            </a:r>
            <a:r>
              <a:rPr lang="en-US" altLang="zh-CN" sz="2400" b="1" dirty="0">
                <a:ea typeface="宋体" pitchFamily="2" charset="-122"/>
              </a:rPr>
              <a:t>profiling </a:t>
            </a:r>
            <a:r>
              <a:rPr lang="en-US" altLang="zh-CN" sz="2400" b="1" dirty="0" smtClean="0">
                <a:ea typeface="宋体" pitchFamily="2" charset="-122"/>
              </a:rPr>
              <a:t>in WT and </a:t>
            </a:r>
            <a:r>
              <a:rPr lang="en-US" altLang="zh-CN" sz="2400" b="1" i="1" dirty="0" smtClean="0">
                <a:ea typeface="宋体" pitchFamily="2" charset="-122"/>
              </a:rPr>
              <a:t>ukl2</a:t>
            </a:r>
            <a:r>
              <a:rPr lang="en-US" altLang="zh-CN" sz="2400" b="1" dirty="0" smtClean="0">
                <a:ea typeface="宋体" pitchFamily="2" charset="-122"/>
              </a:rPr>
              <a:t> mutant plants revealed reprograming and integration of multiple metabolic pathways.</a:t>
            </a:r>
          </a:p>
          <a:p>
            <a:pPr marL="0" indent="0" eaLnBrk="1" hangingPunct="1">
              <a:buNone/>
            </a:pPr>
            <a:endParaRPr lang="en-US" altLang="en-US" sz="2400" dirty="0" smtClean="0"/>
          </a:p>
          <a:p>
            <a:pPr eaLnBrk="1" hangingPunct="1">
              <a:buClr>
                <a:srgbClr val="7030A0"/>
              </a:buClr>
              <a:buFont typeface="Wingdings" panose="05000000000000000000" pitchFamily="2" charset="2"/>
              <a:buChar char="ü"/>
            </a:pPr>
            <a:r>
              <a:rPr lang="en-US" altLang="en-US" sz="2400" b="1" dirty="0" smtClean="0"/>
              <a:t>UKL1 and UKL2 are </a:t>
            </a:r>
            <a:r>
              <a:rPr lang="en-US" altLang="en-US" sz="2400" b="1" dirty="0"/>
              <a:t>required for fixed-carbon allocation and partitioning in </a:t>
            </a:r>
            <a:r>
              <a:rPr lang="en-US" altLang="en-US" sz="2400" b="1" dirty="0" smtClean="0"/>
              <a:t>leaves and developing seeds.</a:t>
            </a:r>
          </a:p>
        </p:txBody>
      </p:sp>
    </p:spTree>
    <p:extLst>
      <p:ext uri="{BB962C8B-B14F-4D97-AF65-F5344CB8AC3E}">
        <p14:creationId xmlns:p14="http://schemas.microsoft.com/office/powerpoint/2010/main" val="2085438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635">
                                            <p:txEl>
                                              <p:pRg st="0" end="0"/>
                                            </p:txEl>
                                          </p:spTgt>
                                        </p:tgtEl>
                                        <p:attrNameLst>
                                          <p:attrName>style.visibility</p:attrName>
                                        </p:attrNameLst>
                                      </p:cBhvr>
                                      <p:to>
                                        <p:strVal val="visible"/>
                                      </p:to>
                                    </p:set>
                                    <p:animEffect transition="in" filter="fade">
                                      <p:cBhvr>
                                        <p:cTn id="12" dur="2000"/>
                                        <p:tgtEl>
                                          <p:spTgt spid="696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635">
                                            <p:txEl>
                                              <p:pRg st="2" end="2"/>
                                            </p:txEl>
                                          </p:spTgt>
                                        </p:tgtEl>
                                        <p:attrNameLst>
                                          <p:attrName>style.visibility</p:attrName>
                                        </p:attrNameLst>
                                      </p:cBhvr>
                                      <p:to>
                                        <p:strVal val="visible"/>
                                      </p:to>
                                    </p:set>
                                    <p:animEffect transition="in" filter="fade">
                                      <p:cBhvr>
                                        <p:cTn id="17" dur="2000"/>
                                        <p:tgtEl>
                                          <p:spTgt spid="696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9635">
                                            <p:txEl>
                                              <p:pRg st="4" end="4"/>
                                            </p:txEl>
                                          </p:spTgt>
                                        </p:tgtEl>
                                        <p:attrNameLst>
                                          <p:attrName>style.visibility</p:attrName>
                                        </p:attrNameLst>
                                      </p:cBhvr>
                                      <p:to>
                                        <p:strVal val="visible"/>
                                      </p:to>
                                    </p:set>
                                    <p:animEffect transition="in" filter="fade">
                                      <p:cBhvr>
                                        <p:cTn id="22" dur="2000"/>
                                        <p:tgtEl>
                                          <p:spTgt spid="696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9635">
                                            <p:txEl>
                                              <p:pRg st="6" end="6"/>
                                            </p:txEl>
                                          </p:spTgt>
                                        </p:tgtEl>
                                        <p:attrNameLst>
                                          <p:attrName>style.visibility</p:attrName>
                                        </p:attrNameLst>
                                      </p:cBhvr>
                                      <p:to>
                                        <p:strVal val="visible"/>
                                      </p:to>
                                    </p:set>
                                    <p:animEffect transition="in" filter="fade">
                                      <p:cBhvr>
                                        <p:cTn id="27" dur="2000"/>
                                        <p:tgtEl>
                                          <p:spTgt spid="696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P spid="6963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828800"/>
          </a:xfrm>
        </p:spPr>
        <p:txBody>
          <a:bodyPr>
            <a:normAutofit fontScale="90000"/>
          </a:bodyPr>
          <a:lstStyle/>
          <a:p>
            <a:pPr lvl="0"/>
            <a:r>
              <a:rPr lang="en-US" b="1" dirty="0" smtClean="0"/>
              <a:t>Research interest</a:t>
            </a:r>
            <a:br>
              <a:rPr lang="en-US" b="1" dirty="0" smtClean="0"/>
            </a:br>
            <a:r>
              <a:rPr lang="en-US" b="1" dirty="0" smtClean="0"/>
              <a:t>------</a:t>
            </a:r>
            <a:r>
              <a:rPr lang="en-US" sz="3600" b="1" dirty="0" smtClean="0"/>
              <a:t>Storage lipid remobilization during seed germination and seedling establishment</a:t>
            </a:r>
            <a:br>
              <a:rPr lang="en-US" sz="3600" b="1" dirty="0" smtClean="0"/>
            </a:br>
            <a:endParaRPr lang="en-US" sz="4000" b="1" dirty="0"/>
          </a:p>
        </p:txBody>
      </p:sp>
      <p:sp>
        <p:nvSpPr>
          <p:cNvPr id="4" name="Rectangle 3"/>
          <p:cNvSpPr/>
          <p:nvPr/>
        </p:nvSpPr>
        <p:spPr>
          <a:xfrm>
            <a:off x="152400" y="1905000"/>
            <a:ext cx="8839200" cy="4524315"/>
          </a:xfrm>
          <a:prstGeom prst="rect">
            <a:avLst/>
          </a:prstGeom>
        </p:spPr>
        <p:txBody>
          <a:bodyPr wrap="square">
            <a:spAutoFit/>
          </a:bodyPr>
          <a:lstStyle/>
          <a:p>
            <a:r>
              <a:rPr lang="en-US" dirty="0"/>
              <a:t>The packaging of nutrient reserves in seeds has evolved as a strategy to insure the survival of the next generation. These reserves (oil in the form of triacylglycerol, proteins, and carbohydrates) are remobilized to fuel germination and the establishment of a plant’s offspring. The seedling establishment and the hypocotyls elongation in darkness are driven by the catabolism of seed storage oil and involves the transition from a heterotrophic to a photoautotrophic seedling, which is manifested by the seedling greening and the biogenesis of a mature chloroplast. Establishment and growth of a seedling not only require the breakdown of energy-rich compounds, but also the synthesis of an array of metabolites for growth. Thus, during this transit early seedling stage, the reserve mobilization should be closely coordinated with its developmental program. Unfortunately, it still largely remains unclear how the seed carry out this metabolic integration. I made contribution to this knowledge gap by identifying a plastid isoform of triose phosphate isomerase (</a:t>
            </a:r>
            <a:r>
              <a:rPr lang="en-US" dirty="0" err="1"/>
              <a:t>pdTPI</a:t>
            </a:r>
            <a:r>
              <a:rPr lang="en-US" dirty="0"/>
              <a:t>), and demonstrated that </a:t>
            </a:r>
            <a:r>
              <a:rPr lang="en-US" dirty="0" err="1"/>
              <a:t>pdTPI</a:t>
            </a:r>
            <a:r>
              <a:rPr lang="en-US" dirty="0"/>
              <a:t> plays an essential role to integrate oil reserve mobilization with seedling establishment and chloroplast </a:t>
            </a:r>
            <a:r>
              <a:rPr lang="en-US" dirty="0" smtClean="0"/>
              <a:t>biogenesis.  By </a:t>
            </a:r>
            <a:r>
              <a:rPr lang="en-US" dirty="0"/>
              <a:t>understanding the mechanisms to </a:t>
            </a:r>
            <a:r>
              <a:rPr lang="en-US" dirty="0" smtClean="0"/>
              <a:t>regulate chloroplast biogenesis, </a:t>
            </a:r>
            <a:r>
              <a:rPr lang="en-US" dirty="0"/>
              <a:t>one would be capable of improving the </a:t>
            </a:r>
            <a:r>
              <a:rPr lang="en-US" dirty="0" smtClean="0"/>
              <a:t>seedling vigor, and this should </a:t>
            </a:r>
            <a:r>
              <a:rPr lang="en-US" dirty="0"/>
              <a:t>lead to a better growth </a:t>
            </a:r>
            <a:r>
              <a:rPr lang="en-US" dirty="0" smtClean="0"/>
              <a:t>performance of crop species. </a:t>
            </a:r>
            <a:endParaRPr lang="en-US" dirty="0"/>
          </a:p>
        </p:txBody>
      </p:sp>
    </p:spTree>
    <p:extLst>
      <p:ext uri="{BB962C8B-B14F-4D97-AF65-F5344CB8AC3E}">
        <p14:creationId xmlns:p14="http://schemas.microsoft.com/office/powerpoint/2010/main" val="2769107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Partial loss of </a:t>
            </a:r>
            <a:r>
              <a:rPr lang="en-US" sz="3600" b="1" dirty="0" err="1" smtClean="0"/>
              <a:t>pdTPI</a:t>
            </a:r>
            <a:r>
              <a:rPr lang="en-US" sz="3600" b="1" dirty="0" smtClean="0"/>
              <a:t> activity compromise seedling establishment and growth</a:t>
            </a:r>
            <a:endParaRPr lang="en-US" sz="3600" b="1" dirty="0"/>
          </a:p>
        </p:txBody>
      </p:sp>
      <p:pic>
        <p:nvPicPr>
          <p:cNvPr id="5194" name="Picture 74"/>
          <p:cNvPicPr>
            <a:picLocks noChangeAspect="1" noChangeArrowheads="1"/>
          </p:cNvPicPr>
          <p:nvPr/>
        </p:nvPicPr>
        <p:blipFill rotWithShape="1">
          <a:blip r:embed="rId2">
            <a:extLst>
              <a:ext uri="{28A0092B-C50C-407E-A947-70E740481C1C}">
                <a14:useLocalDpi xmlns:a14="http://schemas.microsoft.com/office/drawing/2010/main" val="0"/>
              </a:ext>
            </a:extLst>
          </a:blip>
          <a:srcRect l="9104" t="17289" r="14452" b="37377"/>
          <a:stretch/>
        </p:blipFill>
        <p:spPr bwMode="auto">
          <a:xfrm>
            <a:off x="2457507" y="1828800"/>
            <a:ext cx="3931920"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818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76200" y="152400"/>
            <a:ext cx="8915400" cy="1447800"/>
          </a:xfrm>
        </p:spPr>
        <p:txBody>
          <a:bodyPr>
            <a:noAutofit/>
          </a:bodyPr>
          <a:lstStyle/>
          <a:p>
            <a:pPr algn="l"/>
            <a:r>
              <a:rPr lang="en-US" sz="3200" b="1" dirty="0" smtClean="0"/>
              <a:t>Chloroplast morphology and ultrastructure altered </a:t>
            </a:r>
            <a:r>
              <a:rPr lang="en-US" sz="3200" b="1" dirty="0"/>
              <a:t>in mutant (</a:t>
            </a:r>
            <a:r>
              <a:rPr lang="en-US" sz="3200" b="1" dirty="0" smtClean="0"/>
              <a:t>B,D,F,H) comparing with  WT(A,C,E,G)</a:t>
            </a:r>
            <a:endParaRPr lang="en-US" sz="3200" b="1" dirty="0"/>
          </a:p>
        </p:txBody>
      </p:sp>
      <p:pic>
        <p:nvPicPr>
          <p:cNvPr id="6338" name="Picture 194"/>
          <p:cNvPicPr>
            <a:picLocks noChangeAspect="1" noChangeArrowheads="1"/>
          </p:cNvPicPr>
          <p:nvPr/>
        </p:nvPicPr>
        <p:blipFill rotWithShape="1">
          <a:blip r:embed="rId2">
            <a:extLst>
              <a:ext uri="{28A0092B-C50C-407E-A947-70E740481C1C}">
                <a14:useLocalDpi xmlns:a14="http://schemas.microsoft.com/office/drawing/2010/main" val="0"/>
              </a:ext>
            </a:extLst>
          </a:blip>
          <a:srcRect l="11113" t="3" r="19556" b="30664"/>
          <a:stretch/>
        </p:blipFill>
        <p:spPr bwMode="auto">
          <a:xfrm>
            <a:off x="2819400" y="1600200"/>
            <a:ext cx="3566160"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502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828800"/>
          </a:xfrm>
        </p:spPr>
        <p:txBody>
          <a:bodyPr>
            <a:normAutofit fontScale="90000"/>
          </a:bodyPr>
          <a:lstStyle/>
          <a:p>
            <a:r>
              <a:rPr lang="en-US" b="1" dirty="0" smtClean="0"/>
              <a:t>Research interest</a:t>
            </a:r>
            <a:br>
              <a:rPr lang="en-US" b="1" dirty="0" smtClean="0"/>
            </a:br>
            <a:r>
              <a:rPr lang="en-US" b="1" dirty="0" smtClean="0"/>
              <a:t>------</a:t>
            </a:r>
            <a:r>
              <a:rPr lang="en-US" sz="3600" b="1" dirty="0" smtClean="0"/>
              <a:t>Membrane lipid desaturation for plant cold tolerance</a:t>
            </a:r>
            <a:br>
              <a:rPr lang="en-US" sz="3600" b="1" dirty="0" smtClean="0"/>
            </a:br>
            <a:endParaRPr lang="en-US" sz="4000" b="1" dirty="0"/>
          </a:p>
        </p:txBody>
      </p:sp>
      <p:sp>
        <p:nvSpPr>
          <p:cNvPr id="4" name="Rectangle 3"/>
          <p:cNvSpPr/>
          <p:nvPr/>
        </p:nvSpPr>
        <p:spPr>
          <a:xfrm>
            <a:off x="152400" y="1905000"/>
            <a:ext cx="8839200" cy="3693319"/>
          </a:xfrm>
          <a:prstGeom prst="rect">
            <a:avLst/>
          </a:prstGeom>
        </p:spPr>
        <p:txBody>
          <a:bodyPr wrap="square">
            <a:spAutoFit/>
          </a:bodyPr>
          <a:lstStyle/>
          <a:p>
            <a:r>
              <a:rPr lang="en-US" dirty="0"/>
              <a:t>Low temperature is one of the major environmental factors restricting plant geographic distribution, growing season and productivity.  One strategy that plant used to combat with low temperature is to increase the membrane fluidity through the enhancement of the membrane lipid unsaturation.  But the enzymes responsible for this membrane lipid desaturation remained largely unclear for a long period.  By a combination of genetic, cellular, biochemical, and </a:t>
            </a:r>
            <a:r>
              <a:rPr lang="en-US" dirty="0" err="1"/>
              <a:t>lipidomic</a:t>
            </a:r>
            <a:r>
              <a:rPr lang="en-US" dirty="0"/>
              <a:t> approaches, I identified that a cold-inducible acyl-lipid </a:t>
            </a:r>
            <a:r>
              <a:rPr lang="en-US" dirty="0" err="1"/>
              <a:t>desaturase</a:t>
            </a:r>
            <a:r>
              <a:rPr lang="en-US" dirty="0"/>
              <a:t> 2 (ADS2) is playing crucial role for cold and freezing tolerance in </a:t>
            </a:r>
            <a:r>
              <a:rPr lang="en-US" i="1" dirty="0"/>
              <a:t>Arabidopsis</a:t>
            </a:r>
            <a:r>
              <a:rPr lang="en-US" dirty="0"/>
              <a:t>.  When </a:t>
            </a:r>
            <a:r>
              <a:rPr lang="en-US" i="1" dirty="0"/>
              <a:t>ADS2</a:t>
            </a:r>
            <a:r>
              <a:rPr lang="en-US" dirty="0"/>
              <a:t> gene was knocked out, the mutant plants grew much slower than WT and were also sterile under low temperature </a:t>
            </a:r>
            <a:r>
              <a:rPr lang="en-US" dirty="0" smtClean="0"/>
              <a:t>.  </a:t>
            </a:r>
            <a:r>
              <a:rPr lang="en-US" dirty="0"/>
              <a:t>At the biochemical level I identified that PG and MGDG are the substrates for ADS2 desaturation.  The defects in membrane lipid desaturation in </a:t>
            </a:r>
            <a:r>
              <a:rPr lang="en-US" i="1" dirty="0"/>
              <a:t>ads2</a:t>
            </a:r>
            <a:r>
              <a:rPr lang="en-US" dirty="0"/>
              <a:t> mutant plants were associated with their compromised growth under cold stress conditions.</a:t>
            </a:r>
          </a:p>
          <a:p>
            <a:endParaRPr lang="en-US" dirty="0"/>
          </a:p>
        </p:txBody>
      </p:sp>
    </p:spTree>
    <p:extLst>
      <p:ext uri="{BB962C8B-B14F-4D97-AF65-F5344CB8AC3E}">
        <p14:creationId xmlns:p14="http://schemas.microsoft.com/office/powerpoint/2010/main" val="2625032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7010400" cy="914400"/>
          </a:xfrm>
        </p:spPr>
        <p:txBody>
          <a:bodyPr>
            <a:normAutofit fontScale="90000"/>
          </a:bodyPr>
          <a:lstStyle/>
          <a:p>
            <a:r>
              <a:rPr lang="en-US" sz="3600" b="1" dirty="0" smtClean="0"/>
              <a:t>Mutation in ADS2 resulted in reduced cold tolerance</a:t>
            </a:r>
            <a:endParaRPr lang="en-US" sz="3600" b="1" dirty="0"/>
          </a:p>
        </p:txBody>
      </p:sp>
      <p:grpSp>
        <p:nvGrpSpPr>
          <p:cNvPr id="3" name="Group 2"/>
          <p:cNvGrpSpPr/>
          <p:nvPr/>
        </p:nvGrpSpPr>
        <p:grpSpPr>
          <a:xfrm>
            <a:off x="2015936" y="1814512"/>
            <a:ext cx="4700588" cy="3290888"/>
            <a:chOff x="762000" y="130175"/>
            <a:chExt cx="4700588" cy="3290888"/>
          </a:xfrm>
        </p:grpSpPr>
        <p:sp>
          <p:nvSpPr>
            <p:cNvPr id="4" name="Text Box 5"/>
            <p:cNvSpPr txBox="1">
              <a:spLocks noChangeArrowheads="1"/>
            </p:cNvSpPr>
            <p:nvPr/>
          </p:nvSpPr>
          <p:spPr bwMode="auto">
            <a:xfrm>
              <a:off x="1530350" y="141288"/>
              <a:ext cx="4302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1"/>
                <a:t>Col</a:t>
              </a:r>
            </a:p>
          </p:txBody>
        </p:sp>
        <p:sp>
          <p:nvSpPr>
            <p:cNvPr id="5" name="Text Box 6"/>
            <p:cNvSpPr txBox="1">
              <a:spLocks noChangeArrowheads="1"/>
            </p:cNvSpPr>
            <p:nvPr/>
          </p:nvSpPr>
          <p:spPr bwMode="auto">
            <a:xfrm>
              <a:off x="2430463" y="130175"/>
              <a:ext cx="665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1"/>
                <a:t>ads2-1</a:t>
              </a:r>
            </a:p>
          </p:txBody>
        </p:sp>
        <p:sp>
          <p:nvSpPr>
            <p:cNvPr id="6" name="Text Box 7"/>
            <p:cNvSpPr txBox="1">
              <a:spLocks noChangeArrowheads="1"/>
            </p:cNvSpPr>
            <p:nvPr/>
          </p:nvSpPr>
          <p:spPr bwMode="auto">
            <a:xfrm>
              <a:off x="3532188" y="130175"/>
              <a:ext cx="631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1"/>
                <a:t>fad5-1</a:t>
              </a:r>
            </a:p>
          </p:txBody>
        </p:sp>
        <p:sp>
          <p:nvSpPr>
            <p:cNvPr id="7" name="Text Box 8"/>
            <p:cNvSpPr txBox="1">
              <a:spLocks noChangeArrowheads="1"/>
            </p:cNvSpPr>
            <p:nvPr/>
          </p:nvSpPr>
          <p:spPr bwMode="auto">
            <a:xfrm>
              <a:off x="4306888" y="130175"/>
              <a:ext cx="1155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1"/>
                <a:t>ads2-1 fad5-1</a:t>
              </a:r>
            </a:p>
          </p:txBody>
        </p:sp>
        <p:grpSp>
          <p:nvGrpSpPr>
            <p:cNvPr id="8" name="Group 7"/>
            <p:cNvGrpSpPr/>
            <p:nvPr/>
          </p:nvGrpSpPr>
          <p:grpSpPr>
            <a:xfrm>
              <a:off x="762000" y="388938"/>
              <a:ext cx="4640263" cy="3032125"/>
              <a:chOff x="762000" y="388938"/>
              <a:chExt cx="4640263" cy="3032125"/>
            </a:xfrm>
          </p:grpSpPr>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413" y="1414463"/>
                <a:ext cx="969963" cy="968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0" y="1414463"/>
                <a:ext cx="969963" cy="968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913" y="1414463"/>
                <a:ext cx="969963" cy="968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4363" y="1414463"/>
                <a:ext cx="969963" cy="968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3"/>
              <p:cNvSpPr txBox="1">
                <a:spLocks noChangeArrowheads="1"/>
              </p:cNvSpPr>
              <p:nvPr/>
            </p:nvSpPr>
            <p:spPr bwMode="auto">
              <a:xfrm>
                <a:off x="852488" y="2011363"/>
                <a:ext cx="438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t>6</a:t>
                </a:r>
                <a:r>
                  <a:rPr lang="en-US" altLang="en-US" sz="1200" b="1">
                    <a:cs typeface="Arial" charset="0"/>
                  </a:rPr>
                  <a:t>°C</a:t>
                </a:r>
              </a:p>
            </p:txBody>
          </p:sp>
          <p:sp>
            <p:nvSpPr>
              <p:cNvPr id="14" name="Line 15"/>
              <p:cNvSpPr>
                <a:spLocks noChangeShapeType="1"/>
              </p:cNvSpPr>
              <p:nvPr/>
            </p:nvSpPr>
            <p:spPr bwMode="auto">
              <a:xfrm>
                <a:off x="2786063" y="2328863"/>
                <a:ext cx="457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p:cNvSpPr>
                <a:spLocks noChangeShapeType="1"/>
              </p:cNvSpPr>
              <p:nvPr/>
            </p:nvSpPr>
            <p:spPr bwMode="auto">
              <a:xfrm>
                <a:off x="3817938" y="2328863"/>
                <a:ext cx="457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7"/>
              <p:cNvSpPr>
                <a:spLocks noChangeShapeType="1"/>
              </p:cNvSpPr>
              <p:nvPr/>
            </p:nvSpPr>
            <p:spPr bwMode="auto">
              <a:xfrm>
                <a:off x="4884738" y="2328863"/>
                <a:ext cx="457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8"/>
              <p:cNvSpPr>
                <a:spLocks noChangeShapeType="1"/>
              </p:cNvSpPr>
              <p:nvPr/>
            </p:nvSpPr>
            <p:spPr bwMode="auto">
              <a:xfrm>
                <a:off x="1766888" y="2341563"/>
                <a:ext cx="457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0263" y="388938"/>
                <a:ext cx="968375" cy="965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388938"/>
                <a:ext cx="968375" cy="965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0925" y="388938"/>
                <a:ext cx="968375" cy="965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1588" y="388938"/>
                <a:ext cx="968375" cy="965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26"/>
              <p:cNvSpPr txBox="1">
                <a:spLocks noChangeArrowheads="1"/>
              </p:cNvSpPr>
              <p:nvPr/>
            </p:nvSpPr>
            <p:spPr bwMode="auto">
              <a:xfrm>
                <a:off x="762000" y="717550"/>
                <a:ext cx="522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t>23</a:t>
                </a:r>
                <a:r>
                  <a:rPr lang="en-US" altLang="en-US" sz="1200" b="1">
                    <a:cs typeface="Arial" charset="0"/>
                  </a:rPr>
                  <a:t>°C</a:t>
                </a:r>
              </a:p>
            </p:txBody>
          </p:sp>
          <p:sp>
            <p:nvSpPr>
              <p:cNvPr id="23" name="Line 27"/>
              <p:cNvSpPr>
                <a:spLocks noChangeShapeType="1"/>
              </p:cNvSpPr>
              <p:nvPr/>
            </p:nvSpPr>
            <p:spPr bwMode="auto">
              <a:xfrm>
                <a:off x="2778125" y="1279525"/>
                <a:ext cx="457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8"/>
              <p:cNvSpPr>
                <a:spLocks noChangeShapeType="1"/>
              </p:cNvSpPr>
              <p:nvPr/>
            </p:nvSpPr>
            <p:spPr bwMode="auto">
              <a:xfrm>
                <a:off x="1728788" y="1279525"/>
                <a:ext cx="457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9"/>
              <p:cNvSpPr>
                <a:spLocks noChangeShapeType="1"/>
              </p:cNvSpPr>
              <p:nvPr/>
            </p:nvSpPr>
            <p:spPr bwMode="auto">
              <a:xfrm>
                <a:off x="3848100" y="1279525"/>
                <a:ext cx="457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0"/>
              <p:cNvSpPr>
                <a:spLocks noChangeShapeType="1"/>
              </p:cNvSpPr>
              <p:nvPr/>
            </p:nvSpPr>
            <p:spPr bwMode="auto">
              <a:xfrm>
                <a:off x="4887913" y="1268413"/>
                <a:ext cx="457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7" name="Picture 4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6825" y="2438400"/>
                <a:ext cx="968375" cy="968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19338" y="2438400"/>
                <a:ext cx="968375" cy="968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6138" y="2443163"/>
                <a:ext cx="968375" cy="968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33888" y="2452688"/>
                <a:ext cx="968375" cy="968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47"/>
              <p:cNvSpPr txBox="1">
                <a:spLocks noChangeArrowheads="1"/>
              </p:cNvSpPr>
              <p:nvPr/>
            </p:nvSpPr>
            <p:spPr bwMode="auto">
              <a:xfrm>
                <a:off x="871538" y="3041650"/>
                <a:ext cx="438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t>6</a:t>
                </a:r>
                <a:r>
                  <a:rPr lang="en-US" altLang="en-US" sz="1200" b="1">
                    <a:cs typeface="Arial" charset="0"/>
                  </a:rPr>
                  <a:t>°C</a:t>
                </a:r>
              </a:p>
            </p:txBody>
          </p:sp>
          <p:sp>
            <p:nvSpPr>
              <p:cNvPr id="32" name="Line 64"/>
              <p:cNvSpPr>
                <a:spLocks noChangeShapeType="1"/>
              </p:cNvSpPr>
              <p:nvPr/>
            </p:nvSpPr>
            <p:spPr bwMode="auto">
              <a:xfrm>
                <a:off x="1776413" y="3319463"/>
                <a:ext cx="381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65"/>
              <p:cNvSpPr>
                <a:spLocks noChangeShapeType="1"/>
              </p:cNvSpPr>
              <p:nvPr/>
            </p:nvSpPr>
            <p:spPr bwMode="auto">
              <a:xfrm>
                <a:off x="2862263" y="3305175"/>
                <a:ext cx="381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66"/>
              <p:cNvSpPr>
                <a:spLocks noChangeShapeType="1"/>
              </p:cNvSpPr>
              <p:nvPr/>
            </p:nvSpPr>
            <p:spPr bwMode="auto">
              <a:xfrm>
                <a:off x="3929063" y="3309938"/>
                <a:ext cx="381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67"/>
              <p:cNvSpPr>
                <a:spLocks noChangeShapeType="1"/>
              </p:cNvSpPr>
              <p:nvPr/>
            </p:nvSpPr>
            <p:spPr bwMode="auto">
              <a:xfrm>
                <a:off x="4953000" y="3305175"/>
                <a:ext cx="381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Text Box 73"/>
              <p:cNvSpPr txBox="1">
                <a:spLocks noChangeArrowheads="1"/>
              </p:cNvSpPr>
              <p:nvPr/>
            </p:nvSpPr>
            <p:spPr bwMode="auto">
              <a:xfrm>
                <a:off x="785813" y="1549400"/>
                <a:ext cx="522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t>23</a:t>
                </a:r>
                <a:r>
                  <a:rPr lang="en-US" altLang="en-US" sz="1200" b="1">
                    <a:cs typeface="Arial" charset="0"/>
                  </a:rPr>
                  <a:t>°C</a:t>
                </a:r>
              </a:p>
            </p:txBody>
          </p:sp>
          <p:sp>
            <p:nvSpPr>
              <p:cNvPr id="37" name="Line 74"/>
              <p:cNvSpPr>
                <a:spLocks noChangeShapeType="1"/>
              </p:cNvSpPr>
              <p:nvPr/>
            </p:nvSpPr>
            <p:spPr bwMode="auto">
              <a:xfrm>
                <a:off x="1066800" y="1752600"/>
                <a:ext cx="0" cy="304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75"/>
              <p:cNvSpPr>
                <a:spLocks noChangeShapeType="1"/>
              </p:cNvSpPr>
              <p:nvPr/>
            </p:nvSpPr>
            <p:spPr bwMode="auto">
              <a:xfrm>
                <a:off x="1066800" y="2795588"/>
                <a:ext cx="0" cy="304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Text Box 76"/>
              <p:cNvSpPr txBox="1">
                <a:spLocks noChangeArrowheads="1"/>
              </p:cNvSpPr>
              <p:nvPr/>
            </p:nvSpPr>
            <p:spPr bwMode="auto">
              <a:xfrm>
                <a:off x="785813" y="2586038"/>
                <a:ext cx="522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t>23</a:t>
                </a:r>
                <a:r>
                  <a:rPr lang="en-US" altLang="en-US" sz="1200" b="1">
                    <a:cs typeface="Arial" charset="0"/>
                  </a:rPr>
                  <a:t>°C</a:t>
                </a:r>
              </a:p>
            </p:txBody>
          </p:sp>
        </p:grpSp>
      </p:grpSp>
    </p:spTree>
    <p:extLst>
      <p:ext uri="{BB962C8B-B14F-4D97-AF65-F5344CB8AC3E}">
        <p14:creationId xmlns:p14="http://schemas.microsoft.com/office/powerpoint/2010/main" val="2716424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115669"/>
            <a:ext cx="8229600" cy="646331"/>
          </a:xfrm>
          <a:prstGeom prst="rect">
            <a:avLst/>
          </a:prstGeom>
          <a:noFill/>
        </p:spPr>
        <p:txBody>
          <a:bodyPr wrap="square" rtlCol="0">
            <a:spAutoFit/>
          </a:bodyPr>
          <a:lstStyle/>
          <a:p>
            <a:pPr algn="ctr"/>
            <a:r>
              <a:rPr lang="en-US" sz="3600" b="1" dirty="0" smtClean="0"/>
              <a:t>Overview of My Research</a:t>
            </a:r>
            <a:endParaRPr lang="en-US" sz="3600" b="1" dirty="0"/>
          </a:p>
        </p:txBody>
      </p:sp>
      <p:sp>
        <p:nvSpPr>
          <p:cNvPr id="6" name="TextBox 5"/>
          <p:cNvSpPr txBox="1"/>
          <p:nvPr/>
        </p:nvSpPr>
        <p:spPr>
          <a:xfrm>
            <a:off x="152400" y="836474"/>
            <a:ext cx="8610600" cy="1754326"/>
          </a:xfrm>
          <a:prstGeom prst="rect">
            <a:avLst/>
          </a:prstGeom>
          <a:noFill/>
        </p:spPr>
        <p:txBody>
          <a:bodyPr wrap="square" rtlCol="0">
            <a:spAutoFit/>
          </a:bodyPr>
          <a:lstStyle/>
          <a:p>
            <a:pPr marL="457200" lvl="0" indent="-457200">
              <a:buClr>
                <a:srgbClr val="00B050"/>
              </a:buClr>
              <a:buFont typeface="Wingdings" panose="05000000000000000000" pitchFamily="2" charset="2"/>
              <a:buChar char="q"/>
            </a:pPr>
            <a:r>
              <a:rPr lang="en-US" sz="2800" b="1" dirty="0" smtClean="0"/>
              <a:t>Two Topics:</a:t>
            </a:r>
          </a:p>
          <a:p>
            <a:pPr lvl="0"/>
            <a:endParaRPr lang="en-US" sz="1600" b="1" dirty="0"/>
          </a:p>
          <a:p>
            <a:pPr marL="285750" indent="-285750">
              <a:buClr>
                <a:srgbClr val="7030A0"/>
              </a:buClr>
              <a:buFont typeface="Wingdings" panose="05000000000000000000" pitchFamily="2" charset="2"/>
              <a:buChar char="Ø"/>
            </a:pPr>
            <a:r>
              <a:rPr lang="en-US" sz="1600" b="1" dirty="0" smtClean="0"/>
              <a:t>Metabolic regulation mechanisms in controlling seed </a:t>
            </a:r>
            <a:r>
              <a:rPr lang="en-US" sz="1600" b="1" dirty="0"/>
              <a:t>storage reserve accumulation and </a:t>
            </a:r>
            <a:r>
              <a:rPr lang="en-US" sz="1600" b="1" dirty="0" smtClean="0"/>
              <a:t>remobilization. </a:t>
            </a:r>
          </a:p>
          <a:p>
            <a:pPr marL="342900" indent="-342900">
              <a:buFont typeface="+mj-lt"/>
              <a:buAutoNum type="arabicPeriod"/>
            </a:pPr>
            <a:endParaRPr lang="en-US" sz="1600" b="1" dirty="0"/>
          </a:p>
          <a:p>
            <a:pPr marL="285750" indent="-285750">
              <a:buClr>
                <a:srgbClr val="7030A0"/>
              </a:buClr>
              <a:buFont typeface="Wingdings" panose="05000000000000000000" pitchFamily="2" charset="2"/>
              <a:buChar char="Ø"/>
            </a:pPr>
            <a:r>
              <a:rPr lang="en-US" sz="1600" b="1" dirty="0" smtClean="0"/>
              <a:t>Plant abiotic stress tolerance.</a:t>
            </a:r>
          </a:p>
        </p:txBody>
      </p:sp>
      <p:sp>
        <p:nvSpPr>
          <p:cNvPr id="5" name="TextBox 4"/>
          <p:cNvSpPr txBox="1"/>
          <p:nvPr/>
        </p:nvSpPr>
        <p:spPr>
          <a:xfrm>
            <a:off x="152400" y="2811482"/>
            <a:ext cx="8763000" cy="3970318"/>
          </a:xfrm>
          <a:prstGeom prst="rect">
            <a:avLst/>
          </a:prstGeom>
          <a:noFill/>
        </p:spPr>
        <p:txBody>
          <a:bodyPr wrap="square" rtlCol="0">
            <a:spAutoFit/>
          </a:bodyPr>
          <a:lstStyle/>
          <a:p>
            <a:pPr marL="457200" lvl="0" indent="-457200">
              <a:buClr>
                <a:srgbClr val="00B050"/>
              </a:buClr>
              <a:buFont typeface="Wingdings" panose="05000000000000000000" pitchFamily="2" charset="2"/>
              <a:buChar char="q"/>
            </a:pPr>
            <a:r>
              <a:rPr lang="en-US" sz="2800" b="1" dirty="0" smtClean="0"/>
              <a:t>Five Questions:</a:t>
            </a:r>
          </a:p>
          <a:p>
            <a:pPr lvl="0"/>
            <a:endParaRPr lang="en-US" sz="1600" b="1" dirty="0" smtClean="0"/>
          </a:p>
          <a:p>
            <a:pPr marL="342900" lvl="0" indent="-342900">
              <a:buClr>
                <a:srgbClr val="7030A0"/>
              </a:buClr>
              <a:buFont typeface="+mj-lt"/>
              <a:buAutoNum type="arabicPeriod"/>
            </a:pPr>
            <a:r>
              <a:rPr lang="en-US" sz="1600" b="1" dirty="0" smtClean="0"/>
              <a:t>How carbon  flux is reprogramed when  acetyl-CoA carboxylase </a:t>
            </a:r>
            <a:r>
              <a:rPr lang="en-US" sz="1600" b="1" dirty="0"/>
              <a:t>(</a:t>
            </a:r>
            <a:r>
              <a:rPr lang="en-US" sz="1600" b="1" dirty="0" err="1"/>
              <a:t>ACCase</a:t>
            </a:r>
            <a:r>
              <a:rPr lang="en-US" sz="1600" b="1" dirty="0" smtClean="0"/>
              <a:t>) is genetically perturbed in </a:t>
            </a:r>
            <a:r>
              <a:rPr lang="en-US" sz="1600" b="1" dirty="0"/>
              <a:t>developing </a:t>
            </a:r>
            <a:r>
              <a:rPr lang="en-US" sz="1600" b="1" dirty="0" smtClean="0"/>
              <a:t>oil seeds? </a:t>
            </a:r>
            <a:r>
              <a:rPr lang="en-US" sz="1600" dirty="0" smtClean="0"/>
              <a:t>(</a:t>
            </a:r>
            <a:r>
              <a:rPr lang="en-US" sz="1600" dirty="0"/>
              <a:t>Plant Physiology </a:t>
            </a:r>
            <a:r>
              <a:rPr lang="en-US" sz="1600" dirty="0" smtClean="0"/>
              <a:t>(2009)150</a:t>
            </a:r>
            <a:r>
              <a:rPr lang="en-US" sz="1600" dirty="0"/>
              <a:t>: </a:t>
            </a:r>
            <a:r>
              <a:rPr lang="en-US" sz="1600" dirty="0" smtClean="0"/>
              <a:t>27-41)</a:t>
            </a:r>
          </a:p>
          <a:p>
            <a:pPr marL="342900" lvl="0" indent="-342900">
              <a:buFont typeface="+mj-lt"/>
              <a:buAutoNum type="arabicPeriod"/>
            </a:pPr>
            <a:endParaRPr lang="en-US" sz="1600" b="1" dirty="0" smtClean="0"/>
          </a:p>
          <a:p>
            <a:pPr marL="342900" indent="-342900">
              <a:buClr>
                <a:srgbClr val="7030A0"/>
              </a:buClr>
              <a:buFont typeface="+mj-lt"/>
              <a:buAutoNum type="arabicPeriod"/>
            </a:pPr>
            <a:r>
              <a:rPr lang="en-US" sz="1600" b="1" dirty="0" smtClean="0"/>
              <a:t>How seed storage lipid catabolism is </a:t>
            </a:r>
            <a:r>
              <a:rPr lang="en-US" sz="1600" b="1" dirty="0"/>
              <a:t>i</a:t>
            </a:r>
            <a:r>
              <a:rPr lang="en-US" sz="1600" b="1" dirty="0" smtClean="0"/>
              <a:t>ntegrated with chloroplast biogenesis during seedling establishment? </a:t>
            </a:r>
            <a:r>
              <a:rPr lang="en-US" sz="1600" dirty="0"/>
              <a:t>(Plant Cell  (2010) 22: 77-90</a:t>
            </a:r>
            <a:r>
              <a:rPr lang="en-US" sz="1600" dirty="0" smtClean="0"/>
              <a:t>)</a:t>
            </a:r>
          </a:p>
          <a:p>
            <a:pPr marL="342900" indent="-342900">
              <a:buFont typeface="+mj-lt"/>
              <a:buAutoNum type="arabicPeriod"/>
            </a:pPr>
            <a:endParaRPr lang="en-US" sz="1600" b="1" dirty="0" smtClean="0"/>
          </a:p>
          <a:p>
            <a:pPr marL="342900" indent="-342900">
              <a:buClr>
                <a:srgbClr val="7030A0"/>
              </a:buClr>
              <a:buFont typeface="+mj-lt"/>
              <a:buAutoNum type="arabicPeriod"/>
            </a:pPr>
            <a:r>
              <a:rPr lang="en-US" sz="1600" b="1" dirty="0"/>
              <a:t>How </a:t>
            </a:r>
            <a:r>
              <a:rPr lang="en-US" sz="1600" b="1" dirty="0" smtClean="0"/>
              <a:t>plant cell membrane lipid desaturation is regulated by low temperature for cold and freezing tolerance? </a:t>
            </a:r>
            <a:r>
              <a:rPr lang="en-US" sz="1600" dirty="0"/>
              <a:t>(Plant Cell (2013) 25:1430-1444)</a:t>
            </a:r>
          </a:p>
          <a:p>
            <a:pPr marL="342900" indent="-342900">
              <a:buFont typeface="+mj-lt"/>
              <a:buAutoNum type="arabicPeriod"/>
            </a:pPr>
            <a:endParaRPr lang="en-US" sz="1600" b="1" dirty="0"/>
          </a:p>
          <a:p>
            <a:pPr marL="342900" indent="-342900">
              <a:buClr>
                <a:srgbClr val="7030A0"/>
              </a:buClr>
              <a:buFont typeface="+mj-lt"/>
              <a:buAutoNum type="arabicPeriod"/>
            </a:pPr>
            <a:r>
              <a:rPr lang="en-US" sz="1600" b="1" dirty="0"/>
              <a:t>How </a:t>
            </a:r>
            <a:r>
              <a:rPr lang="en-US" sz="1600" b="1" dirty="0" smtClean="0"/>
              <a:t>plants regulate </a:t>
            </a:r>
            <a:r>
              <a:rPr lang="en-US" sz="1600" b="1" dirty="0" err="1" smtClean="0"/>
              <a:t>photoassimilate</a:t>
            </a:r>
            <a:r>
              <a:rPr lang="en-US" sz="1600" b="1" dirty="0" smtClean="0"/>
              <a:t> allocation and partitioning? </a:t>
            </a:r>
            <a:r>
              <a:rPr lang="en-US" sz="1600" dirty="0" smtClean="0"/>
              <a:t>(</a:t>
            </a:r>
            <a:r>
              <a:rPr lang="en-US" sz="1600" dirty="0"/>
              <a:t>Plant Cell (2011) 23: 2991-3006)</a:t>
            </a:r>
          </a:p>
          <a:p>
            <a:pPr marL="342900" indent="-342900">
              <a:buFont typeface="+mj-lt"/>
              <a:buAutoNum type="arabicPeriod"/>
            </a:pPr>
            <a:endParaRPr lang="en-US" sz="1600" b="1" dirty="0" smtClean="0"/>
          </a:p>
          <a:p>
            <a:pPr marL="342900" indent="-342900">
              <a:buClr>
                <a:srgbClr val="7030A0"/>
              </a:buClr>
              <a:buFont typeface="+mj-lt"/>
              <a:buAutoNum type="arabicPeriod"/>
            </a:pPr>
            <a:r>
              <a:rPr lang="en-US" sz="1600" b="1" dirty="0" smtClean="0"/>
              <a:t>How genotype </a:t>
            </a:r>
            <a:r>
              <a:rPr lang="en-US" sz="1600" b="1" dirty="0"/>
              <a:t>and </a:t>
            </a:r>
            <a:r>
              <a:rPr lang="en-US" sz="1600" b="1" dirty="0" smtClean="0"/>
              <a:t>environment Interactions </a:t>
            </a:r>
            <a:r>
              <a:rPr lang="en-US" sz="1600" b="1" dirty="0"/>
              <a:t>s</a:t>
            </a:r>
            <a:r>
              <a:rPr lang="en-US" sz="1600" b="1" dirty="0" smtClean="0"/>
              <a:t>hape seed </a:t>
            </a:r>
            <a:r>
              <a:rPr lang="en-US" sz="1600" b="1" dirty="0" err="1" smtClean="0"/>
              <a:t>metabolome</a:t>
            </a:r>
            <a:r>
              <a:rPr lang="en-US" sz="1600" b="1" dirty="0" smtClean="0"/>
              <a:t> in corn grain?</a:t>
            </a:r>
            <a:endParaRPr lang="en-US" sz="1600" b="1" dirty="0"/>
          </a:p>
        </p:txBody>
      </p:sp>
    </p:spTree>
    <p:extLst>
      <p:ext uri="{BB962C8B-B14F-4D97-AF65-F5344CB8AC3E}">
        <p14:creationId xmlns:p14="http://schemas.microsoft.com/office/powerpoint/2010/main" val="203838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34962"/>
            <a:ext cx="9067800" cy="1341438"/>
          </a:xfrm>
        </p:spPr>
        <p:txBody>
          <a:bodyPr>
            <a:noAutofit/>
          </a:bodyPr>
          <a:lstStyle/>
          <a:p>
            <a:r>
              <a:rPr lang="en-US" altLang="en-US" sz="3600" b="1" dirty="0" smtClean="0"/>
              <a:t>Schematic Representation of the Roles Played by ADS2 in MGDG and PG Biosynthesis in </a:t>
            </a:r>
            <a:r>
              <a:rPr lang="en-US" altLang="en-US" sz="3600" b="1" i="1" dirty="0" smtClean="0"/>
              <a:t>Arabidopsis</a:t>
            </a:r>
            <a:r>
              <a:rPr lang="en-US" altLang="en-US" sz="3600" b="1" dirty="0" smtClean="0"/>
              <a:t> Leaves</a:t>
            </a:r>
            <a:endParaRPr lang="en-US" sz="3600" dirty="0"/>
          </a:p>
        </p:txBody>
      </p:sp>
      <p:grpSp>
        <p:nvGrpSpPr>
          <p:cNvPr id="4" name="Group 957"/>
          <p:cNvGrpSpPr>
            <a:grpSpLocks/>
          </p:cNvGrpSpPr>
          <p:nvPr/>
        </p:nvGrpSpPr>
        <p:grpSpPr bwMode="auto">
          <a:xfrm>
            <a:off x="2714625" y="2355850"/>
            <a:ext cx="3609975" cy="4121150"/>
            <a:chOff x="846" y="668"/>
            <a:chExt cx="2274" cy="2596"/>
          </a:xfrm>
        </p:grpSpPr>
        <p:sp>
          <p:nvSpPr>
            <p:cNvPr id="5" name="Text Box 38"/>
            <p:cNvSpPr txBox="1">
              <a:spLocks noChangeArrowheads="1"/>
            </p:cNvSpPr>
            <p:nvPr/>
          </p:nvSpPr>
          <p:spPr bwMode="auto">
            <a:xfrm>
              <a:off x="996" y="1497"/>
              <a:ext cx="22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PA</a:t>
              </a:r>
            </a:p>
          </p:txBody>
        </p:sp>
        <p:sp>
          <p:nvSpPr>
            <p:cNvPr id="6" name="Text Box 58"/>
            <p:cNvSpPr txBox="1">
              <a:spLocks noChangeArrowheads="1"/>
            </p:cNvSpPr>
            <p:nvPr/>
          </p:nvSpPr>
          <p:spPr bwMode="auto">
            <a:xfrm>
              <a:off x="1296" y="1491"/>
              <a:ext cx="48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CDP-DAG</a:t>
              </a:r>
            </a:p>
          </p:txBody>
        </p:sp>
        <p:sp>
          <p:nvSpPr>
            <p:cNvPr id="7" name="Line 65"/>
            <p:cNvSpPr>
              <a:spLocks noChangeShapeType="1"/>
            </p:cNvSpPr>
            <p:nvPr/>
          </p:nvSpPr>
          <p:spPr bwMode="auto">
            <a:xfrm>
              <a:off x="1680" y="1618"/>
              <a:ext cx="19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71"/>
            <p:cNvSpPr txBox="1">
              <a:spLocks noChangeArrowheads="1"/>
            </p:cNvSpPr>
            <p:nvPr/>
          </p:nvSpPr>
          <p:spPr bwMode="auto">
            <a:xfrm>
              <a:off x="1854" y="1496"/>
              <a:ext cx="23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PG</a:t>
              </a:r>
            </a:p>
          </p:txBody>
        </p:sp>
        <p:sp>
          <p:nvSpPr>
            <p:cNvPr id="9" name="Text Box 79"/>
            <p:cNvSpPr txBox="1">
              <a:spLocks noChangeArrowheads="1"/>
            </p:cNvSpPr>
            <p:nvPr/>
          </p:nvSpPr>
          <p:spPr bwMode="auto">
            <a:xfrm>
              <a:off x="1217" y="1209"/>
              <a:ext cx="19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PI</a:t>
              </a:r>
            </a:p>
          </p:txBody>
        </p:sp>
        <p:sp>
          <p:nvSpPr>
            <p:cNvPr id="10" name="Text Box 91"/>
            <p:cNvSpPr txBox="1">
              <a:spLocks noChangeArrowheads="1"/>
            </p:cNvSpPr>
            <p:nvPr/>
          </p:nvSpPr>
          <p:spPr bwMode="auto">
            <a:xfrm>
              <a:off x="965" y="963"/>
              <a:ext cx="28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DAG</a:t>
              </a:r>
            </a:p>
          </p:txBody>
        </p:sp>
        <p:sp>
          <p:nvSpPr>
            <p:cNvPr id="11" name="Text Box 98"/>
            <p:cNvSpPr txBox="1">
              <a:spLocks noChangeArrowheads="1"/>
            </p:cNvSpPr>
            <p:nvPr/>
          </p:nvSpPr>
          <p:spPr bwMode="auto">
            <a:xfrm>
              <a:off x="996" y="668"/>
              <a:ext cx="22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PE</a:t>
              </a:r>
            </a:p>
          </p:txBody>
        </p:sp>
        <p:sp>
          <p:nvSpPr>
            <p:cNvPr id="12" name="Text Box 126"/>
            <p:cNvSpPr txBox="1">
              <a:spLocks noChangeArrowheads="1"/>
            </p:cNvSpPr>
            <p:nvPr/>
          </p:nvSpPr>
          <p:spPr bwMode="auto">
            <a:xfrm>
              <a:off x="1692" y="1204"/>
              <a:ext cx="22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PS</a:t>
              </a:r>
            </a:p>
          </p:txBody>
        </p:sp>
        <p:sp>
          <p:nvSpPr>
            <p:cNvPr id="13" name="Text Box 159"/>
            <p:cNvSpPr txBox="1">
              <a:spLocks noChangeArrowheads="1"/>
            </p:cNvSpPr>
            <p:nvPr/>
          </p:nvSpPr>
          <p:spPr bwMode="auto">
            <a:xfrm>
              <a:off x="1065" y="2681"/>
              <a:ext cx="28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DAG</a:t>
              </a:r>
            </a:p>
          </p:txBody>
        </p:sp>
        <p:sp>
          <p:nvSpPr>
            <p:cNvPr id="14" name="Text Box 166"/>
            <p:cNvSpPr txBox="1">
              <a:spLocks noChangeArrowheads="1"/>
            </p:cNvSpPr>
            <p:nvPr/>
          </p:nvSpPr>
          <p:spPr bwMode="auto">
            <a:xfrm>
              <a:off x="1555" y="2677"/>
              <a:ext cx="36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MGDG</a:t>
              </a:r>
            </a:p>
          </p:txBody>
        </p:sp>
        <p:sp>
          <p:nvSpPr>
            <p:cNvPr id="15" name="Text Box 173"/>
            <p:cNvSpPr txBox="1">
              <a:spLocks noChangeArrowheads="1"/>
            </p:cNvSpPr>
            <p:nvPr/>
          </p:nvSpPr>
          <p:spPr bwMode="auto">
            <a:xfrm>
              <a:off x="1812" y="2670"/>
              <a:ext cx="33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ADS3</a:t>
              </a:r>
            </a:p>
          </p:txBody>
        </p:sp>
        <p:sp>
          <p:nvSpPr>
            <p:cNvPr id="16" name="Text Box 176"/>
            <p:cNvSpPr txBox="1">
              <a:spLocks noChangeArrowheads="1"/>
            </p:cNvSpPr>
            <p:nvPr/>
          </p:nvSpPr>
          <p:spPr bwMode="auto">
            <a:xfrm>
              <a:off x="2023" y="2670"/>
              <a:ext cx="36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MGDG</a:t>
              </a:r>
            </a:p>
          </p:txBody>
        </p:sp>
        <p:sp>
          <p:nvSpPr>
            <p:cNvPr id="17" name="Text Box 216"/>
            <p:cNvSpPr txBox="1">
              <a:spLocks noChangeArrowheads="1"/>
            </p:cNvSpPr>
            <p:nvPr/>
          </p:nvSpPr>
          <p:spPr bwMode="auto">
            <a:xfrm>
              <a:off x="1392" y="702"/>
              <a:ext cx="12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1"/>
                <a:t>Endoplasmic reticulum</a:t>
              </a:r>
            </a:p>
          </p:txBody>
        </p:sp>
        <p:sp>
          <p:nvSpPr>
            <p:cNvPr id="18" name="Text Box 217"/>
            <p:cNvSpPr txBox="1">
              <a:spLocks noChangeArrowheads="1"/>
            </p:cNvSpPr>
            <p:nvPr/>
          </p:nvSpPr>
          <p:spPr bwMode="auto">
            <a:xfrm>
              <a:off x="1632" y="2928"/>
              <a:ext cx="43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t>Plastid</a:t>
              </a:r>
            </a:p>
          </p:txBody>
        </p:sp>
        <p:sp>
          <p:nvSpPr>
            <p:cNvPr id="19" name="Line 238"/>
            <p:cNvSpPr>
              <a:spLocks noChangeShapeType="1"/>
            </p:cNvSpPr>
            <p:nvPr/>
          </p:nvSpPr>
          <p:spPr bwMode="auto">
            <a:xfrm flipV="1">
              <a:off x="1992" y="1239"/>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39"/>
            <p:cNvSpPr>
              <a:spLocks noChangeShapeType="1"/>
            </p:cNvSpPr>
            <p:nvPr/>
          </p:nvSpPr>
          <p:spPr bwMode="auto">
            <a:xfrm flipV="1">
              <a:off x="1512" y="1239"/>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278"/>
            <p:cNvSpPr txBox="1">
              <a:spLocks noChangeArrowheads="1"/>
            </p:cNvSpPr>
            <p:nvPr/>
          </p:nvSpPr>
          <p:spPr bwMode="auto">
            <a:xfrm>
              <a:off x="2064" y="1476"/>
              <a:ext cx="57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b="1"/>
                <a:t>ADS2</a:t>
              </a:r>
            </a:p>
          </p:txBody>
        </p:sp>
        <p:sp>
          <p:nvSpPr>
            <p:cNvPr id="22" name="Text Box 281"/>
            <p:cNvSpPr txBox="1">
              <a:spLocks noChangeArrowheads="1"/>
            </p:cNvSpPr>
            <p:nvPr/>
          </p:nvSpPr>
          <p:spPr bwMode="auto">
            <a:xfrm>
              <a:off x="2331" y="1494"/>
              <a:ext cx="23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PG</a:t>
              </a:r>
            </a:p>
          </p:txBody>
        </p:sp>
        <p:sp>
          <p:nvSpPr>
            <p:cNvPr id="23" name="Line 282"/>
            <p:cNvSpPr>
              <a:spLocks noChangeShapeType="1"/>
            </p:cNvSpPr>
            <p:nvPr/>
          </p:nvSpPr>
          <p:spPr bwMode="auto">
            <a:xfrm>
              <a:off x="2658" y="1546"/>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309"/>
            <p:cNvSpPr txBox="1">
              <a:spLocks noChangeArrowheads="1"/>
            </p:cNvSpPr>
            <p:nvPr/>
          </p:nvSpPr>
          <p:spPr bwMode="auto">
            <a:xfrm>
              <a:off x="1438" y="958"/>
              <a:ext cx="22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PC</a:t>
              </a:r>
            </a:p>
          </p:txBody>
        </p:sp>
        <p:sp>
          <p:nvSpPr>
            <p:cNvPr id="25" name="Line 332"/>
            <p:cNvSpPr>
              <a:spLocks noChangeShapeType="1"/>
            </p:cNvSpPr>
            <p:nvPr/>
          </p:nvSpPr>
          <p:spPr bwMode="auto">
            <a:xfrm flipV="1">
              <a:off x="1734" y="989"/>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33"/>
            <p:cNvSpPr>
              <a:spLocks noChangeShapeType="1"/>
            </p:cNvSpPr>
            <p:nvPr/>
          </p:nvSpPr>
          <p:spPr bwMode="auto">
            <a:xfrm flipV="1">
              <a:off x="1273" y="709"/>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362"/>
            <p:cNvSpPr txBox="1">
              <a:spLocks noChangeArrowheads="1"/>
            </p:cNvSpPr>
            <p:nvPr/>
          </p:nvSpPr>
          <p:spPr bwMode="auto">
            <a:xfrm>
              <a:off x="2526" y="2667"/>
              <a:ext cx="35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DGDG</a:t>
              </a:r>
            </a:p>
          </p:txBody>
        </p:sp>
        <p:sp>
          <p:nvSpPr>
            <p:cNvPr id="28" name="Line 442"/>
            <p:cNvSpPr>
              <a:spLocks noChangeShapeType="1"/>
            </p:cNvSpPr>
            <p:nvPr/>
          </p:nvSpPr>
          <p:spPr bwMode="auto">
            <a:xfrm>
              <a:off x="1872" y="2799"/>
              <a:ext cx="19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550"/>
            <p:cNvSpPr>
              <a:spLocks noChangeShapeType="1"/>
            </p:cNvSpPr>
            <p:nvPr/>
          </p:nvSpPr>
          <p:spPr bwMode="auto">
            <a:xfrm flipH="1">
              <a:off x="2172" y="1591"/>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551"/>
            <p:cNvSpPr>
              <a:spLocks noChangeShapeType="1"/>
            </p:cNvSpPr>
            <p:nvPr/>
          </p:nvSpPr>
          <p:spPr bwMode="auto">
            <a:xfrm flipH="1">
              <a:off x="2190" y="1597"/>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605"/>
            <p:cNvSpPr>
              <a:spLocks noChangeShapeType="1"/>
            </p:cNvSpPr>
            <p:nvPr/>
          </p:nvSpPr>
          <p:spPr bwMode="auto">
            <a:xfrm flipH="1">
              <a:off x="1818" y="2478"/>
              <a:ext cx="81"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606"/>
            <p:cNvSpPr>
              <a:spLocks noChangeShapeType="1"/>
            </p:cNvSpPr>
            <p:nvPr/>
          </p:nvSpPr>
          <p:spPr bwMode="auto">
            <a:xfrm flipH="1">
              <a:off x="1854" y="2478"/>
              <a:ext cx="81"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 name="Group 669"/>
            <p:cNvGrpSpPr>
              <a:grpSpLocks/>
            </p:cNvGrpSpPr>
            <p:nvPr/>
          </p:nvGrpSpPr>
          <p:grpSpPr bwMode="auto">
            <a:xfrm>
              <a:off x="1308" y="1074"/>
              <a:ext cx="397" cy="165"/>
              <a:chOff x="216" y="1275"/>
              <a:chExt cx="397" cy="165"/>
            </a:xfrm>
          </p:grpSpPr>
          <p:sp>
            <p:nvSpPr>
              <p:cNvPr id="169" name="Text Box 670"/>
              <p:cNvSpPr txBox="1">
                <a:spLocks noChangeArrowheads="1"/>
              </p:cNvSpPr>
              <p:nvPr/>
            </p:nvSpPr>
            <p:spPr bwMode="auto">
              <a:xfrm>
                <a:off x="216" y="1284"/>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16:0</a:t>
                </a:r>
              </a:p>
            </p:txBody>
          </p:sp>
          <p:sp>
            <p:nvSpPr>
              <p:cNvPr id="170" name="Text Box 671"/>
              <p:cNvSpPr txBox="1">
                <a:spLocks noChangeArrowheads="1"/>
              </p:cNvSpPr>
              <p:nvPr/>
            </p:nvSpPr>
            <p:spPr bwMode="auto">
              <a:xfrm>
                <a:off x="380" y="1286"/>
                <a:ext cx="2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a:t>
                </a:r>
              </a:p>
            </p:txBody>
          </p:sp>
          <p:sp>
            <p:nvSpPr>
              <p:cNvPr id="171" name="Line 672"/>
              <p:cNvSpPr>
                <a:spLocks noChangeShapeType="1"/>
              </p:cNvSpPr>
              <p:nvPr/>
            </p:nvSpPr>
            <p:spPr bwMode="auto">
              <a:xfrm>
                <a:off x="373" y="1275"/>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 name="Line 673"/>
              <p:cNvSpPr>
                <a:spLocks noChangeShapeType="1"/>
              </p:cNvSpPr>
              <p:nvPr/>
            </p:nvSpPr>
            <p:spPr bwMode="auto">
              <a:xfrm>
                <a:off x="517" y="1278"/>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 name="Line 674"/>
              <p:cNvSpPr>
                <a:spLocks noChangeShapeType="1"/>
              </p:cNvSpPr>
              <p:nvPr/>
            </p:nvSpPr>
            <p:spPr bwMode="auto">
              <a:xfrm>
                <a:off x="373" y="1275"/>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 name="Group 680"/>
            <p:cNvGrpSpPr>
              <a:grpSpLocks/>
            </p:cNvGrpSpPr>
            <p:nvPr/>
          </p:nvGrpSpPr>
          <p:grpSpPr bwMode="auto">
            <a:xfrm>
              <a:off x="846" y="1618"/>
              <a:ext cx="432" cy="165"/>
              <a:chOff x="186" y="1371"/>
              <a:chExt cx="432" cy="165"/>
            </a:xfrm>
          </p:grpSpPr>
          <p:sp>
            <p:nvSpPr>
              <p:cNvPr id="164" name="Text Box 675"/>
              <p:cNvSpPr txBox="1">
                <a:spLocks noChangeArrowheads="1"/>
              </p:cNvSpPr>
              <p:nvPr/>
            </p:nvSpPr>
            <p:spPr bwMode="auto">
              <a:xfrm>
                <a:off x="186" y="1380"/>
                <a:ext cx="34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16(18)</a:t>
                </a:r>
              </a:p>
            </p:txBody>
          </p:sp>
          <p:sp>
            <p:nvSpPr>
              <p:cNvPr id="165" name="Text Box 676"/>
              <p:cNvSpPr txBox="1">
                <a:spLocks noChangeArrowheads="1"/>
              </p:cNvSpPr>
              <p:nvPr/>
            </p:nvSpPr>
            <p:spPr bwMode="auto">
              <a:xfrm>
                <a:off x="392" y="1382"/>
                <a:ext cx="2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a:t>
                </a:r>
              </a:p>
            </p:txBody>
          </p:sp>
          <p:sp>
            <p:nvSpPr>
              <p:cNvPr id="166" name="Line 677"/>
              <p:cNvSpPr>
                <a:spLocks noChangeShapeType="1"/>
              </p:cNvSpPr>
              <p:nvPr/>
            </p:nvSpPr>
            <p:spPr bwMode="auto">
              <a:xfrm>
                <a:off x="373" y="1371"/>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Line 678"/>
              <p:cNvSpPr>
                <a:spLocks noChangeShapeType="1"/>
              </p:cNvSpPr>
              <p:nvPr/>
            </p:nvSpPr>
            <p:spPr bwMode="auto">
              <a:xfrm>
                <a:off x="517" y="137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 name="Line 679"/>
              <p:cNvSpPr>
                <a:spLocks noChangeShapeType="1"/>
              </p:cNvSpPr>
              <p:nvPr/>
            </p:nvSpPr>
            <p:spPr bwMode="auto">
              <a:xfrm>
                <a:off x="373" y="137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 name="Group 681"/>
            <p:cNvGrpSpPr>
              <a:grpSpLocks/>
            </p:cNvGrpSpPr>
            <p:nvPr/>
          </p:nvGrpSpPr>
          <p:grpSpPr bwMode="auto">
            <a:xfrm>
              <a:off x="1248" y="1615"/>
              <a:ext cx="432" cy="165"/>
              <a:chOff x="186" y="1371"/>
              <a:chExt cx="432" cy="165"/>
            </a:xfrm>
          </p:grpSpPr>
          <p:sp>
            <p:nvSpPr>
              <p:cNvPr id="159" name="Text Box 682"/>
              <p:cNvSpPr txBox="1">
                <a:spLocks noChangeArrowheads="1"/>
              </p:cNvSpPr>
              <p:nvPr/>
            </p:nvSpPr>
            <p:spPr bwMode="auto">
              <a:xfrm>
                <a:off x="186" y="1380"/>
                <a:ext cx="34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16(18)</a:t>
                </a:r>
              </a:p>
            </p:txBody>
          </p:sp>
          <p:sp>
            <p:nvSpPr>
              <p:cNvPr id="160" name="Text Box 683"/>
              <p:cNvSpPr txBox="1">
                <a:spLocks noChangeArrowheads="1"/>
              </p:cNvSpPr>
              <p:nvPr/>
            </p:nvSpPr>
            <p:spPr bwMode="auto">
              <a:xfrm>
                <a:off x="392" y="1382"/>
                <a:ext cx="2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a:t>
                </a:r>
              </a:p>
            </p:txBody>
          </p:sp>
          <p:sp>
            <p:nvSpPr>
              <p:cNvPr id="161" name="Line 684"/>
              <p:cNvSpPr>
                <a:spLocks noChangeShapeType="1"/>
              </p:cNvSpPr>
              <p:nvPr/>
            </p:nvSpPr>
            <p:spPr bwMode="auto">
              <a:xfrm>
                <a:off x="373" y="1371"/>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Line 685"/>
              <p:cNvSpPr>
                <a:spLocks noChangeShapeType="1"/>
              </p:cNvSpPr>
              <p:nvPr/>
            </p:nvSpPr>
            <p:spPr bwMode="auto">
              <a:xfrm>
                <a:off x="517" y="137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Line 686"/>
              <p:cNvSpPr>
                <a:spLocks noChangeShapeType="1"/>
              </p:cNvSpPr>
              <p:nvPr/>
            </p:nvSpPr>
            <p:spPr bwMode="auto">
              <a:xfrm>
                <a:off x="373" y="137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 name="Group 698"/>
            <p:cNvGrpSpPr>
              <a:grpSpLocks/>
            </p:cNvGrpSpPr>
            <p:nvPr/>
          </p:nvGrpSpPr>
          <p:grpSpPr bwMode="auto">
            <a:xfrm>
              <a:off x="2226" y="1608"/>
              <a:ext cx="468" cy="165"/>
              <a:chOff x="2556" y="1527"/>
              <a:chExt cx="468" cy="165"/>
            </a:xfrm>
          </p:grpSpPr>
          <p:sp>
            <p:nvSpPr>
              <p:cNvPr id="154" name="Text Box 693"/>
              <p:cNvSpPr txBox="1">
                <a:spLocks noChangeArrowheads="1"/>
              </p:cNvSpPr>
              <p:nvPr/>
            </p:nvSpPr>
            <p:spPr bwMode="auto">
              <a:xfrm>
                <a:off x="2556" y="1533"/>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16:1</a:t>
                </a:r>
              </a:p>
            </p:txBody>
          </p:sp>
          <p:sp>
            <p:nvSpPr>
              <p:cNvPr id="155" name="Text Box 694"/>
              <p:cNvSpPr txBox="1">
                <a:spLocks noChangeArrowheads="1"/>
              </p:cNvSpPr>
              <p:nvPr/>
            </p:nvSpPr>
            <p:spPr bwMode="auto">
              <a:xfrm>
                <a:off x="2732" y="1538"/>
                <a:ext cx="2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18:0</a:t>
                </a:r>
              </a:p>
            </p:txBody>
          </p:sp>
          <p:sp>
            <p:nvSpPr>
              <p:cNvPr id="156" name="Line 695"/>
              <p:cNvSpPr>
                <a:spLocks noChangeShapeType="1"/>
              </p:cNvSpPr>
              <p:nvPr/>
            </p:nvSpPr>
            <p:spPr bwMode="auto">
              <a:xfrm>
                <a:off x="2713" y="1527"/>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696"/>
              <p:cNvSpPr>
                <a:spLocks noChangeShapeType="1"/>
              </p:cNvSpPr>
              <p:nvPr/>
            </p:nvSpPr>
            <p:spPr bwMode="auto">
              <a:xfrm>
                <a:off x="2857" y="153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Line 697"/>
              <p:cNvSpPr>
                <a:spLocks noChangeShapeType="1"/>
              </p:cNvSpPr>
              <p:nvPr/>
            </p:nvSpPr>
            <p:spPr bwMode="auto">
              <a:xfrm>
                <a:off x="2713" y="1527"/>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7" name="Group 710"/>
            <p:cNvGrpSpPr>
              <a:grpSpLocks/>
            </p:cNvGrpSpPr>
            <p:nvPr/>
          </p:nvGrpSpPr>
          <p:grpSpPr bwMode="auto">
            <a:xfrm>
              <a:off x="1566" y="1323"/>
              <a:ext cx="402" cy="165"/>
              <a:chOff x="2748" y="2187"/>
              <a:chExt cx="402" cy="165"/>
            </a:xfrm>
          </p:grpSpPr>
          <p:sp>
            <p:nvSpPr>
              <p:cNvPr id="149" name="Text Box 705"/>
              <p:cNvSpPr txBox="1">
                <a:spLocks noChangeArrowheads="1"/>
              </p:cNvSpPr>
              <p:nvPr/>
            </p:nvSpPr>
            <p:spPr bwMode="auto">
              <a:xfrm>
                <a:off x="2748" y="2190"/>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16:0</a:t>
                </a:r>
              </a:p>
            </p:txBody>
          </p:sp>
          <p:sp>
            <p:nvSpPr>
              <p:cNvPr id="150" name="Text Box 706"/>
              <p:cNvSpPr txBox="1">
                <a:spLocks noChangeArrowheads="1"/>
              </p:cNvSpPr>
              <p:nvPr/>
            </p:nvSpPr>
            <p:spPr bwMode="auto">
              <a:xfrm>
                <a:off x="2924" y="2198"/>
                <a:ext cx="2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a:t>
                </a:r>
              </a:p>
            </p:txBody>
          </p:sp>
          <p:sp>
            <p:nvSpPr>
              <p:cNvPr id="151" name="Line 707"/>
              <p:cNvSpPr>
                <a:spLocks noChangeShapeType="1"/>
              </p:cNvSpPr>
              <p:nvPr/>
            </p:nvSpPr>
            <p:spPr bwMode="auto">
              <a:xfrm>
                <a:off x="2905" y="2187"/>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 name="Line 708"/>
              <p:cNvSpPr>
                <a:spLocks noChangeShapeType="1"/>
              </p:cNvSpPr>
              <p:nvPr/>
            </p:nvSpPr>
            <p:spPr bwMode="auto">
              <a:xfrm>
                <a:off x="3049" y="219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 name="Line 709"/>
              <p:cNvSpPr>
                <a:spLocks noChangeShapeType="1"/>
              </p:cNvSpPr>
              <p:nvPr/>
            </p:nvSpPr>
            <p:spPr bwMode="auto">
              <a:xfrm>
                <a:off x="2905" y="2187"/>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 name="Group 711"/>
            <p:cNvGrpSpPr>
              <a:grpSpLocks/>
            </p:cNvGrpSpPr>
            <p:nvPr/>
          </p:nvGrpSpPr>
          <p:grpSpPr bwMode="auto">
            <a:xfrm>
              <a:off x="1089" y="1323"/>
              <a:ext cx="402" cy="165"/>
              <a:chOff x="2748" y="2187"/>
              <a:chExt cx="402" cy="165"/>
            </a:xfrm>
          </p:grpSpPr>
          <p:sp>
            <p:nvSpPr>
              <p:cNvPr id="144" name="Text Box 712"/>
              <p:cNvSpPr txBox="1">
                <a:spLocks noChangeArrowheads="1"/>
              </p:cNvSpPr>
              <p:nvPr/>
            </p:nvSpPr>
            <p:spPr bwMode="auto">
              <a:xfrm>
                <a:off x="2748" y="2190"/>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16:0</a:t>
                </a:r>
              </a:p>
            </p:txBody>
          </p:sp>
          <p:sp>
            <p:nvSpPr>
              <p:cNvPr id="145" name="Text Box 713"/>
              <p:cNvSpPr txBox="1">
                <a:spLocks noChangeArrowheads="1"/>
              </p:cNvSpPr>
              <p:nvPr/>
            </p:nvSpPr>
            <p:spPr bwMode="auto">
              <a:xfrm>
                <a:off x="2924" y="2198"/>
                <a:ext cx="2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a:t>
                </a:r>
              </a:p>
            </p:txBody>
          </p:sp>
          <p:sp>
            <p:nvSpPr>
              <p:cNvPr id="146" name="Line 714"/>
              <p:cNvSpPr>
                <a:spLocks noChangeShapeType="1"/>
              </p:cNvSpPr>
              <p:nvPr/>
            </p:nvSpPr>
            <p:spPr bwMode="auto">
              <a:xfrm>
                <a:off x="2905" y="2187"/>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Line 715"/>
              <p:cNvSpPr>
                <a:spLocks noChangeShapeType="1"/>
              </p:cNvSpPr>
              <p:nvPr/>
            </p:nvSpPr>
            <p:spPr bwMode="auto">
              <a:xfrm>
                <a:off x="3049" y="219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 name="Line 716"/>
              <p:cNvSpPr>
                <a:spLocks noChangeShapeType="1"/>
              </p:cNvSpPr>
              <p:nvPr/>
            </p:nvSpPr>
            <p:spPr bwMode="auto">
              <a:xfrm>
                <a:off x="2905" y="2187"/>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 name="Group 765"/>
            <p:cNvGrpSpPr>
              <a:grpSpLocks/>
            </p:cNvGrpSpPr>
            <p:nvPr/>
          </p:nvGrpSpPr>
          <p:grpSpPr bwMode="auto">
            <a:xfrm>
              <a:off x="945" y="2799"/>
              <a:ext cx="459" cy="162"/>
              <a:chOff x="2748" y="2187"/>
              <a:chExt cx="459" cy="162"/>
            </a:xfrm>
          </p:grpSpPr>
          <p:sp>
            <p:nvSpPr>
              <p:cNvPr id="139" name="Text Box 760"/>
              <p:cNvSpPr txBox="1">
                <a:spLocks noChangeArrowheads="1"/>
              </p:cNvSpPr>
              <p:nvPr/>
            </p:nvSpPr>
            <p:spPr bwMode="auto">
              <a:xfrm>
                <a:off x="2748" y="2190"/>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18:1</a:t>
                </a:r>
              </a:p>
            </p:txBody>
          </p:sp>
          <p:sp>
            <p:nvSpPr>
              <p:cNvPr id="140" name="Text Box 761"/>
              <p:cNvSpPr txBox="1">
                <a:spLocks noChangeArrowheads="1"/>
              </p:cNvSpPr>
              <p:nvPr/>
            </p:nvSpPr>
            <p:spPr bwMode="auto">
              <a:xfrm>
                <a:off x="2915" y="2195"/>
                <a:ext cx="2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16:0</a:t>
                </a:r>
              </a:p>
            </p:txBody>
          </p:sp>
          <p:sp>
            <p:nvSpPr>
              <p:cNvPr id="141" name="Line 762"/>
              <p:cNvSpPr>
                <a:spLocks noChangeShapeType="1"/>
              </p:cNvSpPr>
              <p:nvPr/>
            </p:nvSpPr>
            <p:spPr bwMode="auto">
              <a:xfrm>
                <a:off x="2905" y="2187"/>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763"/>
              <p:cNvSpPr>
                <a:spLocks noChangeShapeType="1"/>
              </p:cNvSpPr>
              <p:nvPr/>
            </p:nvSpPr>
            <p:spPr bwMode="auto">
              <a:xfrm>
                <a:off x="3049" y="219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764"/>
              <p:cNvSpPr>
                <a:spLocks noChangeShapeType="1"/>
              </p:cNvSpPr>
              <p:nvPr/>
            </p:nvSpPr>
            <p:spPr bwMode="auto">
              <a:xfrm>
                <a:off x="2905" y="2187"/>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 name="Group 766"/>
            <p:cNvGrpSpPr>
              <a:grpSpLocks/>
            </p:cNvGrpSpPr>
            <p:nvPr/>
          </p:nvGrpSpPr>
          <p:grpSpPr bwMode="auto">
            <a:xfrm>
              <a:off x="1455" y="2799"/>
              <a:ext cx="459" cy="162"/>
              <a:chOff x="2748" y="2187"/>
              <a:chExt cx="459" cy="162"/>
            </a:xfrm>
          </p:grpSpPr>
          <p:sp>
            <p:nvSpPr>
              <p:cNvPr id="134" name="Text Box 767"/>
              <p:cNvSpPr txBox="1">
                <a:spLocks noChangeArrowheads="1"/>
              </p:cNvSpPr>
              <p:nvPr/>
            </p:nvSpPr>
            <p:spPr bwMode="auto">
              <a:xfrm>
                <a:off x="2748" y="2190"/>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18:1</a:t>
                </a:r>
              </a:p>
            </p:txBody>
          </p:sp>
          <p:sp>
            <p:nvSpPr>
              <p:cNvPr id="135" name="Text Box 768"/>
              <p:cNvSpPr txBox="1">
                <a:spLocks noChangeArrowheads="1"/>
              </p:cNvSpPr>
              <p:nvPr/>
            </p:nvSpPr>
            <p:spPr bwMode="auto">
              <a:xfrm>
                <a:off x="2915" y="2195"/>
                <a:ext cx="2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16:0</a:t>
                </a:r>
              </a:p>
            </p:txBody>
          </p:sp>
          <p:sp>
            <p:nvSpPr>
              <p:cNvPr id="136" name="Line 769"/>
              <p:cNvSpPr>
                <a:spLocks noChangeShapeType="1"/>
              </p:cNvSpPr>
              <p:nvPr/>
            </p:nvSpPr>
            <p:spPr bwMode="auto">
              <a:xfrm>
                <a:off x="2905" y="2187"/>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770"/>
              <p:cNvSpPr>
                <a:spLocks noChangeShapeType="1"/>
              </p:cNvSpPr>
              <p:nvPr/>
            </p:nvSpPr>
            <p:spPr bwMode="auto">
              <a:xfrm>
                <a:off x="3049" y="219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771"/>
              <p:cNvSpPr>
                <a:spLocks noChangeShapeType="1"/>
              </p:cNvSpPr>
              <p:nvPr/>
            </p:nvSpPr>
            <p:spPr bwMode="auto">
              <a:xfrm>
                <a:off x="2905" y="2187"/>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 name="Group 778"/>
            <p:cNvGrpSpPr>
              <a:grpSpLocks/>
            </p:cNvGrpSpPr>
            <p:nvPr/>
          </p:nvGrpSpPr>
          <p:grpSpPr bwMode="auto">
            <a:xfrm>
              <a:off x="1923" y="2790"/>
              <a:ext cx="459" cy="162"/>
              <a:chOff x="2748" y="2187"/>
              <a:chExt cx="459" cy="162"/>
            </a:xfrm>
          </p:grpSpPr>
          <p:sp>
            <p:nvSpPr>
              <p:cNvPr id="129" name="Text Box 779"/>
              <p:cNvSpPr txBox="1">
                <a:spLocks noChangeArrowheads="1"/>
              </p:cNvSpPr>
              <p:nvPr/>
            </p:nvSpPr>
            <p:spPr bwMode="auto">
              <a:xfrm>
                <a:off x="2748" y="2190"/>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18:1</a:t>
                </a:r>
              </a:p>
            </p:txBody>
          </p:sp>
          <p:sp>
            <p:nvSpPr>
              <p:cNvPr id="130" name="Text Box 780"/>
              <p:cNvSpPr txBox="1">
                <a:spLocks noChangeArrowheads="1"/>
              </p:cNvSpPr>
              <p:nvPr/>
            </p:nvSpPr>
            <p:spPr bwMode="auto">
              <a:xfrm>
                <a:off x="2915" y="2195"/>
                <a:ext cx="2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16:1</a:t>
                </a:r>
              </a:p>
            </p:txBody>
          </p:sp>
          <p:sp>
            <p:nvSpPr>
              <p:cNvPr id="131" name="Line 781"/>
              <p:cNvSpPr>
                <a:spLocks noChangeShapeType="1"/>
              </p:cNvSpPr>
              <p:nvPr/>
            </p:nvSpPr>
            <p:spPr bwMode="auto">
              <a:xfrm>
                <a:off x="2905" y="2187"/>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782"/>
              <p:cNvSpPr>
                <a:spLocks noChangeShapeType="1"/>
              </p:cNvSpPr>
              <p:nvPr/>
            </p:nvSpPr>
            <p:spPr bwMode="auto">
              <a:xfrm>
                <a:off x="3049" y="219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Line 783"/>
              <p:cNvSpPr>
                <a:spLocks noChangeShapeType="1"/>
              </p:cNvSpPr>
              <p:nvPr/>
            </p:nvSpPr>
            <p:spPr bwMode="auto">
              <a:xfrm>
                <a:off x="2905" y="2187"/>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 name="Group 784"/>
            <p:cNvGrpSpPr>
              <a:grpSpLocks/>
            </p:cNvGrpSpPr>
            <p:nvPr/>
          </p:nvGrpSpPr>
          <p:grpSpPr bwMode="auto">
            <a:xfrm>
              <a:off x="2427" y="2790"/>
              <a:ext cx="459" cy="162"/>
              <a:chOff x="2748" y="2187"/>
              <a:chExt cx="459" cy="162"/>
            </a:xfrm>
          </p:grpSpPr>
          <p:sp>
            <p:nvSpPr>
              <p:cNvPr id="124" name="Text Box 785"/>
              <p:cNvSpPr txBox="1">
                <a:spLocks noChangeArrowheads="1"/>
              </p:cNvSpPr>
              <p:nvPr/>
            </p:nvSpPr>
            <p:spPr bwMode="auto">
              <a:xfrm>
                <a:off x="2748" y="2190"/>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18:1</a:t>
                </a:r>
              </a:p>
            </p:txBody>
          </p:sp>
          <p:sp>
            <p:nvSpPr>
              <p:cNvPr id="125" name="Text Box 786"/>
              <p:cNvSpPr txBox="1">
                <a:spLocks noChangeArrowheads="1"/>
              </p:cNvSpPr>
              <p:nvPr/>
            </p:nvSpPr>
            <p:spPr bwMode="auto">
              <a:xfrm>
                <a:off x="2915" y="2195"/>
                <a:ext cx="2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16:1</a:t>
                </a:r>
              </a:p>
            </p:txBody>
          </p:sp>
          <p:sp>
            <p:nvSpPr>
              <p:cNvPr id="126" name="Line 787"/>
              <p:cNvSpPr>
                <a:spLocks noChangeShapeType="1"/>
              </p:cNvSpPr>
              <p:nvPr/>
            </p:nvSpPr>
            <p:spPr bwMode="auto">
              <a:xfrm>
                <a:off x="2905" y="2187"/>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 name="Line 788"/>
              <p:cNvSpPr>
                <a:spLocks noChangeShapeType="1"/>
              </p:cNvSpPr>
              <p:nvPr/>
            </p:nvSpPr>
            <p:spPr bwMode="auto">
              <a:xfrm>
                <a:off x="3049" y="219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 name="Line 789"/>
              <p:cNvSpPr>
                <a:spLocks noChangeShapeType="1"/>
              </p:cNvSpPr>
              <p:nvPr/>
            </p:nvSpPr>
            <p:spPr bwMode="auto">
              <a:xfrm>
                <a:off x="2905" y="2187"/>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 name="Freeform 813"/>
            <p:cNvSpPr>
              <a:spLocks/>
            </p:cNvSpPr>
            <p:nvPr/>
          </p:nvSpPr>
          <p:spPr bwMode="auto">
            <a:xfrm>
              <a:off x="894" y="2352"/>
              <a:ext cx="2064" cy="912"/>
            </a:xfrm>
            <a:custGeom>
              <a:avLst/>
              <a:gdLst>
                <a:gd name="T0" fmla="*/ 16 w 1416"/>
                <a:gd name="T1" fmla="*/ 248 h 248"/>
                <a:gd name="T2" fmla="*/ 16 w 1416"/>
                <a:gd name="T3" fmla="*/ 56 h 248"/>
                <a:gd name="T4" fmla="*/ 112 w 1416"/>
                <a:gd name="T5" fmla="*/ 8 h 248"/>
                <a:gd name="T6" fmla="*/ 496 w 1416"/>
                <a:gd name="T7" fmla="*/ 8 h 248"/>
                <a:gd name="T8" fmla="*/ 1168 w 1416"/>
                <a:gd name="T9" fmla="*/ 8 h 248"/>
                <a:gd name="T10" fmla="*/ 1360 w 1416"/>
                <a:gd name="T11" fmla="*/ 8 h 248"/>
                <a:gd name="T12" fmla="*/ 1408 w 1416"/>
                <a:gd name="T13" fmla="*/ 56 h 248"/>
                <a:gd name="T14" fmla="*/ 1408 w 1416"/>
                <a:gd name="T15" fmla="*/ 20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6" h="248">
                  <a:moveTo>
                    <a:pt x="16" y="248"/>
                  </a:moveTo>
                  <a:cubicBezTo>
                    <a:pt x="8" y="172"/>
                    <a:pt x="0" y="96"/>
                    <a:pt x="16" y="56"/>
                  </a:cubicBezTo>
                  <a:cubicBezTo>
                    <a:pt x="32" y="16"/>
                    <a:pt x="32" y="16"/>
                    <a:pt x="112" y="8"/>
                  </a:cubicBezTo>
                  <a:cubicBezTo>
                    <a:pt x="192" y="0"/>
                    <a:pt x="320" y="8"/>
                    <a:pt x="496" y="8"/>
                  </a:cubicBezTo>
                  <a:cubicBezTo>
                    <a:pt x="672" y="8"/>
                    <a:pt x="1024" y="8"/>
                    <a:pt x="1168" y="8"/>
                  </a:cubicBezTo>
                  <a:cubicBezTo>
                    <a:pt x="1312" y="8"/>
                    <a:pt x="1320" y="0"/>
                    <a:pt x="1360" y="8"/>
                  </a:cubicBezTo>
                  <a:cubicBezTo>
                    <a:pt x="1400" y="16"/>
                    <a:pt x="1400" y="24"/>
                    <a:pt x="1408" y="56"/>
                  </a:cubicBezTo>
                  <a:cubicBezTo>
                    <a:pt x="1416" y="88"/>
                    <a:pt x="1412" y="144"/>
                    <a:pt x="1408" y="200"/>
                  </a:cubicBezTo>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814"/>
            <p:cNvSpPr>
              <a:spLocks/>
            </p:cNvSpPr>
            <p:nvPr/>
          </p:nvSpPr>
          <p:spPr bwMode="auto">
            <a:xfrm>
              <a:off x="942" y="2640"/>
              <a:ext cx="1968" cy="624"/>
            </a:xfrm>
            <a:custGeom>
              <a:avLst/>
              <a:gdLst>
                <a:gd name="T0" fmla="*/ 16 w 1416"/>
                <a:gd name="T1" fmla="*/ 248 h 248"/>
                <a:gd name="T2" fmla="*/ 16 w 1416"/>
                <a:gd name="T3" fmla="*/ 56 h 248"/>
                <a:gd name="T4" fmla="*/ 112 w 1416"/>
                <a:gd name="T5" fmla="*/ 8 h 248"/>
                <a:gd name="T6" fmla="*/ 496 w 1416"/>
                <a:gd name="T7" fmla="*/ 8 h 248"/>
                <a:gd name="T8" fmla="*/ 1168 w 1416"/>
                <a:gd name="T9" fmla="*/ 8 h 248"/>
                <a:gd name="T10" fmla="*/ 1360 w 1416"/>
                <a:gd name="T11" fmla="*/ 8 h 248"/>
                <a:gd name="T12" fmla="*/ 1408 w 1416"/>
                <a:gd name="T13" fmla="*/ 56 h 248"/>
                <a:gd name="T14" fmla="*/ 1408 w 1416"/>
                <a:gd name="T15" fmla="*/ 20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6" h="248">
                  <a:moveTo>
                    <a:pt x="16" y="248"/>
                  </a:moveTo>
                  <a:cubicBezTo>
                    <a:pt x="8" y="172"/>
                    <a:pt x="0" y="96"/>
                    <a:pt x="16" y="56"/>
                  </a:cubicBezTo>
                  <a:cubicBezTo>
                    <a:pt x="32" y="16"/>
                    <a:pt x="32" y="16"/>
                    <a:pt x="112" y="8"/>
                  </a:cubicBezTo>
                  <a:cubicBezTo>
                    <a:pt x="192" y="0"/>
                    <a:pt x="320" y="8"/>
                    <a:pt x="496" y="8"/>
                  </a:cubicBezTo>
                  <a:cubicBezTo>
                    <a:pt x="672" y="8"/>
                    <a:pt x="1024" y="8"/>
                    <a:pt x="1168" y="8"/>
                  </a:cubicBezTo>
                  <a:cubicBezTo>
                    <a:pt x="1312" y="8"/>
                    <a:pt x="1320" y="0"/>
                    <a:pt x="1360" y="8"/>
                  </a:cubicBezTo>
                  <a:cubicBezTo>
                    <a:pt x="1400" y="16"/>
                    <a:pt x="1400" y="24"/>
                    <a:pt x="1408" y="56"/>
                  </a:cubicBezTo>
                  <a:cubicBezTo>
                    <a:pt x="1416" y="88"/>
                    <a:pt x="1412" y="144"/>
                    <a:pt x="1408" y="20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Text Box 822"/>
            <p:cNvSpPr txBox="1">
              <a:spLocks noChangeArrowheads="1"/>
            </p:cNvSpPr>
            <p:nvPr/>
          </p:nvSpPr>
          <p:spPr bwMode="auto">
            <a:xfrm>
              <a:off x="1007" y="2382"/>
              <a:ext cx="28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DAG</a:t>
              </a:r>
            </a:p>
          </p:txBody>
        </p:sp>
        <p:sp>
          <p:nvSpPr>
            <p:cNvPr id="46" name="Text Box 830"/>
            <p:cNvSpPr txBox="1">
              <a:spLocks noChangeArrowheads="1"/>
            </p:cNvSpPr>
            <p:nvPr/>
          </p:nvSpPr>
          <p:spPr bwMode="auto">
            <a:xfrm>
              <a:off x="1225" y="2378"/>
              <a:ext cx="41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MGD2/3</a:t>
              </a:r>
            </a:p>
          </p:txBody>
        </p:sp>
        <p:sp>
          <p:nvSpPr>
            <p:cNvPr id="47" name="Text Box 831"/>
            <p:cNvSpPr txBox="1">
              <a:spLocks noChangeArrowheads="1"/>
            </p:cNvSpPr>
            <p:nvPr/>
          </p:nvSpPr>
          <p:spPr bwMode="auto">
            <a:xfrm>
              <a:off x="1518" y="2378"/>
              <a:ext cx="36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MGDG</a:t>
              </a:r>
            </a:p>
          </p:txBody>
        </p:sp>
        <p:sp>
          <p:nvSpPr>
            <p:cNvPr id="48" name="Text Box 839"/>
            <p:cNvSpPr txBox="1">
              <a:spLocks noChangeArrowheads="1"/>
            </p:cNvSpPr>
            <p:nvPr/>
          </p:nvSpPr>
          <p:spPr bwMode="auto">
            <a:xfrm>
              <a:off x="2506" y="2378"/>
              <a:ext cx="35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DGDG</a:t>
              </a:r>
            </a:p>
          </p:txBody>
        </p:sp>
        <p:sp>
          <p:nvSpPr>
            <p:cNvPr id="49" name="Text Box 840"/>
            <p:cNvSpPr txBox="1">
              <a:spLocks noChangeArrowheads="1"/>
            </p:cNvSpPr>
            <p:nvPr/>
          </p:nvSpPr>
          <p:spPr bwMode="auto">
            <a:xfrm>
              <a:off x="2254" y="2370"/>
              <a:ext cx="33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DGD2</a:t>
              </a:r>
            </a:p>
          </p:txBody>
        </p:sp>
        <p:grpSp>
          <p:nvGrpSpPr>
            <p:cNvPr id="50" name="Group 904"/>
            <p:cNvGrpSpPr>
              <a:grpSpLocks/>
            </p:cNvGrpSpPr>
            <p:nvPr/>
          </p:nvGrpSpPr>
          <p:grpSpPr bwMode="auto">
            <a:xfrm>
              <a:off x="851" y="1077"/>
              <a:ext cx="384" cy="165"/>
              <a:chOff x="881" y="1365"/>
              <a:chExt cx="384" cy="165"/>
            </a:xfrm>
          </p:grpSpPr>
          <p:sp>
            <p:nvSpPr>
              <p:cNvPr id="119" name="Text Box 842"/>
              <p:cNvSpPr txBox="1">
                <a:spLocks noChangeArrowheads="1"/>
              </p:cNvSpPr>
              <p:nvPr/>
            </p:nvSpPr>
            <p:spPr bwMode="auto">
              <a:xfrm>
                <a:off x="881" y="1374"/>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16:0</a:t>
                </a:r>
              </a:p>
            </p:txBody>
          </p:sp>
          <p:sp>
            <p:nvSpPr>
              <p:cNvPr id="120" name="Text Box 843"/>
              <p:cNvSpPr txBox="1">
                <a:spLocks noChangeArrowheads="1"/>
              </p:cNvSpPr>
              <p:nvPr/>
            </p:nvSpPr>
            <p:spPr bwMode="auto">
              <a:xfrm>
                <a:off x="1039" y="1376"/>
                <a:ext cx="2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a:t>
                </a:r>
              </a:p>
            </p:txBody>
          </p:sp>
          <p:sp>
            <p:nvSpPr>
              <p:cNvPr id="121" name="Line 844"/>
              <p:cNvSpPr>
                <a:spLocks noChangeShapeType="1"/>
              </p:cNvSpPr>
              <p:nvPr/>
            </p:nvSpPr>
            <p:spPr bwMode="auto">
              <a:xfrm>
                <a:off x="1020" y="1365"/>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Line 845"/>
              <p:cNvSpPr>
                <a:spLocks noChangeShapeType="1"/>
              </p:cNvSpPr>
              <p:nvPr/>
            </p:nvSpPr>
            <p:spPr bwMode="auto">
              <a:xfrm>
                <a:off x="1164" y="1368"/>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 name="Line 846"/>
              <p:cNvSpPr>
                <a:spLocks noChangeShapeType="1"/>
              </p:cNvSpPr>
              <p:nvPr/>
            </p:nvSpPr>
            <p:spPr bwMode="auto">
              <a:xfrm>
                <a:off x="1020" y="1365"/>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1" name="Group 847"/>
            <p:cNvGrpSpPr>
              <a:grpSpLocks/>
            </p:cNvGrpSpPr>
            <p:nvPr/>
          </p:nvGrpSpPr>
          <p:grpSpPr bwMode="auto">
            <a:xfrm>
              <a:off x="864" y="2496"/>
              <a:ext cx="432" cy="165"/>
              <a:chOff x="186" y="1371"/>
              <a:chExt cx="432" cy="165"/>
            </a:xfrm>
          </p:grpSpPr>
          <p:sp>
            <p:nvSpPr>
              <p:cNvPr id="114" name="Text Box 848"/>
              <p:cNvSpPr txBox="1">
                <a:spLocks noChangeArrowheads="1"/>
              </p:cNvSpPr>
              <p:nvPr/>
            </p:nvSpPr>
            <p:spPr bwMode="auto">
              <a:xfrm>
                <a:off x="186" y="1380"/>
                <a:ext cx="34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16(18)</a:t>
                </a:r>
              </a:p>
            </p:txBody>
          </p:sp>
          <p:sp>
            <p:nvSpPr>
              <p:cNvPr id="115" name="Text Box 849"/>
              <p:cNvSpPr txBox="1">
                <a:spLocks noChangeArrowheads="1"/>
              </p:cNvSpPr>
              <p:nvPr/>
            </p:nvSpPr>
            <p:spPr bwMode="auto">
              <a:xfrm>
                <a:off x="392" y="1382"/>
                <a:ext cx="2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a:t>
                </a:r>
              </a:p>
            </p:txBody>
          </p:sp>
          <p:sp>
            <p:nvSpPr>
              <p:cNvPr id="116" name="Line 850"/>
              <p:cNvSpPr>
                <a:spLocks noChangeShapeType="1"/>
              </p:cNvSpPr>
              <p:nvPr/>
            </p:nvSpPr>
            <p:spPr bwMode="auto">
              <a:xfrm>
                <a:off x="373" y="1371"/>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851"/>
              <p:cNvSpPr>
                <a:spLocks noChangeShapeType="1"/>
              </p:cNvSpPr>
              <p:nvPr/>
            </p:nvSpPr>
            <p:spPr bwMode="auto">
              <a:xfrm>
                <a:off x="517" y="137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852"/>
              <p:cNvSpPr>
                <a:spLocks noChangeShapeType="1"/>
              </p:cNvSpPr>
              <p:nvPr/>
            </p:nvSpPr>
            <p:spPr bwMode="auto">
              <a:xfrm>
                <a:off x="373" y="137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 name="Freeform 865"/>
            <p:cNvSpPr>
              <a:spLocks/>
            </p:cNvSpPr>
            <p:nvPr/>
          </p:nvSpPr>
          <p:spPr bwMode="auto">
            <a:xfrm>
              <a:off x="990" y="2688"/>
              <a:ext cx="1872" cy="528"/>
            </a:xfrm>
            <a:custGeom>
              <a:avLst/>
              <a:gdLst>
                <a:gd name="T0" fmla="*/ 16 w 1416"/>
                <a:gd name="T1" fmla="*/ 248 h 248"/>
                <a:gd name="T2" fmla="*/ 16 w 1416"/>
                <a:gd name="T3" fmla="*/ 56 h 248"/>
                <a:gd name="T4" fmla="*/ 112 w 1416"/>
                <a:gd name="T5" fmla="*/ 8 h 248"/>
                <a:gd name="T6" fmla="*/ 496 w 1416"/>
                <a:gd name="T7" fmla="*/ 8 h 248"/>
                <a:gd name="T8" fmla="*/ 1168 w 1416"/>
                <a:gd name="T9" fmla="*/ 8 h 248"/>
                <a:gd name="T10" fmla="*/ 1360 w 1416"/>
                <a:gd name="T11" fmla="*/ 8 h 248"/>
                <a:gd name="T12" fmla="*/ 1408 w 1416"/>
                <a:gd name="T13" fmla="*/ 56 h 248"/>
                <a:gd name="T14" fmla="*/ 1408 w 1416"/>
                <a:gd name="T15" fmla="*/ 20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6" h="248">
                  <a:moveTo>
                    <a:pt x="16" y="248"/>
                  </a:moveTo>
                  <a:cubicBezTo>
                    <a:pt x="8" y="172"/>
                    <a:pt x="0" y="96"/>
                    <a:pt x="16" y="56"/>
                  </a:cubicBezTo>
                  <a:cubicBezTo>
                    <a:pt x="32" y="16"/>
                    <a:pt x="32" y="16"/>
                    <a:pt x="112" y="8"/>
                  </a:cubicBezTo>
                  <a:cubicBezTo>
                    <a:pt x="192" y="0"/>
                    <a:pt x="320" y="8"/>
                    <a:pt x="496" y="8"/>
                  </a:cubicBezTo>
                  <a:cubicBezTo>
                    <a:pt x="672" y="8"/>
                    <a:pt x="1024" y="8"/>
                    <a:pt x="1168" y="8"/>
                  </a:cubicBezTo>
                  <a:cubicBezTo>
                    <a:pt x="1312" y="8"/>
                    <a:pt x="1320" y="0"/>
                    <a:pt x="1360" y="8"/>
                  </a:cubicBezTo>
                  <a:cubicBezTo>
                    <a:pt x="1400" y="16"/>
                    <a:pt x="1400" y="24"/>
                    <a:pt x="1408" y="56"/>
                  </a:cubicBezTo>
                  <a:cubicBezTo>
                    <a:pt x="1416" y="88"/>
                    <a:pt x="1412" y="144"/>
                    <a:pt x="1408" y="20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866"/>
            <p:cNvSpPr>
              <a:spLocks/>
            </p:cNvSpPr>
            <p:nvPr/>
          </p:nvSpPr>
          <p:spPr bwMode="auto">
            <a:xfrm>
              <a:off x="1038" y="2934"/>
              <a:ext cx="1776" cy="240"/>
            </a:xfrm>
            <a:custGeom>
              <a:avLst/>
              <a:gdLst>
                <a:gd name="T0" fmla="*/ 16 w 1416"/>
                <a:gd name="T1" fmla="*/ 248 h 248"/>
                <a:gd name="T2" fmla="*/ 16 w 1416"/>
                <a:gd name="T3" fmla="*/ 56 h 248"/>
                <a:gd name="T4" fmla="*/ 112 w 1416"/>
                <a:gd name="T5" fmla="*/ 8 h 248"/>
                <a:gd name="T6" fmla="*/ 496 w 1416"/>
                <a:gd name="T7" fmla="*/ 8 h 248"/>
                <a:gd name="T8" fmla="*/ 1168 w 1416"/>
                <a:gd name="T9" fmla="*/ 8 h 248"/>
                <a:gd name="T10" fmla="*/ 1360 w 1416"/>
                <a:gd name="T11" fmla="*/ 8 h 248"/>
                <a:gd name="T12" fmla="*/ 1408 w 1416"/>
                <a:gd name="T13" fmla="*/ 56 h 248"/>
                <a:gd name="T14" fmla="*/ 1408 w 1416"/>
                <a:gd name="T15" fmla="*/ 20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6" h="248">
                  <a:moveTo>
                    <a:pt x="16" y="248"/>
                  </a:moveTo>
                  <a:cubicBezTo>
                    <a:pt x="8" y="172"/>
                    <a:pt x="0" y="96"/>
                    <a:pt x="16" y="56"/>
                  </a:cubicBezTo>
                  <a:cubicBezTo>
                    <a:pt x="32" y="16"/>
                    <a:pt x="32" y="16"/>
                    <a:pt x="112" y="8"/>
                  </a:cubicBezTo>
                  <a:cubicBezTo>
                    <a:pt x="192" y="0"/>
                    <a:pt x="320" y="8"/>
                    <a:pt x="496" y="8"/>
                  </a:cubicBezTo>
                  <a:cubicBezTo>
                    <a:pt x="672" y="8"/>
                    <a:pt x="1024" y="8"/>
                    <a:pt x="1168" y="8"/>
                  </a:cubicBezTo>
                  <a:cubicBezTo>
                    <a:pt x="1312" y="8"/>
                    <a:pt x="1320" y="0"/>
                    <a:pt x="1360" y="8"/>
                  </a:cubicBezTo>
                  <a:cubicBezTo>
                    <a:pt x="1400" y="16"/>
                    <a:pt x="1400" y="24"/>
                    <a:pt x="1408" y="56"/>
                  </a:cubicBezTo>
                  <a:cubicBezTo>
                    <a:pt x="1416" y="88"/>
                    <a:pt x="1412" y="144"/>
                    <a:pt x="1408" y="20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Text Box 867"/>
            <p:cNvSpPr txBox="1">
              <a:spLocks noChangeArrowheads="1"/>
            </p:cNvSpPr>
            <p:nvPr/>
          </p:nvSpPr>
          <p:spPr bwMode="auto">
            <a:xfrm>
              <a:off x="1290" y="2676"/>
              <a:ext cx="34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MGD1</a:t>
              </a:r>
            </a:p>
          </p:txBody>
        </p:sp>
        <p:sp>
          <p:nvSpPr>
            <p:cNvPr id="55" name="Line 868"/>
            <p:cNvSpPr>
              <a:spLocks noChangeShapeType="1"/>
            </p:cNvSpPr>
            <p:nvPr/>
          </p:nvSpPr>
          <p:spPr bwMode="auto">
            <a:xfrm>
              <a:off x="1356" y="2796"/>
              <a:ext cx="24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869"/>
            <p:cNvSpPr>
              <a:spLocks noChangeShapeType="1"/>
            </p:cNvSpPr>
            <p:nvPr/>
          </p:nvSpPr>
          <p:spPr bwMode="auto">
            <a:xfrm>
              <a:off x="2334" y="2790"/>
              <a:ext cx="24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Text Box 870"/>
            <p:cNvSpPr txBox="1">
              <a:spLocks noChangeArrowheads="1"/>
            </p:cNvSpPr>
            <p:nvPr/>
          </p:nvSpPr>
          <p:spPr bwMode="auto">
            <a:xfrm>
              <a:off x="2278" y="2670"/>
              <a:ext cx="33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DGD1</a:t>
              </a:r>
            </a:p>
          </p:txBody>
        </p:sp>
        <p:sp>
          <p:nvSpPr>
            <p:cNvPr id="58" name="Line 875"/>
            <p:cNvSpPr>
              <a:spLocks noChangeShapeType="1"/>
            </p:cNvSpPr>
            <p:nvPr/>
          </p:nvSpPr>
          <p:spPr bwMode="auto">
            <a:xfrm>
              <a:off x="1284" y="1615"/>
              <a:ext cx="14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9" name="Group 886"/>
            <p:cNvGrpSpPr>
              <a:grpSpLocks/>
            </p:cNvGrpSpPr>
            <p:nvPr/>
          </p:nvGrpSpPr>
          <p:grpSpPr bwMode="auto">
            <a:xfrm>
              <a:off x="1866" y="2499"/>
              <a:ext cx="456" cy="165"/>
              <a:chOff x="216" y="1131"/>
              <a:chExt cx="456" cy="165"/>
            </a:xfrm>
          </p:grpSpPr>
          <p:sp>
            <p:nvSpPr>
              <p:cNvPr id="109" name="Text Box 887"/>
              <p:cNvSpPr txBox="1">
                <a:spLocks noChangeArrowheads="1"/>
              </p:cNvSpPr>
              <p:nvPr/>
            </p:nvSpPr>
            <p:spPr bwMode="auto">
              <a:xfrm>
                <a:off x="216" y="1140"/>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16:1</a:t>
                </a:r>
              </a:p>
            </p:txBody>
          </p:sp>
          <p:sp>
            <p:nvSpPr>
              <p:cNvPr id="110" name="Text Box 888"/>
              <p:cNvSpPr txBox="1">
                <a:spLocks noChangeArrowheads="1"/>
              </p:cNvSpPr>
              <p:nvPr/>
            </p:nvSpPr>
            <p:spPr bwMode="auto">
              <a:xfrm>
                <a:off x="380" y="1142"/>
                <a:ext cx="2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18:1</a:t>
                </a:r>
              </a:p>
            </p:txBody>
          </p:sp>
          <p:sp>
            <p:nvSpPr>
              <p:cNvPr id="111" name="Line 889"/>
              <p:cNvSpPr>
                <a:spLocks noChangeShapeType="1"/>
              </p:cNvSpPr>
              <p:nvPr/>
            </p:nvSpPr>
            <p:spPr bwMode="auto">
              <a:xfrm>
                <a:off x="373" y="1131"/>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890"/>
              <p:cNvSpPr>
                <a:spLocks noChangeShapeType="1"/>
              </p:cNvSpPr>
              <p:nvPr/>
            </p:nvSpPr>
            <p:spPr bwMode="auto">
              <a:xfrm>
                <a:off x="517" y="113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 name="Line 891"/>
              <p:cNvSpPr>
                <a:spLocks noChangeShapeType="1"/>
              </p:cNvSpPr>
              <p:nvPr/>
            </p:nvSpPr>
            <p:spPr bwMode="auto">
              <a:xfrm>
                <a:off x="373" y="113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0" name="Text Box 892"/>
            <p:cNvSpPr txBox="1">
              <a:spLocks noChangeArrowheads="1"/>
            </p:cNvSpPr>
            <p:nvPr/>
          </p:nvSpPr>
          <p:spPr bwMode="auto">
            <a:xfrm>
              <a:off x="1770" y="2364"/>
              <a:ext cx="36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b="1"/>
                <a:t>ADS2</a:t>
              </a:r>
            </a:p>
          </p:txBody>
        </p:sp>
        <p:sp>
          <p:nvSpPr>
            <p:cNvPr id="61" name="Text Box 893"/>
            <p:cNvSpPr txBox="1">
              <a:spLocks noChangeArrowheads="1"/>
            </p:cNvSpPr>
            <p:nvPr/>
          </p:nvSpPr>
          <p:spPr bwMode="auto">
            <a:xfrm>
              <a:off x="1974" y="2382"/>
              <a:ext cx="36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MGDG</a:t>
              </a:r>
            </a:p>
          </p:txBody>
        </p:sp>
        <p:sp>
          <p:nvSpPr>
            <p:cNvPr id="62" name="Line 896"/>
            <p:cNvSpPr>
              <a:spLocks noChangeShapeType="1"/>
            </p:cNvSpPr>
            <p:nvPr/>
          </p:nvSpPr>
          <p:spPr bwMode="auto">
            <a:xfrm flipH="1" flipV="1">
              <a:off x="1296" y="1440"/>
              <a:ext cx="24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Line 897"/>
            <p:cNvSpPr>
              <a:spLocks noChangeShapeType="1"/>
            </p:cNvSpPr>
            <p:nvPr/>
          </p:nvSpPr>
          <p:spPr bwMode="auto">
            <a:xfrm flipV="1">
              <a:off x="1536" y="1440"/>
              <a:ext cx="24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Line 898"/>
            <p:cNvSpPr>
              <a:spLocks noChangeShapeType="1"/>
            </p:cNvSpPr>
            <p:nvPr/>
          </p:nvSpPr>
          <p:spPr bwMode="auto">
            <a:xfrm flipV="1">
              <a:off x="1116" y="1200"/>
              <a:ext cx="0" cy="33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Line 900"/>
            <p:cNvSpPr>
              <a:spLocks noChangeShapeType="1"/>
            </p:cNvSpPr>
            <p:nvPr/>
          </p:nvSpPr>
          <p:spPr bwMode="auto">
            <a:xfrm flipV="1">
              <a:off x="1116" y="900"/>
              <a:ext cx="0" cy="9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Line 901"/>
            <p:cNvSpPr>
              <a:spLocks noChangeShapeType="1"/>
            </p:cNvSpPr>
            <p:nvPr/>
          </p:nvSpPr>
          <p:spPr bwMode="auto">
            <a:xfrm>
              <a:off x="2292" y="2436"/>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7" name="Group 907"/>
            <p:cNvGrpSpPr>
              <a:grpSpLocks/>
            </p:cNvGrpSpPr>
            <p:nvPr/>
          </p:nvGrpSpPr>
          <p:grpSpPr bwMode="auto">
            <a:xfrm>
              <a:off x="851" y="780"/>
              <a:ext cx="384" cy="165"/>
              <a:chOff x="881" y="1365"/>
              <a:chExt cx="384" cy="165"/>
            </a:xfrm>
          </p:grpSpPr>
          <p:sp>
            <p:nvSpPr>
              <p:cNvPr id="104" name="Text Box 908"/>
              <p:cNvSpPr txBox="1">
                <a:spLocks noChangeArrowheads="1"/>
              </p:cNvSpPr>
              <p:nvPr/>
            </p:nvSpPr>
            <p:spPr bwMode="auto">
              <a:xfrm>
                <a:off x="881" y="1374"/>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16:0</a:t>
                </a:r>
              </a:p>
            </p:txBody>
          </p:sp>
          <p:sp>
            <p:nvSpPr>
              <p:cNvPr id="105" name="Text Box 909"/>
              <p:cNvSpPr txBox="1">
                <a:spLocks noChangeArrowheads="1"/>
              </p:cNvSpPr>
              <p:nvPr/>
            </p:nvSpPr>
            <p:spPr bwMode="auto">
              <a:xfrm>
                <a:off x="1039" y="1376"/>
                <a:ext cx="2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a:t>
                </a:r>
              </a:p>
            </p:txBody>
          </p:sp>
          <p:sp>
            <p:nvSpPr>
              <p:cNvPr id="106" name="Line 910"/>
              <p:cNvSpPr>
                <a:spLocks noChangeShapeType="1"/>
              </p:cNvSpPr>
              <p:nvPr/>
            </p:nvSpPr>
            <p:spPr bwMode="auto">
              <a:xfrm>
                <a:off x="1020" y="1365"/>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Line 911"/>
              <p:cNvSpPr>
                <a:spLocks noChangeShapeType="1"/>
              </p:cNvSpPr>
              <p:nvPr/>
            </p:nvSpPr>
            <p:spPr bwMode="auto">
              <a:xfrm>
                <a:off x="1164" y="1368"/>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912"/>
              <p:cNvSpPr>
                <a:spLocks noChangeShapeType="1"/>
              </p:cNvSpPr>
              <p:nvPr/>
            </p:nvSpPr>
            <p:spPr bwMode="auto">
              <a:xfrm>
                <a:off x="1020" y="1365"/>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8" name="Line 913"/>
            <p:cNvSpPr>
              <a:spLocks noChangeShapeType="1"/>
            </p:cNvSpPr>
            <p:nvPr/>
          </p:nvSpPr>
          <p:spPr bwMode="auto">
            <a:xfrm>
              <a:off x="1254" y="1074"/>
              <a:ext cx="19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Text Box 915"/>
            <p:cNvSpPr txBox="1">
              <a:spLocks noChangeArrowheads="1"/>
            </p:cNvSpPr>
            <p:nvPr/>
          </p:nvSpPr>
          <p:spPr bwMode="auto">
            <a:xfrm>
              <a:off x="1692" y="1623"/>
              <a:ext cx="34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16(18)</a:t>
              </a:r>
            </a:p>
          </p:txBody>
        </p:sp>
        <p:sp>
          <p:nvSpPr>
            <p:cNvPr id="70" name="Text Box 916"/>
            <p:cNvSpPr txBox="1">
              <a:spLocks noChangeArrowheads="1"/>
            </p:cNvSpPr>
            <p:nvPr/>
          </p:nvSpPr>
          <p:spPr bwMode="auto">
            <a:xfrm>
              <a:off x="1898" y="1625"/>
              <a:ext cx="2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18:0</a:t>
              </a:r>
            </a:p>
          </p:txBody>
        </p:sp>
        <p:sp>
          <p:nvSpPr>
            <p:cNvPr id="71" name="Line 917"/>
            <p:cNvSpPr>
              <a:spLocks noChangeShapeType="1"/>
            </p:cNvSpPr>
            <p:nvPr/>
          </p:nvSpPr>
          <p:spPr bwMode="auto">
            <a:xfrm>
              <a:off x="1879" y="161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Line 918"/>
            <p:cNvSpPr>
              <a:spLocks noChangeShapeType="1"/>
            </p:cNvSpPr>
            <p:nvPr/>
          </p:nvSpPr>
          <p:spPr bwMode="auto">
            <a:xfrm>
              <a:off x="2023" y="1617"/>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Line 919"/>
            <p:cNvSpPr>
              <a:spLocks noChangeShapeType="1"/>
            </p:cNvSpPr>
            <p:nvPr/>
          </p:nvSpPr>
          <p:spPr bwMode="auto">
            <a:xfrm>
              <a:off x="1879" y="1614"/>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920"/>
            <p:cNvSpPr>
              <a:spLocks noChangeShapeType="1"/>
            </p:cNvSpPr>
            <p:nvPr/>
          </p:nvSpPr>
          <p:spPr bwMode="auto">
            <a:xfrm>
              <a:off x="2130" y="1614"/>
              <a:ext cx="24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AutoShape 921"/>
            <p:cNvSpPr>
              <a:spLocks noChangeArrowheads="1"/>
            </p:cNvSpPr>
            <p:nvPr/>
          </p:nvSpPr>
          <p:spPr bwMode="auto">
            <a:xfrm>
              <a:off x="864" y="702"/>
              <a:ext cx="1848" cy="1074"/>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Text Box 925"/>
            <p:cNvSpPr txBox="1">
              <a:spLocks noChangeArrowheads="1"/>
            </p:cNvSpPr>
            <p:nvPr/>
          </p:nvSpPr>
          <p:spPr bwMode="auto">
            <a:xfrm>
              <a:off x="1548" y="1855"/>
              <a:ext cx="125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err="1"/>
                <a:t>Extraplastidic</a:t>
              </a:r>
              <a:r>
                <a:rPr lang="en-US" altLang="en-US" sz="1200" b="1" dirty="0"/>
                <a:t> membrane</a:t>
              </a:r>
            </a:p>
            <a:p>
              <a:r>
                <a:rPr lang="en-US" altLang="en-US" sz="1000" dirty="0"/>
                <a:t>Mitochondria</a:t>
              </a:r>
            </a:p>
            <a:p>
              <a:r>
                <a:rPr lang="en-US" altLang="en-US" sz="1000" dirty="0"/>
                <a:t>Vacuoles</a:t>
              </a:r>
            </a:p>
            <a:p>
              <a:r>
                <a:rPr lang="en-US" altLang="en-US" sz="1000" dirty="0"/>
                <a:t>Plasma membrane</a:t>
              </a:r>
            </a:p>
          </p:txBody>
        </p:sp>
        <p:sp>
          <p:nvSpPr>
            <p:cNvPr id="77" name="Rectangle 926"/>
            <p:cNvSpPr>
              <a:spLocks noChangeArrowheads="1"/>
            </p:cNvSpPr>
            <p:nvPr/>
          </p:nvSpPr>
          <p:spPr bwMode="auto">
            <a:xfrm>
              <a:off x="2832" y="2556"/>
              <a:ext cx="288" cy="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b="1"/>
                <a:t>Outer</a:t>
              </a:r>
            </a:p>
          </p:txBody>
        </p:sp>
        <p:sp>
          <p:nvSpPr>
            <p:cNvPr id="78" name="Rectangle 930"/>
            <p:cNvSpPr>
              <a:spLocks noChangeArrowheads="1"/>
            </p:cNvSpPr>
            <p:nvPr/>
          </p:nvSpPr>
          <p:spPr bwMode="auto">
            <a:xfrm>
              <a:off x="2772" y="2916"/>
              <a:ext cx="288" cy="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b="1"/>
                <a:t>Inner</a:t>
              </a:r>
            </a:p>
          </p:txBody>
        </p:sp>
        <p:sp>
          <p:nvSpPr>
            <p:cNvPr id="79" name="Rectangle 931"/>
            <p:cNvSpPr>
              <a:spLocks noChangeArrowheads="1"/>
            </p:cNvSpPr>
            <p:nvPr/>
          </p:nvSpPr>
          <p:spPr bwMode="auto">
            <a:xfrm>
              <a:off x="1572" y="1854"/>
              <a:ext cx="1218" cy="48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932"/>
            <p:cNvSpPr>
              <a:spLocks noChangeShapeType="1"/>
            </p:cNvSpPr>
            <p:nvPr/>
          </p:nvSpPr>
          <p:spPr bwMode="auto">
            <a:xfrm>
              <a:off x="1302" y="2496"/>
              <a:ext cx="24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1" name="Group 933"/>
            <p:cNvGrpSpPr>
              <a:grpSpLocks/>
            </p:cNvGrpSpPr>
            <p:nvPr/>
          </p:nvGrpSpPr>
          <p:grpSpPr bwMode="auto">
            <a:xfrm>
              <a:off x="1398" y="2499"/>
              <a:ext cx="456" cy="165"/>
              <a:chOff x="216" y="1131"/>
              <a:chExt cx="456" cy="165"/>
            </a:xfrm>
          </p:grpSpPr>
          <p:sp>
            <p:nvSpPr>
              <p:cNvPr id="99" name="Text Box 934"/>
              <p:cNvSpPr txBox="1">
                <a:spLocks noChangeArrowheads="1"/>
              </p:cNvSpPr>
              <p:nvPr/>
            </p:nvSpPr>
            <p:spPr bwMode="auto">
              <a:xfrm>
                <a:off x="216" y="1140"/>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16:0</a:t>
                </a:r>
              </a:p>
            </p:txBody>
          </p:sp>
          <p:sp>
            <p:nvSpPr>
              <p:cNvPr id="100" name="Text Box 935"/>
              <p:cNvSpPr txBox="1">
                <a:spLocks noChangeArrowheads="1"/>
              </p:cNvSpPr>
              <p:nvPr/>
            </p:nvSpPr>
            <p:spPr bwMode="auto">
              <a:xfrm>
                <a:off x="380" y="1142"/>
                <a:ext cx="2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18:1</a:t>
                </a:r>
              </a:p>
            </p:txBody>
          </p:sp>
          <p:sp>
            <p:nvSpPr>
              <p:cNvPr id="101" name="Line 936"/>
              <p:cNvSpPr>
                <a:spLocks noChangeShapeType="1"/>
              </p:cNvSpPr>
              <p:nvPr/>
            </p:nvSpPr>
            <p:spPr bwMode="auto">
              <a:xfrm>
                <a:off x="373" y="1131"/>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Line 937"/>
              <p:cNvSpPr>
                <a:spLocks noChangeShapeType="1"/>
              </p:cNvSpPr>
              <p:nvPr/>
            </p:nvSpPr>
            <p:spPr bwMode="auto">
              <a:xfrm>
                <a:off x="517" y="113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938"/>
              <p:cNvSpPr>
                <a:spLocks noChangeShapeType="1"/>
              </p:cNvSpPr>
              <p:nvPr/>
            </p:nvSpPr>
            <p:spPr bwMode="auto">
              <a:xfrm>
                <a:off x="373" y="113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 name="Line 939"/>
            <p:cNvSpPr>
              <a:spLocks noChangeShapeType="1"/>
            </p:cNvSpPr>
            <p:nvPr/>
          </p:nvSpPr>
          <p:spPr bwMode="auto">
            <a:xfrm>
              <a:off x="1824" y="2496"/>
              <a:ext cx="19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 name="Line 940"/>
            <p:cNvSpPr>
              <a:spLocks noChangeShapeType="1"/>
            </p:cNvSpPr>
            <p:nvPr/>
          </p:nvSpPr>
          <p:spPr bwMode="auto">
            <a:xfrm>
              <a:off x="2316" y="2496"/>
              <a:ext cx="19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4" name="Group 941"/>
            <p:cNvGrpSpPr>
              <a:grpSpLocks/>
            </p:cNvGrpSpPr>
            <p:nvPr/>
          </p:nvGrpSpPr>
          <p:grpSpPr bwMode="auto">
            <a:xfrm>
              <a:off x="2388" y="2496"/>
              <a:ext cx="456" cy="165"/>
              <a:chOff x="216" y="1131"/>
              <a:chExt cx="456" cy="165"/>
            </a:xfrm>
          </p:grpSpPr>
          <p:sp>
            <p:nvSpPr>
              <p:cNvPr id="94" name="Text Box 942"/>
              <p:cNvSpPr txBox="1">
                <a:spLocks noChangeArrowheads="1"/>
              </p:cNvSpPr>
              <p:nvPr/>
            </p:nvSpPr>
            <p:spPr bwMode="auto">
              <a:xfrm>
                <a:off x="216" y="1140"/>
                <a:ext cx="27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16:1</a:t>
                </a:r>
              </a:p>
            </p:txBody>
          </p:sp>
          <p:sp>
            <p:nvSpPr>
              <p:cNvPr id="95" name="Text Box 943"/>
              <p:cNvSpPr txBox="1">
                <a:spLocks noChangeArrowheads="1"/>
              </p:cNvSpPr>
              <p:nvPr/>
            </p:nvSpPr>
            <p:spPr bwMode="auto">
              <a:xfrm>
                <a:off x="380" y="1142"/>
                <a:ext cx="2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18:1</a:t>
                </a:r>
              </a:p>
            </p:txBody>
          </p:sp>
          <p:sp>
            <p:nvSpPr>
              <p:cNvPr id="96" name="Line 944"/>
              <p:cNvSpPr>
                <a:spLocks noChangeShapeType="1"/>
              </p:cNvSpPr>
              <p:nvPr/>
            </p:nvSpPr>
            <p:spPr bwMode="auto">
              <a:xfrm>
                <a:off x="373" y="1131"/>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 name="Line 945"/>
              <p:cNvSpPr>
                <a:spLocks noChangeShapeType="1"/>
              </p:cNvSpPr>
              <p:nvPr/>
            </p:nvSpPr>
            <p:spPr bwMode="auto">
              <a:xfrm>
                <a:off x="517" y="113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Line 946"/>
              <p:cNvSpPr>
                <a:spLocks noChangeShapeType="1"/>
              </p:cNvSpPr>
              <p:nvPr/>
            </p:nvSpPr>
            <p:spPr bwMode="auto">
              <a:xfrm>
                <a:off x="373" y="113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5" name="Line 947"/>
            <p:cNvSpPr>
              <a:spLocks noChangeShapeType="1"/>
            </p:cNvSpPr>
            <p:nvPr/>
          </p:nvSpPr>
          <p:spPr bwMode="auto">
            <a:xfrm>
              <a:off x="2814" y="2436"/>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Line 948"/>
            <p:cNvSpPr>
              <a:spLocks noChangeShapeType="1"/>
            </p:cNvSpPr>
            <p:nvPr/>
          </p:nvSpPr>
          <p:spPr bwMode="auto">
            <a:xfrm flipV="1">
              <a:off x="2160" y="2268"/>
              <a:ext cx="0" cy="144"/>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Line 949"/>
            <p:cNvSpPr>
              <a:spLocks noChangeShapeType="1"/>
            </p:cNvSpPr>
            <p:nvPr/>
          </p:nvSpPr>
          <p:spPr bwMode="auto">
            <a:xfrm flipV="1">
              <a:off x="2688" y="2262"/>
              <a:ext cx="0" cy="144"/>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Line 950"/>
            <p:cNvSpPr>
              <a:spLocks noChangeShapeType="1"/>
            </p:cNvSpPr>
            <p:nvPr/>
          </p:nvSpPr>
          <p:spPr bwMode="auto">
            <a:xfrm>
              <a:off x="2448" y="1728"/>
              <a:ext cx="0" cy="192"/>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Line 952"/>
            <p:cNvSpPr>
              <a:spLocks noChangeShapeType="1"/>
            </p:cNvSpPr>
            <p:nvPr/>
          </p:nvSpPr>
          <p:spPr bwMode="auto">
            <a:xfrm>
              <a:off x="1128" y="1752"/>
              <a:ext cx="0" cy="67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Line 953"/>
            <p:cNvSpPr>
              <a:spLocks noChangeShapeType="1"/>
            </p:cNvSpPr>
            <p:nvPr/>
          </p:nvSpPr>
          <p:spPr bwMode="auto">
            <a:xfrm>
              <a:off x="2160" y="2880"/>
              <a:ext cx="0" cy="19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Line 954"/>
            <p:cNvSpPr>
              <a:spLocks noChangeShapeType="1"/>
            </p:cNvSpPr>
            <p:nvPr/>
          </p:nvSpPr>
          <p:spPr bwMode="auto">
            <a:xfrm>
              <a:off x="2640" y="2880"/>
              <a:ext cx="0" cy="19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Oval 955"/>
            <p:cNvSpPr>
              <a:spLocks noChangeArrowheads="1"/>
            </p:cNvSpPr>
            <p:nvPr/>
          </p:nvSpPr>
          <p:spPr bwMode="auto">
            <a:xfrm>
              <a:off x="2112" y="2976"/>
              <a:ext cx="624" cy="14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Text Box 956"/>
            <p:cNvSpPr txBox="1">
              <a:spLocks noChangeArrowheads="1"/>
            </p:cNvSpPr>
            <p:nvPr/>
          </p:nvSpPr>
          <p:spPr bwMode="auto">
            <a:xfrm>
              <a:off x="2168" y="2977"/>
              <a:ext cx="4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1"/>
                <a:t>Thylakoid</a:t>
              </a:r>
            </a:p>
          </p:txBody>
        </p:sp>
      </p:grpSp>
    </p:spTree>
    <p:extLst>
      <p:ext uri="{BB962C8B-B14F-4D97-AF65-F5344CB8AC3E}">
        <p14:creationId xmlns:p14="http://schemas.microsoft.com/office/powerpoint/2010/main" val="498399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944562"/>
          </a:xfrm>
        </p:spPr>
        <p:txBody>
          <a:bodyPr/>
          <a:lstStyle/>
          <a:p>
            <a:r>
              <a:rPr lang="en-US" b="1" dirty="0" smtClean="0"/>
              <a:t>Future directions</a:t>
            </a:r>
            <a:endParaRPr lang="en-US" b="1" dirty="0"/>
          </a:p>
        </p:txBody>
      </p:sp>
      <p:sp>
        <p:nvSpPr>
          <p:cNvPr id="3" name="Content Placeholder 2"/>
          <p:cNvSpPr>
            <a:spLocks noGrp="1"/>
          </p:cNvSpPr>
          <p:nvPr>
            <p:ph idx="1"/>
          </p:nvPr>
        </p:nvSpPr>
        <p:spPr>
          <a:xfrm>
            <a:off x="685800" y="2438400"/>
            <a:ext cx="7467600" cy="1828800"/>
          </a:xfrm>
        </p:spPr>
        <p:txBody>
          <a:bodyPr/>
          <a:lstStyle/>
          <a:p>
            <a:pPr marL="0" indent="0">
              <a:buNone/>
            </a:pPr>
            <a:r>
              <a:rPr lang="en-US" b="1" dirty="0" smtClean="0"/>
              <a:t>Expand our knowledge of metabolic regulation from model system to other important horticulture or crop species </a:t>
            </a:r>
            <a:endParaRPr lang="en-US" b="1" dirty="0"/>
          </a:p>
        </p:txBody>
      </p:sp>
    </p:spTree>
    <p:extLst>
      <p:ext uri="{BB962C8B-B14F-4D97-AF65-F5344CB8AC3E}">
        <p14:creationId xmlns:p14="http://schemas.microsoft.com/office/powerpoint/2010/main" val="4184044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81000" y="76200"/>
            <a:ext cx="8229600" cy="609600"/>
          </a:xfrm>
        </p:spPr>
        <p:txBody>
          <a:bodyPr>
            <a:normAutofit fontScale="90000"/>
          </a:bodyPr>
          <a:lstStyle/>
          <a:p>
            <a:pPr eaLnBrk="1" hangingPunct="1"/>
            <a:r>
              <a:rPr lang="en-US" altLang="en-US" sz="3800" b="1" dirty="0" smtClean="0"/>
              <a:t>Acknowledgements</a:t>
            </a:r>
          </a:p>
        </p:txBody>
      </p:sp>
      <p:sp>
        <p:nvSpPr>
          <p:cNvPr id="14" name="Rectangle 2"/>
          <p:cNvSpPr txBox="1">
            <a:spLocks noChangeArrowheads="1"/>
          </p:cNvSpPr>
          <p:nvPr/>
        </p:nvSpPr>
        <p:spPr bwMode="auto">
          <a:xfrm>
            <a:off x="5956651" y="3657600"/>
            <a:ext cx="4343400" cy="62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1400" b="1" kern="0" dirty="0" smtClean="0">
                <a:solidFill>
                  <a:schemeClr val="tx1"/>
                </a:solidFill>
              </a:rPr>
              <a:t>Swarthmore College</a:t>
            </a:r>
          </a:p>
          <a:p>
            <a:pPr algn="l" eaLnBrk="1" hangingPunct="1"/>
            <a:r>
              <a:rPr lang="en-US" altLang="en-US" sz="1400" kern="0" dirty="0" smtClean="0">
                <a:solidFill>
                  <a:schemeClr val="tx1"/>
                </a:solidFill>
              </a:rPr>
              <a:t>Dr. Nick Kaplinsky </a:t>
            </a:r>
          </a:p>
        </p:txBody>
      </p:sp>
      <p:grpSp>
        <p:nvGrpSpPr>
          <p:cNvPr id="2" name="Group 1"/>
          <p:cNvGrpSpPr/>
          <p:nvPr/>
        </p:nvGrpSpPr>
        <p:grpSpPr>
          <a:xfrm>
            <a:off x="914400" y="914400"/>
            <a:ext cx="8239021" cy="5791200"/>
            <a:chOff x="914400" y="914400"/>
            <a:chExt cx="8239021" cy="5791200"/>
          </a:xfrm>
        </p:grpSpPr>
        <p:sp>
          <p:nvSpPr>
            <p:cNvPr id="34819" name="Text Box 4"/>
            <p:cNvSpPr txBox="1">
              <a:spLocks noChangeArrowheads="1"/>
            </p:cNvSpPr>
            <p:nvPr/>
          </p:nvSpPr>
          <p:spPr bwMode="auto">
            <a:xfrm>
              <a:off x="961484" y="3288268"/>
              <a:ext cx="11721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1800" b="1" dirty="0" smtClean="0"/>
                <a:t>Funding:</a:t>
              </a:r>
              <a:endParaRPr lang="en-US" altLang="en-US" sz="1600" dirty="0"/>
            </a:p>
          </p:txBody>
        </p:sp>
        <p:pic>
          <p:nvPicPr>
            <p:cNvPr id="34820" name="Picture 6" descr="ANd9GcTzVdSn6g_DOOShjQ00aigxYqs3W89rUiLHNPuSaIP2_hFGlnJnf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0"/>
              <a:ext cx="1033396" cy="104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5992" y="3810000"/>
              <a:ext cx="1057408" cy="868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14400" y="1437382"/>
              <a:ext cx="3124200" cy="1077218"/>
            </a:xfrm>
            <a:prstGeom prst="rect">
              <a:avLst/>
            </a:prstGeom>
            <a:noFill/>
          </p:spPr>
          <p:txBody>
            <a:bodyPr wrap="square" rtlCol="0">
              <a:spAutoFit/>
            </a:bodyPr>
            <a:lstStyle/>
            <a:p>
              <a:pPr>
                <a:buClr>
                  <a:srgbClr val="7030A0"/>
                </a:buClr>
              </a:pPr>
              <a:r>
                <a:rPr lang="en-US" sz="1600" dirty="0" smtClean="0"/>
                <a:t>Dr. Jay J. Thelen</a:t>
              </a:r>
            </a:p>
            <a:p>
              <a:pPr>
                <a:buClr>
                  <a:srgbClr val="7030A0"/>
                </a:buClr>
              </a:pPr>
              <a:r>
                <a:rPr lang="en-US" sz="1600" dirty="0" smtClean="0"/>
                <a:t>Previous and current lab member from Dr. </a:t>
              </a:r>
              <a:r>
                <a:rPr lang="en-US" sz="1600" dirty="0" err="1" smtClean="0"/>
                <a:t>Thelen’s</a:t>
              </a:r>
              <a:r>
                <a:rPr lang="en-US" sz="1600" dirty="0" smtClean="0"/>
                <a:t> lab</a:t>
              </a:r>
            </a:p>
            <a:p>
              <a:pPr>
                <a:buClr>
                  <a:srgbClr val="7030A0"/>
                </a:buClr>
              </a:pPr>
              <a:endParaRPr lang="en-US" sz="1600" dirty="0" smtClean="0"/>
            </a:p>
          </p:txBody>
        </p:sp>
        <p:sp>
          <p:nvSpPr>
            <p:cNvPr id="9" name="TextBox 8"/>
            <p:cNvSpPr txBox="1"/>
            <p:nvPr/>
          </p:nvSpPr>
          <p:spPr>
            <a:xfrm>
              <a:off x="5902219" y="1342572"/>
              <a:ext cx="2479781" cy="954107"/>
            </a:xfrm>
            <a:prstGeom prst="rect">
              <a:avLst/>
            </a:prstGeom>
            <a:noFill/>
          </p:spPr>
          <p:txBody>
            <a:bodyPr wrap="square" rtlCol="0">
              <a:spAutoFit/>
            </a:bodyPr>
            <a:lstStyle/>
            <a:p>
              <a:r>
                <a:rPr lang="en-US" sz="1400" b="1" dirty="0" smtClean="0"/>
                <a:t>DuPont Pioneer</a:t>
              </a:r>
              <a:endParaRPr lang="en-US" sz="1400" dirty="0"/>
            </a:p>
            <a:p>
              <a:pPr>
                <a:buClr>
                  <a:srgbClr val="7030A0"/>
                </a:buClr>
              </a:pPr>
              <a:r>
                <a:rPr lang="en-US" sz="1400" dirty="0" smtClean="0"/>
                <a:t>Dr. Jan Hazebroek </a:t>
              </a:r>
            </a:p>
            <a:p>
              <a:pPr>
                <a:buClr>
                  <a:srgbClr val="7030A0"/>
                </a:buClr>
              </a:pPr>
              <a:r>
                <a:rPr lang="en-US" sz="1400" dirty="0" smtClean="0"/>
                <a:t>Dr. Vincent M. Asiago</a:t>
              </a:r>
            </a:p>
            <a:p>
              <a:pPr>
                <a:buClr>
                  <a:srgbClr val="7030A0"/>
                </a:buClr>
              </a:pPr>
              <a:r>
                <a:rPr lang="en-US" sz="1400" dirty="0" smtClean="0"/>
                <a:t>Dr. Cathy </a:t>
              </a:r>
              <a:r>
                <a:rPr lang="en-US" sz="1400" dirty="0" err="1" smtClean="0"/>
                <a:t>Zhong</a:t>
              </a:r>
              <a:endParaRPr lang="en-US" sz="1400" dirty="0"/>
            </a:p>
          </p:txBody>
        </p:sp>
        <p:sp>
          <p:nvSpPr>
            <p:cNvPr id="10" name="Rectangle 2"/>
            <p:cNvSpPr txBox="1">
              <a:spLocks noChangeArrowheads="1"/>
            </p:cNvSpPr>
            <p:nvPr/>
          </p:nvSpPr>
          <p:spPr bwMode="auto">
            <a:xfrm>
              <a:off x="5953022" y="2304144"/>
              <a:ext cx="258137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1400" b="1" kern="0" dirty="0" smtClean="0">
                  <a:solidFill>
                    <a:schemeClr val="tx1"/>
                  </a:solidFill>
                </a:rPr>
                <a:t>Kansas State University</a:t>
              </a:r>
            </a:p>
            <a:p>
              <a:pPr algn="l" eaLnBrk="1" hangingPunct="1"/>
              <a:r>
                <a:rPr lang="en-US" altLang="en-US" sz="1400" kern="0" dirty="0" smtClean="0">
                  <a:solidFill>
                    <a:schemeClr val="tx1"/>
                  </a:solidFill>
                </a:rPr>
                <a:t>Dr. Ruth Welti</a:t>
              </a:r>
            </a:p>
            <a:p>
              <a:pPr algn="l" eaLnBrk="1" hangingPunct="1"/>
              <a:r>
                <a:rPr lang="en-US" sz="1400" dirty="0" smtClean="0">
                  <a:solidFill>
                    <a:schemeClr val="tx1"/>
                  </a:solidFill>
                </a:rPr>
                <a:t>Dr. Richard Jeannotte</a:t>
              </a:r>
              <a:endParaRPr lang="en-US" altLang="en-US" sz="1400" kern="0" dirty="0" smtClean="0">
                <a:solidFill>
                  <a:schemeClr val="tx1"/>
                </a:solidFill>
              </a:endParaRPr>
            </a:p>
          </p:txBody>
        </p:sp>
        <p:sp>
          <p:nvSpPr>
            <p:cNvPr id="11" name="Rectangle 2"/>
            <p:cNvSpPr txBox="1">
              <a:spLocks noChangeArrowheads="1"/>
            </p:cNvSpPr>
            <p:nvPr/>
          </p:nvSpPr>
          <p:spPr bwMode="auto">
            <a:xfrm>
              <a:off x="5953021" y="3102432"/>
              <a:ext cx="284479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1400" b="1" kern="0" dirty="0" smtClean="0">
                  <a:solidFill>
                    <a:schemeClr val="tx1"/>
                  </a:solidFill>
                </a:rPr>
                <a:t>Aarhus University (Denmark)</a:t>
              </a:r>
            </a:p>
            <a:p>
              <a:pPr algn="l" eaLnBrk="1" hangingPunct="1"/>
              <a:r>
                <a:rPr lang="en-US" altLang="en-US" sz="1400" kern="0" dirty="0" smtClean="0">
                  <a:solidFill>
                    <a:schemeClr val="tx1"/>
                  </a:solidFill>
                </a:rPr>
                <a:t>Dr. Ian Max </a:t>
              </a:r>
              <a:r>
                <a:rPr lang="en-US" altLang="en-US" sz="1400" kern="0" dirty="0" err="1" smtClean="0">
                  <a:solidFill>
                    <a:schemeClr val="tx1"/>
                  </a:solidFill>
                </a:rPr>
                <a:t>Møller</a:t>
              </a:r>
              <a:endParaRPr lang="en-US" altLang="en-US" sz="1400" kern="0" dirty="0" smtClean="0">
                <a:solidFill>
                  <a:schemeClr val="tx1"/>
                </a:solidFill>
              </a:endParaRPr>
            </a:p>
          </p:txBody>
        </p:sp>
        <p:sp>
          <p:nvSpPr>
            <p:cNvPr id="15" name="Rectangle 2"/>
            <p:cNvSpPr txBox="1">
              <a:spLocks noChangeArrowheads="1"/>
            </p:cNvSpPr>
            <p:nvPr/>
          </p:nvSpPr>
          <p:spPr bwMode="auto">
            <a:xfrm>
              <a:off x="6000193" y="4183746"/>
              <a:ext cx="315322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1400" b="1" kern="0" dirty="0" smtClean="0">
                  <a:solidFill>
                    <a:schemeClr val="tx1"/>
                  </a:solidFill>
                </a:rPr>
                <a:t>National Laboratory of Genomics for the Biodiversity (Mexico)</a:t>
              </a:r>
            </a:p>
            <a:p>
              <a:pPr algn="l" eaLnBrk="1" hangingPunct="1"/>
              <a:r>
                <a:rPr lang="en-US" altLang="en-US" sz="1400" kern="0" dirty="0" smtClean="0">
                  <a:solidFill>
                    <a:schemeClr val="tx1"/>
                  </a:solidFill>
                </a:rPr>
                <a:t>Dr. Luis G. Brieba </a:t>
              </a:r>
            </a:p>
          </p:txBody>
        </p:sp>
        <p:sp>
          <p:nvSpPr>
            <p:cNvPr id="16" name="Rectangle 2"/>
            <p:cNvSpPr txBox="1">
              <a:spLocks noChangeArrowheads="1"/>
            </p:cNvSpPr>
            <p:nvPr/>
          </p:nvSpPr>
          <p:spPr bwMode="auto">
            <a:xfrm>
              <a:off x="6014707" y="5121959"/>
              <a:ext cx="2783112" cy="1583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1400" b="1" kern="0" dirty="0" smtClean="0">
                  <a:solidFill>
                    <a:schemeClr val="tx1"/>
                  </a:solidFill>
                </a:rPr>
                <a:t>University of Missouri</a:t>
              </a:r>
            </a:p>
            <a:p>
              <a:pPr algn="l" eaLnBrk="1" hangingPunct="1"/>
              <a:r>
                <a:rPr lang="en-US" altLang="en-US" sz="1400" kern="0" dirty="0" smtClean="0">
                  <a:solidFill>
                    <a:schemeClr val="tx1"/>
                  </a:solidFill>
                </a:rPr>
                <a:t>Dr. Gary Stacey</a:t>
              </a:r>
            </a:p>
            <a:p>
              <a:pPr algn="l" eaLnBrk="1" hangingPunct="1"/>
              <a:r>
                <a:rPr lang="en-US" sz="1400" dirty="0" smtClean="0">
                  <a:solidFill>
                    <a:schemeClr val="tx1"/>
                  </a:solidFill>
                </a:rPr>
                <a:t>Dr. Brian </a:t>
              </a:r>
              <a:r>
                <a:rPr lang="en-US" sz="1400" dirty="0">
                  <a:solidFill>
                    <a:schemeClr val="tx1"/>
                  </a:solidFill>
                </a:rPr>
                <a:t>P. </a:t>
              </a:r>
              <a:r>
                <a:rPr lang="en-US" sz="1400" dirty="0" smtClean="0">
                  <a:solidFill>
                    <a:schemeClr val="tx1"/>
                  </a:solidFill>
                </a:rPr>
                <a:t>Mooney</a:t>
              </a:r>
              <a:endParaRPr lang="en-US" sz="1400" dirty="0">
                <a:solidFill>
                  <a:schemeClr val="tx1"/>
                </a:solidFill>
              </a:endParaRPr>
            </a:p>
            <a:p>
              <a:pPr algn="l" eaLnBrk="1" hangingPunct="1"/>
              <a:r>
                <a:rPr lang="en-US" sz="1400" dirty="0" smtClean="0">
                  <a:solidFill>
                    <a:schemeClr val="tx1"/>
                  </a:solidFill>
                </a:rPr>
                <a:t>Dr. Dong Xu</a:t>
              </a:r>
            </a:p>
            <a:p>
              <a:pPr algn="l" eaLnBrk="1" hangingPunct="1"/>
              <a:r>
                <a:rPr lang="en-US" sz="1400" dirty="0" smtClean="0">
                  <a:solidFill>
                    <a:schemeClr val="tx1"/>
                  </a:solidFill>
                </a:rPr>
                <a:t>Ms. </a:t>
              </a:r>
              <a:r>
                <a:rPr lang="en-US" sz="1400" dirty="0" err="1" smtClean="0">
                  <a:solidFill>
                    <a:schemeClr val="tx1"/>
                  </a:solidFill>
                </a:rPr>
                <a:t>Trupti</a:t>
              </a:r>
              <a:r>
                <a:rPr lang="en-US" sz="1400" dirty="0" smtClean="0">
                  <a:solidFill>
                    <a:schemeClr val="tx1"/>
                  </a:solidFill>
                </a:rPr>
                <a:t> </a:t>
              </a:r>
              <a:r>
                <a:rPr lang="en-US" sz="1400" dirty="0">
                  <a:solidFill>
                    <a:schemeClr val="tx1"/>
                  </a:solidFill>
                </a:rPr>
                <a:t>Joshi</a:t>
              </a:r>
            </a:p>
            <a:p>
              <a:pPr algn="l" eaLnBrk="1" hangingPunct="1"/>
              <a:r>
                <a:rPr lang="en-US" sz="1400" dirty="0" smtClean="0">
                  <a:solidFill>
                    <a:schemeClr val="tx1"/>
                  </a:solidFill>
                </a:rPr>
                <a:t>Dr. Mingyi </a:t>
              </a:r>
              <a:r>
                <a:rPr lang="en-US" sz="1400" dirty="0">
                  <a:solidFill>
                    <a:schemeClr val="tx1"/>
                  </a:solidFill>
                </a:rPr>
                <a:t>Zhou </a:t>
              </a:r>
            </a:p>
            <a:p>
              <a:pPr algn="l" eaLnBrk="1" hangingPunct="1"/>
              <a:endParaRPr lang="en-US" altLang="en-US" sz="1400" kern="0" dirty="0" smtClean="0">
                <a:solidFill>
                  <a:schemeClr val="tx1"/>
                </a:solidFill>
              </a:endParaRPr>
            </a:p>
          </p:txBody>
        </p:sp>
        <p:sp>
          <p:nvSpPr>
            <p:cNvPr id="13" name="Text Box 4"/>
            <p:cNvSpPr txBox="1">
              <a:spLocks noChangeArrowheads="1"/>
            </p:cNvSpPr>
            <p:nvPr/>
          </p:nvSpPr>
          <p:spPr bwMode="auto">
            <a:xfrm>
              <a:off x="5867400" y="914400"/>
              <a:ext cx="17620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1800" b="1" dirty="0" smtClean="0"/>
                <a:t>Collaborators:</a:t>
              </a:r>
              <a:endParaRPr lang="en-US" altLang="en-US" sz="1600" b="1" dirty="0"/>
            </a:p>
          </p:txBody>
        </p:sp>
        <p:sp>
          <p:nvSpPr>
            <p:cNvPr id="17" name="Text Box 4"/>
            <p:cNvSpPr txBox="1">
              <a:spLocks noChangeArrowheads="1"/>
            </p:cNvSpPr>
            <p:nvPr/>
          </p:nvSpPr>
          <p:spPr bwMode="auto">
            <a:xfrm>
              <a:off x="1295400" y="5334000"/>
              <a:ext cx="19712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1600" b="1" dirty="0" smtClean="0"/>
                <a:t>Life </a:t>
              </a:r>
              <a:r>
                <a:rPr lang="en-US" altLang="en-US" sz="1600" b="1" dirty="0"/>
                <a:t>Sciences </a:t>
              </a:r>
              <a:r>
                <a:rPr lang="en-US" altLang="en-US" sz="1600" b="1" dirty="0" smtClean="0"/>
                <a:t>Fellowship to MC</a:t>
              </a:r>
              <a:endParaRPr lang="en-US" altLang="en-US" sz="1600" b="1" dirty="0"/>
            </a:p>
          </p:txBody>
        </p:sp>
      </p:grpSp>
    </p:spTree>
    <p:extLst>
      <p:ext uri="{BB962C8B-B14F-4D97-AF65-F5344CB8AC3E}">
        <p14:creationId xmlns:p14="http://schemas.microsoft.com/office/powerpoint/2010/main" val="3782683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kesh-s\Desktop\spring-ppt-template-green-blue-nature-plants-backgrounds-wallpapers-96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3765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a:xfrm>
            <a:off x="1217613" y="285750"/>
            <a:ext cx="6556375" cy="1163638"/>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base">
              <a:spcAft>
                <a:spcPct val="0"/>
              </a:spcAft>
              <a:buFont typeface="Arial" panose="020B0604020202020204" pitchFamily="34" charset="0"/>
              <a:buNone/>
              <a:defRPr/>
            </a:pPr>
            <a:r>
              <a:rPr lang="en-US" sz="5400" dirty="0" smtClean="0">
                <a:solidFill>
                  <a:srgbClr val="F79646"/>
                </a:solidFill>
                <a:latin typeface="Stencil" panose="040409050D0802020404" pitchFamily="82" charset="0"/>
              </a:rPr>
              <a:t>OMICS International</a:t>
            </a:r>
          </a:p>
          <a:p>
            <a:pPr marL="0" indent="0" algn="ctr" fontAlgn="base">
              <a:spcAft>
                <a:spcPct val="0"/>
              </a:spcAft>
              <a:buFont typeface="Arial" panose="020B0604020202020204" pitchFamily="34" charset="0"/>
              <a:buNone/>
              <a:defRPr/>
            </a:pPr>
            <a:r>
              <a:rPr lang="en-US" sz="5400" dirty="0" smtClean="0">
                <a:solidFill>
                  <a:srgbClr val="F79646"/>
                </a:solidFill>
              </a:rPr>
              <a:t>www.omicsonline.org</a:t>
            </a:r>
            <a:endParaRPr lang="en-US" sz="5400" dirty="0">
              <a:solidFill>
                <a:srgbClr val="F79646"/>
              </a:solidFill>
            </a:endParaRPr>
          </a:p>
        </p:txBody>
      </p:sp>
      <p:sp>
        <p:nvSpPr>
          <p:cNvPr id="2052" name="Rectangle 8"/>
          <p:cNvSpPr>
            <a:spLocks noChangeArrowheads="1"/>
          </p:cNvSpPr>
          <p:nvPr/>
        </p:nvSpPr>
        <p:spPr bwMode="auto">
          <a:xfrm>
            <a:off x="2209800" y="6372225"/>
            <a:ext cx="501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en-US" sz="2000" smtClean="0">
                <a:solidFill>
                  <a:srgbClr val="7030A0"/>
                </a:solidFill>
                <a:latin typeface="Arial" charset="0"/>
                <a:cs typeface="Arial" charset="0"/>
              </a:rPr>
              <a:t>Contact us at: contact.omics@omicsonline.org</a:t>
            </a:r>
          </a:p>
        </p:txBody>
      </p:sp>
      <p:sp>
        <p:nvSpPr>
          <p:cNvPr id="2" name="Folded Corner 1"/>
          <p:cNvSpPr/>
          <p:nvPr/>
        </p:nvSpPr>
        <p:spPr>
          <a:xfrm>
            <a:off x="0" y="2841625"/>
            <a:ext cx="9144000" cy="3983038"/>
          </a:xfrm>
          <a:prstGeom prst="foldedCorner">
            <a:avLst/>
          </a:prstGeom>
        </p:spPr>
        <p:style>
          <a:lnRef idx="1">
            <a:schemeClr val="accent5"/>
          </a:lnRef>
          <a:fillRef idx="2">
            <a:schemeClr val="accent5"/>
          </a:fillRef>
          <a:effectRef idx="1">
            <a:schemeClr val="accent5"/>
          </a:effectRef>
          <a:fontRef idx="minor">
            <a:schemeClr val="dk1"/>
          </a:fontRef>
        </p:style>
        <p:txBody>
          <a:bodyPr anchor="ctr"/>
          <a:lstStyle/>
          <a:p>
            <a:pPr fontAlgn="base">
              <a:spcBef>
                <a:spcPct val="0"/>
              </a:spcBef>
              <a:spcAft>
                <a:spcPct val="0"/>
              </a:spcAft>
              <a:defRPr/>
            </a:pPr>
            <a:endParaRPr lang="en-US" b="1" dirty="0" smtClean="0">
              <a:hlinkClick r:id="rId3" tooltip="OMICS International"/>
            </a:endParaRPr>
          </a:p>
          <a:p>
            <a:pPr fontAlgn="base">
              <a:spcBef>
                <a:spcPct val="0"/>
              </a:spcBef>
              <a:spcAft>
                <a:spcPct val="0"/>
              </a:spcAft>
              <a:defRPr/>
            </a:pPr>
            <a:endParaRPr lang="en-US" b="1" dirty="0">
              <a:hlinkClick r:id="rId3" tooltip="OMICS International"/>
            </a:endParaRPr>
          </a:p>
          <a:p>
            <a:pPr fontAlgn="base">
              <a:spcBef>
                <a:spcPct val="0"/>
              </a:spcBef>
              <a:spcAft>
                <a:spcPct val="0"/>
              </a:spcAft>
              <a:defRPr/>
            </a:pPr>
            <a:endParaRPr lang="en-US" b="1" dirty="0" smtClean="0">
              <a:hlinkClick r:id="rId3" tooltip="OMICS International"/>
            </a:endParaRPr>
          </a:p>
          <a:p>
            <a:pPr fontAlgn="base">
              <a:spcBef>
                <a:spcPct val="0"/>
              </a:spcBef>
              <a:spcAft>
                <a:spcPct val="0"/>
              </a:spcAft>
              <a:defRPr/>
            </a:pPr>
            <a:r>
              <a:rPr lang="en-US" b="1" dirty="0" smtClean="0">
                <a:hlinkClick r:id="rId3" tooltip="OMICS International"/>
              </a:rPr>
              <a:t>OMICS </a:t>
            </a:r>
            <a:r>
              <a:rPr lang="en-US" b="1" dirty="0">
                <a:hlinkClick r:id="rId3" tooltip="OMICS International"/>
              </a:rPr>
              <a:t>International</a:t>
            </a:r>
            <a:r>
              <a:rPr lang="en-US" dirty="0"/>
              <a:t> (and its subsidiaries), is an </a:t>
            </a:r>
            <a:r>
              <a:rPr lang="en-US" dirty="0">
                <a:hlinkClick r:id="rId4" tooltip="Open Access"/>
              </a:rPr>
              <a:t>Open Access</a:t>
            </a:r>
            <a:r>
              <a:rPr lang="en-US" dirty="0"/>
              <a:t> publisher and international </a:t>
            </a:r>
            <a:r>
              <a:rPr lang="en-US" dirty="0">
                <a:hlinkClick r:id="rId5" tooltip="conference"/>
              </a:rPr>
              <a:t>conference</a:t>
            </a:r>
            <a:r>
              <a:rPr lang="en-US" dirty="0"/>
              <a:t> Organizer, which owns and operates </a:t>
            </a:r>
            <a:r>
              <a:rPr lang="en-US" dirty="0" smtClean="0"/>
              <a:t>peer-reviewed </a:t>
            </a:r>
            <a:r>
              <a:rPr lang="en-US" dirty="0"/>
              <a:t>Clinical, Medical, Life Sciences, and Engineering &amp; Technology journals and hosts </a:t>
            </a:r>
            <a:r>
              <a:rPr lang="en-US" dirty="0" smtClean="0"/>
              <a:t> scholarly </a:t>
            </a:r>
            <a:r>
              <a:rPr lang="en-US" dirty="0"/>
              <a:t>conferences per year in the fields of clinical, medical, pharmaceutical, life sciences, business, engineering, and technology. Our journals have more than 3 million readers and our conferences bring together internationally renowned speakers and scientists to create exciting and memorable events, filled with lively interactive sessions and world-class exhibitions and poster presentations. Join us!</a:t>
            </a:r>
            <a:br>
              <a:rPr lang="en-US" dirty="0"/>
            </a:br>
            <a:r>
              <a:rPr lang="en-US" dirty="0"/>
              <a:t/>
            </a:r>
            <a:br>
              <a:rPr lang="en-US" dirty="0"/>
            </a:br>
            <a:r>
              <a:rPr lang="en-US" dirty="0">
                <a:hlinkClick r:id="rId3" tooltip="OMICS International"/>
              </a:rPr>
              <a:t>OMICS International</a:t>
            </a:r>
            <a:r>
              <a:rPr lang="en-US" dirty="0"/>
              <a:t> is always open to constructive feedback. We pride ourselves on our commitment to serving the Open Access community and are always hard at work to become better at what we do. We invite your concerns, questions, even complaints. Contact us at </a:t>
            </a:r>
            <a:r>
              <a:rPr lang="en-US" dirty="0">
                <a:hlinkClick r:id="rId6" tooltip="Click here"/>
              </a:rPr>
              <a:t>contact.omics@omicsonline.org</a:t>
            </a:r>
            <a:r>
              <a:rPr lang="en-US" dirty="0"/>
              <a:t>. We will get back to you in 24-48 hours. You may also call 1-800-216-6499 (USA Toll Free) or at +1-650-268-9744 and we will return your call in the same timeframe.</a:t>
            </a:r>
            <a:endParaRPr lang="en-US" dirty="0">
              <a:solidFill>
                <a:srgbClr val="0070C0"/>
              </a:solidFill>
            </a:endParaRPr>
          </a:p>
        </p:txBody>
      </p:sp>
      <p:pic>
        <p:nvPicPr>
          <p:cNvPr id="1028" name="Picture 4" descr="OMICS Internatin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889125"/>
            <a:ext cx="2857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273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344269"/>
            <a:ext cx="8229600" cy="646331"/>
          </a:xfrm>
          <a:prstGeom prst="rect">
            <a:avLst/>
          </a:prstGeom>
          <a:noFill/>
        </p:spPr>
        <p:txBody>
          <a:bodyPr wrap="square" rtlCol="0">
            <a:spAutoFit/>
          </a:bodyPr>
          <a:lstStyle/>
          <a:p>
            <a:pPr algn="ctr"/>
            <a:r>
              <a:rPr lang="en-US" sz="3600" b="1" dirty="0" smtClean="0"/>
              <a:t>Methodology</a:t>
            </a:r>
            <a:endParaRPr lang="en-US" sz="3600" b="1" dirty="0"/>
          </a:p>
        </p:txBody>
      </p:sp>
      <p:sp>
        <p:nvSpPr>
          <p:cNvPr id="6" name="TextBox 5"/>
          <p:cNvSpPr txBox="1"/>
          <p:nvPr/>
        </p:nvSpPr>
        <p:spPr>
          <a:xfrm>
            <a:off x="1371600" y="1219200"/>
            <a:ext cx="7391400" cy="5201424"/>
          </a:xfrm>
          <a:prstGeom prst="rect">
            <a:avLst/>
          </a:prstGeom>
          <a:noFill/>
        </p:spPr>
        <p:txBody>
          <a:bodyPr wrap="square" rtlCol="0">
            <a:spAutoFit/>
          </a:bodyPr>
          <a:lstStyle/>
          <a:p>
            <a:pPr lvl="0">
              <a:buClr>
                <a:srgbClr val="00B050"/>
              </a:buClr>
            </a:pPr>
            <a:r>
              <a:rPr lang="en-US" sz="2800" b="1" dirty="0" smtClean="0"/>
              <a:t>Multi-dimensional approaches are applied, including:</a:t>
            </a:r>
          </a:p>
          <a:p>
            <a:pPr lvl="0"/>
            <a:endParaRPr lang="en-US" sz="1600" b="1" dirty="0"/>
          </a:p>
          <a:p>
            <a:pPr marL="285750" indent="-285750">
              <a:buClr>
                <a:srgbClr val="7030A0"/>
              </a:buClr>
              <a:buFont typeface="Wingdings" panose="05000000000000000000" pitchFamily="2" charset="2"/>
              <a:buChar char="Ø"/>
            </a:pPr>
            <a:r>
              <a:rPr lang="en-US" sz="2000" b="1" dirty="0" smtClean="0"/>
              <a:t>Forward and reverse genetics</a:t>
            </a:r>
          </a:p>
          <a:p>
            <a:pPr marL="342900" indent="-342900">
              <a:buFont typeface="+mj-lt"/>
              <a:buAutoNum type="arabicPeriod"/>
            </a:pPr>
            <a:endParaRPr lang="en-US" sz="2000" b="1" dirty="0"/>
          </a:p>
          <a:p>
            <a:pPr marL="285750" indent="-285750">
              <a:buClr>
                <a:srgbClr val="7030A0"/>
              </a:buClr>
              <a:buFont typeface="Wingdings" panose="05000000000000000000" pitchFamily="2" charset="2"/>
              <a:buChar char="Ø"/>
            </a:pPr>
            <a:r>
              <a:rPr lang="en-US" sz="2000" b="1" dirty="0" smtClean="0"/>
              <a:t>Biochemistry</a:t>
            </a:r>
          </a:p>
          <a:p>
            <a:pPr marL="285750" indent="-285750">
              <a:buClr>
                <a:srgbClr val="7030A0"/>
              </a:buClr>
              <a:buFont typeface="Wingdings" panose="05000000000000000000" pitchFamily="2" charset="2"/>
              <a:buChar char="Ø"/>
            </a:pPr>
            <a:endParaRPr lang="en-US" sz="2000" b="1" dirty="0"/>
          </a:p>
          <a:p>
            <a:pPr marL="285750" indent="-285750">
              <a:buClr>
                <a:srgbClr val="7030A0"/>
              </a:buClr>
              <a:buFont typeface="Wingdings" panose="05000000000000000000" pitchFamily="2" charset="2"/>
              <a:buChar char="Ø"/>
            </a:pPr>
            <a:r>
              <a:rPr lang="en-US" sz="2000" b="1" dirty="0" smtClean="0"/>
              <a:t>Physiology</a:t>
            </a:r>
          </a:p>
          <a:p>
            <a:pPr marL="285750" indent="-285750">
              <a:buClr>
                <a:srgbClr val="7030A0"/>
              </a:buClr>
              <a:buFont typeface="Wingdings" panose="05000000000000000000" pitchFamily="2" charset="2"/>
              <a:buChar char="Ø"/>
            </a:pPr>
            <a:endParaRPr lang="en-US" sz="2000" b="1" dirty="0"/>
          </a:p>
          <a:p>
            <a:pPr marL="285750" indent="-285750">
              <a:buClr>
                <a:srgbClr val="7030A0"/>
              </a:buClr>
              <a:buFont typeface="Wingdings" panose="05000000000000000000" pitchFamily="2" charset="2"/>
              <a:buChar char="Ø"/>
            </a:pPr>
            <a:r>
              <a:rPr lang="en-US" sz="2000" b="1" dirty="0" smtClean="0"/>
              <a:t>Molecular biology</a:t>
            </a:r>
          </a:p>
          <a:p>
            <a:pPr marL="285750" indent="-285750">
              <a:buClr>
                <a:srgbClr val="7030A0"/>
              </a:buClr>
              <a:buFont typeface="Wingdings" panose="05000000000000000000" pitchFamily="2" charset="2"/>
              <a:buChar char="Ø"/>
            </a:pPr>
            <a:endParaRPr lang="en-US" sz="2000" b="1" dirty="0"/>
          </a:p>
          <a:p>
            <a:pPr marL="285750" indent="-285750">
              <a:buClr>
                <a:srgbClr val="7030A0"/>
              </a:buClr>
              <a:buFont typeface="Wingdings" panose="05000000000000000000" pitchFamily="2" charset="2"/>
              <a:buChar char="Ø"/>
            </a:pPr>
            <a:r>
              <a:rPr lang="en-US" sz="2000" b="1" dirty="0" smtClean="0"/>
              <a:t>Cell biology</a:t>
            </a:r>
          </a:p>
          <a:p>
            <a:pPr marL="285750" indent="-285750">
              <a:buClr>
                <a:srgbClr val="7030A0"/>
              </a:buClr>
              <a:buFont typeface="Wingdings" panose="05000000000000000000" pitchFamily="2" charset="2"/>
              <a:buChar char="Ø"/>
            </a:pPr>
            <a:endParaRPr lang="en-US" sz="2000" b="1" dirty="0"/>
          </a:p>
          <a:p>
            <a:pPr marL="285750" indent="-285750">
              <a:buClr>
                <a:srgbClr val="7030A0"/>
              </a:buClr>
              <a:buFont typeface="Wingdings" panose="05000000000000000000" pitchFamily="2" charset="2"/>
              <a:buChar char="Ø"/>
            </a:pPr>
            <a:r>
              <a:rPr lang="en-US" sz="2000" b="1" dirty="0" smtClean="0"/>
              <a:t>Enzymology</a:t>
            </a:r>
          </a:p>
          <a:p>
            <a:pPr marL="285750" indent="-285750">
              <a:buClr>
                <a:srgbClr val="7030A0"/>
              </a:buClr>
              <a:buFont typeface="Wingdings" panose="05000000000000000000" pitchFamily="2" charset="2"/>
              <a:buChar char="Ø"/>
            </a:pPr>
            <a:endParaRPr lang="en-US" sz="2000" b="1" dirty="0"/>
          </a:p>
          <a:p>
            <a:pPr marL="285750" indent="-285750">
              <a:buClr>
                <a:srgbClr val="7030A0"/>
              </a:buClr>
              <a:buFont typeface="Wingdings" panose="05000000000000000000" pitchFamily="2" charset="2"/>
              <a:buChar char="Ø"/>
            </a:pPr>
            <a:r>
              <a:rPr lang="en-US" sz="2000" b="1" dirty="0" smtClean="0"/>
              <a:t>System biology</a:t>
            </a:r>
          </a:p>
        </p:txBody>
      </p:sp>
    </p:spTree>
    <p:extLst>
      <p:ext uri="{BB962C8B-B14F-4D97-AF65-F5344CB8AC3E}">
        <p14:creationId xmlns:p14="http://schemas.microsoft.com/office/powerpoint/2010/main" val="910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268069"/>
            <a:ext cx="8229600" cy="646331"/>
          </a:xfrm>
          <a:prstGeom prst="rect">
            <a:avLst/>
          </a:prstGeom>
          <a:noFill/>
        </p:spPr>
        <p:txBody>
          <a:bodyPr wrap="square" rtlCol="0">
            <a:spAutoFit/>
          </a:bodyPr>
          <a:lstStyle/>
          <a:p>
            <a:pPr algn="ctr"/>
            <a:r>
              <a:rPr lang="en-US" sz="3600" b="1" dirty="0" smtClean="0"/>
              <a:t>Research projects</a:t>
            </a:r>
            <a:endParaRPr lang="en-US" sz="3600" b="1" dirty="0"/>
          </a:p>
        </p:txBody>
      </p:sp>
      <p:sp>
        <p:nvSpPr>
          <p:cNvPr id="6" name="TextBox 5"/>
          <p:cNvSpPr txBox="1"/>
          <p:nvPr/>
        </p:nvSpPr>
        <p:spPr>
          <a:xfrm>
            <a:off x="457200" y="838200"/>
            <a:ext cx="8305800" cy="5632311"/>
          </a:xfrm>
          <a:prstGeom prst="rect">
            <a:avLst/>
          </a:prstGeom>
          <a:noFill/>
        </p:spPr>
        <p:txBody>
          <a:bodyPr wrap="square" rtlCol="0">
            <a:spAutoFit/>
          </a:bodyPr>
          <a:lstStyle/>
          <a:p>
            <a:pPr lvl="0"/>
            <a:endParaRPr lang="en-US" sz="2400" b="1" dirty="0"/>
          </a:p>
          <a:p>
            <a:pPr marL="342900" lvl="0" indent="-342900">
              <a:buFont typeface="Wingdings" panose="05000000000000000000" pitchFamily="2" charset="2"/>
              <a:buChar char="Ø"/>
            </a:pPr>
            <a:r>
              <a:rPr lang="en-US" sz="2400" b="1" dirty="0"/>
              <a:t>Carbon flux control in oil seeds during seed filling </a:t>
            </a:r>
          </a:p>
          <a:p>
            <a:endParaRPr lang="en-US" sz="2400" b="1" dirty="0"/>
          </a:p>
          <a:p>
            <a:pPr marL="342900" indent="-342900">
              <a:buFont typeface="Wingdings" panose="05000000000000000000" pitchFamily="2" charset="2"/>
              <a:buChar char="Ø"/>
            </a:pPr>
            <a:r>
              <a:rPr lang="en-US" sz="2400" b="1" dirty="0" smtClean="0"/>
              <a:t>Pyrimidine salvage activity for </a:t>
            </a:r>
            <a:r>
              <a:rPr lang="en-US" sz="2400" b="1" dirty="0" err="1" smtClean="0"/>
              <a:t>photoassimilate</a:t>
            </a:r>
            <a:r>
              <a:rPr lang="en-US" sz="2400" b="1" dirty="0" smtClean="0"/>
              <a:t> </a:t>
            </a:r>
            <a:r>
              <a:rPr lang="en-US" sz="2400" b="1" dirty="0"/>
              <a:t>allocation and </a:t>
            </a:r>
            <a:r>
              <a:rPr lang="en-US" sz="2400" b="1" dirty="0" smtClean="0"/>
              <a:t>partitioning</a:t>
            </a:r>
          </a:p>
          <a:p>
            <a:endParaRPr lang="en-US" sz="2400" b="1" dirty="0"/>
          </a:p>
          <a:p>
            <a:pPr marL="342900" lvl="0" indent="-342900">
              <a:buFont typeface="Wingdings" panose="05000000000000000000" pitchFamily="2" charset="2"/>
              <a:buChar char="Ø"/>
            </a:pPr>
            <a:r>
              <a:rPr lang="en-US" sz="2400" b="1" dirty="0" smtClean="0"/>
              <a:t>Storage lipid </a:t>
            </a:r>
            <a:r>
              <a:rPr lang="en-US" sz="2400" b="1" dirty="0"/>
              <a:t>remobilization </a:t>
            </a:r>
            <a:r>
              <a:rPr lang="en-US" sz="2400" b="1" dirty="0" smtClean="0"/>
              <a:t>during seed germination </a:t>
            </a:r>
            <a:r>
              <a:rPr lang="en-US" sz="2400" b="1" dirty="0"/>
              <a:t>and seedling establishment</a:t>
            </a:r>
          </a:p>
          <a:p>
            <a:pPr marL="285750" indent="-285750">
              <a:buClr>
                <a:srgbClr val="7030A0"/>
              </a:buClr>
              <a:buFont typeface="Wingdings" panose="05000000000000000000" pitchFamily="2" charset="2"/>
              <a:buChar char="Ø"/>
            </a:pPr>
            <a:endParaRPr lang="en-US" sz="2400" b="1" dirty="0"/>
          </a:p>
          <a:p>
            <a:pPr marL="342900" lvl="0" indent="-342900">
              <a:buFont typeface="Wingdings" panose="05000000000000000000" pitchFamily="2" charset="2"/>
              <a:buChar char="Ø"/>
            </a:pPr>
            <a:r>
              <a:rPr lang="en-US" sz="2400" b="1" dirty="0" smtClean="0"/>
              <a:t>Membrane lipid desaturation for </a:t>
            </a:r>
            <a:r>
              <a:rPr lang="en-US" sz="2400" b="1" dirty="0"/>
              <a:t>plant cold tolerance</a:t>
            </a:r>
          </a:p>
          <a:p>
            <a:pPr>
              <a:buClr>
                <a:srgbClr val="7030A0"/>
              </a:buClr>
            </a:pPr>
            <a:endParaRPr lang="en-US" sz="2400" b="1" dirty="0"/>
          </a:p>
          <a:p>
            <a:pPr marL="342900" lvl="0" indent="-342900">
              <a:buFont typeface="Wingdings" panose="05000000000000000000" pitchFamily="2" charset="2"/>
              <a:buChar char="Ø"/>
            </a:pPr>
            <a:r>
              <a:rPr lang="en-US" sz="2400" b="1" dirty="0"/>
              <a:t>Application of metabolomics to study genetic and environmental interaction</a:t>
            </a:r>
          </a:p>
          <a:p>
            <a:pPr>
              <a:buClr>
                <a:srgbClr val="7030A0"/>
              </a:buClr>
            </a:pPr>
            <a:endParaRPr lang="en-US" sz="2400" b="1" dirty="0"/>
          </a:p>
          <a:p>
            <a:pPr>
              <a:buClr>
                <a:srgbClr val="7030A0"/>
              </a:buClr>
            </a:pPr>
            <a:endParaRPr lang="en-US" sz="2400" b="1" dirty="0"/>
          </a:p>
        </p:txBody>
      </p:sp>
    </p:spTree>
    <p:extLst>
      <p:ext uri="{BB962C8B-B14F-4D97-AF65-F5344CB8AC3E}">
        <p14:creationId xmlns:p14="http://schemas.microsoft.com/office/powerpoint/2010/main" val="3382928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fontScale="90000"/>
          </a:bodyPr>
          <a:lstStyle/>
          <a:p>
            <a:r>
              <a:rPr lang="en-US" b="1" dirty="0" smtClean="0"/>
              <a:t>Research interest</a:t>
            </a:r>
            <a:br>
              <a:rPr lang="en-US" b="1" dirty="0" smtClean="0"/>
            </a:br>
            <a:r>
              <a:rPr lang="en-US" b="1" dirty="0" smtClean="0"/>
              <a:t>------</a:t>
            </a:r>
            <a:r>
              <a:rPr lang="en-US" sz="4000" b="1" dirty="0" smtClean="0"/>
              <a:t>carbon flux regulation during seed filling</a:t>
            </a:r>
            <a:endParaRPr lang="en-US" sz="4000" b="1" dirty="0"/>
          </a:p>
        </p:txBody>
      </p:sp>
      <p:sp>
        <p:nvSpPr>
          <p:cNvPr id="4" name="Rectangle 3"/>
          <p:cNvSpPr/>
          <p:nvPr/>
        </p:nvSpPr>
        <p:spPr>
          <a:xfrm>
            <a:off x="152400" y="1550075"/>
            <a:ext cx="8839200" cy="4524315"/>
          </a:xfrm>
          <a:prstGeom prst="rect">
            <a:avLst/>
          </a:prstGeom>
        </p:spPr>
        <p:txBody>
          <a:bodyPr wrap="square">
            <a:spAutoFit/>
          </a:bodyPr>
          <a:lstStyle/>
          <a:p>
            <a:r>
              <a:rPr lang="en-US" dirty="0"/>
              <a:t>Different seeds contain very different composites: rice, corn, and wheat are high in starch; soybean and cotton seeds are rich in protein and oil. The only carbon resource for the seed filling is derived from the photosynthesized sucrose in the leaf; sucrose is transported into developing seeds and is </a:t>
            </a:r>
            <a:r>
              <a:rPr lang="en-US" dirty="0" smtClean="0"/>
              <a:t>converted </a:t>
            </a:r>
            <a:r>
              <a:rPr lang="en-US" dirty="0"/>
              <a:t>into starch, protein, or oil. The metabolic pathways for these seed storage reserve biosynthesis are much known, but the regulation mechanisms </a:t>
            </a:r>
            <a:r>
              <a:rPr lang="en-US" dirty="0" smtClean="0"/>
              <a:t>for seed composition remains </a:t>
            </a:r>
            <a:r>
              <a:rPr lang="en-US" dirty="0"/>
              <a:t>largely elusive. To discover the potential new metabolic regulation mechanisms in developing oil seeds, </a:t>
            </a:r>
            <a:r>
              <a:rPr lang="en-US" dirty="0" smtClean="0"/>
              <a:t>we applied </a:t>
            </a:r>
            <a:r>
              <a:rPr lang="en-US" dirty="0"/>
              <a:t>a targeted genetic perturbation strategy. </a:t>
            </a:r>
            <a:r>
              <a:rPr lang="en-US" dirty="0" smtClean="0"/>
              <a:t> Acetyl-CoA carboxylase (</a:t>
            </a:r>
            <a:r>
              <a:rPr lang="en-US" dirty="0" err="1" smtClean="0"/>
              <a:t>ACCase</a:t>
            </a:r>
            <a:r>
              <a:rPr lang="en-US" dirty="0" smtClean="0"/>
              <a:t>) is the rate-limiting step for seed oil biosynthesis during seed filling, and is a protein complex with four subunits. Overexpression of one subunit (BCCP2) under seed-specific </a:t>
            </a:r>
            <a:r>
              <a:rPr lang="en-US" dirty="0" err="1" smtClean="0"/>
              <a:t>napin</a:t>
            </a:r>
            <a:r>
              <a:rPr lang="en-US" dirty="0" smtClean="0"/>
              <a:t> promoter resulted in reduced </a:t>
            </a:r>
            <a:r>
              <a:rPr lang="en-US" dirty="0" err="1" smtClean="0"/>
              <a:t>ACCase</a:t>
            </a:r>
            <a:r>
              <a:rPr lang="en-US" dirty="0" smtClean="0"/>
              <a:t> activity, the transgenic seed showed lower oil but higher storage protein contents.  The dominant negative nature of this mutant provided unique opportunity to dissect how carbon is channeled into different metabolic pathways for storage oil or protein biosynthesis.  I conducted </a:t>
            </a:r>
            <a:r>
              <a:rPr lang="en-US" dirty="0" err="1" smtClean="0"/>
              <a:t>transcriptomic</a:t>
            </a:r>
            <a:r>
              <a:rPr lang="en-US" dirty="0" smtClean="0"/>
              <a:t> and proteomic studies, then integrated these –</a:t>
            </a:r>
            <a:r>
              <a:rPr lang="en-US" dirty="0" err="1" smtClean="0"/>
              <a:t>omics</a:t>
            </a:r>
            <a:r>
              <a:rPr lang="en-US" dirty="0" smtClean="0"/>
              <a:t> data.  These findings provided novel insights how carbon flux is regulated when oil biosynthesis is perturbed.</a:t>
            </a:r>
            <a:endParaRPr lang="en-US" dirty="0"/>
          </a:p>
        </p:txBody>
      </p:sp>
    </p:spTree>
    <p:extLst>
      <p:ext uri="{BB962C8B-B14F-4D97-AF65-F5344CB8AC3E}">
        <p14:creationId xmlns:p14="http://schemas.microsoft.com/office/powerpoint/2010/main" val="355439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2800" b="1" dirty="0" smtClean="0"/>
              <a:t>The overview of changes in the context of metabolic network in developing seeds</a:t>
            </a:r>
            <a:endParaRPr lang="en-US" sz="2800" b="1"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330"/>
          <a:stretch/>
        </p:blipFill>
        <p:spPr bwMode="auto">
          <a:xfrm>
            <a:off x="2000250" y="914400"/>
            <a:ext cx="51435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179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r>
              <a:rPr lang="en-US" sz="3600" b="1" dirty="0" smtClean="0"/>
              <a:t>Several interesting observations</a:t>
            </a:r>
            <a:endParaRPr lang="en-US" sz="3600" b="1" dirty="0"/>
          </a:p>
        </p:txBody>
      </p:sp>
      <p:sp>
        <p:nvSpPr>
          <p:cNvPr id="4" name="Rectangle 3"/>
          <p:cNvSpPr/>
          <p:nvPr/>
        </p:nvSpPr>
        <p:spPr>
          <a:xfrm>
            <a:off x="228600" y="1343085"/>
            <a:ext cx="8686800" cy="4524315"/>
          </a:xfrm>
          <a:prstGeom prst="rect">
            <a:avLst/>
          </a:prstGeom>
        </p:spPr>
        <p:txBody>
          <a:bodyPr wrap="square">
            <a:spAutoFit/>
          </a:bodyPr>
          <a:lstStyle/>
          <a:p>
            <a:pPr marL="342900" indent="-342900">
              <a:buFont typeface="Wingdings" panose="05000000000000000000" pitchFamily="2" charset="2"/>
              <a:buChar char="Ø"/>
            </a:pPr>
            <a:r>
              <a:rPr lang="en-US" sz="2400" dirty="0"/>
              <a:t>The plastid glycolysis  pathway, which produce the precursor acetyl-CoA for fatty acid biosynthesis, was down-regulated; meanwhile, the cytosolic glycolysis pathway was concurrently up-regulated, remodeling of these two pathways may be important to shift the carbon resource from fatty acid biosynthesis to other end </a:t>
            </a:r>
            <a:r>
              <a:rPr lang="en-US" sz="2400" dirty="0" smtClean="0"/>
              <a:t>products</a:t>
            </a:r>
          </a:p>
          <a:p>
            <a:endParaRPr lang="en-US" sz="2400" dirty="0" smtClean="0"/>
          </a:p>
          <a:p>
            <a:pPr marL="342900" indent="-342900">
              <a:buFont typeface="Wingdings" panose="05000000000000000000" pitchFamily="2" charset="2"/>
              <a:buChar char="Ø"/>
            </a:pPr>
            <a:r>
              <a:rPr lang="en-US" sz="2400" dirty="0" smtClean="0"/>
              <a:t>TCA cycle was found to play a critical role to control the carbon flux between oil and protein biosynthesis</a:t>
            </a:r>
          </a:p>
          <a:p>
            <a:endParaRPr lang="en-US" sz="2400" dirty="0" smtClean="0"/>
          </a:p>
          <a:p>
            <a:pPr marL="342900" indent="-342900">
              <a:buFont typeface="Wingdings" panose="05000000000000000000" pitchFamily="2" charset="2"/>
              <a:buChar char="Ø"/>
            </a:pPr>
            <a:r>
              <a:rPr lang="en-US" sz="2400" dirty="0" smtClean="0"/>
              <a:t>The </a:t>
            </a:r>
            <a:r>
              <a:rPr lang="en-US" sz="2400" dirty="0"/>
              <a:t>biosynthesis of </a:t>
            </a:r>
            <a:r>
              <a:rPr lang="en-US" sz="2400" dirty="0" smtClean="0"/>
              <a:t>biotin(a B2 type vitamin), </a:t>
            </a:r>
            <a:r>
              <a:rPr lang="en-US" sz="2400" dirty="0"/>
              <a:t>also the cofactor of </a:t>
            </a:r>
            <a:r>
              <a:rPr lang="en-US" sz="2400" dirty="0" err="1"/>
              <a:t>ACCase</a:t>
            </a:r>
            <a:r>
              <a:rPr lang="en-US" sz="2400" dirty="0"/>
              <a:t>,  is significantly </a:t>
            </a:r>
            <a:r>
              <a:rPr lang="en-US" sz="2400" dirty="0" smtClean="0"/>
              <a:t>enhanced. </a:t>
            </a:r>
            <a:endParaRPr lang="en-US" sz="2400" dirty="0"/>
          </a:p>
        </p:txBody>
      </p:sp>
    </p:spTree>
    <p:extLst>
      <p:ext uri="{BB962C8B-B14F-4D97-AF65-F5344CB8AC3E}">
        <p14:creationId xmlns:p14="http://schemas.microsoft.com/office/powerpoint/2010/main" val="4076679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828800"/>
          </a:xfrm>
        </p:spPr>
        <p:txBody>
          <a:bodyPr>
            <a:normAutofit fontScale="90000"/>
          </a:bodyPr>
          <a:lstStyle/>
          <a:p>
            <a:r>
              <a:rPr lang="en-US" b="1" dirty="0" smtClean="0"/>
              <a:t>Research interest</a:t>
            </a:r>
            <a:br>
              <a:rPr lang="en-US" b="1" dirty="0" smtClean="0"/>
            </a:br>
            <a:r>
              <a:rPr lang="en-US" b="1" dirty="0" smtClean="0"/>
              <a:t>------</a:t>
            </a:r>
            <a:r>
              <a:rPr lang="en-US" sz="3600" b="1" dirty="0" err="1" smtClean="0"/>
              <a:t>photoassimilate</a:t>
            </a:r>
            <a:r>
              <a:rPr lang="en-US" sz="3600" b="1" dirty="0" smtClean="0"/>
              <a:t> allocation and partitioning regulation</a:t>
            </a:r>
            <a:r>
              <a:rPr lang="en-US" sz="4000" b="1" dirty="0" smtClean="0"/>
              <a:t/>
            </a:r>
            <a:br>
              <a:rPr lang="en-US" sz="4000" b="1" dirty="0" smtClean="0"/>
            </a:br>
            <a:endParaRPr lang="en-US" sz="4000" b="1" dirty="0"/>
          </a:p>
        </p:txBody>
      </p:sp>
      <p:sp>
        <p:nvSpPr>
          <p:cNvPr id="4" name="Rectangle 3"/>
          <p:cNvSpPr/>
          <p:nvPr/>
        </p:nvSpPr>
        <p:spPr>
          <a:xfrm>
            <a:off x="152400" y="1905000"/>
            <a:ext cx="8839200" cy="4524315"/>
          </a:xfrm>
          <a:prstGeom prst="rect">
            <a:avLst/>
          </a:prstGeom>
        </p:spPr>
        <p:txBody>
          <a:bodyPr wrap="square">
            <a:spAutoFit/>
          </a:bodyPr>
          <a:lstStyle/>
          <a:p>
            <a:r>
              <a:rPr lang="en-US" dirty="0"/>
              <a:t>The autotrophy of higher plants totally depends on their photosynthesis capacity, which harvest solar energy and converts CO</a:t>
            </a:r>
            <a:r>
              <a:rPr lang="en-US" baseline="-25000" dirty="0"/>
              <a:t>2</a:t>
            </a:r>
            <a:r>
              <a:rPr lang="en-US" dirty="0"/>
              <a:t> and H</a:t>
            </a:r>
            <a:r>
              <a:rPr lang="en-US" baseline="-25000" dirty="0"/>
              <a:t>2</a:t>
            </a:r>
            <a:r>
              <a:rPr lang="en-US" dirty="0"/>
              <a:t>O into carbohydrates. </a:t>
            </a:r>
            <a:r>
              <a:rPr lang="en-US" dirty="0" smtClean="0"/>
              <a:t>The net product of photosynthesis, D-glyceraldehyde-3-phosphate </a:t>
            </a:r>
            <a:r>
              <a:rPr lang="en-US" dirty="0"/>
              <a:t>(GAP</a:t>
            </a:r>
            <a:r>
              <a:rPr lang="en-US" dirty="0" smtClean="0"/>
              <a:t>), </a:t>
            </a:r>
            <a:r>
              <a:rPr lang="en-US" dirty="0"/>
              <a:t>is used for transit starch biosynthesis in the chloroplast, or transported to cytoplasm for sucrose biosynthesis, or moved into mitochondrion for catabolism.  The leaf sucrose is exported to sink </a:t>
            </a:r>
            <a:r>
              <a:rPr lang="en-US" dirty="0" smtClean="0"/>
              <a:t>organs; </a:t>
            </a:r>
            <a:r>
              <a:rPr lang="en-US" dirty="0"/>
              <a:t>leaf transit starch is degraded </a:t>
            </a:r>
            <a:r>
              <a:rPr lang="en-US" dirty="0" smtClean="0"/>
              <a:t>to sustain plant growth during night period. There </a:t>
            </a:r>
            <a:r>
              <a:rPr lang="en-US" dirty="0"/>
              <a:t>is a long standing interest to understand the mechanisms for </a:t>
            </a:r>
            <a:r>
              <a:rPr lang="en-US" dirty="0" err="1"/>
              <a:t>photoassimilate</a:t>
            </a:r>
            <a:r>
              <a:rPr lang="en-US" dirty="0"/>
              <a:t> allocation and partitioning, because it’s fundamental for plant life and has potential applications for the biomass improvement at both the quantity and quality levels.  The biochemical study has demonstrated that glucose is activated by ATP or UTP to form ADP-glucose or UDP-glucose, ADP-glucose is destined for leaf transit starch biosynthesis, and UDP-glucose is used for both sucrose and cellulose biosynthesis, but it remains unclear if the nucleotide metabolism could play a role to regulate </a:t>
            </a:r>
            <a:r>
              <a:rPr lang="en-US" dirty="0" err="1"/>
              <a:t>photoassimilate</a:t>
            </a:r>
            <a:r>
              <a:rPr lang="en-US" dirty="0"/>
              <a:t> allocation and partitioning.  All organisms have evolved two different routes to synthesize UTP: the </a:t>
            </a:r>
            <a:r>
              <a:rPr lang="en-US" i="1" dirty="0"/>
              <a:t>de novo</a:t>
            </a:r>
            <a:r>
              <a:rPr lang="en-US" dirty="0"/>
              <a:t> biosynthesis use small molecules such as amino acids to form UTP, while salvage pathway recycle the preformed nucleosides or </a:t>
            </a:r>
            <a:r>
              <a:rPr lang="en-US" dirty="0" err="1"/>
              <a:t>nucleobases</a:t>
            </a:r>
            <a:r>
              <a:rPr lang="en-US" dirty="0"/>
              <a:t> to synthesize UTP. </a:t>
            </a:r>
          </a:p>
        </p:txBody>
      </p:sp>
    </p:spTree>
    <p:extLst>
      <p:ext uri="{BB962C8B-B14F-4D97-AF65-F5344CB8AC3E}">
        <p14:creationId xmlns:p14="http://schemas.microsoft.com/office/powerpoint/2010/main" val="3858035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smtClean="0">
                <a:solidFill>
                  <a:schemeClr val="tx1"/>
                </a:solidFill>
              </a:rPr>
              <a:t>Pyrimidine can be salvaged through </a:t>
            </a:r>
            <a:r>
              <a:rPr lang="en-US" altLang="en-US" sz="3200" b="1" kern="0" dirty="0" err="1" smtClean="0">
                <a:solidFill>
                  <a:schemeClr val="tx1"/>
                </a:solidFill>
              </a:rPr>
              <a:t>Uridine</a:t>
            </a:r>
            <a:r>
              <a:rPr lang="en-US" altLang="en-US" sz="3200" b="1" kern="0" dirty="0" smtClean="0">
                <a:solidFill>
                  <a:schemeClr val="tx1"/>
                </a:solidFill>
              </a:rPr>
              <a:t> Kinase (UK) and </a:t>
            </a:r>
            <a:r>
              <a:rPr lang="en-US" altLang="en-US" sz="3200" b="1" dirty="0" smtClean="0">
                <a:solidFill>
                  <a:schemeClr val="tx1"/>
                </a:solidFill>
              </a:rPr>
              <a:t>Uracil </a:t>
            </a:r>
            <a:r>
              <a:rPr lang="en-US" altLang="en-US" sz="3200" b="1" dirty="0" err="1" smtClean="0">
                <a:solidFill>
                  <a:schemeClr val="tx1"/>
                </a:solidFill>
              </a:rPr>
              <a:t>Phosphoribosyltransferase</a:t>
            </a:r>
            <a:r>
              <a:rPr lang="en-US" altLang="en-US" sz="3200" b="1" dirty="0" smtClean="0">
                <a:solidFill>
                  <a:schemeClr val="tx1"/>
                </a:solidFill>
              </a:rPr>
              <a:t> (</a:t>
            </a:r>
            <a:r>
              <a:rPr lang="en-US" altLang="en-US" sz="3200" b="1" kern="0" dirty="0" smtClean="0">
                <a:solidFill>
                  <a:schemeClr val="tx1"/>
                </a:solidFill>
              </a:rPr>
              <a:t>UPRT)</a:t>
            </a:r>
            <a:endParaRPr lang="en-US" altLang="en-US" sz="3200" kern="0" dirty="0" smtClean="0">
              <a:solidFill>
                <a:schemeClr val="tx1"/>
              </a:solidFill>
            </a:endParaRPr>
          </a:p>
        </p:txBody>
      </p:sp>
      <p:sp>
        <p:nvSpPr>
          <p:cNvPr id="34" name="Rectangle 33"/>
          <p:cNvSpPr/>
          <p:nvPr/>
        </p:nvSpPr>
        <p:spPr>
          <a:xfrm>
            <a:off x="4071837" y="5562600"/>
            <a:ext cx="777777" cy="584775"/>
          </a:xfrm>
          <a:prstGeom prst="rect">
            <a:avLst/>
          </a:prstGeom>
        </p:spPr>
        <p:txBody>
          <a:bodyPr wrap="none">
            <a:spAutoFit/>
          </a:bodyPr>
          <a:lstStyle/>
          <a:p>
            <a:r>
              <a:rPr lang="en-US" sz="3200" b="1" dirty="0" smtClean="0">
                <a:solidFill>
                  <a:srgbClr val="FFC000"/>
                </a:solidFill>
              </a:rPr>
              <a:t>UK</a:t>
            </a:r>
            <a:endParaRPr lang="en-US" sz="3200" dirty="0">
              <a:solidFill>
                <a:srgbClr val="FFC000"/>
              </a:solidFill>
            </a:endParaRPr>
          </a:p>
        </p:txBody>
      </p:sp>
      <p:sp>
        <p:nvSpPr>
          <p:cNvPr id="35" name="Rectangle 34"/>
          <p:cNvSpPr/>
          <p:nvPr/>
        </p:nvSpPr>
        <p:spPr>
          <a:xfrm>
            <a:off x="5562600" y="2996625"/>
            <a:ext cx="1301959" cy="584775"/>
          </a:xfrm>
          <a:prstGeom prst="rect">
            <a:avLst/>
          </a:prstGeom>
        </p:spPr>
        <p:txBody>
          <a:bodyPr wrap="none">
            <a:spAutoFit/>
          </a:bodyPr>
          <a:lstStyle/>
          <a:p>
            <a:r>
              <a:rPr lang="en-US" altLang="en-US" sz="3200" b="1" kern="0" dirty="0">
                <a:solidFill>
                  <a:srgbClr val="FFC000"/>
                </a:solidFill>
              </a:rPr>
              <a:t>UPRT</a:t>
            </a:r>
            <a:endParaRPr lang="en-US" sz="3200" dirty="0">
              <a:solidFill>
                <a:srgbClr val="FFC000"/>
              </a:solidFill>
            </a:endParaRPr>
          </a:p>
        </p:txBody>
      </p:sp>
      <p:grpSp>
        <p:nvGrpSpPr>
          <p:cNvPr id="20" name="Group 19"/>
          <p:cNvGrpSpPr/>
          <p:nvPr/>
        </p:nvGrpSpPr>
        <p:grpSpPr>
          <a:xfrm>
            <a:off x="678408" y="5154704"/>
            <a:ext cx="2226892" cy="1779496"/>
            <a:chOff x="-1295400" y="5089188"/>
            <a:chExt cx="2226892" cy="1779496"/>
          </a:xfrm>
        </p:grpSpPr>
        <p:grpSp>
          <p:nvGrpSpPr>
            <p:cNvPr id="19" name="Group 18"/>
            <p:cNvGrpSpPr/>
            <p:nvPr/>
          </p:nvGrpSpPr>
          <p:grpSpPr>
            <a:xfrm>
              <a:off x="-1066800" y="5089188"/>
              <a:ext cx="1500450" cy="1540213"/>
              <a:chOff x="947637" y="5089188"/>
              <a:chExt cx="1500450" cy="1540213"/>
            </a:xfrm>
          </p:grpSpPr>
          <p:pic>
            <p:nvPicPr>
              <p:cNvPr id="30" name="Picture 8" descr="5-Fluorouridine proapoptotic anitproliferative plant growth regulato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37" y="5089188"/>
                <a:ext cx="1447800" cy="15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reeform 35"/>
              <p:cNvSpPr/>
              <p:nvPr/>
            </p:nvSpPr>
            <p:spPr>
              <a:xfrm>
                <a:off x="2143287" y="5250875"/>
                <a:ext cx="304800" cy="299391"/>
              </a:xfrm>
              <a:custGeom>
                <a:avLst/>
                <a:gdLst>
                  <a:gd name="connsiteX0" fmla="*/ 0 w 566057"/>
                  <a:gd name="connsiteY0" fmla="*/ 290285 h 522514"/>
                  <a:gd name="connsiteX1" fmla="*/ 0 w 566057"/>
                  <a:gd name="connsiteY1" fmla="*/ 290285 h 522514"/>
                  <a:gd name="connsiteX2" fmla="*/ 29029 w 566057"/>
                  <a:gd name="connsiteY2" fmla="*/ 159657 h 522514"/>
                  <a:gd name="connsiteX3" fmla="*/ 43543 w 566057"/>
                  <a:gd name="connsiteY3" fmla="*/ 101600 h 522514"/>
                  <a:gd name="connsiteX4" fmla="*/ 101600 w 566057"/>
                  <a:gd name="connsiteY4" fmla="*/ 116114 h 522514"/>
                  <a:gd name="connsiteX5" fmla="*/ 275772 w 566057"/>
                  <a:gd name="connsiteY5" fmla="*/ 0 h 522514"/>
                  <a:gd name="connsiteX6" fmla="*/ 566057 w 566057"/>
                  <a:gd name="connsiteY6" fmla="*/ 217714 h 522514"/>
                  <a:gd name="connsiteX7" fmla="*/ 420914 w 566057"/>
                  <a:gd name="connsiteY7" fmla="*/ 464457 h 522514"/>
                  <a:gd name="connsiteX8" fmla="*/ 217714 w 566057"/>
                  <a:gd name="connsiteY8" fmla="*/ 522514 h 522514"/>
                  <a:gd name="connsiteX9" fmla="*/ 0 w 566057"/>
                  <a:gd name="connsiteY9" fmla="*/ 290285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057" h="522514">
                    <a:moveTo>
                      <a:pt x="0" y="290285"/>
                    </a:moveTo>
                    <a:lnTo>
                      <a:pt x="0" y="290285"/>
                    </a:lnTo>
                    <a:cubicBezTo>
                      <a:pt x="9676" y="246742"/>
                      <a:pt x="18211" y="202930"/>
                      <a:pt x="29029" y="159657"/>
                    </a:cubicBezTo>
                    <a:cubicBezTo>
                      <a:pt x="45073" y="95482"/>
                      <a:pt x="43543" y="136486"/>
                      <a:pt x="43543" y="101600"/>
                    </a:cubicBezTo>
                    <a:lnTo>
                      <a:pt x="101600" y="116114"/>
                    </a:lnTo>
                    <a:lnTo>
                      <a:pt x="275772" y="0"/>
                    </a:lnTo>
                    <a:lnTo>
                      <a:pt x="566057" y="217714"/>
                    </a:lnTo>
                    <a:lnTo>
                      <a:pt x="420914" y="464457"/>
                    </a:lnTo>
                    <a:lnTo>
                      <a:pt x="217714" y="522514"/>
                    </a:lnTo>
                    <a:lnTo>
                      <a:pt x="0" y="290285"/>
                    </a:ln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Box 9"/>
            <p:cNvSpPr txBox="1">
              <a:spLocks noChangeArrowheads="1"/>
            </p:cNvSpPr>
            <p:nvPr/>
          </p:nvSpPr>
          <p:spPr bwMode="auto">
            <a:xfrm>
              <a:off x="-1295400" y="6530130"/>
              <a:ext cx="22268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1600" b="1" dirty="0" smtClean="0">
                  <a:solidFill>
                    <a:srgbClr val="C00000"/>
                  </a:solidFill>
                </a:rPr>
                <a:t>5-fluorouridine(5-FD)</a:t>
              </a:r>
              <a:endParaRPr lang="en-US" altLang="en-US" sz="1600" b="1" dirty="0">
                <a:solidFill>
                  <a:srgbClr val="C00000"/>
                </a:solidFill>
              </a:endParaRPr>
            </a:p>
          </p:txBody>
        </p:sp>
      </p:grpSp>
      <p:grpSp>
        <p:nvGrpSpPr>
          <p:cNvPr id="114693" name="Group 114692"/>
          <p:cNvGrpSpPr/>
          <p:nvPr/>
        </p:nvGrpSpPr>
        <p:grpSpPr>
          <a:xfrm>
            <a:off x="137655" y="1576650"/>
            <a:ext cx="2148345" cy="1779429"/>
            <a:chOff x="-990600" y="1576650"/>
            <a:chExt cx="2148345" cy="1779429"/>
          </a:xfrm>
        </p:grpSpPr>
        <p:grpSp>
          <p:nvGrpSpPr>
            <p:cNvPr id="2" name="Group 1"/>
            <p:cNvGrpSpPr/>
            <p:nvPr/>
          </p:nvGrpSpPr>
          <p:grpSpPr>
            <a:xfrm>
              <a:off x="-762000" y="1576650"/>
              <a:ext cx="1564175" cy="1570916"/>
              <a:chOff x="33250" y="1752600"/>
              <a:chExt cx="1564175" cy="1570916"/>
            </a:xfrm>
          </p:grpSpPr>
          <p:pic>
            <p:nvPicPr>
              <p:cNvPr id="38" name="Picture 6" descr="5-Fluorouracil ≥99% (HPLC), powd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36" y="1752600"/>
                <a:ext cx="1523789" cy="157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Freeform 38"/>
              <p:cNvSpPr/>
              <p:nvPr/>
            </p:nvSpPr>
            <p:spPr>
              <a:xfrm>
                <a:off x="33250" y="2100350"/>
                <a:ext cx="304800" cy="299391"/>
              </a:xfrm>
              <a:custGeom>
                <a:avLst/>
                <a:gdLst>
                  <a:gd name="connsiteX0" fmla="*/ 0 w 566057"/>
                  <a:gd name="connsiteY0" fmla="*/ 290285 h 522514"/>
                  <a:gd name="connsiteX1" fmla="*/ 0 w 566057"/>
                  <a:gd name="connsiteY1" fmla="*/ 290285 h 522514"/>
                  <a:gd name="connsiteX2" fmla="*/ 29029 w 566057"/>
                  <a:gd name="connsiteY2" fmla="*/ 159657 h 522514"/>
                  <a:gd name="connsiteX3" fmla="*/ 43543 w 566057"/>
                  <a:gd name="connsiteY3" fmla="*/ 101600 h 522514"/>
                  <a:gd name="connsiteX4" fmla="*/ 101600 w 566057"/>
                  <a:gd name="connsiteY4" fmla="*/ 116114 h 522514"/>
                  <a:gd name="connsiteX5" fmla="*/ 275772 w 566057"/>
                  <a:gd name="connsiteY5" fmla="*/ 0 h 522514"/>
                  <a:gd name="connsiteX6" fmla="*/ 566057 w 566057"/>
                  <a:gd name="connsiteY6" fmla="*/ 217714 h 522514"/>
                  <a:gd name="connsiteX7" fmla="*/ 420914 w 566057"/>
                  <a:gd name="connsiteY7" fmla="*/ 464457 h 522514"/>
                  <a:gd name="connsiteX8" fmla="*/ 217714 w 566057"/>
                  <a:gd name="connsiteY8" fmla="*/ 522514 h 522514"/>
                  <a:gd name="connsiteX9" fmla="*/ 0 w 566057"/>
                  <a:gd name="connsiteY9" fmla="*/ 290285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057" h="522514">
                    <a:moveTo>
                      <a:pt x="0" y="290285"/>
                    </a:moveTo>
                    <a:lnTo>
                      <a:pt x="0" y="290285"/>
                    </a:lnTo>
                    <a:cubicBezTo>
                      <a:pt x="9676" y="246742"/>
                      <a:pt x="18211" y="202930"/>
                      <a:pt x="29029" y="159657"/>
                    </a:cubicBezTo>
                    <a:cubicBezTo>
                      <a:pt x="45073" y="95482"/>
                      <a:pt x="43543" y="136486"/>
                      <a:pt x="43543" y="101600"/>
                    </a:cubicBezTo>
                    <a:lnTo>
                      <a:pt x="101600" y="116114"/>
                    </a:lnTo>
                    <a:lnTo>
                      <a:pt x="275772" y="0"/>
                    </a:lnTo>
                    <a:lnTo>
                      <a:pt x="566057" y="217714"/>
                    </a:lnTo>
                    <a:lnTo>
                      <a:pt x="420914" y="464457"/>
                    </a:lnTo>
                    <a:lnTo>
                      <a:pt x="217714" y="522514"/>
                    </a:lnTo>
                    <a:lnTo>
                      <a:pt x="0" y="290285"/>
                    </a:ln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 Box 9"/>
            <p:cNvSpPr txBox="1">
              <a:spLocks noChangeArrowheads="1"/>
            </p:cNvSpPr>
            <p:nvPr/>
          </p:nvSpPr>
          <p:spPr bwMode="auto">
            <a:xfrm>
              <a:off x="-990600" y="3017525"/>
              <a:ext cx="214834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ltLang="en-US" sz="1600" b="1" dirty="0" smtClean="0">
                  <a:solidFill>
                    <a:srgbClr val="C00000"/>
                  </a:solidFill>
                </a:rPr>
                <a:t>5-fluorouracil (5-FU)</a:t>
              </a:r>
              <a:endParaRPr lang="en-US" altLang="en-US" sz="1600" b="1" dirty="0">
                <a:solidFill>
                  <a:srgbClr val="C00000"/>
                </a:solidFill>
              </a:endParaRPr>
            </a:p>
          </p:txBody>
        </p:sp>
      </p:grpSp>
      <p:cxnSp>
        <p:nvCxnSpPr>
          <p:cNvPr id="41" name="Straight Arrow Connector 40"/>
          <p:cNvCxnSpPr/>
          <p:nvPr/>
        </p:nvCxnSpPr>
        <p:spPr>
          <a:xfrm flipH="1">
            <a:off x="2302625" y="3906012"/>
            <a:ext cx="228600" cy="168613"/>
          </a:xfrm>
          <a:prstGeom prst="straightConnector1">
            <a:avLst/>
          </a:prstGeom>
          <a:ln w="412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114695" name="Group 114694"/>
          <p:cNvGrpSpPr/>
          <p:nvPr/>
        </p:nvGrpSpPr>
        <p:grpSpPr>
          <a:xfrm>
            <a:off x="7010400" y="2862350"/>
            <a:ext cx="2117738" cy="3581400"/>
            <a:chOff x="9388462" y="2895600"/>
            <a:chExt cx="2117738" cy="3581400"/>
          </a:xfrm>
        </p:grpSpPr>
        <p:grpSp>
          <p:nvGrpSpPr>
            <p:cNvPr id="17" name="Group 16"/>
            <p:cNvGrpSpPr/>
            <p:nvPr/>
          </p:nvGrpSpPr>
          <p:grpSpPr>
            <a:xfrm>
              <a:off x="9388462" y="2895600"/>
              <a:ext cx="2117738" cy="2011680"/>
              <a:chOff x="6891237" y="2895600"/>
              <a:chExt cx="2117738" cy="2011680"/>
            </a:xfrm>
          </p:grpSpPr>
          <p:pic>
            <p:nvPicPr>
              <p:cNvPr id="114694" name="Picture 6" descr="http://www.sigmaaldrich.com/content/dam/sigma-aldrich/structure6/070/mfcd00067346.png/_jcr_content/renditions/lar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1237" y="2895600"/>
                <a:ext cx="1718310" cy="201168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flipV="1">
                <a:off x="8609547" y="3147566"/>
                <a:ext cx="153453" cy="112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699275" y="2984275"/>
                <a:ext cx="309700" cy="338554"/>
              </a:xfrm>
              <a:prstGeom prst="rect">
                <a:avLst/>
              </a:prstGeom>
              <a:noFill/>
            </p:spPr>
            <p:txBody>
              <a:bodyPr wrap="none" rtlCol="0">
                <a:spAutoFit/>
              </a:bodyPr>
              <a:lstStyle/>
              <a:p>
                <a:r>
                  <a:rPr lang="en-US" sz="1600" dirty="0" smtClean="0">
                    <a:solidFill>
                      <a:srgbClr val="C00000"/>
                    </a:solidFill>
                  </a:rPr>
                  <a:t>F</a:t>
                </a:r>
                <a:endParaRPr lang="en-US" sz="1600" dirty="0">
                  <a:solidFill>
                    <a:srgbClr val="C00000"/>
                  </a:solidFill>
                </a:endParaRPr>
              </a:p>
            </p:txBody>
          </p:sp>
        </p:grpSp>
        <p:cxnSp>
          <p:nvCxnSpPr>
            <p:cNvPr id="32" name="Straight Arrow Connector 31"/>
            <p:cNvCxnSpPr/>
            <p:nvPr/>
          </p:nvCxnSpPr>
          <p:spPr>
            <a:xfrm flipH="1">
              <a:off x="10610807" y="5228398"/>
              <a:ext cx="7747" cy="327733"/>
            </a:xfrm>
            <a:prstGeom prst="straightConnector1">
              <a:avLst/>
            </a:prstGeom>
            <a:ln w="63500" cap="rnd">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0052570" y="5443450"/>
              <a:ext cx="1112805" cy="400110"/>
            </a:xfrm>
            <a:prstGeom prst="rect">
              <a:avLst/>
            </a:prstGeom>
          </p:spPr>
          <p:txBody>
            <a:bodyPr wrap="none">
              <a:spAutoFit/>
            </a:bodyPr>
            <a:lstStyle/>
            <a:p>
              <a:r>
                <a:rPr lang="en-US" sz="2000" b="1" dirty="0" smtClean="0">
                  <a:solidFill>
                    <a:srgbClr val="C00000"/>
                  </a:solidFill>
                </a:rPr>
                <a:t>5-FUDP</a:t>
              </a:r>
              <a:endParaRPr lang="en-US" sz="2000" dirty="0">
                <a:solidFill>
                  <a:srgbClr val="C00000"/>
                </a:solidFill>
              </a:endParaRPr>
            </a:p>
          </p:txBody>
        </p:sp>
        <p:sp>
          <p:nvSpPr>
            <p:cNvPr id="46" name="Rectangle 45"/>
            <p:cNvSpPr/>
            <p:nvPr/>
          </p:nvSpPr>
          <p:spPr>
            <a:xfrm>
              <a:off x="10018654" y="4876800"/>
              <a:ext cx="1140056" cy="400110"/>
            </a:xfrm>
            <a:prstGeom prst="rect">
              <a:avLst/>
            </a:prstGeom>
          </p:spPr>
          <p:txBody>
            <a:bodyPr wrap="none">
              <a:spAutoFit/>
            </a:bodyPr>
            <a:lstStyle/>
            <a:p>
              <a:r>
                <a:rPr lang="en-US" sz="2000" b="1" dirty="0" smtClean="0">
                  <a:solidFill>
                    <a:srgbClr val="C00000"/>
                  </a:solidFill>
                </a:rPr>
                <a:t>5-FUMP</a:t>
              </a:r>
              <a:endParaRPr lang="en-US" sz="2000" dirty="0">
                <a:solidFill>
                  <a:srgbClr val="C00000"/>
                </a:solidFill>
              </a:endParaRPr>
            </a:p>
          </p:txBody>
        </p:sp>
        <p:sp>
          <p:nvSpPr>
            <p:cNvPr id="47" name="Rectangle 46"/>
            <p:cNvSpPr/>
            <p:nvPr/>
          </p:nvSpPr>
          <p:spPr>
            <a:xfrm>
              <a:off x="10088595" y="6076890"/>
              <a:ext cx="1112805" cy="400110"/>
            </a:xfrm>
            <a:prstGeom prst="rect">
              <a:avLst/>
            </a:prstGeom>
          </p:spPr>
          <p:txBody>
            <a:bodyPr wrap="none">
              <a:spAutoFit/>
            </a:bodyPr>
            <a:lstStyle/>
            <a:p>
              <a:r>
                <a:rPr lang="en-US" sz="2000" b="1" dirty="0" smtClean="0">
                  <a:solidFill>
                    <a:srgbClr val="C00000"/>
                  </a:solidFill>
                </a:rPr>
                <a:t>5-FUTP</a:t>
              </a:r>
              <a:endParaRPr lang="en-US" sz="2000" dirty="0">
                <a:solidFill>
                  <a:srgbClr val="C00000"/>
                </a:solidFill>
              </a:endParaRPr>
            </a:p>
          </p:txBody>
        </p:sp>
        <p:cxnSp>
          <p:nvCxnSpPr>
            <p:cNvPr id="49" name="Straight Arrow Connector 48"/>
            <p:cNvCxnSpPr/>
            <p:nvPr/>
          </p:nvCxnSpPr>
          <p:spPr>
            <a:xfrm flipH="1">
              <a:off x="10611629" y="5805667"/>
              <a:ext cx="7747" cy="327733"/>
            </a:xfrm>
            <a:prstGeom prst="straightConnector1">
              <a:avLst/>
            </a:prstGeom>
            <a:ln w="63500" cap="rnd">
              <a:solidFill>
                <a:srgbClr val="C00000"/>
              </a:solidFill>
              <a:tailEnd type="stealth"/>
            </a:ln>
          </p:spPr>
          <p:style>
            <a:lnRef idx="1">
              <a:schemeClr val="accent1"/>
            </a:lnRef>
            <a:fillRef idx="0">
              <a:schemeClr val="accent1"/>
            </a:fillRef>
            <a:effectRef idx="0">
              <a:schemeClr val="accent1"/>
            </a:effectRef>
            <a:fontRef idx="minor">
              <a:schemeClr val="tx1"/>
            </a:fontRef>
          </p:style>
        </p:cxnSp>
      </p:grpSp>
      <p:grpSp>
        <p:nvGrpSpPr>
          <p:cNvPr id="114697" name="Group 114696"/>
          <p:cNvGrpSpPr/>
          <p:nvPr/>
        </p:nvGrpSpPr>
        <p:grpSpPr>
          <a:xfrm>
            <a:off x="1066800" y="1519850"/>
            <a:ext cx="6709565" cy="5114015"/>
            <a:chOff x="1066800" y="1519850"/>
            <a:chExt cx="6709565" cy="5114015"/>
          </a:xfrm>
        </p:grpSpPr>
        <p:grpSp>
          <p:nvGrpSpPr>
            <p:cNvPr id="114691" name="Group 114690"/>
            <p:cNvGrpSpPr/>
            <p:nvPr/>
          </p:nvGrpSpPr>
          <p:grpSpPr>
            <a:xfrm>
              <a:off x="1066800" y="1519850"/>
              <a:ext cx="6709565" cy="4957150"/>
              <a:chOff x="1066800" y="1519850"/>
              <a:chExt cx="6709565" cy="4957150"/>
            </a:xfrm>
          </p:grpSpPr>
          <p:sp>
            <p:nvSpPr>
              <p:cNvPr id="5" name="TextBox 4"/>
              <p:cNvSpPr txBox="1"/>
              <p:nvPr/>
            </p:nvSpPr>
            <p:spPr>
              <a:xfrm>
                <a:off x="2239636" y="4776894"/>
                <a:ext cx="1067921" cy="400110"/>
              </a:xfrm>
              <a:prstGeom prst="rect">
                <a:avLst/>
              </a:prstGeom>
              <a:noFill/>
            </p:spPr>
            <p:txBody>
              <a:bodyPr wrap="none" rtlCol="0">
                <a:spAutoFit/>
              </a:bodyPr>
              <a:lstStyle/>
              <a:p>
                <a:r>
                  <a:rPr lang="en-US" sz="2000" b="1" dirty="0" err="1" smtClean="0">
                    <a:solidFill>
                      <a:srgbClr val="00B050"/>
                    </a:solidFill>
                  </a:rPr>
                  <a:t>Uridine</a:t>
                </a:r>
                <a:endParaRPr lang="en-US" sz="2000" b="1" dirty="0">
                  <a:solidFill>
                    <a:srgbClr val="00B050"/>
                  </a:solidFill>
                </a:endParaRPr>
              </a:p>
            </p:txBody>
          </p:sp>
          <p:sp>
            <p:nvSpPr>
              <p:cNvPr id="6" name="TextBox 5"/>
              <p:cNvSpPr txBox="1"/>
              <p:nvPr/>
            </p:nvSpPr>
            <p:spPr>
              <a:xfrm>
                <a:off x="3642351" y="2427879"/>
                <a:ext cx="896399" cy="400110"/>
              </a:xfrm>
              <a:prstGeom prst="rect">
                <a:avLst/>
              </a:prstGeom>
              <a:noFill/>
            </p:spPr>
            <p:txBody>
              <a:bodyPr wrap="none" rtlCol="0">
                <a:spAutoFit/>
              </a:bodyPr>
              <a:lstStyle/>
              <a:p>
                <a:r>
                  <a:rPr lang="en-US" sz="2000" b="1" dirty="0" smtClean="0">
                    <a:solidFill>
                      <a:srgbClr val="00B050"/>
                    </a:solidFill>
                  </a:rPr>
                  <a:t>Uracil</a:t>
                </a:r>
                <a:endParaRPr lang="en-US" sz="2000" b="1" dirty="0">
                  <a:solidFill>
                    <a:srgbClr val="00B050"/>
                  </a:solidFill>
                </a:endParaRPr>
              </a:p>
            </p:txBody>
          </p:sp>
          <p:sp>
            <p:nvSpPr>
              <p:cNvPr id="7" name="TextBox 6"/>
              <p:cNvSpPr txBox="1"/>
              <p:nvPr/>
            </p:nvSpPr>
            <p:spPr>
              <a:xfrm>
                <a:off x="4840946" y="1824204"/>
                <a:ext cx="2935419" cy="707886"/>
              </a:xfrm>
              <a:prstGeom prst="rect">
                <a:avLst/>
              </a:prstGeom>
              <a:noFill/>
            </p:spPr>
            <p:txBody>
              <a:bodyPr wrap="none" rtlCol="0">
                <a:spAutoFit/>
              </a:bodyPr>
              <a:lstStyle/>
              <a:p>
                <a:r>
                  <a:rPr lang="en-US" sz="2000" b="1" dirty="0" smtClean="0"/>
                  <a:t>5-phospho-</a:t>
                </a:r>
                <a:r>
                  <a:rPr lang="el-GR" sz="2000" b="1" dirty="0" smtClean="0"/>
                  <a:t>α</a:t>
                </a:r>
                <a:r>
                  <a:rPr lang="en-US" sz="2000" b="1" dirty="0" smtClean="0"/>
                  <a:t>-D-ribose </a:t>
                </a:r>
              </a:p>
              <a:p>
                <a:r>
                  <a:rPr lang="en-US" sz="2000" b="1" dirty="0" smtClean="0"/>
                  <a:t>1-diphosphate (PRPP)</a:t>
                </a:r>
                <a:endParaRPr lang="en-US" sz="2000" b="1" dirty="0"/>
              </a:p>
            </p:txBody>
          </p:sp>
          <p:sp>
            <p:nvSpPr>
              <p:cNvPr id="8" name="TextBox 7"/>
              <p:cNvSpPr txBox="1"/>
              <p:nvPr/>
            </p:nvSpPr>
            <p:spPr>
              <a:xfrm>
                <a:off x="5403170" y="4545318"/>
                <a:ext cx="2294218" cy="707886"/>
              </a:xfrm>
              <a:prstGeom prst="rect">
                <a:avLst/>
              </a:prstGeom>
              <a:noFill/>
            </p:spPr>
            <p:txBody>
              <a:bodyPr wrap="none" rtlCol="0">
                <a:spAutoFit/>
              </a:bodyPr>
              <a:lstStyle/>
              <a:p>
                <a:r>
                  <a:rPr lang="en-US" sz="2000" b="1" dirty="0" smtClean="0">
                    <a:solidFill>
                      <a:srgbClr val="00B050"/>
                    </a:solidFill>
                  </a:rPr>
                  <a:t>Uridine-5’-</a:t>
                </a:r>
              </a:p>
              <a:p>
                <a:r>
                  <a:rPr lang="en-US" sz="2000" b="1" dirty="0" smtClean="0">
                    <a:solidFill>
                      <a:srgbClr val="00B050"/>
                    </a:solidFill>
                  </a:rPr>
                  <a:t>phosphate (UMP)</a:t>
                </a:r>
                <a:endParaRPr lang="en-US" sz="2000" b="1" dirty="0">
                  <a:solidFill>
                    <a:srgbClr val="00B050"/>
                  </a:solidFill>
                </a:endParaRPr>
              </a:p>
            </p:txBody>
          </p:sp>
          <p:sp>
            <p:nvSpPr>
              <p:cNvPr id="21" name="TextBox 20"/>
              <p:cNvSpPr txBox="1"/>
              <p:nvPr/>
            </p:nvSpPr>
            <p:spPr>
              <a:xfrm>
                <a:off x="6089114" y="3800808"/>
                <a:ext cx="668773" cy="400110"/>
              </a:xfrm>
              <a:prstGeom prst="rect">
                <a:avLst/>
              </a:prstGeom>
              <a:noFill/>
            </p:spPr>
            <p:txBody>
              <a:bodyPr wrap="none" rtlCol="0">
                <a:spAutoFit/>
              </a:bodyPr>
              <a:lstStyle/>
              <a:p>
                <a:r>
                  <a:rPr lang="en-US" sz="2000" b="1" dirty="0" err="1" smtClean="0"/>
                  <a:t>PPi</a:t>
                </a:r>
                <a:r>
                  <a:rPr lang="en-US" sz="2000" b="1" dirty="0" smtClean="0"/>
                  <a:t> </a:t>
                </a:r>
                <a:endParaRPr lang="en-US" sz="2000" b="1" dirty="0"/>
              </a:p>
            </p:txBody>
          </p:sp>
          <p:sp>
            <p:nvSpPr>
              <p:cNvPr id="23" name="TextBox 22"/>
              <p:cNvSpPr txBox="1"/>
              <p:nvPr/>
            </p:nvSpPr>
            <p:spPr>
              <a:xfrm>
                <a:off x="2648897" y="5757576"/>
                <a:ext cx="712054" cy="400110"/>
              </a:xfrm>
              <a:prstGeom prst="rect">
                <a:avLst/>
              </a:prstGeom>
              <a:noFill/>
            </p:spPr>
            <p:txBody>
              <a:bodyPr wrap="none" rtlCol="0">
                <a:spAutoFit/>
              </a:bodyPr>
              <a:lstStyle/>
              <a:p>
                <a:r>
                  <a:rPr lang="en-US" sz="2000" b="1" dirty="0" smtClean="0"/>
                  <a:t>GTP</a:t>
                </a:r>
                <a:endParaRPr lang="en-US" sz="2000" b="1" dirty="0"/>
              </a:p>
            </p:txBody>
          </p:sp>
          <p:sp>
            <p:nvSpPr>
              <p:cNvPr id="24" name="TextBox 23"/>
              <p:cNvSpPr txBox="1"/>
              <p:nvPr/>
            </p:nvSpPr>
            <p:spPr>
              <a:xfrm>
                <a:off x="5580621" y="5819262"/>
                <a:ext cx="740908" cy="400110"/>
              </a:xfrm>
              <a:prstGeom prst="rect">
                <a:avLst/>
              </a:prstGeom>
              <a:noFill/>
            </p:spPr>
            <p:txBody>
              <a:bodyPr wrap="none" rtlCol="0">
                <a:spAutoFit/>
              </a:bodyPr>
              <a:lstStyle/>
              <a:p>
                <a:r>
                  <a:rPr lang="en-US" sz="2000" b="1" dirty="0" smtClean="0"/>
                  <a:t>GDP</a:t>
                </a:r>
                <a:endParaRPr lang="en-US" sz="2000" b="1" dirty="0"/>
              </a:p>
            </p:txBody>
          </p:sp>
          <p:sp>
            <p:nvSpPr>
              <p:cNvPr id="25" name="Freeform 24"/>
              <p:cNvSpPr/>
              <p:nvPr/>
            </p:nvSpPr>
            <p:spPr>
              <a:xfrm>
                <a:off x="3008518" y="5532606"/>
                <a:ext cx="2975428" cy="327338"/>
              </a:xfrm>
              <a:custGeom>
                <a:avLst/>
                <a:gdLst>
                  <a:gd name="connsiteX0" fmla="*/ 0 w 2975428"/>
                  <a:gd name="connsiteY0" fmla="*/ 509533 h 654676"/>
                  <a:gd name="connsiteX1" fmla="*/ 1436914 w 2975428"/>
                  <a:gd name="connsiteY1" fmla="*/ 1533 h 654676"/>
                  <a:gd name="connsiteX2" fmla="*/ 2975428 w 2975428"/>
                  <a:gd name="connsiteY2" fmla="*/ 654676 h 654676"/>
                </a:gdLst>
                <a:ahLst/>
                <a:cxnLst>
                  <a:cxn ang="0">
                    <a:pos x="connsiteX0" y="connsiteY0"/>
                  </a:cxn>
                  <a:cxn ang="0">
                    <a:pos x="connsiteX1" y="connsiteY1"/>
                  </a:cxn>
                  <a:cxn ang="0">
                    <a:pos x="connsiteX2" y="connsiteY2"/>
                  </a:cxn>
                </a:cxnLst>
                <a:rect l="l" t="t" r="r" b="b"/>
                <a:pathLst>
                  <a:path w="2975428" h="654676">
                    <a:moveTo>
                      <a:pt x="0" y="509533"/>
                    </a:moveTo>
                    <a:cubicBezTo>
                      <a:pt x="470504" y="243437"/>
                      <a:pt x="941009" y="-22658"/>
                      <a:pt x="1436914" y="1533"/>
                    </a:cubicBezTo>
                    <a:cubicBezTo>
                      <a:pt x="1932819" y="25724"/>
                      <a:pt x="2454123" y="340200"/>
                      <a:pt x="2975428" y="654676"/>
                    </a:cubicBezTo>
                  </a:path>
                </a:pathLst>
              </a:custGeom>
              <a:noFill/>
              <a:ln w="762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861232" y="4067629"/>
                <a:ext cx="1132114" cy="275771"/>
              </a:xfrm>
              <a:custGeom>
                <a:avLst/>
                <a:gdLst>
                  <a:gd name="connsiteX0" fmla="*/ 1132114 w 1132114"/>
                  <a:gd name="connsiteY0" fmla="*/ 275771 h 275771"/>
                  <a:gd name="connsiteX1" fmla="*/ 580571 w 1132114"/>
                  <a:gd name="connsiteY1" fmla="*/ 174171 h 275771"/>
                  <a:gd name="connsiteX2" fmla="*/ 0 w 1132114"/>
                  <a:gd name="connsiteY2" fmla="*/ 0 h 275771"/>
                </a:gdLst>
                <a:ahLst/>
                <a:cxnLst>
                  <a:cxn ang="0">
                    <a:pos x="connsiteX0" y="connsiteY0"/>
                  </a:cxn>
                  <a:cxn ang="0">
                    <a:pos x="connsiteX1" y="connsiteY1"/>
                  </a:cxn>
                  <a:cxn ang="0">
                    <a:pos x="connsiteX2" y="connsiteY2"/>
                  </a:cxn>
                </a:cxnLst>
                <a:rect l="l" t="t" r="r" b="b"/>
                <a:pathLst>
                  <a:path w="1132114" h="275771">
                    <a:moveTo>
                      <a:pt x="1132114" y="275771"/>
                    </a:moveTo>
                    <a:cubicBezTo>
                      <a:pt x="950685" y="247952"/>
                      <a:pt x="769257" y="220133"/>
                      <a:pt x="580571" y="174171"/>
                    </a:cubicBezTo>
                    <a:cubicBezTo>
                      <a:pt x="391885" y="128209"/>
                      <a:pt x="195942" y="64104"/>
                      <a:pt x="0" y="0"/>
                    </a:cubicBezTo>
                  </a:path>
                </a:pathLst>
              </a:custGeom>
              <a:noFill/>
              <a:ln w="76200" cap="rnd">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497253" y="3844350"/>
                <a:ext cx="426720" cy="400110"/>
              </a:xfrm>
              <a:prstGeom prst="rect">
                <a:avLst/>
              </a:prstGeom>
              <a:noFill/>
            </p:spPr>
            <p:txBody>
              <a:bodyPr wrap="none" rtlCol="0">
                <a:spAutoFit/>
              </a:bodyPr>
              <a:lstStyle/>
              <a:p>
                <a:r>
                  <a:rPr lang="en-US" sz="2000" b="1" dirty="0" smtClean="0"/>
                  <a:t>Pi</a:t>
                </a:r>
                <a:endParaRPr lang="en-US" sz="2000" b="1" dirty="0"/>
              </a:p>
            </p:txBody>
          </p:sp>
          <p:sp>
            <p:nvSpPr>
              <p:cNvPr id="31" name="Rectangle 30"/>
              <p:cNvSpPr/>
              <p:nvPr/>
            </p:nvSpPr>
            <p:spPr>
              <a:xfrm>
                <a:off x="6892605" y="5466586"/>
                <a:ext cx="728084" cy="400110"/>
              </a:xfrm>
              <a:prstGeom prst="rect">
                <a:avLst/>
              </a:prstGeom>
            </p:spPr>
            <p:txBody>
              <a:bodyPr wrap="none">
                <a:spAutoFit/>
              </a:bodyPr>
              <a:lstStyle/>
              <a:p>
                <a:r>
                  <a:rPr lang="en-US" sz="2000" b="1" dirty="0" smtClean="0">
                    <a:solidFill>
                      <a:srgbClr val="00B050"/>
                    </a:solidFill>
                  </a:rPr>
                  <a:t>UDP</a:t>
                </a:r>
                <a:endParaRPr lang="en-US" sz="2000" dirty="0">
                  <a:solidFill>
                    <a:srgbClr val="00B050"/>
                  </a:solidFill>
                </a:endParaRPr>
              </a:p>
            </p:txBody>
          </p:sp>
          <p:sp>
            <p:nvSpPr>
              <p:cNvPr id="33" name="Rectangle 32"/>
              <p:cNvSpPr/>
              <p:nvPr/>
            </p:nvSpPr>
            <p:spPr>
              <a:xfrm>
                <a:off x="6853493" y="6076890"/>
                <a:ext cx="699230" cy="400110"/>
              </a:xfrm>
              <a:prstGeom prst="rect">
                <a:avLst/>
              </a:prstGeom>
            </p:spPr>
            <p:txBody>
              <a:bodyPr wrap="none">
                <a:spAutoFit/>
              </a:bodyPr>
              <a:lstStyle/>
              <a:p>
                <a:r>
                  <a:rPr lang="en-US" sz="2000" b="1" dirty="0" smtClean="0">
                    <a:solidFill>
                      <a:srgbClr val="00B050"/>
                    </a:solidFill>
                  </a:rPr>
                  <a:t>UTP</a:t>
                </a:r>
                <a:endParaRPr lang="en-US" sz="2000" dirty="0">
                  <a:solidFill>
                    <a:srgbClr val="00B050"/>
                  </a:solidFill>
                </a:endParaRPr>
              </a:p>
            </p:txBody>
          </p:sp>
          <p:sp>
            <p:nvSpPr>
              <p:cNvPr id="9" name="Freeform 8"/>
              <p:cNvSpPr/>
              <p:nvPr/>
            </p:nvSpPr>
            <p:spPr>
              <a:xfrm>
                <a:off x="4496232" y="2639927"/>
                <a:ext cx="1436914" cy="1741714"/>
              </a:xfrm>
              <a:custGeom>
                <a:avLst/>
                <a:gdLst>
                  <a:gd name="connsiteX0" fmla="*/ 0 w 1625600"/>
                  <a:gd name="connsiteY0" fmla="*/ 0 h 1741714"/>
                  <a:gd name="connsiteX1" fmla="*/ 972457 w 1625600"/>
                  <a:gd name="connsiteY1" fmla="*/ 508000 h 1741714"/>
                  <a:gd name="connsiteX2" fmla="*/ 1625600 w 1625600"/>
                  <a:gd name="connsiteY2" fmla="*/ 1741714 h 1741714"/>
                </a:gdLst>
                <a:ahLst/>
                <a:cxnLst>
                  <a:cxn ang="0">
                    <a:pos x="connsiteX0" y="connsiteY0"/>
                  </a:cxn>
                  <a:cxn ang="0">
                    <a:pos x="connsiteX1" y="connsiteY1"/>
                  </a:cxn>
                  <a:cxn ang="0">
                    <a:pos x="connsiteX2" y="connsiteY2"/>
                  </a:cxn>
                </a:cxnLst>
                <a:rect l="l" t="t" r="r" b="b"/>
                <a:pathLst>
                  <a:path w="1625600" h="1741714">
                    <a:moveTo>
                      <a:pt x="0" y="0"/>
                    </a:moveTo>
                    <a:cubicBezTo>
                      <a:pt x="350762" y="108857"/>
                      <a:pt x="701524" y="217714"/>
                      <a:pt x="972457" y="508000"/>
                    </a:cubicBezTo>
                    <a:cubicBezTo>
                      <a:pt x="1243390" y="798286"/>
                      <a:pt x="1434495" y="1270000"/>
                      <a:pt x="1625600" y="1741714"/>
                    </a:cubicBezTo>
                  </a:path>
                </a:pathLst>
              </a:custGeom>
              <a:noFill/>
              <a:ln w="76200" cap="rnd">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779920" y="5165410"/>
                <a:ext cx="3440011" cy="349759"/>
              </a:xfrm>
              <a:custGeom>
                <a:avLst/>
                <a:gdLst>
                  <a:gd name="connsiteX0" fmla="*/ 0 w 3483428"/>
                  <a:gd name="connsiteY0" fmla="*/ 0 h 770848"/>
                  <a:gd name="connsiteX1" fmla="*/ 1378857 w 3483428"/>
                  <a:gd name="connsiteY1" fmla="*/ 725715 h 770848"/>
                  <a:gd name="connsiteX2" fmla="*/ 2365828 w 3483428"/>
                  <a:gd name="connsiteY2" fmla="*/ 653143 h 770848"/>
                  <a:gd name="connsiteX3" fmla="*/ 3454400 w 3483428"/>
                  <a:gd name="connsiteY3" fmla="*/ 319315 h 770848"/>
                  <a:gd name="connsiteX4" fmla="*/ 3454400 w 3483428"/>
                  <a:gd name="connsiteY4" fmla="*/ 319315 h 770848"/>
                  <a:gd name="connsiteX5" fmla="*/ 3483428 w 3483428"/>
                  <a:gd name="connsiteY5" fmla="*/ 290286 h 77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3428" h="770848">
                    <a:moveTo>
                      <a:pt x="0" y="0"/>
                    </a:moveTo>
                    <a:cubicBezTo>
                      <a:pt x="492276" y="308429"/>
                      <a:pt x="984552" y="616858"/>
                      <a:pt x="1378857" y="725715"/>
                    </a:cubicBezTo>
                    <a:cubicBezTo>
                      <a:pt x="1773162" y="834572"/>
                      <a:pt x="2019904" y="720876"/>
                      <a:pt x="2365828" y="653143"/>
                    </a:cubicBezTo>
                    <a:cubicBezTo>
                      <a:pt x="2711752" y="585410"/>
                      <a:pt x="3454400" y="319315"/>
                      <a:pt x="3454400" y="319315"/>
                    </a:cubicBezTo>
                    <a:lnTo>
                      <a:pt x="3454400" y="319315"/>
                    </a:lnTo>
                    <a:lnTo>
                      <a:pt x="3483428" y="290286"/>
                    </a:lnTo>
                  </a:path>
                </a:pathLst>
              </a:custGeom>
              <a:noFill/>
              <a:ln w="76200" cap="rnd">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H="1">
                <a:off x="7215650" y="5821373"/>
                <a:ext cx="7747" cy="327733"/>
              </a:xfrm>
              <a:prstGeom prst="straightConnector1">
                <a:avLst/>
              </a:prstGeom>
              <a:ln w="63500" cap="rnd">
                <a:solidFill>
                  <a:srgbClr val="00B050"/>
                </a:solidFill>
                <a:tailEnd type="stealth"/>
              </a:ln>
            </p:spPr>
            <p:style>
              <a:lnRef idx="1">
                <a:schemeClr val="accent1"/>
              </a:lnRef>
              <a:fillRef idx="0">
                <a:schemeClr val="accent1"/>
              </a:fillRef>
              <a:effectRef idx="0">
                <a:schemeClr val="accent1"/>
              </a:effectRef>
              <a:fontRef idx="minor">
                <a:schemeClr val="tx1"/>
              </a:fontRef>
            </p:style>
          </p:cxnSp>
          <p:pic>
            <p:nvPicPr>
              <p:cNvPr id="114692" name="Picture 4" descr="http://www.sigmaaldrich.com/content/dam/sigma-aldrich/structure9/086/mfcd00006016.eps/_jcr_content/renditions/lar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7240" y="1519850"/>
                <a:ext cx="1166071" cy="1570916"/>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5482190" y="2444690"/>
                <a:ext cx="818498" cy="1378857"/>
              </a:xfrm>
              <a:custGeom>
                <a:avLst/>
                <a:gdLst>
                  <a:gd name="connsiteX0" fmla="*/ 92783 w 818498"/>
                  <a:gd name="connsiteY0" fmla="*/ 0 h 1378857"/>
                  <a:gd name="connsiteX1" fmla="*/ 63755 w 818498"/>
                  <a:gd name="connsiteY1" fmla="*/ 986971 h 1378857"/>
                  <a:gd name="connsiteX2" fmla="*/ 818498 w 818498"/>
                  <a:gd name="connsiteY2" fmla="*/ 1378857 h 1378857"/>
                </a:gdLst>
                <a:ahLst/>
                <a:cxnLst>
                  <a:cxn ang="0">
                    <a:pos x="connsiteX0" y="connsiteY0"/>
                  </a:cxn>
                  <a:cxn ang="0">
                    <a:pos x="connsiteX1" y="connsiteY1"/>
                  </a:cxn>
                  <a:cxn ang="0">
                    <a:pos x="connsiteX2" y="connsiteY2"/>
                  </a:cxn>
                </a:cxnLst>
                <a:rect l="l" t="t" r="r" b="b"/>
                <a:pathLst>
                  <a:path w="818498" h="1378857">
                    <a:moveTo>
                      <a:pt x="92783" y="0"/>
                    </a:moveTo>
                    <a:cubicBezTo>
                      <a:pt x="17793" y="378581"/>
                      <a:pt x="-57197" y="757162"/>
                      <a:pt x="63755" y="986971"/>
                    </a:cubicBezTo>
                    <a:cubicBezTo>
                      <a:pt x="184707" y="1216780"/>
                      <a:pt x="501602" y="1297818"/>
                      <a:pt x="818498" y="1378857"/>
                    </a:cubicBezTo>
                  </a:path>
                </a:pathLst>
              </a:custGeom>
              <a:noFill/>
              <a:ln w="76200">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741661" y="2633375"/>
                <a:ext cx="960969" cy="2104572"/>
              </a:xfrm>
              <a:custGeom>
                <a:avLst/>
                <a:gdLst>
                  <a:gd name="connsiteX0" fmla="*/ 3026 w 960969"/>
                  <a:gd name="connsiteY0" fmla="*/ 2104572 h 2104572"/>
                  <a:gd name="connsiteX1" fmla="*/ 148169 w 960969"/>
                  <a:gd name="connsiteY1" fmla="*/ 885372 h 2104572"/>
                  <a:gd name="connsiteX2" fmla="*/ 960969 w 960969"/>
                  <a:gd name="connsiteY2" fmla="*/ 0 h 2104572"/>
                </a:gdLst>
                <a:ahLst/>
                <a:cxnLst>
                  <a:cxn ang="0">
                    <a:pos x="connsiteX0" y="connsiteY0"/>
                  </a:cxn>
                  <a:cxn ang="0">
                    <a:pos x="connsiteX1" y="connsiteY1"/>
                  </a:cxn>
                  <a:cxn ang="0">
                    <a:pos x="connsiteX2" y="connsiteY2"/>
                  </a:cxn>
                </a:cxnLst>
                <a:rect l="l" t="t" r="r" b="b"/>
                <a:pathLst>
                  <a:path w="960969" h="2104572">
                    <a:moveTo>
                      <a:pt x="3026" y="2104572"/>
                    </a:moveTo>
                    <a:cubicBezTo>
                      <a:pt x="-4231" y="1670353"/>
                      <a:pt x="-11488" y="1236134"/>
                      <a:pt x="148169" y="885372"/>
                    </a:cubicBezTo>
                    <a:cubicBezTo>
                      <a:pt x="307826" y="534610"/>
                      <a:pt x="634397" y="267305"/>
                      <a:pt x="960969" y="0"/>
                    </a:cubicBezTo>
                  </a:path>
                </a:pathLst>
              </a:custGeom>
              <a:noFill/>
              <a:ln w="76200">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991430" y="4293181"/>
                <a:ext cx="2714171" cy="502823"/>
              </a:xfrm>
              <a:custGeom>
                <a:avLst/>
                <a:gdLst>
                  <a:gd name="connsiteX0" fmla="*/ 2714171 w 2714171"/>
                  <a:gd name="connsiteY0" fmla="*/ 227052 h 502823"/>
                  <a:gd name="connsiteX1" fmla="*/ 1364343 w 2714171"/>
                  <a:gd name="connsiteY1" fmla="*/ 9337 h 502823"/>
                  <a:gd name="connsiteX2" fmla="*/ 0 w 2714171"/>
                  <a:gd name="connsiteY2" fmla="*/ 502823 h 502823"/>
                  <a:gd name="connsiteX3" fmla="*/ 0 w 2714171"/>
                  <a:gd name="connsiteY3" fmla="*/ 502823 h 502823"/>
                  <a:gd name="connsiteX4" fmla="*/ 0 w 2714171"/>
                  <a:gd name="connsiteY4" fmla="*/ 502823 h 50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171" h="502823">
                    <a:moveTo>
                      <a:pt x="2714171" y="227052"/>
                    </a:moveTo>
                    <a:cubicBezTo>
                      <a:pt x="2265438" y="95213"/>
                      <a:pt x="1816705" y="-36625"/>
                      <a:pt x="1364343" y="9337"/>
                    </a:cubicBezTo>
                    <a:cubicBezTo>
                      <a:pt x="911981" y="55299"/>
                      <a:pt x="0" y="502823"/>
                      <a:pt x="0" y="502823"/>
                    </a:cubicBezTo>
                    <a:lnTo>
                      <a:pt x="0" y="502823"/>
                    </a:lnTo>
                    <a:lnTo>
                      <a:pt x="0" y="502823"/>
                    </a:lnTo>
                  </a:path>
                </a:pathLst>
              </a:custGeom>
              <a:noFill/>
              <a:ln w="76200">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690" name="Picture 2" descr="http://www.sigmaaldrich.com/content/dam/sigma-aldrich/structure1/175/mfcd00006526.eps/_jcr_content/renditions/larg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800" y="3709021"/>
                <a:ext cx="1231526" cy="1423139"/>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p:cNvCxnSpPr/>
              <p:nvPr/>
            </p:nvCxnSpPr>
            <p:spPr>
              <a:xfrm flipH="1">
                <a:off x="7222375" y="5181600"/>
                <a:ext cx="7747" cy="327733"/>
              </a:xfrm>
              <a:prstGeom prst="straightConnector1">
                <a:avLst/>
              </a:prstGeom>
              <a:ln w="63500" cap="rnd">
                <a:solidFill>
                  <a:srgbClr val="00B050"/>
                </a:solidFill>
                <a:tailEnd type="stealth"/>
              </a:ln>
            </p:spPr>
            <p:style>
              <a:lnRef idx="1">
                <a:schemeClr val="accent1"/>
              </a:lnRef>
              <a:fillRef idx="0">
                <a:schemeClr val="accent1"/>
              </a:fillRef>
              <a:effectRef idx="0">
                <a:schemeClr val="accent1"/>
              </a:effectRef>
              <a:fontRef idx="minor">
                <a:schemeClr val="tx1"/>
              </a:fontRef>
            </p:style>
          </p:cxnSp>
        </p:grpSp>
        <p:sp>
          <p:nvSpPr>
            <p:cNvPr id="114696" name="Rectangle 114695"/>
            <p:cNvSpPr/>
            <p:nvPr/>
          </p:nvSpPr>
          <p:spPr>
            <a:xfrm>
              <a:off x="2438400" y="6172200"/>
              <a:ext cx="4572000" cy="461665"/>
            </a:xfrm>
            <a:prstGeom prst="rect">
              <a:avLst/>
            </a:prstGeom>
          </p:spPr>
          <p:txBody>
            <a:bodyPr>
              <a:spAutoFit/>
            </a:bodyPr>
            <a:lstStyle/>
            <a:p>
              <a:r>
                <a:rPr lang="en-US" altLang="en-US" sz="2400" b="1" kern="0" dirty="0">
                  <a:solidFill>
                    <a:srgbClr val="00B050"/>
                  </a:solidFill>
                </a:rPr>
                <a:t>Pyrimidine Salvage Pathway</a:t>
              </a:r>
              <a:r>
                <a:rPr lang="en-US" altLang="en-US" sz="2400" kern="0" dirty="0">
                  <a:solidFill>
                    <a:srgbClr val="00B050"/>
                  </a:solidFill>
                </a:rPr>
                <a:t> </a:t>
              </a:r>
              <a:endParaRPr lang="en-US" sz="2400" dirty="0">
                <a:solidFill>
                  <a:srgbClr val="00B050"/>
                </a:solidFill>
              </a:endParaRPr>
            </a:p>
          </p:txBody>
        </p:sp>
      </p:grpSp>
      <p:cxnSp>
        <p:nvCxnSpPr>
          <p:cNvPr id="60" name="Straight Arrow Connector 59"/>
          <p:cNvCxnSpPr/>
          <p:nvPr/>
        </p:nvCxnSpPr>
        <p:spPr>
          <a:xfrm>
            <a:off x="2249975" y="1888375"/>
            <a:ext cx="131159" cy="210312"/>
          </a:xfrm>
          <a:prstGeom prst="straightConnector1">
            <a:avLst/>
          </a:prstGeom>
          <a:ln w="41275" cap="rnd">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22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6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4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1874</Words>
  <Application>Microsoft Office PowerPoint</Application>
  <PresentationFormat>On-screen Show (4:3)</PresentationFormat>
  <Paragraphs>333</Paragraphs>
  <Slides>23</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Image</vt:lpstr>
      <vt:lpstr>Research interest</vt:lpstr>
      <vt:lpstr>Overview of My Research</vt:lpstr>
      <vt:lpstr>Methodology</vt:lpstr>
      <vt:lpstr>Research projects</vt:lpstr>
      <vt:lpstr>Research interest ------carbon flux regulation during seed filling</vt:lpstr>
      <vt:lpstr>The overview of changes in the context of metabolic network in developing seeds</vt:lpstr>
      <vt:lpstr>Several interesting observations</vt:lpstr>
      <vt:lpstr>Research interest ------photoassimilate allocation and partitioning regulation </vt:lpstr>
      <vt:lpstr>PowerPoint Presentation</vt:lpstr>
      <vt:lpstr>In Arabidopsis genome there are five UKLs members, UKL1 and 2 are localizes in plastid</vt:lpstr>
      <vt:lpstr>Transit Starch Content in Leaf and Developing Seeds Were Lower in ukl1 and ukl2 Mutant Plants</vt:lpstr>
      <vt:lpstr>The UTP/UDP Ratio Was Lower in The Mutants Compared With WT</vt:lpstr>
      <vt:lpstr>PowerPoint Presentation</vt:lpstr>
      <vt:lpstr>Messages derived from this project</vt:lpstr>
      <vt:lpstr>Research interest ------Storage lipid remobilization during seed germination and seedling establishment </vt:lpstr>
      <vt:lpstr>Partial loss of pdTPI activity compromise seedling establishment and growth</vt:lpstr>
      <vt:lpstr>Chloroplast morphology and ultrastructure altered in mutant (B,D,F,H) comparing with  WT(A,C,E,G)</vt:lpstr>
      <vt:lpstr>Research interest ------Membrane lipid desaturation for plant cold tolerance </vt:lpstr>
      <vt:lpstr>Mutation in ADS2 resulted in reduced cold tolerance</vt:lpstr>
      <vt:lpstr>Schematic Representation of the Roles Played by ADS2 in MGDG and PG Biosynthesis in Arabidopsis Leaves</vt:lpstr>
      <vt:lpstr>Future directions</vt:lpstr>
      <vt:lpstr>Acknowledgements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interest</dc:title>
  <dc:creator>Chen, Mingjie</dc:creator>
  <cp:lastModifiedBy>Rakesh reddy S</cp:lastModifiedBy>
  <cp:revision>40</cp:revision>
  <dcterms:created xsi:type="dcterms:W3CDTF">2014-07-16T13:51:55Z</dcterms:created>
  <dcterms:modified xsi:type="dcterms:W3CDTF">2015-10-13T13:16:23Z</dcterms:modified>
</cp:coreProperties>
</file>