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56" r:id="rId3"/>
    <p:sldId id="277" r:id="rId4"/>
    <p:sldId id="278" r:id="rId5"/>
    <p:sldId id="279" r:id="rId6"/>
    <p:sldId id="280" r:id="rId7"/>
    <p:sldId id="281" r:id="rId8"/>
    <p:sldId id="282" r:id="rId9"/>
    <p:sldId id="284" r:id="rId10"/>
    <p:sldId id="285" r:id="rId11"/>
    <p:sldId id="283" r:id="rId12"/>
    <p:sldId id="286" r:id="rId13"/>
    <p:sldId id="289" r:id="rId14"/>
    <p:sldId id="290" r:id="rId15"/>
    <p:sldId id="291" r:id="rId16"/>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A8C2B8A2-14AD-44BF-AB47-21550DEFF210}" type="datetimeFigureOut">
              <a:rPr lang="en-US"/>
              <a:pPr>
                <a:defRPr/>
              </a:pPr>
              <a:t>10/19/2015</a:t>
            </a:fld>
            <a:endParaRPr lang="en-US"/>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a:solidFill>
                  <a:schemeClr val="accent1">
                    <a:lumMod val="50000"/>
                  </a:schemeClr>
                </a:solidFill>
              </a:defRPr>
            </a:lvl1pPr>
          </a:lstStyle>
          <a:p>
            <a:pPr>
              <a:defRPr/>
            </a:pPr>
            <a:fld id="{271F872C-91B3-4197-970D-AD9F508944F3}" type="slidenum">
              <a:rPr lang="en-US"/>
              <a:pPr>
                <a:defRPr/>
              </a:pPr>
              <a:t>‹#›</a:t>
            </a:fld>
            <a:endParaRPr lang="en-US"/>
          </a:p>
        </p:txBody>
      </p:sp>
    </p:spTree>
    <p:extLst>
      <p:ext uri="{BB962C8B-B14F-4D97-AF65-F5344CB8AC3E}">
        <p14:creationId xmlns:p14="http://schemas.microsoft.com/office/powerpoint/2010/main" val="2400758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DBA107D-23B8-48BE-8CE6-89FFC1E0453A}"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DBBDD8-EE55-4A96-83C2-6AD164A9F405}" type="slidenum">
              <a:rPr lang="en-US"/>
              <a:pPr>
                <a:defRPr/>
              </a:pPr>
              <a:t>‹#›</a:t>
            </a:fld>
            <a:endParaRPr lang="en-US"/>
          </a:p>
        </p:txBody>
      </p:sp>
    </p:spTree>
    <p:extLst>
      <p:ext uri="{BB962C8B-B14F-4D97-AF65-F5344CB8AC3E}">
        <p14:creationId xmlns:p14="http://schemas.microsoft.com/office/powerpoint/2010/main" val="1695827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503E480C-FD23-4034-B718-F28C51985713}" type="datetimeFigureOut">
              <a:rPr lang="en-US"/>
              <a:pPr>
                <a:defRPr/>
              </a:pPr>
              <a:t>10/19/2015</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E3560FC3-CC9C-4EDF-900F-33C7ED6B9DF0}" type="slidenum">
              <a:rPr lang="en-US"/>
              <a:pPr>
                <a:defRPr/>
              </a:pPr>
              <a:t>‹#›</a:t>
            </a:fld>
            <a:endParaRPr lang="en-US"/>
          </a:p>
        </p:txBody>
      </p:sp>
    </p:spTree>
    <p:extLst>
      <p:ext uri="{BB962C8B-B14F-4D97-AF65-F5344CB8AC3E}">
        <p14:creationId xmlns:p14="http://schemas.microsoft.com/office/powerpoint/2010/main" val="3238365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C1B74E7-4527-4C66-8297-C779554EC815}" type="datetimeFigureOut">
              <a:rPr lang="en-US"/>
              <a:pPr>
                <a:defRPr/>
              </a:pPr>
              <a:t>10/19/2015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C9141F-50B3-4FEE-90F6-5874157571A3}" type="slidenum">
              <a:rPr lang="en-US"/>
              <a:pPr>
                <a:defRPr/>
              </a:pPr>
              <a:t>‹#›</a:t>
            </a:fld>
            <a:endParaRPr lang="en-US"/>
          </a:p>
        </p:txBody>
      </p:sp>
    </p:spTree>
    <p:extLst>
      <p:ext uri="{BB962C8B-B14F-4D97-AF65-F5344CB8AC3E}">
        <p14:creationId xmlns:p14="http://schemas.microsoft.com/office/powerpoint/2010/main" val="419437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F051DB56-8BEA-40E0-A6F1-7CD602CE4DB7}" type="datetimeFigureOut">
              <a:rPr lang="en-US"/>
              <a:pPr>
                <a:defRPr/>
              </a:pPr>
              <a:t>10/19/2015</a:t>
            </a:fld>
            <a:endParaRPr lang="en-US"/>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6F0964C2-B970-4CF3-BEB5-65EC16FEB439}" type="slidenum">
              <a:rPr lang="en-US"/>
              <a:pPr>
                <a:defRPr/>
              </a:pPr>
              <a:t>‹#›</a:t>
            </a:fld>
            <a:endParaRPr lang="en-US"/>
          </a:p>
        </p:txBody>
      </p:sp>
    </p:spTree>
    <p:extLst>
      <p:ext uri="{BB962C8B-B14F-4D97-AF65-F5344CB8AC3E}">
        <p14:creationId xmlns:p14="http://schemas.microsoft.com/office/powerpoint/2010/main" val="201846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49A90F87-DE43-428E-87E2-D7937241F0DC}" type="datetimeFigureOut">
              <a:rPr lang="en-US"/>
              <a:pPr>
                <a:defRPr/>
              </a:pPr>
              <a:t>10/19/2015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B5F1273-C323-478A-AF11-1B9F8CD8587D}" type="slidenum">
              <a:rPr lang="en-US"/>
              <a:pPr>
                <a:defRPr/>
              </a:pPr>
              <a:t>‹#›</a:t>
            </a:fld>
            <a:endParaRPr lang="en-US"/>
          </a:p>
        </p:txBody>
      </p:sp>
    </p:spTree>
    <p:extLst>
      <p:ext uri="{BB962C8B-B14F-4D97-AF65-F5344CB8AC3E}">
        <p14:creationId xmlns:p14="http://schemas.microsoft.com/office/powerpoint/2010/main" val="282566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91FADFF2-C860-4DB9-BD93-29E22471E3A7}" type="datetimeFigureOut">
              <a:rPr lang="en-US"/>
              <a:pPr>
                <a:defRPr/>
              </a:pPr>
              <a:t>10/19/2015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FD7B243-3A80-4CAE-AB56-E1414ECCF943}" type="slidenum">
              <a:rPr lang="en-US"/>
              <a:pPr>
                <a:defRPr/>
              </a:pPr>
              <a:t>‹#›</a:t>
            </a:fld>
            <a:endParaRPr lang="en-US"/>
          </a:p>
        </p:txBody>
      </p:sp>
    </p:spTree>
    <p:extLst>
      <p:ext uri="{BB962C8B-B14F-4D97-AF65-F5344CB8AC3E}">
        <p14:creationId xmlns:p14="http://schemas.microsoft.com/office/powerpoint/2010/main" val="170351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34DA26-6C21-49A5-9EC2-EC503B67D3DF}" type="datetimeFigureOut">
              <a:rPr lang="en-US"/>
              <a:pPr>
                <a:defRPr/>
              </a:pPr>
              <a:t>10/19/2015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3630608-95EB-4AAF-B386-7BACDA7BEE39}" type="slidenum">
              <a:rPr lang="en-US"/>
              <a:pPr>
                <a:defRPr/>
              </a:pPr>
              <a:t>‹#›</a:t>
            </a:fld>
            <a:endParaRPr lang="en-US"/>
          </a:p>
        </p:txBody>
      </p:sp>
    </p:spTree>
    <p:extLst>
      <p:ext uri="{BB962C8B-B14F-4D97-AF65-F5344CB8AC3E}">
        <p14:creationId xmlns:p14="http://schemas.microsoft.com/office/powerpoint/2010/main" val="4115364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2"/>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C4ED5B1F-A8E9-4767-BFBA-25C6804EACBE}" type="datetimeFigureOut">
              <a:rPr lang="en-US"/>
              <a:pPr>
                <a:defRPr/>
              </a:pPr>
              <a:t>10/19/2015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E4ACE2DD-6567-4955-AE84-F15DFDAB6B5F}" type="slidenum">
              <a:rPr lang="en-US"/>
              <a:pPr>
                <a:defRPr/>
              </a:pPr>
              <a:t>‹#›</a:t>
            </a:fld>
            <a:endParaRPr lang="en-US"/>
          </a:p>
        </p:txBody>
      </p:sp>
    </p:spTree>
    <p:extLst>
      <p:ext uri="{BB962C8B-B14F-4D97-AF65-F5344CB8AC3E}">
        <p14:creationId xmlns:p14="http://schemas.microsoft.com/office/powerpoint/2010/main" val="1814204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284291AB-D051-4560-9C78-A68B56E43DA8}" type="datetimeFigureOut">
              <a:rPr lang="en-US"/>
              <a:pPr>
                <a:defRPr/>
              </a:pPr>
              <a:t>10/19/2015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A881439E-292B-4BB6-BA73-65F1A641ADF8}" type="slidenum">
              <a:rPr lang="en-US"/>
              <a:pPr>
                <a:defRPr/>
              </a:pPr>
              <a:t>‹#›</a:t>
            </a:fld>
            <a:endParaRPr lang="en-US"/>
          </a:p>
        </p:txBody>
      </p:sp>
    </p:spTree>
    <p:extLst>
      <p:ext uri="{BB962C8B-B14F-4D97-AF65-F5344CB8AC3E}">
        <p14:creationId xmlns:p14="http://schemas.microsoft.com/office/powerpoint/2010/main" val="318776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3FF25EA8-5493-4386-A564-499F852E590F}" type="datetimeFigureOut">
              <a:rPr lang="en-US"/>
              <a:pPr>
                <a:defRPr/>
              </a:pPr>
              <a:t>10/19/2015</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8469EEE4-EFC8-4D56-BC6C-286AAA7CC103}"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2032083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E267FB2B-53AA-4DB6-AF77-D081988F5621}" type="datetimeFigureOut">
              <a:rPr lang="en-US"/>
              <a:pPr>
                <a:defRPr/>
              </a:pPr>
              <a:t>10/19/2015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525122D3-59B5-4A96-95C0-755937A6D33C}" type="slidenum">
              <a:rPr lang="en-US"/>
              <a:pPr>
                <a:defRPr/>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729" r:id="rId1"/>
    <p:sldLayoutId id="2147483724" r:id="rId2"/>
    <p:sldLayoutId id="2147483730" r:id="rId3"/>
    <p:sldLayoutId id="2147483725" r:id="rId4"/>
    <p:sldLayoutId id="2147483726" r:id="rId5"/>
    <p:sldLayoutId id="2147483727" r:id="rId6"/>
    <p:sldLayoutId id="2147483731" r:id="rId7"/>
    <p:sldLayoutId id="2147483732" r:id="rId8"/>
    <p:sldLayoutId id="2147483733" r:id="rId9"/>
    <p:sldLayoutId id="2147483728" r:id="rId10"/>
    <p:sldLayoutId id="2147483734"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roteomics-bioinformatics-open-access.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omicsonline.org/pharmacogenomics-pharmacoproteomics.php" TargetMode="External"/><Relationship Id="rId2" Type="http://schemas.openxmlformats.org/officeDocument/2006/relationships/hyperlink" Target="http://esciencecentral.org/journals/transcriptomics.php" TargetMode="Externa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omicsonline.org/data-mining-in-genomics-proteomics.php"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conferenceseries.com/biochemistry-meeting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omicsonline.org/membership.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a:t>
            </a:r>
            <a:r>
              <a:rPr lang="en-IN" sz="2000" dirty="0">
                <a:solidFill>
                  <a:schemeClr val="bg2">
                    <a:lumMod val="10000"/>
                  </a:schemeClr>
                </a:solidFill>
                <a:latin typeface="Centaur" panose="02030504050205020304" pitchFamily="18" charset="0"/>
              </a:rPr>
              <a:t>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142875" y="5918200"/>
            <a:ext cx="8716963" cy="7699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en-US" sz="2200"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sz="2200"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Disease </a:t>
            </a:r>
            <a:r>
              <a:rPr lang="en-US" dirty="0" smtClean="0">
                <a:solidFill>
                  <a:schemeClr val="accent1">
                    <a:lumMod val="75000"/>
                  </a:schemeClr>
                </a:solidFill>
              </a:rPr>
              <a:t>Diagnosis</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a:t>Being a very powerful tool proteomics help researchers to develop diagnostic predictors for CNS injury and also help in mapping the changes in the functional and structural changes in proteins and to identify new targets for drug, helps in the diagnosis of neurological failure</a:t>
            </a:r>
          </a:p>
          <a:p>
            <a:pPr eaLnBrk="1" fontAlgn="auto" hangingPunct="1">
              <a:spcAft>
                <a:spcPts val="0"/>
              </a:spcAft>
              <a:buFont typeface="Arial" pitchFamily="34" charset="0"/>
              <a:buChar char="•"/>
              <a:defRPr/>
            </a:pPr>
            <a:r>
              <a:rPr lang="en-US" dirty="0"/>
              <a:t>Combing the methodologies such as 2D-gel electrophoresis and mass-spectrometry has enabled scientists to quantify proteins in the diseased and normal physiological state of the kidney tissue thus help in the diagnosis of renal diseases</a:t>
            </a:r>
          </a:p>
          <a:p>
            <a:pPr eaLnBrk="1" fontAlgn="auto" hangingPunct="1">
              <a:spcAft>
                <a:spcPts val="0"/>
              </a:spcAft>
              <a:buFont typeface="Arial" pitchFamily="34" charset="0"/>
              <a:buChar char="•"/>
              <a:defRPr/>
            </a:pPr>
            <a:r>
              <a:rPr lang="en-US" dirty="0"/>
              <a:t>Qualitative and quantitative indication of changed protein expression in a complex of protein samples is possible due to the different techniques of proteomics, thus helps in the screening of diabetes </a:t>
            </a:r>
            <a:r>
              <a:rPr lang="en-US" dirty="0" smtClean="0"/>
              <a:t>research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Cardiovascular </a:t>
            </a:r>
            <a:r>
              <a:rPr lang="en-US" dirty="0" smtClean="0">
                <a:solidFill>
                  <a:schemeClr val="accent1">
                    <a:lumMod val="75000"/>
                  </a:schemeClr>
                </a:solidFill>
              </a:rPr>
              <a:t>research</a:t>
            </a:r>
            <a:endParaRPr lang="en-US" dirty="0">
              <a:solidFill>
                <a:schemeClr val="accent1">
                  <a:lumMod val="75000"/>
                </a:schemeClr>
              </a:solidFill>
            </a:endParaRPr>
          </a:p>
        </p:txBody>
      </p:sp>
      <p:sp>
        <p:nvSpPr>
          <p:cNvPr id="19459" name="Content Placeholder 2"/>
          <p:cNvSpPr>
            <a:spLocks noGrp="1"/>
          </p:cNvSpPr>
          <p:nvPr>
            <p:ph idx="1"/>
          </p:nvPr>
        </p:nvSpPr>
        <p:spPr>
          <a:xfrm>
            <a:off x="457200" y="2057400"/>
            <a:ext cx="8229600" cy="4068763"/>
          </a:xfrm>
        </p:spPr>
        <p:txBody>
          <a:bodyPr/>
          <a:lstStyle/>
          <a:p>
            <a:pPr eaLnBrk="1" hangingPunct="1"/>
            <a:r>
              <a:rPr lang="en-US" smtClean="0"/>
              <a:t>Proteomics techniques for cardiovascular disease diagnosis are characterized by the molecular mechanism of the disease.</a:t>
            </a:r>
          </a:p>
          <a:p>
            <a:pPr eaLnBrk="1" hangingPunct="1"/>
            <a:r>
              <a:rPr lang="en-US" smtClean="0"/>
              <a:t>Till date more than 40 altered proteins levels have been identified for cardiovascular proteomics experiments</a:t>
            </a:r>
          </a:p>
          <a:p>
            <a:pPr eaLnBrk="1" hangingPunct="1"/>
            <a:r>
              <a:rPr lang="en-US" smtClean="0"/>
              <a:t>Due to upregulation or downregulation of specific genes alter the protein levels in the chronic conditions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2819400" y="3048000"/>
            <a:ext cx="3276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CA" sz="3200" b="1">
                <a:solidFill>
                  <a:srgbClr val="FF0000"/>
                </a:solidFill>
                <a:latin typeface="Lucida Handwriting" pitchFamily="66" charset="0"/>
              </a:rPr>
              <a:t>Mobeen Raja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ChangeArrowheads="1"/>
          </p:cNvSpPr>
          <p:nvPr/>
        </p:nvSpPr>
        <p:spPr bwMode="auto">
          <a:xfrm>
            <a:off x="342900" y="558800"/>
            <a:ext cx="83820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3000" dirty="0"/>
              <a:t>Journal of Proteomics &amp; Bioinformatics</a:t>
            </a:r>
            <a:br>
              <a:rPr lang="en-US" sz="3000" dirty="0"/>
            </a:br>
            <a:r>
              <a:rPr lang="en-US" sz="3000" dirty="0"/>
              <a:t>Related Journals</a:t>
            </a:r>
          </a:p>
        </p:txBody>
      </p:sp>
      <p:sp>
        <p:nvSpPr>
          <p:cNvPr id="21509" name="Rectangle 4"/>
          <p:cNvSpPr>
            <a:spLocks noChangeArrowheads="1"/>
          </p:cNvSpPr>
          <p:nvPr/>
        </p:nvSpPr>
        <p:spPr bwMode="auto">
          <a:xfrm>
            <a:off x="228600" y="2286000"/>
            <a:ext cx="89154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indent="-342900">
              <a:buFont typeface="Wingdings" pitchFamily="2" charset="2"/>
              <a:buChar char="Ø"/>
            </a:pPr>
            <a:r>
              <a:rPr lang="en-US" sz="2800" dirty="0" err="1">
                <a:hlinkClick r:id="rId2"/>
              </a:rPr>
              <a:t>Transcriptomics</a:t>
            </a:r>
            <a:r>
              <a:rPr lang="en-US" sz="2800" dirty="0">
                <a:hlinkClick r:id="rId2"/>
              </a:rPr>
              <a:t>: Open Access</a:t>
            </a:r>
            <a:endParaRPr lang="en-US" sz="2800" dirty="0"/>
          </a:p>
          <a:p>
            <a:pPr marL="342900" indent="-342900">
              <a:buFont typeface="Wingdings" pitchFamily="2" charset="2"/>
              <a:buChar char="Ø"/>
            </a:pPr>
            <a:r>
              <a:rPr lang="en-US" sz="2800" dirty="0">
                <a:hlinkClick r:id="rId3" tooltip="Journal of Pharmacogenomics &amp; Pharmacoproteomics "/>
              </a:rPr>
              <a:t>Journal of Pharmacogenomics &amp; </a:t>
            </a:r>
            <a:r>
              <a:rPr lang="en-US" sz="2800" dirty="0" err="1">
                <a:hlinkClick r:id="rId3" tooltip="Journal of Pharmacogenomics &amp; Pharmacoproteomics "/>
              </a:rPr>
              <a:t>Pharmacoproteomics</a:t>
            </a:r>
            <a:r>
              <a:rPr lang="en-US" sz="2800" dirty="0">
                <a:hlinkClick r:id="rId3" tooltip="Journal of Pharmacogenomics &amp; Pharmacoproteomics "/>
              </a:rPr>
              <a:t> </a:t>
            </a:r>
            <a:endParaRPr lang="en-US" sz="2800" dirty="0"/>
          </a:p>
          <a:p>
            <a:pPr marL="342900" indent="-342900">
              <a:buFont typeface="Wingdings" pitchFamily="2" charset="2"/>
              <a:buChar char="Ø"/>
            </a:pPr>
            <a:r>
              <a:rPr lang="en-US" sz="2800" dirty="0">
                <a:hlinkClick r:id="rId4"/>
              </a:rPr>
              <a:t>Journal of Data Mining in Genomics &amp; Proteomics</a:t>
            </a:r>
            <a:endParaRPr lang="en-US" sz="2800" dirty="0"/>
          </a:p>
        </p:txBody>
      </p:sp>
      <p:pic>
        <p:nvPicPr>
          <p:cNvPr id="21510" name="Picture 1" descr="C:\Users\satyavarali-m\Desktop\ag_abi_projectarea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4572000"/>
            <a:ext cx="31242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3901" y="1981200"/>
            <a:ext cx="8420100" cy="3185487"/>
          </a:xfrm>
          <a:prstGeom prst="rect">
            <a:avLst/>
          </a:prstGeom>
        </p:spPr>
        <p:txBody>
          <a:bodyPr>
            <a:spAutoFit/>
          </a:bodyPr>
          <a:lstStyle/>
          <a:p>
            <a:pPr>
              <a:defRPr/>
            </a:pPr>
            <a:r>
              <a:rPr lang="en-US" sz="3200" dirty="0" smtClean="0">
                <a:latin typeface="+mn-lt"/>
              </a:rPr>
              <a:t>For more details on </a:t>
            </a:r>
            <a:r>
              <a:rPr lang="en-US" sz="3200" dirty="0">
                <a:latin typeface="+mn-lt"/>
              </a:rPr>
              <a:t>Conferences Related</a:t>
            </a:r>
          </a:p>
          <a:p>
            <a:pPr>
              <a:defRPr/>
            </a:pPr>
            <a:r>
              <a:rPr lang="en-US" sz="3200" dirty="0" smtClean="0">
                <a:latin typeface="+mn-lt"/>
              </a:rPr>
              <a:t>Journal </a:t>
            </a:r>
            <a:r>
              <a:rPr lang="en-US" sz="3200" dirty="0">
                <a:latin typeface="+mn-lt"/>
              </a:rPr>
              <a:t>of Proteomics &amp; </a:t>
            </a:r>
            <a:r>
              <a:rPr lang="en-US" sz="3200" dirty="0" smtClean="0">
                <a:latin typeface="+mn-lt"/>
              </a:rPr>
              <a:t>Bioinformatics please visit: </a:t>
            </a:r>
          </a:p>
          <a:p>
            <a:pPr>
              <a:defRPr/>
            </a:pPr>
            <a:endParaRPr lang="en-US" sz="3500" dirty="0" smtClean="0">
              <a:latin typeface="+mn-lt"/>
            </a:endParaRPr>
          </a:p>
          <a:p>
            <a:pPr>
              <a:defRPr/>
            </a:pPr>
            <a:r>
              <a:rPr lang="en-US" sz="3500" b="1" dirty="0">
                <a:latin typeface="+mn-lt"/>
                <a:hlinkClick r:id="rId2"/>
              </a:rPr>
              <a:t>http://</a:t>
            </a:r>
            <a:r>
              <a:rPr lang="en-US" sz="3500" b="1" dirty="0" smtClean="0">
                <a:latin typeface="+mn-lt"/>
                <a:hlinkClick r:id="rId2"/>
              </a:rPr>
              <a:t>www.conferenceseries.com/biochemistry-meetings</a:t>
            </a:r>
            <a:endParaRPr lang="en-US" sz="3500" b="1" dirty="0">
              <a:latin typeface="+mn-lt"/>
            </a:endParaRPr>
          </a:p>
        </p:txBody>
      </p:sp>
    </p:spTree>
    <p:extLst>
      <p:ext uri="{BB962C8B-B14F-4D97-AF65-F5344CB8AC3E}">
        <p14:creationId xmlns:p14="http://schemas.microsoft.com/office/powerpoint/2010/main" val="31535123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2057400"/>
            <a:ext cx="8001000" cy="3693319"/>
          </a:xfrm>
          <a:prstGeom prst="rect">
            <a:avLst/>
          </a:prstGeom>
        </p:spPr>
        <p:txBody>
          <a:bodyPr>
            <a:spAutoFit/>
          </a:bodyPr>
          <a:lstStyle/>
          <a:p>
            <a:pPr algn="just">
              <a:defRPr/>
            </a:pPr>
            <a:r>
              <a:rPr lang="en-US" sz="2600" dirty="0" smtClean="0">
                <a:latin typeface="+mn-lt"/>
              </a:rPr>
              <a:t>Open </a:t>
            </a:r>
            <a:r>
              <a:rPr lang="en-US" sz="2600" dirty="0">
                <a:latin typeface="+mn-lt"/>
              </a:rPr>
              <a:t>Access Membership </a:t>
            </a:r>
            <a:r>
              <a:rPr lang="en-US" sz="2600" dirty="0" smtClean="0">
                <a:latin typeface="+mn-lt"/>
              </a:rPr>
              <a:t>with OMICS International enables academicians,</a:t>
            </a:r>
            <a:r>
              <a:rPr lang="en-US" sz="2600" dirty="0">
                <a:latin typeface="+mn-lt"/>
              </a:rPr>
              <a:t> research institutions, funders and corporations to actively encourage open access in scholarly communication and the dissemination of research published by their authors.</a:t>
            </a:r>
          </a:p>
          <a:p>
            <a:pPr algn="just">
              <a:defRPr/>
            </a:pPr>
            <a:r>
              <a:rPr lang="en-US" sz="2600" dirty="0">
                <a:latin typeface="+mn-lt"/>
              </a:rPr>
              <a:t>For more details and benefits, click on the link below:</a:t>
            </a:r>
          </a:p>
          <a:p>
            <a:pPr algn="just">
              <a:defRPr/>
            </a:pPr>
            <a:r>
              <a:rPr lang="en-US" sz="2600" dirty="0">
                <a:latin typeface="+mn-lt"/>
                <a:hlinkClick r:id="rId2"/>
              </a:rPr>
              <a:t>http://omicsonline.org/membership.php</a:t>
            </a:r>
            <a:endParaRPr lang="en-US" sz="2600" dirty="0">
              <a:latin typeface="+mn-lt"/>
            </a:endParaRPr>
          </a:p>
        </p:txBody>
      </p:sp>
    </p:spTree>
    <p:extLst>
      <p:ext uri="{BB962C8B-B14F-4D97-AF65-F5344CB8AC3E}">
        <p14:creationId xmlns:p14="http://schemas.microsoft.com/office/powerpoint/2010/main" val="1721726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normAutofit fontScale="92500"/>
          </a:bodyPr>
          <a:lstStyle/>
          <a:p>
            <a:pPr eaLnBrk="1" fontAlgn="auto" hangingPunct="1">
              <a:spcAft>
                <a:spcPts val="0"/>
              </a:spcAft>
              <a:buFont typeface="Arial" pitchFamily="34" charset="0"/>
              <a:buNone/>
              <a:defRPr/>
            </a:pPr>
            <a:r>
              <a:rPr lang="en-US" dirty="0">
                <a:solidFill>
                  <a:schemeClr val="tx1"/>
                </a:solidFill>
              </a:rPr>
              <a:t>Dr. </a:t>
            </a:r>
            <a:r>
              <a:rPr lang="en-US" dirty="0" smtClean="0">
                <a:solidFill>
                  <a:schemeClr val="tx1"/>
                </a:solidFill>
              </a:rPr>
              <a:t>Mobeen Raja (University of Toronto)</a:t>
            </a:r>
            <a:endParaRPr lang="en-US"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tx1"/>
                </a:solidFill>
              </a:rPr>
              <a:t>Dr. Mobeen Raja Biography </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US" dirty="0"/>
              <a:t>Mobeen Raja is </a:t>
            </a:r>
            <a:r>
              <a:rPr lang="en-US" dirty="0" smtClean="0"/>
              <a:t>a </a:t>
            </a:r>
            <a:r>
              <a:rPr lang="en-US" dirty="0"/>
              <a:t>research scientist in the field of </a:t>
            </a:r>
            <a:r>
              <a:rPr lang="en-US" dirty="0" smtClean="0"/>
              <a:t>membrane transport proteins and ion channels and their roles in health and diseases, like type-2 </a:t>
            </a:r>
            <a:r>
              <a:rPr lang="en-US" dirty="0"/>
              <a:t>diabetes </a:t>
            </a:r>
            <a:r>
              <a:rPr lang="en-US" dirty="0" smtClean="0"/>
              <a:t>or cystic fibrosis. He received his PhD in biophysical chemistry and molecular physiology from Max-Plank-Institute for Molecular Physiology, Dortmund, Germany. He </a:t>
            </a:r>
            <a:r>
              <a:rPr lang="en-US" dirty="0"/>
              <a:t>carried out his </a:t>
            </a:r>
            <a:r>
              <a:rPr lang="en-US" dirty="0" smtClean="0"/>
              <a:t>postdoctoral </a:t>
            </a:r>
            <a:r>
              <a:rPr lang="en-US" dirty="0"/>
              <a:t>fellowship in the field of potassium channels awarded by the Federation of European Biochemical </a:t>
            </a:r>
            <a:r>
              <a:rPr lang="en-US" dirty="0" err="1"/>
              <a:t>Socities</a:t>
            </a:r>
            <a:r>
              <a:rPr lang="en-US" dirty="0"/>
              <a:t> (FEBS</a:t>
            </a:r>
            <a:r>
              <a:rPr lang="en-US" dirty="0" smtClean="0"/>
              <a:t>). </a:t>
            </a:r>
            <a:r>
              <a:rPr lang="en-US" dirty="0"/>
              <a:t>He </a:t>
            </a:r>
            <a:r>
              <a:rPr lang="en-US" dirty="0" smtClean="0"/>
              <a:t>also received </a:t>
            </a:r>
            <a:r>
              <a:rPr lang="en-US" dirty="0"/>
              <a:t>a prestigious Marie-Curie Intra-European </a:t>
            </a:r>
            <a:r>
              <a:rPr lang="en-US" dirty="0" smtClean="0"/>
              <a:t>Fellowship. He </a:t>
            </a:r>
            <a:r>
              <a:rPr lang="en-US" dirty="0"/>
              <a:t>is serving as an editorial board member of international journals and reviewer of </a:t>
            </a:r>
            <a:r>
              <a:rPr lang="en-US" dirty="0" smtClean="0"/>
              <a:t>more than 5 </a:t>
            </a:r>
            <a:r>
              <a:rPr lang="en-US" dirty="0"/>
              <a:t>journals. Number of research publications and review articles: </a:t>
            </a:r>
            <a:r>
              <a:rPr lang="en-US" dirty="0" smtClean="0"/>
              <a:t>25. </a:t>
            </a:r>
            <a:r>
              <a:rPr lang="en-US" dirty="0"/>
              <a:t>Reviewer of EMBO Journal/Report, Nature Protocols, Biophysical Chemistry, </a:t>
            </a:r>
            <a:r>
              <a:rPr lang="en-US" dirty="0" err="1"/>
              <a:t>Biochimie</a:t>
            </a:r>
            <a:r>
              <a:rPr lang="en-US" dirty="0"/>
              <a:t> etc</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1"/>
                </a:solidFill>
              </a:rPr>
              <a:t>Dr. Mobeen Raja Research Interests</a:t>
            </a:r>
            <a:endParaRPr lang="en-US" dirty="0">
              <a:solidFill>
                <a:schemeClr val="accent1">
                  <a:lumMod val="75000"/>
                </a:schemeClr>
              </a:solidFill>
            </a:endParaRPr>
          </a:p>
        </p:txBody>
      </p:sp>
      <p:sp>
        <p:nvSpPr>
          <p:cNvPr id="3" name="Content Placeholder 2"/>
          <p:cNvSpPr>
            <a:spLocks noGrp="1"/>
          </p:cNvSpPr>
          <p:nvPr>
            <p:ph idx="1"/>
          </p:nvPr>
        </p:nvSpPr>
        <p:spPr>
          <a:xfrm>
            <a:off x="457200" y="1752600"/>
            <a:ext cx="8229600" cy="2895600"/>
          </a:xfrm>
        </p:spPr>
        <p:txBody>
          <a:bodyPr rtlCol="0">
            <a:normAutofit fontScale="92500" lnSpcReduction="10000"/>
          </a:bodyPr>
          <a:lstStyle/>
          <a:p>
            <a:pPr eaLnBrk="1" fontAlgn="auto" hangingPunct="1">
              <a:spcAft>
                <a:spcPts val="0"/>
              </a:spcAft>
              <a:buFont typeface="Arial" pitchFamily="34" charset="0"/>
              <a:buChar char="•"/>
              <a:defRPr/>
            </a:pPr>
            <a:r>
              <a:rPr lang="en-US" dirty="0"/>
              <a:t>Dr</a:t>
            </a:r>
            <a:r>
              <a:rPr lang="en-US" dirty="0" smtClean="0"/>
              <a:t>. Mobeen Raja’s is </a:t>
            </a:r>
            <a:r>
              <a:rPr lang="en-US" dirty="0"/>
              <a:t>interested </a:t>
            </a:r>
            <a:r>
              <a:rPr lang="en-US" dirty="0" smtClean="0"/>
              <a:t>in structure-function studies of </a:t>
            </a:r>
            <a:r>
              <a:rPr lang="en-US" dirty="0"/>
              <a:t>membrane protein transporters (glucose </a:t>
            </a:r>
            <a:r>
              <a:rPr lang="en-US" dirty="0" smtClean="0"/>
              <a:t>transporters</a:t>
            </a:r>
            <a:r>
              <a:rPr lang="en-US" dirty="0"/>
              <a:t>), </a:t>
            </a:r>
            <a:r>
              <a:rPr lang="en-US" dirty="0" smtClean="0"/>
              <a:t>potassium </a:t>
            </a:r>
            <a:r>
              <a:rPr lang="en-US" dirty="0"/>
              <a:t>ion channels and their roles in health and </a:t>
            </a:r>
            <a:r>
              <a:rPr lang="en-US" dirty="0" smtClean="0"/>
              <a:t>genetic diseases</a:t>
            </a:r>
            <a:r>
              <a:rPr lang="en-US" dirty="0"/>
              <a:t>. He has been involved in </a:t>
            </a:r>
            <a:r>
              <a:rPr lang="en-US" dirty="0" smtClean="0"/>
              <a:t>understanding the mechanism of genetic mutations, protein-protein/drug/inhibitor/activator and protein-lipid </a:t>
            </a:r>
            <a:r>
              <a:rPr lang="en-US" dirty="0"/>
              <a:t>interactions </a:t>
            </a:r>
            <a:r>
              <a:rPr lang="en-US" dirty="0" smtClean="0"/>
              <a:t>by utilizing molecular/cellular biology, membrane biology, mutagenesis, biochemistry, bioinformatics and proteomics approaches.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solidFill>
                  <a:schemeClr val="tx1"/>
                </a:solidFill>
              </a:rPr>
              <a:t>MOST Recent Publications </a:t>
            </a:r>
            <a:r>
              <a:rPr lang="en-US" dirty="0">
                <a:solidFill>
                  <a:schemeClr val="tx1"/>
                </a:solidFill>
              </a:rPr>
              <a:t>Authored By </a:t>
            </a:r>
            <a:r>
              <a:rPr lang="en-US" dirty="0" smtClean="0">
                <a:solidFill>
                  <a:schemeClr val="tx1"/>
                </a:solidFill>
              </a:rPr>
              <a:t>Dr. Mobeen Raja</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n-US" dirty="0"/>
              <a:t>Special interaction of anionic </a:t>
            </a:r>
            <a:r>
              <a:rPr lang="en-US" dirty="0" err="1"/>
              <a:t>phosphatidic</a:t>
            </a:r>
            <a:r>
              <a:rPr lang="en-US" dirty="0"/>
              <a:t> acid promotes high secondary structure in </a:t>
            </a:r>
            <a:r>
              <a:rPr lang="en-US" dirty="0" err="1"/>
              <a:t>tetrameric</a:t>
            </a:r>
            <a:r>
              <a:rPr lang="en-US" dirty="0"/>
              <a:t> potassium channel. J </a:t>
            </a:r>
            <a:r>
              <a:rPr lang="en-US" dirty="0" err="1"/>
              <a:t>Membr</a:t>
            </a:r>
            <a:r>
              <a:rPr lang="en-US" dirty="0"/>
              <a:t> </a:t>
            </a:r>
            <a:r>
              <a:rPr lang="en-US" dirty="0" err="1"/>
              <a:t>Biol</a:t>
            </a:r>
            <a:r>
              <a:rPr lang="en-US" dirty="0"/>
              <a:t> 2014 Aug 15;247(8):747-52. </a:t>
            </a:r>
            <a:r>
              <a:rPr lang="en-US" dirty="0" err="1"/>
              <a:t>Epub</a:t>
            </a:r>
            <a:r>
              <a:rPr lang="en-US" dirty="0"/>
              <a:t> 2014 Jul 15.</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dirty="0"/>
              <a:t>SLC5 and SLC2 transporters in epithelia-cellular role and molecular mechanisms. </a:t>
            </a:r>
            <a:r>
              <a:rPr lang="en-US" dirty="0" err="1"/>
              <a:t>Curr</a:t>
            </a:r>
            <a:r>
              <a:rPr lang="en-US" dirty="0"/>
              <a:t> Top </a:t>
            </a:r>
            <a:r>
              <a:rPr lang="en-US" dirty="0" err="1"/>
              <a:t>Membr</a:t>
            </a:r>
            <a:r>
              <a:rPr lang="en-US" dirty="0"/>
              <a:t> 2012 ;70:29-76</a:t>
            </a:r>
          </a:p>
          <a:p>
            <a:pPr eaLnBrk="1" fontAlgn="auto" hangingPunct="1">
              <a:spcAft>
                <a:spcPts val="0"/>
              </a:spcAft>
              <a:buFont typeface="Arial" pitchFamily="34" charset="0"/>
              <a:buChar char="•"/>
              <a:defRPr/>
            </a:pPr>
            <a:endParaRPr lang="en-US" dirty="0"/>
          </a:p>
          <a:p>
            <a:pPr eaLnBrk="1" fontAlgn="auto" hangingPunct="1">
              <a:spcAft>
                <a:spcPts val="0"/>
              </a:spcAft>
              <a:buFont typeface="Arial" pitchFamily="34" charset="0"/>
              <a:buChar char="•"/>
              <a:defRPr/>
            </a:pPr>
            <a:r>
              <a:rPr lang="en-US" dirty="0"/>
              <a:t>Structural insights into genetic variants of Na(+)/glucose </a:t>
            </a:r>
            <a:r>
              <a:rPr lang="en-US" dirty="0" err="1"/>
              <a:t>cotransporter</a:t>
            </a:r>
            <a:r>
              <a:rPr lang="en-US" dirty="0"/>
              <a:t> SGLT1 causing glucose-</a:t>
            </a:r>
            <a:r>
              <a:rPr lang="en-US" dirty="0" err="1"/>
              <a:t>galactose</a:t>
            </a:r>
            <a:r>
              <a:rPr lang="en-US" dirty="0"/>
              <a:t> </a:t>
            </a:r>
            <a:r>
              <a:rPr lang="en-US" dirty="0" err="1"/>
              <a:t>malabsorption</a:t>
            </a:r>
            <a:r>
              <a:rPr lang="en-US" dirty="0"/>
              <a:t>: </a:t>
            </a:r>
            <a:r>
              <a:rPr lang="en-US" dirty="0" err="1"/>
              <a:t>vSGLT</a:t>
            </a:r>
            <a:r>
              <a:rPr lang="en-US" dirty="0"/>
              <a:t> as a model structure. Cell </a:t>
            </a:r>
            <a:r>
              <a:rPr lang="en-US" dirty="0" err="1"/>
              <a:t>Biochem</a:t>
            </a:r>
            <a:r>
              <a:rPr lang="en-US" dirty="0"/>
              <a:t> </a:t>
            </a:r>
            <a:r>
              <a:rPr lang="en-US" dirty="0" err="1"/>
              <a:t>Biophys</a:t>
            </a:r>
            <a:r>
              <a:rPr lang="en-US" dirty="0"/>
              <a:t> 2012 Jun;63(2):151-8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61350" cy="1039813"/>
          </a:xfrm>
        </p:spPr>
        <p:txBody>
          <a:bodyPr/>
          <a:lstStyle/>
          <a:p>
            <a:pPr eaLnBrk="1" fontAlgn="auto" hangingPunct="1">
              <a:spcAft>
                <a:spcPts val="0"/>
              </a:spcAft>
              <a:defRPr/>
            </a:pPr>
            <a:r>
              <a:rPr lang="en-US" dirty="0" smtClean="0">
                <a:solidFill>
                  <a:schemeClr val="accent1">
                    <a:lumMod val="75000"/>
                  </a:schemeClr>
                </a:solidFill>
              </a:rPr>
              <a:t>What is PROTEOMICS</a:t>
            </a:r>
            <a:endParaRPr lang="en-US" dirty="0">
              <a:solidFill>
                <a:schemeClr val="accent1">
                  <a:lumMod val="75000"/>
                </a:schemeClr>
              </a:solidFill>
            </a:endParaRPr>
          </a:p>
        </p:txBody>
      </p:sp>
      <p:sp>
        <p:nvSpPr>
          <p:cNvPr id="3" name="Content Placeholder 2"/>
          <p:cNvSpPr>
            <a:spLocks noGrp="1"/>
          </p:cNvSpPr>
          <p:nvPr>
            <p:ph idx="1"/>
          </p:nvPr>
        </p:nvSpPr>
        <p:spPr>
          <a:xfrm>
            <a:off x="457200" y="2362200"/>
            <a:ext cx="8229600" cy="3763963"/>
          </a:xfrm>
        </p:spPr>
        <p:txBody>
          <a:bodyPr rtlCol="0">
            <a:normAutofit/>
          </a:bodyPr>
          <a:lstStyle/>
          <a:p>
            <a:pPr eaLnBrk="1" fontAlgn="auto" hangingPunct="1">
              <a:spcAft>
                <a:spcPts val="0"/>
              </a:spcAft>
              <a:buFont typeface="Arial" pitchFamily="34" charset="0"/>
              <a:buChar char="•"/>
              <a:defRPr/>
            </a:pPr>
            <a:r>
              <a:rPr lang="en-US" dirty="0"/>
              <a:t>The science that deals with the study of the role, </a:t>
            </a:r>
            <a:r>
              <a:rPr lang="en-US" dirty="0" smtClean="0"/>
              <a:t>structure, </a:t>
            </a:r>
            <a:r>
              <a:rPr lang="en-US" dirty="0"/>
              <a:t>function and interaction of proteins is </a:t>
            </a:r>
            <a:r>
              <a:rPr lang="en-US" dirty="0" smtClean="0"/>
              <a:t>Proteomics</a:t>
            </a:r>
          </a:p>
          <a:p>
            <a:pPr eaLnBrk="1" fontAlgn="auto" hangingPunct="1">
              <a:spcAft>
                <a:spcPts val="0"/>
              </a:spcAft>
              <a:buFont typeface="Arial" pitchFamily="34" charset="0"/>
              <a:buChar char="•"/>
              <a:defRPr/>
            </a:pPr>
            <a:r>
              <a:rPr lang="en-US" dirty="0" smtClean="0"/>
              <a:t>These Proteins are the active biological agents in the cell</a:t>
            </a:r>
          </a:p>
          <a:p>
            <a:pPr marL="114300" indent="0" eaLnBrk="1" fontAlgn="auto" hangingPunct="1">
              <a:spcAft>
                <a:spcPts val="0"/>
              </a:spcAft>
              <a:buFont typeface="Arial" pitchFamily="34" charset="0"/>
              <a:buNone/>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chemeClr val="accent1">
                    <a:lumMod val="75000"/>
                  </a:schemeClr>
                </a:solidFill>
              </a:rPr>
              <a:t>Application of Proteomics</a:t>
            </a:r>
            <a:endParaRPr lang="en-US" dirty="0">
              <a:solidFill>
                <a:schemeClr val="accent1">
                  <a:lumMod val="75000"/>
                </a:schemeClr>
              </a:solidFill>
            </a:endParaRPr>
          </a:p>
        </p:txBody>
      </p:sp>
      <p:sp>
        <p:nvSpPr>
          <p:cNvPr id="15363" name="Content Placeholder 2"/>
          <p:cNvSpPr>
            <a:spLocks noGrp="1"/>
          </p:cNvSpPr>
          <p:nvPr>
            <p:ph idx="1"/>
          </p:nvPr>
        </p:nvSpPr>
        <p:spPr>
          <a:xfrm>
            <a:off x="457200" y="2209800"/>
            <a:ext cx="8229600" cy="3916363"/>
          </a:xfrm>
        </p:spPr>
        <p:txBody>
          <a:bodyPr/>
          <a:lstStyle/>
          <a:p>
            <a:pPr eaLnBrk="1" hangingPunct="1"/>
            <a:r>
              <a:rPr lang="en-US" smtClean="0"/>
              <a:t>Biomarker Discovery</a:t>
            </a:r>
          </a:p>
          <a:p>
            <a:pPr eaLnBrk="1" hangingPunct="1"/>
            <a:r>
              <a:rPr lang="en-US" smtClean="0"/>
              <a:t>Cancer Research</a:t>
            </a:r>
          </a:p>
          <a:p>
            <a:pPr eaLnBrk="1" hangingPunct="1"/>
            <a:r>
              <a:rPr lang="en-US" smtClean="0"/>
              <a:t>Disease Diagnosis</a:t>
            </a:r>
          </a:p>
          <a:p>
            <a:pPr eaLnBrk="1" hangingPunct="1"/>
            <a:r>
              <a:rPr lang="en-US" smtClean="0"/>
              <a:t>Cardiovascular research</a:t>
            </a:r>
          </a:p>
          <a:p>
            <a:pPr eaLnBrk="1" hangingPunct="1"/>
            <a:endParaRPr lang="en-US" smtClean="0"/>
          </a:p>
          <a:p>
            <a:pPr eaLnBrk="1" hangingPunct="1"/>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Biomarker </a:t>
            </a:r>
            <a:r>
              <a:rPr lang="en-US" dirty="0" smtClean="0">
                <a:solidFill>
                  <a:schemeClr val="accent1">
                    <a:lumMod val="75000"/>
                  </a:schemeClr>
                </a:solidFill>
              </a:rPr>
              <a:t>Discovery</a:t>
            </a:r>
            <a:endParaRPr lang="en-US" dirty="0">
              <a:solidFill>
                <a:schemeClr val="accent1">
                  <a:lumMod val="75000"/>
                </a:schemeClr>
              </a:solidFill>
            </a:endParaRPr>
          </a:p>
        </p:txBody>
      </p:sp>
      <p:sp>
        <p:nvSpPr>
          <p:cNvPr id="16387" name="Content Placeholder 2"/>
          <p:cNvSpPr>
            <a:spLocks noGrp="1"/>
          </p:cNvSpPr>
          <p:nvPr>
            <p:ph idx="1"/>
          </p:nvPr>
        </p:nvSpPr>
        <p:spPr>
          <a:xfrm>
            <a:off x="457200" y="2057400"/>
            <a:ext cx="8229600" cy="4068763"/>
          </a:xfrm>
        </p:spPr>
        <p:txBody>
          <a:bodyPr/>
          <a:lstStyle/>
          <a:p>
            <a:pPr eaLnBrk="1" hangingPunct="1"/>
            <a:r>
              <a:rPr lang="en-US" smtClean="0"/>
              <a:t>Proteomics is extremely beneficial study in identification of a measurable biological indicator of a specific biological state which has the potential to improve the patient survival rate affectively i.e. biomarkers.</a:t>
            </a:r>
          </a:p>
          <a:p>
            <a:pPr eaLnBrk="1" hangingPunct="1"/>
            <a:r>
              <a:rPr lang="en-US" smtClean="0"/>
              <a:t>Metabolites and antibodies are also used as biomarkers in genomics, transcriptomics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Cancer </a:t>
            </a:r>
            <a:r>
              <a:rPr lang="en-US" dirty="0" smtClean="0">
                <a:solidFill>
                  <a:schemeClr val="accent1">
                    <a:lumMod val="75000"/>
                  </a:schemeClr>
                </a:solidFill>
              </a:rPr>
              <a:t>Research</a:t>
            </a:r>
            <a:endParaRPr lang="en-US" dirty="0">
              <a:solidFill>
                <a:schemeClr val="accent1">
                  <a:lumMod val="75000"/>
                </a:schemeClr>
              </a:solidFill>
            </a:endParaRPr>
          </a:p>
        </p:txBody>
      </p:sp>
      <p:sp>
        <p:nvSpPr>
          <p:cNvPr id="17411" name="Content Placeholder 2"/>
          <p:cNvSpPr>
            <a:spLocks noGrp="1"/>
          </p:cNvSpPr>
          <p:nvPr>
            <p:ph idx="1"/>
          </p:nvPr>
        </p:nvSpPr>
        <p:spPr>
          <a:xfrm>
            <a:off x="457200" y="2438400"/>
            <a:ext cx="8229600" cy="3687763"/>
          </a:xfrm>
        </p:spPr>
        <p:txBody>
          <a:bodyPr/>
          <a:lstStyle/>
          <a:p>
            <a:pPr eaLnBrk="1" hangingPunct="1"/>
            <a:r>
              <a:rPr lang="en-US" smtClean="0"/>
              <a:t>Analysis of differential expression of proteins in the diseased tissue and the normal tissue help in the cancer research</a:t>
            </a:r>
          </a:p>
          <a:p>
            <a:pPr eaLnBrk="1" hangingPunct="1"/>
            <a:r>
              <a:rPr lang="en-US" smtClean="0"/>
              <a:t>Identification of the proteins is useful as diagnostic markers for the early detection of disease, can be used as drug targets and for the development of novel therapeutic agents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524</TotalTime>
  <Words>801</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Apothecary</vt:lpstr>
      <vt:lpstr>PowerPoint Presentation</vt:lpstr>
      <vt:lpstr>PowerPoint Presentation</vt:lpstr>
      <vt:lpstr>Dr. Mobeen Raja Biography </vt:lpstr>
      <vt:lpstr>Dr. Mobeen Raja Research Interests</vt:lpstr>
      <vt:lpstr>MOST Recent Publications Authored By Dr. Mobeen Raja</vt:lpstr>
      <vt:lpstr>What is PROTEOMICS</vt:lpstr>
      <vt:lpstr>Application of Proteomics</vt:lpstr>
      <vt:lpstr>Biomarker Discovery</vt:lpstr>
      <vt:lpstr>Cancer Research</vt:lpstr>
      <vt:lpstr>Disease Diagnosis</vt:lpstr>
      <vt:lpstr>Cardiovascular research</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Editor PPT</dc:title>
  <dc:creator>rakesh-m</dc:creator>
  <cp:lastModifiedBy>OMICS-WS080</cp:lastModifiedBy>
  <cp:revision>37</cp:revision>
  <cp:lastPrinted>2015-10-19T10:27:53Z</cp:lastPrinted>
  <dcterms:created xsi:type="dcterms:W3CDTF">2014-10-01T07:09:36Z</dcterms:created>
  <dcterms:modified xsi:type="dcterms:W3CDTF">2015-10-19T10:28:08Z</dcterms:modified>
</cp:coreProperties>
</file>