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314" r:id="rId3"/>
    <p:sldId id="313"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5" r:id="rId59"/>
    <p:sldId id="316" r:id="rId60"/>
    <p:sldId id="317"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59CB01-4E61-479C-AE89-A9B99BCE0A04}"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709D3-3140-4EF0-93E0-C43675B56280}" type="slidenum">
              <a:rPr lang="en-US" smtClean="0"/>
              <a:t>‹#›</a:t>
            </a:fld>
            <a:endParaRPr lang="en-US"/>
          </a:p>
        </p:txBody>
      </p:sp>
    </p:spTree>
    <p:extLst>
      <p:ext uri="{BB962C8B-B14F-4D97-AF65-F5344CB8AC3E}">
        <p14:creationId xmlns:p14="http://schemas.microsoft.com/office/powerpoint/2010/main" val="237873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9CB01-4E61-479C-AE89-A9B99BCE0A04}"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709D3-3140-4EF0-93E0-C43675B56280}" type="slidenum">
              <a:rPr lang="en-US" smtClean="0"/>
              <a:t>‹#›</a:t>
            </a:fld>
            <a:endParaRPr lang="en-US"/>
          </a:p>
        </p:txBody>
      </p:sp>
    </p:spTree>
    <p:extLst>
      <p:ext uri="{BB962C8B-B14F-4D97-AF65-F5344CB8AC3E}">
        <p14:creationId xmlns:p14="http://schemas.microsoft.com/office/powerpoint/2010/main" val="1158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9CB01-4E61-479C-AE89-A9B99BCE0A04}"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709D3-3140-4EF0-93E0-C43675B56280}" type="slidenum">
              <a:rPr lang="en-US" smtClean="0"/>
              <a:t>‹#›</a:t>
            </a:fld>
            <a:endParaRPr lang="en-US"/>
          </a:p>
        </p:txBody>
      </p:sp>
    </p:spTree>
    <p:extLst>
      <p:ext uri="{BB962C8B-B14F-4D97-AF65-F5344CB8AC3E}">
        <p14:creationId xmlns:p14="http://schemas.microsoft.com/office/powerpoint/2010/main" val="5132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9CB01-4E61-479C-AE89-A9B99BCE0A04}"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709D3-3140-4EF0-93E0-C43675B56280}" type="slidenum">
              <a:rPr lang="en-US" smtClean="0"/>
              <a:t>‹#›</a:t>
            </a:fld>
            <a:endParaRPr lang="en-US"/>
          </a:p>
        </p:txBody>
      </p:sp>
    </p:spTree>
    <p:extLst>
      <p:ext uri="{BB962C8B-B14F-4D97-AF65-F5344CB8AC3E}">
        <p14:creationId xmlns:p14="http://schemas.microsoft.com/office/powerpoint/2010/main" val="207191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59CB01-4E61-479C-AE89-A9B99BCE0A04}"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709D3-3140-4EF0-93E0-C43675B56280}" type="slidenum">
              <a:rPr lang="en-US" smtClean="0"/>
              <a:t>‹#›</a:t>
            </a:fld>
            <a:endParaRPr lang="en-US"/>
          </a:p>
        </p:txBody>
      </p:sp>
    </p:spTree>
    <p:extLst>
      <p:ext uri="{BB962C8B-B14F-4D97-AF65-F5344CB8AC3E}">
        <p14:creationId xmlns:p14="http://schemas.microsoft.com/office/powerpoint/2010/main" val="325254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59CB01-4E61-479C-AE89-A9B99BCE0A04}"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709D3-3140-4EF0-93E0-C43675B56280}" type="slidenum">
              <a:rPr lang="en-US" smtClean="0"/>
              <a:t>‹#›</a:t>
            </a:fld>
            <a:endParaRPr lang="en-US"/>
          </a:p>
        </p:txBody>
      </p:sp>
    </p:spTree>
    <p:extLst>
      <p:ext uri="{BB962C8B-B14F-4D97-AF65-F5344CB8AC3E}">
        <p14:creationId xmlns:p14="http://schemas.microsoft.com/office/powerpoint/2010/main" val="119344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59CB01-4E61-479C-AE89-A9B99BCE0A04}" type="datetimeFigureOut">
              <a:rPr lang="en-US" smtClean="0"/>
              <a:t>10/9/2014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E709D3-3140-4EF0-93E0-C43675B56280}" type="slidenum">
              <a:rPr lang="en-US" smtClean="0"/>
              <a:t>‹#›</a:t>
            </a:fld>
            <a:endParaRPr lang="en-US"/>
          </a:p>
        </p:txBody>
      </p:sp>
    </p:spTree>
    <p:extLst>
      <p:ext uri="{BB962C8B-B14F-4D97-AF65-F5344CB8AC3E}">
        <p14:creationId xmlns:p14="http://schemas.microsoft.com/office/powerpoint/2010/main" val="1199126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9CB01-4E61-479C-AE89-A9B99BCE0A04}" type="datetimeFigureOut">
              <a:rPr lang="en-US" smtClean="0"/>
              <a:t>10/9/2014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E709D3-3140-4EF0-93E0-C43675B56280}" type="slidenum">
              <a:rPr lang="en-US" smtClean="0"/>
              <a:t>‹#›</a:t>
            </a:fld>
            <a:endParaRPr lang="en-US"/>
          </a:p>
        </p:txBody>
      </p:sp>
    </p:spTree>
    <p:extLst>
      <p:ext uri="{BB962C8B-B14F-4D97-AF65-F5344CB8AC3E}">
        <p14:creationId xmlns:p14="http://schemas.microsoft.com/office/powerpoint/2010/main" val="2109180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9CB01-4E61-479C-AE89-A9B99BCE0A04}" type="datetimeFigureOut">
              <a:rPr lang="en-US" smtClean="0"/>
              <a:t>10/9/2014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E709D3-3140-4EF0-93E0-C43675B56280}" type="slidenum">
              <a:rPr lang="en-US" smtClean="0"/>
              <a:t>‹#›</a:t>
            </a:fld>
            <a:endParaRPr lang="en-US"/>
          </a:p>
        </p:txBody>
      </p:sp>
    </p:spTree>
    <p:extLst>
      <p:ext uri="{BB962C8B-B14F-4D97-AF65-F5344CB8AC3E}">
        <p14:creationId xmlns:p14="http://schemas.microsoft.com/office/powerpoint/2010/main" val="235080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9CB01-4E61-479C-AE89-A9B99BCE0A04}"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709D3-3140-4EF0-93E0-C43675B56280}" type="slidenum">
              <a:rPr lang="en-US" smtClean="0"/>
              <a:t>‹#›</a:t>
            </a:fld>
            <a:endParaRPr lang="en-US"/>
          </a:p>
        </p:txBody>
      </p:sp>
    </p:spTree>
    <p:extLst>
      <p:ext uri="{BB962C8B-B14F-4D97-AF65-F5344CB8AC3E}">
        <p14:creationId xmlns:p14="http://schemas.microsoft.com/office/powerpoint/2010/main" val="1427370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9CB01-4E61-479C-AE89-A9B99BCE0A04}"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709D3-3140-4EF0-93E0-C43675B56280}" type="slidenum">
              <a:rPr lang="en-US" smtClean="0"/>
              <a:t>‹#›</a:t>
            </a:fld>
            <a:endParaRPr lang="en-US"/>
          </a:p>
        </p:txBody>
      </p:sp>
    </p:spTree>
    <p:extLst>
      <p:ext uri="{BB962C8B-B14F-4D97-AF65-F5344CB8AC3E}">
        <p14:creationId xmlns:p14="http://schemas.microsoft.com/office/powerpoint/2010/main" val="1611815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9CB01-4E61-479C-AE89-A9B99BCE0A04}" type="datetimeFigureOut">
              <a:rPr lang="en-US" smtClean="0"/>
              <a:t>10/9/2014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709D3-3140-4EF0-93E0-C43675B56280}" type="slidenum">
              <a:rPr lang="en-US" smtClean="0"/>
              <a:t>‹#›</a:t>
            </a:fld>
            <a:endParaRPr lang="en-US"/>
          </a:p>
        </p:txBody>
      </p:sp>
    </p:spTree>
    <p:extLst>
      <p:ext uri="{BB962C8B-B14F-4D97-AF65-F5344CB8AC3E}">
        <p14:creationId xmlns:p14="http://schemas.microsoft.com/office/powerpoint/2010/main" val="2227612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omicsonline.org/nutritional-disorders-therapy.php" TargetMode="Externa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hyperlink" Target="http://www.omicsonline.org/nutrition-food-sciences.php" TargetMode="External"/><Relationship Id="rId4" Type="http://schemas.openxmlformats.org/officeDocument/2006/relationships/hyperlink" Target="http://www.omicsgroup.org/journals/vitamins-minerals.php"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3076"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7030A0"/>
                </a:solidFill>
              </a:rPr>
              <a:t>Contact us at: contact.omics@omicsonline.org</a:t>
            </a:r>
          </a:p>
        </p:txBody>
      </p:sp>
      <p:pic>
        <p:nvPicPr>
          <p:cNvPr id="3077"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1890060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Introduction to Food Proteins and Enzymes </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a:p>
          <a:p>
            <a:r>
              <a:rPr lang="en-US" b="1" dirty="0"/>
              <a:t>All biologically produced proteins can be used as food proteins. However, for practical purposes, food proteins may be defined as those that are easily digestible, nontoxic, nutritionally adequate, functionally useable in food products, and available in abundance. </a:t>
            </a:r>
            <a:endParaRPr lang="en-US" dirty="0"/>
          </a:p>
          <a:p>
            <a:r>
              <a:rPr lang="en-US" b="1" dirty="0" smtClean="0"/>
              <a:t>Traditionally</a:t>
            </a:r>
            <a:r>
              <a:rPr lang="en-US" b="1" dirty="0"/>
              <a:t>, milk, meats (including fish and poultry), eggs, cereals, and oilseeds have been the major sources of food proteins. However, because of the increase in world population, nontraditional sources of proteins for human nutrition need to be developed to meet the future demand. </a:t>
            </a:r>
            <a:endParaRPr lang="en-US" dirty="0"/>
          </a:p>
          <a:p>
            <a:r>
              <a:rPr lang="en-US" b="1" dirty="0" smtClean="0"/>
              <a:t>The </a:t>
            </a:r>
            <a:r>
              <a:rPr lang="en-US" b="1" dirty="0"/>
              <a:t>suitability of such new protein sources for use in foods, however, depends on their cost and their ability to fulfill the normal role of protein ingredients in processed and home-cooked foods. </a:t>
            </a:r>
            <a:endParaRPr lang="en-US" dirty="0"/>
          </a:p>
        </p:txBody>
      </p:sp>
    </p:spTree>
    <p:extLst>
      <p:ext uri="{BB962C8B-B14F-4D97-AF65-F5344CB8AC3E}">
        <p14:creationId xmlns:p14="http://schemas.microsoft.com/office/powerpoint/2010/main" val="41882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Introduction to Food Proteins and Enzymes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functional properties of proteins in foods are related to their structural and physicochemical characteristics.</a:t>
            </a:r>
          </a:p>
          <a:p>
            <a:r>
              <a:rPr lang="en-US" dirty="0" smtClean="0"/>
              <a:t>A fundamental understanding of the physical, chemical, nutritional, and functional properties of proteins and the changes these properties undergo during processing is essential if the performance of proteins in foods is to be improved, and if new or less costly sources of proteins are to compete with traditional food proteins.</a:t>
            </a:r>
            <a:endParaRPr lang="en-US" dirty="0"/>
          </a:p>
        </p:txBody>
      </p:sp>
    </p:spTree>
    <p:extLst>
      <p:ext uri="{BB962C8B-B14F-4D97-AF65-F5344CB8AC3E}">
        <p14:creationId xmlns:p14="http://schemas.microsoft.com/office/powerpoint/2010/main" val="562947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Introduction to Food Proteins and Enzymes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Enzymes are proteins with catalytic activity due to their power of specific activation and conversion of substrates to products: </a:t>
            </a:r>
          </a:p>
          <a:p>
            <a:r>
              <a:rPr lang="en-US" dirty="0" smtClean="0"/>
              <a:t>Substrate(s) Product(s) </a:t>
            </a:r>
          </a:p>
          <a:p>
            <a:r>
              <a:rPr lang="en-US" dirty="0" smtClean="0"/>
              <a:t>Some of enzymes are composed only of amino acids linked via peptide bonds to give proteins that range in size from about 12,000 MW to 1,000,000 MW. -Other enzymes contain additional components, such as carbohydrate, phosphate, and cofactor groups. Enzymes have all the chemical and physical characteristics of other proteins. -Composition-wise, enzymes are not different from other proteins found in nature and they comprise a small part of our daily protein intake in our foods. However, unlike other groups of proteins, they are highly specific catalysis for many chemical reactions required by living organisms.</a:t>
            </a:r>
            <a:endParaRPr lang="en-US" dirty="0"/>
          </a:p>
        </p:txBody>
      </p:sp>
    </p:spTree>
    <p:extLst>
      <p:ext uri="{BB962C8B-B14F-4D97-AF65-F5344CB8AC3E}">
        <p14:creationId xmlns:p14="http://schemas.microsoft.com/office/powerpoint/2010/main" val="2522374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Introduction to Food Proteins and Enzymes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Enzymes are synthesized in vivo by living organisms, based on expression (translation) of specific genes.</a:t>
            </a:r>
          </a:p>
          <a:p>
            <a:r>
              <a:rPr lang="en-US" dirty="0" smtClean="0"/>
              <a:t>Enzymes are found in all living systems and make life possible, whether the organisms are adapted to growing near 0°C, or at 37°C (humans), or near 100°C (microorganisms found in hot springs).</a:t>
            </a:r>
          </a:p>
          <a:p>
            <a:r>
              <a:rPr lang="en-US" dirty="0" smtClean="0"/>
              <a:t>Enzymes accelerate reactions by factors of thousand times.</a:t>
            </a:r>
          </a:p>
          <a:p>
            <a:r>
              <a:rPr lang="en-US" dirty="0" smtClean="0"/>
              <a:t>Enzymes are highly selective for a limited number of substrates, since the substrate(s) must bind correctly into the active site before any catalysis occurs.</a:t>
            </a:r>
          </a:p>
          <a:p>
            <a:r>
              <a:rPr lang="en-US" dirty="0" smtClean="0"/>
              <a:t>Enzymes control the direction of reactions, leading to specific product(s) that can be very valuable by-products for foods, nutrition, and health.</a:t>
            </a:r>
            <a:endParaRPr lang="en-US" dirty="0"/>
          </a:p>
        </p:txBody>
      </p:sp>
    </p:spTree>
    <p:extLst>
      <p:ext uri="{BB962C8B-B14F-4D97-AF65-F5344CB8AC3E}">
        <p14:creationId xmlns:p14="http://schemas.microsoft.com/office/powerpoint/2010/main" val="2523287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Proteins </a:t>
            </a:r>
            <a:endParaRPr lang="en-US" dirty="0"/>
          </a:p>
        </p:txBody>
      </p:sp>
      <p:sp>
        <p:nvSpPr>
          <p:cNvPr id="3" name="Content Placeholder 2"/>
          <p:cNvSpPr>
            <a:spLocks noGrp="1"/>
          </p:cNvSpPr>
          <p:nvPr>
            <p:ph idx="1"/>
          </p:nvPr>
        </p:nvSpPr>
        <p:spPr/>
        <p:txBody>
          <a:bodyPr/>
          <a:lstStyle/>
          <a:p>
            <a:endParaRPr lang="en-US" dirty="0" smtClean="0"/>
          </a:p>
          <a:p>
            <a:r>
              <a:rPr lang="en-US" dirty="0" smtClean="0"/>
              <a:t>Proteins are complex organic nitrogenous compounds of high molecular weight. Proteins are the most complex materials produced in nature. </a:t>
            </a:r>
          </a:p>
          <a:p>
            <a:r>
              <a:rPr lang="en-US" dirty="0" smtClean="0"/>
              <a:t>They are consisting of α-amino acids linked together by peptide linkages.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52400"/>
            <a:ext cx="256222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86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Proteins </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The name protein is derived from the Greek word </a:t>
            </a:r>
            <a:r>
              <a:rPr lang="en-US" dirty="0" err="1" smtClean="0"/>
              <a:t>proteios</a:t>
            </a:r>
            <a:r>
              <a:rPr lang="en-US" dirty="0" smtClean="0"/>
              <a:t> “of prime importance or the first kind” this is because proteins are the basis of the cytoplasm of cells and are present in all living organisms.</a:t>
            </a:r>
          </a:p>
          <a:p>
            <a:r>
              <a:rPr lang="en-US" dirty="0" smtClean="0"/>
              <a:t>Proteins are the most abundant macromolecules in living cells and constitute 50% or more of their dry weight.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04800"/>
            <a:ext cx="256222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48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Proteins </a:t>
            </a:r>
            <a:endParaRPr lang="en-US" dirty="0"/>
          </a:p>
        </p:txBody>
      </p:sp>
      <p:sp>
        <p:nvSpPr>
          <p:cNvPr id="3" name="Content Placeholder 2"/>
          <p:cNvSpPr>
            <a:spLocks noGrp="1"/>
          </p:cNvSpPr>
          <p:nvPr>
            <p:ph idx="1"/>
          </p:nvPr>
        </p:nvSpPr>
        <p:spPr/>
        <p:txBody>
          <a:bodyPr/>
          <a:lstStyle/>
          <a:p>
            <a:r>
              <a:rPr lang="en-US" dirty="0" smtClean="0"/>
              <a:t>Proteins are polymers of </a:t>
            </a:r>
            <a:r>
              <a:rPr lang="el-GR" dirty="0" smtClean="0"/>
              <a:t>α-</a:t>
            </a:r>
            <a:r>
              <a:rPr lang="en-US" dirty="0" smtClean="0"/>
              <a:t>amino acids.</a:t>
            </a:r>
          </a:p>
          <a:p>
            <a:r>
              <a:rPr lang="en-US" dirty="0" smtClean="0"/>
              <a:t>Proteins are synthesized from only 20 amino acids, known as the common amino acids.</a:t>
            </a:r>
          </a:p>
          <a:p>
            <a:r>
              <a:rPr lang="en-US" dirty="0" smtClean="0"/>
              <a:t>Amino acids are formed mainly of carbon, hydrogen, oxygen and nitrogen.</a:t>
            </a:r>
          </a:p>
          <a:p>
            <a:r>
              <a:rPr lang="en-US" dirty="0" smtClean="0"/>
              <a:t>Nitrogen is a characteristic component of proteins forming about 16% of their weight (i.e. 100 g of protein contains 16 g of nitrogen)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04800"/>
            <a:ext cx="256222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781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Biological Importance of Protein </a:t>
            </a:r>
            <a:endParaRPr lang="en-US" dirty="0"/>
          </a:p>
        </p:txBody>
      </p:sp>
      <p:sp>
        <p:nvSpPr>
          <p:cNvPr id="3" name="Content Placeholder 2"/>
          <p:cNvSpPr>
            <a:spLocks noGrp="1"/>
          </p:cNvSpPr>
          <p:nvPr>
            <p:ph idx="1"/>
          </p:nvPr>
        </p:nvSpPr>
        <p:spPr/>
        <p:txBody>
          <a:bodyPr>
            <a:normAutofit lnSpcReduction="10000"/>
          </a:bodyPr>
          <a:lstStyle/>
          <a:p>
            <a:r>
              <a:rPr lang="en-US" dirty="0" smtClean="0"/>
              <a:t>Plasma membrane proteins (channel, carrier, pump proteins) regulate the transfer of many substances across the cell membrane</a:t>
            </a:r>
          </a:p>
          <a:p>
            <a:r>
              <a:rPr lang="en-US" dirty="0" smtClean="0"/>
              <a:t>All receptors are protein in nature</a:t>
            </a:r>
          </a:p>
          <a:p>
            <a:r>
              <a:rPr lang="en-US" dirty="0" smtClean="0"/>
              <a:t>All enzymes are proteins in nature</a:t>
            </a:r>
          </a:p>
          <a:p>
            <a:r>
              <a:rPr lang="en-US" dirty="0" smtClean="0"/>
              <a:t>All antibodies (immuno-</a:t>
            </a:r>
            <a:r>
              <a:rPr lang="en-US" dirty="0" err="1" smtClean="0"/>
              <a:t>gobulins</a:t>
            </a:r>
            <a:r>
              <a:rPr lang="en-US" dirty="0" smtClean="0"/>
              <a:t>) are proteins in nature</a:t>
            </a:r>
          </a:p>
          <a:p>
            <a:r>
              <a:rPr lang="en-US" dirty="0" smtClean="0"/>
              <a:t>Some hormones are proteins in nature (e.g. insulin and growth hormone).</a:t>
            </a:r>
            <a:endParaRPr lang="en-US" dirty="0"/>
          </a:p>
        </p:txBody>
      </p:sp>
    </p:spTree>
    <p:extLst>
      <p:ext uri="{BB962C8B-B14F-4D97-AF65-F5344CB8AC3E}">
        <p14:creationId xmlns:p14="http://schemas.microsoft.com/office/powerpoint/2010/main" val="4137618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Biological Importance of Protein (cont.)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Some proteins are protective</a:t>
            </a:r>
          </a:p>
          <a:p>
            <a:pPr marL="0" indent="0">
              <a:buNone/>
            </a:pPr>
            <a:r>
              <a:rPr lang="en-US" dirty="0" smtClean="0"/>
              <a:t>e.g. Keratins (skin, hair and nails) make the skin resistant to chemicals</a:t>
            </a:r>
          </a:p>
          <a:p>
            <a:r>
              <a:rPr lang="en-US" dirty="0" smtClean="0"/>
              <a:t>Some proteins are supportive</a:t>
            </a:r>
          </a:p>
          <a:p>
            <a:pPr marL="0" indent="0">
              <a:buNone/>
            </a:pPr>
            <a:r>
              <a:rPr lang="en-US" dirty="0" smtClean="0"/>
              <a:t>e.g. Collagen; the most abundant protein in animals.</a:t>
            </a:r>
          </a:p>
          <a:p>
            <a:r>
              <a:rPr lang="en-US" dirty="0" smtClean="0"/>
              <a:t>Hemoglobin is a protein carries O2 in blood.</a:t>
            </a:r>
          </a:p>
          <a:p>
            <a:r>
              <a:rPr lang="en-US" dirty="0" smtClean="0"/>
              <a:t>Actin and myosin are contractile proteins found in muscle cells and responsible for muscular contraction.</a:t>
            </a:r>
          </a:p>
          <a:p>
            <a:r>
              <a:rPr lang="en-US" dirty="0" smtClean="0"/>
              <a:t>Amino acids (AA) are converted to other nitrogenous substances of great physiological importance (e.g. creatine, histamine, </a:t>
            </a:r>
            <a:r>
              <a:rPr lang="en-US" dirty="0" err="1" smtClean="0"/>
              <a:t>heme</a:t>
            </a:r>
            <a:r>
              <a:rPr lang="en-US" dirty="0" smtClean="0"/>
              <a:t>, purines and pyrimidines).</a:t>
            </a:r>
            <a:endParaRPr lang="en-US" dirty="0"/>
          </a:p>
        </p:txBody>
      </p:sp>
    </p:spTree>
    <p:extLst>
      <p:ext uri="{BB962C8B-B14F-4D97-AF65-F5344CB8AC3E}">
        <p14:creationId xmlns:p14="http://schemas.microsoft.com/office/powerpoint/2010/main" val="3763511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Biological Functions of Protein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1. Catalytic function:</a:t>
            </a:r>
          </a:p>
          <a:p>
            <a:pPr marL="0" indent="0">
              <a:buNone/>
            </a:pPr>
            <a:r>
              <a:rPr lang="en-US" dirty="0" smtClean="0"/>
              <a:t>Nearly all chemical reactions in biological systems are catalyzed by specific enzymes.</a:t>
            </a:r>
          </a:p>
          <a:p>
            <a:pPr marL="0" indent="0">
              <a:buNone/>
            </a:pPr>
            <a:r>
              <a:rPr lang="en-US" b="1" dirty="0" smtClean="0"/>
              <a:t>2. Transport and storage:</a:t>
            </a:r>
          </a:p>
          <a:p>
            <a:pPr marL="0" indent="0">
              <a:buNone/>
            </a:pPr>
            <a:r>
              <a:rPr lang="en-US" b="1" dirty="0" smtClean="0"/>
              <a:t>For example;</a:t>
            </a:r>
          </a:p>
          <a:p>
            <a:pPr>
              <a:buFont typeface="Wingdings" panose="05000000000000000000" pitchFamily="2" charset="2"/>
              <a:buChar char="Ø"/>
            </a:pPr>
            <a:r>
              <a:rPr lang="en-US" dirty="0" smtClean="0"/>
              <a:t>Hemoglobin transports oxygen in blood.</a:t>
            </a:r>
          </a:p>
          <a:p>
            <a:pPr>
              <a:buFont typeface="Wingdings" panose="05000000000000000000" pitchFamily="2" charset="2"/>
              <a:buChar char="Ø"/>
            </a:pPr>
            <a:r>
              <a:rPr lang="en-US" dirty="0" smtClean="0"/>
              <a:t>Myoglobin carries and stores oxygen in muscle.</a:t>
            </a:r>
          </a:p>
          <a:p>
            <a:pPr>
              <a:buFont typeface="Wingdings" panose="05000000000000000000" pitchFamily="2" charset="2"/>
              <a:buChar char="Ø"/>
            </a:pPr>
            <a:r>
              <a:rPr lang="en-US" dirty="0" smtClean="0"/>
              <a:t>Albumin transports free fatty acids in blood.</a:t>
            </a:r>
          </a:p>
          <a:p>
            <a:pPr>
              <a:buFont typeface="Wingdings" panose="05000000000000000000" pitchFamily="2" charset="2"/>
              <a:buChar char="Ø"/>
            </a:pPr>
            <a:r>
              <a:rPr lang="en-US" dirty="0" smtClean="0"/>
              <a:t>Transferrin transports iron in blood.</a:t>
            </a:r>
          </a:p>
          <a:p>
            <a:r>
              <a:rPr lang="en-US" dirty="0" smtClean="0"/>
              <a:t>3. Coordinated motion:</a:t>
            </a:r>
          </a:p>
          <a:p>
            <a:r>
              <a:rPr lang="en-US" dirty="0" smtClean="0"/>
              <a:t>Actin and myosin are contractile proteins in muscle.</a:t>
            </a:r>
            <a:endParaRPr lang="en-US" dirty="0"/>
          </a:p>
        </p:txBody>
      </p:sp>
    </p:spTree>
    <p:extLst>
      <p:ext uri="{BB962C8B-B14F-4D97-AF65-F5344CB8AC3E}">
        <p14:creationId xmlns:p14="http://schemas.microsoft.com/office/powerpoint/2010/main" val="1552331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2355094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Biological Functions of Protein (cont.)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Structural and mechanical support:</a:t>
            </a:r>
          </a:p>
          <a:p>
            <a:r>
              <a:rPr lang="en-US" dirty="0" smtClean="0"/>
              <a:t>Collagen (a fibrous protein in skin and bone).</a:t>
            </a:r>
          </a:p>
          <a:p>
            <a:r>
              <a:rPr lang="en-US" dirty="0" smtClean="0"/>
              <a:t>Defense function:</a:t>
            </a:r>
          </a:p>
          <a:p>
            <a:r>
              <a:rPr lang="en-US" dirty="0" smtClean="0"/>
              <a:t>Clotting factors (prevent loss of blood).</a:t>
            </a:r>
          </a:p>
          <a:p>
            <a:r>
              <a:rPr lang="en-US" dirty="0" smtClean="0"/>
              <a:t>Immuno-globulins (protect against infection).</a:t>
            </a:r>
          </a:p>
          <a:p>
            <a:r>
              <a:rPr lang="en-US" dirty="0" smtClean="0"/>
              <a:t>Generation and transmission of nerve impulses:</a:t>
            </a:r>
          </a:p>
          <a:p>
            <a:r>
              <a:rPr lang="en-US" dirty="0" smtClean="0"/>
              <a:t>Receptor proteins (neuro-transmitters, e.g. acetyl choline), are responsible for transmitting nerve impulses.</a:t>
            </a:r>
          </a:p>
          <a:p>
            <a:r>
              <a:rPr lang="en-US" dirty="0" smtClean="0"/>
              <a:t>Control of growth and differentiation:</a:t>
            </a:r>
          </a:p>
          <a:p>
            <a:r>
              <a:rPr lang="en-US" dirty="0" smtClean="0"/>
              <a:t>The activities of different cells are coordinated by hormones. Many hormones are polypeptides and proteins, such as insulin and thyroid-stimulating hormone.</a:t>
            </a:r>
            <a:endParaRPr lang="en-US" dirty="0"/>
          </a:p>
        </p:txBody>
      </p:sp>
    </p:spTree>
    <p:extLst>
      <p:ext uri="{BB962C8B-B14F-4D97-AF65-F5344CB8AC3E}">
        <p14:creationId xmlns:p14="http://schemas.microsoft.com/office/powerpoint/2010/main" val="151726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Functions of Food Proteins </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6600" y="2982119"/>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046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Functions of Food Proteins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Amino acids, peptides and proteins are important constituents of food. -They supply the required building blocks for protein biosynthesis. -They contribute to the flavor of food and are precursors for aroma compounds.</a:t>
            </a:r>
          </a:p>
          <a:p>
            <a:r>
              <a:rPr lang="en-US" dirty="0" smtClean="0"/>
              <a:t>They contribute, with other food compounds such as carbohydrates, to colors formed during thermal or enzymatic reactions in production, processing and storage of food.</a:t>
            </a:r>
          </a:p>
          <a:p>
            <a:r>
              <a:rPr lang="en-US" dirty="0" smtClean="0"/>
              <a:t>Proteins contribute to food physical properties through their ability to build or stabilize gels, foams, emulsions and </a:t>
            </a:r>
            <a:r>
              <a:rPr lang="en-US" dirty="0" err="1" smtClean="0"/>
              <a:t>fibrillar</a:t>
            </a:r>
            <a:r>
              <a:rPr lang="en-US" dirty="0" smtClean="0"/>
              <a:t> structures. -The nutritional energy value of proteins (17 kJ/g or 4 kcal/g) is as high as that of carbohydrates.</a:t>
            </a:r>
            <a:endParaRPr lang="en-US" dirty="0"/>
          </a:p>
        </p:txBody>
      </p:sp>
    </p:spTree>
    <p:extLst>
      <p:ext uri="{BB962C8B-B14F-4D97-AF65-F5344CB8AC3E}">
        <p14:creationId xmlns:p14="http://schemas.microsoft.com/office/powerpoint/2010/main" val="3119403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Sources </a:t>
            </a:r>
            <a:r>
              <a:rPr lang="en-US" b="1" dirty="0"/>
              <a:t>of Food Proteins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most important sources of protein are grain, oilseeds and legumes, followed by meat and milk.</a:t>
            </a:r>
          </a:p>
          <a:p>
            <a:r>
              <a:rPr lang="en-US" dirty="0" smtClean="0"/>
              <a:t>In addition to plants and animals, protein producers include algae (Chlorella, </a:t>
            </a:r>
            <a:r>
              <a:rPr lang="en-US" dirty="0" err="1" smtClean="0"/>
              <a:t>Spirulina</a:t>
            </a:r>
            <a:r>
              <a:rPr lang="en-US" dirty="0" smtClean="0"/>
              <a:t> spp.), yeasts and bacteria (single-cell proteins [SCP]).</a:t>
            </a:r>
          </a:p>
          <a:p>
            <a:r>
              <a:rPr lang="en-US" dirty="0" smtClean="0"/>
              <a:t>Bacteria of the species Pseudomonas in aqueous methanol produce about 0.3 ton of protein per ton of alcohol.</a:t>
            </a:r>
          </a:p>
          <a:p>
            <a:r>
              <a:rPr lang="en-US" dirty="0" smtClean="0"/>
              <a:t>Some products rich in protein also result from other processes, e. g., in oil and starch production.</a:t>
            </a:r>
          </a:p>
          <a:p>
            <a:r>
              <a:rPr lang="en-US" dirty="0" smtClean="0"/>
              <a:t>Protein concentrates and protein isolates serve to enhance the nutritional value and to enhance of the physical properties of foods. They are added to traditional foods, such as meat and cereal products, but they are also used in the production of novel food items such as meat and milk substitutes.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52400"/>
            <a:ext cx="25622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518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
            </a:r>
            <a:br>
              <a:rPr lang="en-US" dirty="0"/>
            </a:br>
            <a:r>
              <a:rPr lang="en-US" sz="3300" b="1" dirty="0"/>
              <a:t>Sources of Food Proteins (cont.) </a:t>
            </a:r>
            <a:endParaRPr lang="en-US" sz="3300" dirty="0"/>
          </a:p>
        </p:txBody>
      </p:sp>
      <p:sp>
        <p:nvSpPr>
          <p:cNvPr id="3" name="Content Placeholder 2"/>
          <p:cNvSpPr>
            <a:spLocks noGrp="1"/>
          </p:cNvSpPr>
          <p:nvPr>
            <p:ph idx="1"/>
          </p:nvPr>
        </p:nvSpPr>
        <p:spPr/>
        <p:txBody>
          <a:bodyPr>
            <a:normAutofit fontScale="70000" lnSpcReduction="20000"/>
          </a:bodyPr>
          <a:lstStyle/>
          <a:p>
            <a:r>
              <a:rPr lang="en-US" dirty="0" smtClean="0"/>
              <a:t>Raw materials in which protein enrichment takes place include:</a:t>
            </a:r>
          </a:p>
          <a:p>
            <a:r>
              <a:rPr lang="en-US" dirty="0" smtClean="0"/>
              <a:t>Legumes such as soybeans,</a:t>
            </a:r>
          </a:p>
          <a:p>
            <a:r>
              <a:rPr lang="en-US" dirty="0" smtClean="0"/>
              <a:t>Wheat, which provide gluten as a by-product of starch production,</a:t>
            </a:r>
          </a:p>
          <a:p>
            <a:r>
              <a:rPr lang="en-US" dirty="0" smtClean="0"/>
              <a:t>Potatoes; after starch production, protein isolated by thermal coagulation,</a:t>
            </a:r>
          </a:p>
          <a:p>
            <a:r>
              <a:rPr lang="en-US" dirty="0" smtClean="0"/>
              <a:t>Eggs, which are processed into different products (e.g., whole egg, egg white and egg yolk products),</a:t>
            </a:r>
          </a:p>
          <a:p>
            <a:r>
              <a:rPr lang="en-US" dirty="0" smtClean="0"/>
              <a:t>Milk, which supplies casein and whey protein,</a:t>
            </a:r>
          </a:p>
          <a:p>
            <a:r>
              <a:rPr lang="en-US" dirty="0" smtClean="0"/>
              <a:t>Fish, which supplies protein concentrates after fat extraction,</a:t>
            </a:r>
          </a:p>
          <a:p>
            <a:r>
              <a:rPr lang="en-US" dirty="0" smtClean="0"/>
              <a:t>Blood from slaughter animals, which is processed into blood meal, blood plasma concentrate and globin isolate,</a:t>
            </a:r>
          </a:p>
          <a:p>
            <a:r>
              <a:rPr lang="en-US" dirty="0" smtClean="0"/>
              <a:t>Green plants grown for animal fodder, such as alfalfa, which are processed into leaf protein concentrates through the thermal coagulation of proteins.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52400"/>
            <a:ext cx="326274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7144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lgn="ctr">
              <a:buNone/>
            </a:pPr>
            <a:r>
              <a:rPr lang="en-US" sz="6000" b="1" dirty="0"/>
              <a:t>Proteins </a:t>
            </a:r>
            <a:endParaRPr lang="en-US" sz="6000" dirty="0"/>
          </a:p>
          <a:p>
            <a:pPr marL="0" indent="0" algn="ctr">
              <a:buNone/>
            </a:pPr>
            <a:r>
              <a:rPr lang="en-US" sz="6000" b="1" dirty="0"/>
              <a:t>are </a:t>
            </a:r>
            <a:r>
              <a:rPr lang="en-US" sz="6000" b="1" dirty="0" smtClean="0"/>
              <a:t>polymer of </a:t>
            </a:r>
            <a:r>
              <a:rPr lang="en-US" sz="6000" b="1" dirty="0"/>
              <a:t>amino </a:t>
            </a:r>
            <a:r>
              <a:rPr lang="en-US" sz="6000" b="1" dirty="0" smtClean="0"/>
              <a:t>acids</a:t>
            </a:r>
            <a:endParaRPr lang="en-US" sz="6000" dirty="0"/>
          </a:p>
        </p:txBody>
      </p:sp>
    </p:spTree>
    <p:extLst>
      <p:ext uri="{BB962C8B-B14F-4D97-AF65-F5344CB8AC3E}">
        <p14:creationId xmlns:p14="http://schemas.microsoft.com/office/powerpoint/2010/main" val="3415610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lgn="ctr">
              <a:buNone/>
            </a:pPr>
            <a:r>
              <a:rPr lang="en-US" sz="4800" b="1" dirty="0"/>
              <a:t>AMINO ACIDS </a:t>
            </a:r>
            <a:endParaRPr lang="en-US" sz="4800" dirty="0"/>
          </a:p>
          <a:p>
            <a:pPr marL="0" indent="0" algn="ctr">
              <a:buNone/>
            </a:pPr>
            <a:r>
              <a:rPr lang="en-US" sz="4800" b="1" dirty="0"/>
              <a:t>are the basic building blocks of </a:t>
            </a:r>
            <a:endParaRPr lang="en-US" sz="4800" dirty="0"/>
          </a:p>
          <a:p>
            <a:pPr marL="0" indent="0" algn="ctr">
              <a:buNone/>
            </a:pPr>
            <a:r>
              <a:rPr lang="en-US" sz="4800" b="1" dirty="0"/>
              <a:t>PROTEINS </a:t>
            </a:r>
            <a:endParaRPr lang="en-US" sz="4800" dirty="0"/>
          </a:p>
        </p:txBody>
      </p:sp>
    </p:spTree>
    <p:extLst>
      <p:ext uri="{BB962C8B-B14F-4D97-AF65-F5344CB8AC3E}">
        <p14:creationId xmlns:p14="http://schemas.microsoft.com/office/powerpoint/2010/main" val="218586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Amino Acids (AA) </a:t>
            </a:r>
            <a:endParaRPr lang="en-US" dirty="0"/>
          </a:p>
        </p:txBody>
      </p:sp>
      <p:sp>
        <p:nvSpPr>
          <p:cNvPr id="3" name="Content Placeholder 2"/>
          <p:cNvSpPr>
            <a:spLocks noGrp="1"/>
          </p:cNvSpPr>
          <p:nvPr>
            <p:ph idx="1"/>
          </p:nvPr>
        </p:nvSpPr>
        <p:spPr/>
        <p:txBody>
          <a:bodyPr/>
          <a:lstStyle/>
          <a:p>
            <a:r>
              <a:rPr lang="en-US" dirty="0" smtClean="0"/>
              <a:t>There are about 200 amino acids found in nature.</a:t>
            </a:r>
          </a:p>
          <a:p>
            <a:r>
              <a:rPr lang="en-US" dirty="0" smtClean="0"/>
              <a:t>There are about 20 amino acids in a protein </a:t>
            </a:r>
            <a:r>
              <a:rPr lang="en-US" dirty="0" err="1" smtClean="0"/>
              <a:t>hydrolysate</a:t>
            </a:r>
            <a:r>
              <a:rPr lang="en-US" dirty="0" smtClean="0"/>
              <a:t>. -With a few exceptions, their general in the simplest case, R=H (</a:t>
            </a:r>
            <a:r>
              <a:rPr lang="en-US" dirty="0" err="1" smtClean="0"/>
              <a:t>aminoacetic</a:t>
            </a:r>
            <a:r>
              <a:rPr lang="en-US" dirty="0" smtClean="0"/>
              <a:t> acid or glycine). -In other amino acids, R is an aliphatic, aromatic or heterocyclic residue and may incorporate other functional groups.</a:t>
            </a:r>
            <a:endParaRPr lang="en-US" dirty="0"/>
          </a:p>
        </p:txBody>
      </p:sp>
    </p:spTree>
    <p:extLst>
      <p:ext uri="{BB962C8B-B14F-4D97-AF65-F5344CB8AC3E}">
        <p14:creationId xmlns:p14="http://schemas.microsoft.com/office/powerpoint/2010/main" val="3834194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534400" cy="6400800"/>
          </a:xfrm>
        </p:spPr>
        <p:txBody>
          <a:bodyPr>
            <a:normAutofit lnSpcReduction="10000"/>
          </a:bodyPr>
          <a:lstStyle/>
          <a:p>
            <a:r>
              <a:rPr lang="en-US" dirty="0" smtClean="0"/>
              <a:t>α-Amino acids are the building units of proteins.</a:t>
            </a:r>
          </a:p>
          <a:p>
            <a:r>
              <a:rPr lang="en-US" dirty="0" smtClean="0"/>
              <a:t>Each α-amino acid consists of</a:t>
            </a:r>
          </a:p>
          <a:p>
            <a:r>
              <a:rPr lang="en-US" dirty="0" smtClean="0"/>
              <a:t>an amino group (-NH2),</a:t>
            </a:r>
          </a:p>
          <a:p>
            <a:r>
              <a:rPr lang="en-US" dirty="0" smtClean="0"/>
              <a:t>a carboxylic acid group (-COOH),</a:t>
            </a:r>
          </a:p>
          <a:p>
            <a:r>
              <a:rPr lang="en-US" dirty="0" smtClean="0"/>
              <a:t>a hydrogen atom (-H) and</a:t>
            </a:r>
          </a:p>
          <a:p>
            <a:r>
              <a:rPr lang="en-US" dirty="0" smtClean="0"/>
              <a:t>a side chain group (-R), all connected to a carbon atom called α- carbon atom. The α-carbon is the first carbon next to the –COOH group. -The side chain group (R) is specific and unique for each amino acid. -The R may be a hydrogen, a straight or branched-chain aliphatic group, an aromatic ring or a heterocyclic ring.</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371600"/>
            <a:ext cx="24384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6435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458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088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 </a:t>
            </a:r>
            <a:r>
              <a:rPr lang="en-US" sz="5300" b="1" dirty="0"/>
              <a:t>Food Proteins and Enzymes </a:t>
            </a:r>
            <a:endParaRPr lang="en-US" sz="5300" dirty="0"/>
          </a:p>
        </p:txBody>
      </p:sp>
      <p:sp>
        <p:nvSpPr>
          <p:cNvPr id="3" name="Content Placeholder 2"/>
          <p:cNvSpPr>
            <a:spLocks noGrp="1"/>
          </p:cNvSpPr>
          <p:nvPr>
            <p:ph idx="1"/>
          </p:nvPr>
        </p:nvSpPr>
        <p:spPr/>
        <p:txBody>
          <a:bodyPr/>
          <a:lstStyle/>
          <a:p>
            <a:pPr marL="0" indent="0">
              <a:buNone/>
            </a:pPr>
            <a:endParaRPr lang="en-US" dirty="0"/>
          </a:p>
          <a:p>
            <a:endParaRPr lang="en-US" dirty="0"/>
          </a:p>
          <a:p>
            <a:endParaRPr lang="en-US" dirty="0" smtClean="0"/>
          </a:p>
          <a:p>
            <a:endParaRPr lang="en-US" dirty="0"/>
          </a:p>
          <a:p>
            <a:pPr marL="0" indent="0" algn="ctr">
              <a:buNone/>
            </a:pPr>
            <a:r>
              <a:rPr lang="en-US" b="1" dirty="0" smtClean="0">
                <a:solidFill>
                  <a:srgbClr val="7030A0"/>
                </a:solidFill>
              </a:rPr>
              <a:t>Prof</a:t>
            </a:r>
            <a:r>
              <a:rPr lang="en-US" b="1" dirty="0">
                <a:solidFill>
                  <a:srgbClr val="7030A0"/>
                </a:solidFill>
              </a:rPr>
              <a:t>. Dr. Mohamed Fawzy Ramadan Hassanien </a:t>
            </a:r>
            <a:r>
              <a:rPr lang="en-US" b="1" dirty="0" err="1" smtClean="0">
                <a:solidFill>
                  <a:srgbClr val="7030A0"/>
                </a:solidFill>
              </a:rPr>
              <a:t>Zagazig</a:t>
            </a:r>
            <a:r>
              <a:rPr lang="en-US" b="1" dirty="0" smtClean="0">
                <a:solidFill>
                  <a:srgbClr val="7030A0"/>
                </a:solidFill>
              </a:rPr>
              <a:t> </a:t>
            </a:r>
            <a:r>
              <a:rPr lang="en-US" b="1" dirty="0">
                <a:solidFill>
                  <a:srgbClr val="7030A0"/>
                </a:solidFill>
              </a:rPr>
              <a:t>University, Egypt </a:t>
            </a:r>
            <a:endParaRPr lang="en-US" dirty="0">
              <a:solidFill>
                <a:srgbClr val="7030A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8762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a:t>
            </a:r>
            <a:r>
              <a:rPr lang="en-US" b="1" dirty="0"/>
              <a:t>R group determines the amino acid </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2282" y="1600200"/>
            <a:ext cx="683943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915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Abbreviation </a:t>
            </a:r>
            <a:r>
              <a:rPr lang="en-US" b="1" dirty="0"/>
              <a:t>for the 20 amino acids </a:t>
            </a:r>
            <a:endParaRPr lang="en-U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0312" y="1600200"/>
            <a:ext cx="648337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145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Basic </a:t>
            </a:r>
            <a:r>
              <a:rPr lang="en-US" b="1" dirty="0"/>
              <a:t>amino acid structure </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α-</a:t>
            </a:r>
            <a:r>
              <a:rPr lang="en-US" dirty="0" smtClean="0"/>
              <a:t>Carbon is chiral (Asymmetric </a:t>
            </a:r>
          </a:p>
          <a:p>
            <a:pPr marL="0" indent="0">
              <a:buNone/>
            </a:pPr>
            <a:r>
              <a:rPr lang="en-US" dirty="0" smtClean="0"/>
              <a:t>carbon) in all amino acids </a:t>
            </a:r>
          </a:p>
          <a:p>
            <a:pPr marL="0" indent="0">
              <a:buNone/>
            </a:pPr>
            <a:r>
              <a:rPr lang="en-US" dirty="0" smtClean="0"/>
              <a:t>except for glycine. </a:t>
            </a:r>
          </a:p>
          <a:p>
            <a:r>
              <a:rPr lang="en-US" dirty="0" smtClean="0"/>
              <a:t>At pH 7 amino acids have </a:t>
            </a:r>
          </a:p>
          <a:p>
            <a:pPr marL="0" indent="0">
              <a:buNone/>
            </a:pPr>
            <a:r>
              <a:rPr lang="en-US" dirty="0" smtClean="0"/>
              <a:t>both +</a:t>
            </a:r>
            <a:r>
              <a:rPr lang="en-US" dirty="0" err="1" smtClean="0"/>
              <a:t>ve</a:t>
            </a:r>
            <a:r>
              <a:rPr lang="en-US" dirty="0" smtClean="0"/>
              <a:t> and -</a:t>
            </a:r>
            <a:r>
              <a:rPr lang="en-US" dirty="0" err="1" smtClean="0"/>
              <a:t>ve</a:t>
            </a:r>
            <a:r>
              <a:rPr lang="en-US" dirty="0" smtClean="0"/>
              <a:t> charges </a:t>
            </a:r>
          </a:p>
          <a:p>
            <a:pPr marL="0" indent="0">
              <a:buNone/>
            </a:pPr>
            <a:r>
              <a:rPr lang="en-US" dirty="0" smtClean="0"/>
              <a:t>so called dipolar ion or </a:t>
            </a:r>
          </a:p>
          <a:p>
            <a:pPr marL="0" indent="0">
              <a:buNone/>
            </a:pPr>
            <a:r>
              <a:rPr lang="en-US" dirty="0" smtClean="0"/>
              <a:t>zwitterions. </a:t>
            </a:r>
          </a:p>
          <a:p>
            <a:r>
              <a:rPr lang="en-US" dirty="0" smtClean="0"/>
              <a:t>Amino acids have a tetrahedral structure (3D shape).</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0" y="1828800"/>
            <a:ext cx="339090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770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2075" y="2086769"/>
            <a:ext cx="6419850"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1999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Natural amino acids are</a:t>
            </a:r>
          </a:p>
          <a:p>
            <a:pPr marL="0" indent="0">
              <a:buNone/>
            </a:pPr>
            <a:r>
              <a:rPr lang="en-US" dirty="0" smtClean="0"/>
              <a:t> </a:t>
            </a:r>
            <a:r>
              <a:rPr lang="en-US" dirty="0" err="1" smtClean="0"/>
              <a:t>inthe</a:t>
            </a:r>
            <a:r>
              <a:rPr lang="en-US" dirty="0" smtClean="0"/>
              <a:t> L-configuration</a:t>
            </a:r>
          </a:p>
          <a:p>
            <a:r>
              <a:rPr lang="en-US" dirty="0" smtClean="0"/>
              <a:t>L and D forms are called</a:t>
            </a:r>
          </a:p>
          <a:p>
            <a:pPr marL="0" indent="0">
              <a:buNone/>
            </a:pPr>
            <a:r>
              <a:rPr lang="en-US" dirty="0" smtClean="0"/>
              <a:t>Optical isomers</a:t>
            </a:r>
          </a:p>
          <a:p>
            <a:pPr marL="0" indent="0">
              <a:buNone/>
            </a:pPr>
            <a:r>
              <a:rPr lang="en-US" dirty="0" smtClean="0"/>
              <a:t>(Stereoisomers = Enantiomers)</a:t>
            </a:r>
          </a:p>
          <a:p>
            <a:r>
              <a:rPr lang="en-US" dirty="0" smtClean="0"/>
              <a:t>Biological system in all </a:t>
            </a:r>
          </a:p>
          <a:p>
            <a:pPr marL="0" indent="0">
              <a:buNone/>
            </a:pPr>
            <a:r>
              <a:rPr lang="en-US" dirty="0" smtClean="0"/>
              <a:t>organisms synthesize and use</a:t>
            </a:r>
          </a:p>
          <a:p>
            <a:pPr marL="0" indent="0">
              <a:buNone/>
            </a:pPr>
            <a:r>
              <a:rPr lang="en-US" dirty="0" smtClean="0"/>
              <a:t>only L-amino-acids</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75285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188" y="4278457"/>
            <a:ext cx="223837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239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750" y="2101056"/>
            <a:ext cx="47625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2269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pPr marL="0" indent="0" algn="ctr">
              <a:buNone/>
            </a:pPr>
            <a:r>
              <a:rPr lang="en-US" sz="4000" b="1" dirty="0"/>
              <a:t>There are </a:t>
            </a:r>
            <a:endParaRPr lang="en-US" sz="4000" dirty="0"/>
          </a:p>
          <a:p>
            <a:pPr marL="0" indent="0" algn="ctr">
              <a:buNone/>
            </a:pPr>
            <a:r>
              <a:rPr lang="en-US" sz="4000" b="1" dirty="0"/>
              <a:t>20 amino acids </a:t>
            </a:r>
            <a:endParaRPr lang="en-US" sz="4000" dirty="0"/>
          </a:p>
          <a:p>
            <a:pPr marL="0" indent="0" algn="ctr">
              <a:buNone/>
            </a:pPr>
            <a:r>
              <a:rPr lang="en-US" sz="4000" b="1" dirty="0"/>
              <a:t>that make up </a:t>
            </a:r>
            <a:endParaRPr lang="en-US" sz="4000" dirty="0"/>
          </a:p>
          <a:p>
            <a:pPr marL="0" indent="0" algn="ctr">
              <a:buNone/>
            </a:pPr>
            <a:r>
              <a:rPr lang="en-US" sz="4000" b="1" dirty="0"/>
              <a:t>the proteins, each with </a:t>
            </a:r>
            <a:endParaRPr lang="en-US" sz="4000" dirty="0"/>
          </a:p>
          <a:p>
            <a:pPr marL="0" indent="0" algn="ctr">
              <a:buNone/>
            </a:pPr>
            <a:r>
              <a:rPr lang="en-US" sz="4000" b="1" dirty="0"/>
              <a:t>different side chain. </a:t>
            </a:r>
            <a:endParaRPr lang="en-US" sz="4000" dirty="0"/>
          </a:p>
        </p:txBody>
      </p:sp>
    </p:spTree>
    <p:extLst>
      <p:ext uri="{BB962C8B-B14F-4D97-AF65-F5344CB8AC3E}">
        <p14:creationId xmlns:p14="http://schemas.microsoft.com/office/powerpoint/2010/main" val="1575700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pPr marL="0" indent="0" algn="ctr">
              <a:buNone/>
            </a:pPr>
            <a:r>
              <a:rPr lang="en-US" sz="4000" b="1" dirty="0"/>
              <a:t>Side chains </a:t>
            </a:r>
            <a:endParaRPr lang="en-US" sz="4000" dirty="0"/>
          </a:p>
          <a:p>
            <a:pPr marL="0" indent="0" algn="ctr">
              <a:buNone/>
            </a:pPr>
            <a:r>
              <a:rPr lang="en-US" sz="4000" b="1" dirty="0"/>
              <a:t>vary in </a:t>
            </a:r>
            <a:endParaRPr lang="en-US" sz="4000" dirty="0"/>
          </a:p>
          <a:p>
            <a:pPr marL="0" indent="0" algn="ctr">
              <a:buNone/>
            </a:pPr>
            <a:r>
              <a:rPr lang="en-US" sz="4000" b="1" dirty="0"/>
              <a:t>Size, Shape, Charge, </a:t>
            </a:r>
            <a:endParaRPr lang="en-US" sz="4000" dirty="0"/>
          </a:p>
          <a:p>
            <a:pPr marL="0" indent="0" algn="ctr">
              <a:buNone/>
            </a:pPr>
            <a:r>
              <a:rPr lang="en-US" sz="4000" b="1" dirty="0"/>
              <a:t>Hydrogen-bonding capacity, and </a:t>
            </a:r>
            <a:endParaRPr lang="en-US" sz="4000" dirty="0"/>
          </a:p>
          <a:p>
            <a:pPr marL="0" indent="0" algn="ctr">
              <a:buNone/>
            </a:pPr>
            <a:r>
              <a:rPr lang="en-US" sz="4000" b="1" dirty="0"/>
              <a:t>Chemical </a:t>
            </a:r>
            <a:r>
              <a:rPr lang="en-US" sz="4000" b="1" dirty="0" smtClean="0"/>
              <a:t>reactivity</a:t>
            </a:r>
            <a:endParaRPr lang="en-US" sz="4000" dirty="0"/>
          </a:p>
        </p:txBody>
      </p:sp>
    </p:spTree>
    <p:extLst>
      <p:ext uri="{BB962C8B-B14F-4D97-AF65-F5344CB8AC3E}">
        <p14:creationId xmlns:p14="http://schemas.microsoft.com/office/powerpoint/2010/main" val="1236765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Classification </a:t>
            </a:r>
            <a:r>
              <a:rPr lang="en-US" b="1" dirty="0"/>
              <a:t>of Amino Acids </a:t>
            </a:r>
            <a:endParaRPr lang="en-US" dirty="0"/>
          </a:p>
        </p:txBody>
      </p:sp>
      <p:sp>
        <p:nvSpPr>
          <p:cNvPr id="3" name="Content Placeholder 2"/>
          <p:cNvSpPr>
            <a:spLocks noGrp="1"/>
          </p:cNvSpPr>
          <p:nvPr>
            <p:ph idx="1"/>
          </p:nvPr>
        </p:nvSpPr>
        <p:spPr/>
        <p:txBody>
          <a:bodyPr/>
          <a:lstStyle/>
          <a:p>
            <a:r>
              <a:rPr lang="en-US" dirty="0" smtClean="0"/>
              <a:t>Side chain (R group) classification.</a:t>
            </a:r>
          </a:p>
          <a:p>
            <a:r>
              <a:rPr lang="en-US" dirty="0" smtClean="0"/>
              <a:t>Biological classification.</a:t>
            </a:r>
          </a:p>
          <a:p>
            <a:r>
              <a:rPr lang="en-US" dirty="0" smtClean="0"/>
              <a:t>Metabolic classification.</a:t>
            </a:r>
            <a:endParaRPr lang="en-US" dirty="0"/>
          </a:p>
        </p:txBody>
      </p:sp>
    </p:spTree>
    <p:extLst>
      <p:ext uri="{BB962C8B-B14F-4D97-AF65-F5344CB8AC3E}">
        <p14:creationId xmlns:p14="http://schemas.microsoft.com/office/powerpoint/2010/main" val="2354936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1-Side </a:t>
            </a:r>
            <a:r>
              <a:rPr lang="en-US" b="1" dirty="0"/>
              <a:t>Chain (R group) Classification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CHEMICAL CLASSIFICATION -The amino acids are classified according to the chemical structure of the side chain (R) into: </a:t>
            </a:r>
          </a:p>
          <a:p>
            <a:pPr>
              <a:buFont typeface="Wingdings" panose="05000000000000000000" pitchFamily="2" charset="2"/>
              <a:buChar char="ü"/>
            </a:pPr>
            <a:r>
              <a:rPr lang="en-US" dirty="0" smtClean="0"/>
              <a:t>Aliphatic </a:t>
            </a:r>
          </a:p>
          <a:p>
            <a:pPr>
              <a:buFont typeface="Wingdings" panose="05000000000000000000" pitchFamily="2" charset="2"/>
              <a:buChar char="ü"/>
            </a:pPr>
            <a:r>
              <a:rPr lang="en-US" dirty="0" err="1" smtClean="0"/>
              <a:t>Hydroxy</a:t>
            </a:r>
            <a:r>
              <a:rPr lang="en-US" dirty="0" smtClean="0"/>
              <a:t> </a:t>
            </a:r>
          </a:p>
          <a:p>
            <a:pPr>
              <a:buFont typeface="Wingdings" panose="05000000000000000000" pitchFamily="2" charset="2"/>
              <a:buChar char="ü"/>
            </a:pPr>
            <a:r>
              <a:rPr lang="en-US" dirty="0" smtClean="0"/>
              <a:t>Sulfur containing </a:t>
            </a:r>
          </a:p>
          <a:p>
            <a:pPr>
              <a:buFont typeface="Wingdings" panose="05000000000000000000" pitchFamily="2" charset="2"/>
              <a:buChar char="ü"/>
            </a:pPr>
            <a:r>
              <a:rPr lang="en-US" dirty="0" smtClean="0"/>
              <a:t>Aromatic </a:t>
            </a:r>
          </a:p>
          <a:p>
            <a:pPr>
              <a:buFont typeface="Wingdings" panose="05000000000000000000" pitchFamily="2" charset="2"/>
              <a:buChar char="ü"/>
            </a:pPr>
            <a:r>
              <a:rPr lang="en-US" dirty="0" smtClean="0"/>
              <a:t>Acidic </a:t>
            </a:r>
          </a:p>
          <a:p>
            <a:pPr>
              <a:buFont typeface="Wingdings" panose="05000000000000000000" pitchFamily="2" charset="2"/>
              <a:buChar char="ü"/>
            </a:pPr>
            <a:r>
              <a:rPr lang="en-US" dirty="0" smtClean="0"/>
              <a:t>Basic </a:t>
            </a:r>
          </a:p>
          <a:p>
            <a:pPr>
              <a:buFont typeface="Wingdings" panose="05000000000000000000" pitchFamily="2" charset="2"/>
              <a:buChar char="ü"/>
            </a:pPr>
            <a:r>
              <a:rPr lang="en-US" dirty="0" smtClean="0"/>
              <a:t> </a:t>
            </a:r>
            <a:r>
              <a:rPr lang="en-US" dirty="0" err="1" smtClean="0"/>
              <a:t>Imino</a:t>
            </a:r>
            <a:r>
              <a:rPr lang="en-US" dirty="0" smtClean="0"/>
              <a:t> acids</a:t>
            </a:r>
            <a:endParaRPr lang="en-US" dirty="0"/>
          </a:p>
        </p:txBody>
      </p:sp>
    </p:spTree>
    <p:extLst>
      <p:ext uri="{BB962C8B-B14F-4D97-AF65-F5344CB8AC3E}">
        <p14:creationId xmlns:p14="http://schemas.microsoft.com/office/powerpoint/2010/main" val="31624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US" dirty="0"/>
          </a:p>
          <a:p>
            <a:r>
              <a:rPr lang="en-US" b="1" dirty="0"/>
              <a:t>Introduction to Food Proteins and Enzymes </a:t>
            </a:r>
            <a:endParaRPr lang="en-US" dirty="0"/>
          </a:p>
          <a:p>
            <a:r>
              <a:rPr lang="en-US" b="1" dirty="0"/>
              <a:t>Biological Importance of Protein </a:t>
            </a:r>
            <a:endParaRPr lang="en-US" dirty="0"/>
          </a:p>
          <a:p>
            <a:r>
              <a:rPr lang="en-US" b="1" dirty="0"/>
              <a:t>Biological Functions of </a:t>
            </a:r>
            <a:r>
              <a:rPr lang="en-US" b="1" dirty="0" smtClean="0"/>
              <a:t>Protein</a:t>
            </a:r>
            <a:endParaRPr lang="en-US" dirty="0"/>
          </a:p>
          <a:p>
            <a:r>
              <a:rPr lang="en-US" b="1" dirty="0"/>
              <a:t>Functions of Food Proteins </a:t>
            </a:r>
            <a:r>
              <a:rPr lang="en-US" b="1" dirty="0" smtClean="0"/>
              <a:t> </a:t>
            </a:r>
            <a:endParaRPr lang="en-US" dirty="0"/>
          </a:p>
          <a:p>
            <a:r>
              <a:rPr lang="en-US" b="1" dirty="0"/>
              <a:t>Sources of Food Proteins </a:t>
            </a:r>
            <a:endParaRPr lang="en-US" dirty="0"/>
          </a:p>
          <a:p>
            <a:r>
              <a:rPr lang="en-US" b="1" dirty="0"/>
              <a:t>Amino Acids (AA</a:t>
            </a:r>
            <a:r>
              <a:rPr lang="en-US" b="1" dirty="0" smtClean="0"/>
              <a:t>)</a:t>
            </a:r>
            <a:endParaRPr lang="en-US" dirty="0"/>
          </a:p>
          <a:p>
            <a:r>
              <a:rPr lang="en-US" b="1" dirty="0"/>
              <a:t>Classification of Amino Acids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57200"/>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345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Side Chain Classification </a:t>
            </a:r>
            <a:r>
              <a:rPr lang="en-US" dirty="0"/>
              <a:t/>
            </a:r>
            <a:br>
              <a:rPr lang="en-US" dirty="0"/>
            </a:br>
            <a:r>
              <a:rPr lang="en-US" b="1" dirty="0" smtClean="0"/>
              <a:t>Glycine </a:t>
            </a:r>
            <a:r>
              <a:rPr lang="en-US" dirty="0"/>
              <a:t/>
            </a:r>
            <a:br>
              <a:rPr lang="en-US" dirty="0"/>
            </a:b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81534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22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it-IT" b="1" dirty="0"/>
              <a:t>Non Polar (hydrophobic) Amino Acids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Side chains of non polar (hydrophobic) amino acids can not participate in hydrogen or ionic bonds, but they form hydrophobic interactions.</a:t>
            </a:r>
          </a:p>
          <a:p>
            <a:r>
              <a:rPr lang="en-US" dirty="0" smtClean="0"/>
              <a:t>In aqueous environment, non polar amino acids tend to be present in the interior of proteins.</a:t>
            </a:r>
          </a:p>
          <a:p>
            <a:r>
              <a:rPr lang="en-US" dirty="0" smtClean="0"/>
              <a:t>Non polar (hydrophobic) amino acids include: -Amino acids with aliphatic R group (glycine, alanine). -Amino acids with aliphatic branched R group (</a:t>
            </a:r>
            <a:r>
              <a:rPr lang="en-US" dirty="0" err="1" smtClean="0"/>
              <a:t>valine</a:t>
            </a:r>
            <a:r>
              <a:rPr lang="en-US" dirty="0" smtClean="0"/>
              <a:t>, leucine and isoleucine). -Amino acids with aromatic R group (phenylalanine, tryptophan). -Amino acids with sulfur containing R group (methionine). -</a:t>
            </a:r>
            <a:r>
              <a:rPr lang="en-US" dirty="0" err="1" smtClean="0"/>
              <a:t>Imino</a:t>
            </a:r>
            <a:r>
              <a:rPr lang="en-US" dirty="0" smtClean="0"/>
              <a:t> acid (</a:t>
            </a:r>
            <a:r>
              <a:rPr lang="en-US" dirty="0" err="1" smtClean="0"/>
              <a:t>proline</a:t>
            </a:r>
            <a:r>
              <a:rPr lang="en-US" dirty="0" smtClean="0"/>
              <a:t>).</a:t>
            </a:r>
            <a:endParaRPr lang="en-US" dirty="0"/>
          </a:p>
        </p:txBody>
      </p:sp>
    </p:spTree>
    <p:extLst>
      <p:ext uri="{BB962C8B-B14F-4D97-AF65-F5344CB8AC3E}">
        <p14:creationId xmlns:p14="http://schemas.microsoft.com/office/powerpoint/2010/main" val="606292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Amino acids with non polar side chains </a:t>
            </a:r>
            <a:r>
              <a:rPr lang="en-US" dirty="0"/>
              <a:t/>
            </a:r>
            <a:br>
              <a:rPr lang="en-US" dirty="0"/>
            </a:br>
            <a:r>
              <a:rPr lang="en-US" b="1" dirty="0"/>
              <a:t>(Aliphatic) </a:t>
            </a:r>
            <a:endParaRPr lang="en-US" dirty="0"/>
          </a:p>
        </p:txBody>
      </p:sp>
      <p:sp>
        <p:nvSpPr>
          <p:cNvPr id="5" name="Content Placeholder 4"/>
          <p:cNvSpPr>
            <a:spLocks noGrp="1"/>
          </p:cNvSpPr>
          <p:nvPr>
            <p:ph idx="1"/>
          </p:nvPr>
        </p:nvSpPr>
        <p:spPr/>
        <p:txBody>
          <a:bodyPr/>
          <a:lstStyle/>
          <a:p>
            <a:pPr marL="0" indent="0">
              <a:buNone/>
            </a:pPr>
            <a:endParaRPr lang="en-US" dirty="0" smtClean="0"/>
          </a:p>
          <a:p>
            <a:pPr marL="0" indent="0">
              <a:buNone/>
            </a:pPr>
            <a:r>
              <a:rPr lang="en-US" dirty="0" smtClean="0"/>
              <a:t>Glycine(</a:t>
            </a:r>
            <a:r>
              <a:rPr lang="en-US" dirty="0" err="1" smtClean="0"/>
              <a:t>Gly</a:t>
            </a:r>
            <a:r>
              <a:rPr lang="en-US" dirty="0" smtClean="0"/>
              <a:t> </a:t>
            </a:r>
            <a:r>
              <a:rPr lang="en-US" dirty="0"/>
              <a:t>- G) </a:t>
            </a:r>
            <a:endParaRPr lang="en-US" dirty="0" smtClean="0"/>
          </a:p>
          <a:p>
            <a:pPr marL="0" indent="0">
              <a:buNone/>
            </a:pPr>
            <a:endParaRPr lang="en-US" dirty="0"/>
          </a:p>
          <a:p>
            <a:pPr marL="0" indent="0">
              <a:buNone/>
            </a:pPr>
            <a:endParaRPr lang="en-US" dirty="0" smtClean="0"/>
          </a:p>
          <a:p>
            <a:pPr marL="0" indent="0">
              <a:buNone/>
            </a:pPr>
            <a:r>
              <a:rPr lang="en-US" dirty="0"/>
              <a:t>Alanine  (Ala – A)</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562225"/>
            <a:ext cx="172402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127" y="4343400"/>
            <a:ext cx="17430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1739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Amino acids with non polar side chains </a:t>
            </a:r>
            <a:r>
              <a:rPr lang="en-US" dirty="0"/>
              <a:t/>
            </a:r>
            <a:br>
              <a:rPr lang="en-US" dirty="0"/>
            </a:br>
            <a:r>
              <a:rPr lang="en-US" b="1" dirty="0"/>
              <a:t>(branched chains, aliphatic) </a:t>
            </a:r>
            <a:endParaRPr lang="en-US" dirty="0"/>
          </a:p>
        </p:txBody>
      </p:sp>
      <p:sp>
        <p:nvSpPr>
          <p:cNvPr id="3" name="Content Placeholder 2"/>
          <p:cNvSpPr>
            <a:spLocks noGrp="1"/>
          </p:cNvSpPr>
          <p:nvPr>
            <p:ph idx="1"/>
          </p:nvPr>
        </p:nvSpPr>
        <p:spPr/>
        <p:txBody>
          <a:bodyPr>
            <a:normAutofit lnSpcReduction="10000"/>
          </a:bodyPr>
          <a:lstStyle/>
          <a:p>
            <a:endParaRPr lang="en-US" dirty="0"/>
          </a:p>
          <a:p>
            <a:endParaRPr lang="en-US" b="1" dirty="0" smtClean="0"/>
          </a:p>
          <a:p>
            <a:pPr marL="0" indent="0">
              <a:buNone/>
            </a:pPr>
            <a:r>
              <a:rPr lang="en-US" b="1" dirty="0" err="1" smtClean="0"/>
              <a:t>Valine</a:t>
            </a:r>
            <a:r>
              <a:rPr lang="en-US" b="1" dirty="0" smtClean="0"/>
              <a:t> </a:t>
            </a:r>
            <a:r>
              <a:rPr lang="en-US" b="1" dirty="0"/>
              <a:t>(Val – V) </a:t>
            </a:r>
            <a:endParaRPr lang="en-US" b="1" dirty="0" smtClean="0"/>
          </a:p>
          <a:p>
            <a:pPr marL="0" indent="0">
              <a:buNone/>
            </a:pPr>
            <a:r>
              <a:rPr lang="en-US" dirty="0" smtClean="0"/>
              <a:t> </a:t>
            </a:r>
            <a:endParaRPr lang="en-US" dirty="0"/>
          </a:p>
          <a:p>
            <a:endParaRPr lang="en-US" b="1" dirty="0" smtClean="0"/>
          </a:p>
          <a:p>
            <a:pPr marL="0" indent="0">
              <a:buNone/>
            </a:pPr>
            <a:r>
              <a:rPr lang="en-US" b="1" dirty="0" smtClean="0"/>
              <a:t>Leucine (</a:t>
            </a:r>
            <a:r>
              <a:rPr lang="en-US" b="1" dirty="0"/>
              <a:t>Leu – L) </a:t>
            </a:r>
            <a:endParaRPr lang="en-US" b="1" dirty="0" smtClean="0"/>
          </a:p>
          <a:p>
            <a:endParaRPr lang="en-US" dirty="0"/>
          </a:p>
          <a:p>
            <a:pPr marL="0" indent="0">
              <a:buNone/>
            </a:pPr>
            <a:r>
              <a:rPr lang="en-US" b="1" dirty="0" smtClean="0"/>
              <a:t>                                         Isoleucine (</a:t>
            </a:r>
            <a:r>
              <a:rPr lang="en-US" b="1" dirty="0"/>
              <a:t>Ile – I)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24003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352800"/>
            <a:ext cx="30099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058516"/>
            <a:ext cx="275272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9270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Amino acids with non polar side chains </a:t>
            </a:r>
            <a:r>
              <a:rPr lang="en-US" dirty="0"/>
              <a:t/>
            </a:r>
            <a:br>
              <a:rPr lang="en-US" dirty="0"/>
            </a:br>
            <a:r>
              <a:rPr lang="en-US" b="1" dirty="0"/>
              <a:t>(Aromatic) </a:t>
            </a:r>
            <a:endParaRPr lang="en-US" dirty="0"/>
          </a:p>
        </p:txBody>
      </p:sp>
      <p:sp>
        <p:nvSpPr>
          <p:cNvPr id="4" name="Content Placeholder 3"/>
          <p:cNvSpPr>
            <a:spLocks noGrp="1"/>
          </p:cNvSpPr>
          <p:nvPr>
            <p:ph idx="1"/>
          </p:nvPr>
        </p:nvSpPr>
        <p:spPr/>
        <p:txBody>
          <a:bodyPr>
            <a:normAutofit fontScale="92500" lnSpcReduction="20000"/>
          </a:bodyPr>
          <a:lstStyle/>
          <a:p>
            <a:endParaRPr lang="en-US" dirty="0"/>
          </a:p>
          <a:p>
            <a:endParaRPr lang="en-US" b="1" dirty="0" smtClean="0"/>
          </a:p>
          <a:p>
            <a:endParaRPr lang="en-US" b="1" dirty="0"/>
          </a:p>
          <a:p>
            <a:pPr marL="0" indent="0">
              <a:buNone/>
            </a:pPr>
            <a:r>
              <a:rPr lang="en-US" b="1" dirty="0" smtClean="0"/>
              <a:t>Phenylalanine </a:t>
            </a:r>
            <a:r>
              <a:rPr lang="en-US" b="1" dirty="0"/>
              <a:t>(</a:t>
            </a:r>
            <a:r>
              <a:rPr lang="en-US" b="1" dirty="0" err="1"/>
              <a:t>Phe</a:t>
            </a:r>
            <a:r>
              <a:rPr lang="en-US" b="1" dirty="0"/>
              <a:t> – F) </a:t>
            </a:r>
            <a:endParaRPr lang="en-US" b="1" dirty="0" smtClean="0"/>
          </a:p>
          <a:p>
            <a:endParaRPr lang="en-US" b="1" dirty="0"/>
          </a:p>
          <a:p>
            <a:endParaRPr lang="en-US" b="1" dirty="0" smtClean="0"/>
          </a:p>
          <a:p>
            <a:endParaRPr lang="en-US" b="1" dirty="0"/>
          </a:p>
          <a:p>
            <a:endParaRPr lang="en-US" dirty="0"/>
          </a:p>
          <a:p>
            <a:pPr marL="0" indent="0">
              <a:buNone/>
            </a:pPr>
            <a:r>
              <a:rPr lang="en-US" b="1" dirty="0"/>
              <a:t>Tryptophan (</a:t>
            </a:r>
            <a:r>
              <a:rPr lang="en-US" b="1" dirty="0" err="1"/>
              <a:t>Trp</a:t>
            </a:r>
            <a:r>
              <a:rPr lang="en-US" b="1" dirty="0"/>
              <a:t> – W) </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260985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906549"/>
            <a:ext cx="29813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419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Amino acids with non polar side chains </a:t>
            </a:r>
            <a:r>
              <a:rPr lang="en-US" dirty="0"/>
              <a:t/>
            </a:r>
            <a:br>
              <a:rPr lang="en-US" dirty="0"/>
            </a:br>
            <a:r>
              <a:rPr lang="en-US" b="1" dirty="0"/>
              <a:t>(</a:t>
            </a:r>
            <a:r>
              <a:rPr lang="en-US" b="1" dirty="0" err="1"/>
              <a:t>imino</a:t>
            </a:r>
            <a:r>
              <a:rPr lang="en-US" b="1" dirty="0"/>
              <a:t>) </a:t>
            </a:r>
            <a:endParaRPr lang="en-US" dirty="0"/>
          </a:p>
        </p:txBody>
      </p:sp>
      <p:sp>
        <p:nvSpPr>
          <p:cNvPr id="3" name="Content Placeholder 2"/>
          <p:cNvSpPr>
            <a:spLocks noGrp="1"/>
          </p:cNvSpPr>
          <p:nvPr>
            <p:ph idx="1"/>
          </p:nvPr>
        </p:nvSpPr>
        <p:spPr/>
        <p:txBody>
          <a:bodyPr/>
          <a:lstStyle/>
          <a:p>
            <a:endParaRPr lang="en-US"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smtClean="0"/>
          </a:p>
          <a:p>
            <a:pPr marL="0" indent="0">
              <a:buNone/>
            </a:pPr>
            <a:r>
              <a:rPr lang="en-US" b="1" dirty="0" err="1" smtClean="0"/>
              <a:t>Proline</a:t>
            </a:r>
            <a:r>
              <a:rPr lang="en-US" b="1" dirty="0" smtClean="0"/>
              <a:t> (</a:t>
            </a:r>
            <a:r>
              <a:rPr lang="en-US" b="1" dirty="0"/>
              <a:t>Pro – P)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62200"/>
            <a:ext cx="294322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763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Amino acids with non polar side chains </a:t>
            </a:r>
            <a:r>
              <a:rPr lang="en-US" b="1" dirty="0" smtClean="0"/>
              <a:t>(</a:t>
            </a:r>
            <a:r>
              <a:rPr lang="en-US" b="1" dirty="0"/>
              <a:t>sulfur containing) </a:t>
            </a:r>
            <a:endParaRPr lang="en-US" dirty="0"/>
          </a:p>
        </p:txBody>
      </p:sp>
      <p:sp>
        <p:nvSpPr>
          <p:cNvPr id="3" name="Content Placeholder 2"/>
          <p:cNvSpPr>
            <a:spLocks noGrp="1"/>
          </p:cNvSpPr>
          <p:nvPr>
            <p:ph idx="1"/>
          </p:nvPr>
        </p:nvSpPr>
        <p:spPr/>
        <p:txBody>
          <a:bodyPr/>
          <a:lstStyle/>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r>
              <a:rPr lang="en-US" b="1" dirty="0" smtClean="0"/>
              <a:t>Methionine </a:t>
            </a:r>
            <a:r>
              <a:rPr lang="en-US" b="1" dirty="0"/>
              <a:t>(Met – M) </a:t>
            </a:r>
            <a:r>
              <a:rPr lang="en-US" dirty="0"/>
              <a:t/>
            </a:r>
            <a:br>
              <a:rPr lang="en-US" dirty="0"/>
            </a:b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28925"/>
            <a:ext cx="260032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9775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Polar (hydrophilic) Amino Acids </a:t>
            </a:r>
            <a:endParaRPr lang="en-US" dirty="0"/>
          </a:p>
        </p:txBody>
      </p:sp>
      <p:sp>
        <p:nvSpPr>
          <p:cNvPr id="3" name="Content Placeholder 2"/>
          <p:cNvSpPr>
            <a:spLocks noGrp="1"/>
          </p:cNvSpPr>
          <p:nvPr>
            <p:ph idx="1"/>
          </p:nvPr>
        </p:nvSpPr>
        <p:spPr/>
        <p:txBody>
          <a:bodyPr>
            <a:normAutofit fontScale="32500" lnSpcReduction="20000"/>
          </a:bodyPr>
          <a:lstStyle/>
          <a:p>
            <a:endParaRPr lang="en-US" sz="3700" dirty="0"/>
          </a:p>
          <a:p>
            <a:endParaRPr lang="en-US" sz="3700" dirty="0"/>
          </a:p>
          <a:p>
            <a:r>
              <a:rPr lang="en-US" sz="6200" dirty="0"/>
              <a:t>Side chains of polar (hydrophilic) amino acids can participate in hydrogen or ionic bonds. </a:t>
            </a:r>
          </a:p>
          <a:p>
            <a:endParaRPr lang="en-US" sz="6200" dirty="0"/>
          </a:p>
          <a:p>
            <a:r>
              <a:rPr lang="en-US" sz="6200" dirty="0" smtClean="0"/>
              <a:t>Therefore</a:t>
            </a:r>
            <a:r>
              <a:rPr lang="en-US" sz="6200" dirty="0"/>
              <a:t>, in aqueous environment polar amino acids tend to be present on the surface of proteins. </a:t>
            </a:r>
          </a:p>
          <a:p>
            <a:r>
              <a:rPr lang="en-US" sz="6200" dirty="0" smtClean="0"/>
              <a:t>Polar </a:t>
            </a:r>
            <a:r>
              <a:rPr lang="en-US" sz="6200" dirty="0"/>
              <a:t>(hydrophilic) amino acids are classified into: </a:t>
            </a:r>
            <a:br>
              <a:rPr lang="en-US" sz="6200" dirty="0"/>
            </a:br>
            <a:r>
              <a:rPr lang="en-US" sz="6200" b="1" dirty="0" smtClean="0"/>
              <a:t>1</a:t>
            </a:r>
            <a:r>
              <a:rPr lang="en-US" sz="6200" b="1" dirty="0"/>
              <a:t>. Polar charged amino acids: </a:t>
            </a:r>
          </a:p>
          <a:p>
            <a:pPr algn="ctr">
              <a:buFont typeface="Wingdings" panose="05000000000000000000" pitchFamily="2" charset="2"/>
              <a:buChar char="ü"/>
            </a:pPr>
            <a:r>
              <a:rPr lang="en-US" sz="6200" dirty="0" smtClean="0"/>
              <a:t>Acidic </a:t>
            </a:r>
            <a:r>
              <a:rPr lang="en-US" sz="6200" dirty="0"/>
              <a:t>amino acids (aspartic &amp; glutamic acids) and </a:t>
            </a:r>
            <a:r>
              <a:rPr lang="en-US" sz="6200" dirty="0" smtClean="0"/>
              <a:t/>
            </a:r>
            <a:br>
              <a:rPr lang="en-US" sz="6200" dirty="0" smtClean="0"/>
            </a:br>
            <a:r>
              <a:rPr lang="en-US" sz="6200" dirty="0" smtClean="0"/>
              <a:t>Basic </a:t>
            </a:r>
            <a:r>
              <a:rPr lang="en-US" sz="6200" dirty="0"/>
              <a:t>amino acids (arginine, lysine, histidine) </a:t>
            </a:r>
            <a:endParaRPr lang="en-US" sz="6200" dirty="0" smtClean="0"/>
          </a:p>
          <a:p>
            <a:r>
              <a:rPr lang="en-US" sz="6200" b="1" dirty="0" smtClean="0"/>
              <a:t>2.Polar </a:t>
            </a:r>
            <a:r>
              <a:rPr lang="en-US" sz="6200" b="1" dirty="0"/>
              <a:t>uncharged amino acids: </a:t>
            </a:r>
            <a:endParaRPr lang="en-US" sz="6200" b="1" dirty="0" smtClean="0"/>
          </a:p>
          <a:p>
            <a:endParaRPr lang="en-US" sz="6200" dirty="0"/>
          </a:p>
          <a:p>
            <a:pPr algn="ctr">
              <a:buFont typeface="Wingdings" panose="05000000000000000000" pitchFamily="2" charset="2"/>
              <a:buChar char="ü"/>
            </a:pPr>
            <a:r>
              <a:rPr lang="en-US" sz="6200" dirty="0" smtClean="0"/>
              <a:t>Amino </a:t>
            </a:r>
            <a:r>
              <a:rPr lang="en-US" sz="6200" dirty="0"/>
              <a:t>acids with OH group (serine, threonine, </a:t>
            </a:r>
            <a:r>
              <a:rPr lang="en-US" sz="6200" dirty="0" smtClean="0"/>
              <a:t>tyrosine)</a:t>
            </a:r>
            <a:br>
              <a:rPr lang="en-US" sz="6200" dirty="0" smtClean="0"/>
            </a:br>
            <a:r>
              <a:rPr lang="en-US" sz="6200" dirty="0" smtClean="0"/>
              <a:t>Amino </a:t>
            </a:r>
            <a:r>
              <a:rPr lang="en-US" sz="6200" dirty="0"/>
              <a:t>acids with SH group (cysteine) </a:t>
            </a:r>
          </a:p>
          <a:p>
            <a:pPr algn="ctr">
              <a:buFont typeface="Wingdings" panose="05000000000000000000" pitchFamily="2" charset="2"/>
              <a:buChar char="ü"/>
            </a:pPr>
            <a:r>
              <a:rPr lang="en-US" sz="6200" dirty="0" smtClean="0"/>
              <a:t>Amino </a:t>
            </a:r>
            <a:r>
              <a:rPr lang="en-US" sz="6200" dirty="0"/>
              <a:t>acids with amide group (glutamine, asparagine) </a:t>
            </a:r>
          </a:p>
          <a:p>
            <a:pPr marL="0" indent="0">
              <a:buNone/>
            </a:pPr>
            <a:endParaRPr lang="en-US" b="1" dirty="0" smtClean="0"/>
          </a:p>
          <a:p>
            <a:pPr marL="0" indent="0">
              <a:buNone/>
            </a:pPr>
            <a:endParaRPr lang="en-US" dirty="0"/>
          </a:p>
          <a:p>
            <a:pPr marL="0" indent="0" algn="ctr">
              <a:buNone/>
            </a:pPr>
            <a:endParaRPr lang="en-US" dirty="0"/>
          </a:p>
          <a:p>
            <a:endParaRPr lang="en-US" dirty="0"/>
          </a:p>
        </p:txBody>
      </p:sp>
    </p:spTree>
    <p:extLst>
      <p:ext uri="{BB962C8B-B14F-4D97-AF65-F5344CB8AC3E}">
        <p14:creationId xmlns:p14="http://schemas.microsoft.com/office/powerpoint/2010/main" val="4276625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Amino acids with polar charged side chains </a:t>
            </a:r>
            <a:r>
              <a:rPr lang="pt-BR" b="1" dirty="0" smtClean="0"/>
              <a:t>(</a:t>
            </a:r>
            <a:r>
              <a:rPr lang="pt-BR" b="1" dirty="0"/>
              <a:t>acidic group) </a:t>
            </a:r>
            <a:endParaRPr lang="en-US" dirty="0"/>
          </a:p>
        </p:txBody>
      </p:sp>
      <p:sp>
        <p:nvSpPr>
          <p:cNvPr id="3" name="Content Placeholder 2"/>
          <p:cNvSpPr>
            <a:spLocks noGrp="1"/>
          </p:cNvSpPr>
          <p:nvPr>
            <p:ph idx="1"/>
          </p:nvPr>
        </p:nvSpPr>
        <p:spPr/>
        <p:txBody>
          <a:bodyPr/>
          <a:lstStyle/>
          <a:p>
            <a:pPr marL="0" indent="0">
              <a:buNone/>
            </a:pPr>
            <a:r>
              <a:rPr lang="en-US" b="1" dirty="0"/>
              <a:t>Aspartic acid </a:t>
            </a:r>
            <a:r>
              <a:rPr lang="en-US" b="1" dirty="0" smtClean="0"/>
              <a:t>(</a:t>
            </a:r>
            <a:r>
              <a:rPr lang="en-US" b="1" dirty="0"/>
              <a:t>Asp – D) </a:t>
            </a:r>
            <a:endParaRPr lang="en-US" b="1" dirty="0" smtClean="0"/>
          </a:p>
          <a:p>
            <a:endParaRPr lang="en-US" b="1" dirty="0"/>
          </a:p>
          <a:p>
            <a:endParaRPr lang="pt-BR" b="1" dirty="0" smtClean="0"/>
          </a:p>
          <a:p>
            <a:pPr marL="0" indent="0">
              <a:buNone/>
            </a:pPr>
            <a:r>
              <a:rPr lang="pt-BR" b="1" dirty="0" smtClean="0"/>
              <a:t>Glutamic </a:t>
            </a:r>
            <a:r>
              <a:rPr lang="pt-BR" b="1" dirty="0"/>
              <a:t>acid (Glu – E)</a:t>
            </a:r>
            <a:r>
              <a:rPr lang="en-US" dirty="0"/>
              <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982" y="2438400"/>
            <a:ext cx="27813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002" y="4953000"/>
            <a:ext cx="32575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93628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fontScale="90000"/>
          </a:bodyPr>
          <a:lstStyle/>
          <a:p>
            <a:r>
              <a:rPr lang="en-US" dirty="0"/>
              <a:t/>
            </a:r>
            <a:br>
              <a:rPr lang="en-US" dirty="0"/>
            </a:br>
            <a:r>
              <a:rPr lang="en-US" b="1" dirty="0"/>
              <a:t>Amino acids with polar charged side chains </a:t>
            </a:r>
            <a:r>
              <a:rPr lang="en-US" b="1" dirty="0" smtClean="0"/>
              <a:t>(</a:t>
            </a:r>
            <a:r>
              <a:rPr lang="en-US" b="1" dirty="0"/>
              <a:t>basic group)</a:t>
            </a:r>
            <a:endParaRPr lang="en-US" dirty="0"/>
          </a:p>
        </p:txBody>
      </p:sp>
      <p:sp>
        <p:nvSpPr>
          <p:cNvPr id="3" name="Content Placeholder 2"/>
          <p:cNvSpPr>
            <a:spLocks noGrp="1"/>
          </p:cNvSpPr>
          <p:nvPr>
            <p:ph idx="1"/>
          </p:nvPr>
        </p:nvSpPr>
        <p:spPr/>
        <p:txBody>
          <a:bodyPr/>
          <a:lstStyle/>
          <a:p>
            <a:pPr marL="0" indent="0">
              <a:buNone/>
            </a:pPr>
            <a:r>
              <a:rPr lang="en-US" b="1" dirty="0"/>
              <a:t>Lysine (Lys – K</a:t>
            </a:r>
            <a:r>
              <a:rPr lang="en-US" b="1" dirty="0" smtClean="0"/>
              <a:t>)</a:t>
            </a:r>
          </a:p>
          <a:p>
            <a:endParaRPr lang="en-US" b="1" dirty="0" smtClean="0"/>
          </a:p>
          <a:p>
            <a:endParaRPr lang="en-US" b="1" dirty="0" smtClean="0"/>
          </a:p>
          <a:p>
            <a:pPr marL="0" indent="0">
              <a:buNone/>
            </a:pPr>
            <a:r>
              <a:rPr lang="en-US" b="1" dirty="0"/>
              <a:t>Arginine </a:t>
            </a:r>
            <a:r>
              <a:rPr lang="en-US" b="1" dirty="0" smtClean="0"/>
              <a:t>(</a:t>
            </a:r>
            <a:r>
              <a:rPr lang="en-US" b="1" dirty="0" err="1"/>
              <a:t>Arg</a:t>
            </a:r>
            <a:r>
              <a:rPr lang="en-US" b="1" dirty="0"/>
              <a:t> – R</a:t>
            </a:r>
            <a:r>
              <a:rPr lang="en-US" b="1" dirty="0" smtClean="0"/>
              <a:t>)</a:t>
            </a:r>
          </a:p>
          <a:p>
            <a:pPr marL="0" indent="0">
              <a:buNone/>
            </a:pPr>
            <a:endParaRPr lang="en-US" b="1" dirty="0"/>
          </a:p>
          <a:p>
            <a:pPr marL="0" indent="0">
              <a:buNone/>
            </a:pPr>
            <a:endParaRPr lang="en-US" b="1" dirty="0" smtClean="0"/>
          </a:p>
          <a:p>
            <a:pPr marL="0" indent="0">
              <a:buNone/>
            </a:pPr>
            <a:r>
              <a:rPr lang="en-US" b="1" dirty="0"/>
              <a:t>Histidine (His – 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00400"/>
            <a:ext cx="357187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029200"/>
            <a:ext cx="27908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187" y="1752600"/>
            <a:ext cx="32956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91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Introduction to Food Proteins and Enzymes </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2209800"/>
            <a:ext cx="4114799" cy="2548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9753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Amino acids with polar uncharged side chains (with OH group)</a:t>
            </a:r>
          </a:p>
        </p:txBody>
      </p:sp>
      <p:sp>
        <p:nvSpPr>
          <p:cNvPr id="3" name="Content Placeholder 2"/>
          <p:cNvSpPr>
            <a:spLocks noGrp="1"/>
          </p:cNvSpPr>
          <p:nvPr>
            <p:ph idx="1"/>
          </p:nvPr>
        </p:nvSpPr>
        <p:spPr/>
        <p:txBody>
          <a:bodyPr/>
          <a:lstStyle/>
          <a:p>
            <a:pPr marL="0" indent="0">
              <a:buNone/>
            </a:pPr>
            <a:r>
              <a:rPr lang="en-US" dirty="0"/>
              <a:t>Serine (</a:t>
            </a:r>
            <a:r>
              <a:rPr lang="en-US" dirty="0" err="1"/>
              <a:t>Ser</a:t>
            </a:r>
            <a:r>
              <a:rPr lang="en-US" dirty="0"/>
              <a:t> – S</a:t>
            </a:r>
            <a:r>
              <a:rPr lang="en-US" dirty="0" smtClean="0"/>
              <a:t>)</a:t>
            </a:r>
          </a:p>
          <a:p>
            <a:endParaRPr lang="en-US" dirty="0"/>
          </a:p>
          <a:p>
            <a:endParaRPr lang="en-US" dirty="0" smtClean="0"/>
          </a:p>
          <a:p>
            <a:pPr marL="0" indent="0">
              <a:buNone/>
            </a:pPr>
            <a:r>
              <a:rPr lang="en-US" dirty="0" smtClean="0"/>
              <a:t>Tyrosine </a:t>
            </a:r>
            <a:r>
              <a:rPr lang="en-US" dirty="0"/>
              <a:t>(Tyr – Y</a:t>
            </a:r>
            <a:r>
              <a:rPr lang="en-US" dirty="0" smtClean="0"/>
              <a:t>)</a:t>
            </a:r>
          </a:p>
          <a:p>
            <a:endParaRPr lang="en-US" dirty="0" smtClean="0"/>
          </a:p>
          <a:p>
            <a:endParaRPr lang="en-US" dirty="0"/>
          </a:p>
          <a:p>
            <a:pPr marL="0" indent="0">
              <a:buNone/>
            </a:pPr>
            <a:r>
              <a:rPr lang="en-US" dirty="0"/>
              <a:t>Threonine (</a:t>
            </a:r>
            <a:r>
              <a:rPr lang="en-US" dirty="0" err="1"/>
              <a:t>Thr</a:t>
            </a:r>
            <a:r>
              <a:rPr lang="en-US" dirty="0"/>
              <a:t> – T</a:t>
            </a:r>
            <a:r>
              <a:rPr lang="en-US" dirty="0" smtClean="0"/>
              <a:t>)</a:t>
            </a:r>
          </a:p>
          <a:p>
            <a:endParaRPr lang="en-US" dirty="0" smtClean="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05000"/>
            <a:ext cx="25146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786" y="4800600"/>
            <a:ext cx="238125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361" y="3124200"/>
            <a:ext cx="308610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98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Amino acids with polar uncharged side </a:t>
            </a:r>
            <a:r>
              <a:rPr lang="en-US" b="1" dirty="0" smtClean="0"/>
              <a:t>chains (</a:t>
            </a:r>
            <a:r>
              <a:rPr lang="en-US" b="1" dirty="0"/>
              <a:t>with SH group)</a:t>
            </a:r>
            <a:endParaRPr lang="en-US" dirty="0"/>
          </a:p>
        </p:txBody>
      </p:sp>
      <p:sp>
        <p:nvSpPr>
          <p:cNvPr id="3" name="Content Placeholder 2"/>
          <p:cNvSpPr>
            <a:spLocks noGrp="1"/>
          </p:cNvSpPr>
          <p:nvPr>
            <p:ph idx="1"/>
          </p:nvPr>
        </p:nvSpPr>
        <p:spPr/>
        <p:txBody>
          <a:bodyPr/>
          <a:lstStyle/>
          <a:p>
            <a:endParaRPr lang="en-US" dirty="0"/>
          </a:p>
          <a:p>
            <a:pPr marL="0" indent="0">
              <a:buNone/>
            </a:pPr>
            <a:r>
              <a:rPr lang="en-US" b="1" dirty="0"/>
              <a:t>Cysteine </a:t>
            </a:r>
            <a:r>
              <a:rPr lang="en-US" b="1" dirty="0" smtClean="0"/>
              <a:t>(</a:t>
            </a:r>
            <a:r>
              <a:rPr lang="en-US" b="1" dirty="0" err="1"/>
              <a:t>Cys</a:t>
            </a:r>
            <a:r>
              <a:rPr lang="en-US" b="1" dirty="0"/>
              <a:t> – C)</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225" y="3048000"/>
            <a:ext cx="24955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8575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Amino acids with polar uncharged side </a:t>
            </a:r>
            <a:r>
              <a:rPr lang="en-US" b="1" dirty="0" smtClean="0"/>
              <a:t>chains (</a:t>
            </a:r>
            <a:r>
              <a:rPr lang="en-US" b="1" dirty="0"/>
              <a:t>with amide group)</a:t>
            </a:r>
            <a:endParaRPr lang="en-US" dirty="0"/>
          </a:p>
        </p:txBody>
      </p:sp>
      <p:sp>
        <p:nvSpPr>
          <p:cNvPr id="3" name="Content Placeholder 2"/>
          <p:cNvSpPr>
            <a:spLocks noGrp="1"/>
          </p:cNvSpPr>
          <p:nvPr>
            <p:ph idx="1"/>
          </p:nvPr>
        </p:nvSpPr>
        <p:spPr/>
        <p:txBody>
          <a:bodyPr/>
          <a:lstStyle/>
          <a:p>
            <a:endParaRPr lang="en-US" dirty="0"/>
          </a:p>
          <a:p>
            <a:pPr marL="0" indent="0">
              <a:buNone/>
            </a:pPr>
            <a:r>
              <a:rPr lang="en-US" b="1" dirty="0"/>
              <a:t>Asparagine </a:t>
            </a:r>
            <a:r>
              <a:rPr lang="en-US" b="1" dirty="0" smtClean="0"/>
              <a:t>(</a:t>
            </a:r>
            <a:r>
              <a:rPr lang="en-US" b="1" dirty="0" err="1"/>
              <a:t>Asn</a:t>
            </a:r>
            <a:r>
              <a:rPr lang="en-US" b="1" dirty="0"/>
              <a:t> – N</a:t>
            </a:r>
            <a:r>
              <a:rPr lang="en-US" b="1" dirty="0" smtClean="0"/>
              <a:t>)</a:t>
            </a:r>
          </a:p>
          <a:p>
            <a:endParaRPr lang="en-US" b="1" dirty="0"/>
          </a:p>
          <a:p>
            <a:endParaRPr lang="en-US" dirty="0"/>
          </a:p>
          <a:p>
            <a:pPr marL="0" indent="0">
              <a:buNone/>
            </a:pPr>
            <a:r>
              <a:rPr lang="en-US" b="1" dirty="0"/>
              <a:t>Glutamine (</a:t>
            </a:r>
            <a:r>
              <a:rPr lang="en-US" b="1" dirty="0" err="1"/>
              <a:t>Gln</a:t>
            </a:r>
            <a:r>
              <a:rPr lang="en-US" b="1" dirty="0"/>
              <a:t> – Q)</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328863"/>
            <a:ext cx="28384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164" y="4038600"/>
            <a:ext cx="34099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465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2-Biological (Nutritional) classification</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a:p>
          <a:p>
            <a:pPr marL="0" indent="0">
              <a:buNone/>
            </a:pPr>
            <a:r>
              <a:rPr lang="en-US" dirty="0"/>
              <a:t>On nutritional basis AA are classified into essential or non-essential AA</a:t>
            </a:r>
            <a:r>
              <a:rPr lang="en-US" dirty="0" smtClean="0"/>
              <a:t>.</a:t>
            </a:r>
          </a:p>
          <a:p>
            <a:pPr marL="0" indent="0">
              <a:buNone/>
            </a:pPr>
            <a:r>
              <a:rPr lang="it-IT" b="1" dirty="0" smtClean="0"/>
              <a:t>1- </a:t>
            </a:r>
            <a:r>
              <a:rPr lang="it-IT" b="1" dirty="0"/>
              <a:t>Non essential amino acids</a:t>
            </a:r>
            <a:r>
              <a:rPr lang="it-IT" b="1" dirty="0" smtClean="0"/>
              <a:t>:</a:t>
            </a:r>
          </a:p>
          <a:p>
            <a:pPr marL="0" indent="0">
              <a:buNone/>
            </a:pPr>
            <a:r>
              <a:rPr lang="en-US" dirty="0" smtClean="0"/>
              <a:t>Amino </a:t>
            </a:r>
            <a:r>
              <a:rPr lang="en-US" dirty="0"/>
              <a:t>acids that could be synthesized in the body, so they are not needed in the diet. They are 10 AA</a:t>
            </a:r>
            <a:r>
              <a:rPr lang="en-US" dirty="0" smtClean="0"/>
              <a:t>.</a:t>
            </a:r>
          </a:p>
          <a:p>
            <a:pPr marL="0" indent="0">
              <a:buNone/>
            </a:pPr>
            <a:r>
              <a:rPr lang="en-US" b="1" dirty="0" smtClean="0"/>
              <a:t>2- </a:t>
            </a:r>
            <a:r>
              <a:rPr lang="en-US" b="1" dirty="0"/>
              <a:t>Essential amino acids</a:t>
            </a:r>
            <a:r>
              <a:rPr lang="en-US" b="1" dirty="0" smtClean="0"/>
              <a:t>:</a:t>
            </a:r>
          </a:p>
          <a:p>
            <a:pPr>
              <a:buFont typeface="Wingdings" panose="05000000000000000000" pitchFamily="2" charset="2"/>
              <a:buChar char="ü"/>
            </a:pPr>
            <a:r>
              <a:rPr lang="en-US" dirty="0" smtClean="0"/>
              <a:t>Amino </a:t>
            </a:r>
            <a:r>
              <a:rPr lang="en-US" dirty="0"/>
              <a:t>acids that could not be synthesized in the body, so they have to be taken in the diet, and their deficiency results in diseases</a:t>
            </a:r>
            <a:r>
              <a:rPr lang="en-US" dirty="0" smtClean="0"/>
              <a:t>.</a:t>
            </a:r>
          </a:p>
          <a:p>
            <a:pPr>
              <a:buFont typeface="Wingdings" panose="05000000000000000000" pitchFamily="2" charset="2"/>
              <a:buChar char="ü"/>
            </a:pPr>
            <a:r>
              <a:rPr lang="en-US" dirty="0" smtClean="0"/>
              <a:t>The </a:t>
            </a:r>
            <a:r>
              <a:rPr lang="en-US" dirty="0"/>
              <a:t>essential amino acids are not more important to our body than the non-essential amino acids</a:t>
            </a:r>
            <a:r>
              <a:rPr lang="en-US" dirty="0" smtClean="0"/>
              <a:t>.</a:t>
            </a:r>
          </a:p>
          <a:p>
            <a:pPr>
              <a:buFont typeface="Wingdings" panose="05000000000000000000" pitchFamily="2" charset="2"/>
              <a:buChar char="ü"/>
            </a:pPr>
            <a:r>
              <a:rPr lang="en-US" dirty="0" smtClean="0"/>
              <a:t>Both </a:t>
            </a:r>
            <a:r>
              <a:rPr lang="en-US" dirty="0"/>
              <a:t>(all 20 AA) are equally needed and equally essential for the normal growth and good health.</a:t>
            </a:r>
          </a:p>
        </p:txBody>
      </p:sp>
    </p:spTree>
    <p:extLst>
      <p:ext uri="{BB962C8B-B14F-4D97-AF65-F5344CB8AC3E}">
        <p14:creationId xmlns:p14="http://schemas.microsoft.com/office/powerpoint/2010/main" val="21987915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Biological classification</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924799"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452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3-Metabolic </a:t>
            </a:r>
            <a:r>
              <a:rPr lang="en-US" b="1" dirty="0" smtClean="0"/>
              <a:t>classification </a:t>
            </a:r>
            <a:r>
              <a:rPr lang="en-US" dirty="0"/>
              <a:t/>
            </a:r>
            <a:br>
              <a:rPr lang="en-US" dirty="0"/>
            </a:br>
            <a:r>
              <a:rPr lang="en-US" b="1" dirty="0"/>
              <a:t>(According to their metabolic fate in the body )</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a:p>
          <a:p>
            <a:r>
              <a:rPr lang="en-US" b="1" dirty="0" err="1"/>
              <a:t>Glucogenic</a:t>
            </a:r>
            <a:r>
              <a:rPr lang="en-US" b="1" dirty="0"/>
              <a:t> amino acids</a:t>
            </a:r>
            <a:r>
              <a:rPr lang="en-US" b="1" dirty="0" smtClean="0"/>
              <a:t>:</a:t>
            </a:r>
          </a:p>
          <a:p>
            <a:pPr marL="0" indent="0">
              <a:buNone/>
            </a:pPr>
            <a:r>
              <a:rPr lang="en-US" dirty="0" smtClean="0"/>
              <a:t>Amino </a:t>
            </a:r>
            <a:r>
              <a:rPr lang="en-US" dirty="0"/>
              <a:t>acids that can give glucose</a:t>
            </a:r>
            <a:r>
              <a:rPr lang="en-US" dirty="0" smtClean="0"/>
              <a:t>.</a:t>
            </a:r>
          </a:p>
          <a:p>
            <a:endParaRPr lang="en-US" dirty="0"/>
          </a:p>
          <a:p>
            <a:r>
              <a:rPr lang="en-US" b="1" dirty="0" err="1"/>
              <a:t>Ketogenic</a:t>
            </a:r>
            <a:r>
              <a:rPr lang="en-US" b="1" dirty="0"/>
              <a:t> amino acids</a:t>
            </a:r>
            <a:r>
              <a:rPr lang="en-US" b="1" dirty="0" smtClean="0"/>
              <a:t>:</a:t>
            </a:r>
          </a:p>
          <a:p>
            <a:pPr marL="0" indent="0">
              <a:buNone/>
            </a:pPr>
            <a:r>
              <a:rPr lang="en-US" dirty="0" smtClean="0"/>
              <a:t>Amino </a:t>
            </a:r>
            <a:r>
              <a:rPr lang="en-US" dirty="0"/>
              <a:t>acids that can give ketone bodies</a:t>
            </a:r>
            <a:r>
              <a:rPr lang="en-US" dirty="0" smtClean="0"/>
              <a:t>.</a:t>
            </a:r>
          </a:p>
          <a:p>
            <a:endParaRPr lang="en-US" dirty="0"/>
          </a:p>
          <a:p>
            <a:r>
              <a:rPr lang="en-US" b="1" dirty="0" err="1"/>
              <a:t>Glucogenic</a:t>
            </a:r>
            <a:r>
              <a:rPr lang="en-US" b="1" dirty="0"/>
              <a:t>/</a:t>
            </a:r>
            <a:r>
              <a:rPr lang="en-US" b="1" dirty="0" err="1"/>
              <a:t>Ketogenic</a:t>
            </a:r>
            <a:r>
              <a:rPr lang="en-US" b="1" dirty="0"/>
              <a:t> (mixed) amino acids</a:t>
            </a:r>
            <a:r>
              <a:rPr lang="en-US" b="1" dirty="0" smtClean="0"/>
              <a:t>:</a:t>
            </a:r>
          </a:p>
          <a:p>
            <a:pPr marL="0" indent="0">
              <a:buNone/>
            </a:pPr>
            <a:r>
              <a:rPr lang="en-US" dirty="0" smtClean="0"/>
              <a:t>Amino </a:t>
            </a:r>
            <a:r>
              <a:rPr lang="en-US" dirty="0"/>
              <a:t>acids that can give both ketone bodies and glucose.</a:t>
            </a:r>
          </a:p>
        </p:txBody>
      </p:sp>
    </p:spTree>
    <p:extLst>
      <p:ext uri="{BB962C8B-B14F-4D97-AF65-F5344CB8AC3E}">
        <p14:creationId xmlns:p14="http://schemas.microsoft.com/office/powerpoint/2010/main" val="21535417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Metabolic and biological classification</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0772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78214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Amino Acid deficiency in selected Vegetables and Grains</a:t>
            </a:r>
            <a:endParaRPr lang="en-US" b="1"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53380"/>
            <a:ext cx="8229600" cy="4823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68605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33387" y="211570"/>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b="1" dirty="0" smtClean="0"/>
              <a:t>Related Journals of Journal of Food Processing &amp; Technology</a:t>
            </a:r>
            <a:endParaRPr lang="en-US" b="1" dirty="0"/>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hlinkClick r:id="rId3"/>
              </a:rPr>
              <a:t>Nutritional Disorders &amp; </a:t>
            </a:r>
            <a:r>
              <a:rPr lang="en-US" sz="2000" dirty="0" smtClean="0">
                <a:hlinkClick r:id="rId3"/>
              </a:rPr>
              <a:t>Therapy</a:t>
            </a:r>
            <a:endParaRPr lang="en-US" sz="2000" dirty="0" smtClean="0"/>
          </a:p>
          <a:p>
            <a:pPr marL="342900" indent="-342900">
              <a:buFont typeface="Wingdings" panose="05000000000000000000" pitchFamily="2" charset="2"/>
              <a:buChar char="Ø"/>
              <a:defRPr/>
            </a:pPr>
            <a:r>
              <a:rPr lang="en-US" sz="2000" dirty="0">
                <a:hlinkClick r:id="rId4"/>
              </a:rPr>
              <a:t>Vitamins &amp; </a:t>
            </a:r>
            <a:r>
              <a:rPr lang="en-US" sz="2000" dirty="0" smtClean="0">
                <a:hlinkClick r:id="rId4"/>
              </a:rPr>
              <a:t>Minerals</a:t>
            </a:r>
            <a:endParaRPr lang="en-US" sz="2000" dirty="0" smtClean="0"/>
          </a:p>
          <a:p>
            <a:pPr marL="342900" indent="-342900">
              <a:buFont typeface="Wingdings" panose="05000000000000000000" pitchFamily="2" charset="2"/>
              <a:buChar char="Ø"/>
              <a:defRPr/>
            </a:pPr>
            <a:r>
              <a:rPr lang="en-US" sz="2000" dirty="0">
                <a:hlinkClick r:id="rId5"/>
              </a:rPr>
              <a:t>Nutrition &amp; Food Sciences</a:t>
            </a:r>
            <a:endParaRPr lang="en-US" sz="2000" dirty="0">
              <a:solidFill>
                <a:schemeClr val="bg2">
                  <a:lumMod val="50000"/>
                </a:schemeClr>
              </a:solidFill>
              <a:latin typeface="Estrangelo Edessa" panose="03080600000000000000" pitchFamily="66" charset="0"/>
              <a:cs typeface="Estrangelo Edessa" panose="03080600000000000000" pitchFamily="66" charset="0"/>
            </a:endParaRPr>
          </a:p>
        </p:txBody>
      </p:sp>
      <p:pic>
        <p:nvPicPr>
          <p:cNvPr id="15367" name="Picture 8" descr="C:\Users\rakesh-s\Desktop\gocr-header.jpg"/>
          <p:cNvPicPr>
            <a:picLocks noChangeAspect="1" noChangeArrowheads="1"/>
          </p:cNvPicPr>
          <p:nvPr/>
        </p:nvPicPr>
        <p:blipFill>
          <a:blip r:embed="rId6">
            <a:extLst>
              <a:ext uri="{28A0092B-C50C-407E-A947-70E740481C1C}">
                <a14:useLocalDpi xmlns:a14="http://schemas.microsoft.com/office/drawing/2010/main" val="0"/>
              </a:ext>
            </a:extLst>
          </a:blip>
          <a:srcRect l="22462" r="12379"/>
          <a:stretch>
            <a:fillRect/>
          </a:stretch>
        </p:blipFill>
        <p:spPr bwMode="auto">
          <a:xfrm>
            <a:off x="5076825" y="4370388"/>
            <a:ext cx="39306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4959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2400" b="1" dirty="0"/>
              <a:t>4th International Conference and Exhibition on Food Processing &amp; Technology</a:t>
            </a:r>
            <a:endParaRPr lang="en-US" sz="2200" b="1" dirty="0">
              <a:latin typeface="Footlight MT Light" panose="0204060206030A020304" pitchFamily="18" charset="0"/>
            </a:endParaRP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b="1" dirty="0"/>
              <a:t>Journal of Food Processing &amp; Technology</a:t>
            </a:r>
            <a:r>
              <a:rPr lang="en-US" sz="3600" dirty="0"/>
              <a:t/>
            </a:r>
            <a:br>
              <a:rPr lang="en-US" sz="3600" dirty="0"/>
            </a:br>
            <a:r>
              <a:rPr lang="en-US" sz="3600" dirty="0"/>
              <a:t>Related Conferences</a:t>
            </a:r>
          </a:p>
        </p:txBody>
      </p:sp>
    </p:spTree>
    <p:extLst>
      <p:ext uri="{BB962C8B-B14F-4D97-AF65-F5344CB8AC3E}">
        <p14:creationId xmlns:p14="http://schemas.microsoft.com/office/powerpoint/2010/main" val="3528096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Introduction </a:t>
            </a:r>
            <a:r>
              <a:rPr lang="en-US" b="1" dirty="0"/>
              <a:t>to Food Proteins and Enzymes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Proteins play a central role in biological systems.</a:t>
            </a:r>
          </a:p>
          <a:p>
            <a:r>
              <a:rPr lang="en-US" dirty="0" smtClean="0"/>
              <a:t> -Enzymes perform the biochemical processes that sustain the life of a cell/organism. </a:t>
            </a:r>
          </a:p>
          <a:p>
            <a:r>
              <a:rPr lang="en-US" dirty="0" smtClean="0"/>
              <a:t>-Proteins (such as collagen and keratin) also function as structural components of cells and complex organisms. </a:t>
            </a:r>
          </a:p>
          <a:p>
            <a:r>
              <a:rPr lang="en-US" dirty="0" smtClean="0"/>
              <a:t>-The functional diversity of proteins arises from their chemical makeup. Proteins are highly complex polymers, made up of 20 different amino acids.</a:t>
            </a:r>
          </a:p>
          <a:p>
            <a:r>
              <a:rPr lang="en-US" dirty="0" smtClean="0"/>
              <a:t>-The constituents are linked via substituted amide bonds. The amide linkage in proteins is a partial double bond, which further underscores the structural complexity of protein polymers. </a:t>
            </a:r>
          </a:p>
          <a:p>
            <a:r>
              <a:rPr lang="en-US" dirty="0" smtClean="0"/>
              <a:t>-Complicated protein structure gives rise to a multitude of three-dimensional structural forms with different biological functions.</a:t>
            </a:r>
            <a:endParaRPr lang="en-US" dirty="0"/>
          </a:p>
        </p:txBody>
      </p:sp>
    </p:spTree>
    <p:extLst>
      <p:ext uri="{BB962C8B-B14F-4D97-AF65-F5344CB8AC3E}">
        <p14:creationId xmlns:p14="http://schemas.microsoft.com/office/powerpoint/2010/main" val="37185656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2799383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Introduction </a:t>
            </a:r>
            <a:r>
              <a:rPr lang="en-US" b="1" dirty="0"/>
              <a:t>to Food Proteins and Enzymes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At the elemental level, proteins contain 50–55% carbon, 6–7% hydrogen, 20–23% oxygen, 12–19% nitrogen, and 0.2–3.0% sulfur.</a:t>
            </a:r>
          </a:p>
          <a:p>
            <a:r>
              <a:rPr lang="en-US" dirty="0" smtClean="0"/>
              <a:t>Protein synthesis occurs in ribosomes. After the synthesis, some amino acids are modified by cytoplasmic enzymes which changes the composition of some proteins. </a:t>
            </a:r>
          </a:p>
          <a:p>
            <a:r>
              <a:rPr lang="en-US" dirty="0" smtClean="0"/>
              <a:t>Proteins that are not enzymatically modified in cells are called </a:t>
            </a:r>
            <a:r>
              <a:rPr lang="en-US" dirty="0" err="1" smtClean="0"/>
              <a:t>homoproteins</a:t>
            </a:r>
            <a:r>
              <a:rPr lang="en-US" dirty="0" smtClean="0"/>
              <a:t>, and those that are modified or </a:t>
            </a:r>
            <a:r>
              <a:rPr lang="en-US" dirty="0" err="1" smtClean="0"/>
              <a:t>complexed</a:t>
            </a:r>
            <a:r>
              <a:rPr lang="en-US" dirty="0" smtClean="0"/>
              <a:t> with </a:t>
            </a:r>
            <a:r>
              <a:rPr lang="en-US" dirty="0" err="1" smtClean="0"/>
              <a:t>nonprotein</a:t>
            </a:r>
            <a:r>
              <a:rPr lang="en-US" dirty="0" smtClean="0"/>
              <a:t> components are called conjugated proteins or </a:t>
            </a:r>
            <a:r>
              <a:rPr lang="en-US" dirty="0" err="1" smtClean="0"/>
              <a:t>heteroproteins</a:t>
            </a:r>
            <a:r>
              <a:rPr lang="en-US" dirty="0" smtClean="0"/>
              <a:t>. </a:t>
            </a:r>
          </a:p>
          <a:p>
            <a:r>
              <a:rPr lang="en-US" dirty="0" smtClean="0"/>
              <a:t>The </a:t>
            </a:r>
            <a:r>
              <a:rPr lang="en-US" dirty="0" err="1" smtClean="0"/>
              <a:t>nonprotein</a:t>
            </a:r>
            <a:r>
              <a:rPr lang="en-US" dirty="0" smtClean="0"/>
              <a:t> components are referred to as prosthetic groups. -Examples of conjugated proteins include nucleoproteins (ribosomes), glycoproteins (casein), </a:t>
            </a:r>
            <a:r>
              <a:rPr lang="en-US" dirty="0" err="1" smtClean="0"/>
              <a:t>phosphoproteins</a:t>
            </a:r>
            <a:r>
              <a:rPr lang="en-US" dirty="0" smtClean="0"/>
              <a:t> (kinases, </a:t>
            </a:r>
            <a:r>
              <a:rPr lang="en-US" dirty="0" err="1" smtClean="0"/>
              <a:t>phosphorylases</a:t>
            </a:r>
            <a:r>
              <a:rPr lang="en-US" dirty="0" smtClean="0"/>
              <a:t>), lipoproteins (proteins of egg yolk, plasma proteins), and </a:t>
            </a:r>
            <a:r>
              <a:rPr lang="en-US" dirty="0" err="1" smtClean="0"/>
              <a:t>metalloproteins</a:t>
            </a:r>
            <a:r>
              <a:rPr lang="en-US" dirty="0" smtClean="0"/>
              <a:t> (hemoglobin, and several enzymes).</a:t>
            </a:r>
            <a:endParaRPr lang="en-US" dirty="0"/>
          </a:p>
        </p:txBody>
      </p:sp>
    </p:spTree>
    <p:extLst>
      <p:ext uri="{BB962C8B-B14F-4D97-AF65-F5344CB8AC3E}">
        <p14:creationId xmlns:p14="http://schemas.microsoft.com/office/powerpoint/2010/main" val="3354768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r>
              <a:rPr lang="en-US" b="1" dirty="0" smtClean="0"/>
              <a:t>Introduction </a:t>
            </a:r>
            <a:r>
              <a:rPr lang="en-US" b="1" dirty="0"/>
              <a:t>to Food Proteins and Enzymes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Proteins can be classified according to their structural organization.</a:t>
            </a:r>
          </a:p>
          <a:p>
            <a:r>
              <a:rPr lang="en-US" dirty="0" smtClean="0"/>
              <a:t>Globular proteins are exist in spherical shapes, resulting from folding of the polypeptide chain(s) on itself.</a:t>
            </a:r>
          </a:p>
          <a:p>
            <a:r>
              <a:rPr lang="en-US" dirty="0" smtClean="0"/>
              <a:t>Fibrous proteins are exist in rod-shapes containing twisted linear polypeptide chains (e.g., collagen, keratin, and elastin). Fibrous proteins also can be formed as a result of linear aggregation of small globular proteins, such as actin and fibrin.</a:t>
            </a:r>
          </a:p>
          <a:p>
            <a:r>
              <a:rPr lang="en-US" dirty="0" smtClean="0"/>
              <a:t>A majority of enzymes are globular proteins, and fibrous proteins function as structural proteins.</a:t>
            </a:r>
            <a:endParaRPr lang="en-US" dirty="0"/>
          </a:p>
        </p:txBody>
      </p:sp>
    </p:spTree>
    <p:extLst>
      <p:ext uri="{BB962C8B-B14F-4D97-AF65-F5344CB8AC3E}">
        <p14:creationId xmlns:p14="http://schemas.microsoft.com/office/powerpoint/2010/main" val="1971711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Introduction to Food Proteins and Enzymes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Biological functions of proteins can be classified as</a:t>
            </a:r>
          </a:p>
          <a:p>
            <a:r>
              <a:rPr lang="en-US" dirty="0" smtClean="0"/>
              <a:t>Enzyme catalysts,</a:t>
            </a:r>
          </a:p>
          <a:p>
            <a:r>
              <a:rPr lang="en-US" dirty="0" smtClean="0"/>
              <a:t>Structural proteins,</a:t>
            </a:r>
          </a:p>
          <a:p>
            <a:r>
              <a:rPr lang="en-US" dirty="0" smtClean="0"/>
              <a:t>Hormones (insulin and growth hormone),</a:t>
            </a:r>
          </a:p>
          <a:p>
            <a:r>
              <a:rPr lang="en-US" dirty="0" smtClean="0"/>
              <a:t>Transfer proteins (serum albumin and hemoglobin),</a:t>
            </a:r>
          </a:p>
          <a:p>
            <a:r>
              <a:rPr lang="en-US" dirty="0" smtClean="0"/>
              <a:t>Antibodies (immuno-globulins),</a:t>
            </a:r>
          </a:p>
          <a:p>
            <a:r>
              <a:rPr lang="en-US" dirty="0" smtClean="0"/>
              <a:t>Storage proteins (egg albumen and seed proteins), and</a:t>
            </a:r>
          </a:p>
          <a:p>
            <a:r>
              <a:rPr lang="en-US" dirty="0" smtClean="0"/>
              <a:t>Protective proteins (toxins and allergens).</a:t>
            </a:r>
          </a:p>
          <a:p>
            <a:r>
              <a:rPr lang="en-US" dirty="0" smtClean="0"/>
              <a:t>Storage proteins are found in eggs and seeds. These proteins act as sources of nitrogen and amino acids for germinating seeds and embryos.</a:t>
            </a:r>
          </a:p>
          <a:p>
            <a:r>
              <a:rPr lang="en-US" dirty="0" smtClean="0"/>
              <a:t>Protective proteins are a part of the defense mechanism for the survival of certain microorganisms and animals.</a:t>
            </a:r>
            <a:endParaRPr lang="en-US" dirty="0"/>
          </a:p>
        </p:txBody>
      </p:sp>
    </p:spTree>
    <p:extLst>
      <p:ext uri="{BB962C8B-B14F-4D97-AF65-F5344CB8AC3E}">
        <p14:creationId xmlns:p14="http://schemas.microsoft.com/office/powerpoint/2010/main" val="667290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2920</Words>
  <Application>Microsoft Office PowerPoint</Application>
  <PresentationFormat>On-screen Show (4:3)</PresentationFormat>
  <Paragraphs>318</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PowerPoint Presentation</vt:lpstr>
      <vt:lpstr>PowerPoint Presentation</vt:lpstr>
      <vt:lpstr>   Food Proteins and Enzymes </vt:lpstr>
      <vt:lpstr>PowerPoint Presentation</vt:lpstr>
      <vt:lpstr> Introduction to Food Proteins and Enzymes </vt:lpstr>
      <vt:lpstr>Introduction to Food Proteins and Enzymes </vt:lpstr>
      <vt:lpstr>Introduction to Food Proteins and Enzymes </vt:lpstr>
      <vt:lpstr>Introduction to Food Proteins and Enzymes </vt:lpstr>
      <vt:lpstr> Introduction to Food Proteins and Enzymes </vt:lpstr>
      <vt:lpstr> Introduction to Food Proteins and Enzymes </vt:lpstr>
      <vt:lpstr> Introduction to Food Proteins and Enzymes </vt:lpstr>
      <vt:lpstr> Introduction to Food Proteins and Enzymes </vt:lpstr>
      <vt:lpstr> Introduction to Food Proteins and Enzymes </vt:lpstr>
      <vt:lpstr> Proteins </vt:lpstr>
      <vt:lpstr> Proteins </vt:lpstr>
      <vt:lpstr> Proteins </vt:lpstr>
      <vt:lpstr> Biological Importance of Protein </vt:lpstr>
      <vt:lpstr> Biological Importance of Protein (cont.) </vt:lpstr>
      <vt:lpstr> Biological Functions of Protein </vt:lpstr>
      <vt:lpstr> Biological Functions of Protein (cont.) </vt:lpstr>
      <vt:lpstr> Functions of Food Proteins </vt:lpstr>
      <vt:lpstr> Functions of Food Proteins </vt:lpstr>
      <vt:lpstr>Sources of Food Proteins </vt:lpstr>
      <vt:lpstr> Sources of Food Proteins (cont.) </vt:lpstr>
      <vt:lpstr> </vt:lpstr>
      <vt:lpstr> </vt:lpstr>
      <vt:lpstr> Amino Acids (AA) </vt:lpstr>
      <vt:lpstr>PowerPoint Presentation</vt:lpstr>
      <vt:lpstr>PowerPoint Presentation</vt:lpstr>
      <vt:lpstr>The R group determines the amino acid </vt:lpstr>
      <vt:lpstr>Abbreviation for the 20 amino acids </vt:lpstr>
      <vt:lpstr>Basic amino acid structure </vt:lpstr>
      <vt:lpstr>PowerPoint Presentation</vt:lpstr>
      <vt:lpstr>PowerPoint Presentation</vt:lpstr>
      <vt:lpstr>PowerPoint Presentation</vt:lpstr>
      <vt:lpstr>PowerPoint Presentation</vt:lpstr>
      <vt:lpstr>PowerPoint Presentation</vt:lpstr>
      <vt:lpstr>Classification of Amino Acids </vt:lpstr>
      <vt:lpstr>1-Side Chain (R group) Classification </vt:lpstr>
      <vt:lpstr> Side Chain Classification  Glycine  </vt:lpstr>
      <vt:lpstr> Non Polar (hydrophobic) Amino Acids </vt:lpstr>
      <vt:lpstr> Amino acids with non polar side chains  (Aliphatic) </vt:lpstr>
      <vt:lpstr>Amino acids with non polar side chains  (branched chains, aliphatic) </vt:lpstr>
      <vt:lpstr> Amino acids with non polar side chains  (Aromatic) </vt:lpstr>
      <vt:lpstr> Amino acids with non polar side chains  (imino) </vt:lpstr>
      <vt:lpstr> Amino acids with non polar side chains (sulfur containing) </vt:lpstr>
      <vt:lpstr> Polar (hydrophilic) Amino Acids </vt:lpstr>
      <vt:lpstr> Amino acids with polar charged side chains (acidic group) </vt:lpstr>
      <vt:lpstr> Amino acids with polar charged side chains (basic group)</vt:lpstr>
      <vt:lpstr>Amino acids with polar uncharged side chains (with OH group)</vt:lpstr>
      <vt:lpstr> Amino acids with polar uncharged side chains (with SH group)</vt:lpstr>
      <vt:lpstr> Amino acids with polar uncharged side chains (with amide group)</vt:lpstr>
      <vt:lpstr> 2-Biological (Nutritional) classification</vt:lpstr>
      <vt:lpstr> Biological classification</vt:lpstr>
      <vt:lpstr> 3-Metabolic classification  (According to their metabolic fate in the body )</vt:lpstr>
      <vt:lpstr> Metabolic and biological classification</vt:lpstr>
      <vt:lpstr>Amino Acid deficiency in selected Vegetables and Grains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11</cp:revision>
  <dcterms:created xsi:type="dcterms:W3CDTF">2014-09-30T13:54:15Z</dcterms:created>
  <dcterms:modified xsi:type="dcterms:W3CDTF">2014-10-09T11:42:29Z</dcterms:modified>
</cp:coreProperties>
</file>