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80"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9" r:id="rId23"/>
    <p:sldId id="277" r:id="rId24"/>
    <p:sldId id="278" r:id="rId25"/>
    <p:sldId id="283" r:id="rId26"/>
    <p:sldId id="284" r:id="rId27"/>
    <p:sldId id="28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43EEC-9E4E-49A0-8BCA-A2182376C090}"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F5233-7A68-488D-9D3F-1FEC290B34F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5E2D0-1F90-41D2-8410-0C99F1CC2C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A3ADB-040A-4962-BE08-A8C91F1D6D3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AC3246D8-A549-4050-840E-867CD2B141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6A353-6BAB-427A-9DD7-544C47337B6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568D2-2F29-42F9-A61A-90F68ED6B74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C1890-6639-40E6-9EA3-5DFBD5073D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41712-763B-45DB-A461-6D4E030CF5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8B35B-80A2-4442-A025-853A40335624}"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A1AD9-9C00-45E4-B582-16B310637E0C}"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D80FF1D-70E1-4F3F-AFE8-0E7CD158509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omicsonline.org/nuclear-medicine-radiation-therapy.php"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hyperlink" Target="http://radiology.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Baskerville Old Face" panose="02020602080505020303" pitchFamily="18" charset="0"/>
              </a:rPr>
              <a:t>International Journals </a:t>
            </a:r>
            <a:r>
              <a:rPr lang="en-US" sz="3200" b="1" dirty="0" smtClean="0">
                <a:solidFill>
                  <a:schemeClr val="accent4">
                    <a:lumMod val="10000"/>
                  </a:schemeClr>
                </a:solidFill>
                <a:latin typeface="Baskerville Old Face" panose="02020602080505020303" pitchFamily="18" charset="0"/>
              </a:rPr>
              <a:t>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506203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1.From Neuron to Brain</a:t>
            </a:r>
          </a:p>
        </p:txBody>
      </p:sp>
      <p:sp>
        <p:nvSpPr>
          <p:cNvPr id="10243" name="Rectangle 3"/>
          <p:cNvSpPr>
            <a:spLocks noGrp="1" noChangeArrowheads="1"/>
          </p:cNvSpPr>
          <p:nvPr>
            <p:ph idx="1"/>
          </p:nvPr>
        </p:nvSpPr>
        <p:spPr/>
        <p:txBody>
          <a:bodyPr/>
          <a:lstStyle/>
          <a:p>
            <a:pPr algn="ctr">
              <a:buFontTx/>
              <a:buNone/>
            </a:pPr>
            <a:r>
              <a:rPr lang="en-US" i="1"/>
              <a:t>2. Organization of the Nervous System</a:t>
            </a:r>
          </a:p>
          <a:p>
            <a:pPr algn="ctr">
              <a:buFontTx/>
              <a:buNone/>
            </a:pPr>
            <a:endParaRPr lang="en-US"/>
          </a:p>
          <a:p>
            <a:r>
              <a:rPr lang="en-US"/>
              <a:t>Central nervous system</a:t>
            </a:r>
          </a:p>
          <a:p>
            <a:pPr lvl="1"/>
            <a:r>
              <a:rPr lang="en-US"/>
              <a:t>Consists of</a:t>
            </a:r>
          </a:p>
          <a:p>
            <a:pPr lvl="2"/>
            <a:r>
              <a:rPr lang="en-US"/>
              <a:t>Brain – most directly controls our thoughts, emotions, and motivations</a:t>
            </a:r>
          </a:p>
          <a:p>
            <a:pPr lvl="2"/>
            <a:r>
              <a:rPr lang="en-US"/>
              <a:t>Spinal Cord</a:t>
            </a:r>
          </a:p>
          <a:p>
            <a:pPr>
              <a:buFontTx/>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sz="4000"/>
              <a:t>2. Methods of Cognitive Neuroscience</a:t>
            </a:r>
          </a:p>
        </p:txBody>
      </p:sp>
      <p:sp>
        <p:nvSpPr>
          <p:cNvPr id="11267" name="Rectangle 3"/>
          <p:cNvSpPr>
            <a:spLocks noGrp="1" noChangeArrowheads="1"/>
          </p:cNvSpPr>
          <p:nvPr>
            <p:ph idx="1"/>
          </p:nvPr>
        </p:nvSpPr>
        <p:spPr>
          <a:xfrm>
            <a:off x="457200" y="1600200"/>
            <a:ext cx="8229600" cy="4953000"/>
          </a:xfrm>
        </p:spPr>
        <p:txBody>
          <a:bodyPr/>
          <a:lstStyle/>
          <a:p>
            <a:pPr algn="ctr">
              <a:lnSpc>
                <a:spcPct val="90000"/>
              </a:lnSpc>
              <a:buFontTx/>
              <a:buNone/>
            </a:pPr>
            <a:r>
              <a:rPr lang="en-US" i="1"/>
              <a:t>1.</a:t>
            </a:r>
            <a:r>
              <a:rPr lang="en-US"/>
              <a:t> </a:t>
            </a:r>
            <a:r>
              <a:rPr lang="en-US" i="1"/>
              <a:t>Postmortem Studies</a:t>
            </a:r>
          </a:p>
          <a:p>
            <a:pPr>
              <a:lnSpc>
                <a:spcPct val="90000"/>
              </a:lnSpc>
            </a:pPr>
            <a:r>
              <a:rPr lang="en-US"/>
              <a:t>Characterization</a:t>
            </a:r>
          </a:p>
          <a:p>
            <a:pPr lvl="1">
              <a:lnSpc>
                <a:spcPct val="90000"/>
              </a:lnSpc>
            </a:pPr>
            <a:r>
              <a:rPr lang="en-US"/>
              <a:t>Researchers look carefully at the behavior of people who show signs of brain damage while they are alive</a:t>
            </a:r>
          </a:p>
          <a:p>
            <a:pPr lvl="1">
              <a:lnSpc>
                <a:spcPct val="90000"/>
              </a:lnSpc>
            </a:pPr>
            <a:r>
              <a:rPr lang="en-US"/>
              <a:t>After the patients die, the researchers examine the patient’s brains for lesions</a:t>
            </a:r>
          </a:p>
          <a:p>
            <a:pPr>
              <a:lnSpc>
                <a:spcPct val="90000"/>
              </a:lnSpc>
            </a:pPr>
            <a:r>
              <a:rPr lang="en-US"/>
              <a:t>Examples</a:t>
            </a:r>
          </a:p>
          <a:p>
            <a:pPr lvl="1">
              <a:lnSpc>
                <a:spcPct val="90000"/>
              </a:lnSpc>
            </a:pPr>
            <a:r>
              <a:rPr lang="en-US"/>
              <a:t>Paul Broca’s patient Tan</a:t>
            </a:r>
          </a:p>
          <a:p>
            <a:pPr lvl="2">
              <a:lnSpc>
                <a:spcPct val="90000"/>
              </a:lnSpc>
            </a:pPr>
            <a:r>
              <a:rPr lang="en-US"/>
              <a:t>Speech problems, linked to lesions in an area of the frontal lobe now called Broca’s area</a:t>
            </a:r>
          </a:p>
          <a:p>
            <a:pPr lvl="1">
              <a:lnSpc>
                <a:spcPct val="90000"/>
              </a:lnSpc>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sz="4000"/>
              <a:t>2. Methods of Cognitive Neuroscience</a:t>
            </a:r>
          </a:p>
        </p:txBody>
      </p:sp>
      <p:sp>
        <p:nvSpPr>
          <p:cNvPr id="12291" name="Rectangle 3"/>
          <p:cNvSpPr>
            <a:spLocks noGrp="1" noChangeArrowheads="1"/>
          </p:cNvSpPr>
          <p:nvPr>
            <p:ph idx="1"/>
          </p:nvPr>
        </p:nvSpPr>
        <p:spPr/>
        <p:txBody>
          <a:bodyPr/>
          <a:lstStyle/>
          <a:p>
            <a:pPr algn="ctr">
              <a:lnSpc>
                <a:spcPct val="90000"/>
              </a:lnSpc>
              <a:buFontTx/>
              <a:buNone/>
            </a:pPr>
            <a:r>
              <a:rPr lang="en-US" i="1"/>
              <a:t>2. Animal Studies</a:t>
            </a:r>
          </a:p>
          <a:p>
            <a:pPr algn="ctr">
              <a:lnSpc>
                <a:spcPct val="90000"/>
              </a:lnSpc>
              <a:buFontTx/>
              <a:buNone/>
            </a:pPr>
            <a:endParaRPr lang="en-US" i="1"/>
          </a:p>
          <a:p>
            <a:pPr>
              <a:lnSpc>
                <a:spcPct val="90000"/>
              </a:lnSpc>
            </a:pPr>
            <a:r>
              <a:rPr lang="en-US"/>
              <a:t>Single-cell recordings</a:t>
            </a:r>
          </a:p>
          <a:p>
            <a:pPr lvl="1">
              <a:lnSpc>
                <a:spcPct val="90000"/>
              </a:lnSpc>
            </a:pPr>
            <a:r>
              <a:rPr lang="en-US"/>
              <a:t>Microelectrodes are inserted into the brain of an animal to measure the activity of a single neuron</a:t>
            </a:r>
          </a:p>
          <a:p>
            <a:pPr>
              <a:lnSpc>
                <a:spcPct val="90000"/>
              </a:lnSpc>
            </a:pPr>
            <a:r>
              <a:rPr lang="en-US"/>
              <a:t>Selective lesioning</a:t>
            </a:r>
          </a:p>
          <a:p>
            <a:pPr lvl="1">
              <a:lnSpc>
                <a:spcPct val="90000"/>
              </a:lnSpc>
            </a:pPr>
            <a:r>
              <a:rPr lang="en-US"/>
              <a:t>Surgically removing or damaging part of the brain to observe resulting functional deficits</a:t>
            </a:r>
          </a:p>
          <a:p>
            <a:pPr lvl="1">
              <a:lnSpc>
                <a:spcPct val="90000"/>
              </a:lnSpc>
              <a:buFontTx/>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sz="4000"/>
              <a:t>2. Methods of Cognitive Neuroscience</a:t>
            </a:r>
          </a:p>
        </p:txBody>
      </p:sp>
      <p:sp>
        <p:nvSpPr>
          <p:cNvPr id="13315" name="Rectangle 3"/>
          <p:cNvSpPr>
            <a:spLocks noGrp="1" noChangeArrowheads="1"/>
          </p:cNvSpPr>
          <p:nvPr>
            <p:ph idx="1"/>
          </p:nvPr>
        </p:nvSpPr>
        <p:spPr/>
        <p:txBody>
          <a:bodyPr/>
          <a:lstStyle/>
          <a:p>
            <a:pPr algn="ctr">
              <a:lnSpc>
                <a:spcPct val="90000"/>
              </a:lnSpc>
              <a:buFontTx/>
              <a:buNone/>
            </a:pPr>
            <a:r>
              <a:rPr lang="en-US" sz="2800" i="1"/>
              <a:t>3. Electrical Recordings</a:t>
            </a:r>
          </a:p>
          <a:p>
            <a:pPr algn="ctr">
              <a:lnSpc>
                <a:spcPct val="90000"/>
              </a:lnSpc>
              <a:buFontTx/>
              <a:buNone/>
            </a:pPr>
            <a:endParaRPr lang="en-US" sz="2800" i="1"/>
          </a:p>
          <a:p>
            <a:pPr>
              <a:lnSpc>
                <a:spcPct val="90000"/>
              </a:lnSpc>
            </a:pPr>
            <a:r>
              <a:rPr lang="en-US" sz="2800"/>
              <a:t>EEG</a:t>
            </a:r>
          </a:p>
          <a:p>
            <a:pPr lvl="1">
              <a:lnSpc>
                <a:spcPct val="90000"/>
              </a:lnSpc>
            </a:pPr>
            <a:r>
              <a:rPr lang="en-US" sz="2400"/>
              <a:t>Recording of electrical activity in the brain, which appears as waves of various widths and heights</a:t>
            </a:r>
          </a:p>
          <a:p>
            <a:pPr>
              <a:lnSpc>
                <a:spcPct val="90000"/>
              </a:lnSpc>
            </a:pPr>
            <a:r>
              <a:rPr lang="en-US" sz="2800"/>
              <a:t>ERP</a:t>
            </a:r>
          </a:p>
          <a:p>
            <a:pPr lvl="1">
              <a:lnSpc>
                <a:spcPct val="90000"/>
              </a:lnSpc>
            </a:pPr>
            <a:r>
              <a:rPr lang="en-US" sz="2400"/>
              <a:t>EEG waves associated with a particular event or task averaged over a large number of trials</a:t>
            </a:r>
          </a:p>
          <a:p>
            <a:pPr>
              <a:lnSpc>
                <a:spcPct val="90000"/>
              </a:lnSpc>
            </a:pPr>
            <a:r>
              <a:rPr lang="en-US" sz="2800"/>
              <a:t>Advantage</a:t>
            </a:r>
          </a:p>
          <a:p>
            <a:pPr lvl="1">
              <a:lnSpc>
                <a:spcPct val="90000"/>
              </a:lnSpc>
            </a:pPr>
            <a:r>
              <a:rPr lang="en-US" sz="2400"/>
              <a:t>Very good temporal resolution</a:t>
            </a:r>
          </a:p>
          <a:p>
            <a:pPr>
              <a:lnSpc>
                <a:spcPct val="90000"/>
              </a:lnSpc>
            </a:pP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sz="4000"/>
              <a:t>2. Methods of Cognitive Neuroscience</a:t>
            </a:r>
          </a:p>
        </p:txBody>
      </p:sp>
      <p:sp>
        <p:nvSpPr>
          <p:cNvPr id="14339" name="Rectangle 3"/>
          <p:cNvSpPr>
            <a:spLocks noGrp="1" noChangeArrowheads="1"/>
          </p:cNvSpPr>
          <p:nvPr>
            <p:ph idx="1"/>
          </p:nvPr>
        </p:nvSpPr>
        <p:spPr>
          <a:xfrm>
            <a:off x="457200" y="1600200"/>
            <a:ext cx="8229600" cy="4953000"/>
          </a:xfrm>
        </p:spPr>
        <p:txBody>
          <a:bodyPr/>
          <a:lstStyle/>
          <a:p>
            <a:pPr algn="ctr">
              <a:lnSpc>
                <a:spcPct val="90000"/>
              </a:lnSpc>
              <a:buFontTx/>
              <a:buNone/>
            </a:pPr>
            <a:r>
              <a:rPr lang="en-US" i="1"/>
              <a:t>4. Static Imaging Techniques</a:t>
            </a:r>
          </a:p>
          <a:p>
            <a:pPr>
              <a:lnSpc>
                <a:spcPct val="90000"/>
              </a:lnSpc>
            </a:pPr>
            <a:r>
              <a:rPr lang="en-US"/>
              <a:t>Allow for the observation of large abnormalities of the brain, such as damage resulting from strokes and tumors</a:t>
            </a:r>
          </a:p>
          <a:p>
            <a:pPr>
              <a:lnSpc>
                <a:spcPct val="90000"/>
              </a:lnSpc>
            </a:pPr>
            <a:r>
              <a:rPr lang="en-US"/>
              <a:t>Examples</a:t>
            </a:r>
          </a:p>
          <a:p>
            <a:pPr lvl="1">
              <a:lnSpc>
                <a:spcPct val="90000"/>
              </a:lnSpc>
            </a:pPr>
            <a:r>
              <a:rPr lang="en-US"/>
              <a:t>CT: computerized axial tomography</a:t>
            </a:r>
          </a:p>
          <a:p>
            <a:pPr lvl="1">
              <a:lnSpc>
                <a:spcPct val="90000"/>
              </a:lnSpc>
            </a:pPr>
            <a:r>
              <a:rPr lang="en-US"/>
              <a:t>MRI: magnetic resonance imaging </a:t>
            </a:r>
          </a:p>
          <a:p>
            <a:pPr lvl="2">
              <a:lnSpc>
                <a:spcPct val="90000"/>
              </a:lnSpc>
            </a:pPr>
            <a:r>
              <a:rPr lang="en-US"/>
              <a:t>A strong magnetic field is passed through the brain of a patient and a rotating scanner detects various patterns of electromagnetic changes in the molecules of the brain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4000"/>
              <a:t>2. Methods of Cognitive Neuroscience</a:t>
            </a:r>
          </a:p>
        </p:txBody>
      </p:sp>
      <p:sp>
        <p:nvSpPr>
          <p:cNvPr id="15363" name="Rectangle 3"/>
          <p:cNvSpPr>
            <a:spLocks noGrp="1" noChangeArrowheads="1"/>
          </p:cNvSpPr>
          <p:nvPr>
            <p:ph idx="1"/>
          </p:nvPr>
        </p:nvSpPr>
        <p:spPr>
          <a:xfrm>
            <a:off x="457200" y="1600200"/>
            <a:ext cx="8229600" cy="4953000"/>
          </a:xfrm>
        </p:spPr>
        <p:txBody>
          <a:bodyPr/>
          <a:lstStyle/>
          <a:p>
            <a:pPr algn="ctr">
              <a:lnSpc>
                <a:spcPct val="90000"/>
              </a:lnSpc>
              <a:buFontTx/>
              <a:buNone/>
            </a:pPr>
            <a:r>
              <a:rPr lang="en-US" i="1"/>
              <a:t>5. Metabolic Imaging</a:t>
            </a:r>
          </a:p>
          <a:p>
            <a:pPr lvl="1">
              <a:lnSpc>
                <a:spcPct val="90000"/>
              </a:lnSpc>
            </a:pPr>
            <a:r>
              <a:rPr lang="en-US"/>
              <a:t>Relies on changes that take place within the brain as a result of increased consumption of glucose or oxygen in active areas of the brain</a:t>
            </a:r>
          </a:p>
          <a:p>
            <a:pPr>
              <a:lnSpc>
                <a:spcPct val="90000"/>
              </a:lnSpc>
            </a:pPr>
            <a:r>
              <a:rPr lang="en-US"/>
              <a:t>Examples</a:t>
            </a:r>
          </a:p>
          <a:p>
            <a:pPr lvl="1">
              <a:lnSpc>
                <a:spcPct val="90000"/>
              </a:lnSpc>
            </a:pPr>
            <a:r>
              <a:rPr lang="en-US"/>
              <a:t>PET: positron emission tomography</a:t>
            </a:r>
          </a:p>
          <a:p>
            <a:pPr lvl="2">
              <a:lnSpc>
                <a:spcPct val="90000"/>
              </a:lnSpc>
            </a:pPr>
            <a:r>
              <a:rPr lang="en-US"/>
              <a:t>Increased glucose consumption in active brain areas</a:t>
            </a:r>
          </a:p>
          <a:p>
            <a:pPr lvl="1">
              <a:lnSpc>
                <a:spcPct val="90000"/>
              </a:lnSpc>
            </a:pPr>
            <a:r>
              <a:rPr lang="en-US"/>
              <a:t>fMRI: functional magnetic resonance imaging</a:t>
            </a:r>
          </a:p>
          <a:p>
            <a:pPr lvl="2">
              <a:lnSpc>
                <a:spcPct val="90000"/>
              </a:lnSpc>
            </a:pPr>
            <a:r>
              <a:rPr lang="en-US"/>
              <a:t>Increased oxygen consumption in active brain areas</a:t>
            </a:r>
          </a:p>
          <a:p>
            <a:pPr>
              <a:lnSpc>
                <a:spcPct val="90000"/>
              </a:lnSpc>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44562"/>
          </a:xfrm>
        </p:spPr>
        <p:txBody>
          <a:bodyPr>
            <a:normAutofit fontScale="90000"/>
          </a:bodyPr>
          <a:lstStyle/>
          <a:p>
            <a:pPr marL="838200" indent="-838200"/>
            <a:r>
              <a:rPr lang="en-US" sz="4000"/>
              <a:t>3. Cognition in the Brain</a:t>
            </a:r>
            <a:r>
              <a:rPr lang="en-US" sz="3200"/>
              <a:t/>
            </a:r>
            <a:br>
              <a:rPr lang="en-US" sz="3200"/>
            </a:br>
            <a:endParaRPr lang="en-US" sz="3200"/>
          </a:p>
        </p:txBody>
      </p:sp>
      <p:sp>
        <p:nvSpPr>
          <p:cNvPr id="16387" name="Rectangle 3"/>
          <p:cNvSpPr>
            <a:spLocks noGrp="1" noChangeArrowheads="1"/>
          </p:cNvSpPr>
          <p:nvPr>
            <p:ph idx="1"/>
          </p:nvPr>
        </p:nvSpPr>
        <p:spPr>
          <a:xfrm>
            <a:off x="457200" y="1371600"/>
            <a:ext cx="8229600" cy="4754563"/>
          </a:xfrm>
        </p:spPr>
        <p:txBody>
          <a:bodyPr/>
          <a:lstStyle/>
          <a:p>
            <a:pPr algn="ctr">
              <a:lnSpc>
                <a:spcPct val="90000"/>
              </a:lnSpc>
              <a:buFontTx/>
              <a:buNone/>
            </a:pPr>
            <a:r>
              <a:rPr lang="en-US" sz="2800" i="1"/>
              <a:t>1. Gross anatomy of the brain</a:t>
            </a:r>
          </a:p>
          <a:p>
            <a:pPr algn="ctr">
              <a:lnSpc>
                <a:spcPct val="90000"/>
              </a:lnSpc>
              <a:buFontTx/>
              <a:buNone/>
            </a:pPr>
            <a:r>
              <a:rPr lang="en-US" sz="2800"/>
              <a:t>FOREBRAIN</a:t>
            </a:r>
          </a:p>
          <a:p>
            <a:pPr>
              <a:lnSpc>
                <a:spcPct val="90000"/>
              </a:lnSpc>
            </a:pPr>
            <a:r>
              <a:rPr lang="en-US" sz="2800"/>
              <a:t>Cerebral Cortex </a:t>
            </a:r>
          </a:p>
          <a:p>
            <a:pPr lvl="1">
              <a:lnSpc>
                <a:spcPct val="90000"/>
              </a:lnSpc>
            </a:pPr>
            <a:r>
              <a:rPr lang="en-US" sz="2400"/>
              <a:t>Outer layer of the cerebral hemispheres</a:t>
            </a:r>
          </a:p>
          <a:p>
            <a:pPr lvl="1">
              <a:lnSpc>
                <a:spcPct val="90000"/>
              </a:lnSpc>
            </a:pPr>
            <a:r>
              <a:rPr lang="en-US" sz="2400"/>
              <a:t>Processing sensory information, thinking, planning</a:t>
            </a:r>
          </a:p>
          <a:p>
            <a:pPr>
              <a:lnSpc>
                <a:spcPct val="90000"/>
              </a:lnSpc>
            </a:pPr>
            <a:r>
              <a:rPr lang="en-US" sz="2800"/>
              <a:t>Basal ganglia</a:t>
            </a:r>
          </a:p>
          <a:p>
            <a:pPr lvl="1">
              <a:lnSpc>
                <a:spcPct val="90000"/>
              </a:lnSpc>
            </a:pPr>
            <a:r>
              <a:rPr lang="en-US" sz="2400"/>
              <a:t>Crucial to the function of the motor system</a:t>
            </a:r>
          </a:p>
          <a:p>
            <a:pPr>
              <a:lnSpc>
                <a:spcPct val="90000"/>
              </a:lnSpc>
            </a:pPr>
            <a:r>
              <a:rPr lang="en-US" sz="2800"/>
              <a:t>Limbic system</a:t>
            </a:r>
          </a:p>
          <a:p>
            <a:pPr lvl="1">
              <a:lnSpc>
                <a:spcPct val="90000"/>
              </a:lnSpc>
            </a:pPr>
            <a:r>
              <a:rPr lang="en-US" sz="2400"/>
              <a:t>Includes hippocampus, amygdala, and septum</a:t>
            </a:r>
          </a:p>
          <a:p>
            <a:pPr lvl="1">
              <a:lnSpc>
                <a:spcPct val="90000"/>
              </a:lnSpc>
            </a:pPr>
            <a:r>
              <a:rPr lang="en-US" sz="2400"/>
              <a:t>Involved in learning, emotions, and motivation</a:t>
            </a:r>
          </a:p>
          <a:p>
            <a:pPr lvl="1">
              <a:lnSpc>
                <a:spcPct val="90000"/>
              </a:lnSpc>
            </a:pP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944562"/>
          </a:xfrm>
        </p:spPr>
        <p:txBody>
          <a:bodyPr>
            <a:normAutofit fontScale="90000"/>
          </a:bodyPr>
          <a:lstStyle/>
          <a:p>
            <a:pPr marL="838200" indent="-838200"/>
            <a:r>
              <a:rPr lang="en-US" sz="4000"/>
              <a:t>3. Cognition in the Brain</a:t>
            </a:r>
            <a:r>
              <a:rPr lang="en-US" sz="3200"/>
              <a:t/>
            </a:r>
            <a:br>
              <a:rPr lang="en-US" sz="3200"/>
            </a:br>
            <a:endParaRPr lang="en-US" sz="3200"/>
          </a:p>
        </p:txBody>
      </p:sp>
      <p:sp>
        <p:nvSpPr>
          <p:cNvPr id="18435" name="Rectangle 3"/>
          <p:cNvSpPr>
            <a:spLocks noGrp="1" noChangeArrowheads="1"/>
          </p:cNvSpPr>
          <p:nvPr>
            <p:ph idx="1"/>
          </p:nvPr>
        </p:nvSpPr>
        <p:spPr>
          <a:xfrm>
            <a:off x="457200" y="1371600"/>
            <a:ext cx="8229600" cy="4754563"/>
          </a:xfrm>
        </p:spPr>
        <p:txBody>
          <a:bodyPr/>
          <a:lstStyle/>
          <a:p>
            <a:pPr algn="ctr">
              <a:buFontTx/>
              <a:buNone/>
            </a:pPr>
            <a:r>
              <a:rPr lang="en-US" i="1"/>
              <a:t>1. Gross anatomy of the brain</a:t>
            </a:r>
          </a:p>
          <a:p>
            <a:pPr algn="ctr">
              <a:buFontTx/>
              <a:buNone/>
            </a:pPr>
            <a:r>
              <a:rPr lang="en-US"/>
              <a:t>FOREBRAIN (cont.)</a:t>
            </a:r>
          </a:p>
          <a:p>
            <a:r>
              <a:rPr lang="en-US"/>
              <a:t>Thalamus</a:t>
            </a:r>
          </a:p>
          <a:p>
            <a:pPr lvl="1"/>
            <a:r>
              <a:rPr lang="en-US"/>
              <a:t>Primary relay station for sensory information coming into the brain</a:t>
            </a:r>
          </a:p>
          <a:p>
            <a:r>
              <a:rPr lang="en-US"/>
              <a:t>Hypothalamus</a:t>
            </a:r>
          </a:p>
          <a:p>
            <a:pPr lvl="1"/>
            <a:r>
              <a:rPr lang="en-US"/>
              <a:t>Controls endocrine system</a:t>
            </a:r>
          </a:p>
          <a:p>
            <a:pPr lvl="1"/>
            <a:r>
              <a:rPr lang="en-US"/>
              <a:t>Controls autonomic nervous system (body temperature, appetite and thirst regulation)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944562"/>
          </a:xfrm>
        </p:spPr>
        <p:txBody>
          <a:bodyPr>
            <a:normAutofit fontScale="90000"/>
          </a:bodyPr>
          <a:lstStyle/>
          <a:p>
            <a:pPr marL="838200" indent="-838200"/>
            <a:r>
              <a:rPr lang="en-US" sz="4000"/>
              <a:t>3. Cognition in the Brain</a:t>
            </a:r>
            <a:r>
              <a:rPr lang="en-US" sz="3200"/>
              <a:t/>
            </a:r>
            <a:br>
              <a:rPr lang="en-US" sz="3200"/>
            </a:br>
            <a:endParaRPr lang="en-US" sz="3200"/>
          </a:p>
        </p:txBody>
      </p:sp>
      <p:sp>
        <p:nvSpPr>
          <p:cNvPr id="19459" name="Rectangle 3"/>
          <p:cNvSpPr>
            <a:spLocks noGrp="1" noChangeArrowheads="1"/>
          </p:cNvSpPr>
          <p:nvPr>
            <p:ph idx="1"/>
          </p:nvPr>
        </p:nvSpPr>
        <p:spPr>
          <a:xfrm>
            <a:off x="457200" y="1371600"/>
            <a:ext cx="8229600" cy="4754563"/>
          </a:xfrm>
        </p:spPr>
        <p:txBody>
          <a:bodyPr/>
          <a:lstStyle/>
          <a:p>
            <a:pPr algn="ctr">
              <a:buFontTx/>
              <a:buNone/>
            </a:pPr>
            <a:r>
              <a:rPr lang="en-US" i="1"/>
              <a:t>1. Gross anatomy of the brain</a:t>
            </a:r>
          </a:p>
          <a:p>
            <a:pPr algn="ctr">
              <a:buFontTx/>
              <a:buNone/>
            </a:pPr>
            <a:r>
              <a:rPr lang="en-US"/>
              <a:t>MIDBRAIN</a:t>
            </a:r>
          </a:p>
          <a:p>
            <a:r>
              <a:rPr lang="en-US"/>
              <a:t>RAS (reticular activating system)</a:t>
            </a:r>
          </a:p>
          <a:p>
            <a:pPr lvl="1"/>
            <a:r>
              <a:rPr lang="en-US"/>
              <a:t>Important in controlling consciousness (sleep, arousal), attention, cardiorespiratory function and movement</a:t>
            </a:r>
          </a:p>
          <a:p>
            <a:pPr lvl="1"/>
            <a:r>
              <a:rPr lang="en-US"/>
              <a:t>Extends into the hindbrain</a:t>
            </a:r>
          </a:p>
          <a:p>
            <a:r>
              <a:rPr lang="en-US"/>
              <a:t>Other structures involved in vision, hearing and controlling movement</a:t>
            </a:r>
          </a:p>
          <a:p>
            <a:pPr lvl="1"/>
            <a:endParaRPr lang="en-US"/>
          </a:p>
          <a:p>
            <a:pPr lvl="1"/>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944562"/>
          </a:xfrm>
        </p:spPr>
        <p:txBody>
          <a:bodyPr>
            <a:normAutofit fontScale="90000"/>
          </a:bodyPr>
          <a:lstStyle/>
          <a:p>
            <a:pPr marL="838200" indent="-838200"/>
            <a:r>
              <a:rPr lang="en-US" sz="4000"/>
              <a:t>3. Cognition in the Brain</a:t>
            </a:r>
            <a:r>
              <a:rPr lang="en-US" sz="3200"/>
              <a:t/>
            </a:r>
            <a:br>
              <a:rPr lang="en-US" sz="3200"/>
            </a:br>
            <a:endParaRPr lang="en-US" sz="3200"/>
          </a:p>
        </p:txBody>
      </p:sp>
      <p:sp>
        <p:nvSpPr>
          <p:cNvPr id="20483" name="Rectangle 3"/>
          <p:cNvSpPr>
            <a:spLocks noGrp="1" noChangeArrowheads="1"/>
          </p:cNvSpPr>
          <p:nvPr>
            <p:ph idx="1"/>
          </p:nvPr>
        </p:nvSpPr>
        <p:spPr>
          <a:xfrm>
            <a:off x="457200" y="1371600"/>
            <a:ext cx="8229600" cy="5105400"/>
          </a:xfrm>
        </p:spPr>
        <p:txBody>
          <a:bodyPr/>
          <a:lstStyle/>
          <a:p>
            <a:pPr algn="ctr">
              <a:lnSpc>
                <a:spcPct val="90000"/>
              </a:lnSpc>
              <a:buFontTx/>
              <a:buNone/>
            </a:pPr>
            <a:r>
              <a:rPr lang="en-US" i="1"/>
              <a:t>1. Gross anatomy of the brain</a:t>
            </a:r>
          </a:p>
          <a:p>
            <a:pPr algn="ctr">
              <a:lnSpc>
                <a:spcPct val="90000"/>
              </a:lnSpc>
              <a:buFontTx/>
              <a:buNone/>
            </a:pPr>
            <a:r>
              <a:rPr lang="en-US"/>
              <a:t>HINDBRAIN</a:t>
            </a:r>
          </a:p>
          <a:p>
            <a:pPr>
              <a:lnSpc>
                <a:spcPct val="90000"/>
              </a:lnSpc>
            </a:pPr>
            <a:r>
              <a:rPr lang="en-US"/>
              <a:t>Cerebellum</a:t>
            </a:r>
          </a:p>
          <a:p>
            <a:pPr lvl="1">
              <a:lnSpc>
                <a:spcPct val="90000"/>
              </a:lnSpc>
            </a:pPr>
            <a:r>
              <a:rPr lang="en-US"/>
              <a:t>Essential to balance and coordination of muscles</a:t>
            </a:r>
          </a:p>
          <a:p>
            <a:pPr>
              <a:lnSpc>
                <a:spcPct val="90000"/>
              </a:lnSpc>
            </a:pPr>
            <a:r>
              <a:rPr lang="en-US"/>
              <a:t>Pons</a:t>
            </a:r>
          </a:p>
          <a:p>
            <a:pPr lvl="1">
              <a:lnSpc>
                <a:spcPct val="90000"/>
              </a:lnSpc>
            </a:pPr>
            <a:r>
              <a:rPr lang="en-US"/>
              <a:t>Involved in consciousness</a:t>
            </a:r>
          </a:p>
          <a:p>
            <a:pPr>
              <a:lnSpc>
                <a:spcPct val="90000"/>
              </a:lnSpc>
            </a:pPr>
            <a:r>
              <a:rPr lang="en-US"/>
              <a:t>Medulla oblongata</a:t>
            </a:r>
          </a:p>
          <a:p>
            <a:pPr lvl="1">
              <a:lnSpc>
                <a:spcPct val="90000"/>
              </a:lnSpc>
            </a:pPr>
            <a:r>
              <a:rPr lang="en-US"/>
              <a:t>Cardiorespiratory function, digestion, and swallowing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54" y="1828800"/>
            <a:ext cx="5181600" cy="2517775"/>
          </a:xfrm>
        </p:spPr>
        <p:txBody>
          <a:bodyPr>
            <a:noAutofit/>
          </a:bodyPr>
          <a:lstStyle/>
          <a:p>
            <a:r>
              <a:rPr lang="en-US" sz="1600" dirty="0" smtClean="0">
                <a:solidFill>
                  <a:srgbClr val="FF0000"/>
                </a:solidFill>
                <a:latin typeface="Angsana New" pitchFamily="18" charset="-34"/>
                <a:cs typeface="Angsana New" pitchFamily="18" charset="-34"/>
              </a:rPr>
              <a:t/>
            </a:r>
            <a:br>
              <a:rPr lang="en-US" sz="1600" dirty="0" smtClean="0">
                <a:solidFill>
                  <a:srgbClr val="FF0000"/>
                </a:solidFill>
                <a:latin typeface="Angsana New" pitchFamily="18" charset="-34"/>
                <a:cs typeface="Angsana New" pitchFamily="18" charset="-34"/>
              </a:rPr>
            </a:br>
            <a:r>
              <a:rPr lang="en-US" sz="1600" dirty="0" smtClean="0">
                <a:solidFill>
                  <a:srgbClr val="FF0000"/>
                </a:solidFill>
                <a:latin typeface="Angsana New" pitchFamily="18" charset="-34"/>
                <a:cs typeface="Angsana New" pitchFamily="18" charset="-34"/>
              </a:rPr>
              <a:t>                           </a:t>
            </a:r>
            <a:br>
              <a:rPr lang="en-US" sz="1600" dirty="0" smtClean="0">
                <a:solidFill>
                  <a:srgbClr val="FF0000"/>
                </a:solidFill>
                <a:latin typeface="Angsana New" pitchFamily="18" charset="-34"/>
                <a:cs typeface="Angsana New" pitchFamily="18" charset="-34"/>
              </a:rPr>
            </a:br>
            <a:r>
              <a:rPr lang="en-US" sz="1600" dirty="0">
                <a:solidFill>
                  <a:srgbClr val="FF0000"/>
                </a:solidFill>
                <a:latin typeface="Angsana New" pitchFamily="18" charset="-34"/>
                <a:cs typeface="Angsana New" pitchFamily="18" charset="-34"/>
              </a:rPr>
              <a:t> </a:t>
            </a:r>
            <a:r>
              <a:rPr lang="en-US" sz="1600" dirty="0" smtClean="0">
                <a:solidFill>
                  <a:srgbClr val="FF0000"/>
                </a:solidFill>
                <a:latin typeface="Angsana New" pitchFamily="18" charset="-34"/>
                <a:cs typeface="Angsana New" pitchFamily="18" charset="-34"/>
              </a:rPr>
              <a:t>                      </a:t>
            </a:r>
            <a:br>
              <a:rPr lang="en-US" sz="1600" dirty="0" smtClean="0">
                <a:solidFill>
                  <a:srgbClr val="FF0000"/>
                </a:solidFill>
                <a:latin typeface="Angsana New" pitchFamily="18" charset="-34"/>
                <a:cs typeface="Angsana New" pitchFamily="18" charset="-34"/>
              </a:rPr>
            </a:br>
            <a:r>
              <a:rPr lang="en-US" sz="1600" dirty="0">
                <a:solidFill>
                  <a:srgbClr val="FF0000"/>
                </a:solidFill>
                <a:latin typeface="Angsana New" pitchFamily="18" charset="-34"/>
                <a:cs typeface="Angsana New" pitchFamily="18" charset="-34"/>
              </a:rPr>
              <a:t/>
            </a:r>
            <a:br>
              <a:rPr lang="en-US" sz="1600" dirty="0">
                <a:solidFill>
                  <a:srgbClr val="FF0000"/>
                </a:solidFill>
                <a:latin typeface="Angsana New" pitchFamily="18" charset="-34"/>
                <a:cs typeface="Angsana New" pitchFamily="18" charset="-34"/>
              </a:rPr>
            </a:br>
            <a:r>
              <a:rPr lang="en-US" sz="1600" dirty="0" smtClean="0">
                <a:solidFill>
                  <a:srgbClr val="FF0000"/>
                </a:solidFill>
                <a:latin typeface="Angsana New" pitchFamily="18" charset="-34"/>
                <a:cs typeface="Angsana New" pitchFamily="18" charset="-34"/>
              </a:rPr>
              <a:t/>
            </a:r>
            <a:br>
              <a:rPr lang="en-US" sz="1600" dirty="0" smtClean="0">
                <a:solidFill>
                  <a:srgbClr val="FF0000"/>
                </a:solidFill>
                <a:latin typeface="Angsana New" pitchFamily="18" charset="-34"/>
                <a:cs typeface="Angsana New" pitchFamily="18" charset="-34"/>
              </a:rPr>
            </a:br>
            <a:r>
              <a:rPr lang="en-US" sz="1600" dirty="0">
                <a:solidFill>
                  <a:srgbClr val="FF0000"/>
                </a:solidFill>
                <a:latin typeface="Algerian" pitchFamily="82" charset="0"/>
                <a:cs typeface="Angsana New" pitchFamily="18" charset="-34"/>
              </a:rPr>
              <a:t> </a:t>
            </a:r>
            <a:r>
              <a:rPr lang="en-US" sz="1600" dirty="0" smtClean="0">
                <a:solidFill>
                  <a:srgbClr val="FF0000"/>
                </a:solidFill>
                <a:latin typeface="Algerian" pitchFamily="82" charset="0"/>
                <a:cs typeface="Angsana New" pitchFamily="18" charset="-34"/>
              </a:rPr>
              <a:t>      </a:t>
            </a:r>
            <a:r>
              <a:rPr lang="en-US" sz="2000" dirty="0" smtClean="0">
                <a:solidFill>
                  <a:srgbClr val="FF0000"/>
                </a:solidFill>
                <a:latin typeface="Algerian" pitchFamily="82" charset="0"/>
                <a:cs typeface="Angsana New" pitchFamily="18" charset="-34"/>
              </a:rPr>
              <a:t>Mohammad Reza Daliri</a:t>
            </a:r>
            <a:br>
              <a:rPr lang="en-US" sz="2000" dirty="0" smtClean="0">
                <a:solidFill>
                  <a:srgbClr val="FF0000"/>
                </a:solidFill>
                <a:latin typeface="Algerian" pitchFamily="82" charset="0"/>
                <a:cs typeface="Angsana New" pitchFamily="18" charset="-34"/>
              </a:rPr>
            </a:br>
            <a:r>
              <a:rPr lang="en-US" sz="2000" dirty="0" smtClean="0">
                <a:solidFill>
                  <a:schemeClr val="accent4">
                    <a:lumMod val="50000"/>
                  </a:schemeClr>
                </a:solidFill>
                <a:latin typeface="Angsana New" pitchFamily="18" charset="-34"/>
                <a:cs typeface="Angsana New" pitchFamily="18" charset="-34"/>
              </a:rPr>
              <a:t/>
            </a:r>
            <a:br>
              <a:rPr lang="en-US" sz="2000" dirty="0" smtClean="0">
                <a:solidFill>
                  <a:schemeClr val="accent4">
                    <a:lumMod val="50000"/>
                  </a:schemeClr>
                </a:solidFill>
                <a:latin typeface="Angsana New" pitchFamily="18" charset="-34"/>
                <a:cs typeface="Angsana New" pitchFamily="18" charset="-34"/>
              </a:rPr>
            </a:br>
            <a:r>
              <a:rPr lang="en-US" sz="2000" dirty="0" smtClean="0">
                <a:solidFill>
                  <a:schemeClr val="accent4">
                    <a:lumMod val="50000"/>
                  </a:schemeClr>
                </a:solidFill>
                <a:latin typeface="Angsana New" pitchFamily="18" charset="-34"/>
                <a:cs typeface="Angsana New" pitchFamily="18" charset="-34"/>
              </a:rPr>
              <a:t>            </a:t>
            </a:r>
            <a:r>
              <a:rPr lang="en-US" sz="2000" i="1" dirty="0" smtClean="0">
                <a:solidFill>
                  <a:schemeClr val="accent4">
                    <a:lumMod val="50000"/>
                  </a:schemeClr>
                </a:solidFill>
                <a:latin typeface="Angsana New" pitchFamily="18" charset="-34"/>
                <a:cs typeface="Angsana New" pitchFamily="18" charset="-34"/>
              </a:rPr>
              <a:t>Biomedical </a:t>
            </a:r>
            <a:r>
              <a:rPr lang="en-US" sz="2000" i="1" dirty="0">
                <a:solidFill>
                  <a:schemeClr val="accent4">
                    <a:lumMod val="50000"/>
                  </a:schemeClr>
                </a:solidFill>
                <a:latin typeface="Angsana New" pitchFamily="18" charset="-34"/>
                <a:cs typeface="Angsana New" pitchFamily="18" charset="-34"/>
              </a:rPr>
              <a:t>Engineering Department</a:t>
            </a:r>
            <a:br>
              <a:rPr lang="en-US" sz="2000" i="1" dirty="0">
                <a:solidFill>
                  <a:schemeClr val="accent4">
                    <a:lumMod val="50000"/>
                  </a:schemeClr>
                </a:solidFill>
                <a:latin typeface="Angsana New" pitchFamily="18" charset="-34"/>
                <a:cs typeface="Angsana New" pitchFamily="18" charset="-34"/>
              </a:rPr>
            </a:br>
            <a:r>
              <a:rPr lang="en-US" sz="2000" i="1" dirty="0" smtClean="0">
                <a:solidFill>
                  <a:schemeClr val="accent4">
                    <a:lumMod val="50000"/>
                  </a:schemeClr>
                </a:solidFill>
                <a:latin typeface="Angsana New" pitchFamily="18" charset="-34"/>
                <a:cs typeface="Angsana New" pitchFamily="18" charset="-34"/>
              </a:rPr>
              <a:t>            Faculty </a:t>
            </a:r>
            <a:r>
              <a:rPr lang="en-US" sz="2000" i="1" dirty="0">
                <a:solidFill>
                  <a:schemeClr val="accent4">
                    <a:lumMod val="50000"/>
                  </a:schemeClr>
                </a:solidFill>
                <a:latin typeface="Angsana New" pitchFamily="18" charset="-34"/>
                <a:cs typeface="Angsana New" pitchFamily="18" charset="-34"/>
              </a:rPr>
              <a:t>of Electrical Engineering</a:t>
            </a:r>
            <a:br>
              <a:rPr lang="en-US" sz="2000" i="1" dirty="0">
                <a:solidFill>
                  <a:schemeClr val="accent4">
                    <a:lumMod val="50000"/>
                  </a:schemeClr>
                </a:solidFill>
                <a:latin typeface="Angsana New" pitchFamily="18" charset="-34"/>
                <a:cs typeface="Angsana New" pitchFamily="18" charset="-34"/>
              </a:rPr>
            </a:br>
            <a:r>
              <a:rPr lang="en-US" sz="2000" i="1" dirty="0" smtClean="0">
                <a:solidFill>
                  <a:schemeClr val="accent4">
                    <a:lumMod val="50000"/>
                  </a:schemeClr>
                </a:solidFill>
                <a:latin typeface="Angsana New" pitchFamily="18" charset="-34"/>
                <a:cs typeface="Angsana New" pitchFamily="18" charset="-34"/>
              </a:rPr>
              <a:t>         Iran </a:t>
            </a:r>
            <a:r>
              <a:rPr lang="en-US" sz="2000" i="1" dirty="0">
                <a:solidFill>
                  <a:schemeClr val="accent4">
                    <a:lumMod val="50000"/>
                  </a:schemeClr>
                </a:solidFill>
                <a:latin typeface="Angsana New" pitchFamily="18" charset="-34"/>
                <a:cs typeface="Angsana New" pitchFamily="18" charset="-34"/>
              </a:rPr>
              <a:t>University of Science and Technology </a:t>
            </a:r>
            <a:r>
              <a:rPr lang="en-US" sz="2000" i="1" dirty="0" smtClean="0">
                <a:solidFill>
                  <a:schemeClr val="accent4">
                    <a:lumMod val="50000"/>
                  </a:schemeClr>
                </a:solidFill>
                <a:latin typeface="Angsana New" pitchFamily="18" charset="-34"/>
                <a:cs typeface="Angsana New" pitchFamily="18" charset="-34"/>
              </a:rPr>
              <a:t>              </a:t>
            </a:r>
            <a:br>
              <a:rPr lang="en-US" sz="2000" i="1" dirty="0" smtClean="0">
                <a:solidFill>
                  <a:schemeClr val="accent4">
                    <a:lumMod val="50000"/>
                  </a:schemeClr>
                </a:solidFill>
                <a:latin typeface="Angsana New" pitchFamily="18" charset="-34"/>
                <a:cs typeface="Angsana New" pitchFamily="18" charset="-34"/>
              </a:rPr>
            </a:br>
            <a:r>
              <a:rPr lang="en-US" sz="2000" i="1" dirty="0">
                <a:solidFill>
                  <a:schemeClr val="accent4">
                    <a:lumMod val="50000"/>
                  </a:schemeClr>
                </a:solidFill>
                <a:latin typeface="Angsana New" pitchFamily="18" charset="-34"/>
                <a:cs typeface="Angsana New" pitchFamily="18" charset="-34"/>
              </a:rPr>
              <a:t> </a:t>
            </a:r>
            <a:r>
              <a:rPr lang="en-US" sz="2000" i="1" dirty="0" smtClean="0">
                <a:solidFill>
                  <a:schemeClr val="accent4">
                    <a:lumMod val="50000"/>
                  </a:schemeClr>
                </a:solidFill>
                <a:latin typeface="Angsana New" pitchFamily="18" charset="-34"/>
                <a:cs typeface="Angsana New" pitchFamily="18" charset="-34"/>
              </a:rPr>
              <a:t>                           Tehran</a:t>
            </a:r>
            <a:r>
              <a:rPr lang="en-US" sz="2000" i="1" dirty="0">
                <a:solidFill>
                  <a:schemeClr val="accent4">
                    <a:lumMod val="50000"/>
                  </a:schemeClr>
                </a:solidFill>
                <a:latin typeface="Angsana New" pitchFamily="18" charset="-34"/>
                <a:cs typeface="Angsana New" pitchFamily="18" charset="-34"/>
              </a:rPr>
              <a:t>, </a:t>
            </a:r>
            <a:r>
              <a:rPr lang="en-US" sz="2000" i="1" dirty="0" smtClean="0">
                <a:solidFill>
                  <a:schemeClr val="accent4">
                    <a:lumMod val="50000"/>
                  </a:schemeClr>
                </a:solidFill>
                <a:latin typeface="Angsana New" pitchFamily="18" charset="-34"/>
                <a:cs typeface="Angsana New" pitchFamily="18" charset="-34"/>
              </a:rPr>
              <a:t>Iran</a:t>
            </a:r>
            <a:endParaRPr lang="en-US" sz="2000" i="1" dirty="0">
              <a:solidFill>
                <a:schemeClr val="accent4">
                  <a:lumMod val="50000"/>
                </a:schemeClr>
              </a:solidFill>
              <a:latin typeface="Angsana New" pitchFamily="18" charset="-34"/>
              <a:cs typeface="Angsana New" pitchFamily="18" charset="-34"/>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800">
                                          <p:stCondLst>
                                            <p:cond delay="0"/>
                                          </p:stCondLst>
                                        </p:cTn>
                                        <p:tgtEl>
                                          <p:spTgt spid="2050"/>
                                        </p:tgtEl>
                                      </p:cBhvr>
                                    </p:animEffect>
                                    <p:anim calcmode="lin" valueType="num">
                                      <p:cBhvr>
                                        <p:cTn id="8" dur="8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marL="838200" indent="-838200"/>
            <a:r>
              <a:rPr lang="en-US" sz="4000"/>
              <a:t>3. Cognition in the Brain</a:t>
            </a:r>
            <a:br>
              <a:rPr lang="en-US" sz="4000"/>
            </a:br>
            <a:endParaRPr lang="en-US" sz="4000"/>
          </a:p>
        </p:txBody>
      </p:sp>
      <p:sp>
        <p:nvSpPr>
          <p:cNvPr id="21507" name="Rectangle 3"/>
          <p:cNvSpPr>
            <a:spLocks noGrp="1" noChangeArrowheads="1"/>
          </p:cNvSpPr>
          <p:nvPr>
            <p:ph idx="1"/>
          </p:nvPr>
        </p:nvSpPr>
        <p:spPr>
          <a:xfrm>
            <a:off x="457200" y="1143000"/>
            <a:ext cx="8229600" cy="5410200"/>
          </a:xfrm>
        </p:spPr>
        <p:txBody>
          <a:bodyPr/>
          <a:lstStyle/>
          <a:p>
            <a:pPr algn="ctr">
              <a:buFontTx/>
              <a:buNone/>
            </a:pPr>
            <a:r>
              <a:rPr lang="en-US" sz="2800" i="1"/>
              <a:t>2. Cerebral Cortex and Localization of Function</a:t>
            </a:r>
          </a:p>
          <a:p>
            <a:pPr algn="ctr">
              <a:buFontTx/>
              <a:buNone/>
            </a:pPr>
            <a:endParaRPr lang="en-US" sz="2800" i="1"/>
          </a:p>
          <a:p>
            <a:r>
              <a:rPr lang="en-US" sz="2800"/>
              <a:t>Frontal lobe</a:t>
            </a:r>
          </a:p>
          <a:p>
            <a:pPr lvl="1"/>
            <a:r>
              <a:rPr lang="en-US" sz="2400"/>
              <a:t>Located toward the front of the head</a:t>
            </a:r>
          </a:p>
          <a:p>
            <a:pPr lvl="1"/>
            <a:r>
              <a:rPr lang="en-US" sz="2400"/>
              <a:t>Judgment, problem solving, personality, planning</a:t>
            </a:r>
          </a:p>
          <a:p>
            <a:r>
              <a:rPr lang="en-US" sz="2800"/>
              <a:t>Parietal lobe</a:t>
            </a:r>
          </a:p>
          <a:p>
            <a:pPr lvl="1"/>
            <a:r>
              <a:rPr lang="en-US" sz="2400"/>
              <a:t>Primary somatosensory cortex – receives information from the senses about pressure, texture, temperature, and pain</a:t>
            </a:r>
          </a:p>
          <a:p>
            <a:pPr lvl="1"/>
            <a:r>
              <a:rPr lang="en-US" sz="2400"/>
              <a:t>If electrically stimulated </a:t>
            </a:r>
          </a:p>
          <a:p>
            <a:pPr lvl="2"/>
            <a:r>
              <a:rPr lang="en-US"/>
              <a:t>you probably would report feeling as if you had been touched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marL="838200" indent="-838200"/>
            <a:r>
              <a:rPr lang="en-US" sz="4000"/>
              <a:t>3. Cognition in the Brain</a:t>
            </a:r>
            <a:br>
              <a:rPr lang="en-US" sz="4000"/>
            </a:br>
            <a:endParaRPr lang="en-US" sz="4000"/>
          </a:p>
        </p:txBody>
      </p:sp>
      <p:sp>
        <p:nvSpPr>
          <p:cNvPr id="22531" name="Rectangle 3"/>
          <p:cNvSpPr>
            <a:spLocks noGrp="1" noChangeArrowheads="1"/>
          </p:cNvSpPr>
          <p:nvPr>
            <p:ph idx="1"/>
          </p:nvPr>
        </p:nvSpPr>
        <p:spPr>
          <a:xfrm>
            <a:off x="457200" y="1143000"/>
            <a:ext cx="8229600" cy="5410200"/>
          </a:xfrm>
        </p:spPr>
        <p:txBody>
          <a:bodyPr/>
          <a:lstStyle/>
          <a:p>
            <a:pPr algn="ctr">
              <a:lnSpc>
                <a:spcPct val="90000"/>
              </a:lnSpc>
              <a:buFontTx/>
              <a:buNone/>
            </a:pPr>
            <a:r>
              <a:rPr lang="en-US" i="1"/>
              <a:t>2. Cerebral Cortex and Localization of Function</a:t>
            </a:r>
          </a:p>
          <a:p>
            <a:pPr>
              <a:lnSpc>
                <a:spcPct val="90000"/>
              </a:lnSpc>
            </a:pPr>
            <a:r>
              <a:rPr lang="en-US"/>
              <a:t>Temporal lobe</a:t>
            </a:r>
          </a:p>
          <a:p>
            <a:pPr lvl="1">
              <a:lnSpc>
                <a:spcPct val="90000"/>
              </a:lnSpc>
            </a:pPr>
            <a:r>
              <a:rPr lang="en-US"/>
              <a:t>Complex auditory analysis needed in understanding speech or listening to music</a:t>
            </a:r>
          </a:p>
          <a:p>
            <a:pPr lvl="1">
              <a:lnSpc>
                <a:spcPct val="90000"/>
              </a:lnSpc>
            </a:pPr>
            <a:r>
              <a:rPr lang="en-US"/>
              <a:t>If electrically stimulated </a:t>
            </a:r>
          </a:p>
          <a:p>
            <a:pPr lvl="2">
              <a:lnSpc>
                <a:spcPct val="90000"/>
              </a:lnSpc>
            </a:pPr>
            <a:r>
              <a:rPr lang="en-US"/>
              <a:t>You would report having heard some sort of sound</a:t>
            </a:r>
          </a:p>
          <a:p>
            <a:pPr>
              <a:lnSpc>
                <a:spcPct val="90000"/>
              </a:lnSpc>
            </a:pPr>
            <a:r>
              <a:rPr lang="en-US"/>
              <a:t>Occipital lobe</a:t>
            </a:r>
          </a:p>
          <a:p>
            <a:pPr lvl="1">
              <a:lnSpc>
                <a:spcPct val="90000"/>
              </a:lnSpc>
            </a:pPr>
            <a:r>
              <a:rPr lang="en-US"/>
              <a:t>Complex visual analysis</a:t>
            </a:r>
          </a:p>
          <a:p>
            <a:pPr lvl="1">
              <a:lnSpc>
                <a:spcPct val="90000"/>
              </a:lnSpc>
            </a:pPr>
            <a:r>
              <a:rPr lang="en-US"/>
              <a:t>If electrically stimulated </a:t>
            </a:r>
          </a:p>
          <a:p>
            <a:pPr lvl="2">
              <a:lnSpc>
                <a:spcPct val="90000"/>
              </a:lnSpc>
            </a:pPr>
            <a:r>
              <a:rPr lang="en-US"/>
              <a:t>You would report having seen some visual stimuli</a:t>
            </a:r>
          </a:p>
          <a:p>
            <a:pPr lvl="1">
              <a:lnSpc>
                <a:spcPct val="90000"/>
              </a:lnSpc>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sz="4000"/>
              <a:t>3. Cognition in the Brain</a:t>
            </a:r>
            <a:br>
              <a:rPr lang="en-US" sz="4000"/>
            </a:br>
            <a:endParaRPr lang="en-US" sz="4000"/>
          </a:p>
        </p:txBody>
      </p:sp>
      <p:sp>
        <p:nvSpPr>
          <p:cNvPr id="25603" name="Rectangle 3"/>
          <p:cNvSpPr>
            <a:spLocks noGrp="1" noChangeArrowheads="1"/>
          </p:cNvSpPr>
          <p:nvPr>
            <p:ph idx="1"/>
          </p:nvPr>
        </p:nvSpPr>
        <p:spPr>
          <a:xfrm>
            <a:off x="457200" y="1143000"/>
            <a:ext cx="8229600" cy="4983163"/>
          </a:xfrm>
        </p:spPr>
        <p:txBody>
          <a:bodyPr/>
          <a:lstStyle/>
          <a:p>
            <a:pPr algn="ctr">
              <a:lnSpc>
                <a:spcPct val="90000"/>
              </a:lnSpc>
              <a:buFontTx/>
              <a:buNone/>
            </a:pPr>
            <a:r>
              <a:rPr lang="en-US" i="1"/>
              <a:t>3. Hemispheric function</a:t>
            </a:r>
          </a:p>
          <a:p>
            <a:pPr algn="ctr">
              <a:lnSpc>
                <a:spcPct val="90000"/>
              </a:lnSpc>
              <a:buFontTx/>
              <a:buNone/>
            </a:pPr>
            <a:endParaRPr lang="en-US" i="1"/>
          </a:p>
          <a:p>
            <a:pPr>
              <a:lnSpc>
                <a:spcPct val="90000"/>
              </a:lnSpc>
            </a:pPr>
            <a:r>
              <a:rPr lang="en-US"/>
              <a:t>Brain hemispheres</a:t>
            </a:r>
          </a:p>
          <a:p>
            <a:pPr lvl="1">
              <a:lnSpc>
                <a:spcPct val="90000"/>
              </a:lnSpc>
            </a:pPr>
            <a:r>
              <a:rPr lang="en-US"/>
              <a:t>The two halves of the brain (left and right)</a:t>
            </a:r>
          </a:p>
          <a:p>
            <a:pPr lvl="1">
              <a:lnSpc>
                <a:spcPct val="90000"/>
              </a:lnSpc>
            </a:pPr>
            <a:endParaRPr lang="en-US"/>
          </a:p>
          <a:p>
            <a:pPr>
              <a:lnSpc>
                <a:spcPct val="90000"/>
              </a:lnSpc>
            </a:pPr>
            <a:r>
              <a:rPr lang="en-US"/>
              <a:t>Corpus callosum</a:t>
            </a:r>
          </a:p>
          <a:p>
            <a:pPr lvl="1">
              <a:lnSpc>
                <a:spcPct val="90000"/>
              </a:lnSpc>
            </a:pPr>
            <a:r>
              <a:rPr lang="en-US"/>
              <a:t>Dense aggregate of neural fibers</a:t>
            </a:r>
          </a:p>
          <a:p>
            <a:pPr lvl="1">
              <a:lnSpc>
                <a:spcPct val="90000"/>
              </a:lnSpc>
            </a:pPr>
            <a:r>
              <a:rPr lang="en-US"/>
              <a:t>Connects the two cerebral hemispheres, allowing transmission of information back and forth</a:t>
            </a:r>
          </a:p>
          <a:p>
            <a:pPr lvl="1">
              <a:lnSpc>
                <a:spcPct val="90000"/>
              </a:lnSpc>
            </a:pP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4000"/>
              <a:t>3. Cognition in the Brain</a:t>
            </a:r>
            <a:br>
              <a:rPr lang="en-US" sz="4000"/>
            </a:br>
            <a:endParaRPr lang="en-US" sz="4000"/>
          </a:p>
        </p:txBody>
      </p:sp>
      <p:sp>
        <p:nvSpPr>
          <p:cNvPr id="23555" name="Rectangle 3"/>
          <p:cNvSpPr>
            <a:spLocks noGrp="1" noChangeArrowheads="1"/>
          </p:cNvSpPr>
          <p:nvPr>
            <p:ph idx="1"/>
          </p:nvPr>
        </p:nvSpPr>
        <p:spPr>
          <a:xfrm>
            <a:off x="457200" y="1066800"/>
            <a:ext cx="8229600" cy="5059363"/>
          </a:xfrm>
        </p:spPr>
        <p:txBody>
          <a:bodyPr/>
          <a:lstStyle/>
          <a:p>
            <a:pPr algn="ctr">
              <a:lnSpc>
                <a:spcPct val="90000"/>
              </a:lnSpc>
              <a:buFontTx/>
              <a:buNone/>
            </a:pPr>
            <a:r>
              <a:rPr lang="en-US" i="1"/>
              <a:t>3. Hemispheric function</a:t>
            </a:r>
          </a:p>
          <a:p>
            <a:pPr algn="ctr">
              <a:lnSpc>
                <a:spcPct val="90000"/>
              </a:lnSpc>
              <a:buFontTx/>
              <a:buNone/>
            </a:pPr>
            <a:endParaRPr lang="en-US" i="1"/>
          </a:p>
          <a:p>
            <a:pPr>
              <a:lnSpc>
                <a:spcPct val="90000"/>
              </a:lnSpc>
            </a:pPr>
            <a:r>
              <a:rPr lang="en-US"/>
              <a:t>Left hemisphere</a:t>
            </a:r>
          </a:p>
          <a:p>
            <a:pPr lvl="1">
              <a:lnSpc>
                <a:spcPct val="90000"/>
              </a:lnSpc>
            </a:pPr>
            <a:r>
              <a:rPr lang="en-US"/>
              <a:t>Language (grammar and phonetics)</a:t>
            </a:r>
          </a:p>
          <a:p>
            <a:pPr lvl="1">
              <a:lnSpc>
                <a:spcPct val="90000"/>
              </a:lnSpc>
            </a:pPr>
            <a:r>
              <a:rPr lang="en-US"/>
              <a:t>Movement</a:t>
            </a:r>
          </a:p>
          <a:p>
            <a:pPr lvl="1">
              <a:lnSpc>
                <a:spcPct val="90000"/>
              </a:lnSpc>
              <a:buFontTx/>
              <a:buNone/>
            </a:pPr>
            <a:endParaRPr lang="en-US"/>
          </a:p>
          <a:p>
            <a:pPr>
              <a:lnSpc>
                <a:spcPct val="90000"/>
              </a:lnSpc>
            </a:pPr>
            <a:r>
              <a:rPr lang="en-US"/>
              <a:t>Right hemisphere</a:t>
            </a:r>
          </a:p>
          <a:p>
            <a:pPr lvl="1">
              <a:lnSpc>
                <a:spcPct val="90000"/>
              </a:lnSpc>
            </a:pPr>
            <a:r>
              <a:rPr lang="en-US"/>
              <a:t>Semantic knowledge</a:t>
            </a:r>
          </a:p>
          <a:p>
            <a:pPr lvl="1">
              <a:lnSpc>
                <a:spcPct val="90000"/>
              </a:lnSpc>
            </a:pPr>
            <a:r>
              <a:rPr lang="en-US"/>
              <a:t>Pragmatics of language – context, conversation, metaphor</a:t>
            </a:r>
          </a:p>
          <a:p>
            <a:pPr lvl="1">
              <a:lnSpc>
                <a:spcPct val="90000"/>
              </a:lnSpc>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z="4000"/>
              <a:t>3. Cognition in the Brain</a:t>
            </a:r>
            <a:br>
              <a:rPr lang="en-US" sz="4000"/>
            </a:br>
            <a:endParaRPr lang="en-US" sz="4000"/>
          </a:p>
        </p:txBody>
      </p:sp>
      <p:sp>
        <p:nvSpPr>
          <p:cNvPr id="24579" name="Rectangle 3"/>
          <p:cNvSpPr>
            <a:spLocks noGrp="1" noChangeArrowheads="1"/>
          </p:cNvSpPr>
          <p:nvPr>
            <p:ph idx="1"/>
          </p:nvPr>
        </p:nvSpPr>
        <p:spPr>
          <a:xfrm>
            <a:off x="457200" y="1219200"/>
            <a:ext cx="8229600" cy="4906963"/>
          </a:xfrm>
        </p:spPr>
        <p:txBody>
          <a:bodyPr/>
          <a:lstStyle/>
          <a:p>
            <a:pPr algn="ctr">
              <a:buFontTx/>
              <a:buNone/>
            </a:pPr>
            <a:r>
              <a:rPr lang="en-US" i="1"/>
              <a:t>3. Hemispheric function</a:t>
            </a:r>
          </a:p>
          <a:p>
            <a:pPr algn="ctr">
              <a:buFontTx/>
              <a:buNone/>
            </a:pPr>
            <a:endParaRPr lang="en-US" i="1"/>
          </a:p>
          <a:p>
            <a:r>
              <a:rPr lang="en-US"/>
              <a:t>Split-brain patients</a:t>
            </a:r>
          </a:p>
          <a:p>
            <a:pPr lvl="1"/>
            <a:r>
              <a:rPr lang="en-US"/>
              <a:t>When asked to give an answer about what they saw </a:t>
            </a:r>
            <a:r>
              <a:rPr lang="en-US" u="sng"/>
              <a:t>in words</a:t>
            </a:r>
            <a:r>
              <a:rPr lang="en-US"/>
              <a:t>, they report that they saw the image in the </a:t>
            </a:r>
            <a:r>
              <a:rPr lang="en-US" u="sng"/>
              <a:t>right half of the picture</a:t>
            </a:r>
          </a:p>
          <a:p>
            <a:pPr lvl="1"/>
            <a:r>
              <a:rPr lang="en-US"/>
              <a:t>When asked to </a:t>
            </a:r>
            <a:r>
              <a:rPr lang="en-US" u="sng"/>
              <a:t>use the fingers of the left hand</a:t>
            </a:r>
            <a:r>
              <a:rPr lang="en-US"/>
              <a:t> to point to what they saw, they choose the image from the </a:t>
            </a:r>
            <a:r>
              <a:rPr lang="en-US" u="sng"/>
              <a:t>left half of the picture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762000" y="796925"/>
            <a:ext cx="8091488" cy="5715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75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OMICS Journal of Radiology 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r>
              <a:rPr lang="en-US" sz="2000" b="1" dirty="0">
                <a:solidFill>
                  <a:schemeClr val="bg2">
                    <a:lumMod val="50000"/>
                  </a:schemeClr>
                </a:solidFill>
                <a:hlinkClick r:id="rId3"/>
              </a:rPr>
              <a:t>Journal of Nuclear Medicine &amp; Radiation Therapy</a:t>
            </a:r>
            <a:endParaRPr lang="fr-FR" sz="2000" b="1" dirty="0">
              <a:effectLst/>
            </a:endParaRPr>
          </a:p>
        </p:txBody>
      </p:sp>
      <p:pic>
        <p:nvPicPr>
          <p:cNvPr id="15367" name="Picture 8" descr="C:\Users\rakesh-s\Desktop\gocr-header.jpg"/>
          <p:cNvPicPr>
            <a:picLocks noChangeAspect="1" noChangeArrowheads="1"/>
          </p:cNvPicPr>
          <p:nvPr/>
        </p:nvPicPr>
        <p:blipFill>
          <a:blip r:embed="rId4">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9922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11944"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endParaRPr lang="en-US" sz="3200" b="1" dirty="0" smtClean="0">
              <a:hlinkClick r:id="rId3"/>
            </a:endParaRPr>
          </a:p>
          <a:p>
            <a:r>
              <a:rPr lang="en-US" sz="3200" b="1" dirty="0" smtClean="0">
                <a:hlinkClick r:id="rId3"/>
              </a:rPr>
              <a:t>Radiology Conferences</a:t>
            </a:r>
            <a:endParaRPr lang="en-US" sz="3200" b="1"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Radiology </a:t>
            </a:r>
            <a:r>
              <a:rPr lang="en-US" sz="3600" dirty="0"/>
              <a:t>Related Conferences</a:t>
            </a:r>
          </a:p>
        </p:txBody>
      </p:sp>
      <p:sp>
        <p:nvSpPr>
          <p:cNvPr id="2" name="TextBox 1"/>
          <p:cNvSpPr txBox="1"/>
          <p:nvPr/>
        </p:nvSpPr>
        <p:spPr>
          <a:xfrm>
            <a:off x="1524000" y="1905000"/>
            <a:ext cx="5096267" cy="369332"/>
          </a:xfrm>
          <a:prstGeom prst="rect">
            <a:avLst/>
          </a:prstGeom>
          <a:noFill/>
        </p:spPr>
        <p:txBody>
          <a:bodyPr wrap="none" rtlCol="0">
            <a:spAutoFit/>
          </a:bodyPr>
          <a:lstStyle/>
          <a:p>
            <a:r>
              <a:rPr lang="en-US" b="1" dirty="0" smtClean="0"/>
              <a:t>For further details please go through the link</a:t>
            </a:r>
            <a:endParaRPr lang="en-US" b="1" dirty="0"/>
          </a:p>
        </p:txBody>
      </p:sp>
    </p:spTree>
    <p:extLst>
      <p:ext uri="{BB962C8B-B14F-4D97-AF65-F5344CB8AC3E}">
        <p14:creationId xmlns:p14="http://schemas.microsoft.com/office/powerpoint/2010/main" val="68012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smtClean="0">
                <a:latin typeface="Calisto MT" panose="02040603050505030304" pitchFamily="18" charset="0"/>
              </a:rPr>
              <a:t>Open </a:t>
            </a:r>
            <a:r>
              <a:rPr lang="en-US" dirty="0">
                <a:latin typeface="Calisto MT" panose="02040603050505030304" pitchFamily="18" charset="0"/>
              </a:rPr>
              <a:t>Access Membership </a:t>
            </a:r>
            <a:r>
              <a:rPr lang="en-US" dirty="0" smtClean="0">
                <a:latin typeface="Calisto MT" panose="02040603050505030304" pitchFamily="18" charset="0"/>
              </a:rPr>
              <a:t>with OMICS International enables academicians, research </a:t>
            </a:r>
            <a:r>
              <a:rPr lang="en-US" dirty="0">
                <a:latin typeface="Calisto MT" panose="02040603050505030304" pitchFamily="18" charset="0"/>
              </a:rPr>
              <a:t>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0932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438400"/>
            <a:ext cx="5181600" cy="2209800"/>
          </a:xfrm>
        </p:spPr>
        <p:txBody>
          <a:bodyPr>
            <a:normAutofit fontScale="90000"/>
          </a:bodyPr>
          <a:lstStyle/>
          <a:p>
            <a:r>
              <a:rPr lang="en-US" dirty="0" smtClean="0">
                <a:latin typeface="Algerian" pitchFamily="82" charset="0"/>
              </a:rPr>
              <a:t>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smtClean="0">
                <a:latin typeface="Algerian" pitchFamily="82" charset="0"/>
              </a:rPr>
              <a:t>     Cognitive           Neuroscience</a:t>
            </a:r>
            <a:r>
              <a:rPr lang="en-US" sz="2800" dirty="0"/>
              <a:t/>
            </a:r>
            <a:br>
              <a:rPr lang="en-US" sz="2800" dirty="0"/>
            </a:br>
            <a:r>
              <a:rPr lang="en-US" dirty="0"/>
              <a:t/>
            </a:r>
            <a:br>
              <a:rPr lang="en-US" dirty="0"/>
            </a:br>
            <a:endParaRPr lang="en-US" dirty="0"/>
          </a:p>
        </p:txBody>
      </p:sp>
    </p:spTree>
    <p:extLst>
      <p:ext uri="{BB962C8B-B14F-4D97-AF65-F5344CB8AC3E}">
        <p14:creationId xmlns:p14="http://schemas.microsoft.com/office/powerpoint/2010/main" val="26974563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800">
                                          <p:stCondLst>
                                            <p:cond delay="0"/>
                                          </p:stCondLst>
                                        </p:cTn>
                                        <p:tgtEl>
                                          <p:spTgt spid="2050"/>
                                        </p:tgtEl>
                                      </p:cBhvr>
                                    </p:animEffect>
                                    <p:anim calcmode="lin" valueType="num">
                                      <p:cBhvr>
                                        <p:cTn id="8" dur="8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Outline</a:t>
            </a:r>
          </a:p>
        </p:txBody>
      </p:sp>
      <p:sp>
        <p:nvSpPr>
          <p:cNvPr id="3075" name="Rectangle 3"/>
          <p:cNvSpPr>
            <a:spLocks noGrp="1" noChangeArrowheads="1"/>
          </p:cNvSpPr>
          <p:nvPr>
            <p:ph idx="1"/>
          </p:nvPr>
        </p:nvSpPr>
        <p:spPr/>
        <p:txBody>
          <a:bodyPr/>
          <a:lstStyle/>
          <a:p>
            <a:pPr marL="609600" indent="-609600">
              <a:buFontTx/>
              <a:buAutoNum type="arabicPeriod"/>
            </a:pPr>
            <a:r>
              <a:rPr lang="en-US"/>
              <a:t>From Neuron to Brain</a:t>
            </a:r>
          </a:p>
          <a:p>
            <a:pPr marL="990600" lvl="1" indent="-533400">
              <a:buFontTx/>
              <a:buAutoNum type="arabicPeriod"/>
            </a:pPr>
            <a:r>
              <a:rPr lang="en-US"/>
              <a:t>Structure of the Neuron</a:t>
            </a:r>
          </a:p>
          <a:p>
            <a:pPr marL="990600" lvl="1" indent="-533400">
              <a:buFontTx/>
              <a:buAutoNum type="arabicPeriod"/>
            </a:pPr>
            <a:r>
              <a:rPr lang="en-US"/>
              <a:t>Organization of the Nervous system</a:t>
            </a:r>
          </a:p>
          <a:p>
            <a:pPr marL="609600" indent="-609600">
              <a:buFontTx/>
              <a:buAutoNum type="arabicPeriod"/>
            </a:pPr>
            <a:r>
              <a:rPr lang="en-US"/>
              <a:t>Methods of Cognitive Neuroscience</a:t>
            </a:r>
          </a:p>
          <a:p>
            <a:pPr marL="609600" indent="-609600">
              <a:buFontTx/>
              <a:buAutoNum type="arabicPeriod"/>
            </a:pPr>
            <a:r>
              <a:rPr lang="en-US"/>
              <a:t>Cognition in the Brain</a:t>
            </a:r>
          </a:p>
          <a:p>
            <a:pPr marL="990600" lvl="1" indent="-533400">
              <a:buFontTx/>
              <a:buAutoNum type="arabicPeriod"/>
            </a:pPr>
            <a:r>
              <a:rPr lang="en-US"/>
              <a:t>Gross anatomy of the Brain</a:t>
            </a:r>
          </a:p>
          <a:p>
            <a:pPr marL="990600" lvl="1" indent="-533400">
              <a:buFontTx/>
              <a:buAutoNum type="arabicPeriod"/>
            </a:pPr>
            <a:r>
              <a:rPr lang="en-US"/>
              <a:t>Cerebral Cortex and Localization</a:t>
            </a:r>
          </a:p>
          <a:p>
            <a:pPr marL="990600" lvl="1" indent="-533400">
              <a:buFontTx/>
              <a:buAutoNum type="arabicPeriod"/>
            </a:pPr>
            <a:r>
              <a:rPr lang="en-US"/>
              <a:t>Hemispheric Function</a:t>
            </a:r>
          </a:p>
          <a:p>
            <a:pPr marL="990600" lvl="1" indent="-533400">
              <a:buFontTx/>
              <a:buAutoNum type="arabicPeriod"/>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anim calcmode="lin" valueType="num">
                                      <p:cBhvr>
                                        <p:cTn id="13"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anim calcmode="lin" valueType="num">
                                      <p:cBhvr>
                                        <p:cTn id="18"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iterate type="lt">
                                    <p:tmPct val="10000"/>
                                  </p:iterate>
                                  <p:childTnLst>
                                    <p:set>
                                      <p:cBhvr>
                                        <p:cTn id="23" dur="1" fill="hold">
                                          <p:stCondLst>
                                            <p:cond delay="0"/>
                                          </p:stCondLst>
                                        </p:cTn>
                                        <p:tgtEl>
                                          <p:spTgt spid="3075">
                                            <p:txEl>
                                              <p:pRg st="3" end="3"/>
                                            </p:txEl>
                                          </p:spTgt>
                                        </p:tgtEl>
                                        <p:attrNameLst>
                                          <p:attrName>style.visibility</p:attrName>
                                        </p:attrNameLst>
                                      </p:cBhvr>
                                      <p:to>
                                        <p:strVal val="visible"/>
                                      </p:to>
                                    </p:set>
                                    <p:animEffect transition="in" filter="fade">
                                      <p:cBhvr>
                                        <p:cTn id="24" dur="1000"/>
                                        <p:tgtEl>
                                          <p:spTgt spid="3075">
                                            <p:txEl>
                                              <p:pRg st="3" end="3"/>
                                            </p:txEl>
                                          </p:spTgt>
                                        </p:tgtEl>
                                      </p:cBhvr>
                                    </p:animEffect>
                                    <p:anim calcmode="lin" valueType="num">
                                      <p:cBhvr>
                                        <p:cTn id="25"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iterate type="lt">
                                    <p:tmPct val="10000"/>
                                  </p:iterate>
                                  <p:childTnLst>
                                    <p:set>
                                      <p:cBhvr>
                                        <p:cTn id="30" dur="1" fill="hold">
                                          <p:stCondLst>
                                            <p:cond delay="0"/>
                                          </p:stCondLst>
                                        </p:cTn>
                                        <p:tgtEl>
                                          <p:spTgt spid="3075">
                                            <p:txEl>
                                              <p:pRg st="4" end="4"/>
                                            </p:txEl>
                                          </p:spTgt>
                                        </p:tgtEl>
                                        <p:attrNameLst>
                                          <p:attrName>style.visibility</p:attrName>
                                        </p:attrNameLst>
                                      </p:cBhvr>
                                      <p:to>
                                        <p:strVal val="visible"/>
                                      </p:to>
                                    </p:set>
                                    <p:animEffect transition="in" filter="fade">
                                      <p:cBhvr>
                                        <p:cTn id="31" dur="1000"/>
                                        <p:tgtEl>
                                          <p:spTgt spid="3075">
                                            <p:txEl>
                                              <p:pRg st="4" end="4"/>
                                            </p:txEl>
                                          </p:spTgt>
                                        </p:tgtEl>
                                      </p:cBhvr>
                                    </p:animEffect>
                                    <p:anim calcmode="lin" valueType="num">
                                      <p:cBhvr>
                                        <p:cTn id="32"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075">
                                            <p:txEl>
                                              <p:pRg st="4" end="4"/>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iterate type="lt">
                                    <p:tmPct val="10000"/>
                                  </p:iterate>
                                  <p:childTnLst>
                                    <p:set>
                                      <p:cBhvr>
                                        <p:cTn id="35" dur="1" fill="hold">
                                          <p:stCondLst>
                                            <p:cond delay="0"/>
                                          </p:stCondLst>
                                        </p:cTn>
                                        <p:tgtEl>
                                          <p:spTgt spid="3075">
                                            <p:txEl>
                                              <p:pRg st="5" end="5"/>
                                            </p:txEl>
                                          </p:spTgt>
                                        </p:tgtEl>
                                        <p:attrNameLst>
                                          <p:attrName>style.visibility</p:attrName>
                                        </p:attrNameLst>
                                      </p:cBhvr>
                                      <p:to>
                                        <p:strVal val="visible"/>
                                      </p:to>
                                    </p:set>
                                    <p:animEffect transition="in" filter="fade">
                                      <p:cBhvr>
                                        <p:cTn id="36" dur="1000"/>
                                        <p:tgtEl>
                                          <p:spTgt spid="3075">
                                            <p:txEl>
                                              <p:pRg st="5" end="5"/>
                                            </p:txEl>
                                          </p:spTgt>
                                        </p:tgtEl>
                                      </p:cBhvr>
                                    </p:animEffect>
                                    <p:anim calcmode="lin" valueType="num">
                                      <p:cBhvr>
                                        <p:cTn id="37"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075">
                                            <p:txEl>
                                              <p:pRg st="5" end="5"/>
                                            </p:txEl>
                                          </p:spTgt>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iterate type="lt">
                                    <p:tmPct val="10000"/>
                                  </p:iterate>
                                  <p:childTnLst>
                                    <p:set>
                                      <p:cBhvr>
                                        <p:cTn id="40" dur="1" fill="hold">
                                          <p:stCondLst>
                                            <p:cond delay="0"/>
                                          </p:stCondLst>
                                        </p:cTn>
                                        <p:tgtEl>
                                          <p:spTgt spid="3075">
                                            <p:txEl>
                                              <p:pRg st="6" end="6"/>
                                            </p:txEl>
                                          </p:spTgt>
                                        </p:tgtEl>
                                        <p:attrNameLst>
                                          <p:attrName>style.visibility</p:attrName>
                                        </p:attrNameLst>
                                      </p:cBhvr>
                                      <p:to>
                                        <p:strVal val="visible"/>
                                      </p:to>
                                    </p:set>
                                    <p:animEffect transition="in" filter="fade">
                                      <p:cBhvr>
                                        <p:cTn id="41" dur="1000"/>
                                        <p:tgtEl>
                                          <p:spTgt spid="3075">
                                            <p:txEl>
                                              <p:pRg st="6" end="6"/>
                                            </p:txEl>
                                          </p:spTgt>
                                        </p:tgtEl>
                                      </p:cBhvr>
                                    </p:animEffect>
                                    <p:anim calcmode="lin" valueType="num">
                                      <p:cBhvr>
                                        <p:cTn id="42"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075">
                                            <p:txEl>
                                              <p:pRg st="6" end="6"/>
                                            </p:txEl>
                                          </p:spTgt>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iterate type="lt">
                                    <p:tmPct val="10000"/>
                                  </p:iterate>
                                  <p:childTnLst>
                                    <p:set>
                                      <p:cBhvr>
                                        <p:cTn id="45" dur="1" fill="hold">
                                          <p:stCondLst>
                                            <p:cond delay="0"/>
                                          </p:stCondLst>
                                        </p:cTn>
                                        <p:tgtEl>
                                          <p:spTgt spid="3075">
                                            <p:txEl>
                                              <p:pRg st="7" end="7"/>
                                            </p:txEl>
                                          </p:spTgt>
                                        </p:tgtEl>
                                        <p:attrNameLst>
                                          <p:attrName>style.visibility</p:attrName>
                                        </p:attrNameLst>
                                      </p:cBhvr>
                                      <p:to>
                                        <p:strVal val="visible"/>
                                      </p:to>
                                    </p:set>
                                    <p:animEffect transition="in" filter="fade">
                                      <p:cBhvr>
                                        <p:cTn id="46" dur="1000"/>
                                        <p:tgtEl>
                                          <p:spTgt spid="3075">
                                            <p:txEl>
                                              <p:pRg st="7" end="7"/>
                                            </p:txEl>
                                          </p:spTgt>
                                        </p:tgtEl>
                                      </p:cBhvr>
                                    </p:animEffect>
                                    <p:anim calcmode="lin" valueType="num">
                                      <p:cBhvr>
                                        <p:cTn id="47"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07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Basic Concepts</a:t>
            </a:r>
          </a:p>
        </p:txBody>
      </p:sp>
      <p:sp>
        <p:nvSpPr>
          <p:cNvPr id="5123" name="Rectangle 3"/>
          <p:cNvSpPr>
            <a:spLocks noGrp="1" noChangeArrowheads="1"/>
          </p:cNvSpPr>
          <p:nvPr>
            <p:ph idx="1"/>
          </p:nvPr>
        </p:nvSpPr>
        <p:spPr/>
        <p:txBody>
          <a:bodyPr/>
          <a:lstStyle/>
          <a:p>
            <a:r>
              <a:rPr lang="en-US"/>
              <a:t>Cognitive Neuroscience</a:t>
            </a:r>
          </a:p>
          <a:p>
            <a:pPr lvl="1"/>
            <a:r>
              <a:rPr lang="en-US"/>
              <a:t>The field of study linking the brain and other aspects of the nervous system to cognitive processing and, ultimately, to behavior</a:t>
            </a:r>
          </a:p>
          <a:p>
            <a:pPr lvl="1">
              <a:buFontTx/>
              <a:buNone/>
            </a:pPr>
            <a:endParaRPr lang="en-US"/>
          </a:p>
          <a:p>
            <a:r>
              <a:rPr lang="en-US"/>
              <a:t>Localization of Function</a:t>
            </a:r>
          </a:p>
          <a:p>
            <a:pPr lvl="1"/>
            <a:r>
              <a:rPr lang="en-US"/>
              <a:t>Whether specific areas of the brain control specific abilities or behaviors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1.From Neuron to Brain</a:t>
            </a:r>
          </a:p>
        </p:txBody>
      </p:sp>
      <p:sp>
        <p:nvSpPr>
          <p:cNvPr id="6147" name="Rectangle 3"/>
          <p:cNvSpPr>
            <a:spLocks noGrp="1" noChangeArrowheads="1"/>
          </p:cNvSpPr>
          <p:nvPr>
            <p:ph idx="1"/>
          </p:nvPr>
        </p:nvSpPr>
        <p:spPr/>
        <p:txBody>
          <a:bodyPr/>
          <a:lstStyle/>
          <a:p>
            <a:pPr marL="609600" indent="-609600" algn="ctr">
              <a:buFontTx/>
              <a:buAutoNum type="arabicPeriod"/>
            </a:pPr>
            <a:r>
              <a:rPr lang="en-US" i="1"/>
              <a:t>Structure of the Neuron</a:t>
            </a:r>
          </a:p>
          <a:p>
            <a:pPr marL="609600" indent="-609600">
              <a:buFontTx/>
              <a:buNone/>
            </a:pPr>
            <a:endParaRPr lang="en-US" i="1"/>
          </a:p>
          <a:p>
            <a:pPr marL="609600" indent="-609600"/>
            <a:r>
              <a:rPr lang="en-US"/>
              <a:t>Neuron</a:t>
            </a:r>
          </a:p>
          <a:p>
            <a:pPr marL="990600" lvl="1" indent="-533400"/>
            <a:r>
              <a:rPr lang="en-US"/>
              <a:t>Individual neural cell</a:t>
            </a:r>
          </a:p>
          <a:p>
            <a:pPr marL="990600" lvl="1" indent="-533400"/>
            <a:r>
              <a:rPr lang="en-US"/>
              <a:t>Transmits electrical signals from one location to another in the nervous system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1.From Neuron to Brain</a:t>
            </a:r>
          </a:p>
        </p:txBody>
      </p:sp>
      <p:sp>
        <p:nvSpPr>
          <p:cNvPr id="7171" name="Rectangle 3"/>
          <p:cNvSpPr>
            <a:spLocks noGrp="1" noChangeArrowheads="1"/>
          </p:cNvSpPr>
          <p:nvPr>
            <p:ph idx="1"/>
          </p:nvPr>
        </p:nvSpPr>
        <p:spPr/>
        <p:txBody>
          <a:bodyPr/>
          <a:lstStyle/>
          <a:p>
            <a:pPr algn="ctr">
              <a:buFontTx/>
              <a:buNone/>
            </a:pPr>
            <a:r>
              <a:rPr lang="en-US" sz="2800" i="1"/>
              <a:t>1.</a:t>
            </a:r>
            <a:r>
              <a:rPr lang="en-US" sz="2800"/>
              <a:t> </a:t>
            </a:r>
            <a:r>
              <a:rPr lang="en-US" sz="2800" i="1"/>
              <a:t>Structure of the Neuron</a:t>
            </a:r>
          </a:p>
          <a:p>
            <a:r>
              <a:rPr lang="en-US" sz="2800"/>
              <a:t>Soma</a:t>
            </a:r>
          </a:p>
          <a:p>
            <a:pPr lvl="1"/>
            <a:r>
              <a:rPr lang="en-US" sz="2400"/>
              <a:t>Responsible for the life of the neuron</a:t>
            </a:r>
          </a:p>
          <a:p>
            <a:pPr lvl="1"/>
            <a:r>
              <a:rPr lang="en-US" sz="2400"/>
              <a:t>Connects the dendrites to the axon</a:t>
            </a:r>
          </a:p>
          <a:p>
            <a:r>
              <a:rPr lang="en-US" sz="2800"/>
              <a:t>Dendrites</a:t>
            </a:r>
          </a:p>
          <a:p>
            <a:pPr lvl="1"/>
            <a:r>
              <a:rPr lang="en-US" sz="2400"/>
              <a:t>Receive information from other neurons</a:t>
            </a:r>
          </a:p>
          <a:p>
            <a:r>
              <a:rPr lang="en-US" sz="2800"/>
              <a:t>Axon</a:t>
            </a:r>
          </a:p>
          <a:p>
            <a:pPr lvl="1"/>
            <a:r>
              <a:rPr lang="en-US" sz="2400"/>
              <a:t>Long, thin tube that extends from the soma and responds to the information, when appropriate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1.From Neuron to Brain</a:t>
            </a:r>
          </a:p>
        </p:txBody>
      </p:sp>
      <p:sp>
        <p:nvSpPr>
          <p:cNvPr id="8195" name="Rectangle 3"/>
          <p:cNvSpPr>
            <a:spLocks noGrp="1" noChangeArrowheads="1"/>
          </p:cNvSpPr>
          <p:nvPr>
            <p:ph idx="1"/>
          </p:nvPr>
        </p:nvSpPr>
        <p:spPr>
          <a:xfrm>
            <a:off x="457200" y="1600200"/>
            <a:ext cx="8229600" cy="4953000"/>
          </a:xfrm>
        </p:spPr>
        <p:txBody>
          <a:bodyPr/>
          <a:lstStyle/>
          <a:p>
            <a:pPr algn="ctr">
              <a:lnSpc>
                <a:spcPct val="80000"/>
              </a:lnSpc>
              <a:buFontTx/>
              <a:buNone/>
            </a:pPr>
            <a:r>
              <a:rPr lang="en-US" sz="2800" i="1"/>
              <a:t>1. Structure of the Neuron</a:t>
            </a:r>
          </a:p>
          <a:p>
            <a:pPr>
              <a:lnSpc>
                <a:spcPct val="80000"/>
              </a:lnSpc>
            </a:pPr>
            <a:r>
              <a:rPr lang="en-US" sz="2800"/>
              <a:t>Myelin</a:t>
            </a:r>
          </a:p>
          <a:p>
            <a:pPr lvl="1">
              <a:lnSpc>
                <a:spcPct val="80000"/>
              </a:lnSpc>
            </a:pPr>
            <a:r>
              <a:rPr lang="en-US" sz="2400"/>
              <a:t>White fatty substance which insulates and protects axons and speeds up the conduction of information</a:t>
            </a:r>
          </a:p>
          <a:p>
            <a:pPr>
              <a:lnSpc>
                <a:spcPct val="80000"/>
              </a:lnSpc>
            </a:pPr>
            <a:r>
              <a:rPr lang="en-US" sz="2800"/>
              <a:t>Nodes of Ranvier</a:t>
            </a:r>
          </a:p>
          <a:p>
            <a:pPr lvl="1">
              <a:lnSpc>
                <a:spcPct val="80000"/>
              </a:lnSpc>
            </a:pPr>
            <a:r>
              <a:rPr lang="en-US" sz="2400"/>
              <a:t>Small gaps in the myelin coating along the axon, which serve to increase conduction speed even more</a:t>
            </a:r>
          </a:p>
          <a:p>
            <a:pPr>
              <a:lnSpc>
                <a:spcPct val="80000"/>
              </a:lnSpc>
            </a:pPr>
            <a:r>
              <a:rPr lang="en-US" sz="2800"/>
              <a:t>Terminal buttons</a:t>
            </a:r>
          </a:p>
          <a:p>
            <a:pPr lvl="1">
              <a:lnSpc>
                <a:spcPct val="80000"/>
              </a:lnSpc>
            </a:pPr>
            <a:r>
              <a:rPr lang="en-US" sz="2400"/>
              <a:t>Small knobs found at the ends of the branches of an axon </a:t>
            </a:r>
          </a:p>
          <a:p>
            <a:pPr>
              <a:lnSpc>
                <a:spcPct val="80000"/>
              </a:lnSpc>
            </a:pPr>
            <a:r>
              <a:rPr lang="en-US" sz="2800"/>
              <a:t>Synapse</a:t>
            </a:r>
          </a:p>
          <a:p>
            <a:pPr lvl="1">
              <a:lnSpc>
                <a:spcPct val="80000"/>
              </a:lnSpc>
            </a:pPr>
            <a:r>
              <a:rPr lang="en-US" sz="2400"/>
              <a:t>Small gaps, which serve as a juncture between the terminal buttons of neuron and dendrites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1.From Neuron to Brain</a:t>
            </a:r>
          </a:p>
        </p:txBody>
      </p:sp>
      <p:sp>
        <p:nvSpPr>
          <p:cNvPr id="9219" name="Rectangle 3"/>
          <p:cNvSpPr>
            <a:spLocks noGrp="1" noChangeArrowheads="1"/>
          </p:cNvSpPr>
          <p:nvPr>
            <p:ph idx="1"/>
          </p:nvPr>
        </p:nvSpPr>
        <p:spPr/>
        <p:txBody>
          <a:bodyPr/>
          <a:lstStyle/>
          <a:p>
            <a:pPr algn="ctr">
              <a:lnSpc>
                <a:spcPct val="80000"/>
              </a:lnSpc>
              <a:buFontTx/>
              <a:buNone/>
            </a:pPr>
            <a:r>
              <a:rPr lang="en-US" sz="2800"/>
              <a:t>2. </a:t>
            </a:r>
            <a:r>
              <a:rPr lang="en-US" sz="2800" i="1"/>
              <a:t>Organization of the Nervous System</a:t>
            </a:r>
          </a:p>
          <a:p>
            <a:pPr algn="ctr">
              <a:lnSpc>
                <a:spcPct val="80000"/>
              </a:lnSpc>
              <a:buFontTx/>
              <a:buNone/>
            </a:pPr>
            <a:endParaRPr lang="en-US" sz="2800" i="1"/>
          </a:p>
          <a:p>
            <a:pPr>
              <a:lnSpc>
                <a:spcPct val="80000"/>
              </a:lnSpc>
            </a:pPr>
            <a:r>
              <a:rPr lang="en-US" sz="2800"/>
              <a:t>Peripheral nervous system (PNS)</a:t>
            </a:r>
          </a:p>
          <a:p>
            <a:pPr>
              <a:lnSpc>
                <a:spcPct val="80000"/>
              </a:lnSpc>
              <a:buFontTx/>
              <a:buNone/>
            </a:pPr>
            <a:r>
              <a:rPr lang="en-US" sz="2800"/>
              <a:t>	All of the nerve cells except those of the brain and the spinal cord</a:t>
            </a:r>
          </a:p>
          <a:p>
            <a:pPr>
              <a:lnSpc>
                <a:spcPct val="80000"/>
              </a:lnSpc>
              <a:buFontTx/>
              <a:buNone/>
            </a:pPr>
            <a:endParaRPr lang="en-US" sz="2800"/>
          </a:p>
          <a:p>
            <a:pPr>
              <a:lnSpc>
                <a:spcPct val="80000"/>
              </a:lnSpc>
              <a:buFontTx/>
              <a:buNone/>
            </a:pPr>
            <a:r>
              <a:rPr lang="en-US" sz="2800"/>
              <a:t>	Consists of:</a:t>
            </a:r>
          </a:p>
          <a:p>
            <a:pPr lvl="1">
              <a:lnSpc>
                <a:spcPct val="80000"/>
              </a:lnSpc>
            </a:pPr>
            <a:r>
              <a:rPr lang="en-US" sz="2400"/>
              <a:t>Somatic voluntary part (sensory and motor nerves)</a:t>
            </a:r>
          </a:p>
          <a:p>
            <a:pPr lvl="1">
              <a:lnSpc>
                <a:spcPct val="80000"/>
              </a:lnSpc>
            </a:pPr>
            <a:r>
              <a:rPr lang="en-US" sz="2400"/>
              <a:t>Autonomic involuntary part</a:t>
            </a:r>
          </a:p>
          <a:p>
            <a:pPr lvl="2">
              <a:lnSpc>
                <a:spcPct val="80000"/>
              </a:lnSpc>
            </a:pPr>
            <a:r>
              <a:rPr lang="en-US" sz="2000"/>
              <a:t>Sympathetic (activated under stress)</a:t>
            </a:r>
          </a:p>
          <a:p>
            <a:pPr lvl="2">
              <a:lnSpc>
                <a:spcPct val="80000"/>
              </a:lnSpc>
            </a:pPr>
            <a:r>
              <a:rPr lang="en-US" sz="2000"/>
              <a:t>Parasympathetic (maintains body functions)</a:t>
            </a:r>
          </a:p>
        </p:txBody>
      </p:sp>
    </p:spTree>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119</TotalTime>
  <Words>1211</Words>
  <Application>Microsoft Office PowerPoint</Application>
  <PresentationFormat>On-screen Show (4:3)</PresentationFormat>
  <Paragraphs>195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Thatch</vt:lpstr>
      <vt:lpstr>PowerPoint Presentation</vt:lpstr>
      <vt:lpstr>                                                              Mohammad Reza Daliri              Biomedical Engineering Department             Faculty of Electrical Engineering          Iran University of Science and Technology                                            Tehran, Iran</vt:lpstr>
      <vt:lpstr>               Cognitive           Neuroscience  </vt:lpstr>
      <vt:lpstr>Outline</vt:lpstr>
      <vt:lpstr>Basic Concepts</vt:lpstr>
      <vt:lpstr>1.From Neuron to Brain</vt:lpstr>
      <vt:lpstr>1.From Neuron to Brain</vt:lpstr>
      <vt:lpstr>1.From Neuron to Brain</vt:lpstr>
      <vt:lpstr>1.From Neuron to Brain</vt:lpstr>
      <vt:lpstr>1.From Neuron to Brain</vt:lpstr>
      <vt:lpstr>2. Methods of Cognitive Neuroscience</vt:lpstr>
      <vt:lpstr>2. Methods of Cognitive Neuroscience</vt:lpstr>
      <vt:lpstr>2. Methods of Cognitive Neuroscience</vt:lpstr>
      <vt:lpstr>2. Methods of Cognitive Neuroscience</vt:lpstr>
      <vt:lpstr>2. Methods of Cognitive Neuroscience</vt:lpstr>
      <vt:lpstr>3. Cognition in the Brain </vt:lpstr>
      <vt:lpstr>3. Cognition in the Brain </vt:lpstr>
      <vt:lpstr>3. Cognition in the Brain </vt:lpstr>
      <vt:lpstr>3. Cognition in the Brain </vt:lpstr>
      <vt:lpstr>3. Cognition in the Brain </vt:lpstr>
      <vt:lpstr>3. Cognition in the Brain </vt:lpstr>
      <vt:lpstr>3. Cognition in the Brain </vt:lpstr>
      <vt:lpstr>3. Cognition in the Brain </vt:lpstr>
      <vt:lpstr>3. Cognition in the Brain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Neuroscience</dc:title>
  <dc:creator>Dusana Rybarova</dc:creator>
  <cp:lastModifiedBy>Venkatesh Velangi</cp:lastModifiedBy>
  <cp:revision>32</cp:revision>
  <dcterms:created xsi:type="dcterms:W3CDTF">2003-05-20T12:59:30Z</dcterms:created>
  <dcterms:modified xsi:type="dcterms:W3CDTF">2015-10-13T11:49:42Z</dcterms:modified>
</cp:coreProperties>
</file>