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7" r:id="rId2"/>
    <p:sldId id="278" r:id="rId3"/>
    <p:sldId id="256" r:id="rId4"/>
    <p:sldId id="257" r:id="rId5"/>
    <p:sldId id="258" r:id="rId6"/>
    <p:sldId id="259" r:id="rId7"/>
    <p:sldId id="269" r:id="rId8"/>
    <p:sldId id="270" r:id="rId9"/>
    <p:sldId id="271" r:id="rId10"/>
    <p:sldId id="272" r:id="rId11"/>
    <p:sldId id="273" r:id="rId12"/>
    <p:sldId id="274" r:id="rId13"/>
    <p:sldId id="275" r:id="rId14"/>
    <p:sldId id="276" r:id="rId15"/>
    <p:sldId id="27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10/16/2014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675409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a:solidFill>
                  <a:srgbClr val="9999FF"/>
                </a:solidFill>
                <a:latin typeface="Rockwell Extra Bold" pitchFamily="18" charset="0"/>
              </a:rPr>
              <a:t>ADMET</a:t>
            </a:r>
          </a:p>
        </p:txBody>
      </p:sp>
      <p:pic>
        <p:nvPicPr>
          <p:cNvPr id="8196" name="Picture 4" descr="adme"/>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970881" y="709612"/>
            <a:ext cx="5248275" cy="3829050"/>
          </a:xfrm>
          <a:solidFill>
            <a:srgbClr val="9999FF"/>
          </a:solidFill>
          <a:ln>
            <a:solidFill>
              <a:srgbClr val="9999FF"/>
            </a:solidFill>
            <a:miter lim="800000"/>
            <a:headEnd/>
            <a:tailEnd/>
          </a:ln>
        </p:spPr>
      </p:pic>
    </p:spTree>
    <p:extLst>
      <p:ext uri="{BB962C8B-B14F-4D97-AF65-F5344CB8AC3E}">
        <p14:creationId xmlns:p14="http://schemas.microsoft.com/office/powerpoint/2010/main" val="4984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a:solidFill>
                  <a:srgbClr val="9999FF"/>
                </a:solidFill>
                <a:latin typeface="Rockwell Extra Bold" pitchFamily="18" charset="0"/>
              </a:rPr>
              <a:t>DRUG R&amp;D</a:t>
            </a:r>
          </a:p>
        </p:txBody>
      </p:sp>
      <p:pic>
        <p:nvPicPr>
          <p:cNvPr id="1024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16708" y="530225"/>
            <a:ext cx="8156621" cy="41878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ChangeArrowheads="1"/>
          </p:cNvSpPr>
          <p:nvPr/>
        </p:nvSpPr>
        <p:spPr bwMode="auto">
          <a:xfrm>
            <a:off x="304800" y="4648200"/>
            <a:ext cx="8305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u="sng">
                <a:solidFill>
                  <a:srgbClr val="9999FF"/>
                </a:solidFill>
                <a:latin typeface="Rockwell Extra Bold" pitchFamily="18" charset="0"/>
              </a:rPr>
              <a:t>Drug discovery and development</a:t>
            </a:r>
          </a:p>
          <a:p>
            <a:pPr algn="l">
              <a:buFontTx/>
              <a:buChar char="•"/>
            </a:pPr>
            <a:r>
              <a:rPr lang="en-US">
                <a:solidFill>
                  <a:srgbClr val="9999FF"/>
                </a:solidFill>
                <a:latin typeface="Rockwell Extra Bold" pitchFamily="18" charset="0"/>
              </a:rPr>
              <a:t>10-15 years to develop a new medicine</a:t>
            </a:r>
          </a:p>
          <a:p>
            <a:pPr algn="l">
              <a:buFontTx/>
              <a:buChar char="•"/>
            </a:pPr>
            <a:r>
              <a:rPr lang="en-US">
                <a:solidFill>
                  <a:srgbClr val="9999FF"/>
                </a:solidFill>
                <a:latin typeface="Rockwell Extra Bold" pitchFamily="18" charset="0"/>
              </a:rPr>
              <a:t>Likelihood of success: 10% </a:t>
            </a:r>
          </a:p>
          <a:p>
            <a:pPr algn="l">
              <a:buFontTx/>
              <a:buChar char="•"/>
            </a:pPr>
            <a:r>
              <a:rPr lang="en-US">
                <a:solidFill>
                  <a:srgbClr val="9999FF"/>
                </a:solidFill>
                <a:latin typeface="Rockwell Extra Bold" pitchFamily="18" charset="0"/>
              </a:rPr>
              <a:t>Cost $800 million – 1 billion dollars (US)</a:t>
            </a:r>
          </a:p>
        </p:txBody>
      </p:sp>
    </p:spTree>
    <p:extLst>
      <p:ext uri="{BB962C8B-B14F-4D97-AF65-F5344CB8AC3E}">
        <p14:creationId xmlns:p14="http://schemas.microsoft.com/office/powerpoint/2010/main" val="3911192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a:solidFill>
                  <a:srgbClr val="9999FF"/>
                </a:solidFill>
                <a:latin typeface="Rockwell Extra Bold" pitchFamily="18" charset="0"/>
              </a:rPr>
              <a:t>Why drugs fail</a:t>
            </a:r>
          </a:p>
        </p:txBody>
      </p:sp>
      <p:pic>
        <p:nvPicPr>
          <p:cNvPr id="9220" name="Picture 4" descr="attrition-in-development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498507" y="752820"/>
            <a:ext cx="6193024" cy="37426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1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a:r>
              <a:rPr lang="en-US" sz="3600">
                <a:solidFill>
                  <a:srgbClr val="9999FF"/>
                </a:solidFill>
                <a:latin typeface="Rockwell Extra Bold" pitchFamily="18" charset="0"/>
              </a:rPr>
              <a:t>Importance of PK studies</a:t>
            </a:r>
          </a:p>
        </p:txBody>
      </p:sp>
      <p:sp>
        <p:nvSpPr>
          <p:cNvPr id="11267" name="Rectangle 3"/>
          <p:cNvSpPr>
            <a:spLocks noGrp="1" noChangeArrowheads="1"/>
          </p:cNvSpPr>
          <p:nvPr>
            <p:ph idx="1"/>
          </p:nvPr>
        </p:nvSpPr>
        <p:spPr/>
        <p:txBody>
          <a:bodyPr/>
          <a:lstStyle/>
          <a:p>
            <a:pPr>
              <a:buFont typeface="Monotype Sorts" pitchFamily="2" charset="2"/>
              <a:buChar char="­"/>
            </a:pPr>
            <a:r>
              <a:rPr lang="en-US" altLang="he-IL">
                <a:solidFill>
                  <a:srgbClr val="9999FF"/>
                </a:solidFill>
                <a:latin typeface="Rockwell Extra Bold" pitchFamily="18" charset="0"/>
              </a:rPr>
              <a:t>Patients may suffer:</a:t>
            </a:r>
          </a:p>
          <a:p>
            <a:pPr lvl="1">
              <a:buFont typeface="Monotype Sorts" pitchFamily="2" charset="2"/>
              <a:buChar char="§"/>
            </a:pPr>
            <a:r>
              <a:rPr lang="en-US" altLang="he-IL">
                <a:solidFill>
                  <a:srgbClr val="9999FF"/>
                </a:solidFill>
                <a:latin typeface="Rockwell Extra Bold" pitchFamily="18" charset="0"/>
              </a:rPr>
              <a:t>Toxic drugs may accumulate</a:t>
            </a:r>
          </a:p>
          <a:p>
            <a:pPr lvl="1">
              <a:buFont typeface="Monotype Sorts" pitchFamily="2" charset="2"/>
              <a:buChar char="§"/>
            </a:pPr>
            <a:endParaRPr lang="en-US" altLang="he-IL">
              <a:solidFill>
                <a:srgbClr val="9999FF"/>
              </a:solidFill>
              <a:latin typeface="Rockwell Extra Bold" pitchFamily="18" charset="0"/>
            </a:endParaRPr>
          </a:p>
          <a:p>
            <a:pPr lvl="1">
              <a:buFont typeface="Monotype Sorts" pitchFamily="2" charset="2"/>
              <a:buChar char="§"/>
            </a:pPr>
            <a:r>
              <a:rPr lang="en-US" altLang="he-IL">
                <a:solidFill>
                  <a:srgbClr val="9999FF"/>
                </a:solidFill>
                <a:latin typeface="Rockwell Extra Bold" pitchFamily="18" charset="0"/>
              </a:rPr>
              <a:t>Useful drugs may have no benefit because doses are too small to establish therapy</a:t>
            </a:r>
          </a:p>
          <a:p>
            <a:pPr lvl="1">
              <a:buFont typeface="Monotype Sorts" pitchFamily="2" charset="2"/>
              <a:buChar char="§"/>
            </a:pPr>
            <a:endParaRPr lang="en-US" altLang="he-IL">
              <a:solidFill>
                <a:srgbClr val="9999FF"/>
              </a:solidFill>
              <a:latin typeface="Rockwell Extra Bold" pitchFamily="18" charset="0"/>
            </a:endParaRPr>
          </a:p>
          <a:p>
            <a:pPr lvl="1">
              <a:buFont typeface="Monotype Sorts" pitchFamily="2" charset="2"/>
              <a:buChar char="§"/>
            </a:pPr>
            <a:r>
              <a:rPr lang="en-US" altLang="he-IL">
                <a:solidFill>
                  <a:srgbClr val="9999FF"/>
                </a:solidFill>
                <a:latin typeface="Rockwell Extra Bold" pitchFamily="18" charset="0"/>
              </a:rPr>
              <a:t>A drug can be rapidly metabolized.</a:t>
            </a:r>
            <a:endParaRPr lang="en-US">
              <a:solidFill>
                <a:srgbClr val="9999FF"/>
              </a:solidFill>
              <a:latin typeface="Rockwell Extra Bold" pitchFamily="18" charset="0"/>
            </a:endParaRPr>
          </a:p>
        </p:txBody>
      </p:sp>
    </p:spTree>
    <p:extLst>
      <p:ext uri="{BB962C8B-B14F-4D97-AF65-F5344CB8AC3E}">
        <p14:creationId xmlns:p14="http://schemas.microsoft.com/office/powerpoint/2010/main" val="232925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838200" y="381000"/>
            <a:ext cx="7620000" cy="838200"/>
          </a:xfrm>
          <a:noFill/>
          <a:ln/>
        </p:spPr>
        <p:txBody>
          <a:bodyPr anchor="b">
            <a:normAutofit fontScale="90000"/>
          </a:bodyPr>
          <a:lstStyle/>
          <a:p>
            <a:pPr algn="ctr"/>
            <a:r>
              <a:rPr lang="en-US" altLang="he-IL" sz="4000" b="0" dirty="0">
                <a:solidFill>
                  <a:srgbClr val="9999FF"/>
                </a:solidFill>
                <a:latin typeface="Rockwell Extra Bold" pitchFamily="18" charset="0"/>
              </a:rPr>
              <a:t>Routes Of Administration</a:t>
            </a:r>
          </a:p>
        </p:txBody>
      </p:sp>
      <p:sp>
        <p:nvSpPr>
          <p:cNvPr id="12293" name="Text Box 5"/>
          <p:cNvSpPr txBox="1">
            <a:spLocks noChangeArrowheads="1"/>
          </p:cNvSpPr>
          <p:nvPr/>
        </p:nvSpPr>
        <p:spPr bwMode="auto">
          <a:xfrm>
            <a:off x="2246086" y="1752600"/>
            <a:ext cx="4851400" cy="120015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3600" dirty="0">
                <a:solidFill>
                  <a:srgbClr val="9999FF"/>
                </a:solidFill>
                <a:latin typeface="Rockwell Extra Bold" pitchFamily="18" charset="0"/>
                <a:cs typeface="Times New Roman (Hebrew)" charset="-79"/>
              </a:rPr>
              <a:t>Routes Of Drug Administration</a:t>
            </a:r>
            <a:endParaRPr lang="en-US" altLang="en-US" sz="3600" b="1" dirty="0">
              <a:solidFill>
                <a:srgbClr val="9999FF"/>
              </a:solidFill>
              <a:latin typeface="Rockwell Extra Bold" pitchFamily="18" charset="0"/>
              <a:cs typeface="Times New Roman (Hebrew)" charset="-79"/>
            </a:endParaRPr>
          </a:p>
        </p:txBody>
      </p:sp>
      <p:sp>
        <p:nvSpPr>
          <p:cNvPr id="12294" name="Line 6"/>
          <p:cNvSpPr>
            <a:spLocks noChangeShapeType="1"/>
          </p:cNvSpPr>
          <p:nvPr/>
        </p:nvSpPr>
        <p:spPr bwMode="auto">
          <a:xfrm>
            <a:off x="6096000" y="2952750"/>
            <a:ext cx="838200" cy="8572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Text Box 7"/>
          <p:cNvSpPr txBox="1">
            <a:spLocks noChangeArrowheads="1"/>
          </p:cNvSpPr>
          <p:nvPr/>
        </p:nvSpPr>
        <p:spPr bwMode="auto">
          <a:xfrm>
            <a:off x="6172200" y="3810000"/>
            <a:ext cx="1828800" cy="466725"/>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a:solidFill>
                  <a:srgbClr val="9999FF"/>
                </a:solidFill>
                <a:latin typeface="Rockwell Extra Bold" pitchFamily="18" charset="0"/>
                <a:cs typeface="Times New Roman (Hebrew)" charset="-79"/>
              </a:rPr>
              <a:t>Enteral</a:t>
            </a:r>
          </a:p>
        </p:txBody>
      </p:sp>
      <p:sp>
        <p:nvSpPr>
          <p:cNvPr id="12296" name="Text Box 8"/>
          <p:cNvSpPr txBox="1">
            <a:spLocks noChangeArrowheads="1"/>
          </p:cNvSpPr>
          <p:nvPr/>
        </p:nvSpPr>
        <p:spPr bwMode="auto">
          <a:xfrm>
            <a:off x="1206500" y="3858696"/>
            <a:ext cx="1460500" cy="3693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a:solidFill>
                  <a:srgbClr val="9999FF"/>
                </a:solidFill>
                <a:latin typeface="Rockwell Extra Bold" pitchFamily="18" charset="0"/>
                <a:cs typeface="Times New Roman (Hebrew)" charset="-79"/>
              </a:rPr>
              <a:t>Parenteral</a:t>
            </a:r>
          </a:p>
        </p:txBody>
      </p:sp>
      <p:sp>
        <p:nvSpPr>
          <p:cNvPr id="12297" name="Line 9"/>
          <p:cNvSpPr>
            <a:spLocks noChangeShapeType="1"/>
          </p:cNvSpPr>
          <p:nvPr/>
        </p:nvSpPr>
        <p:spPr bwMode="auto">
          <a:xfrm flipH="1">
            <a:off x="2362200" y="2952750"/>
            <a:ext cx="914400" cy="8572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Text Box 10"/>
          <p:cNvSpPr txBox="1">
            <a:spLocks noChangeArrowheads="1"/>
          </p:cNvSpPr>
          <p:nvPr/>
        </p:nvSpPr>
        <p:spPr bwMode="auto">
          <a:xfrm>
            <a:off x="7391400" y="5181600"/>
            <a:ext cx="8382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Oral</a:t>
            </a:r>
          </a:p>
        </p:txBody>
      </p:sp>
      <p:sp>
        <p:nvSpPr>
          <p:cNvPr id="12299" name="Text Box 11"/>
          <p:cNvSpPr txBox="1">
            <a:spLocks noChangeArrowheads="1"/>
          </p:cNvSpPr>
          <p:nvPr/>
        </p:nvSpPr>
        <p:spPr bwMode="auto">
          <a:xfrm>
            <a:off x="881743" y="5181600"/>
            <a:ext cx="144780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0" hangingPunct="0"/>
            <a:r>
              <a:rPr lang="en-US" altLang="he-IL" sz="1800">
                <a:solidFill>
                  <a:srgbClr val="9999FF"/>
                </a:solidFill>
                <a:latin typeface="Rockwell Extra Bold" pitchFamily="18" charset="0"/>
                <a:cs typeface="Times New Roman (Hebrew)" charset="-79"/>
              </a:rPr>
              <a:t>Injection</a:t>
            </a:r>
          </a:p>
        </p:txBody>
      </p:sp>
      <p:sp>
        <p:nvSpPr>
          <p:cNvPr id="12300" name="Text Box 12"/>
          <p:cNvSpPr txBox="1">
            <a:spLocks noChangeArrowheads="1"/>
          </p:cNvSpPr>
          <p:nvPr/>
        </p:nvSpPr>
        <p:spPr bwMode="auto">
          <a:xfrm>
            <a:off x="6096000" y="5170713"/>
            <a:ext cx="903514"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800">
                <a:solidFill>
                  <a:srgbClr val="9999FF"/>
                </a:solidFill>
                <a:latin typeface="Rockwell Extra Bold" pitchFamily="18" charset="0"/>
                <a:cs typeface="Times New Roman (Hebrew)" charset="-79"/>
              </a:rPr>
              <a:t>Rectal</a:t>
            </a:r>
          </a:p>
        </p:txBody>
      </p:sp>
      <p:sp>
        <p:nvSpPr>
          <p:cNvPr id="12301" name="Text Box 13"/>
          <p:cNvSpPr txBox="1">
            <a:spLocks noChangeArrowheads="1"/>
          </p:cNvSpPr>
          <p:nvPr/>
        </p:nvSpPr>
        <p:spPr bwMode="auto">
          <a:xfrm>
            <a:off x="4527550" y="5181600"/>
            <a:ext cx="132715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800" dirty="0" smtClean="0">
                <a:solidFill>
                  <a:srgbClr val="9999FF"/>
                </a:solidFill>
                <a:latin typeface="Rockwell Extra Bold" pitchFamily="18" charset="0"/>
                <a:cs typeface="Times New Roman (Hebrew)" charset="-79"/>
              </a:rPr>
              <a:t>Pulmonary</a:t>
            </a:r>
            <a:endParaRPr lang="en-US" altLang="he-IL" sz="1800" u="sng" dirty="0">
              <a:solidFill>
                <a:srgbClr val="9999FF"/>
              </a:solidFill>
              <a:latin typeface="Rockwell Extra Bold" pitchFamily="18" charset="0"/>
              <a:cs typeface="Times New Roman (Hebrew)" charset="-79"/>
            </a:endParaRPr>
          </a:p>
        </p:txBody>
      </p:sp>
      <p:sp>
        <p:nvSpPr>
          <p:cNvPr id="12303" name="Line 15"/>
          <p:cNvSpPr>
            <a:spLocks noChangeShapeType="1"/>
          </p:cNvSpPr>
          <p:nvPr/>
        </p:nvSpPr>
        <p:spPr bwMode="auto">
          <a:xfrm flipH="1">
            <a:off x="1479550" y="4229728"/>
            <a:ext cx="457200" cy="9518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4" name="Line 16"/>
          <p:cNvSpPr>
            <a:spLocks noChangeShapeType="1"/>
          </p:cNvSpPr>
          <p:nvPr/>
        </p:nvSpPr>
        <p:spPr bwMode="auto">
          <a:xfrm flipH="1">
            <a:off x="4527550" y="2952750"/>
            <a:ext cx="273050" cy="95940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5" name="Line 17"/>
          <p:cNvSpPr>
            <a:spLocks noChangeShapeType="1"/>
          </p:cNvSpPr>
          <p:nvPr/>
        </p:nvSpPr>
        <p:spPr bwMode="auto">
          <a:xfrm flipH="1">
            <a:off x="3429000" y="4276726"/>
            <a:ext cx="2971800" cy="8939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6" name="Line 18"/>
          <p:cNvSpPr>
            <a:spLocks noChangeShapeType="1"/>
          </p:cNvSpPr>
          <p:nvPr/>
        </p:nvSpPr>
        <p:spPr bwMode="auto">
          <a:xfrm>
            <a:off x="7505700" y="4276724"/>
            <a:ext cx="495300" cy="9048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7" name="Line 19"/>
          <p:cNvSpPr>
            <a:spLocks noChangeShapeType="1"/>
          </p:cNvSpPr>
          <p:nvPr/>
        </p:nvSpPr>
        <p:spPr bwMode="auto">
          <a:xfrm flipH="1">
            <a:off x="6547756" y="4281487"/>
            <a:ext cx="451757" cy="88922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 name="Text Box 8"/>
          <p:cNvSpPr txBox="1">
            <a:spLocks noChangeArrowheads="1"/>
          </p:cNvSpPr>
          <p:nvPr/>
        </p:nvSpPr>
        <p:spPr bwMode="auto">
          <a:xfrm>
            <a:off x="3797300" y="3912155"/>
            <a:ext cx="1460500" cy="3693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dirty="0" smtClean="0">
                <a:solidFill>
                  <a:srgbClr val="9999FF"/>
                </a:solidFill>
                <a:latin typeface="Rockwell Extra Bold" pitchFamily="18" charset="0"/>
                <a:cs typeface="Times New Roman (Hebrew)" charset="-79"/>
              </a:rPr>
              <a:t>Topical</a:t>
            </a:r>
            <a:endParaRPr lang="en-US" altLang="he-IL" dirty="0">
              <a:solidFill>
                <a:srgbClr val="9999FF"/>
              </a:solidFill>
              <a:latin typeface="Rockwell Extra Bold" pitchFamily="18" charset="0"/>
              <a:cs typeface="Times New Roman (Hebrew)" charset="-79"/>
            </a:endParaRPr>
          </a:p>
        </p:txBody>
      </p:sp>
      <p:sp>
        <p:nvSpPr>
          <p:cNvPr id="20" name="Text Box 13"/>
          <p:cNvSpPr txBox="1">
            <a:spLocks noChangeArrowheads="1"/>
          </p:cNvSpPr>
          <p:nvPr/>
        </p:nvSpPr>
        <p:spPr bwMode="auto">
          <a:xfrm>
            <a:off x="2971800" y="5181600"/>
            <a:ext cx="1327150" cy="37623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eaLnBrk="0" hangingPunct="0"/>
            <a:r>
              <a:rPr lang="en-US" altLang="he-IL" sz="1800" dirty="0" smtClean="0">
                <a:solidFill>
                  <a:srgbClr val="9999FF"/>
                </a:solidFill>
                <a:latin typeface="Rockwell Extra Bold" pitchFamily="18" charset="0"/>
                <a:cs typeface="Times New Roman (Hebrew)" charset="-79"/>
              </a:rPr>
              <a:t>Nasal</a:t>
            </a:r>
            <a:endParaRPr lang="en-US" altLang="he-IL" sz="1800" u="sng" dirty="0">
              <a:solidFill>
                <a:srgbClr val="9999FF"/>
              </a:solidFill>
              <a:latin typeface="Rockwell Extra Bold" pitchFamily="18" charset="0"/>
              <a:cs typeface="Times New Roman (Hebrew)" charset="-79"/>
            </a:endParaRPr>
          </a:p>
        </p:txBody>
      </p:sp>
      <p:sp>
        <p:nvSpPr>
          <p:cNvPr id="21" name="Line 17"/>
          <p:cNvSpPr>
            <a:spLocks noChangeShapeType="1"/>
          </p:cNvSpPr>
          <p:nvPr/>
        </p:nvSpPr>
        <p:spPr bwMode="auto">
          <a:xfrm flipH="1">
            <a:off x="5257800" y="4312416"/>
            <a:ext cx="1371600" cy="9048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120053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7"/>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229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229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2296"/>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2307"/>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1230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9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230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2303"/>
                                        </p:tgtEl>
                                        <p:attrNameLst>
                                          <p:attrName>style.visibility</p:attrName>
                                        </p:attrNameLst>
                                      </p:cBhvr>
                                      <p:to>
                                        <p:strVal val="visible"/>
                                      </p:to>
                                    </p:set>
                                  </p:childTnLst>
                                </p:cTn>
                              </p:par>
                            </p:childTnLst>
                          </p:cTn>
                        </p:par>
                        <p:par>
                          <p:cTn id="41" fill="hold" nodeType="afterGroup">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12304"/>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499"/>
                                          </p:stCondLst>
                                        </p:cTn>
                                        <p:tgtEl>
                                          <p:spTgt spid="1230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29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230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0"/>
                                        </p:tgtEl>
                                        <p:attrNameLst>
                                          <p:attrName>style.visibility</p:attrName>
                                        </p:attrNameLst>
                                      </p:cBhvr>
                                      <p:to>
                                        <p:strVal val="visible"/>
                                      </p:to>
                                    </p:set>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autoUpdateAnimBg="0"/>
      <p:bldP spid="12294" grpId="0" animBg="1"/>
      <p:bldP spid="12295" grpId="0" animBg="1" autoUpdateAnimBg="0"/>
      <p:bldP spid="12296" grpId="0" animBg="1" autoUpdateAnimBg="0"/>
      <p:bldP spid="12297" grpId="0" animBg="1"/>
      <p:bldP spid="12298" grpId="0" animBg="1" autoUpdateAnimBg="0"/>
      <p:bldP spid="12299" grpId="0" animBg="1" autoUpdateAnimBg="0"/>
      <p:bldP spid="12300" grpId="0" animBg="1" autoUpdateAnimBg="0"/>
      <p:bldP spid="12301" grpId="0" animBg="1" autoUpdateAnimBg="0"/>
      <p:bldP spid="12303" grpId="0" animBg="1"/>
      <p:bldP spid="12304" grpId="0" animBg="1"/>
      <p:bldP spid="12305" grpId="0" animBg="1"/>
      <p:bldP spid="12306" grpId="0" animBg="1"/>
      <p:bldP spid="12307" grpId="0" animBg="1"/>
      <p:bldP spid="18" grpId="0" animBg="1" autoUpdateAnimBg="0"/>
      <p:bldP spid="20" grpId="0" animBg="1" autoUpdateAnimBg="0"/>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35110296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Editorial Board member: </a:t>
            </a:r>
          </a:p>
          <a:p>
            <a:pPr marL="0" indent="0">
              <a:buNone/>
            </a:pPr>
            <a:r>
              <a:rPr lang="en-US" b="1" dirty="0"/>
              <a:t>Mohsen A. </a:t>
            </a:r>
            <a:r>
              <a:rPr lang="en-US" b="1" dirty="0" err="1"/>
              <a:t>Hedaya</a:t>
            </a:r>
            <a:endParaRPr lang="en-US" b="1" dirty="0"/>
          </a:p>
          <a:p>
            <a:pPr marL="0" indent="0">
              <a:buNone/>
            </a:pPr>
            <a:endParaRPr lang="en-US" sz="2400" b="1" dirty="0" smtClean="0"/>
          </a:p>
          <a:p>
            <a:pPr marL="0" indent="0">
              <a:buNone/>
            </a:pPr>
            <a:r>
              <a:rPr lang="en-US" sz="2400" b="1" dirty="0" smtClean="0"/>
              <a:t>E-signature: </a:t>
            </a:r>
          </a:p>
          <a:p>
            <a:pPr marL="0" indent="0">
              <a:buNone/>
            </a:pPr>
            <a:endParaRPr lang="en-US" sz="2400" dirty="0" smtClean="0">
              <a:latin typeface="Brush Script MT" pitchFamily="66" charset="0"/>
            </a:endParaRPr>
          </a:p>
          <a:p>
            <a:pPr marL="0" indent="0">
              <a:buNone/>
            </a:pPr>
            <a:r>
              <a:rPr lang="en-US" sz="3200" dirty="0" smtClean="0">
                <a:latin typeface="Brush Script MT" pitchFamily="66" charset="0"/>
              </a:rPr>
              <a:t>Mohsen </a:t>
            </a:r>
            <a:r>
              <a:rPr lang="en-US" sz="3200" dirty="0">
                <a:latin typeface="Brush Script MT" pitchFamily="66" charset="0"/>
              </a:rPr>
              <a:t>A. </a:t>
            </a:r>
            <a:r>
              <a:rPr lang="en-US" sz="3200" dirty="0" err="1" smtClean="0">
                <a:latin typeface="Brush Script MT" pitchFamily="66" charset="0"/>
              </a:rPr>
              <a:t>Hedaya</a:t>
            </a:r>
            <a:endParaRPr lang="en-US" sz="3200" b="1" dirty="0">
              <a:latin typeface="Brush Script MT" pitchFamily="66" charset="0"/>
            </a:endParaRPr>
          </a:p>
        </p:txBody>
      </p:sp>
    </p:spTree>
    <p:extLst>
      <p:ext uri="{BB962C8B-B14F-4D97-AF65-F5344CB8AC3E}">
        <p14:creationId xmlns:p14="http://schemas.microsoft.com/office/powerpoint/2010/main" val="14023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59997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Mohsen A. </a:t>
            </a:r>
            <a:r>
              <a:rPr lang="en-US" dirty="0" err="1">
                <a:effectLst/>
              </a:rPr>
              <a:t>Hedaya</a:t>
            </a:r>
            <a:r>
              <a:rPr lang="en-US" dirty="0" smtClean="0">
                <a:hlinkClick r:id="rId2" tooltip="SHAZIA JAMSHED"/>
              </a:rPr>
              <a:t> </a:t>
            </a:r>
            <a:endParaRPr lang="en-US" dirty="0"/>
          </a:p>
        </p:txBody>
      </p:sp>
      <p:sp>
        <p:nvSpPr>
          <p:cNvPr id="3" name="Subtitle 2"/>
          <p:cNvSpPr>
            <a:spLocks noGrp="1"/>
          </p:cNvSpPr>
          <p:nvPr>
            <p:ph type="subTitle" idx="1"/>
          </p:nvPr>
        </p:nvSpPr>
        <p:spPr/>
        <p:txBody>
          <a:bodyPr/>
          <a:lstStyle/>
          <a:p>
            <a:r>
              <a:rPr lang="en-US" dirty="0" smtClean="0"/>
              <a:t>Editor PPT</a:t>
            </a:r>
            <a:endParaRPr lang="en-US" dirty="0"/>
          </a:p>
        </p:txBody>
      </p:sp>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4" name="Content Placeholder 3"/>
          <p:cNvSpPr>
            <a:spLocks noGrp="1"/>
          </p:cNvSpPr>
          <p:nvPr>
            <p:ph idx="1"/>
          </p:nvPr>
        </p:nvSpPr>
        <p:spPr/>
        <p:txBody>
          <a:bodyPr>
            <a:normAutofit fontScale="55000" lnSpcReduction="20000"/>
          </a:bodyPr>
          <a:lstStyle/>
          <a:p>
            <a:r>
              <a:rPr lang="en-US" sz="3200" b="1" dirty="0"/>
              <a:t>Mohsen A. </a:t>
            </a:r>
            <a:r>
              <a:rPr lang="en-US" sz="3200" b="1" dirty="0" err="1"/>
              <a:t>Hedaya</a:t>
            </a:r>
            <a:r>
              <a:rPr lang="en-US" sz="3200" b="1" dirty="0"/>
              <a:t>, </a:t>
            </a:r>
            <a:r>
              <a:rPr lang="en-US" sz="3200" b="1" dirty="0" err="1"/>
              <a:t>Pharm.D</a:t>
            </a:r>
            <a:r>
              <a:rPr lang="en-US" sz="3200" b="1" dirty="0"/>
              <a:t>., Ph.D.</a:t>
            </a:r>
            <a:r>
              <a:rPr lang="en-US" sz="3200" dirty="0"/>
              <a:t>, is </a:t>
            </a:r>
            <a:r>
              <a:rPr lang="en-US" sz="3200" dirty="0" smtClean="0"/>
              <a:t>an associate </a:t>
            </a:r>
            <a:r>
              <a:rPr lang="en-US" sz="3200" dirty="0"/>
              <a:t>professor at the Faculty of Pharmacy, Kuwait University, Kuwait.  He received his BSc in Pharmacy (1980) from Tanta University, and his </a:t>
            </a:r>
            <a:r>
              <a:rPr lang="en-US" sz="3200" dirty="0" err="1"/>
              <a:t>PharmD</a:t>
            </a:r>
            <a:r>
              <a:rPr lang="en-US" sz="3200" dirty="0"/>
              <a:t> (1984), and PhD (1989) degrees from the University of Minnesota, USA.  After completing his graduate studies under the supervision of Professor Roland </a:t>
            </a:r>
            <a:r>
              <a:rPr lang="en-US" sz="3200" dirty="0" err="1"/>
              <a:t>Sawchuk</a:t>
            </a:r>
            <a:r>
              <a:rPr lang="en-US" sz="3200" dirty="0"/>
              <a:t>,.  Dr. </a:t>
            </a:r>
            <a:r>
              <a:rPr lang="en-US" sz="3200" dirty="0" err="1"/>
              <a:t>Hedaya</a:t>
            </a:r>
            <a:r>
              <a:rPr lang="en-US" sz="3200" dirty="0"/>
              <a:t> was appointed in 1990 as a Lecturer of Clinical Pharmacy, Faculty of Pharmacy, Tanta University.  In 1993, he joined the College of Pharmacy, Washington State University, USA as an Assistant Professor of Pharmaceutical Sciences.  After returning to Egypt in 1999, he was promoted to the rank of associate professor and then to professor of Clinical Pharmacy.  He served as the Chair of the Clinical Pharmacy Department and Vice Dean for Academic affairs at the Faculty of Pharmacy, Tanta University.  Currently Dr. </a:t>
            </a:r>
            <a:r>
              <a:rPr lang="en-US" sz="3200" dirty="0" err="1"/>
              <a:t>Hedaya</a:t>
            </a:r>
            <a:r>
              <a:rPr lang="en-US" sz="3200" dirty="0"/>
              <a:t> works at the Faculty of Pharmacy, Kuwait University.</a:t>
            </a:r>
          </a:p>
          <a:p>
            <a:endParaRPr lang="en-US"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4" name="Content Placeholder 3"/>
          <p:cNvSpPr>
            <a:spLocks noGrp="1"/>
          </p:cNvSpPr>
          <p:nvPr>
            <p:ph idx="1"/>
          </p:nvPr>
        </p:nvSpPr>
        <p:spPr/>
        <p:txBody>
          <a:bodyPr>
            <a:normAutofit fontScale="70000" lnSpcReduction="20000"/>
          </a:bodyPr>
          <a:lstStyle/>
          <a:p>
            <a:r>
              <a:rPr lang="en-US" dirty="0"/>
              <a:t>1- Pharmacokinetic drug-drug interactions</a:t>
            </a:r>
          </a:p>
          <a:p>
            <a:r>
              <a:rPr lang="en-US" dirty="0"/>
              <a:t>2- Pharmacokinetic/</a:t>
            </a:r>
            <a:r>
              <a:rPr lang="en-US" dirty="0" err="1"/>
              <a:t>pharmacodynamic</a:t>
            </a:r>
            <a:r>
              <a:rPr lang="en-US" dirty="0"/>
              <a:t> modeling</a:t>
            </a:r>
          </a:p>
          <a:p>
            <a:r>
              <a:rPr lang="en-US" dirty="0"/>
              <a:t>3- Computer simulations and data analysis</a:t>
            </a:r>
          </a:p>
          <a:p>
            <a:r>
              <a:rPr lang="en-US" dirty="0"/>
              <a:t>4- Drug Delivery and distribution into the central nervous system</a:t>
            </a:r>
          </a:p>
          <a:p>
            <a:r>
              <a:rPr lang="en-US" dirty="0"/>
              <a:t>5- Therapeutic drug monitoring and clinical pharmacokinetics</a:t>
            </a:r>
          </a:p>
          <a:p>
            <a:r>
              <a:rPr lang="en-US" dirty="0"/>
              <a:t>6- Pharmaceutical applications of the </a:t>
            </a:r>
            <a:r>
              <a:rPr lang="en-US" dirty="0" err="1"/>
              <a:t>microdialysis</a:t>
            </a:r>
            <a:r>
              <a:rPr lang="en-US" dirty="0"/>
              <a:t> technique</a:t>
            </a:r>
          </a:p>
          <a:p>
            <a:r>
              <a:rPr lang="en-US" dirty="0"/>
              <a:t>7- Bioequivalence study design and data analysis </a:t>
            </a:r>
          </a:p>
          <a:p>
            <a:r>
              <a:rPr lang="en-US" dirty="0"/>
              <a:t>7- HPLC and LC/MSMS assay development and validation</a:t>
            </a:r>
          </a:p>
          <a:p>
            <a:r>
              <a:rPr lang="en-US" dirty="0"/>
              <a:t>8- Development of computer-aided instructional materials for pharmaceutical education</a:t>
            </a:r>
          </a:p>
          <a:p>
            <a:r>
              <a:rPr lang="en-US" dirty="0"/>
              <a:t>9- Assessment methods for instructional materials </a:t>
            </a:r>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4" name="Content Placeholder 3"/>
          <p:cNvSpPr>
            <a:spLocks noGrp="1"/>
          </p:cNvSpPr>
          <p:nvPr>
            <p:ph idx="1"/>
          </p:nvPr>
        </p:nvSpPr>
        <p:spPr>
          <a:xfrm>
            <a:off x="502920" y="530352"/>
            <a:ext cx="8183880" cy="3508248"/>
          </a:xfrm>
        </p:spPr>
        <p:txBody>
          <a:bodyPr>
            <a:normAutofit/>
          </a:bodyPr>
          <a:lstStyle/>
          <a:p>
            <a:r>
              <a:rPr lang="en-US" sz="1400" dirty="0"/>
              <a:t>Abdel-</a:t>
            </a:r>
            <a:r>
              <a:rPr lang="en-US" sz="1400" dirty="0" err="1"/>
              <a:t>Hady</a:t>
            </a:r>
            <a:r>
              <a:rPr lang="en-US" sz="1400" dirty="0"/>
              <a:t> E., El </a:t>
            </a:r>
            <a:r>
              <a:rPr lang="en-US" sz="1400" dirty="0" err="1"/>
              <a:t>Hammamsy</a:t>
            </a:r>
            <a:r>
              <a:rPr lang="en-US" sz="1400" dirty="0"/>
              <a:t> M., </a:t>
            </a:r>
            <a:r>
              <a:rPr lang="en-US" sz="1400" dirty="0" err="1"/>
              <a:t>Hedaya</a:t>
            </a:r>
            <a:r>
              <a:rPr lang="en-US" sz="1400" dirty="0"/>
              <a:t> M., and </a:t>
            </a:r>
            <a:r>
              <a:rPr lang="en-US" sz="1400" dirty="0" err="1"/>
              <a:t>Awad</a:t>
            </a:r>
            <a:r>
              <a:rPr lang="en-US" sz="1400" dirty="0"/>
              <a:t> H. “The Efficacy and Toxicity of Two Dosing-Regimens of </a:t>
            </a:r>
            <a:r>
              <a:rPr lang="en-US" sz="1400" dirty="0" err="1"/>
              <a:t>Amikacin</a:t>
            </a:r>
            <a:r>
              <a:rPr lang="en-US" sz="1400" dirty="0"/>
              <a:t> in Neonates with Sepsis” J </a:t>
            </a:r>
            <a:r>
              <a:rPr lang="en-US" sz="1400" dirty="0" err="1"/>
              <a:t>Clin</a:t>
            </a:r>
            <a:r>
              <a:rPr lang="en-US" sz="1400" dirty="0"/>
              <a:t> Pharm </a:t>
            </a:r>
            <a:r>
              <a:rPr lang="en-US" sz="1400" dirty="0" err="1"/>
              <a:t>Therap</a:t>
            </a:r>
            <a:r>
              <a:rPr lang="en-US" sz="1400" dirty="0"/>
              <a:t>, 36:45-52 (2011).</a:t>
            </a:r>
          </a:p>
          <a:p>
            <a:pPr marL="0" indent="0">
              <a:buNone/>
            </a:pPr>
            <a:r>
              <a:rPr lang="en-US" sz="1400" dirty="0"/>
              <a:t> </a:t>
            </a:r>
          </a:p>
          <a:p>
            <a:r>
              <a:rPr lang="en-US" sz="1400" dirty="0" smtClean="0"/>
              <a:t>Nada </a:t>
            </a:r>
            <a:r>
              <a:rPr lang="en-US" sz="1400" dirty="0"/>
              <a:t>A.H., </a:t>
            </a:r>
            <a:r>
              <a:rPr lang="en-US" sz="1400" dirty="0" err="1"/>
              <a:t>Zaghloul</a:t>
            </a:r>
            <a:r>
              <a:rPr lang="en-US" sz="1400" dirty="0"/>
              <a:t> A.A., </a:t>
            </a:r>
            <a:r>
              <a:rPr lang="en-US" sz="1400" dirty="0" err="1"/>
              <a:t>Hedaya</a:t>
            </a:r>
            <a:r>
              <a:rPr lang="en-US" sz="1400" dirty="0"/>
              <a:t> M.H., and </a:t>
            </a:r>
            <a:r>
              <a:rPr lang="en-US" sz="1400" dirty="0" err="1"/>
              <a:t>Khattab</a:t>
            </a:r>
            <a:r>
              <a:rPr lang="en-US" sz="1400" dirty="0"/>
              <a:t> I.S. “Stability of Vitamin E and Vitamin E Acetate Containing Cosmetic Preparations” J Global </a:t>
            </a:r>
            <a:r>
              <a:rPr lang="en-US" sz="1400" dirty="0" err="1"/>
              <a:t>Pharma</a:t>
            </a:r>
            <a:r>
              <a:rPr lang="en-US" sz="1400" dirty="0"/>
              <a:t> Tech, 4:1-8 (2012). </a:t>
            </a:r>
          </a:p>
          <a:p>
            <a:pPr marL="0" indent="0">
              <a:buNone/>
            </a:pPr>
            <a:r>
              <a:rPr lang="en-US" sz="1400" dirty="0"/>
              <a:t> </a:t>
            </a:r>
          </a:p>
          <a:p>
            <a:r>
              <a:rPr lang="en-US" sz="1400" dirty="0" err="1" smtClean="0"/>
              <a:t>Hedaya</a:t>
            </a:r>
            <a:r>
              <a:rPr lang="en-US" sz="1400" dirty="0" smtClean="0"/>
              <a:t> </a:t>
            </a:r>
            <a:r>
              <a:rPr lang="en-US" sz="1400" dirty="0"/>
              <a:t>M.A., and </a:t>
            </a:r>
            <a:r>
              <a:rPr lang="en-US" sz="1400" dirty="0" err="1"/>
              <a:t>Helmy</a:t>
            </a:r>
            <a:r>
              <a:rPr lang="en-US" sz="1400" dirty="0"/>
              <a:t> S.A. “Pharmacokinetic Interactions of Valsartan and Hydrochlorothiazide: An Open-Label, Randomized, Four-Period Crossover Study in Healthy Egyptian Male Volunteers” </a:t>
            </a:r>
            <a:r>
              <a:rPr lang="en-US" sz="1400" dirty="0" err="1"/>
              <a:t>Clin</a:t>
            </a:r>
            <a:r>
              <a:rPr lang="en-US" sz="1400" dirty="0"/>
              <a:t> Therapeutics, 35:846-861 (2013</a:t>
            </a:r>
            <a:r>
              <a:rPr lang="en-US" sz="1400" dirty="0" smtClean="0"/>
              <a:t>).</a:t>
            </a:r>
          </a:p>
          <a:p>
            <a:endParaRPr lang="en-US" sz="1400" dirty="0"/>
          </a:p>
          <a:p>
            <a:endParaRPr lang="en-US" sz="1400" dirty="0" smtClean="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274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Pharmacokinetics</a:t>
            </a:r>
            <a:endParaRPr lang="en-US" dirty="0" smtClean="0"/>
          </a:p>
        </p:txBody>
      </p:sp>
      <p:sp>
        <p:nvSpPr>
          <p:cNvPr id="5123" name="Rectangle 3"/>
          <p:cNvSpPr>
            <a:spLocks noGrp="1" noChangeArrowheads="1"/>
          </p:cNvSpPr>
          <p:nvPr>
            <p:ph idx="1"/>
          </p:nvPr>
        </p:nvSpPr>
        <p:spPr/>
        <p:txBody>
          <a:bodyPr>
            <a:normAutofit/>
          </a:bodyPr>
          <a:lstStyle/>
          <a:p>
            <a:pPr marL="0" indent="0" algn="ctr">
              <a:buNone/>
            </a:pPr>
            <a:r>
              <a:rPr lang="en-US" dirty="0"/>
              <a:t>	</a:t>
            </a:r>
          </a:p>
          <a:p>
            <a:pPr marL="0" indent="0" algn="ctr">
              <a:buNone/>
            </a:pPr>
            <a:r>
              <a:rPr lang="en-US" dirty="0"/>
              <a:t>Pharmacokinetics, sometimes described as what the body does to a drug, refers to the movement of drug into, through, and out of the </a:t>
            </a:r>
            <a:r>
              <a:rPr lang="en-US" dirty="0" smtClean="0"/>
              <a:t>body.—</a:t>
            </a:r>
            <a:r>
              <a:rPr lang="en-US" dirty="0"/>
              <a:t>the time course of its absorption</a:t>
            </a:r>
            <a:endParaRPr lang="en-US" b="1" dirty="0"/>
          </a:p>
        </p:txBody>
      </p:sp>
    </p:spTree>
    <p:extLst>
      <p:ext uri="{BB962C8B-B14F-4D97-AF65-F5344CB8AC3E}">
        <p14:creationId xmlns:p14="http://schemas.microsoft.com/office/powerpoint/2010/main" val="61261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solidFill>
                  <a:srgbClr val="9999FF"/>
                </a:solidFill>
                <a:latin typeface="Rockwell Extra Bold" pitchFamily="18" charset="0"/>
              </a:rPr>
              <a:t>PHARMACOKINETICS</a:t>
            </a:r>
          </a:p>
        </p:txBody>
      </p:sp>
      <p:sp>
        <p:nvSpPr>
          <p:cNvPr id="2051" name="Rectangle 3"/>
          <p:cNvSpPr>
            <a:spLocks noGrp="1" noChangeArrowheads="1"/>
          </p:cNvSpPr>
          <p:nvPr>
            <p:ph type="subTitle" idx="1"/>
          </p:nvPr>
        </p:nvSpPr>
        <p:spPr/>
        <p:txBody>
          <a:bodyPr/>
          <a:lstStyle/>
          <a:p>
            <a:r>
              <a:rPr lang="en-US">
                <a:solidFill>
                  <a:schemeClr val="folHlink"/>
                </a:solidFill>
                <a:latin typeface="Rockwell Extra Bold" pitchFamily="18" charset="0"/>
              </a:rPr>
              <a:t>“What the body does to the drug”</a:t>
            </a:r>
          </a:p>
        </p:txBody>
      </p:sp>
    </p:spTree>
    <p:extLst>
      <p:ext uri="{BB962C8B-B14F-4D97-AF65-F5344CB8AC3E}">
        <p14:creationId xmlns:p14="http://schemas.microsoft.com/office/powerpoint/2010/main" val="297106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1430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r>
              <a:rPr kumimoji="1" lang="en-US" altLang="he-IL" sz="4000" i="1">
                <a:solidFill>
                  <a:srgbClr val="9999FF"/>
                </a:solidFill>
                <a:latin typeface="Rockwell Extra Bold" pitchFamily="18" charset="0"/>
              </a:rPr>
              <a:t>Pharmacokinetics (PK)</a:t>
            </a:r>
            <a:endParaRPr kumimoji="1" lang="en-US" altLang="en-US" sz="4000">
              <a:solidFill>
                <a:srgbClr val="9999FF"/>
              </a:solidFill>
              <a:latin typeface="Rockwell Extra Bold" pitchFamily="18" charset="0"/>
            </a:endParaRPr>
          </a:p>
        </p:txBody>
      </p:sp>
      <p:sp>
        <p:nvSpPr>
          <p:cNvPr id="7173" name="Rectangle 5"/>
          <p:cNvSpPr>
            <a:spLocks noChangeArrowheads="1"/>
          </p:cNvSpPr>
          <p:nvPr/>
        </p:nvSpPr>
        <p:spPr bwMode="auto">
          <a:xfrm>
            <a:off x="304800" y="1905000"/>
            <a:ext cx="8534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study of the </a:t>
            </a:r>
            <a:r>
              <a:rPr kumimoji="1" lang="en-US" altLang="he-IL" sz="2800" b="1" i="1">
                <a:solidFill>
                  <a:srgbClr val="FF3300"/>
                </a:solidFill>
                <a:latin typeface="Rockwell Extra Bold" pitchFamily="18" charset="0"/>
              </a:rPr>
              <a:t>disposition</a:t>
            </a:r>
            <a:r>
              <a:rPr kumimoji="1" lang="en-US" altLang="he-IL" sz="2800">
                <a:solidFill>
                  <a:srgbClr val="9999FF"/>
                </a:solidFill>
                <a:latin typeface="Rockwell Extra Bold" pitchFamily="18" charset="0"/>
              </a:rPr>
              <a:t> of a drug</a:t>
            </a:r>
          </a:p>
          <a:p>
            <a:pPr marL="342900" indent="-342900" algn="l" eaLnBrk="0" hangingPunct="0">
              <a:spcBef>
                <a:spcPct val="20000"/>
              </a:spcBef>
              <a:buClr>
                <a:srgbClr val="0000D4"/>
              </a:buClr>
              <a:buSzPct val="75000"/>
              <a:buFont typeface="Monotype Sorts" pitchFamily="2" charset="2"/>
              <a:buChar char="®"/>
            </a:pPr>
            <a:r>
              <a:rPr kumimoji="1" lang="en-US" altLang="he-IL" sz="2800">
                <a:solidFill>
                  <a:srgbClr val="9999FF"/>
                </a:solidFill>
                <a:latin typeface="Rockwell Extra Bold" pitchFamily="18" charset="0"/>
              </a:rPr>
              <a:t>The disposition of a drug includes the processes of </a:t>
            </a:r>
            <a:r>
              <a:rPr kumimoji="1" lang="en-US" altLang="he-IL" sz="2800" b="1" i="1">
                <a:solidFill>
                  <a:srgbClr val="FF3300"/>
                </a:solidFill>
                <a:latin typeface="Rockwell Extra Bold" pitchFamily="18" charset="0"/>
              </a:rPr>
              <a:t>ADME</a:t>
            </a:r>
            <a:r>
              <a:rPr kumimoji="1" lang="en-US" altLang="he-IL" sz="2800">
                <a:solidFill>
                  <a:srgbClr val="FF3300"/>
                </a:solidFill>
                <a:latin typeface="Rockwell Extra Bold" pitchFamily="18" charset="0"/>
              </a:rPr>
              <a:t> </a:t>
            </a:r>
            <a:endParaRPr kumimoji="1" lang="en-US" altLang="he-IL" sz="2800">
              <a:solidFill>
                <a:srgbClr val="9999FF"/>
              </a:solidFill>
              <a:latin typeface="Rockwell Extra Bold" pitchFamily="18" charset="0"/>
            </a:endParaRP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A</a:t>
            </a:r>
            <a:r>
              <a:rPr kumimoji="1" lang="en-US" altLang="he-IL" sz="2800" b="1">
                <a:solidFill>
                  <a:srgbClr val="9999FF"/>
                </a:solidFill>
                <a:latin typeface="Rockwell Extra Bold" pitchFamily="18" charset="0"/>
              </a:rPr>
              <a:t>bsorption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D</a:t>
            </a:r>
            <a:r>
              <a:rPr kumimoji="1" lang="en-US" altLang="he-IL" sz="2800" b="1">
                <a:solidFill>
                  <a:srgbClr val="9999FF"/>
                </a:solidFill>
                <a:latin typeface="Rockwell Extra Bold" pitchFamily="18" charset="0"/>
              </a:rPr>
              <a:t>istribution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M</a:t>
            </a:r>
            <a:r>
              <a:rPr kumimoji="1" lang="en-US" altLang="he-IL" sz="2800" b="1">
                <a:solidFill>
                  <a:srgbClr val="9999FF"/>
                </a:solidFill>
                <a:latin typeface="Rockwell Extra Bold" pitchFamily="18" charset="0"/>
              </a:rPr>
              <a:t>etabolism</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he-IL" sz="2800" b="1">
                <a:solidFill>
                  <a:srgbClr val="FF3300"/>
                </a:solidFill>
                <a:latin typeface="Rockwell Extra Bold" pitchFamily="18" charset="0"/>
              </a:rPr>
              <a:t>E</a:t>
            </a:r>
            <a:r>
              <a:rPr kumimoji="1" lang="en-US" altLang="he-IL" sz="2800" b="1">
                <a:solidFill>
                  <a:srgbClr val="9999FF"/>
                </a:solidFill>
                <a:latin typeface="Rockwell Extra Bold" pitchFamily="18" charset="0"/>
              </a:rPr>
              <a:t>xcretion</a:t>
            </a:r>
          </a:p>
          <a:p>
            <a:pPr marL="1143000" lvl="2" indent="-228600" algn="l" eaLnBrk="0" hangingPunct="0">
              <a:spcBef>
                <a:spcPts val="500"/>
              </a:spcBef>
              <a:spcAft>
                <a:spcPts val="500"/>
              </a:spcAft>
              <a:buClr>
                <a:srgbClr val="0000D4"/>
              </a:buClr>
              <a:buSzPct val="75000"/>
              <a:buFont typeface="Wingdings" pitchFamily="2" charset="2"/>
              <a:buChar char="§"/>
            </a:pPr>
            <a:r>
              <a:rPr kumimoji="1" lang="en-US" altLang="en-US" sz="2800" b="1">
                <a:solidFill>
                  <a:srgbClr val="FF3300"/>
                </a:solidFill>
                <a:latin typeface="Rockwell Extra Bold" pitchFamily="18" charset="0"/>
              </a:rPr>
              <a:t>T</a:t>
            </a:r>
            <a:r>
              <a:rPr kumimoji="1" lang="en-US" altLang="en-US" sz="2800" b="1">
                <a:solidFill>
                  <a:srgbClr val="9999FF"/>
                </a:solidFill>
                <a:latin typeface="Rockwell Extra Bold" pitchFamily="18" charset="0"/>
              </a:rPr>
              <a:t>oxicity</a:t>
            </a:r>
          </a:p>
        </p:txBody>
      </p:sp>
      <p:sp>
        <p:nvSpPr>
          <p:cNvPr id="7174" name="AutoShape 6"/>
          <p:cNvSpPr>
            <a:spLocks noChangeArrowheads="1"/>
          </p:cNvSpPr>
          <p:nvPr/>
        </p:nvSpPr>
        <p:spPr bwMode="auto">
          <a:xfrm>
            <a:off x="4267200" y="5638800"/>
            <a:ext cx="914400" cy="914400"/>
          </a:xfrm>
          <a:prstGeom prst="bracketPair">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7175" name="Group 7"/>
          <p:cNvGrpSpPr>
            <a:grpSpLocks/>
          </p:cNvGrpSpPr>
          <p:nvPr/>
        </p:nvGrpSpPr>
        <p:grpSpPr bwMode="auto">
          <a:xfrm>
            <a:off x="4267200" y="4495800"/>
            <a:ext cx="2874963" cy="914400"/>
            <a:chOff x="2640" y="3168"/>
            <a:chExt cx="1811" cy="576"/>
          </a:xfrm>
        </p:grpSpPr>
        <p:sp>
          <p:nvSpPr>
            <p:cNvPr id="7176" name="AutoShape 8"/>
            <p:cNvSpPr>
              <a:spLocks/>
            </p:cNvSpPr>
            <p:nvPr/>
          </p:nvSpPr>
          <p:spPr bwMode="auto">
            <a:xfrm>
              <a:off x="2640" y="3168"/>
              <a:ext cx="96" cy="576"/>
            </a:xfrm>
            <a:prstGeom prst="rightBrace">
              <a:avLst>
                <a:gd name="adj1" fmla="val 50000"/>
                <a:gd name="adj2" fmla="val 50000"/>
              </a:avLst>
            </a:prstGeom>
            <a:noFill/>
            <a:ln w="190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7" name="Text Box 9"/>
            <p:cNvSpPr txBox="1">
              <a:spLocks noChangeArrowheads="1"/>
            </p:cNvSpPr>
            <p:nvPr/>
          </p:nvSpPr>
          <p:spPr bwMode="auto">
            <a:xfrm>
              <a:off x="2736" y="3301"/>
              <a:ext cx="171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eaLnBrk="0" hangingPunct="0">
                <a:spcBef>
                  <a:spcPct val="20000"/>
                </a:spcBef>
                <a:buClr>
                  <a:schemeClr val="accent2"/>
                </a:buClr>
                <a:buFont typeface="Monotype Sorts" pitchFamily="2" charset="2"/>
                <a:buNone/>
              </a:pPr>
              <a:r>
                <a:rPr kumimoji="1" lang="en-US" sz="2800" b="1">
                  <a:solidFill>
                    <a:srgbClr val="9999FF"/>
                  </a:solidFill>
                  <a:latin typeface="Rockwell Extra Bold" pitchFamily="18" charset="0"/>
                  <a:cs typeface="Times New Roman (Hebrew)" charset="-79"/>
                </a:rPr>
                <a:t>Elimination</a:t>
              </a:r>
            </a:p>
          </p:txBody>
        </p:sp>
      </p:grpSp>
    </p:spTree>
    <p:extLst>
      <p:ext uri="{BB962C8B-B14F-4D97-AF65-F5344CB8AC3E}">
        <p14:creationId xmlns:p14="http://schemas.microsoft.com/office/powerpoint/2010/main" val="727911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TotalTime>
  <Words>712</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Mohsen A. Hedaya </vt:lpstr>
      <vt:lpstr>Biography</vt:lpstr>
      <vt:lpstr>Research Interests</vt:lpstr>
      <vt:lpstr>Recent Publications</vt:lpstr>
      <vt:lpstr>Pharmacokinetics</vt:lpstr>
      <vt:lpstr>PHARMACOKINETICS</vt:lpstr>
      <vt:lpstr>PowerPoint Presentation</vt:lpstr>
      <vt:lpstr>ADMET</vt:lpstr>
      <vt:lpstr>DRUG R&amp;D</vt:lpstr>
      <vt:lpstr>Why drugs fail</vt:lpstr>
      <vt:lpstr>Importance of PK studies</vt:lpstr>
      <vt:lpstr>Routes Of Administration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rakesh-m</cp:lastModifiedBy>
  <cp:revision>14</cp:revision>
  <dcterms:created xsi:type="dcterms:W3CDTF">2014-10-08T08:45:06Z</dcterms:created>
  <dcterms:modified xsi:type="dcterms:W3CDTF">2014-10-16T12:21:44Z</dcterms:modified>
</cp:coreProperties>
</file>