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F0EC1B6-0FB9-4B3B-A2C8-EF68E4932DB3}" type="datetimeFigureOut">
              <a:rPr lang="en-IN" smtClean="0"/>
              <a:t>08-10-2014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130921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F0EC1B6-0FB9-4B3B-A2C8-EF68E4932DB3}" type="datetimeFigureOut">
              <a:rPr lang="en-IN" smtClean="0"/>
              <a:t>08-10-2014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421970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F0EC1B6-0FB9-4B3B-A2C8-EF68E4932DB3}" type="datetimeFigureOut">
              <a:rPr lang="en-IN" smtClean="0"/>
              <a:t>08-10-2014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15850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F0EC1B6-0FB9-4B3B-A2C8-EF68E4932DB3}" type="datetimeFigureOut">
              <a:rPr lang="en-IN" smtClean="0"/>
              <a:t>08-10-2014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276327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EC1B6-0FB9-4B3B-A2C8-EF68E4932DB3}" type="datetimeFigureOut">
              <a:rPr lang="en-IN" smtClean="0"/>
              <a:t>08-10-2014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300969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F0EC1B6-0FB9-4B3B-A2C8-EF68E4932DB3}" type="datetimeFigureOut">
              <a:rPr lang="en-IN" smtClean="0"/>
              <a:t>08-10-2014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318312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F0EC1B6-0FB9-4B3B-A2C8-EF68E4932DB3}" type="datetimeFigureOut">
              <a:rPr lang="en-IN" smtClean="0"/>
              <a:t>08-10-2014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354770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F0EC1B6-0FB9-4B3B-A2C8-EF68E4932DB3}" type="datetimeFigureOut">
              <a:rPr lang="en-IN" smtClean="0"/>
              <a:t>08-10-2014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35413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EC1B6-0FB9-4B3B-A2C8-EF68E4932DB3}" type="datetimeFigureOut">
              <a:rPr lang="en-IN" smtClean="0"/>
              <a:t>08-10-2014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331641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EC1B6-0FB9-4B3B-A2C8-EF68E4932DB3}" type="datetimeFigureOut">
              <a:rPr lang="en-IN" smtClean="0"/>
              <a:t>08-10-2014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12321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EC1B6-0FB9-4B3B-A2C8-EF68E4932DB3}" type="datetimeFigureOut">
              <a:rPr lang="en-IN" smtClean="0"/>
              <a:t>08-10-2014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209B78-7737-4A77-A6C2-F9EDE8A8B343}" type="slidenum">
              <a:rPr lang="en-IN" smtClean="0"/>
              <a:t>‹#›</a:t>
            </a:fld>
            <a:endParaRPr lang="en-IN"/>
          </a:p>
        </p:txBody>
      </p:sp>
    </p:spTree>
    <p:extLst>
      <p:ext uri="{BB962C8B-B14F-4D97-AF65-F5344CB8AC3E}">
        <p14:creationId xmlns:p14="http://schemas.microsoft.com/office/powerpoint/2010/main" val="56209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C1B6-0FB9-4B3B-A2C8-EF68E4932DB3}" type="datetimeFigureOut">
              <a:rPr lang="en-IN" smtClean="0"/>
              <a:t>08-10-2014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09B78-7737-4A77-A6C2-F9EDE8A8B343}" type="slidenum">
              <a:rPr lang="en-IN" smtClean="0"/>
              <a:t>‹#›</a:t>
            </a:fld>
            <a:endParaRPr lang="en-IN"/>
          </a:p>
        </p:txBody>
      </p:sp>
    </p:spTree>
    <p:extLst>
      <p:ext uri="{BB962C8B-B14F-4D97-AF65-F5344CB8AC3E}">
        <p14:creationId xmlns:p14="http://schemas.microsoft.com/office/powerpoint/2010/main" val="1504970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mekawymoustafa@yahoo.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latin typeface="Times New Roman" pitchFamily="18" charset="0"/>
                <a:cs typeface="Times New Roman" pitchFamily="18" charset="0"/>
              </a:rPr>
              <a:t>Research Interest</a:t>
            </a:r>
            <a:endParaRPr lang="en-IN" sz="40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211960" y="1600200"/>
            <a:ext cx="4474840" cy="4525963"/>
          </a:xfrm>
        </p:spPr>
        <p:txBody>
          <a:bodyPr>
            <a:normAutofit/>
          </a:bodyPr>
          <a:lstStyle/>
          <a:p>
            <a:pPr marL="0" indent="0">
              <a:buNone/>
            </a:pPr>
            <a:r>
              <a:rPr lang="en-US" sz="1800" b="1" dirty="0" smtClean="0"/>
              <a:t>      </a:t>
            </a:r>
          </a:p>
          <a:p>
            <a:pPr marL="0" indent="0">
              <a:buNone/>
            </a:pPr>
            <a:r>
              <a:rPr lang="en-US" sz="1800" b="1" dirty="0"/>
              <a:t> </a:t>
            </a:r>
            <a:r>
              <a:rPr lang="en-US" sz="1800" b="1" dirty="0" smtClean="0"/>
              <a:t>       </a:t>
            </a:r>
            <a:r>
              <a:rPr lang="en-US" sz="1800" b="1" dirty="0" smtClean="0">
                <a:latin typeface="Times New Roman" pitchFamily="18" charset="0"/>
                <a:cs typeface="Times New Roman" pitchFamily="18" charset="0"/>
              </a:rPr>
              <a:t>Dr</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Moustafa</a:t>
            </a:r>
            <a:r>
              <a:rPr lang="en-US" sz="1800" b="1" dirty="0">
                <a:latin typeface="Times New Roman" pitchFamily="18" charset="0"/>
                <a:cs typeface="Times New Roman" pitchFamily="18" charset="0"/>
              </a:rPr>
              <a:t> A. Mekawy </a:t>
            </a:r>
            <a:endParaRPr lang="en-IN" sz="1800" dirty="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        Assistant </a:t>
            </a:r>
            <a:r>
              <a:rPr lang="en-US" sz="1800" b="1" dirty="0">
                <a:latin typeface="Times New Roman" pitchFamily="18" charset="0"/>
                <a:cs typeface="Times New Roman" pitchFamily="18" charset="0"/>
              </a:rPr>
              <a:t>Professor of </a:t>
            </a:r>
          </a:p>
          <a:p>
            <a:pPr marL="0" indent="0">
              <a:buNone/>
            </a:pPr>
            <a:r>
              <a:rPr lang="en-US" sz="1800" b="1" dirty="0" smtClean="0">
                <a:latin typeface="Times New Roman" pitchFamily="18" charset="0"/>
                <a:cs typeface="Times New Roman" pitchFamily="18" charset="0"/>
              </a:rPr>
              <a:t>        Tourism</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Menoufiya</a:t>
            </a:r>
            <a:r>
              <a:rPr lang="en-US" sz="1800" b="1" dirty="0">
                <a:latin typeface="Times New Roman" pitchFamily="18" charset="0"/>
                <a:cs typeface="Times New Roman" pitchFamily="18" charset="0"/>
              </a:rPr>
              <a:t> University, </a:t>
            </a:r>
            <a:r>
              <a:rPr lang="en-US" sz="1800" b="1" dirty="0" smtClean="0">
                <a:latin typeface="Times New Roman" pitchFamily="18" charset="0"/>
                <a:cs typeface="Times New Roman" pitchFamily="18" charset="0"/>
              </a:rPr>
              <a:t>  </a:t>
            </a:r>
          </a:p>
          <a:p>
            <a:pPr marL="0" indent="0">
              <a:buNone/>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Faculty of  Tourism </a:t>
            </a:r>
            <a:r>
              <a:rPr lang="en-US" sz="1800" b="1" dirty="0">
                <a:latin typeface="Times New Roman" pitchFamily="18" charset="0"/>
                <a:cs typeface="Times New Roman" pitchFamily="18" charset="0"/>
              </a:rPr>
              <a:t>and Hotels </a:t>
            </a:r>
            <a:r>
              <a:rPr lang="en-US" sz="1800" b="1" dirty="0" smtClean="0">
                <a:latin typeface="Times New Roman" pitchFamily="18" charset="0"/>
                <a:cs typeface="Times New Roman" pitchFamily="18" charset="0"/>
              </a:rPr>
              <a:t>  </a:t>
            </a:r>
          </a:p>
          <a:p>
            <a:pPr marL="0" indent="0">
              <a:buNone/>
            </a:pP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Management</a:t>
            </a:r>
            <a:r>
              <a:rPr lang="en-US" sz="1800" b="1" dirty="0">
                <a:latin typeface="Times New Roman" pitchFamily="18" charset="0"/>
                <a:cs typeface="Times New Roman" pitchFamily="18" charset="0"/>
              </a:rPr>
              <a:t>.</a:t>
            </a:r>
            <a:endParaRPr lang="en-IN" sz="1800" dirty="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        Department</a:t>
            </a:r>
            <a:r>
              <a:rPr lang="en-US" sz="1800" b="1" dirty="0">
                <a:latin typeface="Times New Roman" pitchFamily="18" charset="0"/>
                <a:cs typeface="Times New Roman" pitchFamily="18" charset="0"/>
              </a:rPr>
              <a:t>: Tourism Studies</a:t>
            </a:r>
            <a:endParaRPr lang="en-IN" sz="1800" dirty="0">
              <a:latin typeface="Times New Roman" pitchFamily="18" charset="0"/>
              <a:cs typeface="Times New Roman" pitchFamily="18" charset="0"/>
            </a:endParaRPr>
          </a:p>
          <a:p>
            <a:pPr marL="0" indent="0">
              <a:buNone/>
            </a:pPr>
            <a:r>
              <a:rPr lang="en-US" sz="1800" b="1" dirty="0" smtClean="0">
                <a:latin typeface="Times New Roman" pitchFamily="18" charset="0"/>
                <a:cs typeface="Times New Roman" pitchFamily="18" charset="0"/>
              </a:rPr>
              <a:t>        Room</a:t>
            </a:r>
            <a:r>
              <a:rPr lang="en-US" sz="1800" b="1" dirty="0">
                <a:latin typeface="Times New Roman" pitchFamily="18" charset="0"/>
                <a:cs typeface="Times New Roman" pitchFamily="18" charset="0"/>
              </a:rPr>
              <a:t> No: </a:t>
            </a:r>
            <a:r>
              <a:rPr lang="en-US" sz="1800" dirty="0">
                <a:latin typeface="Times New Roman" pitchFamily="18" charset="0"/>
                <a:cs typeface="Times New Roman" pitchFamily="18" charset="0"/>
              </a:rPr>
              <a:t>TO3.02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Telephone </a:t>
            </a:r>
            <a:r>
              <a:rPr lang="en-US" sz="1800" b="1" dirty="0">
                <a:latin typeface="Times New Roman" pitchFamily="18" charset="0"/>
                <a:cs typeface="Times New Roman" pitchFamily="18" charset="0"/>
              </a:rPr>
              <a:t>No: </a:t>
            </a:r>
            <a:r>
              <a:rPr lang="en-US" sz="1800" dirty="0">
                <a:latin typeface="Times New Roman" pitchFamily="18" charset="0"/>
                <a:cs typeface="Times New Roman" pitchFamily="18" charset="0"/>
              </a:rPr>
              <a:t>+966(0)500281754 </a:t>
            </a:r>
            <a:r>
              <a:rPr lang="en-US" sz="1800" dirty="0" smtClean="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Email :</a:t>
            </a:r>
            <a:r>
              <a:rPr lang="en-US" sz="1800" b="1"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2"/>
              </a:rPr>
              <a:t>mekawymoustafa@yahoo.com</a:t>
            </a:r>
            <a:r>
              <a:rPr lang="en-US" sz="1800" dirty="0">
                <a:latin typeface="Times New Roman" pitchFamily="18" charset="0"/>
                <a:cs typeface="Times New Roman" pitchFamily="18" charset="0"/>
              </a:rPr>
              <a:t> </a:t>
            </a:r>
            <a:endParaRPr lang="en-IN" sz="1800" dirty="0">
              <a:latin typeface="Times New Roman" pitchFamily="18" charset="0"/>
              <a:cs typeface="Times New Roman" pitchFamily="18" charset="0"/>
            </a:endParaRPr>
          </a:p>
          <a:p>
            <a:endParaRPr lang="en-IN" sz="1800" dirty="0">
              <a:latin typeface="Times New Roman" pitchFamily="18" charset="0"/>
              <a:cs typeface="Times New Roman" pitchFamily="18" charset="0"/>
            </a:endParaRPr>
          </a:p>
        </p:txBody>
      </p:sp>
      <p:pic>
        <p:nvPicPr>
          <p:cNvPr id="5" name="Content Placeholder 3"/>
          <p:cNvPicPr>
            <a:picLocks noGrp="1"/>
          </p:cNvPicPr>
          <p:nvPr>
            <p:ph sz="half" idx="1"/>
          </p:nvPr>
        </p:nvPicPr>
        <p:blipFill>
          <a:blip r:embed="rId3"/>
          <a:srcRect/>
          <a:stretch>
            <a:fillRect/>
          </a:stretch>
        </p:blipFill>
        <p:spPr bwMode="auto">
          <a:xfrm>
            <a:off x="827584" y="1916832"/>
            <a:ext cx="3096344" cy="3240360"/>
          </a:xfrm>
          <a:prstGeom prst="rect">
            <a:avLst/>
          </a:prstGeom>
          <a:noFill/>
          <a:ln w="9525">
            <a:noFill/>
            <a:miter lim="800000"/>
            <a:headEnd/>
            <a:tailEnd/>
          </a:ln>
        </p:spPr>
      </p:pic>
    </p:spTree>
    <p:extLst>
      <p:ext uri="{BB962C8B-B14F-4D97-AF65-F5344CB8AC3E}">
        <p14:creationId xmlns:p14="http://schemas.microsoft.com/office/powerpoint/2010/main" val="162587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992888" cy="1070992"/>
          </a:xfrm>
        </p:spPr>
        <p:txBody>
          <a:bodyPr>
            <a:normAutofit fontScale="90000"/>
          </a:bodyPr>
          <a:lstStyle/>
          <a:p>
            <a:r>
              <a:rPr lang="en-US" sz="4000" dirty="0" smtClean="0">
                <a:latin typeface="Times New Roman" pitchFamily="18" charset="0"/>
                <a:cs typeface="Times New Roman" pitchFamily="18" charset="0"/>
              </a:rPr>
              <a:t>Overview </a:t>
            </a:r>
            <a:r>
              <a:rPr lang="en-IN" sz="4000" dirty="0" smtClean="0">
                <a:latin typeface="Times New Roman" pitchFamily="18" charset="0"/>
                <a:cs typeface="Times New Roman" pitchFamily="18" charset="0"/>
              </a:rPr>
              <a:t/>
            </a:r>
            <a:br>
              <a:rPr lang="en-IN" sz="4000" dirty="0" smtClean="0">
                <a:latin typeface="Times New Roman" pitchFamily="18" charset="0"/>
                <a:cs typeface="Times New Roman" pitchFamily="18" charset="0"/>
              </a:rPr>
            </a:br>
            <a:r>
              <a:rPr lang="en-IN" dirty="0" smtClean="0"/>
              <a:t> </a:t>
            </a:r>
            <a:endParaRPr lang="en-IN" dirty="0"/>
          </a:p>
        </p:txBody>
      </p:sp>
      <p:sp>
        <p:nvSpPr>
          <p:cNvPr id="3" name="Content Placeholder 2"/>
          <p:cNvSpPr>
            <a:spLocks noGrp="1"/>
          </p:cNvSpPr>
          <p:nvPr>
            <p:ph idx="1"/>
          </p:nvPr>
        </p:nvSpPr>
        <p:spPr/>
        <p:txBody>
          <a:bodyPr>
            <a:normAutofit/>
          </a:bodyPr>
          <a:lstStyle/>
          <a:p>
            <a:pPr marL="0" indent="0" algn="just">
              <a:lnSpc>
                <a:spcPct val="150000"/>
              </a:lnSpc>
              <a:buNone/>
            </a:pPr>
            <a:r>
              <a:rPr lang="en-US" sz="2000" b="1" dirty="0" smtClean="0">
                <a:latin typeface="Times New Roman" pitchFamily="18" charset="0"/>
                <a:cs typeface="Times New Roman" pitchFamily="18" charset="0"/>
              </a:rPr>
              <a:t>Dr</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Moustafa</a:t>
            </a:r>
            <a:r>
              <a:rPr lang="en-US" sz="2000" b="1" dirty="0">
                <a:latin typeface="Times New Roman" pitchFamily="18" charset="0"/>
                <a:cs typeface="Times New Roman" pitchFamily="18" charset="0"/>
              </a:rPr>
              <a:t> A. Mekawy is</a:t>
            </a:r>
            <a:r>
              <a:rPr lang="en-US" sz="2000" dirty="0">
                <a:latin typeface="Times New Roman" pitchFamily="18" charset="0"/>
                <a:cs typeface="Times New Roman" pitchFamily="18" charset="0"/>
              </a:rPr>
              <a:t> a tourism advisor with a background in tourism development studies and planning. Born on Alexandria, he moved, as a seconded tourism expert, to Saudi Commission for Tourism and Antiquities (SCTA) after working at the </a:t>
            </a:r>
            <a:r>
              <a:rPr lang="en-US" sz="2000" dirty="0" err="1">
                <a:latin typeface="Times New Roman" pitchFamily="18" charset="0"/>
                <a:cs typeface="Times New Roman" pitchFamily="18" charset="0"/>
              </a:rPr>
              <a:t>Menoufiya</a:t>
            </a:r>
            <a:r>
              <a:rPr lang="en-US" sz="2000" dirty="0">
                <a:latin typeface="Times New Roman" pitchFamily="18" charset="0"/>
                <a:cs typeface="Times New Roman" pitchFamily="18" charset="0"/>
              </a:rPr>
              <a:t> University, Tourism Studies Department during the late 1999s to present. He studied tourism management and planning at Alexandria University, before gaining his MSc. in tourism studies from Alexandria. He was awarded his Ph.D. (Excellent with Honors) from Suez Canal University for his work on tourism, service quality and strategic planning.</a:t>
            </a:r>
            <a:endParaRPr lang="en-IN" sz="2000" dirty="0">
              <a:latin typeface="Times New Roman" pitchFamily="18" charset="0"/>
              <a:cs typeface="Times New Roman" pitchFamily="18" charset="0"/>
            </a:endParaRPr>
          </a:p>
          <a:p>
            <a:pPr algn="just">
              <a:lnSpc>
                <a:spcPct val="150000"/>
              </a:lnSpc>
            </a:pP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39724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pPr algn="l"/>
            <a:r>
              <a:rPr lang="en-US" sz="3200" dirty="0" smtClean="0">
                <a:latin typeface="Times New Roman" pitchFamily="18" charset="0"/>
                <a:cs typeface="Times New Roman" pitchFamily="18" charset="0"/>
              </a:rPr>
              <a:t>Basic research interests and extraordinary achievements </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a:xfrm>
            <a:off x="179512" y="1600200"/>
            <a:ext cx="8507288" cy="5069160"/>
          </a:xfrm>
        </p:spPr>
        <p:txBody>
          <a:bodyPr>
            <a:noAutofit/>
          </a:bodyPr>
          <a:lstStyle/>
          <a:p>
            <a:pPr algn="just">
              <a:lnSpc>
                <a:spcPct val="150000"/>
              </a:lnSpc>
            </a:pPr>
            <a:r>
              <a:rPr lang="en-US" sz="2000" dirty="0" smtClean="0">
                <a:latin typeface="Times New Roman" pitchFamily="18" charset="0"/>
                <a:cs typeface="Times New Roman" pitchFamily="18" charset="0"/>
              </a:rPr>
              <a:t>His </a:t>
            </a:r>
            <a:r>
              <a:rPr lang="en-US" sz="2000" dirty="0">
                <a:latin typeface="Times New Roman" pitchFamily="18" charset="0"/>
                <a:cs typeface="Times New Roman" pitchFamily="18" charset="0"/>
              </a:rPr>
              <a:t>principal research interests include poverty reduction, models and typologies, managing needs; expectations; and satisfactions, industry based internship programs, investment and strategic planning in the tourism sector. These research interests have developed into his personal intellectual project that analyses the interplay between tourism, planning and sustainable investment and embraces issues of poverty alleviation and satisfying needs and expectations. His research issues have found echo with senior planners, developers, investors, policy-makers and other stakeholders and he has undertaken a number of, national and international, consultancy and advisory roles.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99536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Activities and memberships </a:t>
            </a:r>
            <a:r>
              <a:rPr lang="en-IN" sz="3600" dirty="0" smtClean="0">
                <a:latin typeface="Times New Roman" pitchFamily="18" charset="0"/>
                <a:cs typeface="Times New Roman" pitchFamily="18" charset="0"/>
              </a:rPr>
              <a:t/>
            </a:r>
            <a:br>
              <a:rPr lang="en-IN" sz="3600" dirty="0" smtClean="0">
                <a:latin typeface="Times New Roman" pitchFamily="18" charset="0"/>
                <a:cs typeface="Times New Roman" pitchFamily="18" charset="0"/>
              </a:rPr>
            </a:br>
            <a:endParaRPr lang="en-IN"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81128"/>
          </a:xfrm>
        </p:spPr>
        <p:txBody>
          <a:bodyPr>
            <a:normAutofit fontScale="92500"/>
          </a:bodyPr>
          <a:lstStyle/>
          <a:p>
            <a:pPr algn="just">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2010 he was visiting delegate &amp; researcher at the Bristol Business School, University of the West of England, UK, during his visit he shared the academic slum tourism community in founding of the International Slum Tourism Network (STN). He is a Member of the Executive Committee of the KSA's SCTA of the development of tourism private sector’s participation in national tourism development process and he was a specialist advisor for the African Consultant Office (ACO)’s Chairman in Egypt (2007-2011). He is an editorial-board member for the Journal of Tourism &amp; Hospitality and an </a:t>
            </a:r>
            <a:r>
              <a:rPr lang="en-US" sz="2000" i="1" dirty="0">
                <a:latin typeface="Times New Roman" pitchFamily="18" charset="0"/>
                <a:cs typeface="Times New Roman" pitchFamily="18" charset="0"/>
              </a:rPr>
              <a:t>ad-hoc</a:t>
            </a:r>
            <a:r>
              <a:rPr lang="en-US" sz="2000" dirty="0">
                <a:latin typeface="Times New Roman" pitchFamily="18" charset="0"/>
                <a:cs typeface="Times New Roman" pitchFamily="18" charset="0"/>
              </a:rPr>
              <a:t> reviewer for the Tourism Management Journal and review and referee for several other international journals and grant-awarding bodies.</a:t>
            </a:r>
            <a:endParaRPr lang="en-IN" sz="20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12990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gn="just">
              <a:lnSpc>
                <a:spcPct val="150000"/>
              </a:lnSpc>
            </a:pPr>
            <a:r>
              <a:rPr lang="en-US" sz="2000" dirty="0" smtClean="0">
                <a:latin typeface="Times New Roman" pitchFamily="18" charset="0"/>
                <a:cs typeface="Times New Roman" pitchFamily="18" charset="0"/>
              </a:rPr>
              <a:t>In 2007 his research reputation was acknowledged with the award of the international annual contest of the Higher Institute of Tourism, Hotels &amp; Computer (H.I.T.H.C.), Alexandria for the best innovative academic paper, followed in 2011 by a prestigious membership of the respectable AIEST (International Association of Scientific Experts in Tourism), Switzerland.</a:t>
            </a:r>
            <a:endParaRPr lang="en-IN" sz="2000" dirty="0">
              <a:latin typeface="Times New Roman" pitchFamily="18" charset="0"/>
              <a:cs typeface="Times New Roman" pitchFamily="18" charset="0"/>
            </a:endParaRPr>
          </a:p>
          <a:p>
            <a:pPr algn="just">
              <a:lnSpc>
                <a:spcPct val="150000"/>
              </a:lnSpc>
            </a:pPr>
            <a:endParaRPr lang="en-IN"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addition to research and advisory activities, Mekawy is an enthusiastic author, having received the Emirates Center for Strategic Studies and Research substantial honorarium award, as well as national authorship recognition.  He is the author of one book chapter and two college textbooks that are used in classrooms across the Arabic countries</a:t>
            </a:r>
            <a:r>
              <a:rPr lang="en-US" sz="2000" dirty="0" smtClean="0">
                <a:latin typeface="Times New Roman" pitchFamily="18" charset="0"/>
                <a:cs typeface="Times New Roman" pitchFamily="18" charset="0"/>
              </a:rPr>
              <a:t>.</a:t>
            </a:r>
          </a:p>
          <a:p>
            <a:pPr algn="just">
              <a:lnSpc>
                <a:spcPct val="150000"/>
              </a:lnSpc>
            </a:pPr>
            <a:endParaRPr lang="en-IN" sz="2000" dirty="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3550521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380</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Research Interest</vt:lpstr>
      <vt:lpstr>Overview   </vt:lpstr>
      <vt:lpstr>Basic research interests and extraordinary achievements  </vt:lpstr>
      <vt:lpstr>Activities and memberships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Interest</dc:title>
  <dc:creator>Anu</dc:creator>
  <cp:lastModifiedBy>Anu</cp:lastModifiedBy>
  <cp:revision>2</cp:revision>
  <dcterms:created xsi:type="dcterms:W3CDTF">2014-10-08T07:16:26Z</dcterms:created>
  <dcterms:modified xsi:type="dcterms:W3CDTF">2014-10-08T07:29:13Z</dcterms:modified>
</cp:coreProperties>
</file>