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0" r:id="rId2"/>
    <p:sldId id="259" r:id="rId3"/>
    <p:sldId id="260" r:id="rId4"/>
    <p:sldId id="261" r:id="rId5"/>
    <p:sldId id="262" r:id="rId6"/>
    <p:sldId id="263" r:id="rId7"/>
    <p:sldId id="280" r:id="rId8"/>
    <p:sldId id="276" r:id="rId9"/>
    <p:sldId id="264" r:id="rId10"/>
    <p:sldId id="265" r:id="rId11"/>
    <p:sldId id="277" r:id="rId12"/>
    <p:sldId id="278" r:id="rId13"/>
    <p:sldId id="281" r:id="rId14"/>
    <p:sldId id="282" r:id="rId15"/>
    <p:sldId id="285" r:id="rId16"/>
    <p:sldId id="284" r:id="rId17"/>
    <p:sldId id="286" r:id="rId18"/>
    <p:sldId id="273"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56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75615B-F492-4362-B013-489AAF62A2EE}"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59929-EDD8-4047-A9CE-93AA9AEA711F}" type="slidenum">
              <a:rPr lang="en-US" smtClean="0"/>
              <a:t>‹#›</a:t>
            </a:fld>
            <a:endParaRPr lang="en-US"/>
          </a:p>
        </p:txBody>
      </p:sp>
    </p:spTree>
    <p:extLst>
      <p:ext uri="{BB962C8B-B14F-4D97-AF65-F5344CB8AC3E}">
        <p14:creationId xmlns:p14="http://schemas.microsoft.com/office/powerpoint/2010/main" val="362884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1200" b="1">
                <a:solidFill>
                  <a:schemeClr val="tx1"/>
                </a:solidFill>
                <a:latin typeface="Arial" charset="0"/>
              </a:defRPr>
            </a:lvl1pPr>
            <a:lvl2pPr marL="742950" indent="-285750" defTabSz="915988" eaLnBrk="0" hangingPunct="0">
              <a:defRPr sz="1200" b="1">
                <a:solidFill>
                  <a:schemeClr val="tx1"/>
                </a:solidFill>
                <a:latin typeface="Arial" charset="0"/>
              </a:defRPr>
            </a:lvl2pPr>
            <a:lvl3pPr marL="1143000" indent="-228600" defTabSz="915988" eaLnBrk="0" hangingPunct="0">
              <a:defRPr sz="1200" b="1">
                <a:solidFill>
                  <a:schemeClr val="tx1"/>
                </a:solidFill>
                <a:latin typeface="Arial" charset="0"/>
              </a:defRPr>
            </a:lvl3pPr>
            <a:lvl4pPr marL="1600200" indent="-228600" defTabSz="915988" eaLnBrk="0" hangingPunct="0">
              <a:defRPr sz="1200" b="1">
                <a:solidFill>
                  <a:schemeClr val="tx1"/>
                </a:solidFill>
                <a:latin typeface="Arial" charset="0"/>
              </a:defRPr>
            </a:lvl4pPr>
            <a:lvl5pPr marL="2057400" indent="-228600" defTabSz="915988" eaLnBrk="0" hangingPunct="0">
              <a:defRPr sz="1200" b="1">
                <a:solidFill>
                  <a:schemeClr val="tx1"/>
                </a:solidFill>
                <a:latin typeface="Arial" charset="0"/>
              </a:defRPr>
            </a:lvl5pPr>
            <a:lvl6pPr marL="2514600" indent="-228600" defTabSz="915988" eaLnBrk="0" fontAlgn="base" hangingPunct="0">
              <a:spcBef>
                <a:spcPct val="50000"/>
              </a:spcBef>
              <a:spcAft>
                <a:spcPct val="0"/>
              </a:spcAft>
              <a:defRPr sz="1200" b="1">
                <a:solidFill>
                  <a:schemeClr val="tx1"/>
                </a:solidFill>
                <a:latin typeface="Arial" charset="0"/>
              </a:defRPr>
            </a:lvl6pPr>
            <a:lvl7pPr marL="2971800" indent="-228600" defTabSz="915988" eaLnBrk="0" fontAlgn="base" hangingPunct="0">
              <a:spcBef>
                <a:spcPct val="50000"/>
              </a:spcBef>
              <a:spcAft>
                <a:spcPct val="0"/>
              </a:spcAft>
              <a:defRPr sz="1200" b="1">
                <a:solidFill>
                  <a:schemeClr val="tx1"/>
                </a:solidFill>
                <a:latin typeface="Arial" charset="0"/>
              </a:defRPr>
            </a:lvl7pPr>
            <a:lvl8pPr marL="3429000" indent="-228600" defTabSz="915988" eaLnBrk="0" fontAlgn="base" hangingPunct="0">
              <a:spcBef>
                <a:spcPct val="50000"/>
              </a:spcBef>
              <a:spcAft>
                <a:spcPct val="0"/>
              </a:spcAft>
              <a:defRPr sz="1200" b="1">
                <a:solidFill>
                  <a:schemeClr val="tx1"/>
                </a:solidFill>
                <a:latin typeface="Arial" charset="0"/>
              </a:defRPr>
            </a:lvl8pPr>
            <a:lvl9pPr marL="3886200" indent="-228600" defTabSz="915988" eaLnBrk="0" fontAlgn="base" hangingPunct="0">
              <a:spcBef>
                <a:spcPct val="50000"/>
              </a:spcBef>
              <a:spcAft>
                <a:spcPct val="0"/>
              </a:spcAft>
              <a:defRPr sz="1200" b="1">
                <a:solidFill>
                  <a:schemeClr val="tx1"/>
                </a:solidFill>
                <a:latin typeface="Arial" charset="0"/>
              </a:defRPr>
            </a:lvl9pPr>
          </a:lstStyle>
          <a:p>
            <a:pPr eaLnBrk="1" hangingPunct="1"/>
            <a:fld id="{6D62BCF4-8F3D-45EA-89E0-CDE537066D77}" type="slidenum">
              <a:rPr lang="en-AU" altLang="en-US" b="0"/>
              <a:pPr eaLnBrk="1" hangingPunct="1"/>
              <a:t>7</a:t>
            </a:fld>
            <a:endParaRPr lang="en-AU" altLang="en-US" b="0"/>
          </a:p>
        </p:txBody>
      </p:sp>
      <p:sp>
        <p:nvSpPr>
          <p:cNvPr id="24579" name="Rectangle 2"/>
          <p:cNvSpPr>
            <a:spLocks noGrp="1" noRot="1" noChangeAspect="1" noChangeArrowheads="1" noTextEdit="1"/>
          </p:cNvSpPr>
          <p:nvPr>
            <p:ph type="sldImg"/>
          </p:nvPr>
        </p:nvSpPr>
        <p:spPr>
          <a:xfrm>
            <a:off x="1141413" y="685800"/>
            <a:ext cx="4575175" cy="3430588"/>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r>
              <a:rPr lang="en-AU" altLang="en-US" sz="1400" smtClean="0"/>
              <a:t>This slide explains the basic properties of stem cells and introduces the concept of classification based on potency.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xfrm>
            <a:off x="1143000" y="685800"/>
            <a:ext cx="4572000" cy="3429000"/>
          </a:xfrm>
          <a:noFill/>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t>A life story…</a:t>
            </a:r>
          </a:p>
          <a:p>
            <a:pPr eaLnBrk="1" hangingPunct="1">
              <a:spcBef>
                <a:spcPct val="0"/>
              </a:spcBef>
            </a:pPr>
            <a:r>
              <a:rPr lang="en-US" altLang="en-US" smtClean="0"/>
              <a:t>Human development starts with just 1 cell – the fertilized egg. This cell divides to produce 2 ‘daughter cells’. These daughters divide, and their daughters divide again, and so on. There are a great many steps needed to form an adult body, or even a baby. Along the way, lots of different types of cells must be made.</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11" eaLnBrk="0" hangingPunct="0">
              <a:defRPr sz="2200">
                <a:solidFill>
                  <a:schemeClr val="tx1"/>
                </a:solidFill>
                <a:latin typeface="Arial" charset="0"/>
                <a:ea typeface="ＭＳ Ｐゴシック" charset="-128"/>
              </a:defRPr>
            </a:lvl1pPr>
            <a:lvl2pPr marL="35014775" indent="-34592734" defTabSz="457211" eaLnBrk="0" hangingPunct="0">
              <a:defRPr sz="2200">
                <a:solidFill>
                  <a:schemeClr val="tx1"/>
                </a:solidFill>
                <a:latin typeface="Arial" charset="0"/>
                <a:ea typeface="ＭＳ Ｐゴシック" charset="-128"/>
              </a:defRPr>
            </a:lvl2pPr>
            <a:lvl3pPr eaLnBrk="0" hangingPunct="0">
              <a:defRPr sz="2200">
                <a:solidFill>
                  <a:schemeClr val="tx1"/>
                </a:solidFill>
                <a:latin typeface="Arial" charset="0"/>
                <a:ea typeface="ＭＳ Ｐゴシック" charset="-128"/>
              </a:defRPr>
            </a:lvl3pPr>
            <a:lvl4pPr eaLnBrk="0" hangingPunct="0">
              <a:defRPr sz="2200">
                <a:solidFill>
                  <a:schemeClr val="tx1"/>
                </a:solidFill>
                <a:latin typeface="Arial" charset="0"/>
                <a:ea typeface="ＭＳ Ｐゴシック" charset="-128"/>
              </a:defRPr>
            </a:lvl4pPr>
            <a:lvl5pPr eaLnBrk="0" hangingPunct="0">
              <a:defRPr sz="2200">
                <a:solidFill>
                  <a:schemeClr val="tx1"/>
                </a:solidFill>
                <a:latin typeface="Arial" charset="0"/>
                <a:ea typeface="ＭＳ Ｐゴシック" charset="-128"/>
              </a:defRPr>
            </a:lvl5pPr>
            <a:lvl6pPr marL="422041" eaLnBrk="0" fontAlgn="base" hangingPunct="0">
              <a:spcBef>
                <a:spcPct val="0"/>
              </a:spcBef>
              <a:spcAft>
                <a:spcPct val="0"/>
              </a:spcAft>
              <a:defRPr sz="2200">
                <a:solidFill>
                  <a:schemeClr val="tx1"/>
                </a:solidFill>
                <a:latin typeface="Arial" charset="0"/>
                <a:ea typeface="ＭＳ Ｐゴシック" charset="-128"/>
              </a:defRPr>
            </a:lvl6pPr>
            <a:lvl7pPr marL="844083" eaLnBrk="0" fontAlgn="base" hangingPunct="0">
              <a:spcBef>
                <a:spcPct val="0"/>
              </a:spcBef>
              <a:spcAft>
                <a:spcPct val="0"/>
              </a:spcAft>
              <a:defRPr sz="2200">
                <a:solidFill>
                  <a:schemeClr val="tx1"/>
                </a:solidFill>
                <a:latin typeface="Arial" charset="0"/>
                <a:ea typeface="ＭＳ Ｐゴシック" charset="-128"/>
              </a:defRPr>
            </a:lvl7pPr>
            <a:lvl8pPr marL="1266124" eaLnBrk="0" fontAlgn="base" hangingPunct="0">
              <a:spcBef>
                <a:spcPct val="0"/>
              </a:spcBef>
              <a:spcAft>
                <a:spcPct val="0"/>
              </a:spcAft>
              <a:defRPr sz="2200">
                <a:solidFill>
                  <a:schemeClr val="tx1"/>
                </a:solidFill>
                <a:latin typeface="Arial" charset="0"/>
                <a:ea typeface="ＭＳ Ｐゴシック" charset="-128"/>
              </a:defRPr>
            </a:lvl8pPr>
            <a:lvl9pPr marL="1688165" eaLnBrk="0" fontAlgn="base" hangingPunct="0">
              <a:spcBef>
                <a:spcPct val="0"/>
              </a:spcBef>
              <a:spcAft>
                <a:spcPct val="0"/>
              </a:spcAft>
              <a:defRPr sz="2200">
                <a:solidFill>
                  <a:schemeClr val="tx1"/>
                </a:solidFill>
                <a:latin typeface="Arial" charset="0"/>
                <a:ea typeface="ＭＳ Ｐゴシック" charset="-128"/>
              </a:defRPr>
            </a:lvl9pPr>
          </a:lstStyle>
          <a:p>
            <a:pPr eaLnBrk="1" hangingPunct="1"/>
            <a:fld id="{824BC98C-B224-481F-A516-4FEC896DED6C}" type="slidenum">
              <a:rPr lang="en-US" altLang="en-US" sz="1200"/>
              <a:pPr eaLnBrk="1" hangingPunct="1"/>
              <a:t>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07987D-250A-4ADF-9124-39347D066D4B}" type="slidenum">
              <a:rPr lang="en-US" altLang="en-US"/>
              <a:pPr/>
              <a:t>11</a:t>
            </a:fld>
            <a:endParaRPr lang="en-US" altLang="en-US"/>
          </a:p>
        </p:txBody>
      </p:sp>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r" eaLnBrk="0" hangingPunct="0"/>
            <a:fld id="{7AA4A4B9-1E1D-4C4D-BBD3-870CDAD81B45}" type="slidenum">
              <a:rPr lang="en-US" altLang="en-US" sz="1200">
                <a:latin typeface="Times" pitchFamily="18" charset="0"/>
              </a:rPr>
              <a:pPr algn="r" eaLnBrk="0" hangingPunct="0"/>
              <a:t>11</a:t>
            </a:fld>
            <a:endParaRPr lang="en-US" altLang="en-US" sz="1200">
              <a:latin typeface="Times" pitchFamily="18" charset="0"/>
            </a:endParaRPr>
          </a:p>
        </p:txBody>
      </p:sp>
      <p:sp>
        <p:nvSpPr>
          <p:cNvPr id="327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r>
              <a:rPr lang="en-US" altLang="en-US" dirty="0"/>
              <a:t>Stem cells can be classified into three broad categories, based on their ability to differentiate. Totipotent stem cells are found only in early embryos. Each cell can form a complete organism (e.g., identical twins). Pluripotent stem cells exist in the undifferentiated inner cell mass of the blastocyst and can form any of the over 200 different cell types found in the body. Multipotent stem cells are derived from fetal tissue, cord blood and adult stem cells. Although their ability to differentiate is more limited than pluripotent stem cells, they already have a track record of success in cell-based therapies. Here is a current list of the sources of stem cells:</a:t>
            </a:r>
          </a:p>
          <a:p>
            <a:pPr marL="228600" indent="-228600">
              <a:buFontTx/>
              <a:buAutoNum type="arabicPeriod"/>
            </a:pPr>
            <a:r>
              <a:rPr lang="en-US" altLang="en-US" b="1" dirty="0"/>
              <a:t>Embryonic stem cells</a:t>
            </a:r>
            <a:r>
              <a:rPr lang="en-US" altLang="en-US" dirty="0"/>
              <a:t> - are harvested from the inner cell mass of the blastocyst seven to ten days after fertilization.</a:t>
            </a:r>
          </a:p>
          <a:p>
            <a:pPr marL="228600" indent="-228600">
              <a:buFontTx/>
              <a:buAutoNum type="arabicPeriod"/>
            </a:pPr>
            <a:r>
              <a:rPr lang="en-US" altLang="en-US" b="1" dirty="0"/>
              <a:t>Fetal stem cells</a:t>
            </a:r>
            <a:r>
              <a:rPr lang="en-US" altLang="en-US" dirty="0"/>
              <a:t> - are taken from the </a:t>
            </a:r>
            <a:r>
              <a:rPr lang="en-US" altLang="en-US" dirty="0" err="1"/>
              <a:t>germline</a:t>
            </a:r>
            <a:r>
              <a:rPr lang="en-US" altLang="en-US" dirty="0"/>
              <a:t> tissues that will make up the gonads of aborted fetuses.</a:t>
            </a:r>
          </a:p>
          <a:p>
            <a:pPr marL="228600" indent="-228600">
              <a:buFontTx/>
              <a:buAutoNum type="arabicPeriod"/>
            </a:pPr>
            <a:r>
              <a:rPr lang="en-US" altLang="en-US" b="1" dirty="0"/>
              <a:t>Umbilical cord stem cells</a:t>
            </a:r>
            <a:r>
              <a:rPr lang="en-US" altLang="en-US" dirty="0"/>
              <a:t> - Umbilical cord blood contains stem cells similar to those found in bone marrow.</a:t>
            </a:r>
          </a:p>
          <a:p>
            <a:pPr marL="228600" indent="-228600">
              <a:buFontTx/>
              <a:buAutoNum type="arabicPeriod"/>
            </a:pPr>
            <a:r>
              <a:rPr lang="en-US" altLang="en-US" b="1" dirty="0"/>
              <a:t>Placenta derived stem cells</a:t>
            </a:r>
            <a:r>
              <a:rPr lang="en-US" altLang="en-US" dirty="0"/>
              <a:t> - up to ten times as many stem cells can be harvested from a placenta as from cord blood.</a:t>
            </a:r>
          </a:p>
          <a:p>
            <a:pPr marL="228600" indent="-228600">
              <a:buFontTx/>
              <a:buAutoNum type="arabicPeriod"/>
            </a:pPr>
            <a:r>
              <a:rPr lang="en-US" altLang="en-US" b="1" dirty="0"/>
              <a:t>Adult stem cells</a:t>
            </a:r>
            <a:r>
              <a:rPr lang="en-US" altLang="en-US" dirty="0"/>
              <a:t> - Many adult tissues contain stem cells that can be isolated.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C152B0-A524-46EE-9531-FFD22F746104}" type="slidenum">
              <a:rPr lang="en-US" altLang="en-US"/>
              <a:pPr/>
              <a:t>12</a:t>
            </a:fld>
            <a:endParaRPr lang="en-US" altLang="en-US"/>
          </a:p>
        </p:txBody>
      </p:sp>
      <p:sp>
        <p:nvSpPr>
          <p:cNvPr id="19457"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86B98D8F-B830-4C2C-8B6F-2324DF9F14C0}" type="slidenum">
              <a:rPr lang="en-US" sz="1200">
                <a:latin typeface="+mn-lt"/>
                <a:cs typeface="+mn-cs"/>
              </a:rPr>
              <a:pPr algn="r">
                <a:defRPr/>
              </a:pPr>
              <a:t>12</a:t>
            </a:fld>
            <a:endParaRPr lang="en-US" sz="1200">
              <a:latin typeface="+mn-lt"/>
              <a:cs typeface="+mn-cs"/>
            </a:endParaRPr>
          </a:p>
        </p:txBody>
      </p:sp>
      <p:sp>
        <p:nvSpPr>
          <p:cNvPr id="8806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a:xfrm>
            <a:off x="0" y="0"/>
            <a:ext cx="0" cy="0"/>
          </a:xfrm>
        </p:spPr>
        <p:txBody>
          <a:bodyPr>
            <a:normAutofit/>
          </a:bodyPr>
          <a:lstStyle/>
          <a:p>
            <a:pPr>
              <a:lnSpc>
                <a:spcPct val="80000"/>
              </a:lnSpc>
              <a:spcBef>
                <a:spcPct val="50000"/>
              </a:spcBef>
            </a:pPr>
            <a:r>
              <a:rPr lang="en-US" altLang="en-US" sz="1000" b="1" dirty="0"/>
              <a:t>CLICK! </a:t>
            </a:r>
            <a:r>
              <a:rPr lang="en-US" altLang="en-US" sz="1000" dirty="0"/>
              <a:t>This diagram will eventually show the entire range of development, from fertilized egg to mature cell types in the body. </a:t>
            </a:r>
          </a:p>
          <a:p>
            <a:pPr>
              <a:lnSpc>
                <a:spcPct val="80000"/>
              </a:lnSpc>
              <a:spcBef>
                <a:spcPct val="50000"/>
              </a:spcBef>
            </a:pPr>
            <a:endParaRPr lang="en-US" altLang="en-US" sz="1000" dirty="0"/>
          </a:p>
          <a:p>
            <a:pPr>
              <a:lnSpc>
                <a:spcPct val="80000"/>
              </a:lnSpc>
              <a:spcBef>
                <a:spcPct val="50000"/>
              </a:spcBef>
            </a:pPr>
            <a:r>
              <a:rPr lang="en-US" altLang="en-US" sz="1000" dirty="0"/>
              <a:t>Each cell in the 8-cell embryo, here in red, can generate every cell in the embryo </a:t>
            </a:r>
            <a:r>
              <a:rPr lang="en-US" altLang="en-US" sz="1000" b="1" dirty="0"/>
              <a:t>as well as</a:t>
            </a:r>
            <a:r>
              <a:rPr lang="en-US" altLang="en-US" sz="1000" dirty="0"/>
              <a:t> the placenta and extra-embryonic tissues. These cells are called </a:t>
            </a:r>
            <a:r>
              <a:rPr lang="en-US" altLang="en-US" sz="1000" b="1" dirty="0"/>
              <a:t>CLICK! </a:t>
            </a:r>
            <a:r>
              <a:rPr lang="en-US" altLang="en-US" sz="1000" dirty="0"/>
              <a:t>TOTIPOTENT stem cells. Why are they called totipotent? (wait for answers) Because one red cell can potentially make all necessary tissues for development. </a:t>
            </a:r>
            <a:r>
              <a:rPr lang="en-US" altLang="en-US" sz="1000" b="1" dirty="0"/>
              <a:t>CLICK!</a:t>
            </a:r>
            <a:r>
              <a:rPr lang="en-US" altLang="en-US" sz="1000" dirty="0"/>
              <a:t> </a:t>
            </a:r>
          </a:p>
          <a:p>
            <a:pPr>
              <a:lnSpc>
                <a:spcPct val="80000"/>
              </a:lnSpc>
              <a:spcBef>
                <a:spcPct val="50000"/>
              </a:spcBef>
            </a:pPr>
            <a:endParaRPr lang="en-US" altLang="en-US" sz="1000" dirty="0"/>
          </a:p>
          <a:p>
            <a:pPr>
              <a:lnSpc>
                <a:spcPct val="80000"/>
              </a:lnSpc>
              <a:spcBef>
                <a:spcPct val="50000"/>
              </a:spcBef>
            </a:pPr>
            <a:r>
              <a:rPr lang="en-US" altLang="en-US" sz="1000" dirty="0"/>
              <a:t>During In Vitro Fertilization, can parents choose whether their baby is going to be a boy or a girl? (wait) Yes, there is a widely-practiced procedure called pre-implantation genetic diagnosis, where one cell is removed from the 8-cell embryo and its DNA is examined. What might you look for when trying to identify the embryo’s sex? (wait) If there’s an X and Y chromosome it’s a boy and if there are two X’s it’s a girl. The parents can decide whether to implant it. Also parents with a genetic disease might want to see if their baby has any identifiable genetic disorders and decide whether to implant based on this information. Pre-implantation genetic diagnosis doesn’t destroy the embryo. Scientists are attempting to adapt this pre-implantation genetic diagnosis procedure and use it to create a stem cell line from one single TOTIPOTENT cell, without destroying the embryo. </a:t>
            </a:r>
          </a:p>
          <a:p>
            <a:pPr>
              <a:lnSpc>
                <a:spcPct val="80000"/>
              </a:lnSpc>
              <a:spcBef>
                <a:spcPct val="50000"/>
              </a:spcBef>
            </a:pPr>
            <a:endParaRPr lang="en-US" altLang="en-US" sz="1000" dirty="0"/>
          </a:p>
          <a:p>
            <a:pPr>
              <a:lnSpc>
                <a:spcPct val="80000"/>
              </a:lnSpc>
              <a:spcBef>
                <a:spcPct val="50000"/>
              </a:spcBef>
            </a:pPr>
            <a:r>
              <a:rPr lang="en-US" altLang="en-US" sz="1000" dirty="0"/>
              <a:t>The embryonic stem cells inside the blastocyst, here in purple, can generate every cell in the body </a:t>
            </a:r>
            <a:r>
              <a:rPr lang="en-US" altLang="en-US" sz="1000" b="1" dirty="0"/>
              <a:t>except</a:t>
            </a:r>
            <a:r>
              <a:rPr lang="en-US" altLang="en-US" sz="1000" dirty="0"/>
              <a:t> placenta and extra-embryonic tissues. These are called </a:t>
            </a:r>
            <a:r>
              <a:rPr lang="en-US" altLang="en-US" sz="1000" b="1" dirty="0"/>
              <a:t>CLICK!</a:t>
            </a:r>
            <a:r>
              <a:rPr lang="en-US" altLang="en-US" sz="1000" dirty="0"/>
              <a:t> PLURIPOTENT stem cells…why? (wait for answers) Because they can differentiate into all the 200+ cell types in the body, but they do not form the placenta. </a:t>
            </a:r>
            <a:r>
              <a:rPr lang="en-US" altLang="en-US" sz="1000" b="1" dirty="0"/>
              <a:t>CLICK! </a:t>
            </a:r>
            <a:r>
              <a:rPr lang="en-US" altLang="en-US" sz="1000" dirty="0"/>
              <a:t>Pluripotent stem cells can be isolated and grown in culture, or left to develop into more specialized cells in the body.</a:t>
            </a:r>
          </a:p>
          <a:p>
            <a:pPr>
              <a:lnSpc>
                <a:spcPct val="80000"/>
              </a:lnSpc>
              <a:spcBef>
                <a:spcPct val="50000"/>
              </a:spcBef>
            </a:pPr>
            <a:endParaRPr lang="en-US" altLang="en-US" sz="1000" dirty="0"/>
          </a:p>
          <a:p>
            <a:pPr>
              <a:lnSpc>
                <a:spcPct val="80000"/>
              </a:lnSpc>
              <a:spcBef>
                <a:spcPct val="50000"/>
              </a:spcBef>
            </a:pPr>
            <a:r>
              <a:rPr lang="en-US" altLang="en-US" sz="1000" b="1" dirty="0"/>
              <a:t>CLICK! </a:t>
            </a:r>
            <a:r>
              <a:rPr lang="en-US" altLang="en-US" sz="1000" dirty="0"/>
              <a:t>Adult stem cells or tissue-specific stem cells have restricted lineages. Adult stem cells show up when the three distinct layers form in the 14-day-old embryo, and are present in the fetus, baby, child, and so forth. Adult just means they’ve gone further down their lineage pathway than the initial stem cells in the embryo. They are called </a:t>
            </a:r>
            <a:r>
              <a:rPr lang="en-US" altLang="en-US" sz="1000" b="1" dirty="0"/>
              <a:t>CLICK! </a:t>
            </a:r>
            <a:r>
              <a:rPr lang="en-US" altLang="en-US" sz="1000" dirty="0"/>
              <a:t>MULTIPOTENT stem cells because they will only become mature cells from the tissue in which they reside. Adult stem cells are present throughout your life and replace fully mature </a:t>
            </a:r>
            <a:r>
              <a:rPr lang="en-US" altLang="en-US" sz="1000" b="1" dirty="0"/>
              <a:t>CLICK!</a:t>
            </a:r>
            <a:r>
              <a:rPr lang="en-US" altLang="en-US" sz="1000" dirty="0"/>
              <a:t>, yet damaged and dying cells.</a:t>
            </a:r>
          </a:p>
          <a:p>
            <a:pPr>
              <a:lnSpc>
                <a:spcPct val="80000"/>
              </a:lnSpc>
              <a:spcBef>
                <a:spcPct val="50000"/>
              </a:spcBef>
            </a:pPr>
            <a:endParaRPr lang="en-US" altLang="en-US" sz="1000" dirty="0"/>
          </a:p>
          <a:p>
            <a:pPr>
              <a:lnSpc>
                <a:spcPct val="80000"/>
              </a:lnSpc>
              <a:spcBef>
                <a:spcPct val="50000"/>
              </a:spcBef>
            </a:pPr>
            <a:r>
              <a:rPr lang="en-US" altLang="en-US" sz="700" b="1" dirty="0"/>
              <a:t>So to review (if time): </a:t>
            </a:r>
            <a:r>
              <a:rPr lang="en-US" altLang="en-US" sz="700" dirty="0"/>
              <a:t>TOTIPOTENT stem cells come from embryos that are less than 3 days old. These cells can make the TOTAL human being because they can form the placenta and all other tissues. PLURIPOTENT stem cells come from embryos that are 5-14 days old. Embryos and fetuses that are older than 14 days DO NOT contain pluripotent cells. These cells can form every cell type in the body but not the placenta. MULTIPOTENT stem cells are also called adult stem cells and these appear in the 14 day old embryo and beyond. At this point these stem cells will continue down certain lineages and CANNOT naturally turn back into pluripotent cells or switch lineages.</a:t>
            </a:r>
          </a:p>
          <a:p>
            <a:pPr>
              <a:lnSpc>
                <a:spcPct val="80000"/>
              </a:lnSpc>
              <a:spcBef>
                <a:spcPct val="50000"/>
              </a:spcBef>
            </a:pPr>
            <a:endParaRPr lang="en-US" altLang="en-US" sz="7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4DE7C7-FA81-4088-807E-9E3304B227DC}" type="slidenum">
              <a:rPr lang="en-US" altLang="en-US"/>
              <a:pPr/>
              <a:t>17</a:t>
            </a:fld>
            <a:endParaRPr lang="en-US" altLang="en-US"/>
          </a:p>
        </p:txBody>
      </p:sp>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r" eaLnBrk="0" hangingPunct="0"/>
            <a:fld id="{229730FA-DCDE-4B8B-A45F-43D5BC58201C}" type="slidenum">
              <a:rPr lang="en-US" altLang="en-US" sz="1200">
                <a:latin typeface="Times" pitchFamily="18" charset="0"/>
              </a:rPr>
              <a:pPr algn="r" eaLnBrk="0" hangingPunct="0"/>
              <a:t>17</a:t>
            </a:fld>
            <a:endParaRPr lang="en-US" altLang="en-US" sz="1200">
              <a:latin typeface="Times" pitchFamily="18" charset="0"/>
            </a:endParaRPr>
          </a:p>
        </p:txBody>
      </p:sp>
      <p:sp>
        <p:nvSpPr>
          <p:cNvPr id="1167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4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dirty="0"/>
              <a:t>The early stages of embryogenesis are the point at which embryonic stem cell lines are derived. The fertilized egg (day 1) undergoes cell division to form a 2-cell embryo, followed by 4-cell, etc. until a ball of cells is formed by the fourth day. The ball becomes hollow, forming the blastocyst. This is the stage at which pluripotent embryonic stem cell lines are generated. Following the blastocyst stage, the tissues of the embryo start to form and the cells become multipotent.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10/19/2015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1269.photobucket.com/albums/jj593/Tessa_Santos-Eastgate/?action=view&amp;current=27b.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link.springer.com/search?facet-author=%22Zainul+Akmal+Zakaria%22" TargetMode="External"/><Relationship Id="rId13" Type="http://schemas.openxmlformats.org/officeDocument/2006/relationships/hyperlink" Target="http://www.icevirtuallibrary.com/search?value1=&amp;option1=all&amp;value2=Shahida+Begum&amp;option2=author" TargetMode="External"/><Relationship Id="rId18" Type="http://schemas.openxmlformats.org/officeDocument/2006/relationships/hyperlink" Target="http://www.icevirtuallibrary.com/search?value1=&amp;option1=all&amp;value2=B.+H.+I.+Ruszymah&amp;option2=author" TargetMode="External"/><Relationship Id="rId3" Type="http://schemas.openxmlformats.org/officeDocument/2006/relationships/hyperlink" Target="http://www.sciencedirect.com/science/journal/02613069/64/supp/C" TargetMode="External"/><Relationship Id="rId21" Type="http://schemas.openxmlformats.org/officeDocument/2006/relationships/image" Target="../media/image5.jpeg"/><Relationship Id="rId7" Type="http://schemas.openxmlformats.org/officeDocument/2006/relationships/hyperlink" Target="http://link.springer.com/search?facet-author=%22Siti-Hamidah+Mohd-Setapar%22" TargetMode="External"/><Relationship Id="rId12" Type="http://schemas.openxmlformats.org/officeDocument/2006/relationships/hyperlink" Target="http://www.icevirtuallibrary.com/search?value1=&amp;option1=all&amp;value2=Sheik+Mohideen+Mohamed+Nainar&amp;option2=author" TargetMode="External"/><Relationship Id="rId17" Type="http://schemas.openxmlformats.org/officeDocument/2006/relationships/hyperlink" Target="http://www.icevirtuallibrary.com/search?value1=&amp;option1=all&amp;value2=M.+H.+Ng&amp;option2=author" TargetMode="External"/><Relationship Id="rId2" Type="http://schemas.openxmlformats.org/officeDocument/2006/relationships/hyperlink" Target="http://dx.doi.org/10.1016/j.matlet.2014.05.111" TargetMode="External"/><Relationship Id="rId16" Type="http://schemas.openxmlformats.org/officeDocument/2006/relationships/hyperlink" Target="http://www.icevirtuallibrary.com/search?value1=&amp;option1=all&amp;value2=S.+Sharen+Aini&amp;option2=author" TargetMode="External"/><Relationship Id="rId20" Type="http://schemas.openxmlformats.org/officeDocument/2006/relationships/hyperlink" Target="http://dx.doi.org/10.1680/bbn.14.00014" TargetMode="External"/><Relationship Id="rId1" Type="http://schemas.openxmlformats.org/officeDocument/2006/relationships/slideLayout" Target="../slideLayouts/slideLayout1.xml"/><Relationship Id="rId6" Type="http://schemas.openxmlformats.org/officeDocument/2006/relationships/hyperlink" Target="http://link.springer.com/search?facet-author=%22Akil+Ahmad%22" TargetMode="External"/><Relationship Id="rId11" Type="http://schemas.openxmlformats.org/officeDocument/2006/relationships/hyperlink" Target="http://link.springer.com/search?facet-author=%22Md+Enamul+Hoque%22" TargetMode="External"/><Relationship Id="rId5" Type="http://schemas.openxmlformats.org/officeDocument/2006/relationships/hyperlink" Target="http://link.springer.com/search?facet-author=%22Sheikh+Imranudin+Sheikh-Ali%22" TargetMode="External"/><Relationship Id="rId15" Type="http://schemas.openxmlformats.org/officeDocument/2006/relationships/hyperlink" Target="http://www.icevirtuallibrary.com/search?value1=&amp;option1=all&amp;value2=Md.+Enamul+Hoque&amp;option2=author" TargetMode="External"/><Relationship Id="rId10" Type="http://schemas.openxmlformats.org/officeDocument/2006/relationships/hyperlink" Target="http://link.springer.com/search?facet-author=%22Aidee+Kamal+Khamis%22" TargetMode="External"/><Relationship Id="rId19" Type="http://schemas.openxmlformats.org/officeDocument/2006/relationships/hyperlink" Target="http://www.icevirtuallibrary.com/content/serial/bbn;jsessionid=ff64ekh7pr13b.x-telford-live-01" TargetMode="External"/><Relationship Id="rId4" Type="http://schemas.openxmlformats.org/officeDocument/2006/relationships/hyperlink" Target="http://dx.doi.org/10.1016/j.matdes.2014.08.024" TargetMode="External"/><Relationship Id="rId9" Type="http://schemas.openxmlformats.org/officeDocument/2006/relationships/hyperlink" Target="http://link.springer.com/search?facet-author=%22Norfahana+Abdul-Talib%22" TargetMode="External"/><Relationship Id="rId14" Type="http://schemas.openxmlformats.org/officeDocument/2006/relationships/hyperlink" Target="http://www.icevirtuallibrary.com/search?value1=&amp;option1=all&amp;value2=M.+N.+M.+Ansari&amp;option2=autho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52400" y="2964874"/>
            <a:ext cx="8840932" cy="2969202"/>
          </a:xfrm>
        </p:spPr>
        <p:txBody>
          <a:bodyPr>
            <a:normAutofit/>
          </a:bodyPr>
          <a:lstStyle/>
          <a:p>
            <a:pPr marL="45720" indent="0" algn="ctr">
              <a:buNone/>
            </a:pP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Dr Md </a:t>
            </a:r>
            <a:r>
              <a:rPr lang="en-US" sz="2000" b="1" dirty="0">
                <a:solidFill>
                  <a:srgbClr val="0000FF"/>
                </a:solidFill>
                <a:latin typeface="Verdana" panose="020B0604030504040204" pitchFamily="34" charset="0"/>
                <a:ea typeface="Verdana" panose="020B0604030504040204" pitchFamily="34" charset="0"/>
                <a:cs typeface="Verdana" panose="020B0604030504040204" pitchFamily="34" charset="0"/>
              </a:rPr>
              <a:t>Enamul Hoque</a:t>
            </a:r>
            <a:br>
              <a:rPr lang="en-US" sz="2000" b="1" dirty="0">
                <a:solidFill>
                  <a:srgbClr val="0000FF"/>
                </a:solidFill>
                <a:latin typeface="Verdana" panose="020B0604030504040204" pitchFamily="34" charset="0"/>
                <a:ea typeface="Verdana" panose="020B0604030504040204" pitchFamily="34" charset="0"/>
                <a:cs typeface="Verdana" panose="020B0604030504040204" pitchFamily="34" charset="0"/>
              </a:rPr>
            </a:b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Associate Professor </a:t>
            </a:r>
            <a:b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b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Department of Mechanical, Materials &amp; Manufacturing Engineering</a:t>
            </a:r>
            <a:b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b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University of Nottingham Malaysia Campus</a:t>
            </a:r>
            <a:b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br>
            <a:endPar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endParaRPr>
          </a:p>
          <a:p>
            <a:pPr marL="45720" indent="0" algn="ctr">
              <a:buNone/>
            </a:pPr>
            <a:r>
              <a:rPr lang="en-US" sz="2000" b="1" dirty="0">
                <a:solidFill>
                  <a:srgbClr val="0000FF"/>
                </a:solidFill>
                <a:latin typeface="Verdana" panose="020B0604030504040204" pitchFamily="34" charset="0"/>
                <a:ea typeface="Verdana" panose="020B0604030504040204" pitchFamily="34" charset="0"/>
                <a:cs typeface="Verdana" panose="020B0604030504040204" pitchFamily="34" charset="0"/>
              </a:rPr>
              <a:t>Editorial </a:t>
            </a: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Board Member</a:t>
            </a:r>
          </a:p>
          <a:p>
            <a:pPr marL="45720" indent="0" algn="ctr">
              <a:buNone/>
            </a:pP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Automatic </a:t>
            </a:r>
            <a:r>
              <a:rPr lang="en-US" sz="2000" b="1" dirty="0">
                <a:solidFill>
                  <a:srgbClr val="0000FF"/>
                </a:solidFill>
                <a:latin typeface="Verdana" panose="020B0604030504040204" pitchFamily="34" charset="0"/>
                <a:ea typeface="Verdana" panose="020B0604030504040204" pitchFamily="34" charset="0"/>
                <a:cs typeface="Verdana" panose="020B0604030504040204" pitchFamily="34" charset="0"/>
              </a:rPr>
              <a:t>Control of Physiological State and Function</a:t>
            </a:r>
          </a:p>
          <a:p>
            <a:pPr marL="45720" indent="0" algn="ctr">
              <a:buNone/>
            </a:pPr>
            <a:endPar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pic>
        <p:nvPicPr>
          <p:cNvPr id="2051" name="Picture 3" descr="C:\Users\mounika\Desktop\EB PICS\university-of-nottingham-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562"/>
            <a:ext cx="2363932" cy="26254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edzeh\Desktop\Photo -M Enamul Ho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91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0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1000" y="4343401"/>
            <a:ext cx="8534400" cy="1219200"/>
          </a:xfrm>
        </p:spPr>
        <p:txBody>
          <a:bodyPr>
            <a:normAutofit/>
          </a:bodyPr>
          <a:lstStyle/>
          <a:p>
            <a:pPr algn="just"/>
            <a:r>
              <a:rPr lang="en-US" altLang="en-US" sz="2400" dirty="0" smtClean="0">
                <a:latin typeface="Arial" charset="0"/>
              </a:rPr>
              <a:t>A </a:t>
            </a:r>
            <a:r>
              <a:rPr lang="en-US" altLang="en-US" sz="2400" dirty="0">
                <a:latin typeface="Arial" charset="0"/>
              </a:rPr>
              <a:t>cell that has the ability to continuously divide and differentiate (develop) into various other kind(s) of </a:t>
            </a:r>
            <a:r>
              <a:rPr lang="en-US" altLang="en-US" sz="2400" dirty="0" smtClean="0">
                <a:latin typeface="Arial" charset="0"/>
              </a:rPr>
              <a:t>cells/tissues</a:t>
            </a:r>
            <a:endParaRPr lang="en-US" dirty="0"/>
          </a:p>
        </p:txBody>
      </p:sp>
      <p:sp>
        <p:nvSpPr>
          <p:cNvPr id="4" name="Title 3"/>
          <p:cNvSpPr>
            <a:spLocks noGrp="1"/>
          </p:cNvSpPr>
          <p:nvPr>
            <p:ph type="ctrTitle"/>
          </p:nvPr>
        </p:nvSpPr>
        <p:spPr>
          <a:xfrm>
            <a:off x="609600" y="304800"/>
            <a:ext cx="7696200" cy="1447801"/>
          </a:xfrm>
        </p:spPr>
        <p:txBody>
          <a:bodyPr/>
          <a:lstStyle/>
          <a:p>
            <a:pPr marL="182880" indent="0" algn="ctr">
              <a:buNone/>
            </a:pPr>
            <a:r>
              <a:rPr lang="en-US" altLang="en-US" dirty="0">
                <a:latin typeface="Calibri" panose="020F0502020204030204" pitchFamily="34" charset="0"/>
              </a:rPr>
              <a:t>Stem Cell </a:t>
            </a:r>
            <a:r>
              <a:rPr lang="en-US" altLang="en-US" dirty="0" smtClean="0">
                <a:latin typeface="Calibri" panose="020F0502020204030204" pitchFamily="34" charset="0"/>
              </a:rPr>
              <a:t>–Definition</a:t>
            </a:r>
            <a:endParaRPr lang="en-US" dirty="0">
              <a:latin typeface="Calibri" panose="020F0502020204030204" pitchFamily="34" charset="0"/>
            </a:endParaRPr>
          </a:p>
        </p:txBody>
      </p:sp>
      <p:pic>
        <p:nvPicPr>
          <p:cNvPr id="6" name="Picture 6" descr="http://meiosis-and-mitosis.pbworks.com/f/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800"/>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59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609600" y="381000"/>
            <a:ext cx="7772400" cy="614363"/>
          </a:xfrm>
        </p:spPr>
        <p:txBody>
          <a:bodyPr anchorCtr="1"/>
          <a:lstStyle/>
          <a:p>
            <a:pPr marL="0" indent="0">
              <a:buNone/>
            </a:pPr>
            <a:r>
              <a:rPr lang="en-US" altLang="en-US" dirty="0">
                <a:effectLst>
                  <a:outerShdw blurRad="38100" dist="38100" dir="2700000" algn="tl">
                    <a:srgbClr val="C0C0C0"/>
                  </a:outerShdw>
                </a:effectLst>
                <a:latin typeface="Arial" charset="0"/>
              </a:rPr>
              <a:t>Kinds of Stem Cells</a:t>
            </a:r>
          </a:p>
        </p:txBody>
      </p:sp>
      <p:graphicFrame>
        <p:nvGraphicFramePr>
          <p:cNvPr id="31771" name="Group 27"/>
          <p:cNvGraphicFramePr>
            <a:graphicFrameLocks noGrp="1"/>
          </p:cNvGraphicFramePr>
          <p:nvPr>
            <p:ph type="tbl" idx="4294967295"/>
            <p:extLst>
              <p:ext uri="{D42A27DB-BD31-4B8C-83A1-F6EECF244321}">
                <p14:modId xmlns:p14="http://schemas.microsoft.com/office/powerpoint/2010/main" val="3479563575"/>
              </p:ext>
            </p:extLst>
          </p:nvPr>
        </p:nvGraphicFramePr>
        <p:xfrm>
          <a:off x="457200" y="1458913"/>
          <a:ext cx="8280400" cy="4493260"/>
        </p:xfrm>
        <a:graphic>
          <a:graphicData uri="http://schemas.openxmlformats.org/drawingml/2006/table">
            <a:tbl>
              <a:tblPr/>
              <a:tblGrid>
                <a:gridCol w="1966913"/>
                <a:gridCol w="3554412"/>
                <a:gridCol w="2759075"/>
              </a:tblGrid>
              <a:tr h="927100">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rgbClr val="800000"/>
                          </a:solidFill>
                          <a:effectLst>
                            <a:outerShdw blurRad="38100" dist="38100" dir="2700000" algn="tl">
                              <a:srgbClr val="C0C0C0"/>
                            </a:outerShdw>
                          </a:effectLst>
                          <a:latin typeface="Arial" charset="0"/>
                          <a:cs typeface="Times New Roman" pitchFamily="18" charset="0"/>
                        </a:rPr>
                        <a:t>Stem Cell Type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rgbClr val="800000"/>
                          </a:solidFill>
                          <a:effectLst>
                            <a:outerShdw blurRad="38100" dist="38100" dir="2700000" algn="tl">
                              <a:srgbClr val="C0C0C0"/>
                            </a:outerShdw>
                          </a:effectLst>
                          <a:latin typeface="Arial" charset="0"/>
                          <a:cs typeface="Times New Roman" pitchFamily="18" charset="0"/>
                        </a:rPr>
                        <a:t>Description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800000"/>
                          </a:solidFill>
                          <a:effectLst>
                            <a:outerShdw blurRad="38100" dist="38100" dir="2700000" algn="tl">
                              <a:srgbClr val="C0C0C0"/>
                            </a:outerShdw>
                          </a:effectLst>
                          <a:latin typeface="Arial" charset="0"/>
                          <a:cs typeface="Times New Roman" pitchFamily="18" charset="0"/>
                        </a:rPr>
                        <a:t>Examples</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Totipotent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Each cell can develop into a new individual cell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Cells from early (1-3 days) embryos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Pluripotent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Cells can form any (over 200) cell types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Some cells of blastocyst (5 to 14 days)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Multipotent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Cells can form only a few types of cells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marL="742950" indent="-285750">
                        <a:spcBef>
                          <a:spcPct val="20000"/>
                        </a:spcBef>
                        <a:defRPr sz="2400">
                          <a:solidFill>
                            <a:schemeClr val="tx1"/>
                          </a:solidFill>
                          <a:latin typeface="Times New Roman" pitchFamily="18" charset="0"/>
                          <a:cs typeface="Times New Roman" pitchFamily="18" charset="0"/>
                        </a:defRPr>
                      </a:lvl2pPr>
                      <a:lvl3pPr marL="1143000" indent="-228600">
                        <a:spcBef>
                          <a:spcPct val="20000"/>
                        </a:spcBef>
                        <a:defRPr sz="2000">
                          <a:solidFill>
                            <a:schemeClr val="tx1"/>
                          </a:solidFill>
                          <a:latin typeface="Times New Roman" pitchFamily="18" charset="0"/>
                          <a:cs typeface="Times New Roman" pitchFamily="18" charset="0"/>
                        </a:defRPr>
                      </a:lvl3pPr>
                      <a:lvl4pPr marL="1600200" indent="-228600">
                        <a:spcBef>
                          <a:spcPct val="20000"/>
                        </a:spcBef>
                        <a:defRPr>
                          <a:solidFill>
                            <a:schemeClr val="tx1"/>
                          </a:solidFill>
                          <a:latin typeface="Times New Roman" pitchFamily="18" charset="0"/>
                          <a:cs typeface="Times New Roman" pitchFamily="18" charset="0"/>
                        </a:defRPr>
                      </a:lvl4pPr>
                      <a:lvl5pPr marL="2057400" indent="-228600">
                        <a:spcBef>
                          <a:spcPct val="20000"/>
                        </a:spcBef>
                        <a:defRPr>
                          <a:solidFill>
                            <a:schemeClr val="tx1"/>
                          </a:solidFill>
                          <a:latin typeface="Times New Roman" pitchFamily="18" charset="0"/>
                          <a:cs typeface="Times New Roman" pitchFamily="18" charset="0"/>
                        </a:defRPr>
                      </a:lvl5pPr>
                      <a:lvl6pPr marL="2514600" indent="-228600" fontAlgn="base">
                        <a:spcBef>
                          <a:spcPct val="20000"/>
                        </a:spcBef>
                        <a:spcAft>
                          <a:spcPct val="0"/>
                        </a:spcAft>
                        <a:defRPr>
                          <a:solidFill>
                            <a:schemeClr val="tx1"/>
                          </a:solidFill>
                          <a:latin typeface="Times New Roman" pitchFamily="18" charset="0"/>
                          <a:cs typeface="Times New Roman" pitchFamily="18" charset="0"/>
                        </a:defRPr>
                      </a:lvl6pPr>
                      <a:lvl7pPr marL="2971800" indent="-228600" fontAlgn="base">
                        <a:spcBef>
                          <a:spcPct val="20000"/>
                        </a:spcBef>
                        <a:spcAft>
                          <a:spcPct val="0"/>
                        </a:spcAft>
                        <a:defRPr>
                          <a:solidFill>
                            <a:schemeClr val="tx1"/>
                          </a:solidFill>
                          <a:latin typeface="Times New Roman" pitchFamily="18" charset="0"/>
                          <a:cs typeface="Times New Roman" pitchFamily="18" charset="0"/>
                        </a:defRPr>
                      </a:lvl7pPr>
                      <a:lvl8pPr marL="3429000" indent="-228600" fontAlgn="base">
                        <a:spcBef>
                          <a:spcPct val="20000"/>
                        </a:spcBef>
                        <a:spcAft>
                          <a:spcPct val="0"/>
                        </a:spcAft>
                        <a:defRPr>
                          <a:solidFill>
                            <a:schemeClr val="tx1"/>
                          </a:solidFill>
                          <a:latin typeface="Times New Roman" pitchFamily="18" charset="0"/>
                          <a:cs typeface="Times New Roman" pitchFamily="18" charset="0"/>
                        </a:defRPr>
                      </a:lvl8pPr>
                      <a:lvl9pPr marL="3886200" indent="-228600"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Fetal tissue, cord blood, and adult stem cells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65869368"/>
      </p:ext>
    </p:extLst>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stemcell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72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
          <p:cNvGrpSpPr>
            <a:grpSpLocks/>
          </p:cNvGrpSpPr>
          <p:nvPr/>
        </p:nvGrpSpPr>
        <p:grpSpPr bwMode="auto">
          <a:xfrm>
            <a:off x="823913" y="927100"/>
            <a:ext cx="3387725" cy="923925"/>
            <a:chOff x="823541" y="926805"/>
            <a:chExt cx="3388724" cy="924323"/>
          </a:xfrm>
        </p:grpSpPr>
        <p:sp>
          <p:nvSpPr>
            <p:cNvPr id="87044" name="Line 18"/>
            <p:cNvSpPr>
              <a:spLocks noChangeShapeType="1"/>
            </p:cNvSpPr>
            <p:nvPr/>
          </p:nvSpPr>
          <p:spPr bwMode="auto">
            <a:xfrm>
              <a:off x="3145352" y="1392865"/>
              <a:ext cx="1066913" cy="0"/>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87045" name="TextBox 5"/>
            <p:cNvSpPr txBox="1">
              <a:spLocks noChangeArrowheads="1"/>
            </p:cNvSpPr>
            <p:nvPr/>
          </p:nvSpPr>
          <p:spPr bwMode="auto">
            <a:xfrm>
              <a:off x="823541" y="926805"/>
              <a:ext cx="2365008" cy="92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r"/>
              <a:r>
                <a:rPr lang="en-US" altLang="en-US" sz="1800" dirty="0">
                  <a:solidFill>
                    <a:srgbClr val="0000FF"/>
                  </a:solidFill>
                  <a:latin typeface="Arial" charset="0"/>
                  <a:cs typeface="Arial" charset="0"/>
                </a:rPr>
                <a:t>This cell</a:t>
              </a:r>
            </a:p>
            <a:p>
              <a:pPr algn="r"/>
              <a:r>
                <a:rPr lang="en-US" altLang="en-US" sz="1800" dirty="0">
                  <a:solidFill>
                    <a:srgbClr val="0000FF"/>
                  </a:solidFill>
                  <a:latin typeface="Arial" charset="0"/>
                  <a:cs typeface="Arial" charset="0"/>
                </a:rPr>
                <a:t>Can form the </a:t>
              </a:r>
            </a:p>
            <a:p>
              <a:pPr algn="r"/>
              <a:r>
                <a:rPr lang="en-US" altLang="en-US" sz="1800" dirty="0">
                  <a:solidFill>
                    <a:srgbClr val="0000FF"/>
                  </a:solidFill>
                  <a:latin typeface="Arial" charset="0"/>
                  <a:cs typeface="Arial" charset="0"/>
                </a:rPr>
                <a:t>Embryo and placenta</a:t>
              </a:r>
            </a:p>
          </p:txBody>
        </p:sp>
      </p:grpSp>
      <p:grpSp>
        <p:nvGrpSpPr>
          <p:cNvPr id="3" name="Group 24"/>
          <p:cNvGrpSpPr>
            <a:grpSpLocks/>
          </p:cNvGrpSpPr>
          <p:nvPr/>
        </p:nvGrpSpPr>
        <p:grpSpPr bwMode="auto">
          <a:xfrm>
            <a:off x="1246188" y="2514600"/>
            <a:ext cx="3008312" cy="923925"/>
            <a:chOff x="1246964" y="2514599"/>
            <a:chExt cx="3007831" cy="922735"/>
          </a:xfrm>
        </p:grpSpPr>
        <p:sp>
          <p:nvSpPr>
            <p:cNvPr id="87047" name="Line 17"/>
            <p:cNvSpPr>
              <a:spLocks noChangeShapeType="1"/>
            </p:cNvSpPr>
            <p:nvPr/>
          </p:nvSpPr>
          <p:spPr bwMode="auto">
            <a:xfrm>
              <a:off x="3187867" y="2840665"/>
              <a:ext cx="1066928" cy="0"/>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87048" name="TextBox 6"/>
            <p:cNvSpPr txBox="1">
              <a:spLocks noChangeArrowheads="1"/>
            </p:cNvSpPr>
            <p:nvPr/>
          </p:nvSpPr>
          <p:spPr bwMode="auto">
            <a:xfrm>
              <a:off x="1246964" y="2514599"/>
              <a:ext cx="1941572" cy="92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gn="r"/>
              <a:r>
                <a:rPr lang="en-US" altLang="en-US" sz="1800" dirty="0">
                  <a:solidFill>
                    <a:srgbClr val="0000FF"/>
                  </a:solidFill>
                  <a:latin typeface="Arial" charset="0"/>
                  <a:cs typeface="Arial" charset="0"/>
                </a:rPr>
                <a:t>This cell</a:t>
              </a:r>
            </a:p>
            <a:p>
              <a:pPr algn="r"/>
              <a:r>
                <a:rPr lang="en-US" altLang="en-US" sz="1800" dirty="0">
                  <a:solidFill>
                    <a:srgbClr val="0000FF"/>
                  </a:solidFill>
                  <a:latin typeface="Arial" charset="0"/>
                  <a:cs typeface="Arial" charset="0"/>
                </a:rPr>
                <a:t>Can just form the</a:t>
              </a:r>
            </a:p>
            <a:p>
              <a:pPr algn="r"/>
              <a:r>
                <a:rPr lang="en-US" altLang="en-US" sz="1800" dirty="0">
                  <a:solidFill>
                    <a:srgbClr val="0000FF"/>
                  </a:solidFill>
                  <a:latin typeface="Arial" charset="0"/>
                  <a:cs typeface="Arial" charset="0"/>
                </a:rPr>
                <a:t>embryo</a:t>
              </a:r>
            </a:p>
          </p:txBody>
        </p:sp>
      </p:grpSp>
      <p:sp>
        <p:nvSpPr>
          <p:cNvPr id="8" name="Rectangle 7"/>
          <p:cNvSpPr/>
          <p:nvPr/>
        </p:nvSpPr>
        <p:spPr>
          <a:xfrm>
            <a:off x="1524000" y="3581400"/>
            <a:ext cx="20574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4" name="Group 22"/>
          <p:cNvGrpSpPr>
            <a:grpSpLocks/>
          </p:cNvGrpSpPr>
          <p:nvPr/>
        </p:nvGrpSpPr>
        <p:grpSpPr bwMode="auto">
          <a:xfrm>
            <a:off x="4800600" y="609600"/>
            <a:ext cx="3956403" cy="838201"/>
            <a:chOff x="4800600" y="609600"/>
            <a:chExt cx="3955704" cy="837661"/>
          </a:xfrm>
        </p:grpSpPr>
        <p:sp>
          <p:nvSpPr>
            <p:cNvPr id="14" name="Rectangle 13"/>
            <p:cNvSpPr/>
            <p:nvPr/>
          </p:nvSpPr>
          <p:spPr>
            <a:xfrm>
              <a:off x="5278082" y="609600"/>
              <a:ext cx="3478222" cy="76894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solidFill>
                    <a:srgbClr val="0000FF"/>
                  </a:solidFill>
                  <a:effectLst>
                    <a:outerShdw blurRad="50800" dist="39000" dir="5460000" algn="tl">
                      <a:srgbClr val="000000">
                        <a:alpha val="38000"/>
                      </a:srgbClr>
                    </a:outerShdw>
                  </a:effectLst>
                  <a:latin typeface="Verdana" panose="020B0604030504040204" pitchFamily="34" charset="0"/>
                  <a:ea typeface="Verdana" panose="020B0604030504040204" pitchFamily="34" charset="0"/>
                  <a:cs typeface="Verdana" panose="020B0604030504040204" pitchFamily="34" charset="0"/>
                </a:rPr>
                <a:t>Totipotent</a:t>
              </a:r>
            </a:p>
          </p:txBody>
        </p:sp>
        <p:cxnSp>
          <p:nvCxnSpPr>
            <p:cNvPr id="16" name="Straight Connector 15"/>
            <p:cNvCxnSpPr/>
            <p:nvPr/>
          </p:nvCxnSpPr>
          <p:spPr>
            <a:xfrm>
              <a:off x="4800600" y="685751"/>
              <a:ext cx="533306" cy="380755"/>
            </a:xfrm>
            <a:prstGeom prst="line">
              <a:avLst/>
            </a:prstGeom>
            <a:ln w="50800" cap="rnd">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800600" y="1066506"/>
              <a:ext cx="533306" cy="380755"/>
            </a:xfrm>
            <a:prstGeom prst="line">
              <a:avLst/>
            </a:prstGeom>
            <a:ln w="50800" cap="rnd">
              <a:round/>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5079695" y="2362200"/>
            <a:ext cx="3738523" cy="769441"/>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4400" b="1" dirty="0">
                <a:ln>
                  <a:prstDash val="solid"/>
                </a:ln>
                <a:solidFill>
                  <a:srgbClr val="0000FF"/>
                </a:solidFill>
                <a:effectLst>
                  <a:outerShdw blurRad="88000" dist="50800" dir="5040000" algn="tl">
                    <a:schemeClr val="accent4">
                      <a:tint val="80000"/>
                      <a:satMod val="250000"/>
                      <a:alpha val="45000"/>
                    </a:schemeClr>
                  </a:outerShdw>
                </a:effectLst>
                <a:latin typeface="Verdana" panose="020B0604030504040204" pitchFamily="34" charset="0"/>
                <a:ea typeface="Verdana" panose="020B0604030504040204" pitchFamily="34" charset="0"/>
                <a:cs typeface="Verdana" panose="020B0604030504040204" pitchFamily="34" charset="0"/>
              </a:rPr>
              <a:t>Pluripotent</a:t>
            </a:r>
          </a:p>
        </p:txBody>
      </p:sp>
      <p:sp>
        <p:nvSpPr>
          <p:cNvPr id="21" name="Rectangle 20"/>
          <p:cNvSpPr/>
          <p:nvPr/>
        </p:nvSpPr>
        <p:spPr>
          <a:xfrm>
            <a:off x="6727241" y="4036874"/>
            <a:ext cx="2257349" cy="1446550"/>
          </a:xfrm>
          <a:prstGeom prst="rect">
            <a:avLst/>
          </a:prstGeom>
          <a:noFill/>
        </p:spPr>
        <p:txBody>
          <a:bodyPr wrap="none">
            <a:spAutoFit/>
          </a:bodyPr>
          <a:lstStyle/>
          <a:p>
            <a:pPr algn="ctr">
              <a:defRPr/>
            </a:pPr>
            <a:r>
              <a:rPr lang="en-US" sz="4400" b="1" dirty="0">
                <a:ln w="1905"/>
                <a:solidFill>
                  <a:srgbClr val="0000FF"/>
                </a:soli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Multi-</a:t>
            </a:r>
          </a:p>
          <a:p>
            <a:pPr algn="ctr">
              <a:defRPr/>
            </a:pPr>
            <a:r>
              <a:rPr lang="en-US" sz="4400" b="1" dirty="0">
                <a:ln w="1905"/>
                <a:solidFill>
                  <a:srgbClr val="0000FF"/>
                </a:solidFill>
                <a:effectLst>
                  <a:innerShdw blurRad="69850" dist="43180" dir="5400000">
                    <a:srgbClr val="000000">
                      <a:alpha val="65000"/>
                    </a:srgbClr>
                  </a:innerShdw>
                </a:effectLst>
                <a:latin typeface="Verdana" panose="020B0604030504040204" pitchFamily="34" charset="0"/>
                <a:ea typeface="Verdana" panose="020B0604030504040204" pitchFamily="34" charset="0"/>
                <a:cs typeface="Verdana" panose="020B0604030504040204" pitchFamily="34" charset="0"/>
              </a:rPr>
              <a:t>potent</a:t>
            </a:r>
          </a:p>
        </p:txBody>
      </p:sp>
      <p:sp>
        <p:nvSpPr>
          <p:cNvPr id="22" name="TextBox 21"/>
          <p:cNvSpPr txBox="1">
            <a:spLocks noChangeArrowheads="1"/>
          </p:cNvSpPr>
          <p:nvPr/>
        </p:nvSpPr>
        <p:spPr bwMode="auto">
          <a:xfrm>
            <a:off x="7086600" y="61833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r>
              <a:rPr lang="en-US" altLang="en-US" sz="1800">
                <a:latin typeface="Arial" charset="0"/>
                <a:cs typeface="Arial" charset="0"/>
              </a:rPr>
              <a:t>Fully mature </a:t>
            </a:r>
          </a:p>
        </p:txBody>
      </p:sp>
    </p:spTree>
    <p:extLst>
      <p:ext uri="{BB962C8B-B14F-4D97-AF65-F5344CB8AC3E}">
        <p14:creationId xmlns:p14="http://schemas.microsoft.com/office/powerpoint/2010/main" val="2344422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ChangeArrowheads="1"/>
          </p:cNvSpPr>
          <p:nvPr/>
        </p:nvSpPr>
        <p:spPr bwMode="black">
          <a:xfrm>
            <a:off x="304800" y="228600"/>
            <a:ext cx="8229600" cy="611188"/>
          </a:xfrm>
          <a:prstGeom prst="rect">
            <a:avLst/>
          </a:prstGeom>
          <a:noFill/>
          <a:ln w="9525">
            <a:noFill/>
            <a:miter lim="800000"/>
            <a:headEnd/>
            <a:tailEnd/>
          </a:ln>
          <a:effectLst/>
        </p:spPr>
        <p:txBody>
          <a:bodyPr anchor="ctr" anchorCtr="1"/>
          <a:lstStyle/>
          <a:p>
            <a:pPr algn="just">
              <a:defRPr/>
            </a:pPr>
            <a:r>
              <a:rPr lang="en-US" sz="4000" b="1" dirty="0">
                <a:solidFill>
                  <a:schemeClr val="tx2"/>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Kinds of Stem Cells</a:t>
            </a:r>
          </a:p>
        </p:txBody>
      </p:sp>
      <p:sp>
        <p:nvSpPr>
          <p:cNvPr id="34821" name="Rectangle 6"/>
          <p:cNvSpPr>
            <a:spLocks noChangeArrowheads="1"/>
          </p:cNvSpPr>
          <p:nvPr/>
        </p:nvSpPr>
        <p:spPr bwMode="auto">
          <a:xfrm>
            <a:off x="228600" y="1108075"/>
            <a:ext cx="86868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457200" indent="-457200">
              <a:defRPr sz="2400">
                <a:solidFill>
                  <a:schemeClr val="tx1"/>
                </a:solidFill>
                <a:latin typeface="Times New Roman" pitchFamily="18" charset="0"/>
                <a:cs typeface="Times New Roman" pitchFamily="18" charset="0"/>
              </a:defRPr>
            </a:lvl1pPr>
            <a:lvl2pPr marL="914400" indent="-457200">
              <a:defRPr sz="2400">
                <a:solidFill>
                  <a:schemeClr val="tx1"/>
                </a:solidFill>
                <a:latin typeface="Times New Roman" pitchFamily="18" charset="0"/>
                <a:cs typeface="Times New Roman" pitchFamily="18" charset="0"/>
              </a:defRPr>
            </a:lvl2pPr>
            <a:lvl3pPr marL="1371600" indent="-457200">
              <a:defRPr sz="2400">
                <a:solidFill>
                  <a:schemeClr val="tx1"/>
                </a:solidFill>
                <a:latin typeface="Times New Roman" pitchFamily="18" charset="0"/>
                <a:cs typeface="Times New Roman" pitchFamily="18" charset="0"/>
              </a:defRPr>
            </a:lvl3pPr>
            <a:lvl4pPr marL="1828800" indent="-457200">
              <a:defRPr sz="2400">
                <a:solidFill>
                  <a:schemeClr val="tx1"/>
                </a:solidFill>
                <a:latin typeface="Times New Roman" pitchFamily="18" charset="0"/>
                <a:cs typeface="Times New Roman" pitchFamily="18" charset="0"/>
              </a:defRPr>
            </a:lvl4pPr>
            <a:lvl5pPr marL="2286000" indent="-457200">
              <a:defRPr sz="2400">
                <a:solidFill>
                  <a:schemeClr val="tx1"/>
                </a:solidFill>
                <a:latin typeface="Times New Roman" pitchFamily="18" charset="0"/>
                <a:cs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cs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cs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cs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cs typeface="Times New Roman" pitchFamily="18" charset="0"/>
              </a:defRPr>
            </a:lvl9pPr>
          </a:lstStyle>
          <a:p>
            <a:pPr algn="just" eaLnBrk="0" hangingPunct="0"/>
            <a:r>
              <a:rPr lang="en-US" altLang="en-US" sz="2800" b="1" dirty="0">
                <a:solidFill>
                  <a:srgbClr val="006600"/>
                </a:solidFill>
                <a:latin typeface="Arial" charset="0"/>
              </a:rPr>
              <a:t>Embryonic stem cells</a:t>
            </a:r>
            <a:r>
              <a:rPr lang="en-US" altLang="en-US" sz="2800" b="1" dirty="0">
                <a:solidFill>
                  <a:srgbClr val="800000"/>
                </a:solidFill>
                <a:latin typeface="Arial" charset="0"/>
              </a:rPr>
              <a:t> </a:t>
            </a:r>
          </a:p>
          <a:p>
            <a:pPr algn="just" eaLnBrk="0" hangingPunct="0">
              <a:buFontTx/>
              <a:buChar char="•"/>
            </a:pPr>
            <a:r>
              <a:rPr lang="en-US" altLang="en-US" sz="2800" dirty="0">
                <a:solidFill>
                  <a:srgbClr val="0000FF"/>
                </a:solidFill>
                <a:latin typeface="Arial" charset="0"/>
              </a:rPr>
              <a:t>five to six-day-old embryo</a:t>
            </a:r>
          </a:p>
          <a:p>
            <a:pPr algn="just" eaLnBrk="0" hangingPunct="0">
              <a:buFontTx/>
              <a:buChar char="•"/>
            </a:pPr>
            <a:r>
              <a:rPr lang="en-US" altLang="en-US" sz="2800" dirty="0">
                <a:solidFill>
                  <a:srgbClr val="0000FF"/>
                </a:solidFill>
                <a:latin typeface="Arial" charset="0"/>
              </a:rPr>
              <a:t>Tabula rasa </a:t>
            </a:r>
          </a:p>
          <a:p>
            <a:pPr algn="just" eaLnBrk="0" hangingPunct="0"/>
            <a:endParaRPr lang="en-US" altLang="en-US" sz="1400" dirty="0">
              <a:latin typeface="Arial" charset="0"/>
            </a:endParaRPr>
          </a:p>
          <a:p>
            <a:pPr algn="just" eaLnBrk="0" hangingPunct="0"/>
            <a:r>
              <a:rPr lang="en-US" altLang="en-US" sz="2800" b="1" dirty="0">
                <a:solidFill>
                  <a:srgbClr val="006600"/>
                </a:solidFill>
                <a:latin typeface="Arial" charset="0"/>
              </a:rPr>
              <a:t>Embryonic germ cells </a:t>
            </a:r>
          </a:p>
          <a:p>
            <a:pPr algn="just" eaLnBrk="0" hangingPunct="0">
              <a:buFontTx/>
              <a:buChar char="•"/>
            </a:pPr>
            <a:r>
              <a:rPr lang="en-US" altLang="en-US" sz="2800" dirty="0">
                <a:solidFill>
                  <a:srgbClr val="0000FF"/>
                </a:solidFill>
                <a:latin typeface="Arial" charset="0"/>
              </a:rPr>
              <a:t>derived from the part of a human embryo or fetus that will ultimately produce eggs or sperm (gametes). </a:t>
            </a:r>
          </a:p>
          <a:p>
            <a:pPr algn="just" eaLnBrk="0" hangingPunct="0"/>
            <a:endParaRPr lang="en-US" altLang="en-US" sz="1400" dirty="0">
              <a:latin typeface="Arial" charset="0"/>
            </a:endParaRPr>
          </a:p>
          <a:p>
            <a:pPr algn="just" eaLnBrk="0" hangingPunct="0"/>
            <a:r>
              <a:rPr lang="en-US" altLang="en-US" sz="2800" b="1" dirty="0">
                <a:solidFill>
                  <a:srgbClr val="006600"/>
                </a:solidFill>
                <a:latin typeface="Arial" charset="0"/>
              </a:rPr>
              <a:t>Adult stem cells</a:t>
            </a:r>
            <a:r>
              <a:rPr lang="en-US" altLang="en-US" sz="2800" dirty="0">
                <a:solidFill>
                  <a:srgbClr val="006600"/>
                </a:solidFill>
                <a:latin typeface="Arial" charset="0"/>
              </a:rPr>
              <a:t> </a:t>
            </a:r>
          </a:p>
          <a:p>
            <a:pPr algn="just" eaLnBrk="0" hangingPunct="0">
              <a:buFontTx/>
              <a:buChar char="•"/>
            </a:pPr>
            <a:r>
              <a:rPr lang="en-US" altLang="en-US" sz="2800" dirty="0">
                <a:solidFill>
                  <a:srgbClr val="0000FF"/>
                </a:solidFill>
                <a:latin typeface="Arial" charset="0"/>
              </a:rPr>
              <a:t>undifferentiated cells found among specialized or differentiated cells in a tissue or organ after birth</a:t>
            </a:r>
          </a:p>
          <a:p>
            <a:pPr algn="just" eaLnBrk="0" hangingPunct="0">
              <a:buFontTx/>
              <a:buChar char="•"/>
            </a:pPr>
            <a:r>
              <a:rPr lang="en-US" altLang="en-US" sz="2800" dirty="0">
                <a:solidFill>
                  <a:srgbClr val="0000FF"/>
                </a:solidFill>
                <a:latin typeface="Arial" charset="0"/>
              </a:rPr>
              <a:t>appear to have a more restricted ability to produce different cell types and to self-renew. </a:t>
            </a:r>
          </a:p>
        </p:txBody>
      </p:sp>
      <p:grpSp>
        <p:nvGrpSpPr>
          <p:cNvPr id="34822" name="Group 6"/>
          <p:cNvGrpSpPr>
            <a:grpSpLocks/>
          </p:cNvGrpSpPr>
          <p:nvPr/>
        </p:nvGrpSpPr>
        <p:grpSpPr bwMode="auto">
          <a:xfrm>
            <a:off x="152400" y="1676400"/>
            <a:ext cx="381000" cy="304800"/>
            <a:chOff x="96" y="2208"/>
            <a:chExt cx="2256" cy="1680"/>
          </a:xfrm>
        </p:grpSpPr>
        <p:sp>
          <p:nvSpPr>
            <p:cNvPr id="34823" name="Oval 7"/>
            <p:cNvSpPr>
              <a:spLocks noChangeArrowheads="1"/>
            </p:cNvSpPr>
            <p:nvPr/>
          </p:nvSpPr>
          <p:spPr bwMode="auto">
            <a:xfrm>
              <a:off x="96" y="3696"/>
              <a:ext cx="1536" cy="19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Oval 8"/>
            <p:cNvSpPr>
              <a:spLocks noChangeArrowheads="1"/>
            </p:cNvSpPr>
            <p:nvPr/>
          </p:nvSpPr>
          <p:spPr bwMode="auto">
            <a:xfrm>
              <a:off x="768" y="2208"/>
              <a:ext cx="1584" cy="1632"/>
            </a:xfrm>
            <a:prstGeom prst="ellipse">
              <a:avLst/>
            </a:prstGeom>
            <a:solidFill>
              <a:srgbClr val="2E662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5" name="Oval 9"/>
            <p:cNvSpPr>
              <a:spLocks noChangeArrowheads="1"/>
            </p:cNvSpPr>
            <p:nvPr/>
          </p:nvSpPr>
          <p:spPr bwMode="auto">
            <a:xfrm rot="2484923">
              <a:off x="1536" y="2592"/>
              <a:ext cx="576" cy="144"/>
            </a:xfrm>
            <a:prstGeom prst="ellipse">
              <a:avLst/>
            </a:prstGeom>
            <a:solidFill>
              <a:srgbClr val="F9FD4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26" name="Group 10"/>
          <p:cNvGrpSpPr>
            <a:grpSpLocks/>
          </p:cNvGrpSpPr>
          <p:nvPr/>
        </p:nvGrpSpPr>
        <p:grpSpPr bwMode="auto">
          <a:xfrm>
            <a:off x="152400" y="3200400"/>
            <a:ext cx="381000" cy="304800"/>
            <a:chOff x="96" y="2208"/>
            <a:chExt cx="2256" cy="1680"/>
          </a:xfrm>
        </p:grpSpPr>
        <p:sp>
          <p:nvSpPr>
            <p:cNvPr id="34827" name="Oval 11"/>
            <p:cNvSpPr>
              <a:spLocks noChangeArrowheads="1"/>
            </p:cNvSpPr>
            <p:nvPr/>
          </p:nvSpPr>
          <p:spPr bwMode="auto">
            <a:xfrm>
              <a:off x="96" y="3696"/>
              <a:ext cx="1536" cy="19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8" name="Oval 12"/>
            <p:cNvSpPr>
              <a:spLocks noChangeArrowheads="1"/>
            </p:cNvSpPr>
            <p:nvPr/>
          </p:nvSpPr>
          <p:spPr bwMode="auto">
            <a:xfrm>
              <a:off x="768" y="2208"/>
              <a:ext cx="1584" cy="1632"/>
            </a:xfrm>
            <a:prstGeom prst="ellipse">
              <a:avLst/>
            </a:prstGeom>
            <a:solidFill>
              <a:srgbClr val="2E662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9" name="Oval 13"/>
            <p:cNvSpPr>
              <a:spLocks noChangeArrowheads="1"/>
            </p:cNvSpPr>
            <p:nvPr/>
          </p:nvSpPr>
          <p:spPr bwMode="auto">
            <a:xfrm rot="2484923">
              <a:off x="1536" y="2592"/>
              <a:ext cx="576" cy="144"/>
            </a:xfrm>
            <a:prstGeom prst="ellipse">
              <a:avLst/>
            </a:prstGeom>
            <a:solidFill>
              <a:srgbClr val="F9FD4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0" name="Group 14"/>
          <p:cNvGrpSpPr>
            <a:grpSpLocks/>
          </p:cNvGrpSpPr>
          <p:nvPr/>
        </p:nvGrpSpPr>
        <p:grpSpPr bwMode="auto">
          <a:xfrm>
            <a:off x="152400" y="2133600"/>
            <a:ext cx="381000" cy="304800"/>
            <a:chOff x="96" y="2208"/>
            <a:chExt cx="2256" cy="1680"/>
          </a:xfrm>
        </p:grpSpPr>
        <p:sp>
          <p:nvSpPr>
            <p:cNvPr id="34831" name="Oval 15"/>
            <p:cNvSpPr>
              <a:spLocks noChangeArrowheads="1"/>
            </p:cNvSpPr>
            <p:nvPr/>
          </p:nvSpPr>
          <p:spPr bwMode="auto">
            <a:xfrm>
              <a:off x="96" y="3696"/>
              <a:ext cx="1536" cy="19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2" name="Oval 16"/>
            <p:cNvSpPr>
              <a:spLocks noChangeArrowheads="1"/>
            </p:cNvSpPr>
            <p:nvPr/>
          </p:nvSpPr>
          <p:spPr bwMode="auto">
            <a:xfrm>
              <a:off x="768" y="2208"/>
              <a:ext cx="1584" cy="1632"/>
            </a:xfrm>
            <a:prstGeom prst="ellipse">
              <a:avLst/>
            </a:prstGeom>
            <a:solidFill>
              <a:srgbClr val="2E662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3" name="Oval 17"/>
            <p:cNvSpPr>
              <a:spLocks noChangeArrowheads="1"/>
            </p:cNvSpPr>
            <p:nvPr/>
          </p:nvSpPr>
          <p:spPr bwMode="auto">
            <a:xfrm rot="2484923">
              <a:off x="1536" y="2592"/>
              <a:ext cx="576" cy="144"/>
            </a:xfrm>
            <a:prstGeom prst="ellipse">
              <a:avLst/>
            </a:prstGeom>
            <a:solidFill>
              <a:srgbClr val="F9FD4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4" name="Group 18"/>
          <p:cNvGrpSpPr>
            <a:grpSpLocks/>
          </p:cNvGrpSpPr>
          <p:nvPr/>
        </p:nvGrpSpPr>
        <p:grpSpPr bwMode="auto">
          <a:xfrm>
            <a:off x="152400" y="5029200"/>
            <a:ext cx="381000" cy="304800"/>
            <a:chOff x="96" y="2208"/>
            <a:chExt cx="2256" cy="1680"/>
          </a:xfrm>
        </p:grpSpPr>
        <p:sp>
          <p:nvSpPr>
            <p:cNvPr id="34835" name="Oval 19"/>
            <p:cNvSpPr>
              <a:spLocks noChangeArrowheads="1"/>
            </p:cNvSpPr>
            <p:nvPr/>
          </p:nvSpPr>
          <p:spPr bwMode="auto">
            <a:xfrm>
              <a:off x="96" y="3696"/>
              <a:ext cx="1536" cy="19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6" name="Oval 20"/>
            <p:cNvSpPr>
              <a:spLocks noChangeArrowheads="1"/>
            </p:cNvSpPr>
            <p:nvPr/>
          </p:nvSpPr>
          <p:spPr bwMode="auto">
            <a:xfrm>
              <a:off x="768" y="2208"/>
              <a:ext cx="1584" cy="1632"/>
            </a:xfrm>
            <a:prstGeom prst="ellipse">
              <a:avLst/>
            </a:prstGeom>
            <a:solidFill>
              <a:srgbClr val="2E662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Oval 21"/>
            <p:cNvSpPr>
              <a:spLocks noChangeArrowheads="1"/>
            </p:cNvSpPr>
            <p:nvPr/>
          </p:nvSpPr>
          <p:spPr bwMode="auto">
            <a:xfrm rot="2484923">
              <a:off x="1536" y="2592"/>
              <a:ext cx="576" cy="144"/>
            </a:xfrm>
            <a:prstGeom prst="ellipse">
              <a:avLst/>
            </a:prstGeom>
            <a:solidFill>
              <a:srgbClr val="F9FD4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8" name="Group 22"/>
          <p:cNvGrpSpPr>
            <a:grpSpLocks/>
          </p:cNvGrpSpPr>
          <p:nvPr/>
        </p:nvGrpSpPr>
        <p:grpSpPr bwMode="auto">
          <a:xfrm>
            <a:off x="152400" y="5867400"/>
            <a:ext cx="381000" cy="304800"/>
            <a:chOff x="96" y="2208"/>
            <a:chExt cx="2256" cy="1680"/>
          </a:xfrm>
        </p:grpSpPr>
        <p:sp>
          <p:nvSpPr>
            <p:cNvPr id="34839" name="Oval 23"/>
            <p:cNvSpPr>
              <a:spLocks noChangeArrowheads="1"/>
            </p:cNvSpPr>
            <p:nvPr/>
          </p:nvSpPr>
          <p:spPr bwMode="auto">
            <a:xfrm>
              <a:off x="96" y="3696"/>
              <a:ext cx="1536" cy="19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0" name="Oval 24"/>
            <p:cNvSpPr>
              <a:spLocks noChangeArrowheads="1"/>
            </p:cNvSpPr>
            <p:nvPr/>
          </p:nvSpPr>
          <p:spPr bwMode="auto">
            <a:xfrm>
              <a:off x="768" y="2208"/>
              <a:ext cx="1584" cy="1632"/>
            </a:xfrm>
            <a:prstGeom prst="ellipse">
              <a:avLst/>
            </a:prstGeom>
            <a:solidFill>
              <a:srgbClr val="2E662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1" name="Oval 25"/>
            <p:cNvSpPr>
              <a:spLocks noChangeArrowheads="1"/>
            </p:cNvSpPr>
            <p:nvPr/>
          </p:nvSpPr>
          <p:spPr bwMode="auto">
            <a:xfrm rot="2484923">
              <a:off x="1536" y="2592"/>
              <a:ext cx="576" cy="144"/>
            </a:xfrm>
            <a:prstGeom prst="ellipse">
              <a:avLst/>
            </a:prstGeom>
            <a:solidFill>
              <a:srgbClr val="F9FD4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649911985"/>
      </p:ext>
    </p:extLst>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609600" y="152400"/>
            <a:ext cx="63865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latin typeface="Verdana" panose="020B0604030504040204" pitchFamily="34" charset="0"/>
                <a:ea typeface="Verdana" panose="020B0604030504040204" pitchFamily="34" charset="0"/>
                <a:cs typeface="Verdana" panose="020B0604030504040204" pitchFamily="34" charset="0"/>
              </a:rPr>
              <a:t>Embryonic Stem </a:t>
            </a:r>
            <a:r>
              <a:rPr lang="en-US" altLang="en-US" sz="4400" dirty="0" smtClean="0">
                <a:latin typeface="Verdana" panose="020B0604030504040204" pitchFamily="34" charset="0"/>
                <a:ea typeface="Verdana" panose="020B0604030504040204" pitchFamily="34" charset="0"/>
                <a:cs typeface="Verdana" panose="020B0604030504040204" pitchFamily="34" charset="0"/>
              </a:rPr>
              <a:t>Cells</a:t>
            </a:r>
            <a:endParaRPr lang="en-US" altLang="en-US" sz="4400" dirty="0">
              <a:latin typeface="Verdana" panose="020B0604030504040204" pitchFamily="34" charset="0"/>
              <a:ea typeface="Verdana" panose="020B0604030504040204" pitchFamily="34" charset="0"/>
              <a:cs typeface="Verdana" panose="020B0604030504040204" pitchFamily="34" charset="0"/>
            </a:endParaRPr>
          </a:p>
        </p:txBody>
      </p:sp>
      <p:pic>
        <p:nvPicPr>
          <p:cNvPr id="117765" name="Picture 5" descr="Photobuck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315200" cy="4926013"/>
          </a:xfrm>
          <a:prstGeom prst="rect">
            <a:avLst/>
          </a:prstGeom>
          <a:noFill/>
          <a:extLst>
            <a:ext uri="{909E8E84-426E-40DD-AFC4-6F175D3DCCD1}">
              <a14:hiddenFill xmlns:a14="http://schemas.microsoft.com/office/drawing/2010/main">
                <a:solidFill>
                  <a:srgbClr val="FFFFFF"/>
                </a:solidFill>
              </a14:hiddenFill>
            </a:ext>
          </a:extLst>
        </p:spPr>
      </p:pic>
      <p:sp>
        <p:nvSpPr>
          <p:cNvPr id="117768" name="Text Box 8"/>
          <p:cNvSpPr txBox="1">
            <a:spLocks noChangeArrowheads="1"/>
          </p:cNvSpPr>
          <p:nvPr/>
        </p:nvSpPr>
        <p:spPr bwMode="auto">
          <a:xfrm>
            <a:off x="2895600" y="6248400"/>
            <a:ext cx="231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Mainly from IVF</a:t>
            </a:r>
          </a:p>
        </p:txBody>
      </p:sp>
    </p:spTree>
    <p:extLst>
      <p:ext uri="{BB962C8B-B14F-4D97-AF65-F5344CB8AC3E}">
        <p14:creationId xmlns:p14="http://schemas.microsoft.com/office/powerpoint/2010/main" val="1059055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304800" y="228600"/>
            <a:ext cx="7924800" cy="1143000"/>
          </a:xfrm>
        </p:spPr>
        <p:txBody>
          <a:bodyPr/>
          <a:lstStyle/>
          <a:p>
            <a:pPr marL="0" indent="0" algn="ctr">
              <a:buNone/>
            </a:pPr>
            <a:r>
              <a:rPr lang="en-US" altLang="en-US" sz="3200" dirty="0">
                <a:solidFill>
                  <a:schemeClr val="tx1"/>
                </a:solidFill>
                <a:latin typeface="Arial" charset="0"/>
              </a:rPr>
              <a:t>Pluripotent Stem Cells </a:t>
            </a:r>
            <a:r>
              <a:rPr lang="en-US" altLang="en-US" sz="3200" dirty="0" smtClean="0">
                <a:solidFill>
                  <a:schemeClr val="tx1"/>
                </a:solidFill>
                <a:latin typeface="Arial" charset="0"/>
              </a:rPr>
              <a:t>–More </a:t>
            </a:r>
            <a:r>
              <a:rPr lang="en-US" altLang="en-US" sz="3200" dirty="0">
                <a:solidFill>
                  <a:schemeClr val="tx1"/>
                </a:solidFill>
                <a:latin typeface="Arial" charset="0"/>
              </a:rPr>
              <a:t>potential to become any type of cell</a:t>
            </a:r>
          </a:p>
        </p:txBody>
      </p:sp>
      <p:pic>
        <p:nvPicPr>
          <p:cNvPr id="92163" name="Picture 5" descr="background"/>
          <p:cNvPicPr>
            <a:picLocks noChangeAspect="1" noChangeArrowheads="1"/>
          </p:cNvPicPr>
          <p:nvPr/>
        </p:nvPicPr>
        <p:blipFill>
          <a:blip r:embed="rId2">
            <a:extLst>
              <a:ext uri="{28A0092B-C50C-407E-A947-70E740481C1C}">
                <a14:useLocalDpi xmlns:a14="http://schemas.microsoft.com/office/drawing/2010/main" val="0"/>
              </a:ext>
            </a:extLst>
          </a:blip>
          <a:srcRect b="8020"/>
          <a:stretch>
            <a:fillRect/>
          </a:stretch>
        </p:blipFill>
        <p:spPr bwMode="auto">
          <a:xfrm>
            <a:off x="1447800" y="1981200"/>
            <a:ext cx="6324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011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381000" y="0"/>
            <a:ext cx="7772400" cy="1143000"/>
          </a:xfrm>
        </p:spPr>
        <p:txBody>
          <a:bodyPr/>
          <a:lstStyle/>
          <a:p>
            <a:pPr marL="0" indent="0" algn="ctr">
              <a:buNone/>
            </a:pPr>
            <a:r>
              <a:rPr lang="en-US" altLang="en-US" sz="4400" dirty="0">
                <a:solidFill>
                  <a:schemeClr val="tx1"/>
                </a:solidFill>
                <a:latin typeface="Verdana" panose="020B0604030504040204" pitchFamily="34" charset="0"/>
                <a:ea typeface="Verdana" panose="020B0604030504040204" pitchFamily="34" charset="0"/>
                <a:cs typeface="Verdana" panose="020B0604030504040204" pitchFamily="34" charset="0"/>
              </a:rPr>
              <a:t>Multipotent stem cells</a:t>
            </a:r>
          </a:p>
        </p:txBody>
      </p:sp>
      <p:sp>
        <p:nvSpPr>
          <p:cNvPr id="93187" name="Rectangle 3"/>
          <p:cNvSpPr>
            <a:spLocks noGrp="1" noChangeArrowheads="1"/>
          </p:cNvSpPr>
          <p:nvPr>
            <p:ph type="body" idx="4294967295"/>
          </p:nvPr>
        </p:nvSpPr>
        <p:spPr>
          <a:xfrm>
            <a:off x="152400" y="2133600"/>
            <a:ext cx="4191000" cy="2057400"/>
          </a:xfrm>
        </p:spPr>
        <p:txBody>
          <a:bodyPr>
            <a:normAutofit lnSpcReduction="10000"/>
          </a:bodyPr>
          <a:lstStyle/>
          <a:p>
            <a:pPr marL="45720" indent="0" algn="just">
              <a:lnSpc>
                <a:spcPct val="90000"/>
              </a:lnSpc>
              <a:buNone/>
            </a:pPr>
            <a:r>
              <a:rPr lang="en-US" altLang="en-US" sz="3600" dirty="0" smtClean="0">
                <a:latin typeface="Arial" charset="0"/>
              </a:rPr>
              <a:t>  Multipotent </a:t>
            </a:r>
            <a:r>
              <a:rPr lang="en-US" altLang="en-US" sz="3600" dirty="0">
                <a:latin typeface="Arial" charset="0"/>
              </a:rPr>
              <a:t>stem cells – limited in what the cells can become</a:t>
            </a:r>
          </a:p>
        </p:txBody>
      </p:sp>
      <p:pic>
        <p:nvPicPr>
          <p:cNvPr id="93188" name="Picture 5" descr="multipotentstem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066800"/>
            <a:ext cx="343852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189" name="Group 5"/>
          <p:cNvGrpSpPr>
            <a:grpSpLocks/>
          </p:cNvGrpSpPr>
          <p:nvPr/>
        </p:nvGrpSpPr>
        <p:grpSpPr bwMode="auto">
          <a:xfrm>
            <a:off x="152400" y="2209800"/>
            <a:ext cx="457200" cy="381000"/>
            <a:chOff x="96" y="2208"/>
            <a:chExt cx="2256" cy="1680"/>
          </a:xfrm>
        </p:grpSpPr>
        <p:sp>
          <p:nvSpPr>
            <p:cNvPr id="93190" name="Oval 6"/>
            <p:cNvSpPr>
              <a:spLocks noChangeArrowheads="1"/>
            </p:cNvSpPr>
            <p:nvPr/>
          </p:nvSpPr>
          <p:spPr bwMode="auto">
            <a:xfrm>
              <a:off x="96" y="3696"/>
              <a:ext cx="1536" cy="19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1" name="Oval 7"/>
            <p:cNvSpPr>
              <a:spLocks noChangeArrowheads="1"/>
            </p:cNvSpPr>
            <p:nvPr/>
          </p:nvSpPr>
          <p:spPr bwMode="auto">
            <a:xfrm>
              <a:off x="768" y="2208"/>
              <a:ext cx="1584" cy="1632"/>
            </a:xfrm>
            <a:prstGeom prst="ellipse">
              <a:avLst/>
            </a:prstGeom>
            <a:solidFill>
              <a:srgbClr val="2E662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2" name="Oval 8"/>
            <p:cNvSpPr>
              <a:spLocks noChangeArrowheads="1"/>
            </p:cNvSpPr>
            <p:nvPr/>
          </p:nvSpPr>
          <p:spPr bwMode="auto">
            <a:xfrm rot="2484923">
              <a:off x="1536" y="2592"/>
              <a:ext cx="576" cy="144"/>
            </a:xfrm>
            <a:prstGeom prst="ellipse">
              <a:avLst/>
            </a:prstGeom>
            <a:solidFill>
              <a:srgbClr val="F9FD4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05203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457200" y="147637"/>
            <a:ext cx="7772400" cy="614363"/>
          </a:xfrm>
        </p:spPr>
        <p:txBody>
          <a:bodyPr anchorCtr="1"/>
          <a:lstStyle/>
          <a:p>
            <a:pPr marL="0" indent="0" algn="l">
              <a:buNone/>
            </a:pPr>
            <a:r>
              <a:rPr lang="en-US" altLang="en-US" sz="4000" b="1" dirty="0">
                <a:solidFill>
                  <a:schemeClr val="tx1"/>
                </a:solidFill>
                <a:latin typeface="Verdana" panose="020B0604030504040204" pitchFamily="34" charset="0"/>
                <a:ea typeface="Verdana" panose="020B0604030504040204" pitchFamily="34" charset="0"/>
                <a:cs typeface="Verdana" panose="020B0604030504040204" pitchFamily="34" charset="0"/>
              </a:rPr>
              <a:t>Stages of Embryogenesis</a:t>
            </a:r>
          </a:p>
        </p:txBody>
      </p:sp>
      <p:sp>
        <p:nvSpPr>
          <p:cNvPr id="115866" name="Text Box 154"/>
          <p:cNvSpPr txBox="1">
            <a:spLocks noChangeArrowheads="1"/>
          </p:cNvSpPr>
          <p:nvPr/>
        </p:nvSpPr>
        <p:spPr bwMode="auto">
          <a:xfrm>
            <a:off x="1447800" y="6400800"/>
            <a:ext cx="12218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FF"/>
                </a:solidFill>
              </a:rPr>
              <a:t>blastocyst</a:t>
            </a:r>
          </a:p>
        </p:txBody>
      </p:sp>
      <p:pic>
        <p:nvPicPr>
          <p:cNvPr id="115867" name="Picture 155" descr="http://4menandalittlebaby.files.wordpress.com/2011/03/blastocyst.jpg"/>
          <p:cNvPicPr>
            <a:picLocks noChangeAspect="1" noChangeArrowheads="1"/>
          </p:cNvPicPr>
          <p:nvPr/>
        </p:nvPicPr>
        <p:blipFill>
          <a:blip r:embed="rId3">
            <a:extLst>
              <a:ext uri="{28A0092B-C50C-407E-A947-70E740481C1C}">
                <a14:useLocalDpi xmlns:a14="http://schemas.microsoft.com/office/drawing/2010/main" val="0"/>
              </a:ext>
            </a:extLst>
          </a:blip>
          <a:srcRect l="7426" t="7300" r="7426" b="7300"/>
          <a:stretch>
            <a:fillRect/>
          </a:stretch>
        </p:blipFill>
        <p:spPr bwMode="auto">
          <a:xfrm>
            <a:off x="838200" y="3657600"/>
            <a:ext cx="2667000" cy="272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868" name="Picture 156" descr="http://discovermagazine.com/2004/may/cover/life_embry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657600"/>
            <a:ext cx="2674938" cy="2819400"/>
          </a:xfrm>
          <a:prstGeom prst="rect">
            <a:avLst/>
          </a:prstGeom>
          <a:noFill/>
          <a:extLst>
            <a:ext uri="{909E8E84-426E-40DD-AFC4-6F175D3DCCD1}">
              <a14:hiddenFill xmlns:a14="http://schemas.microsoft.com/office/drawing/2010/main">
                <a:solidFill>
                  <a:srgbClr val="FFFFFF"/>
                </a:solidFill>
              </a14:hiddenFill>
            </a:ext>
          </a:extLst>
        </p:spPr>
      </p:pic>
      <p:sp>
        <p:nvSpPr>
          <p:cNvPr id="115869" name="Text Box 157"/>
          <p:cNvSpPr txBox="1">
            <a:spLocks noChangeArrowheads="1"/>
          </p:cNvSpPr>
          <p:nvPr/>
        </p:nvSpPr>
        <p:spPr bwMode="auto">
          <a:xfrm>
            <a:off x="4564062" y="6488668"/>
            <a:ext cx="30559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rgbClr val="0000FF"/>
                </a:solidFill>
              </a:rPr>
              <a:t>Blastocyst inner mass cells</a:t>
            </a:r>
          </a:p>
        </p:txBody>
      </p:sp>
      <p:pic>
        <p:nvPicPr>
          <p:cNvPr id="115870" name="Picture 158" descr="http://25.media.tumblr.com/tumblr_m7fhky8n3f1qzcf71o1_400.jpg"/>
          <p:cNvPicPr>
            <a:picLocks noChangeAspect="1" noChangeArrowheads="1"/>
          </p:cNvPicPr>
          <p:nvPr/>
        </p:nvPicPr>
        <p:blipFill>
          <a:blip r:embed="rId5">
            <a:extLst>
              <a:ext uri="{28A0092B-C50C-407E-A947-70E740481C1C}">
                <a14:useLocalDpi xmlns:a14="http://schemas.microsoft.com/office/drawing/2010/main" val="0"/>
              </a:ext>
            </a:extLst>
          </a:blip>
          <a:srcRect l="8571" t="10170" r="8571" b="10170"/>
          <a:stretch>
            <a:fillRect/>
          </a:stretch>
        </p:blipFill>
        <p:spPr bwMode="auto">
          <a:xfrm>
            <a:off x="4724400" y="990600"/>
            <a:ext cx="26670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871" name="Text Box 159"/>
          <p:cNvSpPr txBox="1">
            <a:spLocks noChangeArrowheads="1"/>
          </p:cNvSpPr>
          <p:nvPr/>
        </p:nvSpPr>
        <p:spPr bwMode="auto">
          <a:xfrm>
            <a:off x="5334000" y="3124200"/>
            <a:ext cx="13837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FF"/>
                </a:solidFill>
              </a:rPr>
              <a:t>8-cell stage</a:t>
            </a:r>
          </a:p>
        </p:txBody>
      </p:sp>
      <p:pic>
        <p:nvPicPr>
          <p:cNvPr id="115872" name="Picture 160" descr="http://www.visualphotos.com/photo/1x7548812/Coloured_SEM_of_human_embryo_at_the_2-cell_stage_p680388.jpg"/>
          <p:cNvPicPr>
            <a:picLocks noChangeAspect="1" noChangeArrowheads="1"/>
          </p:cNvPicPr>
          <p:nvPr/>
        </p:nvPicPr>
        <p:blipFill>
          <a:blip r:embed="rId6">
            <a:extLst>
              <a:ext uri="{28A0092B-C50C-407E-A947-70E740481C1C}">
                <a14:useLocalDpi xmlns:a14="http://schemas.microsoft.com/office/drawing/2010/main" val="0"/>
              </a:ext>
            </a:extLst>
          </a:blip>
          <a:srcRect l="7217" t="27490" r="7217" b="31418"/>
          <a:stretch>
            <a:fillRect/>
          </a:stretch>
        </p:blipFill>
        <p:spPr bwMode="auto">
          <a:xfrm>
            <a:off x="838200" y="1295400"/>
            <a:ext cx="28035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864" name="Text Box 152"/>
          <p:cNvSpPr txBox="1">
            <a:spLocks noChangeArrowheads="1"/>
          </p:cNvSpPr>
          <p:nvPr/>
        </p:nvSpPr>
        <p:spPr bwMode="auto">
          <a:xfrm>
            <a:off x="1447800" y="3135868"/>
            <a:ext cx="10919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FF"/>
                </a:solidFill>
              </a:rPr>
              <a:t>cleavage</a:t>
            </a:r>
          </a:p>
        </p:txBody>
      </p:sp>
    </p:spTree>
    <p:extLst>
      <p:ext uri="{BB962C8B-B14F-4D97-AF65-F5344CB8AC3E}">
        <p14:creationId xmlns:p14="http://schemas.microsoft.com/office/powerpoint/2010/main" val="2539504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287959"/>
            <a:ext cx="8534400" cy="769441"/>
          </a:xfrm>
          <a:prstGeom prst="rect">
            <a:avLst/>
          </a:prstGeom>
        </p:spPr>
        <p:txBody>
          <a:bodyPr wrap="square">
            <a:spAutoFit/>
          </a:bodyPr>
          <a:lstStyle/>
          <a:p>
            <a:pPr algn="ctr"/>
            <a:r>
              <a:rPr lang="en-US" sz="4400" b="1" dirty="0"/>
              <a:t>Approved </a:t>
            </a:r>
            <a:r>
              <a:rPr lang="en-US" sz="4400" b="1" dirty="0" smtClean="0"/>
              <a:t>By </a:t>
            </a:r>
            <a:endParaRPr lang="en-US" sz="4400" dirty="0"/>
          </a:p>
        </p:txBody>
      </p:sp>
      <p:sp>
        <p:nvSpPr>
          <p:cNvPr id="9" name="Rectangle 8"/>
          <p:cNvSpPr/>
          <p:nvPr/>
        </p:nvSpPr>
        <p:spPr>
          <a:xfrm>
            <a:off x="304800" y="3276600"/>
            <a:ext cx="8686800" cy="769441"/>
          </a:xfrm>
          <a:prstGeom prst="rect">
            <a:avLst/>
          </a:prstGeom>
        </p:spPr>
        <p:txBody>
          <a:bodyPr wrap="square">
            <a:spAutoFit/>
          </a:bodyPr>
          <a:lstStyle/>
          <a:p>
            <a:pPr algn="ctr"/>
            <a:r>
              <a:rPr lang="en-US" sz="4400" b="1" dirty="0" smtClean="0"/>
              <a:t>M. Enamul </a:t>
            </a:r>
            <a:r>
              <a:rPr lang="en-US" sz="4400" b="1" dirty="0"/>
              <a:t>Hoque</a:t>
            </a:r>
            <a:r>
              <a:rPr lang="en-US" sz="4400" dirty="0" smtClean="0"/>
              <a:t> </a:t>
            </a:r>
            <a:endParaRPr lang="en-US" sz="4400" dirty="0"/>
          </a:p>
        </p:txBody>
      </p:sp>
    </p:spTree>
    <p:extLst>
      <p:ext uri="{BB962C8B-B14F-4D97-AF65-F5344CB8AC3E}">
        <p14:creationId xmlns:p14="http://schemas.microsoft.com/office/powerpoint/2010/main" val="3331051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2050" name="Picture 2" descr="C:\Users\mounika\Desktop\EB PICS\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0" y="3505200"/>
            <a:ext cx="9144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nvSpPr>
        <p:spPr>
          <a:xfrm>
            <a:off x="112426" y="76200"/>
            <a:ext cx="8879174" cy="3657600"/>
          </a:xfrm>
          <a:prstGeom prst="rect">
            <a:avLst/>
          </a:prstGeom>
          <a:effectLst/>
        </p:spPr>
        <p:txBody>
          <a:bodyPr vert="horz" wrap="square" lIns="91440" tIns="45720" rIns="91440" bIns="45720" rtlCol="0" anchor="b" anchorCtr="0">
            <a:noAutofit/>
          </a:bodyPr>
          <a:lstStyle/>
          <a:p>
            <a:pPr algn="just">
              <a:lnSpc>
                <a:spcPct val="115000"/>
              </a:lnSpc>
              <a:spcAft>
                <a:spcPts val="1000"/>
              </a:spcAft>
            </a:pPr>
            <a:r>
              <a:rPr lang="en-US" sz="2400" b="1" dirty="0">
                <a:solidFill>
                  <a:srgbClr val="0000FF"/>
                </a:solidFill>
                <a:effectLst/>
                <a:latin typeface="Verdana" panose="020B0604030504040204" pitchFamily="34" charset="0"/>
                <a:ea typeface="Verdana" panose="020B0604030504040204" pitchFamily="34" charset="0"/>
                <a:cs typeface="Verdana" panose="020B0604030504040204" pitchFamily="34" charset="0"/>
              </a:rPr>
              <a:t>OMICS </a:t>
            </a:r>
            <a:r>
              <a:rPr lang="en-US" sz="2400" b="1" dirty="0">
                <a:solidFill>
                  <a:srgbClr val="0000FF"/>
                </a:solidFill>
                <a:latin typeface="Verdana" panose="020B0604030504040204" pitchFamily="34" charset="0"/>
                <a:ea typeface="Verdana" panose="020B0604030504040204" pitchFamily="34" charset="0"/>
                <a:cs typeface="Verdana" panose="020B0604030504040204" pitchFamily="34" charset="0"/>
              </a:rPr>
              <a:t>International </a:t>
            </a:r>
            <a:r>
              <a:rPr lang="en-US" sz="2400" b="1" dirty="0">
                <a:solidFill>
                  <a:srgbClr val="0000FF"/>
                </a:solidFill>
                <a:effectLst/>
                <a:latin typeface="Verdana" panose="020B0604030504040204" pitchFamily="34" charset="0"/>
                <a:ea typeface="Verdana" panose="020B0604030504040204" pitchFamily="34" charset="0"/>
                <a:cs typeface="Verdana" panose="020B0604030504040204" pitchFamily="34" charset="0"/>
              </a:rPr>
              <a:t>Open Access Membership</a:t>
            </a:r>
            <a:endParaRPr lang="en-MY" sz="2400" b="1" dirty="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algn="just">
              <a:lnSpc>
                <a:spcPct val="115000"/>
              </a:lnSpc>
              <a:spcAft>
                <a:spcPts val="1000"/>
              </a:spcAft>
            </a:pPr>
            <a:r>
              <a:rPr lang="en-US" sz="2400" dirty="0">
                <a:solidFill>
                  <a:srgbClr val="0000FF"/>
                </a:solidFill>
                <a:effectLst/>
                <a:latin typeface="Verdana" panose="020B0604030504040204" pitchFamily="34" charset="0"/>
                <a:ea typeface="Verdana" panose="020B0604030504040204" pitchFamily="34" charset="0"/>
                <a:cs typeface="Verdana" panose="020B0604030504040204" pitchFamily="34" charset="0"/>
              </a:rPr>
              <a:t>OMICS </a:t>
            </a:r>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International </a:t>
            </a:r>
            <a:r>
              <a:rPr lang="en-US" sz="2400" dirty="0">
                <a:solidFill>
                  <a:srgbClr val="0000FF"/>
                </a:solidFill>
                <a:effectLst/>
                <a:latin typeface="Verdana" panose="020B0604030504040204" pitchFamily="34" charset="0"/>
                <a:ea typeface="Verdana" panose="020B0604030504040204" pitchFamily="34" charset="0"/>
                <a:cs typeface="Verdana" panose="020B0604030504040204" pitchFamily="34" charset="0"/>
              </a:rPr>
              <a:t>Open Access Membership enables academic and research institutions, funders and corporations to actively encourage open access in scholarly communication and the dissemination of research published by their authors.</a:t>
            </a:r>
            <a:br>
              <a:rPr lang="en-US" sz="2400" dirty="0">
                <a:solidFill>
                  <a:srgbClr val="0000FF"/>
                </a:solidFill>
                <a:effectLst/>
                <a:latin typeface="Verdana" panose="020B0604030504040204" pitchFamily="34" charset="0"/>
                <a:ea typeface="Verdana" panose="020B0604030504040204" pitchFamily="34" charset="0"/>
                <a:cs typeface="Verdana" panose="020B0604030504040204" pitchFamily="34" charset="0"/>
              </a:rPr>
            </a:br>
            <a:r>
              <a:rPr lang="en-US" sz="2400" dirty="0">
                <a:solidFill>
                  <a:srgbClr val="0000FF"/>
                </a:solidFill>
                <a:effectLst/>
                <a:latin typeface="Verdana" panose="020B0604030504040204" pitchFamily="34" charset="0"/>
                <a:ea typeface="Verdana" panose="020B0604030504040204" pitchFamily="34" charset="0"/>
                <a:cs typeface="Verdana" panose="020B0604030504040204" pitchFamily="34" charset="0"/>
              </a:rPr>
              <a:t>For more details and benefits, click on the link below:</a:t>
            </a:r>
            <a:endParaRPr lang="en-MY" sz="2400" dirty="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algn="just">
              <a:lnSpc>
                <a:spcPct val="115000"/>
              </a:lnSpc>
              <a:spcAft>
                <a:spcPts val="1000"/>
              </a:spcAft>
            </a:pPr>
            <a:r>
              <a:rPr lang="en-MY" sz="2400" u="none" strike="noStrike" dirty="0">
                <a:solidFill>
                  <a:srgbClr val="0000FF"/>
                </a:solidFill>
                <a:effectLst/>
                <a:latin typeface="Verdana" panose="020B0604030504040204" pitchFamily="34" charset="0"/>
                <a:ea typeface="Verdana" panose="020B0604030504040204" pitchFamily="34" charset="0"/>
                <a:cs typeface="Verdana" panose="020B0604030504040204" pitchFamily="34" charset="0"/>
                <a:hlinkClick r:id="rId3"/>
              </a:rPr>
              <a:t>http://omicsonline.org/membership.php</a:t>
            </a:r>
            <a:r>
              <a:rPr lang="en-US" sz="2400" dirty="0">
                <a:solidFill>
                  <a:srgbClr val="0000FF"/>
                </a:solidFill>
                <a:effectLst/>
                <a:latin typeface="Verdana" panose="020B0604030504040204" pitchFamily="34" charset="0"/>
                <a:ea typeface="Verdana" panose="020B0604030504040204" pitchFamily="34" charset="0"/>
                <a:cs typeface="Verdana" panose="020B0604030504040204" pitchFamily="34" charset="0"/>
              </a:rPr>
              <a:t> </a:t>
            </a:r>
            <a:endParaRPr lang="en-MY" sz="2400" dirty="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96949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219200"/>
            <a:ext cx="8763000" cy="5257800"/>
          </a:xfrm>
        </p:spPr>
        <p:txBody>
          <a:bodyPr>
            <a:noAutofit/>
          </a:bodyPr>
          <a:lstStyle/>
          <a:p>
            <a:pPr indent="457200" algn="just">
              <a:lnSpc>
                <a:spcPct val="120000"/>
              </a:lnSpc>
              <a:spcBef>
                <a:spcPts val="0"/>
              </a:spcBef>
              <a:spcAft>
                <a:spcPts val="0"/>
              </a:spcAft>
            </a:pP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January </a:t>
            </a: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2011 – To date Associate </a:t>
            </a: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Professor, </a:t>
            </a: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Department of Mechanical, Materials &amp; Manufacturing Engineering; University of Nottingham Malaysia </a:t>
            </a: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Campus</a:t>
            </a:r>
          </a:p>
          <a:p>
            <a:pPr indent="457200" algn="just">
              <a:lnSpc>
                <a:spcPct val="120000"/>
              </a:lnSpc>
              <a:spcBef>
                <a:spcPts val="0"/>
              </a:spcBef>
              <a:spcAft>
                <a:spcPts val="0"/>
              </a:spcAft>
            </a:pPr>
            <a:endPar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endParaRPr>
          </a:p>
          <a:p>
            <a:pPr indent="457200" algn="just">
              <a:lnSpc>
                <a:spcPct val="120000"/>
              </a:lnSpc>
              <a:spcBef>
                <a:spcPts val="0"/>
              </a:spcBef>
              <a:spcAft>
                <a:spcPts val="0"/>
              </a:spcAft>
            </a:pP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August </a:t>
            </a: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2007 – December 2010 Assistant </a:t>
            </a: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Professor, </a:t>
            </a: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Department of Mechanical, Materials &amp; Manufacturing Engineering; University of Nottingham Malaysia </a:t>
            </a: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Campus </a:t>
            </a:r>
          </a:p>
          <a:p>
            <a:pPr indent="457200" algn="just">
              <a:lnSpc>
                <a:spcPct val="120000"/>
              </a:lnSpc>
              <a:spcBef>
                <a:spcPts val="0"/>
              </a:spcBef>
              <a:spcAft>
                <a:spcPts val="0"/>
              </a:spcAft>
            </a:pPr>
            <a:endPar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indent="457200" algn="just">
              <a:lnSpc>
                <a:spcPct val="120000"/>
              </a:lnSpc>
              <a:spcBef>
                <a:spcPts val="0"/>
              </a:spcBef>
              <a:spcAft>
                <a:spcPts val="0"/>
              </a:spcAft>
            </a:pP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May </a:t>
            </a: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2000 – July 2007 Research </a:t>
            </a: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Scholar, Division </a:t>
            </a: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of Bioengineering, </a:t>
            </a: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Department of </a:t>
            </a: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Mechanical Engineering National University of </a:t>
            </a: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Singapore</a:t>
            </a:r>
          </a:p>
          <a:p>
            <a:pPr indent="457200" algn="just">
              <a:lnSpc>
                <a:spcPct val="120000"/>
              </a:lnSpc>
              <a:spcBef>
                <a:spcPts val="0"/>
              </a:spcBef>
              <a:spcAft>
                <a:spcPts val="0"/>
              </a:spcAft>
            </a:pPr>
            <a:endPar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indent="457200" algn="just">
              <a:lnSpc>
                <a:spcPct val="120000"/>
              </a:lnSpc>
              <a:spcBef>
                <a:spcPts val="0"/>
              </a:spcBef>
              <a:spcAft>
                <a:spcPts val="0"/>
              </a:spcAft>
            </a:pP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March </a:t>
            </a: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1999 – April 2000 System Support </a:t>
            </a: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Engineer, Spectra </a:t>
            </a: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Solutions Limited, </a:t>
            </a: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Bangladesh </a:t>
            </a:r>
          </a:p>
          <a:p>
            <a:pPr indent="457200" algn="just">
              <a:lnSpc>
                <a:spcPct val="120000"/>
              </a:lnSpc>
              <a:spcBef>
                <a:spcPts val="0"/>
              </a:spcBef>
              <a:spcAft>
                <a:spcPts val="0"/>
              </a:spcAft>
            </a:pPr>
            <a:endPar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just"/>
            <a:endPar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ctrTitle"/>
          </p:nvPr>
        </p:nvSpPr>
        <p:spPr>
          <a:xfrm>
            <a:off x="685800" y="76201"/>
            <a:ext cx="7772400" cy="1066800"/>
          </a:xfrm>
        </p:spPr>
        <p:txBody>
          <a:bodyPr/>
          <a:lstStyle/>
          <a:p>
            <a:pPr marL="182880" indent="0">
              <a:buNone/>
            </a:pPr>
            <a:r>
              <a:rPr lang="en-US" sz="4800" dirty="0" smtClean="0"/>
              <a:t>CAREER HISTORY</a:t>
            </a:r>
            <a:endParaRPr lang="en-US" sz="4800" dirty="0"/>
          </a:p>
        </p:txBody>
      </p:sp>
      <p:pic>
        <p:nvPicPr>
          <p:cNvPr id="3075" name="Picture 3" descr="C:\Users\mounika\Desktop\EB PICS\biography-book-lock-key-private-security-concept-d-render-illustration-422223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444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1" y="1609136"/>
            <a:ext cx="5791199" cy="4867864"/>
          </a:xfrm>
        </p:spPr>
        <p:txBody>
          <a:bodyPr>
            <a:noAutofit/>
          </a:bodyPr>
          <a:lstStyle/>
          <a:p>
            <a:pPr marL="342900" indent="-342900">
              <a:buFont typeface="Wingdings" panose="05000000000000000000" pitchFamily="2" charset="2"/>
              <a:buChar char="Ø"/>
            </a:pP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Rapid Prototyping </a:t>
            </a: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Technology</a:t>
            </a:r>
          </a:p>
          <a:p>
            <a:pPr marL="342900" indent="-342900">
              <a:buFont typeface="Wingdings" panose="05000000000000000000" pitchFamily="2" charset="2"/>
              <a:buChar char="Ø"/>
            </a:pPr>
            <a:endParaRPr lang="en-US" sz="1000" dirty="0" smtClean="0">
              <a:solidFill>
                <a:srgbClr val="0000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Biomaterials</a:t>
            </a:r>
          </a:p>
          <a:p>
            <a:pPr marL="342900" indent="-342900">
              <a:buFont typeface="Wingdings" panose="05000000000000000000" pitchFamily="2" charset="2"/>
              <a:buChar char="Ø"/>
            </a:pPr>
            <a:endParaRPr lang="en-US" sz="1000" dirty="0" smtClean="0">
              <a:solidFill>
                <a:srgbClr val="0000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Tissue Engineering</a:t>
            </a:r>
          </a:p>
          <a:p>
            <a:pPr marL="342900" indent="-342900">
              <a:buFont typeface="Wingdings" panose="05000000000000000000" pitchFamily="2" charset="2"/>
              <a:buChar char="Ø"/>
            </a:pPr>
            <a:endParaRPr lang="en-US" sz="1000" dirty="0" smtClean="0">
              <a:solidFill>
                <a:srgbClr val="0000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Stem Cells</a:t>
            </a:r>
          </a:p>
          <a:p>
            <a:pPr marL="342900" indent="-342900">
              <a:buFont typeface="Wingdings" panose="05000000000000000000" pitchFamily="2" charset="2"/>
              <a:buChar char="Ø"/>
            </a:pPr>
            <a:endParaRPr lang="en-US" sz="1000" dirty="0" smtClean="0">
              <a:solidFill>
                <a:srgbClr val="0000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Bioenergy</a:t>
            </a:r>
          </a:p>
          <a:p>
            <a:pPr marL="342900" indent="-342900">
              <a:buFont typeface="Wingdings" panose="05000000000000000000" pitchFamily="2" charset="2"/>
              <a:buChar char="Ø"/>
            </a:pPr>
            <a:endParaRPr lang="en-US" sz="1000" dirty="0" smtClean="0">
              <a:solidFill>
                <a:srgbClr val="0000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Polymeric Composites</a:t>
            </a:r>
          </a:p>
          <a:p>
            <a:pPr marL="342900" indent="-342900">
              <a:buFont typeface="Wingdings" panose="05000000000000000000" pitchFamily="2" charset="2"/>
              <a:buChar char="Ø"/>
            </a:pPr>
            <a:endParaRPr lang="en-US" sz="1000" dirty="0" smtClean="0">
              <a:solidFill>
                <a:srgbClr val="0000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Nanomaterials</a:t>
            </a:r>
          </a:p>
          <a:p>
            <a:pPr marL="342900" indent="-342900">
              <a:buFont typeface="Wingdings" panose="05000000000000000000" pitchFamily="2" charset="2"/>
              <a:buChar char="Ø"/>
            </a:pPr>
            <a:endParaRPr lang="en-US" sz="1000" dirty="0" smtClean="0">
              <a:solidFill>
                <a:srgbClr val="0000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Food Technology</a:t>
            </a:r>
            <a:endPar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endPar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ctrTitle"/>
          </p:nvPr>
        </p:nvSpPr>
        <p:spPr>
          <a:xfrm>
            <a:off x="0" y="304800"/>
            <a:ext cx="6629400" cy="1793167"/>
          </a:xfrm>
        </p:spPr>
        <p:txBody>
          <a:bodyPr/>
          <a:lstStyle/>
          <a:p>
            <a:pPr marL="182880" indent="0">
              <a:buNone/>
            </a:pPr>
            <a:r>
              <a:rPr lang="en-US" sz="4800" dirty="0" smtClean="0"/>
              <a:t>RESEARCH INTEREST</a:t>
            </a:r>
            <a:endParaRPr lang="en-US" sz="4800" dirty="0"/>
          </a:p>
        </p:txBody>
      </p:sp>
      <p:pic>
        <p:nvPicPr>
          <p:cNvPr id="6" name="Picture 2" descr="C:\Users\mounika\Desktop\EB PIC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28956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3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 y="1219200"/>
            <a:ext cx="8915400" cy="5486400"/>
          </a:xfrm>
        </p:spPr>
        <p:txBody>
          <a:bodyPr>
            <a:noAutofit/>
          </a:bodyPr>
          <a:lstStyle/>
          <a:p>
            <a:pPr lvl="0" algn="just"/>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Md Enamul Hoque, Terrence Teh Hooi Meng, Leng Chuan Yong,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Moniruddin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Chowdhury, Gunnaeswara Prasad Rangabhatala.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Hybrid</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3D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scaffolds</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for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potential</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tissue</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engineering</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applications</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Fabrication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and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characterization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Materials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Letters</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Vol. 131, pp. 255, 2014;doi: </a:t>
            </a:r>
            <a:r>
              <a:rPr lang="x-none" sz="1500">
                <a:solidFill>
                  <a:srgbClr val="0000FF"/>
                </a:solidFill>
                <a:latin typeface="Verdana" panose="020B0604030504040204" pitchFamily="34" charset="0"/>
                <a:ea typeface="Verdana" panose="020B0604030504040204" pitchFamily="34" charset="0"/>
                <a:cs typeface="Verdana" panose="020B0604030504040204" pitchFamily="34" charset="0"/>
                <a:hlinkClick r:id="rId2"/>
              </a:rPr>
              <a:t>http://dx.doi.org/10.1016/j.matlet.2014.05.111</a:t>
            </a:r>
            <a:endParaRPr lang="en-MY" sz="15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lvl="0" algn="just"/>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Azizeh</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-Mitra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Yousefi</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Md Enamul Hoque,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R.G.S.V.Prasad</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Nicholas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Uth</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Current</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Strategies</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in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Gradient-based</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Scaffold</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Design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for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Osteochondral</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Tissue</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Engineering: A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Review</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Journal of Biomedical Materials Research: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Part</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Published</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online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on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01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October</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2014); </a:t>
            </a:r>
            <a:r>
              <a:rPr lang="x-none" sz="1500">
                <a:solidFill>
                  <a:srgbClr val="0000FF"/>
                </a:solidFill>
                <a:latin typeface="Verdana" panose="020B0604030504040204" pitchFamily="34" charset="0"/>
                <a:ea typeface="Verdana" panose="020B0604030504040204" pitchFamily="34" charset="0"/>
                <a:cs typeface="Verdana" panose="020B0604030504040204" pitchFamily="34" charset="0"/>
              </a:rPr>
              <a:t>DOI: 10.1002/jbm.a.35356</a:t>
            </a:r>
            <a:endParaRPr lang="en-MY" sz="15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lvl="0" algn="just"/>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M. Enamul Hoque, M. A. I. M.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Aminudin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M. Jawaid, M. S. Islam,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Naheed</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Saba</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M. 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Paridah</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Physical</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Mechanical, and Biodegradable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Properties</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of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Meranti</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Wood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Polymer</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Composites</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Materials and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Design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3" tooltip="Go to table of contents for this volume/issue"/>
              </a:rPr>
              <a:t>Vol. 64</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pp. 743, 2014.</a:t>
            </a:r>
            <a:endParaRPr lang="en-MY" sz="15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lgn="just"/>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4"/>
              </a:rPr>
              <a:t>http://dx.doi.org/10.1016/j.matdes.2014.08.024</a:t>
            </a:r>
            <a:endParaRPr lang="en-MY" sz="15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lvl="0" algn="just"/>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5"/>
              </a:rPr>
              <a:t>Sheikh</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5"/>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5"/>
              </a:rPr>
              <a:t>Imranudin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5"/>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5"/>
              </a:rPr>
              <a:t>Sheikh</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5"/>
              </a:rPr>
              <a:t>-Ali</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6"/>
              </a:rPr>
              <a:t>Akil</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6"/>
              </a:rPr>
              <a:t> Ahmad</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7"/>
              </a:rPr>
              <a:t>Siti-Hamidah</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7"/>
              </a:rPr>
              <a:t> Mohd-</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7"/>
              </a:rPr>
              <a:t>Setapar</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8"/>
              </a:rPr>
              <a:t>Zainul</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8"/>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8"/>
              </a:rPr>
              <a:t>Akmal</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8"/>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8"/>
              </a:rPr>
              <a:t>Zakaria</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9"/>
              </a:rPr>
              <a:t>Norfahana</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9"/>
              </a:rPr>
              <a:t> Abdul-</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9"/>
              </a:rPr>
              <a:t>Talib</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0"/>
              </a:rPr>
              <a:t>Aidee</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0"/>
              </a:rPr>
              <a:t>Kamal</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0"/>
              </a:rPr>
              <a:t>Khamis</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1"/>
              </a:rPr>
              <a:t>Md Enamul Hoque</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The</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Potential</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Hazards</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of Aspergillus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sp</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in Food and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Feeds</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and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the</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Role of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Biological</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Treatment</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Review</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Journal of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Microbiology</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Vol. 52(10), pp. 807-818, 2014; </a:t>
            </a:r>
            <a:r>
              <a:rPr lang="x-none" sz="1500">
                <a:solidFill>
                  <a:srgbClr val="0000FF"/>
                </a:solidFill>
                <a:latin typeface="Verdana" panose="020B0604030504040204" pitchFamily="34" charset="0"/>
                <a:ea typeface="Verdana" panose="020B0604030504040204" pitchFamily="34" charset="0"/>
                <a:cs typeface="Verdana" panose="020B0604030504040204" pitchFamily="34" charset="0"/>
              </a:rPr>
              <a:t>DOI: 10.1007/s12275-014-4294-7</a:t>
            </a:r>
            <a:endParaRPr lang="en-MY" sz="15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lvl="0" algn="just"/>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2"/>
              </a:rPr>
              <a:t>Sheik</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2"/>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2"/>
              </a:rPr>
              <a:t>Mohideen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2"/>
              </a:rPr>
              <a:t> Mohamed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2"/>
              </a:rPr>
              <a:t>Nainar</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3"/>
              </a:rPr>
              <a:t>Shahida</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3"/>
              </a:rPr>
              <a:t> Begum</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4"/>
              </a:rPr>
              <a:t>M. N. M.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4"/>
              </a:rPr>
              <a:t>Ansari</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5"/>
              </a:rPr>
              <a:t>Md. Enamul Hoque</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6"/>
              </a:rPr>
              <a:t>S.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6"/>
              </a:rPr>
              <a:t>Sharen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6"/>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6"/>
              </a:rPr>
              <a:t>Aini</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7"/>
              </a:rPr>
              <a:t>M. H.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7"/>
              </a:rPr>
              <a:t>Ng</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8"/>
              </a:rPr>
              <a:t>B. H. I. Ruszymah</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Effect</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of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compatibilizers</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on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in vitro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biocompatibility</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of PLA-HA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bioscaffold</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9"/>
              </a:rPr>
              <a:t>Bioinspired</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9"/>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9"/>
              </a:rPr>
              <a:t>Biomimetic</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19"/>
              </a:rPr>
              <a:t> and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hlinkClick r:id="rId19"/>
              </a:rPr>
              <a:t>Nanobiomaterials</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Published</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online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on</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07 </a:t>
            </a:r>
            <a:r>
              <a:rPr lang="es-ES" sz="1500" dirty="0" err="1">
                <a:solidFill>
                  <a:srgbClr val="0000FF"/>
                </a:solidFill>
                <a:latin typeface="Verdana" panose="020B0604030504040204" pitchFamily="34" charset="0"/>
                <a:ea typeface="Verdana" panose="020B0604030504040204" pitchFamily="34" charset="0"/>
                <a:cs typeface="Verdana" panose="020B0604030504040204" pitchFamily="34" charset="0"/>
              </a:rPr>
              <a:t>August</a:t>
            </a:r>
            <a:r>
              <a:rPr lang="es-ES" sz="1500" dirty="0">
                <a:solidFill>
                  <a:srgbClr val="0000FF"/>
                </a:solidFill>
                <a:latin typeface="Verdana" panose="020B0604030504040204" pitchFamily="34" charset="0"/>
                <a:ea typeface="Verdana" panose="020B0604030504040204" pitchFamily="34" charset="0"/>
                <a:cs typeface="Verdana" panose="020B0604030504040204" pitchFamily="34" charset="0"/>
              </a:rPr>
              <a:t> 2014); DOI: </a:t>
            </a:r>
            <a:r>
              <a:rPr lang="en-MY" sz="1500" dirty="0" smtClean="0">
                <a:solidFill>
                  <a:srgbClr val="0000FF"/>
                </a:solidFill>
                <a:latin typeface="Verdana" panose="020B0604030504040204" pitchFamily="34" charset="0"/>
                <a:ea typeface="Verdana" panose="020B0604030504040204" pitchFamily="34" charset="0"/>
                <a:cs typeface="Verdana" panose="020B0604030504040204" pitchFamily="34" charset="0"/>
                <a:hlinkClick r:id="rId20"/>
              </a:rPr>
              <a:t>10.1680/bbn.14.00014</a:t>
            </a:r>
            <a:endParaRPr lang="en-MY" sz="15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ctrTitle"/>
          </p:nvPr>
        </p:nvSpPr>
        <p:spPr>
          <a:xfrm>
            <a:off x="76200" y="76200"/>
            <a:ext cx="8534400" cy="990600"/>
          </a:xfrm>
        </p:spPr>
        <p:txBody>
          <a:bodyPr/>
          <a:lstStyle/>
          <a:p>
            <a:pPr marL="182880" indent="0">
              <a:buNone/>
            </a:pPr>
            <a:r>
              <a:rPr lang="en-US" sz="2800" dirty="0">
                <a:latin typeface="Verdana" panose="020B0604030504040204" pitchFamily="34" charset="0"/>
                <a:ea typeface="Verdana" panose="020B0604030504040204" pitchFamily="34" charset="0"/>
                <a:cs typeface="Verdana" panose="020B0604030504040204" pitchFamily="34" charset="0"/>
              </a:rPr>
              <a:t>RECENT </a:t>
            </a:r>
            <a:r>
              <a:rPr lang="en-US" sz="2800" dirty="0" smtClean="0">
                <a:latin typeface="Verdana" panose="020B0604030504040204" pitchFamily="34" charset="0"/>
                <a:ea typeface="Verdana" panose="020B0604030504040204" pitchFamily="34" charset="0"/>
                <a:cs typeface="Verdana" panose="020B0604030504040204" pitchFamily="34" charset="0"/>
              </a:rPr>
              <a:t>PUBLICATIONS</a:t>
            </a:r>
            <a:br>
              <a:rPr lang="en-US" sz="2800" dirty="0" smtClean="0">
                <a:latin typeface="Verdana" panose="020B0604030504040204" pitchFamily="34" charset="0"/>
                <a:ea typeface="Verdana" panose="020B0604030504040204" pitchFamily="34" charset="0"/>
                <a:cs typeface="Verdana" panose="020B0604030504040204" pitchFamily="34" charset="0"/>
              </a:rPr>
            </a:br>
            <a:r>
              <a:rPr lang="en-US" sz="2800" dirty="0" smtClean="0">
                <a:latin typeface="Verdana" panose="020B0604030504040204" pitchFamily="34" charset="0"/>
                <a:ea typeface="Verdana" panose="020B0604030504040204" pitchFamily="34" charset="0"/>
                <a:cs typeface="Verdana" panose="020B0604030504040204" pitchFamily="34" charset="0"/>
              </a:rPr>
              <a:t>          (Selected)</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3" descr="C:\Users\mounika\Desktop\EB PICS\index.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12991" y="0"/>
            <a:ext cx="2578609"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777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a:xfrm>
            <a:off x="838200" y="228600"/>
            <a:ext cx="7175351" cy="838199"/>
          </a:xfrm>
        </p:spPr>
        <p:txBody>
          <a:bodyPr/>
          <a:lstStyle/>
          <a:p>
            <a:pPr marL="182880" indent="0" algn="ctr">
              <a:buNone/>
            </a:pPr>
            <a:r>
              <a:rPr lang="en-US" altLang="en-US" sz="3600" dirty="0" smtClean="0">
                <a:solidFill>
                  <a:schemeClr val="tx1"/>
                </a:solidFill>
              </a:rPr>
              <a:t>STEM CELLS</a:t>
            </a:r>
            <a:br>
              <a:rPr lang="en-US" altLang="en-US" sz="3600" dirty="0" smtClean="0">
                <a:solidFill>
                  <a:schemeClr val="tx1"/>
                </a:solidFill>
              </a:rPr>
            </a:br>
            <a:endParaRPr lang="en-US" sz="3600" dirty="0">
              <a:solidFill>
                <a:schemeClr val="tx1"/>
              </a:solidFill>
            </a:endParaRPr>
          </a:p>
        </p:txBody>
      </p:sp>
      <p:pic>
        <p:nvPicPr>
          <p:cNvPr id="6" name="Picture 3" descr="http://4.bp.blogspot.com/-9lz9TrMsMIw/T8IqYfFKHsI/AAAAAAAARpA/LUajlzxrJP0/s1600/PRinc_rm_composite_SEM_of_cell_div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82000" cy="504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4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ounika\Desktop\EB PIC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657600" cy="6705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1668" y="1129389"/>
            <a:ext cx="4648200" cy="5558445"/>
          </a:xfrm>
          <a:prstGeom prst="rect">
            <a:avLst/>
          </a:prstGeom>
        </p:spPr>
        <p:txBody>
          <a:bodyPr wrap="square">
            <a:spAutoFit/>
          </a:bodyPr>
          <a:lstStyle/>
          <a:p>
            <a:pPr algn="just">
              <a:spcBef>
                <a:spcPct val="20000"/>
              </a:spcBef>
              <a:buFontTx/>
              <a:buChar char="•"/>
            </a:pPr>
            <a:r>
              <a:rPr lang="en-AU" altLang="en-US" sz="2400" dirty="0" smtClean="0">
                <a:solidFill>
                  <a:srgbClr val="0000FF"/>
                </a:solidFill>
                <a:latin typeface="Calibri" panose="020F0502020204030204" pitchFamily="34" charset="0"/>
              </a:rPr>
              <a:t>The </a:t>
            </a:r>
            <a:r>
              <a:rPr lang="en-AU" altLang="en-US" sz="2400" dirty="0">
                <a:solidFill>
                  <a:srgbClr val="0000FF"/>
                </a:solidFill>
                <a:latin typeface="Calibri" panose="020F0502020204030204" pitchFamily="34" charset="0"/>
              </a:rPr>
              <a:t>body is made up of about 200 different kinds of specialised cells such as muscle cells, nerve cells, fat cells and skin </a:t>
            </a:r>
            <a:r>
              <a:rPr lang="en-AU" altLang="en-US" sz="2400" dirty="0" smtClean="0">
                <a:solidFill>
                  <a:srgbClr val="0000FF"/>
                </a:solidFill>
                <a:latin typeface="Calibri" panose="020F0502020204030204" pitchFamily="34" charset="0"/>
              </a:rPr>
              <a:t>cells etc.</a:t>
            </a:r>
            <a:endParaRPr lang="en-AU" altLang="en-US" sz="2400" dirty="0">
              <a:solidFill>
                <a:srgbClr val="0000FF"/>
              </a:solidFill>
              <a:latin typeface="Calibri" panose="020F0502020204030204" pitchFamily="34" charset="0"/>
            </a:endParaRPr>
          </a:p>
          <a:p>
            <a:pPr algn="just">
              <a:spcBef>
                <a:spcPct val="20000"/>
              </a:spcBef>
              <a:buFontTx/>
              <a:buChar char="•"/>
            </a:pPr>
            <a:r>
              <a:rPr lang="en-AU" altLang="en-US" sz="2400" dirty="0">
                <a:solidFill>
                  <a:srgbClr val="0000FF"/>
                </a:solidFill>
                <a:latin typeface="Calibri" panose="020F0502020204030204" pitchFamily="34" charset="0"/>
              </a:rPr>
              <a:t>A</a:t>
            </a:r>
            <a:r>
              <a:rPr lang="en-AU" altLang="en-US" sz="2400" dirty="0" smtClean="0">
                <a:solidFill>
                  <a:srgbClr val="0000FF"/>
                </a:solidFill>
                <a:latin typeface="Calibri" panose="020F0502020204030204" pitchFamily="34" charset="0"/>
              </a:rPr>
              <a:t>ll </a:t>
            </a:r>
            <a:r>
              <a:rPr lang="en-AU" altLang="en-US" sz="2400" dirty="0">
                <a:solidFill>
                  <a:srgbClr val="0000FF"/>
                </a:solidFill>
                <a:latin typeface="Calibri" panose="020F0502020204030204" pitchFamily="34" charset="0"/>
              </a:rPr>
              <a:t>cells in the body come from stem cells</a:t>
            </a:r>
          </a:p>
          <a:p>
            <a:pPr algn="just">
              <a:spcBef>
                <a:spcPct val="20000"/>
              </a:spcBef>
              <a:buFontTx/>
              <a:buChar char="•"/>
            </a:pPr>
            <a:r>
              <a:rPr lang="en-AU" altLang="en-US" sz="2400" dirty="0" smtClean="0">
                <a:solidFill>
                  <a:srgbClr val="0000FF"/>
                </a:solidFill>
                <a:latin typeface="Calibri" panose="020F0502020204030204" pitchFamily="34" charset="0"/>
              </a:rPr>
              <a:t>A </a:t>
            </a:r>
            <a:r>
              <a:rPr lang="en-AU" altLang="en-US" sz="2400" dirty="0">
                <a:solidFill>
                  <a:srgbClr val="0000FF"/>
                </a:solidFill>
                <a:latin typeface="Calibri" panose="020F0502020204030204" pitchFamily="34" charset="0"/>
              </a:rPr>
              <a:t>stem cell is a cell that is not yet specialised</a:t>
            </a:r>
          </a:p>
          <a:p>
            <a:pPr algn="just">
              <a:spcBef>
                <a:spcPct val="20000"/>
              </a:spcBef>
              <a:buFontTx/>
              <a:buChar char="•"/>
            </a:pPr>
            <a:r>
              <a:rPr lang="en-AU" altLang="en-US" sz="2400" dirty="0" smtClean="0">
                <a:solidFill>
                  <a:srgbClr val="0000FF"/>
                </a:solidFill>
                <a:latin typeface="Calibri" panose="020F0502020204030204" pitchFamily="34" charset="0"/>
              </a:rPr>
              <a:t>The </a:t>
            </a:r>
            <a:r>
              <a:rPr lang="en-AU" altLang="en-US" sz="2400" dirty="0">
                <a:solidFill>
                  <a:srgbClr val="0000FF"/>
                </a:solidFill>
                <a:latin typeface="Calibri" panose="020F0502020204030204" pitchFamily="34" charset="0"/>
              </a:rPr>
              <a:t>process of specialisation is </a:t>
            </a:r>
            <a:r>
              <a:rPr lang="en-AU" altLang="en-US" sz="2400" dirty="0" smtClean="0">
                <a:solidFill>
                  <a:srgbClr val="0000FF"/>
                </a:solidFill>
                <a:latin typeface="Calibri" panose="020F0502020204030204" pitchFamily="34" charset="0"/>
              </a:rPr>
              <a:t>called </a:t>
            </a:r>
            <a:r>
              <a:rPr lang="en-AU" altLang="en-US" sz="2400" dirty="0">
                <a:solidFill>
                  <a:srgbClr val="0000FF"/>
                </a:solidFill>
                <a:latin typeface="Calibri" panose="020F0502020204030204" pitchFamily="34" charset="0"/>
              </a:rPr>
              <a:t>differentiation</a:t>
            </a:r>
          </a:p>
          <a:p>
            <a:pPr algn="just">
              <a:spcBef>
                <a:spcPct val="20000"/>
              </a:spcBef>
              <a:buFontTx/>
              <a:buChar char="•"/>
            </a:pPr>
            <a:r>
              <a:rPr lang="en-AU" altLang="en-US" sz="2400" dirty="0" smtClean="0">
                <a:solidFill>
                  <a:srgbClr val="0000FF"/>
                </a:solidFill>
                <a:latin typeface="Calibri" panose="020F0502020204030204" pitchFamily="34" charset="0"/>
              </a:rPr>
              <a:t>Once </a:t>
            </a:r>
            <a:r>
              <a:rPr lang="en-AU" altLang="en-US" sz="2400" dirty="0">
                <a:solidFill>
                  <a:srgbClr val="0000FF"/>
                </a:solidFill>
                <a:latin typeface="Calibri" panose="020F0502020204030204" pitchFamily="34" charset="0"/>
              </a:rPr>
              <a:t>the differentiation pathway of a stem cell has been decided, it can no longer become another type of cell on its own</a:t>
            </a:r>
          </a:p>
        </p:txBody>
      </p:sp>
      <p:sp>
        <p:nvSpPr>
          <p:cNvPr id="4" name="Title 3"/>
          <p:cNvSpPr txBox="1">
            <a:spLocks/>
          </p:cNvSpPr>
          <p:nvPr/>
        </p:nvSpPr>
        <p:spPr>
          <a:xfrm>
            <a:off x="228600" y="76200"/>
            <a:ext cx="4343400" cy="838199"/>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en-US" altLang="en-US" sz="3600" dirty="0" smtClean="0">
                <a:solidFill>
                  <a:schemeClr val="tx1"/>
                </a:solidFill>
              </a:rPr>
              <a:t>STEM CELLS</a:t>
            </a:r>
            <a:br>
              <a:rPr lang="en-US" altLang="en-US" sz="3600" dirty="0" smtClean="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val="3926604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8"/>
          <p:cNvPicPr>
            <a:picLocks noChangeAspect="1" noChangeArrowheads="1"/>
          </p:cNvPicPr>
          <p:nvPr/>
        </p:nvPicPr>
        <p:blipFill>
          <a:blip r:embed="rId3">
            <a:extLst>
              <a:ext uri="{28A0092B-C50C-407E-A947-70E740481C1C}">
                <a14:useLocalDpi xmlns:a14="http://schemas.microsoft.com/office/drawing/2010/main" val="0"/>
              </a:ext>
            </a:extLst>
          </a:blip>
          <a:srcRect l="5768" r="15880"/>
          <a:stretch>
            <a:fillRect/>
          </a:stretch>
        </p:blipFill>
        <p:spPr bwMode="auto">
          <a:xfrm>
            <a:off x="4643438" y="188913"/>
            <a:ext cx="3168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195" name="Picture 29"/>
          <p:cNvPicPr>
            <a:picLocks noChangeAspect="1" noChangeArrowheads="1"/>
          </p:cNvPicPr>
          <p:nvPr/>
        </p:nvPicPr>
        <p:blipFill>
          <a:blip r:embed="rId4">
            <a:extLst>
              <a:ext uri="{28A0092B-C50C-407E-A947-70E740481C1C}">
                <a14:useLocalDpi xmlns:a14="http://schemas.microsoft.com/office/drawing/2010/main" val="0"/>
              </a:ext>
            </a:extLst>
          </a:blip>
          <a:srcRect l="31555" t="36104" r="6200" b="5211"/>
          <a:stretch>
            <a:fillRect/>
          </a:stretch>
        </p:blipFill>
        <p:spPr bwMode="auto">
          <a:xfrm>
            <a:off x="5724525" y="1484313"/>
            <a:ext cx="252095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6" name="Rectangle 3"/>
          <p:cNvSpPr>
            <a:spLocks noChangeArrowheads="1"/>
          </p:cNvSpPr>
          <p:nvPr/>
        </p:nvSpPr>
        <p:spPr bwMode="auto">
          <a:xfrm>
            <a:off x="127000" y="1057275"/>
            <a:ext cx="45164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50000"/>
              </a:spcBef>
              <a:spcAft>
                <a:spcPct val="0"/>
              </a:spcAft>
              <a:defRPr sz="1200" b="1">
                <a:solidFill>
                  <a:schemeClr val="tx1"/>
                </a:solidFill>
                <a:latin typeface="Arial" charset="0"/>
              </a:defRPr>
            </a:lvl6pPr>
            <a:lvl7pPr marL="2971800" indent="-228600" eaLnBrk="0" fontAlgn="base" hangingPunct="0">
              <a:spcBef>
                <a:spcPct val="50000"/>
              </a:spcBef>
              <a:spcAft>
                <a:spcPct val="0"/>
              </a:spcAft>
              <a:defRPr sz="1200" b="1">
                <a:solidFill>
                  <a:schemeClr val="tx1"/>
                </a:solidFill>
                <a:latin typeface="Arial" charset="0"/>
              </a:defRPr>
            </a:lvl7pPr>
            <a:lvl8pPr marL="3429000" indent="-228600" eaLnBrk="0" fontAlgn="base" hangingPunct="0">
              <a:spcBef>
                <a:spcPct val="50000"/>
              </a:spcBef>
              <a:spcAft>
                <a:spcPct val="0"/>
              </a:spcAft>
              <a:defRPr sz="1200" b="1">
                <a:solidFill>
                  <a:schemeClr val="tx1"/>
                </a:solidFill>
                <a:latin typeface="Arial" charset="0"/>
              </a:defRPr>
            </a:lvl8pPr>
            <a:lvl9pPr marL="3886200" indent="-228600" eaLnBrk="0" fontAlgn="base" hangingPunct="0">
              <a:spcBef>
                <a:spcPct val="50000"/>
              </a:spcBef>
              <a:spcAft>
                <a:spcPct val="0"/>
              </a:spcAft>
              <a:defRPr sz="1200" b="1">
                <a:solidFill>
                  <a:schemeClr val="tx1"/>
                </a:solidFill>
                <a:latin typeface="Arial" charset="0"/>
              </a:defRPr>
            </a:lvl9pPr>
          </a:lstStyle>
          <a:p>
            <a:pPr eaLnBrk="1" hangingPunct="1">
              <a:spcBef>
                <a:spcPct val="20000"/>
              </a:spcBef>
            </a:pPr>
            <a:r>
              <a:rPr lang="en-US" altLang="en-US" sz="2400" b="0" dirty="0">
                <a:solidFill>
                  <a:srgbClr val="0000FF"/>
                </a:solidFill>
                <a:latin typeface="Verdana" panose="020B0604030504040204" pitchFamily="34" charset="0"/>
                <a:ea typeface="Verdana" panose="020B0604030504040204" pitchFamily="34" charset="0"/>
                <a:cs typeface="Verdana" panose="020B0604030504040204" pitchFamily="34" charset="0"/>
              </a:rPr>
              <a:t>Stem cells can:</a:t>
            </a:r>
          </a:p>
          <a:p>
            <a:pPr eaLnBrk="1" hangingPunct="1">
              <a:spcBef>
                <a:spcPct val="20000"/>
              </a:spcBef>
              <a:buFontTx/>
              <a:buChar char="•"/>
            </a:pPr>
            <a:r>
              <a:rPr lang="en-US" altLang="en-US" sz="2400" b="0" dirty="0">
                <a:solidFill>
                  <a:srgbClr val="0000FF"/>
                </a:solidFill>
                <a:latin typeface="Verdana" panose="020B0604030504040204" pitchFamily="34" charset="0"/>
                <a:ea typeface="Verdana" panose="020B0604030504040204" pitchFamily="34" charset="0"/>
                <a:cs typeface="Verdana" panose="020B0604030504040204" pitchFamily="34" charset="0"/>
              </a:rPr>
              <a:t>self-renew to make more stem cells</a:t>
            </a:r>
          </a:p>
          <a:p>
            <a:pPr eaLnBrk="1" hangingPunct="1">
              <a:spcBef>
                <a:spcPct val="20000"/>
              </a:spcBef>
              <a:buFontTx/>
              <a:buChar char="•"/>
            </a:pPr>
            <a:r>
              <a:rPr lang="en-US" altLang="en-US" sz="2400" b="0" dirty="0">
                <a:solidFill>
                  <a:srgbClr val="0000FF"/>
                </a:solidFill>
                <a:latin typeface="Verdana" panose="020B0604030504040204" pitchFamily="34" charset="0"/>
                <a:ea typeface="Verdana" panose="020B0604030504040204" pitchFamily="34" charset="0"/>
                <a:cs typeface="Verdana" panose="020B0604030504040204" pitchFamily="34" charset="0"/>
              </a:rPr>
              <a:t>differentiate into a </a:t>
            </a:r>
            <a:r>
              <a:rPr lang="en-US" altLang="en-US" sz="2400" b="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specialized </a:t>
            </a:r>
            <a:r>
              <a:rPr lang="en-US" altLang="en-US" sz="2400" b="0" dirty="0">
                <a:solidFill>
                  <a:srgbClr val="0000FF"/>
                </a:solidFill>
                <a:latin typeface="Verdana" panose="020B0604030504040204" pitchFamily="34" charset="0"/>
                <a:ea typeface="Verdana" panose="020B0604030504040204" pitchFamily="34" charset="0"/>
                <a:cs typeface="Verdana" panose="020B0604030504040204" pitchFamily="34" charset="0"/>
              </a:rPr>
              <a:t>cell type</a:t>
            </a:r>
          </a:p>
          <a:p>
            <a:pPr eaLnBrk="1" hangingPunct="1">
              <a:spcBef>
                <a:spcPct val="20000"/>
              </a:spcBef>
            </a:pPr>
            <a:endParaRPr lang="en-US" altLang="en-US"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20000"/>
              </a:spcBef>
            </a:pPr>
            <a:endParaRPr lang="en-US" altLang="en-US"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4787900" y="3357563"/>
            <a:ext cx="3744913" cy="614362"/>
          </a:xfrm>
          <a:prstGeom prst="rect">
            <a:avLst/>
          </a:prstGeom>
          <a:noFill/>
        </p:spPr>
        <p:txBody>
          <a:bodyPr>
            <a:spAutoFit/>
          </a:bodyPr>
          <a:lstStyle/>
          <a:p>
            <a:pPr marL="342900" indent="-342900">
              <a:spcBef>
                <a:spcPct val="20000"/>
              </a:spcBef>
              <a:buFontTx/>
              <a:buChar char="•"/>
              <a:defRPr/>
            </a:pPr>
            <a:endParaRPr lang="en-US" sz="1600" b="0" dirty="0">
              <a:solidFill>
                <a:srgbClr val="006E7E"/>
              </a:solidFill>
              <a:latin typeface="Garamond" pitchFamily="18" charset="0"/>
            </a:endParaRPr>
          </a:p>
          <a:p>
            <a:pPr>
              <a:spcBef>
                <a:spcPct val="0"/>
              </a:spcBef>
              <a:defRPr/>
            </a:pPr>
            <a:endParaRPr lang="en-AU" sz="1800" b="0" dirty="0"/>
          </a:p>
        </p:txBody>
      </p:sp>
      <p:grpSp>
        <p:nvGrpSpPr>
          <p:cNvPr id="2" name="Group 26"/>
          <p:cNvGrpSpPr>
            <a:grpSpLocks/>
          </p:cNvGrpSpPr>
          <p:nvPr/>
        </p:nvGrpSpPr>
        <p:grpSpPr bwMode="auto">
          <a:xfrm>
            <a:off x="127000" y="3213100"/>
            <a:ext cx="4356100" cy="3600450"/>
            <a:chOff x="80" y="2024"/>
            <a:chExt cx="2744" cy="2268"/>
          </a:xfrm>
        </p:grpSpPr>
        <p:grpSp>
          <p:nvGrpSpPr>
            <p:cNvPr id="8205" name="Group 7"/>
            <p:cNvGrpSpPr>
              <a:grpSpLocks/>
            </p:cNvGrpSpPr>
            <p:nvPr/>
          </p:nvGrpSpPr>
          <p:grpSpPr bwMode="auto">
            <a:xfrm>
              <a:off x="703" y="2777"/>
              <a:ext cx="1497" cy="1515"/>
              <a:chOff x="4859338" y="836613"/>
              <a:chExt cx="2376487" cy="2405062"/>
            </a:xfrm>
          </p:grpSpPr>
          <p:sp>
            <p:nvSpPr>
              <p:cNvPr id="8208" name="Text Box 9"/>
              <p:cNvSpPr txBox="1">
                <a:spLocks noChangeArrowheads="1"/>
              </p:cNvSpPr>
              <p:nvPr/>
            </p:nvSpPr>
            <p:spPr bwMode="auto">
              <a:xfrm>
                <a:off x="4859338" y="2997200"/>
                <a:ext cx="2376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50000"/>
                  </a:spcBef>
                  <a:spcAft>
                    <a:spcPct val="0"/>
                  </a:spcAft>
                  <a:defRPr sz="1200" b="1">
                    <a:solidFill>
                      <a:schemeClr val="tx1"/>
                    </a:solidFill>
                    <a:latin typeface="Arial" charset="0"/>
                  </a:defRPr>
                </a:lvl6pPr>
                <a:lvl7pPr marL="2971800" indent="-228600" eaLnBrk="0" fontAlgn="base" hangingPunct="0">
                  <a:spcBef>
                    <a:spcPct val="50000"/>
                  </a:spcBef>
                  <a:spcAft>
                    <a:spcPct val="0"/>
                  </a:spcAft>
                  <a:defRPr sz="1200" b="1">
                    <a:solidFill>
                      <a:schemeClr val="tx1"/>
                    </a:solidFill>
                    <a:latin typeface="Arial" charset="0"/>
                  </a:defRPr>
                </a:lvl7pPr>
                <a:lvl8pPr marL="3429000" indent="-228600" eaLnBrk="0" fontAlgn="base" hangingPunct="0">
                  <a:spcBef>
                    <a:spcPct val="50000"/>
                  </a:spcBef>
                  <a:spcAft>
                    <a:spcPct val="0"/>
                  </a:spcAft>
                  <a:defRPr sz="1200" b="1">
                    <a:solidFill>
                      <a:schemeClr val="tx1"/>
                    </a:solidFill>
                    <a:latin typeface="Arial" charset="0"/>
                  </a:defRPr>
                </a:lvl8pPr>
                <a:lvl9pPr marL="3886200" indent="-228600" eaLnBrk="0" fontAlgn="base" hangingPunct="0">
                  <a:spcBef>
                    <a:spcPct val="50000"/>
                  </a:spcBef>
                  <a:spcAft>
                    <a:spcPct val="0"/>
                  </a:spcAft>
                  <a:defRPr sz="1200" b="1">
                    <a:solidFill>
                      <a:schemeClr val="tx1"/>
                    </a:solidFill>
                    <a:latin typeface="Arial" charset="0"/>
                  </a:defRPr>
                </a:lvl9pPr>
              </a:lstStyle>
              <a:p>
                <a:pPr algn="ctr" eaLnBrk="1" hangingPunct="1"/>
                <a:r>
                  <a:rPr lang="en-US" altLang="en-US" sz="1000"/>
                  <a:t>Embryonic stem cells (pluripotent)</a:t>
                </a:r>
              </a:p>
            </p:txBody>
          </p:sp>
          <p:pic>
            <p:nvPicPr>
              <p:cNvPr id="8209"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836613"/>
                <a:ext cx="230346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6" name="TextBox 16"/>
            <p:cNvSpPr txBox="1">
              <a:spLocks noChangeArrowheads="1"/>
            </p:cNvSpPr>
            <p:nvPr/>
          </p:nvSpPr>
          <p:spPr bwMode="auto">
            <a:xfrm>
              <a:off x="96" y="2024"/>
              <a:ext cx="2728"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50000"/>
                </a:spcBef>
                <a:spcAft>
                  <a:spcPct val="0"/>
                </a:spcAft>
                <a:defRPr sz="1200" b="1">
                  <a:solidFill>
                    <a:schemeClr val="tx1"/>
                  </a:solidFill>
                  <a:latin typeface="Arial" charset="0"/>
                </a:defRPr>
              </a:lvl6pPr>
              <a:lvl7pPr marL="2971800" indent="-228600" eaLnBrk="0" fontAlgn="base" hangingPunct="0">
                <a:spcBef>
                  <a:spcPct val="50000"/>
                </a:spcBef>
                <a:spcAft>
                  <a:spcPct val="0"/>
                </a:spcAft>
                <a:defRPr sz="1200" b="1">
                  <a:solidFill>
                    <a:schemeClr val="tx1"/>
                  </a:solidFill>
                  <a:latin typeface="Arial" charset="0"/>
                </a:defRPr>
              </a:lvl7pPr>
              <a:lvl8pPr marL="3429000" indent="-228600" eaLnBrk="0" fontAlgn="base" hangingPunct="0">
                <a:spcBef>
                  <a:spcPct val="50000"/>
                </a:spcBef>
                <a:spcAft>
                  <a:spcPct val="0"/>
                </a:spcAft>
                <a:defRPr sz="1200" b="1">
                  <a:solidFill>
                    <a:schemeClr val="tx1"/>
                  </a:solidFill>
                  <a:latin typeface="Arial" charset="0"/>
                </a:defRPr>
              </a:lvl8pPr>
              <a:lvl9pPr marL="3886200" indent="-228600" eaLnBrk="0" fontAlgn="base" hangingPunct="0">
                <a:spcBef>
                  <a:spcPct val="50000"/>
                </a:spcBef>
                <a:spcAft>
                  <a:spcPct val="0"/>
                </a:spcAft>
                <a:defRPr sz="1200" b="1">
                  <a:solidFill>
                    <a:schemeClr val="tx1"/>
                  </a:solidFill>
                  <a:latin typeface="Arial" charset="0"/>
                </a:defRPr>
              </a:lvl9pPr>
            </a:lstStyle>
            <a:p>
              <a:pPr algn="just" eaLnBrk="1" hangingPunct="1">
                <a:spcBef>
                  <a:spcPct val="0"/>
                </a:spcBef>
              </a:pPr>
              <a:r>
                <a:rPr lang="en-US" altLang="en-US" sz="2000" b="0" dirty="0">
                  <a:solidFill>
                    <a:srgbClr val="0000FF"/>
                  </a:solidFill>
                  <a:latin typeface="Verdana" panose="020B0604030504040204" pitchFamily="34" charset="0"/>
                  <a:ea typeface="Verdana" panose="020B0604030504040204" pitchFamily="34" charset="0"/>
                  <a:cs typeface="Verdana" panose="020B0604030504040204" pitchFamily="34" charset="0"/>
                </a:rPr>
                <a:t>Stem cells that can become </a:t>
              </a:r>
              <a:r>
                <a:rPr lang="en-US" altLang="en-US" sz="2000" b="0" u="sng" dirty="0">
                  <a:solidFill>
                    <a:srgbClr val="0000FF"/>
                  </a:solidFill>
                  <a:latin typeface="Verdana" panose="020B0604030504040204" pitchFamily="34" charset="0"/>
                  <a:ea typeface="Verdana" panose="020B0604030504040204" pitchFamily="34" charset="0"/>
                  <a:cs typeface="Verdana" panose="020B0604030504040204" pitchFamily="34" charset="0"/>
                </a:rPr>
                <a:t>many</a:t>
              </a:r>
              <a:r>
                <a:rPr lang="en-US" altLang="en-US" sz="2000" b="0" dirty="0">
                  <a:solidFill>
                    <a:srgbClr val="0000FF"/>
                  </a:solidFill>
                  <a:latin typeface="Verdana" panose="020B0604030504040204" pitchFamily="34" charset="0"/>
                  <a:ea typeface="Verdana" panose="020B0604030504040204" pitchFamily="34" charset="0"/>
                  <a:cs typeface="Verdana" panose="020B0604030504040204" pitchFamily="34" charset="0"/>
                </a:rPr>
                <a:t> types of cells in the body are called </a:t>
              </a:r>
              <a:r>
                <a:rPr lang="en-US" alt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pluripotent</a:t>
              </a:r>
            </a:p>
            <a:p>
              <a:pPr algn="just" eaLnBrk="1" hangingPunct="1">
                <a:spcBef>
                  <a:spcPct val="0"/>
                </a:spcBef>
              </a:pPr>
              <a:endParaRPr lang="en-AU" altLang="en-US" sz="2000" b="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8207" name="Rectangle 22"/>
            <p:cNvSpPr>
              <a:spLocks noChangeArrowheads="1"/>
            </p:cNvSpPr>
            <p:nvPr/>
          </p:nvSpPr>
          <p:spPr bwMode="auto">
            <a:xfrm>
              <a:off x="80" y="2024"/>
              <a:ext cx="2744" cy="22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50000"/>
                </a:spcBef>
                <a:spcAft>
                  <a:spcPct val="0"/>
                </a:spcAft>
                <a:defRPr sz="1200" b="1">
                  <a:solidFill>
                    <a:schemeClr val="tx1"/>
                  </a:solidFill>
                  <a:latin typeface="Arial" charset="0"/>
                </a:defRPr>
              </a:lvl6pPr>
              <a:lvl7pPr marL="2971800" indent="-228600" eaLnBrk="0" fontAlgn="base" hangingPunct="0">
                <a:spcBef>
                  <a:spcPct val="50000"/>
                </a:spcBef>
                <a:spcAft>
                  <a:spcPct val="0"/>
                </a:spcAft>
                <a:defRPr sz="1200" b="1">
                  <a:solidFill>
                    <a:schemeClr val="tx1"/>
                  </a:solidFill>
                  <a:latin typeface="Arial" charset="0"/>
                </a:defRPr>
              </a:lvl7pPr>
              <a:lvl8pPr marL="3429000" indent="-228600" eaLnBrk="0" fontAlgn="base" hangingPunct="0">
                <a:spcBef>
                  <a:spcPct val="50000"/>
                </a:spcBef>
                <a:spcAft>
                  <a:spcPct val="0"/>
                </a:spcAft>
                <a:defRPr sz="1200" b="1">
                  <a:solidFill>
                    <a:schemeClr val="tx1"/>
                  </a:solidFill>
                  <a:latin typeface="Arial" charset="0"/>
                </a:defRPr>
              </a:lvl8pPr>
              <a:lvl9pPr marL="3886200" indent="-228600" eaLnBrk="0" fontAlgn="base" hangingPunct="0">
                <a:spcBef>
                  <a:spcPct val="50000"/>
                </a:spcBef>
                <a:spcAft>
                  <a:spcPct val="0"/>
                </a:spcAft>
                <a:defRPr sz="1200" b="1">
                  <a:solidFill>
                    <a:schemeClr val="tx1"/>
                  </a:solidFill>
                  <a:latin typeface="Arial" charset="0"/>
                </a:defRPr>
              </a:lvl9pPr>
            </a:lstStyle>
            <a:p>
              <a:pPr eaLnBrk="1" hangingPunct="1"/>
              <a:endParaRPr lang="en-AU" altLang="en-US"/>
            </a:p>
          </p:txBody>
        </p:sp>
      </p:grpSp>
      <p:grpSp>
        <p:nvGrpSpPr>
          <p:cNvPr id="4" name="Group 27"/>
          <p:cNvGrpSpPr>
            <a:grpSpLocks/>
          </p:cNvGrpSpPr>
          <p:nvPr/>
        </p:nvGrpSpPr>
        <p:grpSpPr bwMode="auto">
          <a:xfrm>
            <a:off x="4716463" y="3213100"/>
            <a:ext cx="4356100" cy="3600450"/>
            <a:chOff x="2971" y="2024"/>
            <a:chExt cx="2744" cy="2268"/>
          </a:xfrm>
        </p:grpSpPr>
        <p:sp>
          <p:nvSpPr>
            <p:cNvPr id="8201" name="Text Box 12"/>
            <p:cNvSpPr txBox="1">
              <a:spLocks noChangeArrowheads="1"/>
            </p:cNvSpPr>
            <p:nvPr/>
          </p:nvSpPr>
          <p:spPr bwMode="auto">
            <a:xfrm>
              <a:off x="3549" y="4138"/>
              <a:ext cx="158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50000"/>
                </a:spcBef>
                <a:spcAft>
                  <a:spcPct val="0"/>
                </a:spcAft>
                <a:defRPr sz="1200" b="1">
                  <a:solidFill>
                    <a:schemeClr val="tx1"/>
                  </a:solidFill>
                  <a:latin typeface="Arial" charset="0"/>
                </a:defRPr>
              </a:lvl6pPr>
              <a:lvl7pPr marL="2971800" indent="-228600" eaLnBrk="0" fontAlgn="base" hangingPunct="0">
                <a:spcBef>
                  <a:spcPct val="50000"/>
                </a:spcBef>
                <a:spcAft>
                  <a:spcPct val="0"/>
                </a:spcAft>
                <a:defRPr sz="1200" b="1">
                  <a:solidFill>
                    <a:schemeClr val="tx1"/>
                  </a:solidFill>
                  <a:latin typeface="Arial" charset="0"/>
                </a:defRPr>
              </a:lvl7pPr>
              <a:lvl8pPr marL="3429000" indent="-228600" eaLnBrk="0" fontAlgn="base" hangingPunct="0">
                <a:spcBef>
                  <a:spcPct val="50000"/>
                </a:spcBef>
                <a:spcAft>
                  <a:spcPct val="0"/>
                </a:spcAft>
                <a:defRPr sz="1200" b="1">
                  <a:solidFill>
                    <a:schemeClr val="tx1"/>
                  </a:solidFill>
                  <a:latin typeface="Arial" charset="0"/>
                </a:defRPr>
              </a:lvl8pPr>
              <a:lvl9pPr marL="3886200" indent="-228600" eaLnBrk="0" fontAlgn="base" hangingPunct="0">
                <a:spcBef>
                  <a:spcPct val="50000"/>
                </a:spcBef>
                <a:spcAft>
                  <a:spcPct val="0"/>
                </a:spcAft>
                <a:defRPr sz="1200" b="1">
                  <a:solidFill>
                    <a:schemeClr val="tx1"/>
                  </a:solidFill>
                  <a:latin typeface="Arial" charset="0"/>
                </a:defRPr>
              </a:lvl9pPr>
            </a:lstStyle>
            <a:p>
              <a:pPr algn="just" eaLnBrk="1" hangingPunct="1"/>
              <a:r>
                <a:rPr lang="en-US" altLang="en-US" sz="1000" dirty="0">
                  <a:solidFill>
                    <a:srgbClr val="0000FF"/>
                  </a:solidFill>
                </a:rPr>
                <a:t>Tissue stem cells (multipotent)</a:t>
              </a:r>
            </a:p>
          </p:txBody>
        </p:sp>
        <p:pic>
          <p:nvPicPr>
            <p:cNvPr id="8202"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8" y="2777"/>
              <a:ext cx="1451"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18"/>
            <p:cNvSpPr txBox="1">
              <a:spLocks noChangeArrowheads="1"/>
            </p:cNvSpPr>
            <p:nvPr/>
          </p:nvSpPr>
          <p:spPr bwMode="auto">
            <a:xfrm>
              <a:off x="2971" y="2024"/>
              <a:ext cx="274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50000"/>
                </a:spcBef>
                <a:spcAft>
                  <a:spcPct val="0"/>
                </a:spcAft>
                <a:defRPr sz="1200" b="1">
                  <a:solidFill>
                    <a:schemeClr val="tx1"/>
                  </a:solidFill>
                  <a:latin typeface="Arial" charset="0"/>
                </a:defRPr>
              </a:lvl6pPr>
              <a:lvl7pPr marL="2971800" indent="-228600" eaLnBrk="0" fontAlgn="base" hangingPunct="0">
                <a:spcBef>
                  <a:spcPct val="50000"/>
                </a:spcBef>
                <a:spcAft>
                  <a:spcPct val="0"/>
                </a:spcAft>
                <a:defRPr sz="1200" b="1">
                  <a:solidFill>
                    <a:schemeClr val="tx1"/>
                  </a:solidFill>
                  <a:latin typeface="Arial" charset="0"/>
                </a:defRPr>
              </a:lvl7pPr>
              <a:lvl8pPr marL="3429000" indent="-228600" eaLnBrk="0" fontAlgn="base" hangingPunct="0">
                <a:spcBef>
                  <a:spcPct val="50000"/>
                </a:spcBef>
                <a:spcAft>
                  <a:spcPct val="0"/>
                </a:spcAft>
                <a:defRPr sz="1200" b="1">
                  <a:solidFill>
                    <a:schemeClr val="tx1"/>
                  </a:solidFill>
                  <a:latin typeface="Arial" charset="0"/>
                </a:defRPr>
              </a:lvl8pPr>
              <a:lvl9pPr marL="3886200" indent="-228600" eaLnBrk="0" fontAlgn="base" hangingPunct="0">
                <a:spcBef>
                  <a:spcPct val="50000"/>
                </a:spcBef>
                <a:spcAft>
                  <a:spcPct val="0"/>
                </a:spcAft>
                <a:defRPr sz="1200" b="1">
                  <a:solidFill>
                    <a:schemeClr val="tx1"/>
                  </a:solidFill>
                  <a:latin typeface="Arial" charset="0"/>
                </a:defRPr>
              </a:lvl9pPr>
            </a:lstStyle>
            <a:p>
              <a:pPr algn="just" eaLnBrk="1" hangingPunct="1">
                <a:spcBef>
                  <a:spcPct val="0"/>
                </a:spcBef>
              </a:pPr>
              <a:r>
                <a:rPr lang="en-US" altLang="en-US" sz="2000" b="0" dirty="0">
                  <a:solidFill>
                    <a:srgbClr val="0000FF"/>
                  </a:solidFill>
                  <a:latin typeface="Verdana" panose="020B0604030504040204" pitchFamily="34" charset="0"/>
                  <a:ea typeface="Verdana" panose="020B0604030504040204" pitchFamily="34" charset="0"/>
                  <a:cs typeface="Verdana" panose="020B0604030504040204" pitchFamily="34" charset="0"/>
                </a:rPr>
                <a:t>Stem cells that can become only </a:t>
              </a:r>
              <a:r>
                <a:rPr lang="en-US" altLang="en-US" sz="2000" b="0" u="sng" dirty="0">
                  <a:solidFill>
                    <a:srgbClr val="0000FF"/>
                  </a:solidFill>
                  <a:latin typeface="Verdana" panose="020B0604030504040204" pitchFamily="34" charset="0"/>
                  <a:ea typeface="Verdana" panose="020B0604030504040204" pitchFamily="34" charset="0"/>
                  <a:cs typeface="Verdana" panose="020B0604030504040204" pitchFamily="34" charset="0"/>
                </a:rPr>
                <a:t>a few</a:t>
              </a:r>
              <a:r>
                <a:rPr lang="en-US" altLang="en-US" sz="2000" b="0" dirty="0">
                  <a:solidFill>
                    <a:srgbClr val="0000FF"/>
                  </a:solidFill>
                  <a:latin typeface="Verdana" panose="020B0604030504040204" pitchFamily="34" charset="0"/>
                  <a:ea typeface="Verdana" panose="020B0604030504040204" pitchFamily="34" charset="0"/>
                  <a:cs typeface="Verdana" panose="020B0604030504040204" pitchFamily="34" charset="0"/>
                </a:rPr>
                <a:t> types of cells are called </a:t>
              </a:r>
              <a:r>
                <a:rPr lang="en-US" alt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multipotent</a:t>
              </a:r>
              <a:endParaRPr lang="en-US" altLang="en-US" sz="2000" b="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8204" name="Rectangle 24"/>
            <p:cNvSpPr>
              <a:spLocks noChangeArrowheads="1"/>
            </p:cNvSpPr>
            <p:nvPr/>
          </p:nvSpPr>
          <p:spPr bwMode="auto">
            <a:xfrm>
              <a:off x="2971" y="2024"/>
              <a:ext cx="2744" cy="22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50000"/>
                </a:spcBef>
                <a:spcAft>
                  <a:spcPct val="0"/>
                </a:spcAft>
                <a:defRPr sz="1200" b="1">
                  <a:solidFill>
                    <a:schemeClr val="tx1"/>
                  </a:solidFill>
                  <a:latin typeface="Arial" charset="0"/>
                </a:defRPr>
              </a:lvl6pPr>
              <a:lvl7pPr marL="2971800" indent="-228600" eaLnBrk="0" fontAlgn="base" hangingPunct="0">
                <a:spcBef>
                  <a:spcPct val="50000"/>
                </a:spcBef>
                <a:spcAft>
                  <a:spcPct val="0"/>
                </a:spcAft>
                <a:defRPr sz="1200" b="1">
                  <a:solidFill>
                    <a:schemeClr val="tx1"/>
                  </a:solidFill>
                  <a:latin typeface="Arial" charset="0"/>
                </a:defRPr>
              </a:lvl7pPr>
              <a:lvl8pPr marL="3429000" indent="-228600" eaLnBrk="0" fontAlgn="base" hangingPunct="0">
                <a:spcBef>
                  <a:spcPct val="50000"/>
                </a:spcBef>
                <a:spcAft>
                  <a:spcPct val="0"/>
                </a:spcAft>
                <a:defRPr sz="1200" b="1">
                  <a:solidFill>
                    <a:schemeClr val="tx1"/>
                  </a:solidFill>
                  <a:latin typeface="Arial" charset="0"/>
                </a:defRPr>
              </a:lvl8pPr>
              <a:lvl9pPr marL="3886200" indent="-228600" eaLnBrk="0" fontAlgn="base" hangingPunct="0">
                <a:spcBef>
                  <a:spcPct val="50000"/>
                </a:spcBef>
                <a:spcAft>
                  <a:spcPct val="0"/>
                </a:spcAft>
                <a:defRPr sz="1200" b="1">
                  <a:solidFill>
                    <a:schemeClr val="tx1"/>
                  </a:solidFill>
                  <a:latin typeface="Arial" charset="0"/>
                </a:defRPr>
              </a:lvl9pPr>
            </a:lstStyle>
            <a:p>
              <a:pPr algn="just" eaLnBrk="1" hangingPunct="1"/>
              <a:endParaRPr lang="en-AU" altLang="en-US">
                <a:solidFill>
                  <a:srgbClr val="0000FF"/>
                </a:solidFill>
              </a:endParaRPr>
            </a:p>
          </p:txBody>
        </p:sp>
      </p:grpSp>
      <p:sp>
        <p:nvSpPr>
          <p:cNvPr id="8200" name="Text Box 2"/>
          <p:cNvSpPr txBox="1">
            <a:spLocks noChangeArrowheads="1"/>
          </p:cNvSpPr>
          <p:nvPr/>
        </p:nvSpPr>
        <p:spPr bwMode="auto">
          <a:xfrm>
            <a:off x="152401" y="41275"/>
            <a:ext cx="48006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50000"/>
              </a:spcBef>
              <a:spcAft>
                <a:spcPct val="0"/>
              </a:spcAft>
              <a:defRPr sz="1200" b="1">
                <a:solidFill>
                  <a:schemeClr val="tx1"/>
                </a:solidFill>
                <a:latin typeface="Arial" charset="0"/>
              </a:defRPr>
            </a:lvl6pPr>
            <a:lvl7pPr marL="2971800" indent="-228600" eaLnBrk="0" fontAlgn="base" hangingPunct="0">
              <a:spcBef>
                <a:spcPct val="50000"/>
              </a:spcBef>
              <a:spcAft>
                <a:spcPct val="0"/>
              </a:spcAft>
              <a:defRPr sz="1200" b="1">
                <a:solidFill>
                  <a:schemeClr val="tx1"/>
                </a:solidFill>
                <a:latin typeface="Arial" charset="0"/>
              </a:defRPr>
            </a:lvl7pPr>
            <a:lvl8pPr marL="3429000" indent="-228600" eaLnBrk="0" fontAlgn="base" hangingPunct="0">
              <a:spcBef>
                <a:spcPct val="50000"/>
              </a:spcBef>
              <a:spcAft>
                <a:spcPct val="0"/>
              </a:spcAft>
              <a:defRPr sz="1200" b="1">
                <a:solidFill>
                  <a:schemeClr val="tx1"/>
                </a:solidFill>
                <a:latin typeface="Arial" charset="0"/>
              </a:defRPr>
            </a:lvl8pPr>
            <a:lvl9pPr marL="3886200" indent="-228600" eaLnBrk="0" fontAlgn="base" hangingPunct="0">
              <a:spcBef>
                <a:spcPct val="50000"/>
              </a:spcBef>
              <a:spcAft>
                <a:spcPct val="0"/>
              </a:spcAft>
              <a:defRPr sz="1200" b="1">
                <a:solidFill>
                  <a:schemeClr val="tx1"/>
                </a:solidFill>
                <a:latin typeface="Arial" charset="0"/>
              </a:defRPr>
            </a:lvl9pPr>
          </a:lstStyle>
          <a:p>
            <a:pPr>
              <a:lnSpc>
                <a:spcPts val="4400"/>
              </a:lnSpc>
              <a:spcBef>
                <a:spcPct val="0"/>
              </a:spcBef>
            </a:pPr>
            <a:r>
              <a:rPr lang="en-US" altLang="en-US" sz="2800" dirty="0">
                <a:latin typeface="Verdana" panose="020B0604030504040204" pitchFamily="34" charset="0"/>
                <a:ea typeface="Verdana" panose="020B0604030504040204" pitchFamily="34" charset="0"/>
                <a:cs typeface="Verdana" panose="020B0604030504040204" pitchFamily="34" charset="0"/>
              </a:rPr>
              <a:t>Why are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Stem </a:t>
            </a:r>
            <a:r>
              <a:rPr lang="en-US" altLang="en-US" sz="2800" dirty="0">
                <a:latin typeface="Verdana" panose="020B0604030504040204" pitchFamily="34" charset="0"/>
                <a:ea typeface="Verdana" panose="020B0604030504040204" pitchFamily="34" charset="0"/>
                <a:cs typeface="Verdana" panose="020B0604030504040204" pitchFamily="34" charset="0"/>
              </a:rPr>
              <a:t>C</a:t>
            </a:r>
            <a:r>
              <a:rPr lang="en-US" altLang="en-US" sz="2800" dirty="0" smtClean="0">
                <a:latin typeface="Verdana" panose="020B0604030504040204" pitchFamily="34" charset="0"/>
                <a:ea typeface="Verdana" panose="020B0604030504040204" pitchFamily="34" charset="0"/>
                <a:cs typeface="Verdana" panose="020B0604030504040204" pitchFamily="34" charset="0"/>
              </a:rPr>
              <a:t>ells </a:t>
            </a:r>
            <a:r>
              <a:rPr lang="en-US" altLang="en-US" sz="2800" dirty="0">
                <a:latin typeface="Verdana" panose="020B0604030504040204" pitchFamily="34" charset="0"/>
                <a:ea typeface="Verdana" panose="020B0604030504040204" pitchFamily="34" charset="0"/>
                <a:cs typeface="Verdana" panose="020B0604030504040204" pitchFamily="34" charset="0"/>
              </a:rPr>
              <a:t>S</a:t>
            </a:r>
            <a:r>
              <a:rPr lang="en-US" altLang="en-US" sz="2800" dirty="0" smtClean="0">
                <a:latin typeface="Verdana" panose="020B0604030504040204" pitchFamily="34" charset="0"/>
                <a:ea typeface="Verdana" panose="020B0604030504040204" pitchFamily="34" charset="0"/>
                <a:cs typeface="Verdana" panose="020B0604030504040204" pitchFamily="34" charset="0"/>
              </a:rPr>
              <a:t>pecial</a:t>
            </a:r>
            <a:r>
              <a:rPr lang="en-US" altLang="en-US" sz="28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750377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3125788" y="11113"/>
            <a:ext cx="29652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4000" b="1" dirty="0">
                <a:latin typeface="Calibri" charset="0"/>
              </a:rPr>
              <a:t>A </a:t>
            </a:r>
            <a:r>
              <a:rPr lang="en-US" altLang="en-US" sz="4000" b="1" dirty="0" smtClean="0">
                <a:latin typeface="Calibri" charset="0"/>
              </a:rPr>
              <a:t>Life Story</a:t>
            </a:r>
            <a:r>
              <a:rPr lang="en-US" altLang="en-US" sz="4000" b="1" dirty="0">
                <a:latin typeface="Calibri" charset="0"/>
              </a:rPr>
              <a:t>…</a:t>
            </a:r>
          </a:p>
        </p:txBody>
      </p:sp>
      <p:grpSp>
        <p:nvGrpSpPr>
          <p:cNvPr id="33795" name="Group 4"/>
          <p:cNvGrpSpPr>
            <a:grpSpLocks/>
          </p:cNvGrpSpPr>
          <p:nvPr/>
        </p:nvGrpSpPr>
        <p:grpSpPr bwMode="auto">
          <a:xfrm>
            <a:off x="0" y="152400"/>
            <a:ext cx="752475" cy="533400"/>
            <a:chOff x="457200" y="2209800"/>
            <a:chExt cx="1820333" cy="1143000"/>
          </a:xfrm>
        </p:grpSpPr>
        <p:sp>
          <p:nvSpPr>
            <p:cNvPr id="6" name="Oval 5"/>
            <p:cNvSpPr/>
            <p:nvPr/>
          </p:nvSpPr>
          <p:spPr>
            <a:xfrm>
              <a:off x="1209912" y="2209800"/>
              <a:ext cx="1067621" cy="1143000"/>
            </a:xfrm>
            <a:prstGeom prst="ellipse">
              <a:avLst/>
            </a:prstGeom>
            <a:noFill/>
            <a:ln w="34925" cap="flat" cmpd="sng" algn="ctr">
              <a:solidFill>
                <a:schemeClr val="tx1">
                  <a:lumMod val="95000"/>
                  <a:lumOff val="5000"/>
                </a:schemeClr>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1674597" y="2665639"/>
              <a:ext cx="230422" cy="231321"/>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a:spLocks noChangeArrowheads="1"/>
            </p:cNvSpPr>
            <p:nvPr/>
          </p:nvSpPr>
          <p:spPr bwMode="auto">
            <a:xfrm>
              <a:off x="457200" y="2774496"/>
              <a:ext cx="695107" cy="272143"/>
            </a:xfrm>
            <a:custGeom>
              <a:avLst/>
              <a:gdLst>
                <a:gd name="T0" fmla="*/ 0 w 694266"/>
                <a:gd name="T1" fmla="*/ 187539 h 272345"/>
                <a:gd name="T2" fmla="*/ 203446 w 694266"/>
                <a:gd name="T3" fmla="*/ 246762 h 272345"/>
                <a:gd name="T4" fmla="*/ 322123 w 694266"/>
                <a:gd name="T5" fmla="*/ 35252 h 272345"/>
                <a:gd name="T6" fmla="*/ 449277 w 694266"/>
                <a:gd name="T7" fmla="*/ 111395 h 272345"/>
                <a:gd name="T8" fmla="*/ 576430 w 694266"/>
                <a:gd name="T9" fmla="*/ 9871 h 272345"/>
                <a:gd name="T10" fmla="*/ 695107 w 694266"/>
                <a:gd name="T11" fmla="*/ 52173 h 272345"/>
                <a:gd name="T12" fmla="*/ 695107 w 694266"/>
                <a:gd name="T13" fmla="*/ 52173 h 272345"/>
                <a:gd name="T14" fmla="*/ 0 60000 65536"/>
                <a:gd name="T15" fmla="*/ 0 60000 65536"/>
                <a:gd name="T16" fmla="*/ 0 60000 65536"/>
                <a:gd name="T17" fmla="*/ 0 60000 65536"/>
                <a:gd name="T18" fmla="*/ 0 60000 65536"/>
                <a:gd name="T19" fmla="*/ 0 60000 65536"/>
                <a:gd name="T20" fmla="*/ 0 60000 65536"/>
                <a:gd name="T21" fmla="*/ 0 w 694266"/>
                <a:gd name="T22" fmla="*/ 0 h 272345"/>
                <a:gd name="T23" fmla="*/ 694266 w 694266"/>
                <a:gd name="T24" fmla="*/ 272345 h 272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4266" h="272345">
                  <a:moveTo>
                    <a:pt x="0" y="187678"/>
                  </a:moveTo>
                  <a:cubicBezTo>
                    <a:pt x="74789" y="230011"/>
                    <a:pt x="149578" y="272345"/>
                    <a:pt x="203200" y="246945"/>
                  </a:cubicBezTo>
                  <a:cubicBezTo>
                    <a:pt x="256822" y="221545"/>
                    <a:pt x="280811" y="57856"/>
                    <a:pt x="321733" y="35278"/>
                  </a:cubicBezTo>
                  <a:cubicBezTo>
                    <a:pt x="362655" y="12700"/>
                    <a:pt x="406400" y="115711"/>
                    <a:pt x="448733" y="111478"/>
                  </a:cubicBezTo>
                  <a:cubicBezTo>
                    <a:pt x="491066" y="107245"/>
                    <a:pt x="534811" y="19756"/>
                    <a:pt x="575733" y="9878"/>
                  </a:cubicBezTo>
                  <a:cubicBezTo>
                    <a:pt x="616655" y="0"/>
                    <a:pt x="694266" y="52212"/>
                    <a:pt x="694266" y="52212"/>
                  </a:cubicBezTo>
                </a:path>
              </a:pathLst>
            </a:custGeom>
            <a:noFill/>
            <a:ln w="25400">
              <a:solidFill>
                <a:srgbClr val="8064A2"/>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9" name="Oval 8"/>
            <p:cNvSpPr>
              <a:spLocks noChangeArrowheads="1"/>
            </p:cNvSpPr>
            <p:nvPr/>
          </p:nvSpPr>
          <p:spPr bwMode="auto">
            <a:xfrm>
              <a:off x="1133104" y="2743881"/>
              <a:ext cx="307229" cy="153079"/>
            </a:xfrm>
            <a:prstGeom prst="ellipse">
              <a:avLst/>
            </a:prstGeom>
            <a:solidFill>
              <a:srgbClr val="604A7B"/>
            </a:solidFill>
            <a:ln w="9525">
              <a:solidFill>
                <a:srgbClr val="8064A2"/>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3" name="Group 9"/>
          <p:cNvGrpSpPr>
            <a:grpSpLocks/>
          </p:cNvGrpSpPr>
          <p:nvPr/>
        </p:nvGrpSpPr>
        <p:grpSpPr bwMode="auto">
          <a:xfrm>
            <a:off x="990600" y="838200"/>
            <a:ext cx="604838" cy="234950"/>
            <a:chOff x="533400" y="2362200"/>
            <a:chExt cx="1981200" cy="990600"/>
          </a:xfrm>
        </p:grpSpPr>
        <p:sp>
          <p:nvSpPr>
            <p:cNvPr id="11" name="Oval 10"/>
            <p:cNvSpPr/>
            <p:nvPr/>
          </p:nvSpPr>
          <p:spPr>
            <a:xfrm>
              <a:off x="533400" y="2362200"/>
              <a:ext cx="993201" cy="990600"/>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913001" y="2743717"/>
              <a:ext cx="228800" cy="227570"/>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1526601" y="2362200"/>
              <a:ext cx="987999" cy="990600"/>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906199" y="2743717"/>
              <a:ext cx="228800" cy="227570"/>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14"/>
          <p:cNvGrpSpPr>
            <a:grpSpLocks/>
          </p:cNvGrpSpPr>
          <p:nvPr/>
        </p:nvGrpSpPr>
        <p:grpSpPr bwMode="auto">
          <a:xfrm>
            <a:off x="1828800" y="1295400"/>
            <a:ext cx="514350" cy="492125"/>
            <a:chOff x="647700" y="4191000"/>
            <a:chExt cx="1282699" cy="1219200"/>
          </a:xfrm>
        </p:grpSpPr>
        <p:grpSp>
          <p:nvGrpSpPr>
            <p:cNvPr id="34161" name="Group 18"/>
            <p:cNvGrpSpPr>
              <a:grpSpLocks/>
            </p:cNvGrpSpPr>
            <p:nvPr/>
          </p:nvGrpSpPr>
          <p:grpSpPr bwMode="auto">
            <a:xfrm>
              <a:off x="647700" y="4191000"/>
              <a:ext cx="634999" cy="609600"/>
              <a:chOff x="647700" y="4191000"/>
              <a:chExt cx="990600" cy="990600"/>
            </a:xfrm>
          </p:grpSpPr>
          <p:sp>
            <p:nvSpPr>
              <p:cNvPr id="26" name="Oval 25"/>
              <p:cNvSpPr/>
              <p:nvPr/>
            </p:nvSpPr>
            <p:spPr>
              <a:xfrm>
                <a:off x="647700" y="4191000"/>
                <a:ext cx="988153" cy="990600"/>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1030609" y="4574457"/>
                <a:ext cx="222334" cy="223685"/>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4162" name="Group 19"/>
            <p:cNvGrpSpPr>
              <a:grpSpLocks/>
            </p:cNvGrpSpPr>
            <p:nvPr/>
          </p:nvGrpSpPr>
          <p:grpSpPr bwMode="auto">
            <a:xfrm>
              <a:off x="1295400" y="4191000"/>
              <a:ext cx="634999" cy="609600"/>
              <a:chOff x="647700" y="4191000"/>
              <a:chExt cx="990600" cy="990600"/>
            </a:xfrm>
          </p:grpSpPr>
          <p:sp>
            <p:nvSpPr>
              <p:cNvPr id="24" name="Oval 23"/>
              <p:cNvSpPr/>
              <p:nvPr/>
            </p:nvSpPr>
            <p:spPr>
              <a:xfrm>
                <a:off x="650147" y="4191000"/>
                <a:ext cx="988153" cy="990600"/>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1033056" y="4574457"/>
                <a:ext cx="222334" cy="223685"/>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4163" name="Group 22"/>
            <p:cNvGrpSpPr>
              <a:grpSpLocks/>
            </p:cNvGrpSpPr>
            <p:nvPr/>
          </p:nvGrpSpPr>
          <p:grpSpPr bwMode="auto">
            <a:xfrm>
              <a:off x="660401" y="4800600"/>
              <a:ext cx="634999" cy="609600"/>
              <a:chOff x="647700" y="4191000"/>
              <a:chExt cx="990600" cy="990600"/>
            </a:xfrm>
          </p:grpSpPr>
          <p:sp>
            <p:nvSpPr>
              <p:cNvPr id="22" name="Oval 21"/>
              <p:cNvSpPr/>
              <p:nvPr/>
            </p:nvSpPr>
            <p:spPr>
              <a:xfrm>
                <a:off x="646416" y="4191000"/>
                <a:ext cx="994327" cy="990596"/>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1029325" y="4574457"/>
                <a:ext cx="228508" cy="223681"/>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4164" name="Group 25"/>
            <p:cNvGrpSpPr>
              <a:grpSpLocks/>
            </p:cNvGrpSpPr>
            <p:nvPr/>
          </p:nvGrpSpPr>
          <p:grpSpPr bwMode="auto">
            <a:xfrm>
              <a:off x="1295400" y="4800600"/>
              <a:ext cx="634999" cy="609600"/>
              <a:chOff x="647700" y="4191000"/>
              <a:chExt cx="990600" cy="990600"/>
            </a:xfrm>
          </p:grpSpPr>
          <p:sp>
            <p:nvSpPr>
              <p:cNvPr id="20" name="Oval 19"/>
              <p:cNvSpPr/>
              <p:nvPr/>
            </p:nvSpPr>
            <p:spPr>
              <a:xfrm>
                <a:off x="650147" y="4191000"/>
                <a:ext cx="988153" cy="990596"/>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033056" y="4574457"/>
                <a:ext cx="222334" cy="223681"/>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17" name="Group 27"/>
          <p:cNvGrpSpPr>
            <a:grpSpLocks/>
          </p:cNvGrpSpPr>
          <p:nvPr/>
        </p:nvGrpSpPr>
        <p:grpSpPr bwMode="auto">
          <a:xfrm>
            <a:off x="3748088" y="2746375"/>
            <a:ext cx="1276350" cy="1143000"/>
            <a:chOff x="3032017" y="1371600"/>
            <a:chExt cx="3326998" cy="3161816"/>
          </a:xfrm>
        </p:grpSpPr>
        <p:sp>
          <p:nvSpPr>
            <p:cNvPr id="29" name="Trapezoid 28"/>
            <p:cNvSpPr>
              <a:spLocks noChangeArrowheads="1"/>
            </p:cNvSpPr>
            <p:nvPr/>
          </p:nvSpPr>
          <p:spPr bwMode="auto">
            <a:xfrm rot="18978163" flipV="1">
              <a:off x="3255472" y="1968832"/>
              <a:ext cx="529671" cy="153701"/>
            </a:xfrm>
            <a:custGeom>
              <a:avLst/>
              <a:gdLst>
                <a:gd name="T0" fmla="*/ 264836 w 529671"/>
                <a:gd name="T1" fmla="*/ 0 h 153701"/>
                <a:gd name="T2" fmla="*/ 19213 w 529671"/>
                <a:gd name="T3" fmla="*/ 76851 h 153701"/>
                <a:gd name="T4" fmla="*/ 264836 w 529671"/>
                <a:gd name="T5" fmla="*/ 153701 h 153701"/>
                <a:gd name="T6" fmla="*/ 510458 w 529671"/>
                <a:gd name="T7" fmla="*/ 76851 h 153701"/>
                <a:gd name="T8" fmla="*/ 3 60000 65536"/>
                <a:gd name="T9" fmla="*/ 2 60000 65536"/>
                <a:gd name="T10" fmla="*/ 1 60000 65536"/>
                <a:gd name="T11" fmla="*/ 0 60000 65536"/>
                <a:gd name="T12" fmla="*/ 25617 w 529671"/>
                <a:gd name="T13" fmla="*/ 7434 h 153701"/>
                <a:gd name="T14" fmla="*/ 504054 w 529671"/>
                <a:gd name="T15" fmla="*/ 153701 h 153701"/>
              </a:gdLst>
              <a:ahLst/>
              <a:cxnLst>
                <a:cxn ang="T8">
                  <a:pos x="T0" y="T1"/>
                </a:cxn>
                <a:cxn ang="T9">
                  <a:pos x="T2" y="T3"/>
                </a:cxn>
                <a:cxn ang="T10">
                  <a:pos x="T4" y="T5"/>
                </a:cxn>
                <a:cxn ang="T11">
                  <a:pos x="T6" y="T7"/>
                </a:cxn>
              </a:cxnLst>
              <a:rect l="T12" t="T13" r="T14" b="T15"/>
              <a:pathLst>
                <a:path w="529671" h="153701">
                  <a:moveTo>
                    <a:pt x="0" y="153701"/>
                  </a:moveTo>
                  <a:lnTo>
                    <a:pt x="38425" y="0"/>
                  </a:lnTo>
                  <a:lnTo>
                    <a:pt x="491246" y="0"/>
                  </a:lnTo>
                  <a:lnTo>
                    <a:pt x="529671" y="153701"/>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0" name="Trapezoid 29"/>
            <p:cNvSpPr>
              <a:spLocks noChangeArrowheads="1"/>
            </p:cNvSpPr>
            <p:nvPr/>
          </p:nvSpPr>
          <p:spPr bwMode="auto">
            <a:xfrm rot="17665549" flipV="1">
              <a:off x="2960697" y="2348987"/>
              <a:ext cx="535752" cy="153109"/>
            </a:xfrm>
            <a:custGeom>
              <a:avLst/>
              <a:gdLst>
                <a:gd name="T0" fmla="*/ 267876 w 535752"/>
                <a:gd name="T1" fmla="*/ 0 h 153109"/>
                <a:gd name="T2" fmla="*/ 19139 w 535752"/>
                <a:gd name="T3" fmla="*/ 76555 h 153109"/>
                <a:gd name="T4" fmla="*/ 267876 w 535752"/>
                <a:gd name="T5" fmla="*/ 153109 h 153109"/>
                <a:gd name="T6" fmla="*/ 516613 w 535752"/>
                <a:gd name="T7" fmla="*/ 76555 h 153109"/>
                <a:gd name="T8" fmla="*/ 3 60000 65536"/>
                <a:gd name="T9" fmla="*/ 2 60000 65536"/>
                <a:gd name="T10" fmla="*/ 1 60000 65536"/>
                <a:gd name="T11" fmla="*/ 0 60000 65536"/>
                <a:gd name="T12" fmla="*/ 25518 w 535752"/>
                <a:gd name="T13" fmla="*/ 7293 h 153109"/>
                <a:gd name="T14" fmla="*/ 510234 w 535752"/>
                <a:gd name="T15" fmla="*/ 153109 h 153109"/>
              </a:gdLst>
              <a:ahLst/>
              <a:cxnLst>
                <a:cxn ang="T8">
                  <a:pos x="T0" y="T1"/>
                </a:cxn>
                <a:cxn ang="T9">
                  <a:pos x="T2" y="T3"/>
                </a:cxn>
                <a:cxn ang="T10">
                  <a:pos x="T4" y="T5"/>
                </a:cxn>
                <a:cxn ang="T11">
                  <a:pos x="T6" y="T7"/>
                </a:cxn>
              </a:cxnLst>
              <a:rect l="T12" t="T13" r="T14" b="T15"/>
              <a:pathLst>
                <a:path w="535752" h="153109">
                  <a:moveTo>
                    <a:pt x="0" y="153109"/>
                  </a:moveTo>
                  <a:lnTo>
                    <a:pt x="38277" y="0"/>
                  </a:lnTo>
                  <a:lnTo>
                    <a:pt x="497475" y="0"/>
                  </a:lnTo>
                  <a:lnTo>
                    <a:pt x="535752" y="153109"/>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1" name="Trapezoid 30"/>
            <p:cNvSpPr>
              <a:spLocks noChangeArrowheads="1"/>
            </p:cNvSpPr>
            <p:nvPr/>
          </p:nvSpPr>
          <p:spPr bwMode="auto">
            <a:xfrm rot="19523298" flipV="1">
              <a:off x="3652726" y="1661433"/>
              <a:ext cx="533808" cy="149308"/>
            </a:xfrm>
            <a:custGeom>
              <a:avLst/>
              <a:gdLst>
                <a:gd name="T0" fmla="*/ 266904 w 533808"/>
                <a:gd name="T1" fmla="*/ 0 h 149308"/>
                <a:gd name="T2" fmla="*/ 18664 w 533808"/>
                <a:gd name="T3" fmla="*/ 74654 h 149308"/>
                <a:gd name="T4" fmla="*/ 266904 w 533808"/>
                <a:gd name="T5" fmla="*/ 149308 h 149308"/>
                <a:gd name="T6" fmla="*/ 515145 w 533808"/>
                <a:gd name="T7" fmla="*/ 74654 h 149308"/>
                <a:gd name="T8" fmla="*/ 3 60000 65536"/>
                <a:gd name="T9" fmla="*/ 2 60000 65536"/>
                <a:gd name="T10" fmla="*/ 1 60000 65536"/>
                <a:gd name="T11" fmla="*/ 0 60000 65536"/>
                <a:gd name="T12" fmla="*/ 24885 w 533808"/>
                <a:gd name="T13" fmla="*/ 6960 h 149308"/>
                <a:gd name="T14" fmla="*/ 508923 w 533808"/>
                <a:gd name="T15" fmla="*/ 149308 h 149308"/>
              </a:gdLst>
              <a:ahLst/>
              <a:cxnLst>
                <a:cxn ang="T8">
                  <a:pos x="T0" y="T1"/>
                </a:cxn>
                <a:cxn ang="T9">
                  <a:pos x="T2" y="T3"/>
                </a:cxn>
                <a:cxn ang="T10">
                  <a:pos x="T4" y="T5"/>
                </a:cxn>
                <a:cxn ang="T11">
                  <a:pos x="T6" y="T7"/>
                </a:cxn>
              </a:cxnLst>
              <a:rect l="T12" t="T13" r="T14" b="T15"/>
              <a:pathLst>
                <a:path w="533808" h="149308">
                  <a:moveTo>
                    <a:pt x="0" y="149308"/>
                  </a:moveTo>
                  <a:lnTo>
                    <a:pt x="37327" y="0"/>
                  </a:lnTo>
                  <a:lnTo>
                    <a:pt x="496481" y="0"/>
                  </a:lnTo>
                  <a:lnTo>
                    <a:pt x="533808" y="149308"/>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2" name="Trapezoid 31"/>
            <p:cNvSpPr>
              <a:spLocks noChangeArrowheads="1"/>
            </p:cNvSpPr>
            <p:nvPr/>
          </p:nvSpPr>
          <p:spPr bwMode="auto">
            <a:xfrm rot="20544112" flipV="1">
              <a:off x="4103773" y="1446255"/>
              <a:ext cx="533811" cy="149308"/>
            </a:xfrm>
            <a:custGeom>
              <a:avLst/>
              <a:gdLst>
                <a:gd name="T0" fmla="*/ 266906 w 533811"/>
                <a:gd name="T1" fmla="*/ 0 h 149308"/>
                <a:gd name="T2" fmla="*/ 18664 w 533811"/>
                <a:gd name="T3" fmla="*/ 74654 h 149308"/>
                <a:gd name="T4" fmla="*/ 266906 w 533811"/>
                <a:gd name="T5" fmla="*/ 149308 h 149308"/>
                <a:gd name="T6" fmla="*/ 515148 w 533811"/>
                <a:gd name="T7" fmla="*/ 74654 h 149308"/>
                <a:gd name="T8" fmla="*/ 3 60000 65536"/>
                <a:gd name="T9" fmla="*/ 2 60000 65536"/>
                <a:gd name="T10" fmla="*/ 1 60000 65536"/>
                <a:gd name="T11" fmla="*/ 0 60000 65536"/>
                <a:gd name="T12" fmla="*/ 24885 w 533811"/>
                <a:gd name="T13" fmla="*/ 6960 h 149308"/>
                <a:gd name="T14" fmla="*/ 508926 w 533811"/>
                <a:gd name="T15" fmla="*/ 149308 h 149308"/>
              </a:gdLst>
              <a:ahLst/>
              <a:cxnLst>
                <a:cxn ang="T8">
                  <a:pos x="T0" y="T1"/>
                </a:cxn>
                <a:cxn ang="T9">
                  <a:pos x="T2" y="T3"/>
                </a:cxn>
                <a:cxn ang="T10">
                  <a:pos x="T4" y="T5"/>
                </a:cxn>
                <a:cxn ang="T11">
                  <a:pos x="T6" y="T7"/>
                </a:cxn>
              </a:cxnLst>
              <a:rect l="T12" t="T13" r="T14" b="T15"/>
              <a:pathLst>
                <a:path w="533811" h="149308">
                  <a:moveTo>
                    <a:pt x="0" y="149308"/>
                  </a:moveTo>
                  <a:lnTo>
                    <a:pt x="37327" y="0"/>
                  </a:lnTo>
                  <a:lnTo>
                    <a:pt x="496484" y="0"/>
                  </a:lnTo>
                  <a:lnTo>
                    <a:pt x="533811" y="149308"/>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3" name="Trapezoid 32"/>
            <p:cNvSpPr>
              <a:spLocks noChangeArrowheads="1"/>
            </p:cNvSpPr>
            <p:nvPr/>
          </p:nvSpPr>
          <p:spPr bwMode="auto">
            <a:xfrm flipV="1">
              <a:off x="4571374" y="1371600"/>
              <a:ext cx="533808" cy="149308"/>
            </a:xfrm>
            <a:custGeom>
              <a:avLst/>
              <a:gdLst>
                <a:gd name="T0" fmla="*/ 266904 w 533808"/>
                <a:gd name="T1" fmla="*/ 0 h 149308"/>
                <a:gd name="T2" fmla="*/ 18664 w 533808"/>
                <a:gd name="T3" fmla="*/ 74654 h 149308"/>
                <a:gd name="T4" fmla="*/ 266904 w 533808"/>
                <a:gd name="T5" fmla="*/ 149308 h 149308"/>
                <a:gd name="T6" fmla="*/ 515145 w 533808"/>
                <a:gd name="T7" fmla="*/ 74654 h 149308"/>
                <a:gd name="T8" fmla="*/ 3 60000 65536"/>
                <a:gd name="T9" fmla="*/ 2 60000 65536"/>
                <a:gd name="T10" fmla="*/ 1 60000 65536"/>
                <a:gd name="T11" fmla="*/ 0 60000 65536"/>
                <a:gd name="T12" fmla="*/ 24885 w 533808"/>
                <a:gd name="T13" fmla="*/ 6960 h 149308"/>
                <a:gd name="T14" fmla="*/ 508923 w 533808"/>
                <a:gd name="T15" fmla="*/ 149308 h 149308"/>
              </a:gdLst>
              <a:ahLst/>
              <a:cxnLst>
                <a:cxn ang="T8">
                  <a:pos x="T0" y="T1"/>
                </a:cxn>
                <a:cxn ang="T9">
                  <a:pos x="T2" y="T3"/>
                </a:cxn>
                <a:cxn ang="T10">
                  <a:pos x="T4" y="T5"/>
                </a:cxn>
                <a:cxn ang="T11">
                  <a:pos x="T6" y="T7"/>
                </a:cxn>
              </a:cxnLst>
              <a:rect l="T12" t="T13" r="T14" b="T15"/>
              <a:pathLst>
                <a:path w="533808" h="149308">
                  <a:moveTo>
                    <a:pt x="0" y="149308"/>
                  </a:moveTo>
                  <a:lnTo>
                    <a:pt x="37327" y="0"/>
                  </a:lnTo>
                  <a:lnTo>
                    <a:pt x="496481" y="0"/>
                  </a:lnTo>
                  <a:lnTo>
                    <a:pt x="533808" y="149308"/>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4" name="Trapezoid 33"/>
            <p:cNvSpPr>
              <a:spLocks noChangeArrowheads="1"/>
            </p:cNvSpPr>
            <p:nvPr/>
          </p:nvSpPr>
          <p:spPr bwMode="auto">
            <a:xfrm rot="1281364" flipV="1">
              <a:off x="5038973" y="1463821"/>
              <a:ext cx="533811" cy="153698"/>
            </a:xfrm>
            <a:custGeom>
              <a:avLst/>
              <a:gdLst>
                <a:gd name="T0" fmla="*/ 266906 w 533811"/>
                <a:gd name="T1" fmla="*/ 0 h 153698"/>
                <a:gd name="T2" fmla="*/ 19212 w 533811"/>
                <a:gd name="T3" fmla="*/ 76849 h 153698"/>
                <a:gd name="T4" fmla="*/ 266906 w 533811"/>
                <a:gd name="T5" fmla="*/ 153698 h 153698"/>
                <a:gd name="T6" fmla="*/ 514599 w 533811"/>
                <a:gd name="T7" fmla="*/ 76849 h 153698"/>
                <a:gd name="T8" fmla="*/ 3 60000 65536"/>
                <a:gd name="T9" fmla="*/ 2 60000 65536"/>
                <a:gd name="T10" fmla="*/ 1 60000 65536"/>
                <a:gd name="T11" fmla="*/ 0 60000 65536"/>
                <a:gd name="T12" fmla="*/ 25616 w 533811"/>
                <a:gd name="T13" fmla="*/ 7376 h 153698"/>
                <a:gd name="T14" fmla="*/ 508195 w 533811"/>
                <a:gd name="T15" fmla="*/ 153698 h 153698"/>
              </a:gdLst>
              <a:ahLst/>
              <a:cxnLst>
                <a:cxn ang="T8">
                  <a:pos x="T0" y="T1"/>
                </a:cxn>
                <a:cxn ang="T9">
                  <a:pos x="T2" y="T3"/>
                </a:cxn>
                <a:cxn ang="T10">
                  <a:pos x="T4" y="T5"/>
                </a:cxn>
                <a:cxn ang="T11">
                  <a:pos x="T6" y="T7"/>
                </a:cxn>
              </a:cxnLst>
              <a:rect l="T12" t="T13" r="T14" b="T15"/>
              <a:pathLst>
                <a:path w="533811" h="153698">
                  <a:moveTo>
                    <a:pt x="0" y="153698"/>
                  </a:moveTo>
                  <a:lnTo>
                    <a:pt x="38425" y="0"/>
                  </a:lnTo>
                  <a:lnTo>
                    <a:pt x="495387" y="0"/>
                  </a:lnTo>
                  <a:lnTo>
                    <a:pt x="533811" y="153698"/>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5" name="Trapezoid 34"/>
            <p:cNvSpPr>
              <a:spLocks noChangeArrowheads="1"/>
            </p:cNvSpPr>
            <p:nvPr/>
          </p:nvSpPr>
          <p:spPr bwMode="auto">
            <a:xfrm rot="1936582" flipV="1">
              <a:off x="5494160" y="1700957"/>
              <a:ext cx="537947" cy="149308"/>
            </a:xfrm>
            <a:custGeom>
              <a:avLst/>
              <a:gdLst>
                <a:gd name="T0" fmla="*/ 268974 w 537947"/>
                <a:gd name="T1" fmla="*/ 0 h 149308"/>
                <a:gd name="T2" fmla="*/ 18664 w 537947"/>
                <a:gd name="T3" fmla="*/ 74654 h 149308"/>
                <a:gd name="T4" fmla="*/ 268974 w 537947"/>
                <a:gd name="T5" fmla="*/ 149308 h 149308"/>
                <a:gd name="T6" fmla="*/ 519284 w 537947"/>
                <a:gd name="T7" fmla="*/ 74654 h 149308"/>
                <a:gd name="T8" fmla="*/ 3 60000 65536"/>
                <a:gd name="T9" fmla="*/ 2 60000 65536"/>
                <a:gd name="T10" fmla="*/ 1 60000 65536"/>
                <a:gd name="T11" fmla="*/ 0 60000 65536"/>
                <a:gd name="T12" fmla="*/ 24885 w 537947"/>
                <a:gd name="T13" fmla="*/ 6907 h 149308"/>
                <a:gd name="T14" fmla="*/ 513062 w 537947"/>
                <a:gd name="T15" fmla="*/ 149308 h 149308"/>
              </a:gdLst>
              <a:ahLst/>
              <a:cxnLst>
                <a:cxn ang="T8">
                  <a:pos x="T0" y="T1"/>
                </a:cxn>
                <a:cxn ang="T9">
                  <a:pos x="T2" y="T3"/>
                </a:cxn>
                <a:cxn ang="T10">
                  <a:pos x="T4" y="T5"/>
                </a:cxn>
                <a:cxn ang="T11">
                  <a:pos x="T6" y="T7"/>
                </a:cxn>
              </a:cxnLst>
              <a:rect l="T12" t="T13" r="T14" b="T15"/>
              <a:pathLst>
                <a:path w="537947" h="149308">
                  <a:moveTo>
                    <a:pt x="0" y="149308"/>
                  </a:moveTo>
                  <a:lnTo>
                    <a:pt x="37327" y="0"/>
                  </a:lnTo>
                  <a:lnTo>
                    <a:pt x="500620" y="0"/>
                  </a:lnTo>
                  <a:lnTo>
                    <a:pt x="537947" y="149308"/>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6" name="Trapezoid 35"/>
            <p:cNvSpPr>
              <a:spLocks noChangeArrowheads="1"/>
            </p:cNvSpPr>
            <p:nvPr/>
          </p:nvSpPr>
          <p:spPr bwMode="auto">
            <a:xfrm rot="3224275" flipV="1">
              <a:off x="5840911" y="2015113"/>
              <a:ext cx="531359" cy="148970"/>
            </a:xfrm>
            <a:custGeom>
              <a:avLst/>
              <a:gdLst>
                <a:gd name="T0" fmla="*/ 265680 w 531359"/>
                <a:gd name="T1" fmla="*/ 0 h 148970"/>
                <a:gd name="T2" fmla="*/ 18621 w 531359"/>
                <a:gd name="T3" fmla="*/ 74485 h 148970"/>
                <a:gd name="T4" fmla="*/ 265680 w 531359"/>
                <a:gd name="T5" fmla="*/ 148970 h 148970"/>
                <a:gd name="T6" fmla="*/ 512738 w 531359"/>
                <a:gd name="T7" fmla="*/ 74485 h 148970"/>
                <a:gd name="T8" fmla="*/ 3 60000 65536"/>
                <a:gd name="T9" fmla="*/ 2 60000 65536"/>
                <a:gd name="T10" fmla="*/ 1 60000 65536"/>
                <a:gd name="T11" fmla="*/ 0 60000 65536"/>
                <a:gd name="T12" fmla="*/ 24828 w 531359"/>
                <a:gd name="T13" fmla="*/ 6961 h 148970"/>
                <a:gd name="T14" fmla="*/ 506531 w 531359"/>
                <a:gd name="T15" fmla="*/ 148970 h 148970"/>
              </a:gdLst>
              <a:ahLst/>
              <a:cxnLst>
                <a:cxn ang="T8">
                  <a:pos x="T0" y="T1"/>
                </a:cxn>
                <a:cxn ang="T9">
                  <a:pos x="T2" y="T3"/>
                </a:cxn>
                <a:cxn ang="T10">
                  <a:pos x="T4" y="T5"/>
                </a:cxn>
                <a:cxn ang="T11">
                  <a:pos x="T6" y="T7"/>
                </a:cxn>
              </a:cxnLst>
              <a:rect l="T12" t="T13" r="T14" b="T15"/>
              <a:pathLst>
                <a:path w="531359" h="148970">
                  <a:moveTo>
                    <a:pt x="0" y="148970"/>
                  </a:moveTo>
                  <a:lnTo>
                    <a:pt x="37243" y="0"/>
                  </a:lnTo>
                  <a:lnTo>
                    <a:pt x="494117" y="0"/>
                  </a:lnTo>
                  <a:lnTo>
                    <a:pt x="531359" y="148970"/>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7" name="Oval 36"/>
            <p:cNvSpPr>
              <a:spLocks noChangeArrowheads="1"/>
            </p:cNvSpPr>
            <p:nvPr/>
          </p:nvSpPr>
          <p:spPr bwMode="auto">
            <a:xfrm>
              <a:off x="3201676" y="2364059"/>
              <a:ext cx="74485" cy="7465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8" name="Oval 37"/>
            <p:cNvSpPr>
              <a:spLocks noChangeArrowheads="1"/>
            </p:cNvSpPr>
            <p:nvPr/>
          </p:nvSpPr>
          <p:spPr bwMode="auto">
            <a:xfrm>
              <a:off x="3503756" y="1982008"/>
              <a:ext cx="78622" cy="74653"/>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9" name="Oval 38"/>
            <p:cNvSpPr>
              <a:spLocks noChangeArrowheads="1"/>
            </p:cNvSpPr>
            <p:nvPr/>
          </p:nvSpPr>
          <p:spPr bwMode="auto">
            <a:xfrm>
              <a:off x="3884457" y="1678999"/>
              <a:ext cx="78622" cy="7465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0" name="Oval 39"/>
            <p:cNvSpPr>
              <a:spLocks noChangeArrowheads="1"/>
            </p:cNvSpPr>
            <p:nvPr/>
          </p:nvSpPr>
          <p:spPr bwMode="auto">
            <a:xfrm>
              <a:off x="4343780" y="1446255"/>
              <a:ext cx="74485" cy="74653"/>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1" name="Oval 40"/>
            <p:cNvSpPr>
              <a:spLocks noChangeArrowheads="1"/>
            </p:cNvSpPr>
            <p:nvPr/>
          </p:nvSpPr>
          <p:spPr bwMode="auto">
            <a:xfrm>
              <a:off x="4798966" y="1446255"/>
              <a:ext cx="78624" cy="74653"/>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2" name="Oval 41"/>
            <p:cNvSpPr>
              <a:spLocks noChangeArrowheads="1"/>
            </p:cNvSpPr>
            <p:nvPr/>
          </p:nvSpPr>
          <p:spPr bwMode="auto">
            <a:xfrm>
              <a:off x="5258292" y="1520908"/>
              <a:ext cx="74485" cy="7904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3" name="Oval 42"/>
            <p:cNvSpPr>
              <a:spLocks noChangeArrowheads="1"/>
            </p:cNvSpPr>
            <p:nvPr/>
          </p:nvSpPr>
          <p:spPr bwMode="auto">
            <a:xfrm>
              <a:off x="5713478" y="1753654"/>
              <a:ext cx="78622" cy="74653"/>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4" name="Oval 43"/>
            <p:cNvSpPr>
              <a:spLocks noChangeArrowheads="1"/>
            </p:cNvSpPr>
            <p:nvPr/>
          </p:nvSpPr>
          <p:spPr bwMode="auto">
            <a:xfrm>
              <a:off x="6094179" y="2056660"/>
              <a:ext cx="78622" cy="7465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5" name="Trapezoid 44"/>
            <p:cNvSpPr>
              <a:spLocks noChangeArrowheads="1"/>
            </p:cNvSpPr>
            <p:nvPr/>
          </p:nvSpPr>
          <p:spPr bwMode="auto">
            <a:xfrm rot="4946555" flipV="1">
              <a:off x="6016779" y="2482923"/>
              <a:ext cx="531362" cy="153109"/>
            </a:xfrm>
            <a:custGeom>
              <a:avLst/>
              <a:gdLst>
                <a:gd name="T0" fmla="*/ 265681 w 531362"/>
                <a:gd name="T1" fmla="*/ 0 h 153109"/>
                <a:gd name="T2" fmla="*/ 19139 w 531362"/>
                <a:gd name="T3" fmla="*/ 76555 h 153109"/>
                <a:gd name="T4" fmla="*/ 265681 w 531362"/>
                <a:gd name="T5" fmla="*/ 153109 h 153109"/>
                <a:gd name="T6" fmla="*/ 512223 w 531362"/>
                <a:gd name="T7" fmla="*/ 76555 h 153109"/>
                <a:gd name="T8" fmla="*/ 3 60000 65536"/>
                <a:gd name="T9" fmla="*/ 2 60000 65536"/>
                <a:gd name="T10" fmla="*/ 1 60000 65536"/>
                <a:gd name="T11" fmla="*/ 0 60000 65536"/>
                <a:gd name="T12" fmla="*/ 25518 w 531362"/>
                <a:gd name="T13" fmla="*/ 7353 h 153109"/>
                <a:gd name="T14" fmla="*/ 505844 w 531362"/>
                <a:gd name="T15" fmla="*/ 153109 h 153109"/>
              </a:gdLst>
              <a:ahLst/>
              <a:cxnLst>
                <a:cxn ang="T8">
                  <a:pos x="T0" y="T1"/>
                </a:cxn>
                <a:cxn ang="T9">
                  <a:pos x="T2" y="T3"/>
                </a:cxn>
                <a:cxn ang="T10">
                  <a:pos x="T4" y="T5"/>
                </a:cxn>
                <a:cxn ang="T11">
                  <a:pos x="T6" y="T7"/>
                </a:cxn>
              </a:cxnLst>
              <a:rect l="T12" t="T13" r="T14" b="T15"/>
              <a:pathLst>
                <a:path w="531362" h="153109">
                  <a:moveTo>
                    <a:pt x="0" y="153109"/>
                  </a:moveTo>
                  <a:lnTo>
                    <a:pt x="38277" y="0"/>
                  </a:lnTo>
                  <a:lnTo>
                    <a:pt x="493085" y="0"/>
                  </a:lnTo>
                  <a:lnTo>
                    <a:pt x="531362" y="153109"/>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6" name="Oval 45"/>
            <p:cNvSpPr>
              <a:spLocks noChangeArrowheads="1"/>
            </p:cNvSpPr>
            <p:nvPr/>
          </p:nvSpPr>
          <p:spPr bwMode="auto">
            <a:xfrm>
              <a:off x="6251426" y="2513367"/>
              <a:ext cx="70346" cy="7904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7" name="Trapezoid 46"/>
            <p:cNvSpPr>
              <a:spLocks noChangeArrowheads="1"/>
            </p:cNvSpPr>
            <p:nvPr/>
          </p:nvSpPr>
          <p:spPr bwMode="auto">
            <a:xfrm rot="6192159" flipV="1">
              <a:off x="5998031" y="2998916"/>
              <a:ext cx="535752" cy="153109"/>
            </a:xfrm>
            <a:custGeom>
              <a:avLst/>
              <a:gdLst>
                <a:gd name="T0" fmla="*/ 267876 w 535752"/>
                <a:gd name="T1" fmla="*/ 0 h 153109"/>
                <a:gd name="T2" fmla="*/ 19139 w 535752"/>
                <a:gd name="T3" fmla="*/ 76555 h 153109"/>
                <a:gd name="T4" fmla="*/ 267876 w 535752"/>
                <a:gd name="T5" fmla="*/ 153109 h 153109"/>
                <a:gd name="T6" fmla="*/ 516613 w 535752"/>
                <a:gd name="T7" fmla="*/ 76555 h 153109"/>
                <a:gd name="T8" fmla="*/ 3 60000 65536"/>
                <a:gd name="T9" fmla="*/ 2 60000 65536"/>
                <a:gd name="T10" fmla="*/ 1 60000 65536"/>
                <a:gd name="T11" fmla="*/ 0 60000 65536"/>
                <a:gd name="T12" fmla="*/ 25518 w 535752"/>
                <a:gd name="T13" fmla="*/ 7293 h 153109"/>
                <a:gd name="T14" fmla="*/ 510234 w 535752"/>
                <a:gd name="T15" fmla="*/ 153109 h 153109"/>
              </a:gdLst>
              <a:ahLst/>
              <a:cxnLst>
                <a:cxn ang="T8">
                  <a:pos x="T0" y="T1"/>
                </a:cxn>
                <a:cxn ang="T9">
                  <a:pos x="T2" y="T3"/>
                </a:cxn>
                <a:cxn ang="T10">
                  <a:pos x="T4" y="T5"/>
                </a:cxn>
                <a:cxn ang="T11">
                  <a:pos x="T6" y="T7"/>
                </a:cxn>
              </a:cxnLst>
              <a:rect l="T12" t="T13" r="T14" b="T15"/>
              <a:pathLst>
                <a:path w="535752" h="153109">
                  <a:moveTo>
                    <a:pt x="0" y="153109"/>
                  </a:moveTo>
                  <a:lnTo>
                    <a:pt x="38277" y="0"/>
                  </a:lnTo>
                  <a:lnTo>
                    <a:pt x="497475" y="0"/>
                  </a:lnTo>
                  <a:lnTo>
                    <a:pt x="535752" y="153109"/>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8" name="Trapezoid 47"/>
            <p:cNvSpPr>
              <a:spLocks noChangeArrowheads="1"/>
            </p:cNvSpPr>
            <p:nvPr/>
          </p:nvSpPr>
          <p:spPr bwMode="auto">
            <a:xfrm rot="7631456" flipV="1">
              <a:off x="5629747" y="3536861"/>
              <a:ext cx="750930" cy="153107"/>
            </a:xfrm>
            <a:custGeom>
              <a:avLst/>
              <a:gdLst>
                <a:gd name="T0" fmla="*/ 375465 w 750930"/>
                <a:gd name="T1" fmla="*/ 0 h 153107"/>
                <a:gd name="T2" fmla="*/ 19138 w 750930"/>
                <a:gd name="T3" fmla="*/ 76554 h 153107"/>
                <a:gd name="T4" fmla="*/ 375465 w 750930"/>
                <a:gd name="T5" fmla="*/ 153107 h 153107"/>
                <a:gd name="T6" fmla="*/ 731792 w 750930"/>
                <a:gd name="T7" fmla="*/ 76554 h 153107"/>
                <a:gd name="T8" fmla="*/ 3 60000 65536"/>
                <a:gd name="T9" fmla="*/ 2 60000 65536"/>
                <a:gd name="T10" fmla="*/ 1 60000 65536"/>
                <a:gd name="T11" fmla="*/ 0 60000 65536"/>
                <a:gd name="T12" fmla="*/ 25518 w 750930"/>
                <a:gd name="T13" fmla="*/ 5203 h 153107"/>
                <a:gd name="T14" fmla="*/ 725412 w 750930"/>
                <a:gd name="T15" fmla="*/ 153107 h 153107"/>
              </a:gdLst>
              <a:ahLst/>
              <a:cxnLst>
                <a:cxn ang="T8">
                  <a:pos x="T0" y="T1"/>
                </a:cxn>
                <a:cxn ang="T9">
                  <a:pos x="T2" y="T3"/>
                </a:cxn>
                <a:cxn ang="T10">
                  <a:pos x="T4" y="T5"/>
                </a:cxn>
                <a:cxn ang="T11">
                  <a:pos x="T6" y="T7"/>
                </a:cxn>
              </a:cxnLst>
              <a:rect l="T12" t="T13" r="T14" b="T15"/>
              <a:pathLst>
                <a:path w="750930" h="153107">
                  <a:moveTo>
                    <a:pt x="0" y="153107"/>
                  </a:moveTo>
                  <a:lnTo>
                    <a:pt x="38277" y="0"/>
                  </a:lnTo>
                  <a:lnTo>
                    <a:pt x="712653" y="0"/>
                  </a:lnTo>
                  <a:lnTo>
                    <a:pt x="750930" y="153107"/>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9" name="Trapezoid 48"/>
            <p:cNvSpPr>
              <a:spLocks noChangeArrowheads="1"/>
            </p:cNvSpPr>
            <p:nvPr/>
          </p:nvSpPr>
          <p:spPr bwMode="auto">
            <a:xfrm rot="8607040" flipV="1">
              <a:off x="5324501" y="3971315"/>
              <a:ext cx="537947" cy="149308"/>
            </a:xfrm>
            <a:custGeom>
              <a:avLst/>
              <a:gdLst>
                <a:gd name="T0" fmla="*/ 268974 w 537947"/>
                <a:gd name="T1" fmla="*/ 0 h 149308"/>
                <a:gd name="T2" fmla="*/ 18664 w 537947"/>
                <a:gd name="T3" fmla="*/ 74654 h 149308"/>
                <a:gd name="T4" fmla="*/ 268974 w 537947"/>
                <a:gd name="T5" fmla="*/ 149308 h 149308"/>
                <a:gd name="T6" fmla="*/ 519284 w 537947"/>
                <a:gd name="T7" fmla="*/ 74654 h 149308"/>
                <a:gd name="T8" fmla="*/ 3 60000 65536"/>
                <a:gd name="T9" fmla="*/ 2 60000 65536"/>
                <a:gd name="T10" fmla="*/ 1 60000 65536"/>
                <a:gd name="T11" fmla="*/ 0 60000 65536"/>
                <a:gd name="T12" fmla="*/ 24885 w 537947"/>
                <a:gd name="T13" fmla="*/ 6907 h 149308"/>
                <a:gd name="T14" fmla="*/ 513062 w 537947"/>
                <a:gd name="T15" fmla="*/ 149308 h 149308"/>
              </a:gdLst>
              <a:ahLst/>
              <a:cxnLst>
                <a:cxn ang="T8">
                  <a:pos x="T0" y="T1"/>
                </a:cxn>
                <a:cxn ang="T9">
                  <a:pos x="T2" y="T3"/>
                </a:cxn>
                <a:cxn ang="T10">
                  <a:pos x="T4" y="T5"/>
                </a:cxn>
                <a:cxn ang="T11">
                  <a:pos x="T6" y="T7"/>
                </a:cxn>
              </a:cxnLst>
              <a:rect l="T12" t="T13" r="T14" b="T15"/>
              <a:pathLst>
                <a:path w="537947" h="149308">
                  <a:moveTo>
                    <a:pt x="0" y="149308"/>
                  </a:moveTo>
                  <a:lnTo>
                    <a:pt x="37327" y="0"/>
                  </a:lnTo>
                  <a:lnTo>
                    <a:pt x="500620" y="0"/>
                  </a:lnTo>
                  <a:lnTo>
                    <a:pt x="537947" y="149308"/>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0" name="Trapezoid 49"/>
            <p:cNvSpPr>
              <a:spLocks noChangeArrowheads="1"/>
            </p:cNvSpPr>
            <p:nvPr/>
          </p:nvSpPr>
          <p:spPr bwMode="auto">
            <a:xfrm rot="9386571" flipV="1">
              <a:off x="4885867" y="4243583"/>
              <a:ext cx="529671" cy="149308"/>
            </a:xfrm>
            <a:custGeom>
              <a:avLst/>
              <a:gdLst>
                <a:gd name="T0" fmla="*/ 264836 w 529671"/>
                <a:gd name="T1" fmla="*/ 0 h 149308"/>
                <a:gd name="T2" fmla="*/ 18664 w 529671"/>
                <a:gd name="T3" fmla="*/ 74654 h 149308"/>
                <a:gd name="T4" fmla="*/ 264836 w 529671"/>
                <a:gd name="T5" fmla="*/ 149308 h 149308"/>
                <a:gd name="T6" fmla="*/ 511008 w 529671"/>
                <a:gd name="T7" fmla="*/ 74654 h 149308"/>
                <a:gd name="T8" fmla="*/ 3 60000 65536"/>
                <a:gd name="T9" fmla="*/ 2 60000 65536"/>
                <a:gd name="T10" fmla="*/ 1 60000 65536"/>
                <a:gd name="T11" fmla="*/ 0 60000 65536"/>
                <a:gd name="T12" fmla="*/ 24885 w 529671"/>
                <a:gd name="T13" fmla="*/ 7015 h 149308"/>
                <a:gd name="T14" fmla="*/ 504786 w 529671"/>
                <a:gd name="T15" fmla="*/ 149308 h 149308"/>
              </a:gdLst>
              <a:ahLst/>
              <a:cxnLst>
                <a:cxn ang="T8">
                  <a:pos x="T0" y="T1"/>
                </a:cxn>
                <a:cxn ang="T9">
                  <a:pos x="T2" y="T3"/>
                </a:cxn>
                <a:cxn ang="T10">
                  <a:pos x="T4" y="T5"/>
                </a:cxn>
                <a:cxn ang="T11">
                  <a:pos x="T6" y="T7"/>
                </a:cxn>
              </a:cxnLst>
              <a:rect l="T12" t="T13" r="T14" b="T15"/>
              <a:pathLst>
                <a:path w="529671" h="149308">
                  <a:moveTo>
                    <a:pt x="0" y="149308"/>
                  </a:moveTo>
                  <a:lnTo>
                    <a:pt x="37327" y="0"/>
                  </a:lnTo>
                  <a:lnTo>
                    <a:pt x="492344" y="0"/>
                  </a:lnTo>
                  <a:lnTo>
                    <a:pt x="529671" y="149308"/>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1" name="Trapezoid 50"/>
            <p:cNvSpPr>
              <a:spLocks noChangeArrowheads="1"/>
            </p:cNvSpPr>
            <p:nvPr/>
          </p:nvSpPr>
          <p:spPr bwMode="auto">
            <a:xfrm rot="10290004" flipV="1">
              <a:off x="4409989" y="4384108"/>
              <a:ext cx="533811" cy="149308"/>
            </a:xfrm>
            <a:custGeom>
              <a:avLst/>
              <a:gdLst>
                <a:gd name="T0" fmla="*/ 266906 w 533811"/>
                <a:gd name="T1" fmla="*/ 0 h 149308"/>
                <a:gd name="T2" fmla="*/ 18664 w 533811"/>
                <a:gd name="T3" fmla="*/ 74654 h 149308"/>
                <a:gd name="T4" fmla="*/ 266906 w 533811"/>
                <a:gd name="T5" fmla="*/ 149308 h 149308"/>
                <a:gd name="T6" fmla="*/ 515148 w 533811"/>
                <a:gd name="T7" fmla="*/ 74654 h 149308"/>
                <a:gd name="T8" fmla="*/ 3 60000 65536"/>
                <a:gd name="T9" fmla="*/ 2 60000 65536"/>
                <a:gd name="T10" fmla="*/ 1 60000 65536"/>
                <a:gd name="T11" fmla="*/ 0 60000 65536"/>
                <a:gd name="T12" fmla="*/ 24885 w 533811"/>
                <a:gd name="T13" fmla="*/ 6960 h 149308"/>
                <a:gd name="T14" fmla="*/ 508926 w 533811"/>
                <a:gd name="T15" fmla="*/ 149308 h 149308"/>
              </a:gdLst>
              <a:ahLst/>
              <a:cxnLst>
                <a:cxn ang="T8">
                  <a:pos x="T0" y="T1"/>
                </a:cxn>
                <a:cxn ang="T9">
                  <a:pos x="T2" y="T3"/>
                </a:cxn>
                <a:cxn ang="T10">
                  <a:pos x="T4" y="T5"/>
                </a:cxn>
                <a:cxn ang="T11">
                  <a:pos x="T6" y="T7"/>
                </a:cxn>
              </a:cxnLst>
              <a:rect l="T12" t="T13" r="T14" b="T15"/>
              <a:pathLst>
                <a:path w="533811" h="149308">
                  <a:moveTo>
                    <a:pt x="0" y="149308"/>
                  </a:moveTo>
                  <a:lnTo>
                    <a:pt x="37327" y="0"/>
                  </a:lnTo>
                  <a:lnTo>
                    <a:pt x="496484" y="0"/>
                  </a:lnTo>
                  <a:lnTo>
                    <a:pt x="533811" y="149308"/>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2" name="Trapezoid 51"/>
            <p:cNvSpPr>
              <a:spLocks noChangeArrowheads="1"/>
            </p:cNvSpPr>
            <p:nvPr/>
          </p:nvSpPr>
          <p:spPr bwMode="auto">
            <a:xfrm rot="11657275" flipV="1">
              <a:off x="3896870" y="4331411"/>
              <a:ext cx="533811" cy="153701"/>
            </a:xfrm>
            <a:custGeom>
              <a:avLst/>
              <a:gdLst>
                <a:gd name="T0" fmla="*/ 266906 w 533811"/>
                <a:gd name="T1" fmla="*/ 0 h 153701"/>
                <a:gd name="T2" fmla="*/ 19213 w 533811"/>
                <a:gd name="T3" fmla="*/ 76851 h 153701"/>
                <a:gd name="T4" fmla="*/ 266906 w 533811"/>
                <a:gd name="T5" fmla="*/ 153701 h 153701"/>
                <a:gd name="T6" fmla="*/ 514598 w 533811"/>
                <a:gd name="T7" fmla="*/ 76851 h 153701"/>
                <a:gd name="T8" fmla="*/ 3 60000 65536"/>
                <a:gd name="T9" fmla="*/ 2 60000 65536"/>
                <a:gd name="T10" fmla="*/ 1 60000 65536"/>
                <a:gd name="T11" fmla="*/ 0 60000 65536"/>
                <a:gd name="T12" fmla="*/ 25617 w 533811"/>
                <a:gd name="T13" fmla="*/ 7376 h 153701"/>
                <a:gd name="T14" fmla="*/ 508194 w 533811"/>
                <a:gd name="T15" fmla="*/ 153701 h 153701"/>
              </a:gdLst>
              <a:ahLst/>
              <a:cxnLst>
                <a:cxn ang="T8">
                  <a:pos x="T0" y="T1"/>
                </a:cxn>
                <a:cxn ang="T9">
                  <a:pos x="T2" y="T3"/>
                </a:cxn>
                <a:cxn ang="T10">
                  <a:pos x="T4" y="T5"/>
                </a:cxn>
                <a:cxn ang="T11">
                  <a:pos x="T6" y="T7"/>
                </a:cxn>
              </a:cxnLst>
              <a:rect l="T12" t="T13" r="T14" b="T15"/>
              <a:pathLst>
                <a:path w="533811" h="153701">
                  <a:moveTo>
                    <a:pt x="0" y="153701"/>
                  </a:moveTo>
                  <a:lnTo>
                    <a:pt x="38425" y="0"/>
                  </a:lnTo>
                  <a:lnTo>
                    <a:pt x="495386" y="0"/>
                  </a:lnTo>
                  <a:lnTo>
                    <a:pt x="533811" y="153701"/>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3" name="Trapezoid 52"/>
            <p:cNvSpPr>
              <a:spLocks noChangeArrowheads="1"/>
            </p:cNvSpPr>
            <p:nvPr/>
          </p:nvSpPr>
          <p:spPr bwMode="auto">
            <a:xfrm rot="12583047" flipV="1">
              <a:off x="3425131" y="4133799"/>
              <a:ext cx="533811" cy="149308"/>
            </a:xfrm>
            <a:custGeom>
              <a:avLst/>
              <a:gdLst>
                <a:gd name="T0" fmla="*/ 266906 w 533811"/>
                <a:gd name="T1" fmla="*/ 0 h 149308"/>
                <a:gd name="T2" fmla="*/ 18664 w 533811"/>
                <a:gd name="T3" fmla="*/ 74654 h 149308"/>
                <a:gd name="T4" fmla="*/ 266906 w 533811"/>
                <a:gd name="T5" fmla="*/ 149308 h 149308"/>
                <a:gd name="T6" fmla="*/ 515148 w 533811"/>
                <a:gd name="T7" fmla="*/ 74654 h 149308"/>
                <a:gd name="T8" fmla="*/ 3 60000 65536"/>
                <a:gd name="T9" fmla="*/ 2 60000 65536"/>
                <a:gd name="T10" fmla="*/ 1 60000 65536"/>
                <a:gd name="T11" fmla="*/ 0 60000 65536"/>
                <a:gd name="T12" fmla="*/ 24885 w 533811"/>
                <a:gd name="T13" fmla="*/ 6960 h 149308"/>
                <a:gd name="T14" fmla="*/ 508926 w 533811"/>
                <a:gd name="T15" fmla="*/ 149308 h 149308"/>
              </a:gdLst>
              <a:ahLst/>
              <a:cxnLst>
                <a:cxn ang="T8">
                  <a:pos x="T0" y="T1"/>
                </a:cxn>
                <a:cxn ang="T9">
                  <a:pos x="T2" y="T3"/>
                </a:cxn>
                <a:cxn ang="T10">
                  <a:pos x="T4" y="T5"/>
                </a:cxn>
                <a:cxn ang="T11">
                  <a:pos x="T6" y="T7"/>
                </a:cxn>
              </a:cxnLst>
              <a:rect l="T12" t="T13" r="T14" b="T15"/>
              <a:pathLst>
                <a:path w="533811" h="149308">
                  <a:moveTo>
                    <a:pt x="0" y="149308"/>
                  </a:moveTo>
                  <a:lnTo>
                    <a:pt x="37327" y="0"/>
                  </a:lnTo>
                  <a:lnTo>
                    <a:pt x="496484" y="0"/>
                  </a:lnTo>
                  <a:lnTo>
                    <a:pt x="533811" y="149308"/>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4" name="Trapezoid 53"/>
            <p:cNvSpPr>
              <a:spLocks noChangeArrowheads="1"/>
            </p:cNvSpPr>
            <p:nvPr/>
          </p:nvSpPr>
          <p:spPr bwMode="auto">
            <a:xfrm rot="14430649" flipV="1">
              <a:off x="3101391" y="3776194"/>
              <a:ext cx="535752" cy="153109"/>
            </a:xfrm>
            <a:custGeom>
              <a:avLst/>
              <a:gdLst>
                <a:gd name="T0" fmla="*/ 267876 w 535752"/>
                <a:gd name="T1" fmla="*/ 0 h 153109"/>
                <a:gd name="T2" fmla="*/ 19139 w 535752"/>
                <a:gd name="T3" fmla="*/ 76555 h 153109"/>
                <a:gd name="T4" fmla="*/ 267876 w 535752"/>
                <a:gd name="T5" fmla="*/ 153109 h 153109"/>
                <a:gd name="T6" fmla="*/ 516613 w 535752"/>
                <a:gd name="T7" fmla="*/ 76555 h 153109"/>
                <a:gd name="T8" fmla="*/ 3 60000 65536"/>
                <a:gd name="T9" fmla="*/ 2 60000 65536"/>
                <a:gd name="T10" fmla="*/ 1 60000 65536"/>
                <a:gd name="T11" fmla="*/ 0 60000 65536"/>
                <a:gd name="T12" fmla="*/ 25518 w 535752"/>
                <a:gd name="T13" fmla="*/ 7293 h 153109"/>
                <a:gd name="T14" fmla="*/ 510234 w 535752"/>
                <a:gd name="T15" fmla="*/ 153109 h 153109"/>
              </a:gdLst>
              <a:ahLst/>
              <a:cxnLst>
                <a:cxn ang="T8">
                  <a:pos x="T0" y="T1"/>
                </a:cxn>
                <a:cxn ang="T9">
                  <a:pos x="T2" y="T3"/>
                </a:cxn>
                <a:cxn ang="T10">
                  <a:pos x="T4" y="T5"/>
                </a:cxn>
                <a:cxn ang="T11">
                  <a:pos x="T6" y="T7"/>
                </a:cxn>
              </a:cxnLst>
              <a:rect l="T12" t="T13" r="T14" b="T15"/>
              <a:pathLst>
                <a:path w="535752" h="153109">
                  <a:moveTo>
                    <a:pt x="0" y="153109"/>
                  </a:moveTo>
                  <a:lnTo>
                    <a:pt x="38277" y="0"/>
                  </a:lnTo>
                  <a:lnTo>
                    <a:pt x="497475" y="0"/>
                  </a:lnTo>
                  <a:lnTo>
                    <a:pt x="535752" y="153109"/>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5" name="Trapezoid 54"/>
            <p:cNvSpPr>
              <a:spLocks noChangeArrowheads="1"/>
            </p:cNvSpPr>
            <p:nvPr/>
          </p:nvSpPr>
          <p:spPr bwMode="auto">
            <a:xfrm rot="15030388" flipV="1">
              <a:off x="2900823" y="3326074"/>
              <a:ext cx="531362" cy="153107"/>
            </a:xfrm>
            <a:custGeom>
              <a:avLst/>
              <a:gdLst>
                <a:gd name="T0" fmla="*/ 265681 w 531362"/>
                <a:gd name="T1" fmla="*/ 0 h 153107"/>
                <a:gd name="T2" fmla="*/ 19138 w 531362"/>
                <a:gd name="T3" fmla="*/ 76554 h 153107"/>
                <a:gd name="T4" fmla="*/ 265681 w 531362"/>
                <a:gd name="T5" fmla="*/ 153107 h 153107"/>
                <a:gd name="T6" fmla="*/ 512224 w 531362"/>
                <a:gd name="T7" fmla="*/ 76554 h 153107"/>
                <a:gd name="T8" fmla="*/ 3 60000 65536"/>
                <a:gd name="T9" fmla="*/ 2 60000 65536"/>
                <a:gd name="T10" fmla="*/ 1 60000 65536"/>
                <a:gd name="T11" fmla="*/ 0 60000 65536"/>
                <a:gd name="T12" fmla="*/ 25518 w 531362"/>
                <a:gd name="T13" fmla="*/ 7353 h 153107"/>
                <a:gd name="T14" fmla="*/ 505844 w 531362"/>
                <a:gd name="T15" fmla="*/ 153107 h 153107"/>
              </a:gdLst>
              <a:ahLst/>
              <a:cxnLst>
                <a:cxn ang="T8">
                  <a:pos x="T0" y="T1"/>
                </a:cxn>
                <a:cxn ang="T9">
                  <a:pos x="T2" y="T3"/>
                </a:cxn>
                <a:cxn ang="T10">
                  <a:pos x="T4" y="T5"/>
                </a:cxn>
                <a:cxn ang="T11">
                  <a:pos x="T6" y="T7"/>
                </a:cxn>
              </a:cxnLst>
              <a:rect l="T12" t="T13" r="T14" b="T15"/>
              <a:pathLst>
                <a:path w="531362" h="153107">
                  <a:moveTo>
                    <a:pt x="0" y="153107"/>
                  </a:moveTo>
                  <a:lnTo>
                    <a:pt x="38277" y="0"/>
                  </a:lnTo>
                  <a:lnTo>
                    <a:pt x="493085" y="0"/>
                  </a:lnTo>
                  <a:lnTo>
                    <a:pt x="531362" y="153107"/>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6" name="Trapezoid 55"/>
            <p:cNvSpPr>
              <a:spLocks noChangeArrowheads="1"/>
            </p:cNvSpPr>
            <p:nvPr/>
          </p:nvSpPr>
          <p:spPr bwMode="auto">
            <a:xfrm rot="16407935" flipV="1">
              <a:off x="2842891" y="2851801"/>
              <a:ext cx="531362" cy="153107"/>
            </a:xfrm>
            <a:custGeom>
              <a:avLst/>
              <a:gdLst>
                <a:gd name="T0" fmla="*/ 265681 w 531362"/>
                <a:gd name="T1" fmla="*/ 0 h 153107"/>
                <a:gd name="T2" fmla="*/ 19138 w 531362"/>
                <a:gd name="T3" fmla="*/ 76554 h 153107"/>
                <a:gd name="T4" fmla="*/ 265681 w 531362"/>
                <a:gd name="T5" fmla="*/ 153107 h 153107"/>
                <a:gd name="T6" fmla="*/ 512224 w 531362"/>
                <a:gd name="T7" fmla="*/ 76554 h 153107"/>
                <a:gd name="T8" fmla="*/ 3 60000 65536"/>
                <a:gd name="T9" fmla="*/ 2 60000 65536"/>
                <a:gd name="T10" fmla="*/ 1 60000 65536"/>
                <a:gd name="T11" fmla="*/ 0 60000 65536"/>
                <a:gd name="T12" fmla="*/ 25518 w 531362"/>
                <a:gd name="T13" fmla="*/ 7353 h 153107"/>
                <a:gd name="T14" fmla="*/ 505844 w 531362"/>
                <a:gd name="T15" fmla="*/ 153107 h 153107"/>
              </a:gdLst>
              <a:ahLst/>
              <a:cxnLst>
                <a:cxn ang="T8">
                  <a:pos x="T0" y="T1"/>
                </a:cxn>
                <a:cxn ang="T9">
                  <a:pos x="T2" y="T3"/>
                </a:cxn>
                <a:cxn ang="T10">
                  <a:pos x="T4" y="T5"/>
                </a:cxn>
                <a:cxn ang="T11">
                  <a:pos x="T6" y="T7"/>
                </a:cxn>
              </a:cxnLst>
              <a:rect l="T12" t="T13" r="T14" b="T15"/>
              <a:pathLst>
                <a:path w="531362" h="153107">
                  <a:moveTo>
                    <a:pt x="0" y="153107"/>
                  </a:moveTo>
                  <a:lnTo>
                    <a:pt x="38277" y="0"/>
                  </a:lnTo>
                  <a:lnTo>
                    <a:pt x="493085" y="0"/>
                  </a:lnTo>
                  <a:lnTo>
                    <a:pt x="531362" y="153107"/>
                  </a:lnTo>
                  <a:close/>
                </a:path>
              </a:pathLst>
            </a:custGeom>
            <a:solidFill>
              <a:srgbClr val="D99694"/>
            </a:solidFill>
            <a:ln w="38100">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7" name="Oval 56"/>
            <p:cNvSpPr>
              <a:spLocks noChangeArrowheads="1"/>
            </p:cNvSpPr>
            <p:nvPr/>
          </p:nvSpPr>
          <p:spPr bwMode="auto">
            <a:xfrm>
              <a:off x="6251426" y="3049119"/>
              <a:ext cx="70346" cy="7465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8" name="Oval 57"/>
            <p:cNvSpPr>
              <a:spLocks noChangeArrowheads="1"/>
            </p:cNvSpPr>
            <p:nvPr/>
          </p:nvSpPr>
          <p:spPr bwMode="auto">
            <a:xfrm>
              <a:off x="6019694" y="3505826"/>
              <a:ext cx="74485" cy="7465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9" name="Oval 58"/>
            <p:cNvSpPr>
              <a:spLocks noChangeArrowheads="1"/>
            </p:cNvSpPr>
            <p:nvPr/>
          </p:nvSpPr>
          <p:spPr bwMode="auto">
            <a:xfrm>
              <a:off x="5560369" y="4041578"/>
              <a:ext cx="78624" cy="7465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0" name="Oval 59"/>
            <p:cNvSpPr>
              <a:spLocks noChangeArrowheads="1"/>
            </p:cNvSpPr>
            <p:nvPr/>
          </p:nvSpPr>
          <p:spPr bwMode="auto">
            <a:xfrm>
              <a:off x="5105182" y="4265541"/>
              <a:ext cx="74485" cy="7904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1" name="Oval 60"/>
            <p:cNvSpPr>
              <a:spLocks noChangeArrowheads="1"/>
            </p:cNvSpPr>
            <p:nvPr/>
          </p:nvSpPr>
          <p:spPr bwMode="auto">
            <a:xfrm>
              <a:off x="4645859" y="4419239"/>
              <a:ext cx="78622" cy="7465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2" name="Oval 61"/>
            <p:cNvSpPr>
              <a:spLocks noChangeArrowheads="1"/>
            </p:cNvSpPr>
            <p:nvPr/>
          </p:nvSpPr>
          <p:spPr bwMode="auto">
            <a:xfrm>
              <a:off x="4116188" y="4344587"/>
              <a:ext cx="78622" cy="74653"/>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3" name="Oval 62"/>
            <p:cNvSpPr>
              <a:spLocks noChangeArrowheads="1"/>
            </p:cNvSpPr>
            <p:nvPr/>
          </p:nvSpPr>
          <p:spPr bwMode="auto">
            <a:xfrm>
              <a:off x="3656862" y="4190886"/>
              <a:ext cx="78624" cy="7465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4" name="Oval 63"/>
            <p:cNvSpPr>
              <a:spLocks noChangeArrowheads="1"/>
            </p:cNvSpPr>
            <p:nvPr/>
          </p:nvSpPr>
          <p:spPr bwMode="auto">
            <a:xfrm>
              <a:off x="3354785" y="3808835"/>
              <a:ext cx="74485" cy="74653"/>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5" name="Oval 64"/>
            <p:cNvSpPr>
              <a:spLocks noChangeArrowheads="1"/>
            </p:cNvSpPr>
            <p:nvPr/>
          </p:nvSpPr>
          <p:spPr bwMode="auto">
            <a:xfrm>
              <a:off x="3123054" y="3352128"/>
              <a:ext cx="78622" cy="7904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6" name="Oval 65"/>
            <p:cNvSpPr>
              <a:spLocks noChangeArrowheads="1"/>
            </p:cNvSpPr>
            <p:nvPr/>
          </p:nvSpPr>
          <p:spPr bwMode="auto">
            <a:xfrm>
              <a:off x="3048569" y="2895421"/>
              <a:ext cx="74485" cy="79045"/>
            </a:xfrm>
            <a:prstGeom prst="ellipse">
              <a:avLst/>
            </a:prstGeom>
            <a:solidFill>
              <a:srgbClr val="632523"/>
            </a:solidFill>
            <a:ln w="9525">
              <a:solidFill>
                <a:srgbClr val="632523"/>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7" name="Oval 66"/>
            <p:cNvSpPr/>
            <p:nvPr/>
          </p:nvSpPr>
          <p:spPr>
            <a:xfrm>
              <a:off x="5029200" y="16002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Oval 67"/>
            <p:cNvSpPr/>
            <p:nvPr/>
          </p:nvSpPr>
          <p:spPr>
            <a:xfrm>
              <a:off x="5181600" y="17526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Oval 68"/>
            <p:cNvSpPr/>
            <p:nvPr/>
          </p:nvSpPr>
          <p:spPr>
            <a:xfrm>
              <a:off x="4724400" y="15240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Oval 69"/>
            <p:cNvSpPr/>
            <p:nvPr/>
          </p:nvSpPr>
          <p:spPr>
            <a:xfrm>
              <a:off x="4876800" y="16764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Oval 70"/>
            <p:cNvSpPr/>
            <p:nvPr/>
          </p:nvSpPr>
          <p:spPr>
            <a:xfrm>
              <a:off x="4419600" y="16002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4572000" y="17526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p:nvPr/>
          </p:nvSpPr>
          <p:spPr>
            <a:xfrm>
              <a:off x="4114800" y="16764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Oval 73"/>
            <p:cNvSpPr/>
            <p:nvPr/>
          </p:nvSpPr>
          <p:spPr>
            <a:xfrm>
              <a:off x="4267200" y="18288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Oval 74"/>
            <p:cNvSpPr/>
            <p:nvPr/>
          </p:nvSpPr>
          <p:spPr>
            <a:xfrm>
              <a:off x="3810000" y="18288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Oval 75"/>
            <p:cNvSpPr/>
            <p:nvPr/>
          </p:nvSpPr>
          <p:spPr>
            <a:xfrm>
              <a:off x="3962400" y="19812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Oval 76"/>
            <p:cNvSpPr/>
            <p:nvPr/>
          </p:nvSpPr>
          <p:spPr>
            <a:xfrm>
              <a:off x="3581400" y="20574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Oval 77"/>
            <p:cNvSpPr/>
            <p:nvPr/>
          </p:nvSpPr>
          <p:spPr>
            <a:xfrm>
              <a:off x="3733800" y="22098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3352800" y="22860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3505200" y="24384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p:nvPr/>
          </p:nvSpPr>
          <p:spPr>
            <a:xfrm>
              <a:off x="3276600" y="25908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3429000" y="27432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Oval 82"/>
            <p:cNvSpPr/>
            <p:nvPr/>
          </p:nvSpPr>
          <p:spPr>
            <a:xfrm>
              <a:off x="3581400" y="25146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Oval 83"/>
            <p:cNvSpPr/>
            <p:nvPr/>
          </p:nvSpPr>
          <p:spPr>
            <a:xfrm>
              <a:off x="3733800" y="26670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Oval 84"/>
            <p:cNvSpPr/>
            <p:nvPr/>
          </p:nvSpPr>
          <p:spPr>
            <a:xfrm>
              <a:off x="3810000" y="22860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Oval 85"/>
            <p:cNvSpPr/>
            <p:nvPr/>
          </p:nvSpPr>
          <p:spPr>
            <a:xfrm>
              <a:off x="3962400" y="24384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Oval 86"/>
            <p:cNvSpPr/>
            <p:nvPr/>
          </p:nvSpPr>
          <p:spPr>
            <a:xfrm>
              <a:off x="4038600" y="20574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Oval 87"/>
            <p:cNvSpPr/>
            <p:nvPr/>
          </p:nvSpPr>
          <p:spPr>
            <a:xfrm>
              <a:off x="4191000" y="22098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Oval 88"/>
            <p:cNvSpPr/>
            <p:nvPr/>
          </p:nvSpPr>
          <p:spPr>
            <a:xfrm>
              <a:off x="4343400" y="19050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Oval 89"/>
            <p:cNvSpPr/>
            <p:nvPr/>
          </p:nvSpPr>
          <p:spPr>
            <a:xfrm>
              <a:off x="4495800" y="20574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Oval 90"/>
            <p:cNvSpPr/>
            <p:nvPr/>
          </p:nvSpPr>
          <p:spPr>
            <a:xfrm>
              <a:off x="4648200" y="18288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Oval 91"/>
            <p:cNvSpPr/>
            <p:nvPr/>
          </p:nvSpPr>
          <p:spPr>
            <a:xfrm>
              <a:off x="4800600" y="19812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Oval 92"/>
            <p:cNvSpPr/>
            <p:nvPr/>
          </p:nvSpPr>
          <p:spPr>
            <a:xfrm>
              <a:off x="3200400" y="28956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Oval 93"/>
            <p:cNvSpPr/>
            <p:nvPr/>
          </p:nvSpPr>
          <p:spPr>
            <a:xfrm>
              <a:off x="3352800" y="30480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Oval 94"/>
            <p:cNvSpPr/>
            <p:nvPr/>
          </p:nvSpPr>
          <p:spPr>
            <a:xfrm>
              <a:off x="3276600" y="32004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Oval 95"/>
            <p:cNvSpPr/>
            <p:nvPr/>
          </p:nvSpPr>
          <p:spPr>
            <a:xfrm>
              <a:off x="3429000" y="33528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Oval 96"/>
            <p:cNvSpPr/>
            <p:nvPr/>
          </p:nvSpPr>
          <p:spPr>
            <a:xfrm>
              <a:off x="3505200" y="28194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Oval 97"/>
            <p:cNvSpPr/>
            <p:nvPr/>
          </p:nvSpPr>
          <p:spPr>
            <a:xfrm>
              <a:off x="3657600" y="29718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p:nvPr/>
          </p:nvSpPr>
          <p:spPr>
            <a:xfrm>
              <a:off x="3581400" y="31242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p:nvPr/>
          </p:nvSpPr>
          <p:spPr>
            <a:xfrm>
              <a:off x="3733800" y="32766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p:nvPr/>
          </p:nvSpPr>
          <p:spPr>
            <a:xfrm>
              <a:off x="3505200" y="34290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p:nvPr/>
          </p:nvSpPr>
          <p:spPr>
            <a:xfrm>
              <a:off x="3657600" y="35814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p:nvPr/>
          </p:nvSpPr>
          <p:spPr>
            <a:xfrm>
              <a:off x="3505200" y="37338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p:nvPr/>
          </p:nvSpPr>
          <p:spPr>
            <a:xfrm>
              <a:off x="3657600" y="38862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p:nvPr/>
          </p:nvSpPr>
          <p:spPr>
            <a:xfrm>
              <a:off x="3810000" y="38862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p:nvPr/>
          </p:nvSpPr>
          <p:spPr>
            <a:xfrm>
              <a:off x="3962400" y="40386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p:nvPr/>
          </p:nvSpPr>
          <p:spPr>
            <a:xfrm>
              <a:off x="3886200" y="25908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p:nvPr/>
          </p:nvSpPr>
          <p:spPr>
            <a:xfrm>
              <a:off x="4038600" y="27432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p:nvPr/>
          </p:nvSpPr>
          <p:spPr>
            <a:xfrm>
              <a:off x="3810000" y="28956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p:nvPr/>
          </p:nvSpPr>
          <p:spPr>
            <a:xfrm>
              <a:off x="3962400" y="30480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p:nvPr/>
          </p:nvSpPr>
          <p:spPr>
            <a:xfrm>
              <a:off x="4114800" y="23622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p:nvPr/>
          </p:nvSpPr>
          <p:spPr>
            <a:xfrm>
              <a:off x="4267200" y="25146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p:nvPr/>
          </p:nvSpPr>
          <p:spPr>
            <a:xfrm>
              <a:off x="4419600" y="22098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p:nvPr/>
          </p:nvSpPr>
          <p:spPr>
            <a:xfrm>
              <a:off x="4572000" y="23622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p:nvPr/>
          </p:nvSpPr>
          <p:spPr>
            <a:xfrm>
              <a:off x="4724400" y="21336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Oval 115"/>
            <p:cNvSpPr/>
            <p:nvPr/>
          </p:nvSpPr>
          <p:spPr>
            <a:xfrm>
              <a:off x="4876800" y="22860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p:nvPr/>
          </p:nvSpPr>
          <p:spPr>
            <a:xfrm>
              <a:off x="4953000" y="19050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Oval 117"/>
            <p:cNvSpPr/>
            <p:nvPr/>
          </p:nvSpPr>
          <p:spPr>
            <a:xfrm>
              <a:off x="5105400" y="20574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Oval 118"/>
            <p:cNvSpPr/>
            <p:nvPr/>
          </p:nvSpPr>
          <p:spPr>
            <a:xfrm>
              <a:off x="5334000" y="17526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Oval 119"/>
            <p:cNvSpPr/>
            <p:nvPr/>
          </p:nvSpPr>
          <p:spPr>
            <a:xfrm>
              <a:off x="5486400" y="19050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Oval 120"/>
            <p:cNvSpPr/>
            <p:nvPr/>
          </p:nvSpPr>
          <p:spPr>
            <a:xfrm>
              <a:off x="5257800" y="20574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Oval 121"/>
            <p:cNvSpPr/>
            <p:nvPr/>
          </p:nvSpPr>
          <p:spPr>
            <a:xfrm>
              <a:off x="5410200" y="22098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Oval 122"/>
            <p:cNvSpPr/>
            <p:nvPr/>
          </p:nvSpPr>
          <p:spPr>
            <a:xfrm>
              <a:off x="4419600" y="25146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Oval 123"/>
            <p:cNvSpPr/>
            <p:nvPr/>
          </p:nvSpPr>
          <p:spPr>
            <a:xfrm>
              <a:off x="4572000" y="26670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Oval 124"/>
            <p:cNvSpPr/>
            <p:nvPr/>
          </p:nvSpPr>
          <p:spPr>
            <a:xfrm>
              <a:off x="4724400" y="24384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Oval 125"/>
            <p:cNvSpPr/>
            <p:nvPr/>
          </p:nvSpPr>
          <p:spPr>
            <a:xfrm>
              <a:off x="4876800" y="25908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p:nvPr/>
          </p:nvSpPr>
          <p:spPr>
            <a:xfrm>
              <a:off x="5029200" y="22860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Oval 127"/>
            <p:cNvSpPr/>
            <p:nvPr/>
          </p:nvSpPr>
          <p:spPr>
            <a:xfrm>
              <a:off x="5181600" y="24384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p:nvPr/>
          </p:nvSpPr>
          <p:spPr>
            <a:xfrm>
              <a:off x="4191000" y="27432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Oval 129"/>
            <p:cNvSpPr/>
            <p:nvPr/>
          </p:nvSpPr>
          <p:spPr>
            <a:xfrm>
              <a:off x="4343400" y="28956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Oval 130"/>
            <p:cNvSpPr/>
            <p:nvPr/>
          </p:nvSpPr>
          <p:spPr>
            <a:xfrm>
              <a:off x="4114800" y="30480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Oval 131"/>
            <p:cNvSpPr/>
            <p:nvPr/>
          </p:nvSpPr>
          <p:spPr>
            <a:xfrm>
              <a:off x="4267200" y="32004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Oval 132"/>
            <p:cNvSpPr/>
            <p:nvPr/>
          </p:nvSpPr>
          <p:spPr>
            <a:xfrm>
              <a:off x="4495800" y="28194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Oval 133"/>
            <p:cNvSpPr/>
            <p:nvPr/>
          </p:nvSpPr>
          <p:spPr>
            <a:xfrm>
              <a:off x="4648200" y="29718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Oval 134"/>
            <p:cNvSpPr/>
            <p:nvPr/>
          </p:nvSpPr>
          <p:spPr>
            <a:xfrm>
              <a:off x="3886200" y="32766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Oval 135"/>
            <p:cNvSpPr/>
            <p:nvPr/>
          </p:nvSpPr>
          <p:spPr>
            <a:xfrm>
              <a:off x="4038600" y="34290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Oval 136"/>
            <p:cNvSpPr/>
            <p:nvPr/>
          </p:nvSpPr>
          <p:spPr>
            <a:xfrm>
              <a:off x="3810000" y="35814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Oval 137"/>
            <p:cNvSpPr/>
            <p:nvPr/>
          </p:nvSpPr>
          <p:spPr>
            <a:xfrm>
              <a:off x="3962400" y="37338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Oval 138"/>
            <p:cNvSpPr/>
            <p:nvPr/>
          </p:nvSpPr>
          <p:spPr>
            <a:xfrm>
              <a:off x="4191000" y="33528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Oval 139"/>
            <p:cNvSpPr/>
            <p:nvPr/>
          </p:nvSpPr>
          <p:spPr>
            <a:xfrm>
              <a:off x="4343400" y="35052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Oval 140"/>
            <p:cNvSpPr/>
            <p:nvPr/>
          </p:nvSpPr>
          <p:spPr>
            <a:xfrm>
              <a:off x="4419600" y="31242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Oval 141"/>
            <p:cNvSpPr/>
            <p:nvPr/>
          </p:nvSpPr>
          <p:spPr>
            <a:xfrm>
              <a:off x="4572000" y="32766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Oval 142"/>
            <p:cNvSpPr/>
            <p:nvPr/>
          </p:nvSpPr>
          <p:spPr>
            <a:xfrm>
              <a:off x="4114800" y="36576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Oval 143"/>
            <p:cNvSpPr/>
            <p:nvPr/>
          </p:nvSpPr>
          <p:spPr>
            <a:xfrm>
              <a:off x="4267200" y="38100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5" name="Oval 144"/>
            <p:cNvSpPr/>
            <p:nvPr/>
          </p:nvSpPr>
          <p:spPr>
            <a:xfrm>
              <a:off x="5562600" y="19812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Oval 145"/>
            <p:cNvSpPr/>
            <p:nvPr/>
          </p:nvSpPr>
          <p:spPr>
            <a:xfrm>
              <a:off x="5715000" y="2133600"/>
              <a:ext cx="45719" cy="45719"/>
            </a:xfrm>
            <a:prstGeom prst="ellipse">
              <a:avLst/>
            </a:prstGeom>
            <a:solidFill>
              <a:schemeClr val="tx1"/>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Oval 146"/>
            <p:cNvSpPr/>
            <p:nvPr/>
          </p:nvSpPr>
          <p:spPr>
            <a:xfrm>
              <a:off x="5486400" y="2286000"/>
              <a:ext cx="304800" cy="304800"/>
            </a:xfrm>
            <a:prstGeom prst="ellipse">
              <a:avLst/>
            </a:prstGeom>
            <a:solidFill>
              <a:schemeClr val="bg1">
                <a:lumMod val="65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Oval 147"/>
            <p:cNvSpPr/>
            <p:nvPr/>
          </p:nvSpPr>
          <p:spPr>
            <a:xfrm>
              <a:off x="5638800" y="24384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Oval 148"/>
            <p:cNvSpPr/>
            <p:nvPr/>
          </p:nvSpPr>
          <p:spPr>
            <a:xfrm>
              <a:off x="5791200" y="2209800"/>
              <a:ext cx="304800" cy="304800"/>
            </a:xfrm>
            <a:prstGeom prst="ellipse">
              <a:avLst/>
            </a:prstGeom>
            <a:solidFill>
              <a:schemeClr val="bg1">
                <a:lumMod val="50000"/>
              </a:schemeClr>
            </a:solidFill>
            <a:ln w="31750" cap="flat" cmpd="sng" algn="ctr">
              <a:solidFill>
                <a:srgbClr val="000000"/>
              </a:solidFill>
              <a:prstDash val="solid"/>
              <a:round/>
              <a:headEnd type="none" w="med" len="med"/>
              <a:tailEnd type="none" w="med" len="med"/>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Oval 149"/>
            <p:cNvSpPr/>
            <p:nvPr/>
          </p:nvSpPr>
          <p:spPr>
            <a:xfrm>
              <a:off x="5943600" y="2362200"/>
              <a:ext cx="45719" cy="45719"/>
            </a:xfrm>
            <a:prstGeom prst="ellipse">
              <a:avLst/>
            </a:prstGeom>
            <a:solidFill>
              <a:srgbClr val="000000"/>
            </a:solidFill>
            <a:ln>
              <a:solidFill>
                <a:srgbClr val="000000"/>
              </a:solidFill>
            </a:ln>
            <a:effectLst>
              <a:innerShdw blurRad="63500" dist="50800" dir="162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8" name="Group 150"/>
          <p:cNvGrpSpPr>
            <a:grpSpLocks/>
          </p:cNvGrpSpPr>
          <p:nvPr/>
        </p:nvGrpSpPr>
        <p:grpSpPr bwMode="auto">
          <a:xfrm>
            <a:off x="2743200" y="1898650"/>
            <a:ext cx="549275" cy="692150"/>
            <a:chOff x="4699001" y="1066800"/>
            <a:chExt cx="3225799" cy="3124200"/>
          </a:xfrm>
        </p:grpSpPr>
        <p:grpSp>
          <p:nvGrpSpPr>
            <p:cNvPr id="33811" name="Group 31"/>
            <p:cNvGrpSpPr>
              <a:grpSpLocks/>
            </p:cNvGrpSpPr>
            <p:nvPr/>
          </p:nvGrpSpPr>
          <p:grpSpPr bwMode="auto">
            <a:xfrm>
              <a:off x="5003801" y="3200400"/>
              <a:ext cx="634999" cy="609600"/>
              <a:chOff x="647700" y="4191000"/>
              <a:chExt cx="990600" cy="990600"/>
            </a:xfrm>
          </p:grpSpPr>
          <p:sp>
            <p:nvSpPr>
              <p:cNvPr id="210" name="Oval 209"/>
              <p:cNvSpPr/>
              <p:nvPr/>
            </p:nvSpPr>
            <p:spPr>
              <a:xfrm>
                <a:off x="652171" y="4193839"/>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1" name="Oval 210"/>
              <p:cNvSpPr/>
              <p:nvPr/>
            </p:nvSpPr>
            <p:spPr>
              <a:xfrm>
                <a:off x="1030317" y="4578096"/>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12" name="Group 34"/>
            <p:cNvGrpSpPr>
              <a:grpSpLocks/>
            </p:cNvGrpSpPr>
            <p:nvPr/>
          </p:nvGrpSpPr>
          <p:grpSpPr bwMode="auto">
            <a:xfrm>
              <a:off x="5537201" y="3505200"/>
              <a:ext cx="634999" cy="609600"/>
              <a:chOff x="647700" y="4191000"/>
              <a:chExt cx="990600" cy="990600"/>
            </a:xfrm>
          </p:grpSpPr>
          <p:sp>
            <p:nvSpPr>
              <p:cNvPr id="208" name="Oval 207"/>
              <p:cNvSpPr/>
              <p:nvPr/>
            </p:nvSpPr>
            <p:spPr>
              <a:xfrm>
                <a:off x="649074" y="4187589"/>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Oval 208"/>
              <p:cNvSpPr/>
              <p:nvPr/>
            </p:nvSpPr>
            <p:spPr>
              <a:xfrm>
                <a:off x="1027220" y="4571847"/>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13" name="Group 37"/>
            <p:cNvGrpSpPr>
              <a:grpSpLocks/>
            </p:cNvGrpSpPr>
            <p:nvPr/>
          </p:nvGrpSpPr>
          <p:grpSpPr bwMode="auto">
            <a:xfrm>
              <a:off x="6172200" y="3581400"/>
              <a:ext cx="634999" cy="609600"/>
              <a:chOff x="647700" y="4191000"/>
              <a:chExt cx="990600" cy="990600"/>
            </a:xfrm>
          </p:grpSpPr>
          <p:sp>
            <p:nvSpPr>
              <p:cNvPr id="206" name="Oval 205"/>
              <p:cNvSpPr/>
              <p:nvPr/>
            </p:nvSpPr>
            <p:spPr>
              <a:xfrm>
                <a:off x="647471" y="4191858"/>
                <a:ext cx="988997" cy="989742"/>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Oval 206"/>
              <p:cNvSpPr/>
              <p:nvPr/>
            </p:nvSpPr>
            <p:spPr>
              <a:xfrm>
                <a:off x="1025617" y="4576109"/>
                <a:ext cx="232705" cy="221241"/>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14" name="Group 40"/>
            <p:cNvGrpSpPr>
              <a:grpSpLocks/>
            </p:cNvGrpSpPr>
            <p:nvPr/>
          </p:nvGrpSpPr>
          <p:grpSpPr bwMode="auto">
            <a:xfrm>
              <a:off x="6756401" y="3352800"/>
              <a:ext cx="634999" cy="609600"/>
              <a:chOff x="647700" y="4191000"/>
              <a:chExt cx="990600" cy="990600"/>
            </a:xfrm>
          </p:grpSpPr>
          <p:sp>
            <p:nvSpPr>
              <p:cNvPr id="204" name="Oval 203"/>
              <p:cNvSpPr/>
              <p:nvPr/>
            </p:nvSpPr>
            <p:spPr>
              <a:xfrm>
                <a:off x="652400" y="4190721"/>
                <a:ext cx="988997" cy="989742"/>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 name="Oval 204"/>
              <p:cNvSpPr/>
              <p:nvPr/>
            </p:nvSpPr>
            <p:spPr>
              <a:xfrm>
                <a:off x="1030546" y="4574972"/>
                <a:ext cx="232705" cy="221241"/>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15" name="Group 43"/>
            <p:cNvGrpSpPr>
              <a:grpSpLocks/>
            </p:cNvGrpSpPr>
            <p:nvPr/>
          </p:nvGrpSpPr>
          <p:grpSpPr bwMode="auto">
            <a:xfrm>
              <a:off x="7162800" y="2895600"/>
              <a:ext cx="634999" cy="609600"/>
              <a:chOff x="647700" y="4191000"/>
              <a:chExt cx="990600" cy="990600"/>
            </a:xfrm>
          </p:grpSpPr>
          <p:sp>
            <p:nvSpPr>
              <p:cNvPr id="202" name="Oval 201"/>
              <p:cNvSpPr/>
              <p:nvPr/>
            </p:nvSpPr>
            <p:spPr>
              <a:xfrm>
                <a:off x="643806" y="4188447"/>
                <a:ext cx="988997" cy="989742"/>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3" name="Oval 202"/>
              <p:cNvSpPr/>
              <p:nvPr/>
            </p:nvSpPr>
            <p:spPr>
              <a:xfrm>
                <a:off x="1021952" y="4572698"/>
                <a:ext cx="232705" cy="221241"/>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16" name="Group 46"/>
            <p:cNvGrpSpPr>
              <a:grpSpLocks/>
            </p:cNvGrpSpPr>
            <p:nvPr/>
          </p:nvGrpSpPr>
          <p:grpSpPr bwMode="auto">
            <a:xfrm>
              <a:off x="7289801" y="2286000"/>
              <a:ext cx="634999" cy="609600"/>
              <a:chOff x="647700" y="4191000"/>
              <a:chExt cx="990600" cy="990600"/>
            </a:xfrm>
          </p:grpSpPr>
          <p:sp>
            <p:nvSpPr>
              <p:cNvPr id="200" name="Oval 199"/>
              <p:cNvSpPr/>
              <p:nvPr/>
            </p:nvSpPr>
            <p:spPr>
              <a:xfrm>
                <a:off x="649303" y="4189298"/>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1" name="Oval 200"/>
              <p:cNvSpPr/>
              <p:nvPr/>
            </p:nvSpPr>
            <p:spPr>
              <a:xfrm>
                <a:off x="1027449" y="4573556"/>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17" name="Group 49"/>
            <p:cNvGrpSpPr>
              <a:grpSpLocks/>
            </p:cNvGrpSpPr>
            <p:nvPr/>
          </p:nvGrpSpPr>
          <p:grpSpPr bwMode="auto">
            <a:xfrm>
              <a:off x="7137401" y="1676400"/>
              <a:ext cx="634999" cy="609600"/>
              <a:chOff x="647700" y="4191000"/>
              <a:chExt cx="990600" cy="990600"/>
            </a:xfrm>
          </p:grpSpPr>
          <p:sp>
            <p:nvSpPr>
              <p:cNvPr id="198" name="Oval 197"/>
              <p:cNvSpPr/>
              <p:nvPr/>
            </p:nvSpPr>
            <p:spPr>
              <a:xfrm>
                <a:off x="654342" y="4190149"/>
                <a:ext cx="988997" cy="989742"/>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9" name="Oval 198"/>
              <p:cNvSpPr/>
              <p:nvPr/>
            </p:nvSpPr>
            <p:spPr>
              <a:xfrm>
                <a:off x="1032488" y="4574400"/>
                <a:ext cx="232705" cy="221241"/>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18" name="Group 52"/>
            <p:cNvGrpSpPr>
              <a:grpSpLocks/>
            </p:cNvGrpSpPr>
            <p:nvPr/>
          </p:nvGrpSpPr>
          <p:grpSpPr bwMode="auto">
            <a:xfrm>
              <a:off x="6705600" y="1219200"/>
              <a:ext cx="634999" cy="609600"/>
              <a:chOff x="647700" y="4191000"/>
              <a:chExt cx="990600" cy="990600"/>
            </a:xfrm>
          </p:grpSpPr>
          <p:sp>
            <p:nvSpPr>
              <p:cNvPr id="196" name="Oval 195"/>
              <p:cNvSpPr/>
              <p:nvPr/>
            </p:nvSpPr>
            <p:spPr>
              <a:xfrm>
                <a:off x="644383" y="4187883"/>
                <a:ext cx="988997" cy="989742"/>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7" name="Oval 196"/>
              <p:cNvSpPr/>
              <p:nvPr/>
            </p:nvSpPr>
            <p:spPr>
              <a:xfrm>
                <a:off x="1022529" y="4572133"/>
                <a:ext cx="232705" cy="221241"/>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19" name="Group 55"/>
            <p:cNvGrpSpPr>
              <a:grpSpLocks/>
            </p:cNvGrpSpPr>
            <p:nvPr/>
          </p:nvGrpSpPr>
          <p:grpSpPr bwMode="auto">
            <a:xfrm>
              <a:off x="6096000" y="1066800"/>
              <a:ext cx="634999" cy="609600"/>
              <a:chOff x="647700" y="4191000"/>
              <a:chExt cx="990600" cy="990600"/>
            </a:xfrm>
          </p:grpSpPr>
          <p:sp>
            <p:nvSpPr>
              <p:cNvPr id="194" name="Oval 193"/>
              <p:cNvSpPr/>
              <p:nvPr/>
            </p:nvSpPr>
            <p:spPr>
              <a:xfrm>
                <a:off x="649990" y="4191000"/>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 name="Oval 194"/>
              <p:cNvSpPr/>
              <p:nvPr/>
            </p:nvSpPr>
            <p:spPr>
              <a:xfrm>
                <a:off x="1028136" y="4575258"/>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20" name="Group 58"/>
            <p:cNvGrpSpPr>
              <a:grpSpLocks/>
            </p:cNvGrpSpPr>
            <p:nvPr/>
          </p:nvGrpSpPr>
          <p:grpSpPr bwMode="auto">
            <a:xfrm>
              <a:off x="5461001" y="1066800"/>
              <a:ext cx="634999" cy="609600"/>
              <a:chOff x="647700" y="4191000"/>
              <a:chExt cx="990600" cy="990600"/>
            </a:xfrm>
          </p:grpSpPr>
          <p:sp>
            <p:nvSpPr>
              <p:cNvPr id="192" name="Oval 191"/>
              <p:cNvSpPr/>
              <p:nvPr/>
            </p:nvSpPr>
            <p:spPr>
              <a:xfrm>
                <a:off x="651594" y="4191000"/>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Oval 192"/>
              <p:cNvSpPr/>
              <p:nvPr/>
            </p:nvSpPr>
            <p:spPr>
              <a:xfrm>
                <a:off x="1029739" y="4575258"/>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21" name="Group 61"/>
            <p:cNvGrpSpPr>
              <a:grpSpLocks/>
            </p:cNvGrpSpPr>
            <p:nvPr/>
          </p:nvGrpSpPr>
          <p:grpSpPr bwMode="auto">
            <a:xfrm>
              <a:off x="5003801" y="1524000"/>
              <a:ext cx="634999" cy="609600"/>
              <a:chOff x="647700" y="4191000"/>
              <a:chExt cx="990600" cy="990600"/>
            </a:xfrm>
          </p:grpSpPr>
          <p:sp>
            <p:nvSpPr>
              <p:cNvPr id="190" name="Oval 189"/>
              <p:cNvSpPr/>
              <p:nvPr/>
            </p:nvSpPr>
            <p:spPr>
              <a:xfrm>
                <a:off x="652171" y="4193274"/>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1" name="Oval 190"/>
              <p:cNvSpPr/>
              <p:nvPr/>
            </p:nvSpPr>
            <p:spPr>
              <a:xfrm>
                <a:off x="1030317" y="4577532"/>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22" name="Group 64"/>
            <p:cNvGrpSpPr>
              <a:grpSpLocks/>
            </p:cNvGrpSpPr>
            <p:nvPr/>
          </p:nvGrpSpPr>
          <p:grpSpPr bwMode="auto">
            <a:xfrm>
              <a:off x="4699001" y="2057400"/>
              <a:ext cx="634999" cy="609600"/>
              <a:chOff x="647700" y="4191000"/>
              <a:chExt cx="990600" cy="990600"/>
            </a:xfrm>
          </p:grpSpPr>
          <p:sp>
            <p:nvSpPr>
              <p:cNvPr id="188" name="Oval 187"/>
              <p:cNvSpPr/>
              <p:nvPr/>
            </p:nvSpPr>
            <p:spPr>
              <a:xfrm>
                <a:off x="647700" y="4188161"/>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9" name="Oval 188"/>
              <p:cNvSpPr/>
              <p:nvPr/>
            </p:nvSpPr>
            <p:spPr>
              <a:xfrm>
                <a:off x="1025846" y="4572419"/>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23" name="Group 67"/>
            <p:cNvGrpSpPr>
              <a:grpSpLocks/>
            </p:cNvGrpSpPr>
            <p:nvPr/>
          </p:nvGrpSpPr>
          <p:grpSpPr bwMode="auto">
            <a:xfrm>
              <a:off x="4699001" y="2667000"/>
              <a:ext cx="634999" cy="609600"/>
              <a:chOff x="647700" y="4191000"/>
              <a:chExt cx="990600" cy="990600"/>
            </a:xfrm>
          </p:grpSpPr>
          <p:sp>
            <p:nvSpPr>
              <p:cNvPr id="186" name="Oval 185"/>
              <p:cNvSpPr/>
              <p:nvPr/>
            </p:nvSpPr>
            <p:spPr>
              <a:xfrm>
                <a:off x="647700" y="4187311"/>
                <a:ext cx="988997" cy="989742"/>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Oval 186"/>
              <p:cNvSpPr/>
              <p:nvPr/>
            </p:nvSpPr>
            <p:spPr>
              <a:xfrm>
                <a:off x="1025846" y="4571561"/>
                <a:ext cx="232705" cy="221241"/>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24" name="Group 70"/>
            <p:cNvGrpSpPr>
              <a:grpSpLocks/>
            </p:cNvGrpSpPr>
            <p:nvPr/>
          </p:nvGrpSpPr>
          <p:grpSpPr bwMode="auto">
            <a:xfrm>
              <a:off x="5765801" y="1676400"/>
              <a:ext cx="634999" cy="609600"/>
              <a:chOff x="647700" y="4191000"/>
              <a:chExt cx="990600" cy="990600"/>
            </a:xfrm>
          </p:grpSpPr>
          <p:sp>
            <p:nvSpPr>
              <p:cNvPr id="184" name="Oval 183"/>
              <p:cNvSpPr/>
              <p:nvPr/>
            </p:nvSpPr>
            <p:spPr>
              <a:xfrm>
                <a:off x="641516" y="4190149"/>
                <a:ext cx="1003545" cy="989742"/>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Oval 184"/>
              <p:cNvSpPr/>
              <p:nvPr/>
            </p:nvSpPr>
            <p:spPr>
              <a:xfrm>
                <a:off x="1034210" y="4574400"/>
                <a:ext cx="218156" cy="221241"/>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25" name="Group 73"/>
            <p:cNvGrpSpPr>
              <a:grpSpLocks/>
            </p:cNvGrpSpPr>
            <p:nvPr/>
          </p:nvGrpSpPr>
          <p:grpSpPr bwMode="auto">
            <a:xfrm>
              <a:off x="5308601" y="2209800"/>
              <a:ext cx="634999" cy="609600"/>
              <a:chOff x="647700" y="4191000"/>
              <a:chExt cx="990600" cy="990600"/>
            </a:xfrm>
          </p:grpSpPr>
          <p:sp>
            <p:nvSpPr>
              <p:cNvPr id="182" name="Oval 181"/>
              <p:cNvSpPr/>
              <p:nvPr/>
            </p:nvSpPr>
            <p:spPr>
              <a:xfrm>
                <a:off x="642093" y="4196677"/>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Oval 182"/>
              <p:cNvSpPr/>
              <p:nvPr/>
            </p:nvSpPr>
            <p:spPr>
              <a:xfrm>
                <a:off x="1020239" y="4580935"/>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26" name="Group 76"/>
            <p:cNvGrpSpPr>
              <a:grpSpLocks/>
            </p:cNvGrpSpPr>
            <p:nvPr/>
          </p:nvGrpSpPr>
          <p:grpSpPr bwMode="auto">
            <a:xfrm>
              <a:off x="5537201" y="2819400"/>
              <a:ext cx="634999" cy="609600"/>
              <a:chOff x="647700" y="4191000"/>
              <a:chExt cx="990600" cy="990600"/>
            </a:xfrm>
          </p:grpSpPr>
          <p:sp>
            <p:nvSpPr>
              <p:cNvPr id="180" name="Oval 179"/>
              <p:cNvSpPr/>
              <p:nvPr/>
            </p:nvSpPr>
            <p:spPr>
              <a:xfrm>
                <a:off x="649074" y="4195834"/>
                <a:ext cx="988997" cy="989742"/>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Oval 180"/>
              <p:cNvSpPr/>
              <p:nvPr/>
            </p:nvSpPr>
            <p:spPr>
              <a:xfrm>
                <a:off x="1027220" y="4580084"/>
                <a:ext cx="232705" cy="221241"/>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27" name="Group 79"/>
            <p:cNvGrpSpPr>
              <a:grpSpLocks/>
            </p:cNvGrpSpPr>
            <p:nvPr/>
          </p:nvGrpSpPr>
          <p:grpSpPr bwMode="auto">
            <a:xfrm>
              <a:off x="6146801" y="2971800"/>
              <a:ext cx="634999" cy="609600"/>
              <a:chOff x="647700" y="4191000"/>
              <a:chExt cx="990600" cy="990600"/>
            </a:xfrm>
          </p:grpSpPr>
          <p:sp>
            <p:nvSpPr>
              <p:cNvPr id="178" name="Oval 177"/>
              <p:cNvSpPr/>
              <p:nvPr/>
            </p:nvSpPr>
            <p:spPr>
              <a:xfrm>
                <a:off x="643467" y="4192702"/>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9" name="Oval 178"/>
              <p:cNvSpPr/>
              <p:nvPr/>
            </p:nvSpPr>
            <p:spPr>
              <a:xfrm>
                <a:off x="1021613" y="4576959"/>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28" name="Group 82"/>
            <p:cNvGrpSpPr>
              <a:grpSpLocks/>
            </p:cNvGrpSpPr>
            <p:nvPr/>
          </p:nvGrpSpPr>
          <p:grpSpPr bwMode="auto">
            <a:xfrm>
              <a:off x="6629400" y="2514600"/>
              <a:ext cx="634999" cy="609600"/>
              <a:chOff x="647700" y="4191000"/>
              <a:chExt cx="990600" cy="990600"/>
            </a:xfrm>
          </p:grpSpPr>
          <p:sp>
            <p:nvSpPr>
              <p:cNvPr id="176" name="Oval 175"/>
              <p:cNvSpPr/>
              <p:nvPr/>
            </p:nvSpPr>
            <p:spPr>
              <a:xfrm>
                <a:off x="646903" y="4190435"/>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Oval 176"/>
              <p:cNvSpPr/>
              <p:nvPr/>
            </p:nvSpPr>
            <p:spPr>
              <a:xfrm>
                <a:off x="1025049" y="4574693"/>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29" name="Group 85"/>
            <p:cNvGrpSpPr>
              <a:grpSpLocks/>
            </p:cNvGrpSpPr>
            <p:nvPr/>
          </p:nvGrpSpPr>
          <p:grpSpPr bwMode="auto">
            <a:xfrm>
              <a:off x="6451601" y="1828800"/>
              <a:ext cx="634999" cy="609600"/>
              <a:chOff x="647700" y="4191000"/>
              <a:chExt cx="990600" cy="990600"/>
            </a:xfrm>
          </p:grpSpPr>
          <p:sp>
            <p:nvSpPr>
              <p:cNvPr id="174" name="Oval 173"/>
              <p:cNvSpPr/>
              <p:nvPr/>
            </p:nvSpPr>
            <p:spPr>
              <a:xfrm>
                <a:off x="647929" y="4187025"/>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Oval 174"/>
              <p:cNvSpPr/>
              <p:nvPr/>
            </p:nvSpPr>
            <p:spPr>
              <a:xfrm>
                <a:off x="1026075" y="4571282"/>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830" name="Group 88"/>
            <p:cNvGrpSpPr>
              <a:grpSpLocks/>
            </p:cNvGrpSpPr>
            <p:nvPr/>
          </p:nvGrpSpPr>
          <p:grpSpPr bwMode="auto">
            <a:xfrm>
              <a:off x="5994401" y="2286000"/>
              <a:ext cx="634999" cy="609600"/>
              <a:chOff x="647700" y="4191000"/>
              <a:chExt cx="990600" cy="990600"/>
            </a:xfrm>
          </p:grpSpPr>
          <p:sp>
            <p:nvSpPr>
              <p:cNvPr id="172" name="Oval 171"/>
              <p:cNvSpPr/>
              <p:nvPr/>
            </p:nvSpPr>
            <p:spPr>
              <a:xfrm>
                <a:off x="648506" y="4189298"/>
                <a:ext cx="988997" cy="989749"/>
              </a:xfrm>
              <a:prstGeom prst="ellipse">
                <a:avLst/>
              </a:prstGeom>
              <a:noFill/>
              <a:ln w="28575" cap="flat" cmpd="sng" algn="ctr">
                <a:solidFill>
                  <a:schemeClr val="tx1"/>
                </a:solidFill>
                <a:prstDash val="solid"/>
                <a:round/>
                <a:headEnd type="none" w="med" len="med"/>
                <a:tailEnd type="none" w="med" len="med"/>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Oval 172"/>
              <p:cNvSpPr/>
              <p:nvPr/>
            </p:nvSpPr>
            <p:spPr>
              <a:xfrm>
                <a:off x="1026652" y="4573556"/>
                <a:ext cx="232705" cy="221234"/>
              </a:xfrm>
              <a:prstGeom prst="ellipse">
                <a:avLst/>
              </a:prstGeom>
              <a:solidFill>
                <a:schemeClr val="tx1">
                  <a:lumMod val="95000"/>
                  <a:lumOff val="5000"/>
                </a:schemeClr>
              </a:solidFill>
              <a:ln>
                <a:solidFill>
                  <a:srgbClr val="0D0D0D"/>
                </a:solidFill>
              </a:ln>
              <a:effectLst>
                <a:outerShdw blurRad="63500" sx="102000" sy="102000" algn="ct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248" name="Group 213"/>
          <p:cNvGrpSpPr>
            <a:grpSpLocks/>
          </p:cNvGrpSpPr>
          <p:nvPr/>
        </p:nvGrpSpPr>
        <p:grpSpPr bwMode="auto">
          <a:xfrm>
            <a:off x="5715000" y="3517900"/>
            <a:ext cx="954088" cy="1435100"/>
            <a:chOff x="4154517" y="656350"/>
            <a:chExt cx="3547269" cy="5270040"/>
          </a:xfrm>
        </p:grpSpPr>
        <p:sp>
          <p:nvSpPr>
            <p:cNvPr id="215" name="Freeform 214"/>
            <p:cNvSpPr>
              <a:spLocks noChangeArrowheads="1"/>
            </p:cNvSpPr>
            <p:nvPr/>
          </p:nvSpPr>
          <p:spPr bwMode="auto">
            <a:xfrm>
              <a:off x="5234635" y="1956373"/>
              <a:ext cx="295114" cy="413906"/>
            </a:xfrm>
            <a:custGeom>
              <a:avLst/>
              <a:gdLst>
                <a:gd name="T0" fmla="*/ 39767 w 301485"/>
                <a:gd name="T1" fmla="*/ 413906 h 416899"/>
                <a:gd name="T2" fmla="*/ 2093 w 301485"/>
                <a:gd name="T3" fmla="*/ 286551 h 416899"/>
                <a:gd name="T4" fmla="*/ 27209 w 301485"/>
                <a:gd name="T5" fmla="*/ 133723 h 416899"/>
                <a:gd name="T6" fmla="*/ 127673 w 301485"/>
                <a:gd name="T7" fmla="*/ 19103 h 416899"/>
                <a:gd name="T8" fmla="*/ 240696 w 301485"/>
                <a:gd name="T9" fmla="*/ 19103 h 416899"/>
                <a:gd name="T10" fmla="*/ 290928 w 301485"/>
                <a:gd name="T11" fmla="*/ 57310 h 416899"/>
                <a:gd name="T12" fmla="*/ 265812 w 301485"/>
                <a:gd name="T13" fmla="*/ 159195 h 416899"/>
                <a:gd name="T14" fmla="*/ 265812 w 301485"/>
                <a:gd name="T15" fmla="*/ 159195 h 416899"/>
                <a:gd name="T16" fmla="*/ 0 60000 65536"/>
                <a:gd name="T17" fmla="*/ 0 60000 65536"/>
                <a:gd name="T18" fmla="*/ 0 60000 65536"/>
                <a:gd name="T19" fmla="*/ 0 60000 65536"/>
                <a:gd name="T20" fmla="*/ 0 60000 65536"/>
                <a:gd name="T21" fmla="*/ 0 60000 65536"/>
                <a:gd name="T22" fmla="*/ 0 60000 65536"/>
                <a:gd name="T23" fmla="*/ 0 60000 65536"/>
                <a:gd name="T24" fmla="*/ 0 w 301485"/>
                <a:gd name="T25" fmla="*/ 0 h 416899"/>
                <a:gd name="T26" fmla="*/ 301485 w 301485"/>
                <a:gd name="T27" fmla="*/ 416899 h 4168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485" h="416899">
                  <a:moveTo>
                    <a:pt x="40625" y="416899"/>
                  </a:moveTo>
                  <a:cubicBezTo>
                    <a:pt x="22450" y="376278"/>
                    <a:pt x="4276" y="335658"/>
                    <a:pt x="2138" y="288623"/>
                  </a:cubicBezTo>
                  <a:cubicBezTo>
                    <a:pt x="0" y="241588"/>
                    <a:pt x="6414" y="179587"/>
                    <a:pt x="27796" y="134690"/>
                  </a:cubicBezTo>
                  <a:cubicBezTo>
                    <a:pt x="49178" y="89793"/>
                    <a:pt x="94080" y="38482"/>
                    <a:pt x="130429" y="19241"/>
                  </a:cubicBezTo>
                  <a:cubicBezTo>
                    <a:pt x="166778" y="0"/>
                    <a:pt x="218095" y="12827"/>
                    <a:pt x="245892" y="19241"/>
                  </a:cubicBezTo>
                  <a:cubicBezTo>
                    <a:pt x="273689" y="25655"/>
                    <a:pt x="292933" y="34207"/>
                    <a:pt x="297209" y="57724"/>
                  </a:cubicBezTo>
                  <a:cubicBezTo>
                    <a:pt x="301485" y="81242"/>
                    <a:pt x="271550" y="160346"/>
                    <a:pt x="271550" y="160346"/>
                  </a:cubicBezTo>
                </a:path>
              </a:pathLst>
            </a:custGeom>
            <a:noFill/>
            <a:ln w="2540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16" name="Freeform 215"/>
            <p:cNvSpPr>
              <a:spLocks noChangeArrowheads="1"/>
            </p:cNvSpPr>
            <p:nvPr/>
          </p:nvSpPr>
          <p:spPr bwMode="auto">
            <a:xfrm>
              <a:off x="4154517" y="656350"/>
              <a:ext cx="3204937" cy="5270040"/>
            </a:xfrm>
            <a:custGeom>
              <a:avLst/>
              <a:gdLst>
                <a:gd name="T0" fmla="*/ 0 w 3205158"/>
                <a:gd name="T1" fmla="*/ 0 h 5270040"/>
                <a:gd name="T2" fmla="*/ 3205158 w 3205158"/>
                <a:gd name="T3" fmla="*/ 5270040 h 5270040"/>
              </a:gdLst>
              <a:ahLst/>
              <a:cxnLst/>
              <a:rect l="T0" t="T1" r="T2" b="T3"/>
              <a:pathLst>
                <a:path w="3205158" h="5270040">
                  <a:moveTo>
                    <a:pt x="1143935" y="2268362"/>
                  </a:moveTo>
                  <a:cubicBezTo>
                    <a:pt x="1162109" y="2272638"/>
                    <a:pt x="1180284" y="2276914"/>
                    <a:pt x="1208081" y="2294017"/>
                  </a:cubicBezTo>
                  <a:cubicBezTo>
                    <a:pt x="1235878" y="2311120"/>
                    <a:pt x="1276504" y="2347466"/>
                    <a:pt x="1310715" y="2370983"/>
                  </a:cubicBezTo>
                  <a:cubicBezTo>
                    <a:pt x="1344926" y="2394500"/>
                    <a:pt x="1374861" y="2426570"/>
                    <a:pt x="1413348" y="2435122"/>
                  </a:cubicBezTo>
                  <a:cubicBezTo>
                    <a:pt x="1451835" y="2443674"/>
                    <a:pt x="1511705" y="2439398"/>
                    <a:pt x="1541640" y="2422294"/>
                  </a:cubicBezTo>
                  <a:cubicBezTo>
                    <a:pt x="1571575" y="2405190"/>
                    <a:pt x="1573713" y="2347466"/>
                    <a:pt x="1592957" y="2332500"/>
                  </a:cubicBezTo>
                  <a:cubicBezTo>
                    <a:pt x="1612201" y="2317534"/>
                    <a:pt x="1654965" y="2349603"/>
                    <a:pt x="1657103" y="2332500"/>
                  </a:cubicBezTo>
                  <a:cubicBezTo>
                    <a:pt x="1659241" y="2315397"/>
                    <a:pt x="1607924" y="2238431"/>
                    <a:pt x="1605786" y="2229879"/>
                  </a:cubicBezTo>
                  <a:cubicBezTo>
                    <a:pt x="1603648" y="2221327"/>
                    <a:pt x="1622892" y="2268361"/>
                    <a:pt x="1644274" y="2281189"/>
                  </a:cubicBezTo>
                  <a:cubicBezTo>
                    <a:pt x="1665656" y="2294017"/>
                    <a:pt x="1699867" y="2323948"/>
                    <a:pt x="1734078" y="2306845"/>
                  </a:cubicBezTo>
                  <a:cubicBezTo>
                    <a:pt x="1768289" y="2289742"/>
                    <a:pt x="1817468" y="2195672"/>
                    <a:pt x="1849541" y="2178568"/>
                  </a:cubicBezTo>
                  <a:cubicBezTo>
                    <a:pt x="1881614" y="2161464"/>
                    <a:pt x="1898720" y="2210637"/>
                    <a:pt x="1926516" y="2204223"/>
                  </a:cubicBezTo>
                  <a:cubicBezTo>
                    <a:pt x="1954312" y="2197809"/>
                    <a:pt x="2007767" y="2172154"/>
                    <a:pt x="2016320" y="2140085"/>
                  </a:cubicBezTo>
                  <a:cubicBezTo>
                    <a:pt x="2024873" y="2108016"/>
                    <a:pt x="1975694" y="2054567"/>
                    <a:pt x="1977832" y="2011808"/>
                  </a:cubicBezTo>
                  <a:cubicBezTo>
                    <a:pt x="1979970" y="1969049"/>
                    <a:pt x="1992800" y="1924152"/>
                    <a:pt x="2029149" y="1883531"/>
                  </a:cubicBezTo>
                  <a:cubicBezTo>
                    <a:pt x="2065498" y="1842910"/>
                    <a:pt x="2131782" y="1845048"/>
                    <a:pt x="2195928" y="1768082"/>
                  </a:cubicBezTo>
                  <a:cubicBezTo>
                    <a:pt x="2260074" y="1691116"/>
                    <a:pt x="2366985" y="1537184"/>
                    <a:pt x="2414025" y="1421735"/>
                  </a:cubicBezTo>
                  <a:cubicBezTo>
                    <a:pt x="2461065" y="1306286"/>
                    <a:pt x="2476032" y="1173733"/>
                    <a:pt x="2478170" y="1075387"/>
                  </a:cubicBezTo>
                  <a:cubicBezTo>
                    <a:pt x="2480308" y="977041"/>
                    <a:pt x="2463203" y="940696"/>
                    <a:pt x="2426854" y="831661"/>
                  </a:cubicBezTo>
                  <a:cubicBezTo>
                    <a:pt x="2390505" y="722626"/>
                    <a:pt x="2334911" y="530210"/>
                    <a:pt x="2260074" y="421175"/>
                  </a:cubicBezTo>
                  <a:cubicBezTo>
                    <a:pt x="2185237" y="312140"/>
                    <a:pt x="2069774" y="239449"/>
                    <a:pt x="1977832" y="177449"/>
                  </a:cubicBezTo>
                  <a:cubicBezTo>
                    <a:pt x="1885890" y="115449"/>
                    <a:pt x="1823883" y="74828"/>
                    <a:pt x="1708420" y="49173"/>
                  </a:cubicBezTo>
                  <a:cubicBezTo>
                    <a:pt x="1592957" y="23518"/>
                    <a:pt x="1426177" y="0"/>
                    <a:pt x="1285056" y="23517"/>
                  </a:cubicBezTo>
                  <a:cubicBezTo>
                    <a:pt x="1143935" y="47034"/>
                    <a:pt x="983570" y="102621"/>
                    <a:pt x="861693" y="190277"/>
                  </a:cubicBezTo>
                  <a:cubicBezTo>
                    <a:pt x="739816" y="277933"/>
                    <a:pt x="624353" y="425451"/>
                    <a:pt x="553793" y="549452"/>
                  </a:cubicBezTo>
                  <a:cubicBezTo>
                    <a:pt x="483233" y="673453"/>
                    <a:pt x="453297" y="812420"/>
                    <a:pt x="438330" y="934283"/>
                  </a:cubicBezTo>
                  <a:cubicBezTo>
                    <a:pt x="423363" y="1056146"/>
                    <a:pt x="459713" y="1182285"/>
                    <a:pt x="463989" y="1280630"/>
                  </a:cubicBezTo>
                  <a:cubicBezTo>
                    <a:pt x="468266" y="1378976"/>
                    <a:pt x="474680" y="1430286"/>
                    <a:pt x="463989" y="1524356"/>
                  </a:cubicBezTo>
                  <a:cubicBezTo>
                    <a:pt x="453298" y="1618426"/>
                    <a:pt x="446883" y="1738151"/>
                    <a:pt x="399843" y="1845048"/>
                  </a:cubicBezTo>
                  <a:cubicBezTo>
                    <a:pt x="352803" y="1951945"/>
                    <a:pt x="239478" y="2037463"/>
                    <a:pt x="181747" y="2165740"/>
                  </a:cubicBezTo>
                  <a:cubicBezTo>
                    <a:pt x="124016" y="2294017"/>
                    <a:pt x="83390" y="2437259"/>
                    <a:pt x="53455" y="2614709"/>
                  </a:cubicBezTo>
                  <a:cubicBezTo>
                    <a:pt x="23520" y="2792159"/>
                    <a:pt x="0" y="3033747"/>
                    <a:pt x="2138" y="3230438"/>
                  </a:cubicBezTo>
                  <a:cubicBezTo>
                    <a:pt x="4276" y="3427129"/>
                    <a:pt x="10691" y="3591751"/>
                    <a:pt x="66284" y="3794856"/>
                  </a:cubicBezTo>
                  <a:cubicBezTo>
                    <a:pt x="121877" y="3997961"/>
                    <a:pt x="250169" y="4271618"/>
                    <a:pt x="335697" y="4449068"/>
                  </a:cubicBezTo>
                  <a:cubicBezTo>
                    <a:pt x="421225" y="4626518"/>
                    <a:pt x="472541" y="4754795"/>
                    <a:pt x="579451" y="4859554"/>
                  </a:cubicBezTo>
                  <a:cubicBezTo>
                    <a:pt x="686361" y="4964313"/>
                    <a:pt x="853141" y="5056245"/>
                    <a:pt x="977156" y="5077624"/>
                  </a:cubicBezTo>
                  <a:cubicBezTo>
                    <a:pt x="1101171" y="5099003"/>
                    <a:pt x="1218772" y="5054107"/>
                    <a:pt x="1323544" y="4987831"/>
                  </a:cubicBezTo>
                  <a:cubicBezTo>
                    <a:pt x="1428316" y="4921555"/>
                    <a:pt x="1518120" y="4780450"/>
                    <a:pt x="1605786" y="4679966"/>
                  </a:cubicBezTo>
                  <a:cubicBezTo>
                    <a:pt x="1693452" y="4579482"/>
                    <a:pt x="1787533" y="4446930"/>
                    <a:pt x="1849541" y="4384929"/>
                  </a:cubicBezTo>
                  <a:cubicBezTo>
                    <a:pt x="1911549" y="4322929"/>
                    <a:pt x="1943621" y="4297273"/>
                    <a:pt x="1977832" y="4307963"/>
                  </a:cubicBezTo>
                  <a:cubicBezTo>
                    <a:pt x="2012043" y="4318653"/>
                    <a:pt x="2018458" y="4374240"/>
                    <a:pt x="2054807" y="4449068"/>
                  </a:cubicBezTo>
                  <a:cubicBezTo>
                    <a:pt x="2091156" y="4523896"/>
                    <a:pt x="2131782" y="4656449"/>
                    <a:pt x="2195928" y="4756932"/>
                  </a:cubicBezTo>
                  <a:cubicBezTo>
                    <a:pt x="2260074" y="4857415"/>
                    <a:pt x="2407610" y="4979279"/>
                    <a:pt x="2439683" y="5051969"/>
                  </a:cubicBezTo>
                  <a:cubicBezTo>
                    <a:pt x="2471756" y="5124659"/>
                    <a:pt x="2373399" y="5158866"/>
                    <a:pt x="2388366" y="5193073"/>
                  </a:cubicBezTo>
                  <a:cubicBezTo>
                    <a:pt x="2403333" y="5227280"/>
                    <a:pt x="2456788" y="5270040"/>
                    <a:pt x="2529487" y="5257212"/>
                  </a:cubicBezTo>
                  <a:cubicBezTo>
                    <a:pt x="2602186" y="5244384"/>
                    <a:pt x="2734754" y="5165280"/>
                    <a:pt x="2824558" y="5116107"/>
                  </a:cubicBezTo>
                  <a:cubicBezTo>
                    <a:pt x="2914362" y="5066934"/>
                    <a:pt x="3008443" y="5024175"/>
                    <a:pt x="3068313" y="4962175"/>
                  </a:cubicBezTo>
                  <a:cubicBezTo>
                    <a:pt x="3128183" y="4900175"/>
                    <a:pt x="3162394" y="4810381"/>
                    <a:pt x="3183776" y="4744105"/>
                  </a:cubicBezTo>
                  <a:cubicBezTo>
                    <a:pt x="3205158" y="4677829"/>
                    <a:pt x="3203020" y="4611552"/>
                    <a:pt x="3196605" y="4564517"/>
                  </a:cubicBezTo>
                  <a:cubicBezTo>
                    <a:pt x="3190190" y="4517482"/>
                    <a:pt x="3173085" y="4464033"/>
                    <a:pt x="3145288" y="4461895"/>
                  </a:cubicBezTo>
                  <a:cubicBezTo>
                    <a:pt x="3117491" y="4459757"/>
                    <a:pt x="3057621" y="4519620"/>
                    <a:pt x="3029825" y="4551689"/>
                  </a:cubicBezTo>
                  <a:cubicBezTo>
                    <a:pt x="3002029" y="4583758"/>
                    <a:pt x="3025549" y="4620104"/>
                    <a:pt x="2978509" y="4654311"/>
                  </a:cubicBezTo>
                  <a:cubicBezTo>
                    <a:pt x="2931469" y="4688518"/>
                    <a:pt x="2816005" y="4733415"/>
                    <a:pt x="2747583" y="4756932"/>
                  </a:cubicBezTo>
                  <a:cubicBezTo>
                    <a:pt x="2679161" y="4780449"/>
                    <a:pt x="2610739" y="4814656"/>
                    <a:pt x="2567975" y="4795415"/>
                  </a:cubicBezTo>
                  <a:cubicBezTo>
                    <a:pt x="2525211" y="4776174"/>
                    <a:pt x="2520935" y="4720587"/>
                    <a:pt x="2491000" y="4641483"/>
                  </a:cubicBezTo>
                  <a:cubicBezTo>
                    <a:pt x="2461065" y="4562379"/>
                    <a:pt x="2422577" y="4416999"/>
                    <a:pt x="2388366" y="4320791"/>
                  </a:cubicBezTo>
                  <a:cubicBezTo>
                    <a:pt x="2354155" y="4224583"/>
                    <a:pt x="2326359" y="4141203"/>
                    <a:pt x="2285733" y="4064237"/>
                  </a:cubicBezTo>
                  <a:cubicBezTo>
                    <a:pt x="2245107" y="3987271"/>
                    <a:pt x="2204482" y="3903891"/>
                    <a:pt x="2144612" y="3858994"/>
                  </a:cubicBezTo>
                  <a:cubicBezTo>
                    <a:pt x="2084743" y="3814097"/>
                    <a:pt x="2003491" y="3777752"/>
                    <a:pt x="1926516" y="3794856"/>
                  </a:cubicBezTo>
                  <a:cubicBezTo>
                    <a:pt x="1849541" y="3811960"/>
                    <a:pt x="1772565" y="3897478"/>
                    <a:pt x="1682761" y="3961616"/>
                  </a:cubicBezTo>
                  <a:cubicBezTo>
                    <a:pt x="1592957" y="4025754"/>
                    <a:pt x="1471080" y="4119824"/>
                    <a:pt x="1387690" y="4179686"/>
                  </a:cubicBezTo>
                  <a:cubicBezTo>
                    <a:pt x="1304300" y="4239548"/>
                    <a:pt x="1242292" y="4273756"/>
                    <a:pt x="1182423" y="4320791"/>
                  </a:cubicBezTo>
                  <a:cubicBezTo>
                    <a:pt x="1122554" y="4367826"/>
                    <a:pt x="1028473" y="4461895"/>
                    <a:pt x="1028473" y="4461895"/>
                  </a:cubicBezTo>
                </a:path>
              </a:pathLst>
            </a:custGeom>
            <a:noFill/>
            <a:ln w="2540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17" name="Freeform 216"/>
            <p:cNvSpPr>
              <a:spLocks noChangeArrowheads="1"/>
            </p:cNvSpPr>
            <p:nvPr/>
          </p:nvSpPr>
          <p:spPr bwMode="auto">
            <a:xfrm>
              <a:off x="5559258" y="4055061"/>
              <a:ext cx="2142528" cy="1230063"/>
            </a:xfrm>
            <a:custGeom>
              <a:avLst/>
              <a:gdLst>
                <a:gd name="T0" fmla="*/ 1804009 w 2138197"/>
                <a:gd name="T1" fmla="*/ 1230063 h 1231457"/>
                <a:gd name="T2" fmla="*/ 1842574 w 2138197"/>
                <a:gd name="T3" fmla="*/ 1089119 h 1231457"/>
                <a:gd name="T4" fmla="*/ 1868285 w 2138197"/>
                <a:gd name="T5" fmla="*/ 896922 h 1231457"/>
                <a:gd name="T6" fmla="*/ 2035401 w 2138197"/>
                <a:gd name="T7" fmla="*/ 755976 h 1231457"/>
                <a:gd name="T8" fmla="*/ 2061112 w 2138197"/>
                <a:gd name="T9" fmla="*/ 627844 h 1231457"/>
                <a:gd name="T10" fmla="*/ 2138243 w 2138197"/>
                <a:gd name="T11" fmla="*/ 512526 h 1231457"/>
                <a:gd name="T12" fmla="*/ 2086822 w 2138197"/>
                <a:gd name="T13" fmla="*/ 410021 h 1231457"/>
                <a:gd name="T14" fmla="*/ 1919706 w 2138197"/>
                <a:gd name="T15" fmla="*/ 538152 h 1231457"/>
                <a:gd name="T16" fmla="*/ 1778299 w 2138197"/>
                <a:gd name="T17" fmla="*/ 704723 h 1231457"/>
                <a:gd name="T18" fmla="*/ 1585471 w 2138197"/>
                <a:gd name="T19" fmla="*/ 807229 h 1231457"/>
                <a:gd name="T20" fmla="*/ 1379788 w 2138197"/>
                <a:gd name="T21" fmla="*/ 768790 h 1231457"/>
                <a:gd name="T22" fmla="*/ 1122684 w 2138197"/>
                <a:gd name="T23" fmla="*/ 550966 h 1231457"/>
                <a:gd name="T24" fmla="*/ 801306 w 2138197"/>
                <a:gd name="T25" fmla="*/ 345955 h 1231457"/>
                <a:gd name="T26" fmla="*/ 569912 w 2138197"/>
                <a:gd name="T27" fmla="*/ 166571 h 1231457"/>
                <a:gd name="T28" fmla="*/ 415650 w 2138197"/>
                <a:gd name="T29" fmla="*/ 153758 h 1231457"/>
                <a:gd name="T30" fmla="*/ 55706 w 2138197"/>
                <a:gd name="T31" fmla="*/ 397208 h 1231457"/>
                <a:gd name="T32" fmla="*/ 81416 w 2138197"/>
                <a:gd name="T33" fmla="*/ 115318 h 1231457"/>
                <a:gd name="T34" fmla="*/ 42851 w 2138197"/>
                <a:gd name="T35" fmla="*/ 0 h 1231457"/>
                <a:gd name="T36" fmla="*/ 42851 w 2138197"/>
                <a:gd name="T37" fmla="*/ 0 h 12314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197"/>
                <a:gd name="T58" fmla="*/ 0 h 1231457"/>
                <a:gd name="T59" fmla="*/ 2138197 w 2138197"/>
                <a:gd name="T60" fmla="*/ 1231457 h 12314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197" h="1231457">
                  <a:moveTo>
                    <a:pt x="1800362" y="1231457"/>
                  </a:moveTo>
                  <a:cubicBezTo>
                    <a:pt x="1814260" y="1188698"/>
                    <a:pt x="1828158" y="1145940"/>
                    <a:pt x="1838849" y="1090353"/>
                  </a:cubicBezTo>
                  <a:cubicBezTo>
                    <a:pt x="1849540" y="1034767"/>
                    <a:pt x="1832435" y="953525"/>
                    <a:pt x="1864508" y="897938"/>
                  </a:cubicBezTo>
                  <a:cubicBezTo>
                    <a:pt x="1896581" y="842351"/>
                    <a:pt x="1999214" y="801730"/>
                    <a:pt x="2031287" y="756833"/>
                  </a:cubicBezTo>
                  <a:cubicBezTo>
                    <a:pt x="2063360" y="711936"/>
                    <a:pt x="2039840" y="669177"/>
                    <a:pt x="2056946" y="628556"/>
                  </a:cubicBezTo>
                  <a:cubicBezTo>
                    <a:pt x="2074052" y="587935"/>
                    <a:pt x="2129645" y="549452"/>
                    <a:pt x="2133921" y="513107"/>
                  </a:cubicBezTo>
                  <a:cubicBezTo>
                    <a:pt x="2138197" y="476762"/>
                    <a:pt x="2118953" y="406210"/>
                    <a:pt x="2082604" y="410486"/>
                  </a:cubicBezTo>
                  <a:cubicBezTo>
                    <a:pt x="2046255" y="414762"/>
                    <a:pt x="1967142" y="489589"/>
                    <a:pt x="1915825" y="538762"/>
                  </a:cubicBezTo>
                  <a:cubicBezTo>
                    <a:pt x="1864508" y="587935"/>
                    <a:pt x="1830297" y="660625"/>
                    <a:pt x="1774704" y="705522"/>
                  </a:cubicBezTo>
                  <a:cubicBezTo>
                    <a:pt x="1719111" y="750419"/>
                    <a:pt x="1648550" y="797454"/>
                    <a:pt x="1582266" y="808144"/>
                  </a:cubicBezTo>
                  <a:cubicBezTo>
                    <a:pt x="1515982" y="818834"/>
                    <a:pt x="1453974" y="812420"/>
                    <a:pt x="1376999" y="769661"/>
                  </a:cubicBezTo>
                  <a:cubicBezTo>
                    <a:pt x="1300024" y="726902"/>
                    <a:pt x="1216634" y="622142"/>
                    <a:pt x="1120415" y="551590"/>
                  </a:cubicBezTo>
                  <a:cubicBezTo>
                    <a:pt x="1024196" y="481038"/>
                    <a:pt x="891628" y="410485"/>
                    <a:pt x="799686" y="346347"/>
                  </a:cubicBezTo>
                  <a:cubicBezTo>
                    <a:pt x="707744" y="282209"/>
                    <a:pt x="632906" y="198829"/>
                    <a:pt x="568760" y="166760"/>
                  </a:cubicBezTo>
                  <a:cubicBezTo>
                    <a:pt x="504614" y="134691"/>
                    <a:pt x="500338" y="115449"/>
                    <a:pt x="414810" y="153932"/>
                  </a:cubicBezTo>
                  <a:cubicBezTo>
                    <a:pt x="329282" y="192415"/>
                    <a:pt x="111186" y="404072"/>
                    <a:pt x="55593" y="397658"/>
                  </a:cubicBezTo>
                  <a:cubicBezTo>
                    <a:pt x="0" y="391244"/>
                    <a:pt x="83389" y="181725"/>
                    <a:pt x="81251" y="115449"/>
                  </a:cubicBezTo>
                  <a:cubicBezTo>
                    <a:pt x="79113" y="49173"/>
                    <a:pt x="42764" y="0"/>
                    <a:pt x="42764" y="0"/>
                  </a:cubicBezTo>
                </a:path>
              </a:pathLst>
            </a:custGeom>
            <a:noFill/>
            <a:ln w="2540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18" name="Freeform 217"/>
            <p:cNvSpPr>
              <a:spLocks noChangeArrowheads="1"/>
            </p:cNvSpPr>
            <p:nvPr/>
          </p:nvSpPr>
          <p:spPr bwMode="auto">
            <a:xfrm>
              <a:off x="4862790" y="2889123"/>
              <a:ext cx="1894632" cy="1253382"/>
            </a:xfrm>
            <a:custGeom>
              <a:avLst/>
              <a:gdLst>
                <a:gd name="T0" fmla="*/ 0 w 1892305"/>
                <a:gd name="T1" fmla="*/ 653382 h 1254975"/>
                <a:gd name="T2" fmla="*/ 411039 w 1892305"/>
                <a:gd name="T3" fmla="*/ 935233 h 1254975"/>
                <a:gd name="T4" fmla="*/ 680783 w 1892305"/>
                <a:gd name="T5" fmla="*/ 1153027 h 1254975"/>
                <a:gd name="T6" fmla="*/ 911992 w 1892305"/>
                <a:gd name="T7" fmla="*/ 1229895 h 1254975"/>
                <a:gd name="T8" fmla="*/ 1143202 w 1892305"/>
                <a:gd name="T9" fmla="*/ 1012102 h 1254975"/>
                <a:gd name="T10" fmla="*/ 1438636 w 1892305"/>
                <a:gd name="T11" fmla="*/ 679005 h 1254975"/>
                <a:gd name="T12" fmla="*/ 1657000 w 1892305"/>
                <a:gd name="T13" fmla="*/ 512457 h 1254975"/>
                <a:gd name="T14" fmla="*/ 1849675 w 1892305"/>
                <a:gd name="T15" fmla="*/ 448400 h 1254975"/>
                <a:gd name="T16" fmla="*/ 1888209 w 1892305"/>
                <a:gd name="T17" fmla="*/ 243418 h 1254975"/>
                <a:gd name="T18" fmla="*/ 1811139 w 1892305"/>
                <a:gd name="T19" fmla="*/ 140926 h 1254975"/>
                <a:gd name="T20" fmla="*/ 1862520 w 1892305"/>
                <a:gd name="T21" fmla="*/ 12812 h 1254975"/>
                <a:gd name="T22" fmla="*/ 1746915 w 1892305"/>
                <a:gd name="T23" fmla="*/ 64058 h 1254975"/>
                <a:gd name="T24" fmla="*/ 1605620 w 1892305"/>
                <a:gd name="T25" fmla="*/ 153738 h 1254975"/>
                <a:gd name="T26" fmla="*/ 1618465 w 1892305"/>
                <a:gd name="T27" fmla="*/ 38435 h 1254975"/>
                <a:gd name="T28" fmla="*/ 1541395 w 1892305"/>
                <a:gd name="T29" fmla="*/ 76869 h 1254975"/>
                <a:gd name="T30" fmla="*/ 1451481 w 1892305"/>
                <a:gd name="T31" fmla="*/ 204983 h 1254975"/>
                <a:gd name="T32" fmla="*/ 1451481 w 1892305"/>
                <a:gd name="T33" fmla="*/ 307474 h 1254975"/>
                <a:gd name="T34" fmla="*/ 886303 w 1892305"/>
                <a:gd name="T35" fmla="*/ 755873 h 1254975"/>
                <a:gd name="T36" fmla="*/ 642248 w 1892305"/>
                <a:gd name="T37" fmla="*/ 640571 h 1254975"/>
                <a:gd name="T38" fmla="*/ 308280 w 1892305"/>
                <a:gd name="T39" fmla="*/ 281852 h 1254975"/>
                <a:gd name="T40" fmla="*/ 308280 w 1892305"/>
                <a:gd name="T41" fmla="*/ 281852 h 12549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2305"/>
                <a:gd name="T64" fmla="*/ 0 h 1254975"/>
                <a:gd name="T65" fmla="*/ 1892305 w 1892305"/>
                <a:gd name="T66" fmla="*/ 1254975 h 12549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2305" h="1254975">
                  <a:moveTo>
                    <a:pt x="0" y="654212"/>
                  </a:moveTo>
                  <a:cubicBezTo>
                    <a:pt x="148605" y="753627"/>
                    <a:pt x="297210" y="853042"/>
                    <a:pt x="410534" y="936422"/>
                  </a:cubicBezTo>
                  <a:cubicBezTo>
                    <a:pt x="523859" y="1019802"/>
                    <a:pt x="596557" y="1105319"/>
                    <a:pt x="679947" y="1154492"/>
                  </a:cubicBezTo>
                  <a:cubicBezTo>
                    <a:pt x="763337" y="1203665"/>
                    <a:pt x="833897" y="1254975"/>
                    <a:pt x="910872" y="1231458"/>
                  </a:cubicBezTo>
                  <a:cubicBezTo>
                    <a:pt x="987847" y="1207941"/>
                    <a:pt x="1054132" y="1105320"/>
                    <a:pt x="1141798" y="1013388"/>
                  </a:cubicBezTo>
                  <a:cubicBezTo>
                    <a:pt x="1229464" y="921456"/>
                    <a:pt x="1351341" y="763248"/>
                    <a:pt x="1436869" y="679868"/>
                  </a:cubicBezTo>
                  <a:cubicBezTo>
                    <a:pt x="1522397" y="596488"/>
                    <a:pt x="1586543" y="551591"/>
                    <a:pt x="1654965" y="513108"/>
                  </a:cubicBezTo>
                  <a:cubicBezTo>
                    <a:pt x="1723387" y="474625"/>
                    <a:pt x="1808916" y="493867"/>
                    <a:pt x="1847403" y="448970"/>
                  </a:cubicBezTo>
                  <a:cubicBezTo>
                    <a:pt x="1885890" y="404073"/>
                    <a:pt x="1892305" y="295038"/>
                    <a:pt x="1885890" y="243727"/>
                  </a:cubicBezTo>
                  <a:cubicBezTo>
                    <a:pt x="1879475" y="192416"/>
                    <a:pt x="1813191" y="179588"/>
                    <a:pt x="1808915" y="141105"/>
                  </a:cubicBezTo>
                  <a:cubicBezTo>
                    <a:pt x="1804639" y="102622"/>
                    <a:pt x="1870923" y="25656"/>
                    <a:pt x="1860232" y="12828"/>
                  </a:cubicBezTo>
                  <a:cubicBezTo>
                    <a:pt x="1849541" y="0"/>
                    <a:pt x="1787533" y="40622"/>
                    <a:pt x="1744769" y="64139"/>
                  </a:cubicBezTo>
                  <a:cubicBezTo>
                    <a:pt x="1702005" y="87656"/>
                    <a:pt x="1625030" y="158209"/>
                    <a:pt x="1603648" y="153933"/>
                  </a:cubicBezTo>
                  <a:cubicBezTo>
                    <a:pt x="1582266" y="149657"/>
                    <a:pt x="1627168" y="51312"/>
                    <a:pt x="1616477" y="38484"/>
                  </a:cubicBezTo>
                  <a:cubicBezTo>
                    <a:pt x="1605786" y="25656"/>
                    <a:pt x="1567299" y="49174"/>
                    <a:pt x="1539502" y="76967"/>
                  </a:cubicBezTo>
                  <a:cubicBezTo>
                    <a:pt x="1511706" y="104760"/>
                    <a:pt x="1464665" y="166761"/>
                    <a:pt x="1449698" y="205244"/>
                  </a:cubicBezTo>
                  <a:cubicBezTo>
                    <a:pt x="1434731" y="243727"/>
                    <a:pt x="1543779" y="215933"/>
                    <a:pt x="1449698" y="307865"/>
                  </a:cubicBezTo>
                  <a:cubicBezTo>
                    <a:pt x="1355617" y="399797"/>
                    <a:pt x="1019920" y="701247"/>
                    <a:pt x="885214" y="756834"/>
                  </a:cubicBezTo>
                  <a:cubicBezTo>
                    <a:pt x="750508" y="812421"/>
                    <a:pt x="737678" y="720489"/>
                    <a:pt x="641459" y="641385"/>
                  </a:cubicBezTo>
                  <a:cubicBezTo>
                    <a:pt x="545240" y="562281"/>
                    <a:pt x="307901" y="282210"/>
                    <a:pt x="307901" y="282210"/>
                  </a:cubicBezTo>
                </a:path>
              </a:pathLst>
            </a:custGeom>
            <a:noFill/>
            <a:ln w="2540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19" name="Freeform 218"/>
            <p:cNvSpPr>
              <a:spLocks noChangeArrowheads="1"/>
            </p:cNvSpPr>
            <p:nvPr/>
          </p:nvSpPr>
          <p:spPr bwMode="auto">
            <a:xfrm>
              <a:off x="6527231" y="4952834"/>
              <a:ext cx="602032" cy="332291"/>
            </a:xfrm>
            <a:custGeom>
              <a:avLst/>
              <a:gdLst>
                <a:gd name="T0" fmla="*/ 0 w 602972"/>
                <a:gd name="T1" fmla="*/ 0 h 333519"/>
                <a:gd name="T2" fmla="*/ 243374 w 602972"/>
                <a:gd name="T3" fmla="*/ 102243 h 333519"/>
                <a:gd name="T4" fmla="*/ 486749 w 602972"/>
                <a:gd name="T5" fmla="*/ 217267 h 333519"/>
                <a:gd name="T6" fmla="*/ 602032 w 602972"/>
                <a:gd name="T7" fmla="*/ 332291 h 333519"/>
                <a:gd name="T8" fmla="*/ 602032 w 602972"/>
                <a:gd name="T9" fmla="*/ 332291 h 333519"/>
                <a:gd name="T10" fmla="*/ 0 60000 65536"/>
                <a:gd name="T11" fmla="*/ 0 60000 65536"/>
                <a:gd name="T12" fmla="*/ 0 60000 65536"/>
                <a:gd name="T13" fmla="*/ 0 60000 65536"/>
                <a:gd name="T14" fmla="*/ 0 60000 65536"/>
                <a:gd name="T15" fmla="*/ 0 w 602972"/>
                <a:gd name="T16" fmla="*/ 0 h 333519"/>
                <a:gd name="T17" fmla="*/ 602972 w 602972"/>
                <a:gd name="T18" fmla="*/ 333519 h 333519"/>
              </a:gdLst>
              <a:ahLst/>
              <a:cxnLst>
                <a:cxn ang="T10">
                  <a:pos x="T0" y="T1"/>
                </a:cxn>
                <a:cxn ang="T11">
                  <a:pos x="T2" y="T3"/>
                </a:cxn>
                <a:cxn ang="T12">
                  <a:pos x="T4" y="T5"/>
                </a:cxn>
                <a:cxn ang="T13">
                  <a:pos x="T6" y="T7"/>
                </a:cxn>
                <a:cxn ang="T14">
                  <a:pos x="T8" y="T9"/>
                </a:cxn>
              </a:cxnLst>
              <a:rect l="T15" t="T16" r="T17" b="T18"/>
              <a:pathLst>
                <a:path w="602972" h="333519">
                  <a:moveTo>
                    <a:pt x="0" y="0"/>
                  </a:moveTo>
                  <a:cubicBezTo>
                    <a:pt x="81251" y="33138"/>
                    <a:pt x="162503" y="66276"/>
                    <a:pt x="243754" y="102621"/>
                  </a:cubicBezTo>
                  <a:cubicBezTo>
                    <a:pt x="325005" y="138966"/>
                    <a:pt x="427639" y="179587"/>
                    <a:pt x="487509" y="218070"/>
                  </a:cubicBezTo>
                  <a:cubicBezTo>
                    <a:pt x="547379" y="256553"/>
                    <a:pt x="602972" y="333519"/>
                    <a:pt x="602972" y="333519"/>
                  </a:cubicBezTo>
                </a:path>
              </a:pathLst>
            </a:custGeom>
            <a:noFill/>
            <a:ln w="2540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20" name="Freeform 219"/>
            <p:cNvSpPr>
              <a:spLocks noChangeArrowheads="1"/>
            </p:cNvSpPr>
            <p:nvPr/>
          </p:nvSpPr>
          <p:spPr bwMode="auto">
            <a:xfrm>
              <a:off x="5311363" y="2626785"/>
              <a:ext cx="1729368" cy="862794"/>
            </a:xfrm>
            <a:custGeom>
              <a:avLst/>
              <a:gdLst>
                <a:gd name="T0" fmla="*/ 0 w 1727663"/>
                <a:gd name="T1" fmla="*/ 296853 h 863731"/>
                <a:gd name="T2" fmla="*/ 102734 w 1727663"/>
                <a:gd name="T3" fmla="*/ 553127 h 863731"/>
                <a:gd name="T4" fmla="*/ 231153 w 1727663"/>
                <a:gd name="T5" fmla="*/ 694079 h 863731"/>
                <a:gd name="T6" fmla="*/ 359572 w 1727663"/>
                <a:gd name="T7" fmla="*/ 860658 h 863731"/>
                <a:gd name="T8" fmla="*/ 706301 w 1727663"/>
                <a:gd name="T9" fmla="*/ 706893 h 863731"/>
                <a:gd name="T10" fmla="*/ 1014505 w 1727663"/>
                <a:gd name="T11" fmla="*/ 450618 h 863731"/>
                <a:gd name="T12" fmla="*/ 1053031 w 1727663"/>
                <a:gd name="T13" fmla="*/ 373735 h 863731"/>
                <a:gd name="T14" fmla="*/ 1194291 w 1727663"/>
                <a:gd name="T15" fmla="*/ 245597 h 863731"/>
                <a:gd name="T16" fmla="*/ 1361235 w 1727663"/>
                <a:gd name="T17" fmla="*/ 66204 h 863731"/>
                <a:gd name="T18" fmla="*/ 1553863 w 1727663"/>
                <a:gd name="T19" fmla="*/ 40577 h 863731"/>
                <a:gd name="T20" fmla="*/ 1682282 w 1727663"/>
                <a:gd name="T21" fmla="*/ 2136 h 863731"/>
                <a:gd name="T22" fmla="*/ 1720807 w 1727663"/>
                <a:gd name="T23" fmla="*/ 27763 h 863731"/>
                <a:gd name="T24" fmla="*/ 1720807 w 1727663"/>
                <a:gd name="T25" fmla="*/ 66204 h 863731"/>
                <a:gd name="T26" fmla="*/ 1669439 w 1727663"/>
                <a:gd name="T27" fmla="*/ 79018 h 863731"/>
                <a:gd name="T28" fmla="*/ 1528179 w 1727663"/>
                <a:gd name="T29" fmla="*/ 117459 h 863731"/>
                <a:gd name="T30" fmla="*/ 1605230 w 1727663"/>
                <a:gd name="T31" fmla="*/ 194342 h 863731"/>
                <a:gd name="T32" fmla="*/ 1630914 w 1727663"/>
                <a:gd name="T33" fmla="*/ 258411 h 863731"/>
                <a:gd name="T34" fmla="*/ 1656597 w 1727663"/>
                <a:gd name="T35" fmla="*/ 373735 h 863731"/>
                <a:gd name="T36" fmla="*/ 1643756 w 1727663"/>
                <a:gd name="T37" fmla="*/ 450618 h 863731"/>
                <a:gd name="T38" fmla="*/ 1425444 w 1727663"/>
                <a:gd name="T39" fmla="*/ 527500 h 863731"/>
                <a:gd name="T40" fmla="*/ 1425444 w 1727663"/>
                <a:gd name="T41" fmla="*/ 527500 h 8637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7663"/>
                <a:gd name="T64" fmla="*/ 0 h 863731"/>
                <a:gd name="T65" fmla="*/ 1727663 w 1727663"/>
                <a:gd name="T66" fmla="*/ 863731 h 8637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7663" h="863731">
                  <a:moveTo>
                    <a:pt x="0" y="297175"/>
                  </a:moveTo>
                  <a:cubicBezTo>
                    <a:pt x="32073" y="392313"/>
                    <a:pt x="64146" y="487452"/>
                    <a:pt x="102633" y="553728"/>
                  </a:cubicBezTo>
                  <a:cubicBezTo>
                    <a:pt x="141121" y="620004"/>
                    <a:pt x="188161" y="643522"/>
                    <a:pt x="230925" y="694833"/>
                  </a:cubicBezTo>
                  <a:cubicBezTo>
                    <a:pt x="273689" y="746144"/>
                    <a:pt x="280104" y="859455"/>
                    <a:pt x="359217" y="861593"/>
                  </a:cubicBezTo>
                  <a:cubicBezTo>
                    <a:pt x="438330" y="863731"/>
                    <a:pt x="596557" y="776075"/>
                    <a:pt x="705605" y="707661"/>
                  </a:cubicBezTo>
                  <a:cubicBezTo>
                    <a:pt x="814653" y="639247"/>
                    <a:pt x="955774" y="506694"/>
                    <a:pt x="1013505" y="451107"/>
                  </a:cubicBezTo>
                  <a:cubicBezTo>
                    <a:pt x="1071236" y="395520"/>
                    <a:pt x="1022058" y="408348"/>
                    <a:pt x="1051993" y="374141"/>
                  </a:cubicBezTo>
                  <a:cubicBezTo>
                    <a:pt x="1081928" y="339934"/>
                    <a:pt x="1141797" y="297175"/>
                    <a:pt x="1193114" y="245864"/>
                  </a:cubicBezTo>
                  <a:cubicBezTo>
                    <a:pt x="1244431" y="194553"/>
                    <a:pt x="1300024" y="100483"/>
                    <a:pt x="1359893" y="66276"/>
                  </a:cubicBezTo>
                  <a:cubicBezTo>
                    <a:pt x="1419762" y="32069"/>
                    <a:pt x="1498876" y="51311"/>
                    <a:pt x="1552331" y="40621"/>
                  </a:cubicBezTo>
                  <a:cubicBezTo>
                    <a:pt x="1605786" y="29931"/>
                    <a:pt x="1652827" y="4276"/>
                    <a:pt x="1680623" y="2138"/>
                  </a:cubicBezTo>
                  <a:cubicBezTo>
                    <a:pt x="1708419" y="0"/>
                    <a:pt x="1712696" y="17103"/>
                    <a:pt x="1719110" y="27793"/>
                  </a:cubicBezTo>
                  <a:cubicBezTo>
                    <a:pt x="1725524" y="38483"/>
                    <a:pt x="1727663" y="57724"/>
                    <a:pt x="1719110" y="66276"/>
                  </a:cubicBezTo>
                  <a:cubicBezTo>
                    <a:pt x="1710557" y="74828"/>
                    <a:pt x="1667793" y="79104"/>
                    <a:pt x="1667793" y="79104"/>
                  </a:cubicBezTo>
                  <a:cubicBezTo>
                    <a:pt x="1635720" y="87656"/>
                    <a:pt x="1537363" y="98346"/>
                    <a:pt x="1526672" y="117587"/>
                  </a:cubicBezTo>
                  <a:cubicBezTo>
                    <a:pt x="1515981" y="136828"/>
                    <a:pt x="1586541" y="171035"/>
                    <a:pt x="1603647" y="194553"/>
                  </a:cubicBezTo>
                  <a:cubicBezTo>
                    <a:pt x="1620753" y="218071"/>
                    <a:pt x="1620753" y="228761"/>
                    <a:pt x="1629306" y="258692"/>
                  </a:cubicBezTo>
                  <a:cubicBezTo>
                    <a:pt x="1637859" y="288623"/>
                    <a:pt x="1652826" y="342072"/>
                    <a:pt x="1654964" y="374141"/>
                  </a:cubicBezTo>
                  <a:cubicBezTo>
                    <a:pt x="1657102" y="406210"/>
                    <a:pt x="1680623" y="425452"/>
                    <a:pt x="1642135" y="451107"/>
                  </a:cubicBezTo>
                  <a:cubicBezTo>
                    <a:pt x="1603648" y="476762"/>
                    <a:pt x="1424039" y="528073"/>
                    <a:pt x="1424039" y="528073"/>
                  </a:cubicBezTo>
                </a:path>
              </a:pathLst>
            </a:custGeom>
            <a:noFill/>
            <a:ln w="2540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21" name="Freeform 220"/>
            <p:cNvSpPr>
              <a:spLocks noChangeArrowheads="1"/>
            </p:cNvSpPr>
            <p:nvPr/>
          </p:nvSpPr>
          <p:spPr bwMode="auto">
            <a:xfrm>
              <a:off x="6798736" y="2859973"/>
              <a:ext cx="118045" cy="52469"/>
            </a:xfrm>
            <a:custGeom>
              <a:avLst/>
              <a:gdLst>
                <a:gd name="T0" fmla="*/ 118045 w 115462"/>
                <a:gd name="T1" fmla="*/ 0 h 51311"/>
                <a:gd name="T2" fmla="*/ 0 w 115462"/>
                <a:gd name="T3" fmla="*/ 52469 h 51311"/>
                <a:gd name="T4" fmla="*/ 0 w 115462"/>
                <a:gd name="T5" fmla="*/ 52469 h 51311"/>
                <a:gd name="T6" fmla="*/ 0 w 115462"/>
                <a:gd name="T7" fmla="*/ 52469 h 51311"/>
                <a:gd name="T8" fmla="*/ 0 60000 65536"/>
                <a:gd name="T9" fmla="*/ 0 60000 65536"/>
                <a:gd name="T10" fmla="*/ 0 60000 65536"/>
                <a:gd name="T11" fmla="*/ 0 60000 65536"/>
                <a:gd name="T12" fmla="*/ 0 w 115462"/>
                <a:gd name="T13" fmla="*/ 0 h 51311"/>
                <a:gd name="T14" fmla="*/ 115462 w 115462"/>
                <a:gd name="T15" fmla="*/ 51311 h 51311"/>
              </a:gdLst>
              <a:ahLst/>
              <a:cxnLst>
                <a:cxn ang="T8">
                  <a:pos x="T0" y="T1"/>
                </a:cxn>
                <a:cxn ang="T9">
                  <a:pos x="T2" y="T3"/>
                </a:cxn>
                <a:cxn ang="T10">
                  <a:pos x="T4" y="T5"/>
                </a:cxn>
                <a:cxn ang="T11">
                  <a:pos x="T6" y="T7"/>
                </a:cxn>
              </a:cxnLst>
              <a:rect l="T12" t="T13" r="T14" b="T15"/>
              <a:pathLst>
                <a:path w="115462" h="51311">
                  <a:moveTo>
                    <a:pt x="115462" y="0"/>
                  </a:moveTo>
                  <a:lnTo>
                    <a:pt x="0" y="51311"/>
                  </a:lnTo>
                </a:path>
              </a:pathLst>
            </a:custGeom>
            <a:noFill/>
            <a:ln w="2540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22" name="Freeform 221"/>
            <p:cNvSpPr>
              <a:spLocks noChangeArrowheads="1"/>
            </p:cNvSpPr>
            <p:nvPr/>
          </p:nvSpPr>
          <p:spPr bwMode="auto">
            <a:xfrm>
              <a:off x="6775127" y="2976567"/>
              <a:ext cx="165264" cy="40810"/>
            </a:xfrm>
            <a:custGeom>
              <a:avLst/>
              <a:gdLst>
                <a:gd name="T0" fmla="*/ 165264 w 166780"/>
                <a:gd name="T1" fmla="*/ 0 h 38483"/>
                <a:gd name="T2" fmla="*/ 0 w 166780"/>
                <a:gd name="T3" fmla="*/ 40810 h 38483"/>
                <a:gd name="T4" fmla="*/ 0 w 166780"/>
                <a:gd name="T5" fmla="*/ 40810 h 38483"/>
                <a:gd name="T6" fmla="*/ 0 60000 65536"/>
                <a:gd name="T7" fmla="*/ 0 60000 65536"/>
                <a:gd name="T8" fmla="*/ 0 60000 65536"/>
                <a:gd name="T9" fmla="*/ 0 w 166780"/>
                <a:gd name="T10" fmla="*/ 0 h 38483"/>
                <a:gd name="T11" fmla="*/ 166780 w 166780"/>
                <a:gd name="T12" fmla="*/ 38483 h 38483"/>
              </a:gdLst>
              <a:ahLst/>
              <a:cxnLst>
                <a:cxn ang="T6">
                  <a:pos x="T0" y="T1"/>
                </a:cxn>
                <a:cxn ang="T7">
                  <a:pos x="T2" y="T3"/>
                </a:cxn>
                <a:cxn ang="T8">
                  <a:pos x="T4" y="T5"/>
                </a:cxn>
              </a:cxnLst>
              <a:rect l="T9" t="T10" r="T11" b="T12"/>
              <a:pathLst>
                <a:path w="166780" h="38483">
                  <a:moveTo>
                    <a:pt x="166780" y="0"/>
                  </a:moveTo>
                  <a:lnTo>
                    <a:pt x="0" y="38483"/>
                  </a:lnTo>
                </a:path>
              </a:pathLst>
            </a:custGeom>
            <a:noFill/>
            <a:ln w="2540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23" name="Freeform 222"/>
            <p:cNvSpPr>
              <a:spLocks noChangeArrowheads="1"/>
            </p:cNvSpPr>
            <p:nvPr/>
          </p:nvSpPr>
          <p:spPr bwMode="auto">
            <a:xfrm>
              <a:off x="5913395" y="2539342"/>
              <a:ext cx="171168" cy="58297"/>
            </a:xfrm>
            <a:custGeom>
              <a:avLst/>
              <a:gdLst>
                <a:gd name="T0" fmla="*/ 171168 w 166780"/>
                <a:gd name="T1" fmla="*/ 0 h 59863"/>
                <a:gd name="T2" fmla="*/ 131667 w 166780"/>
                <a:gd name="T3" fmla="*/ 49969 h 59863"/>
                <a:gd name="T4" fmla="*/ 52667 w 166780"/>
                <a:gd name="T5" fmla="*/ 49969 h 59863"/>
                <a:gd name="T6" fmla="*/ 13167 w 166780"/>
                <a:gd name="T7" fmla="*/ 24985 h 59863"/>
                <a:gd name="T8" fmla="*/ 13167 w 166780"/>
                <a:gd name="T9" fmla="*/ 24985 h 59863"/>
                <a:gd name="T10" fmla="*/ 0 w 166780"/>
                <a:gd name="T11" fmla="*/ 12492 h 59863"/>
                <a:gd name="T12" fmla="*/ 0 60000 65536"/>
                <a:gd name="T13" fmla="*/ 0 60000 65536"/>
                <a:gd name="T14" fmla="*/ 0 60000 65536"/>
                <a:gd name="T15" fmla="*/ 0 60000 65536"/>
                <a:gd name="T16" fmla="*/ 0 60000 65536"/>
                <a:gd name="T17" fmla="*/ 0 60000 65536"/>
                <a:gd name="T18" fmla="*/ 0 w 166780"/>
                <a:gd name="T19" fmla="*/ 0 h 59863"/>
                <a:gd name="T20" fmla="*/ 166780 w 166780"/>
                <a:gd name="T21" fmla="*/ 59863 h 59863"/>
              </a:gdLst>
              <a:ahLst/>
              <a:cxnLst>
                <a:cxn ang="T12">
                  <a:pos x="T0" y="T1"/>
                </a:cxn>
                <a:cxn ang="T13">
                  <a:pos x="T2" y="T3"/>
                </a:cxn>
                <a:cxn ang="T14">
                  <a:pos x="T4" y="T5"/>
                </a:cxn>
                <a:cxn ang="T15">
                  <a:pos x="T6" y="T7"/>
                </a:cxn>
                <a:cxn ang="T16">
                  <a:pos x="T8" y="T9"/>
                </a:cxn>
                <a:cxn ang="T17">
                  <a:pos x="T10" y="T11"/>
                </a:cxn>
              </a:cxnLst>
              <a:rect l="T18" t="T19" r="T20" b="T21"/>
              <a:pathLst>
                <a:path w="166780" h="59863">
                  <a:moveTo>
                    <a:pt x="166780" y="0"/>
                  </a:moveTo>
                  <a:cubicBezTo>
                    <a:pt x="157158" y="21379"/>
                    <a:pt x="147536" y="42759"/>
                    <a:pt x="128292" y="51311"/>
                  </a:cubicBezTo>
                  <a:cubicBezTo>
                    <a:pt x="109048" y="59863"/>
                    <a:pt x="70561" y="55587"/>
                    <a:pt x="51317" y="51311"/>
                  </a:cubicBezTo>
                  <a:cubicBezTo>
                    <a:pt x="32073" y="47035"/>
                    <a:pt x="12829" y="25656"/>
                    <a:pt x="12829" y="25656"/>
                  </a:cubicBezTo>
                  <a:lnTo>
                    <a:pt x="0" y="12828"/>
                  </a:lnTo>
                </a:path>
              </a:pathLst>
            </a:custGeom>
            <a:noFill/>
            <a:ln w="25400">
              <a:solidFill>
                <a:schemeClr val="tx1"/>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grpSp>
      <p:pic>
        <p:nvPicPr>
          <p:cNvPr id="249" name="Group 2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608576"/>
            <a:ext cx="1200150" cy="23828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ounika\Desktop\EB PICS\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4235450"/>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15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1000" y="990600"/>
            <a:ext cx="8382000" cy="5562600"/>
          </a:xfrm>
        </p:spPr>
        <p:txBody>
          <a:bodyPr>
            <a:noAutofit/>
          </a:bodyPr>
          <a:lstStyle/>
          <a:p>
            <a:pPr algn="just"/>
            <a:r>
              <a:rPr lang="en-US" altLang="en-US" sz="2400" dirty="0">
                <a:latin typeface="Arial" charset="0"/>
              </a:rPr>
              <a:t>1998 - Researchers first extract stem cells from human embryos </a:t>
            </a:r>
          </a:p>
          <a:p>
            <a:pPr algn="just"/>
            <a:r>
              <a:rPr lang="en-US" altLang="en-US" sz="2400" dirty="0">
                <a:latin typeface="Arial" charset="0"/>
              </a:rPr>
              <a:t>1999 - First Successful human transplant of insulin-making cells from cadavers</a:t>
            </a:r>
          </a:p>
          <a:p>
            <a:pPr algn="just"/>
            <a:r>
              <a:rPr lang="en-US" altLang="en-US" sz="2400" dirty="0">
                <a:latin typeface="Arial" charset="0"/>
              </a:rPr>
              <a:t>2001 - President Bush restricts federal funding for embryonic stem-cell research</a:t>
            </a:r>
          </a:p>
          <a:p>
            <a:pPr algn="just"/>
            <a:r>
              <a:rPr lang="en-US" altLang="en-US" sz="2400" dirty="0">
                <a:latin typeface="Arial" charset="0"/>
              </a:rPr>
              <a:t>2002 - Juvenile Diabetes Research Foundation International creates $20 million fund-raising effort to support stem-cell research</a:t>
            </a:r>
          </a:p>
          <a:p>
            <a:pPr algn="just"/>
            <a:r>
              <a:rPr lang="en-US" altLang="en-US" sz="2400" dirty="0">
                <a:latin typeface="Arial" charset="0"/>
              </a:rPr>
              <a:t>2002 - California ok stem cell research </a:t>
            </a:r>
          </a:p>
          <a:p>
            <a:pPr algn="just"/>
            <a:r>
              <a:rPr lang="en-US" altLang="en-US" sz="2400" dirty="0">
                <a:latin typeface="Arial" charset="0"/>
              </a:rPr>
              <a:t>2004 - Harvard researchers grow stem cells from embryos using private funding</a:t>
            </a:r>
          </a:p>
          <a:p>
            <a:pPr algn="just"/>
            <a:r>
              <a:rPr lang="en-US" altLang="en-US" sz="2400" dirty="0">
                <a:latin typeface="Arial" charset="0"/>
              </a:rPr>
              <a:t>2004 - Ballot measure for $3 Billion bond for stem cells</a:t>
            </a:r>
          </a:p>
          <a:p>
            <a:pPr algn="just"/>
            <a:endParaRPr lang="en-US" sz="2400" dirty="0"/>
          </a:p>
        </p:txBody>
      </p:sp>
      <p:sp>
        <p:nvSpPr>
          <p:cNvPr id="4" name="Title 3"/>
          <p:cNvSpPr>
            <a:spLocks noGrp="1"/>
          </p:cNvSpPr>
          <p:nvPr>
            <p:ph type="ctrTitle"/>
          </p:nvPr>
        </p:nvSpPr>
        <p:spPr>
          <a:xfrm>
            <a:off x="152400" y="76201"/>
            <a:ext cx="7175351" cy="685799"/>
          </a:xfrm>
        </p:spPr>
        <p:txBody>
          <a:bodyPr/>
          <a:lstStyle/>
          <a:p>
            <a:pPr marL="182880" indent="0" algn="just">
              <a:buNone/>
            </a:pPr>
            <a:r>
              <a:rPr lang="en-US" altLang="en-US" sz="3600" dirty="0">
                <a:solidFill>
                  <a:schemeClr val="tx2"/>
                </a:solidFill>
                <a:effectLst/>
                <a:latin typeface="Calibri" panose="020F0502020204030204" pitchFamily="34" charset="0"/>
              </a:rPr>
              <a:t>Stem Cell </a:t>
            </a:r>
            <a:r>
              <a:rPr lang="en-US" altLang="en-US" sz="3600" dirty="0" smtClean="0">
                <a:solidFill>
                  <a:schemeClr val="tx2"/>
                </a:solidFill>
                <a:effectLst/>
                <a:latin typeface="Calibri" panose="020F0502020204030204" pitchFamily="34" charset="0"/>
              </a:rPr>
              <a:t>History</a:t>
            </a:r>
            <a:endParaRPr lang="en-US" sz="4000" dirty="0">
              <a:effectLst/>
            </a:endParaRPr>
          </a:p>
        </p:txBody>
      </p:sp>
    </p:spTree>
    <p:extLst>
      <p:ext uri="{BB962C8B-B14F-4D97-AF65-F5344CB8AC3E}">
        <p14:creationId xmlns:p14="http://schemas.microsoft.com/office/powerpoint/2010/main" val="3973071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185</TotalTime>
  <Words>1657</Words>
  <Application>Microsoft Office PowerPoint</Application>
  <PresentationFormat>On-screen Show (4:3)</PresentationFormat>
  <Paragraphs>139</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Slipstream</vt:lpstr>
      <vt:lpstr>PowerPoint Presentation</vt:lpstr>
      <vt:lpstr>CAREER HISTORY</vt:lpstr>
      <vt:lpstr>RESEARCH INTEREST</vt:lpstr>
      <vt:lpstr>RECENT PUBLICATIONS           (Selected)</vt:lpstr>
      <vt:lpstr>STEM CELLS </vt:lpstr>
      <vt:lpstr>PowerPoint Presentation</vt:lpstr>
      <vt:lpstr>PowerPoint Presentation</vt:lpstr>
      <vt:lpstr>PowerPoint Presentation</vt:lpstr>
      <vt:lpstr>Stem Cell History</vt:lpstr>
      <vt:lpstr>Stem Cell –Definition</vt:lpstr>
      <vt:lpstr>Kinds of Stem Cells</vt:lpstr>
      <vt:lpstr>PowerPoint Presentation</vt:lpstr>
      <vt:lpstr>PowerPoint Presentation</vt:lpstr>
      <vt:lpstr>PowerPoint Presentation</vt:lpstr>
      <vt:lpstr>Pluripotent Stem Cells –More potential to become any type of cell</vt:lpstr>
      <vt:lpstr>Multipotent stem cells</vt:lpstr>
      <vt:lpstr>Stages of Embryogenesis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Deepika</dc:creator>
  <cp:lastModifiedBy>Mohd Shabana Begum</cp:lastModifiedBy>
  <cp:revision>77</cp:revision>
  <dcterms:created xsi:type="dcterms:W3CDTF">2006-08-16T00:00:00Z</dcterms:created>
  <dcterms:modified xsi:type="dcterms:W3CDTF">2015-10-19T08:39:22Z</dcterms:modified>
</cp:coreProperties>
</file>