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81" r:id="rId3"/>
    <p:sldMasterId id="2147483711" r:id="rId4"/>
  </p:sldMasterIdLst>
  <p:notesMasterIdLst>
    <p:notesMasterId r:id="rId26"/>
  </p:notesMasterIdLst>
  <p:handoutMasterIdLst>
    <p:handoutMasterId r:id="rId27"/>
  </p:handoutMasterIdLst>
  <p:sldIdLst>
    <p:sldId id="306" r:id="rId5"/>
    <p:sldId id="287" r:id="rId6"/>
    <p:sldId id="271" r:id="rId7"/>
    <p:sldId id="288" r:id="rId8"/>
    <p:sldId id="290" r:id="rId9"/>
    <p:sldId id="289" r:id="rId10"/>
    <p:sldId id="291" r:id="rId11"/>
    <p:sldId id="292" r:id="rId12"/>
    <p:sldId id="293" r:id="rId13"/>
    <p:sldId id="294" r:id="rId14"/>
    <p:sldId id="295" r:id="rId15"/>
    <p:sldId id="296" r:id="rId16"/>
    <p:sldId id="297" r:id="rId17"/>
    <p:sldId id="299" r:id="rId18"/>
    <p:sldId id="301" r:id="rId19"/>
    <p:sldId id="302" r:id="rId20"/>
    <p:sldId id="303" r:id="rId21"/>
    <p:sldId id="304" r:id="rId22"/>
    <p:sldId id="263" r:id="rId23"/>
    <p:sldId id="307"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10/19/2015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10/19/2015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3" y="1752600"/>
            <a:ext cx="6858003"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09" y="3733800"/>
            <a:ext cx="6858003"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9"/>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95"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6" y="529603"/>
            <a:ext cx="2993367"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95"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6" y="3646566"/>
            <a:ext cx="2993367"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5" y="204890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5"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3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51" y="781408"/>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3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6"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31"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31"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11"/>
            <a:ext cx="2743200" cy="365125"/>
          </a:xfrm>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a:xfrm>
            <a:off x="1876430" y="5410211"/>
            <a:ext cx="5124887"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896918" y="5410209"/>
            <a:ext cx="771089"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2238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2263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3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0897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38526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3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26"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7" y="307340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9" y="2249485"/>
            <a:ext cx="464660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3073407"/>
            <a:ext cx="487521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652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57858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785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8"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6"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8"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62258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11"/>
            <a:ext cx="3666691"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05361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30467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3" y="606426"/>
            <a:ext cx="9912355"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8703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3" y="441960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4971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2"/>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3" y="4309919"/>
            <a:ext cx="9906003"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1"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743550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7" y="213405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70"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6543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9" y="609600"/>
            <a:ext cx="99059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25"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73"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9" y="3363435"/>
            <a:ext cx="319583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6072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8"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6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5"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8"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9"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3" y="498086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652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09" y="3733800"/>
            <a:ext cx="6858003"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2738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60960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5" y="609609"/>
            <a:ext cx="7748591"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1610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2"/>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6"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3"/>
            <a:ext cx="2743200" cy="365125"/>
          </a:xfrm>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a:xfrm>
            <a:off x="1876425" y="5410203"/>
            <a:ext cx="5124887"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9896913" y="5410201"/>
            <a:ext cx="771089"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5124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2164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8"/>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0511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1655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8"/>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21"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1" y="3073399"/>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9"/>
            <a:ext cx="487521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56552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55090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02611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7451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5"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6" y="1825625"/>
            <a:ext cx="4951415"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3"/>
            <a:ext cx="3666691"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9914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6"/>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5"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6561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1" y="4419601"/>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0998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1"/>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3"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1"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50479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2134043"/>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56621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8"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45663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3"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60"/>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8"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4"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74352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60823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609601"/>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601"/>
            <a:ext cx="7748591"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6279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8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8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3" y="72462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1" y="72462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6"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16"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11"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42"/>
            <a:ext cx="4114800" cy="3381615"/>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43"/>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6.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6.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3" y="304800"/>
            <a:ext cx="10058403"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3"/>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9"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9"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8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3"/>
          </p:nvPr>
        </p:nvSpPr>
        <p:spPr>
          <a:xfrm>
            <a:off x="1141412" y="588328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276328" y="588328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28379036"/>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2"/>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8"/>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3"/>
          </p:nvPr>
        </p:nvSpPr>
        <p:spPr>
          <a:xfrm>
            <a:off x="1141412" y="5883277"/>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276322" y="5883276"/>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09172519"/>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esciencecentral.org/journals/molecular-pharmaceutics-organic-process-research.php" TargetMode="External"/><Relationship Id="rId2" Type="http://schemas.openxmlformats.org/officeDocument/2006/relationships/hyperlink" Target="http://www.esciencecentral.org/journals/molecular-pharmaceutics-organic-process-research.php" TargetMode="External"/><Relationship Id="rId1" Type="http://schemas.openxmlformats.org/officeDocument/2006/relationships/slideLayout" Target="../slideLayouts/slideLayout1.xml"/><Relationship Id="rId5" Type="http://schemas.openxmlformats.org/officeDocument/2006/relationships/hyperlink" Target="http://omicsgroup.org/journals/clinical-pharmacology-biopharmaceutics.php" TargetMode="External"/><Relationship Id="rId4" Type="http://schemas.openxmlformats.org/officeDocument/2006/relationships/hyperlink" Target="http://www.omicsgroup.org/journals/clinical-pharmacology-biopharmaceutics.ph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3.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12192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9052" y="831850"/>
            <a:ext cx="12172949"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134770">
                    <a:lumMod val="10000"/>
                  </a:srgbClr>
                </a:solidFill>
                <a:latin typeface="Centaur" panose="02030504050205020304" pitchFamily="18" charset="0"/>
              </a:rPr>
              <a:t>OMICS </a:t>
            </a:r>
            <a:r>
              <a:rPr lang="en-IN" sz="2000" dirty="0" smtClean="0">
                <a:solidFill>
                  <a:srgbClr val="134770">
                    <a:lumMod val="10000"/>
                  </a:srgbClr>
                </a:solidFill>
                <a:latin typeface="Centaur" panose="02030504050205020304" pitchFamily="18" charset="0"/>
              </a:rPr>
              <a:t>International welcomes </a:t>
            </a:r>
            <a:r>
              <a:rPr lang="en-IN" sz="2000" dirty="0">
                <a:solidFill>
                  <a:srgbClr val="134770">
                    <a:lumMod val="10000"/>
                  </a:srgb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rgbClr val="134770">
                    <a:lumMod val="10000"/>
                  </a:srgbClr>
                </a:solidFill>
                <a:latin typeface="Centaur" panose="02030504050205020304" pitchFamily="18" charset="0"/>
              </a:rPr>
              <a:t>OMICS Journals  are poised in excellence by publishing high quality research. </a:t>
            </a:r>
            <a:r>
              <a:rPr lang="en-IN" sz="2000" dirty="0">
                <a:solidFill>
                  <a:srgbClr val="134770">
                    <a:lumMod val="10000"/>
                  </a:srgbClr>
                </a:solidFill>
                <a:latin typeface="Centaur" panose="02030504050205020304" pitchFamily="18" charset="0"/>
              </a:rPr>
              <a:t>OMICS International follows an Editorial Manager® System peer review process and boasts of a strong and active editorial board.</a:t>
            </a:r>
            <a:endParaRPr lang="en-US" sz="2000" dirty="0">
              <a:solidFill>
                <a:srgbClr val="134770">
                  <a:lumMod val="10000"/>
                </a:srgbClr>
              </a:solidFill>
              <a:latin typeface="Centaur" panose="02030504050205020304" pitchFamily="18" charset="0"/>
            </a:endParaRPr>
          </a:p>
          <a:p>
            <a:pPr algn="ctr">
              <a:defRPr/>
            </a:pPr>
            <a:r>
              <a:rPr lang="en-US" sz="2000" dirty="0">
                <a:solidFill>
                  <a:srgbClr val="134770">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134770">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134770">
                  <a:lumMod val="10000"/>
                </a:srgbClr>
              </a:solidFill>
              <a:latin typeface="Centaur" panose="02030504050205020304" pitchFamily="18" charset="0"/>
            </a:endParaRPr>
          </a:p>
          <a:p>
            <a:pPr>
              <a:defRPr/>
            </a:pPr>
            <a:endParaRPr lang="en-US" sz="2000" dirty="0">
              <a:solidFill>
                <a:prstClr val="black"/>
              </a:solidFill>
            </a:endParaRPr>
          </a:p>
        </p:txBody>
      </p:sp>
      <p:sp>
        <p:nvSpPr>
          <p:cNvPr id="6" name="Rectangle 5"/>
          <p:cNvSpPr/>
          <p:nvPr/>
        </p:nvSpPr>
        <p:spPr>
          <a:xfrm>
            <a:off x="425451" y="5910262"/>
            <a:ext cx="93472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63A0CC">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63A0CC">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425451" y="41275"/>
            <a:ext cx="113792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B258D3">
                    <a:lumMod val="10000"/>
                  </a:srgbClr>
                </a:solidFill>
                <a:latin typeface="Baskerville Old Face" panose="02020602080505020303" pitchFamily="18" charset="0"/>
              </a:rPr>
              <a:t>OMICS Journals are welcoming Submissions</a:t>
            </a:r>
            <a:r>
              <a:rPr lang="en-US" sz="3200" b="1" dirty="0" smtClean="0">
                <a:solidFill>
                  <a:srgbClr val="B258D3">
                    <a:lumMod val="10000"/>
                  </a:srgbClr>
                </a:solidFill>
              </a:rPr>
              <a:t/>
            </a:r>
            <a:br>
              <a:rPr lang="en-US" sz="3200" b="1" dirty="0" smtClean="0">
                <a:solidFill>
                  <a:srgbClr val="B258D3">
                    <a:lumMod val="10000"/>
                  </a:srgbClr>
                </a:solidFill>
              </a:rPr>
            </a:br>
            <a:endParaRPr lang="en-US" sz="3200" dirty="0">
              <a:solidFill>
                <a:srgbClr val="B258D3">
                  <a:lumMod val="10000"/>
                </a:srgbClr>
              </a:solidFill>
            </a:endParaRPr>
          </a:p>
        </p:txBody>
      </p:sp>
    </p:spTree>
    <p:extLst>
      <p:ext uri="{BB962C8B-B14F-4D97-AF65-F5344CB8AC3E}">
        <p14:creationId xmlns:p14="http://schemas.microsoft.com/office/powerpoint/2010/main" val="171017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Genetics</a:t>
            </a:r>
            <a:endParaRPr lang="en-MY" sz="4000" b="1" dirty="0"/>
          </a:p>
        </p:txBody>
      </p:sp>
      <p:sp>
        <p:nvSpPr>
          <p:cNvPr id="3" name="Content Placeholder 2"/>
          <p:cNvSpPr>
            <a:spLocks noGrp="1"/>
          </p:cNvSpPr>
          <p:nvPr>
            <p:ph idx="1"/>
          </p:nvPr>
        </p:nvSpPr>
        <p:spPr>
          <a:xfrm>
            <a:off x="1065215" y="1851086"/>
            <a:ext cx="10058400" cy="835853"/>
          </a:xfrm>
        </p:spPr>
        <p:txBody>
          <a:bodyPr>
            <a:normAutofit/>
          </a:bodyPr>
          <a:lstStyle/>
          <a:p>
            <a:pPr algn="just"/>
            <a:r>
              <a:rPr lang="en-US" sz="2800" dirty="0" smtClean="0">
                <a:solidFill>
                  <a:schemeClr val="tx2">
                    <a:lumMod val="95000"/>
                    <a:lumOff val="5000"/>
                  </a:schemeClr>
                </a:solidFill>
                <a:latin typeface="Cambria" pitchFamily="18" charset="0"/>
              </a:rPr>
              <a:t>Based on Cortical Spreading Depression and other theories</a:t>
            </a:r>
            <a:endParaRPr lang="en-MY" sz="2800" dirty="0" smtClean="0">
              <a:solidFill>
                <a:schemeClr val="tx2">
                  <a:lumMod val="95000"/>
                  <a:lumOff val="5000"/>
                </a:schemeClr>
              </a:solidFill>
              <a:latin typeface="Cambria" pitchFamily="18" charset="0"/>
            </a:endParaRPr>
          </a:p>
        </p:txBody>
      </p:sp>
      <p:sp>
        <p:nvSpPr>
          <p:cNvPr id="4" name="TextBox 3"/>
          <p:cNvSpPr txBox="1"/>
          <p:nvPr/>
        </p:nvSpPr>
        <p:spPr>
          <a:xfrm>
            <a:off x="5444201" y="2433716"/>
            <a:ext cx="5261319" cy="1138773"/>
          </a:xfrm>
          <a:prstGeom prst="rect">
            <a:avLst/>
          </a:prstGeom>
          <a:noFill/>
        </p:spPr>
        <p:txBody>
          <a:bodyPr wrap="square" rtlCol="0">
            <a:spAutoFit/>
          </a:bodyPr>
          <a:lstStyle/>
          <a:p>
            <a:pPr algn="ctr"/>
            <a:r>
              <a:rPr lang="en-US" sz="4000" b="1" dirty="0" smtClean="0">
                <a:solidFill>
                  <a:srgbClr val="7030A0"/>
                </a:solidFill>
                <a:latin typeface="Cambria" pitchFamily="18" charset="0"/>
              </a:rPr>
              <a:t>Vascular Genes </a:t>
            </a:r>
          </a:p>
          <a:p>
            <a:pPr algn="ctr"/>
            <a:r>
              <a:rPr lang="en-US" sz="2800" b="1" dirty="0" smtClean="0">
                <a:solidFill>
                  <a:srgbClr val="7030A0"/>
                </a:solidFill>
                <a:latin typeface="Cambria" pitchFamily="18" charset="0"/>
              </a:rPr>
              <a:t>(Related to blood vessels)</a:t>
            </a:r>
            <a:endParaRPr lang="en-MY" sz="2800" b="1" dirty="0">
              <a:solidFill>
                <a:srgbClr val="7030A0"/>
              </a:solidFill>
              <a:latin typeface="Cambria" pitchFamily="18" charset="0"/>
            </a:endParaRPr>
          </a:p>
        </p:txBody>
      </p:sp>
      <p:sp>
        <p:nvSpPr>
          <p:cNvPr id="5" name="Content Placeholder 2"/>
          <p:cNvSpPr txBox="1">
            <a:spLocks/>
          </p:cNvSpPr>
          <p:nvPr/>
        </p:nvSpPr>
        <p:spPr>
          <a:xfrm>
            <a:off x="1062867" y="3973006"/>
            <a:ext cx="10058400" cy="835853"/>
          </a:xfrm>
          <a:prstGeom prst="rect">
            <a:avLst/>
          </a:prstGeom>
        </p:spPr>
        <p:txBody>
          <a:bodyPr vert="horz" lIns="91440" tIns="45720" rIns="91440" bIns="45720" rtlCol="0">
            <a:normAutofit/>
          </a:bodyPr>
          <a:lstStyle/>
          <a:p>
            <a:pPr marL="347472" marR="0" lvl="0" indent="-347472" algn="just"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rPr>
              <a:t>Based on Hormonal affect on Migraine</a:t>
            </a:r>
            <a:endParaRPr kumimoji="0" lang="en-MY" sz="2800" b="0"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endParaRPr>
          </a:p>
        </p:txBody>
      </p:sp>
      <p:sp>
        <p:nvSpPr>
          <p:cNvPr id="6" name="TextBox 5"/>
          <p:cNvSpPr txBox="1"/>
          <p:nvPr/>
        </p:nvSpPr>
        <p:spPr>
          <a:xfrm>
            <a:off x="5441848" y="4555636"/>
            <a:ext cx="5261319" cy="1138773"/>
          </a:xfrm>
          <a:prstGeom prst="rect">
            <a:avLst/>
          </a:prstGeom>
          <a:noFill/>
        </p:spPr>
        <p:txBody>
          <a:bodyPr wrap="square" rtlCol="0">
            <a:spAutoFit/>
          </a:bodyPr>
          <a:lstStyle/>
          <a:p>
            <a:pPr algn="ctr"/>
            <a:r>
              <a:rPr lang="en-US" sz="4000" b="1" dirty="0" smtClean="0">
                <a:solidFill>
                  <a:srgbClr val="7030A0"/>
                </a:solidFill>
                <a:latin typeface="Cambria" pitchFamily="18" charset="0"/>
              </a:rPr>
              <a:t>Hormonal Genes </a:t>
            </a:r>
          </a:p>
          <a:p>
            <a:pPr algn="ctr"/>
            <a:r>
              <a:rPr lang="en-US" sz="2800" b="1" dirty="0" smtClean="0">
                <a:solidFill>
                  <a:srgbClr val="7030A0"/>
                </a:solidFill>
                <a:latin typeface="Cambria" pitchFamily="18" charset="0"/>
              </a:rPr>
              <a:t>(Related to Estrogen)</a:t>
            </a:r>
            <a:endParaRPr lang="en-MY" sz="2800" b="1" dirty="0">
              <a:solidFill>
                <a:srgbClr val="7030A0"/>
              </a:solidFill>
              <a:latin typeface="Cambria" pitchFamily="18" charset="0"/>
            </a:endParaRPr>
          </a:p>
        </p:txBody>
      </p:sp>
      <p:sp>
        <p:nvSpPr>
          <p:cNvPr id="7" name="Slide Number Placeholder 6"/>
          <p:cNvSpPr>
            <a:spLocks noGrp="1"/>
          </p:cNvSpPr>
          <p:nvPr>
            <p:ph type="sldNum" sz="quarter" idx="12"/>
          </p:nvPr>
        </p:nvSpPr>
        <p:spPr/>
        <p:txBody>
          <a:bodyPr/>
          <a:lstStyle/>
          <a:p>
            <a:fld id="{022B156B-59AE-415F-B24B-8756D48BB977}" type="slidenum">
              <a:rPr lang="en-MY" smtClean="0"/>
              <a:pPr/>
              <a:t>10</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slide(fromBottom)">
                                      <p:cBhvr>
                                        <p:cTn id="22" dur="1000"/>
                                        <p:tgtEl>
                                          <p:spTgt spid="5">
                                            <p:txEl>
                                              <p:pRg st="0" end="0"/>
                                            </p:txEl>
                                          </p:spTgt>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949" y="745597"/>
            <a:ext cx="4491527" cy="947225"/>
          </a:xfrm>
        </p:spPr>
        <p:txBody>
          <a:bodyPr>
            <a:normAutofit/>
          </a:bodyPr>
          <a:lstStyle/>
          <a:p>
            <a:r>
              <a:rPr lang="en-US" sz="4000" b="1" dirty="0" smtClean="0"/>
              <a:t>Vascular Genes</a:t>
            </a:r>
            <a:endParaRPr lang="en-MY" sz="4000" b="1" dirty="0"/>
          </a:p>
        </p:txBody>
      </p:sp>
      <p:sp>
        <p:nvSpPr>
          <p:cNvPr id="3" name="Content Placeholder 2"/>
          <p:cNvSpPr>
            <a:spLocks noGrp="1"/>
          </p:cNvSpPr>
          <p:nvPr>
            <p:ph idx="1"/>
          </p:nvPr>
        </p:nvSpPr>
        <p:spPr>
          <a:xfrm>
            <a:off x="3682294" y="2104303"/>
            <a:ext cx="2550183" cy="624830"/>
          </a:xfrm>
        </p:spPr>
        <p:txBody>
          <a:bodyPr>
            <a:noAutofit/>
          </a:bodyPr>
          <a:lstStyle/>
          <a:p>
            <a:pPr algn="just">
              <a:buNone/>
            </a:pPr>
            <a:r>
              <a:rPr lang="en-US" sz="2800" b="1" dirty="0" smtClean="0">
                <a:solidFill>
                  <a:srgbClr val="7030A0"/>
                </a:solidFill>
                <a:latin typeface="Cambria" pitchFamily="18" charset="0"/>
              </a:rPr>
              <a:t>Homocysteine</a:t>
            </a:r>
            <a:endParaRPr lang="en-MY" sz="2800" b="1" dirty="0" smtClean="0">
              <a:solidFill>
                <a:srgbClr val="7030A0"/>
              </a:solidFill>
              <a:latin typeface="Cambria" pitchFamily="18" charset="0"/>
            </a:endParaRPr>
          </a:p>
        </p:txBody>
      </p:sp>
      <p:pic>
        <p:nvPicPr>
          <p:cNvPr id="7" name="Picture 6" descr="question-mark (1).png"/>
          <p:cNvPicPr>
            <a:picLocks noChangeAspect="1"/>
          </p:cNvPicPr>
          <p:nvPr/>
        </p:nvPicPr>
        <p:blipFill>
          <a:blip r:embed="rId2" cstate="print"/>
          <a:stretch>
            <a:fillRect/>
          </a:stretch>
        </p:blipFill>
        <p:spPr>
          <a:xfrm>
            <a:off x="1026629" y="170551"/>
            <a:ext cx="1988840" cy="1988840"/>
          </a:xfrm>
          <a:prstGeom prst="rect">
            <a:avLst/>
          </a:prstGeom>
        </p:spPr>
      </p:pic>
      <p:sp>
        <p:nvSpPr>
          <p:cNvPr id="8" name="Content Placeholder 2"/>
          <p:cNvSpPr txBox="1">
            <a:spLocks/>
          </p:cNvSpPr>
          <p:nvPr/>
        </p:nvSpPr>
        <p:spPr>
          <a:xfrm>
            <a:off x="6817106" y="2101959"/>
            <a:ext cx="5070583" cy="624830"/>
          </a:xfrm>
          <a:prstGeom prst="rect">
            <a:avLst/>
          </a:prstGeom>
        </p:spPr>
        <p:txBody>
          <a:bodyPr vert="horz" lIns="91440" tIns="45720" rIns="91440" bIns="45720" rtlCol="0">
            <a:noAutofit/>
          </a:bodyPr>
          <a:lstStyle/>
          <a:p>
            <a:pPr marL="347472" marR="0" lvl="0" indent="-347472"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rPr>
              <a:t>Highly reactive amino acid</a:t>
            </a:r>
            <a:endParaRPr kumimoji="0" lang="en-MY"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endParaRPr>
          </a:p>
        </p:txBody>
      </p:sp>
      <p:cxnSp>
        <p:nvCxnSpPr>
          <p:cNvPr id="10" name="Straight Arrow Connector 9"/>
          <p:cNvCxnSpPr/>
          <p:nvPr/>
        </p:nvCxnSpPr>
        <p:spPr>
          <a:xfrm>
            <a:off x="6232473" y="2419643"/>
            <a:ext cx="56270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7138322" y="3267255"/>
            <a:ext cx="3806839" cy="624830"/>
          </a:xfrm>
          <a:prstGeom prst="rect">
            <a:avLst/>
          </a:prstGeom>
        </p:spPr>
        <p:txBody>
          <a:bodyPr vert="horz" lIns="91440" tIns="45720" rIns="91440" bIns="45720" rtlCol="0">
            <a:noAutofit/>
          </a:bodyPr>
          <a:lstStyle/>
          <a:p>
            <a:pPr marL="347472" marR="0" lvl="0" indent="-347472"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rPr>
              <a:t>Endothelial cell injury</a:t>
            </a:r>
            <a:endParaRPr kumimoji="0" lang="en-MY"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endParaRPr>
          </a:p>
        </p:txBody>
      </p:sp>
      <p:cxnSp>
        <p:nvCxnSpPr>
          <p:cNvPr id="19" name="Straight Arrow Connector 18"/>
          <p:cNvCxnSpPr/>
          <p:nvPr/>
        </p:nvCxnSpPr>
        <p:spPr>
          <a:xfrm>
            <a:off x="9076932" y="2595571"/>
            <a:ext cx="9525" cy="7000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45515" y="3773725"/>
            <a:ext cx="3976924" cy="307777"/>
          </a:xfrm>
          <a:prstGeom prst="rect">
            <a:avLst/>
          </a:prstGeom>
          <a:noFill/>
        </p:spPr>
        <p:txBody>
          <a:bodyPr wrap="square" rtlCol="0">
            <a:spAutoFit/>
          </a:bodyPr>
          <a:lstStyle/>
          <a:p>
            <a:r>
              <a:rPr lang="en-US" sz="1400" b="1" dirty="0" smtClean="0"/>
              <a:t>(Research done in animals and cell lines)</a:t>
            </a:r>
            <a:endParaRPr lang="en-MY" sz="1400" b="1" dirty="0"/>
          </a:p>
        </p:txBody>
      </p:sp>
      <p:sp>
        <p:nvSpPr>
          <p:cNvPr id="22" name="Content Placeholder 2"/>
          <p:cNvSpPr txBox="1">
            <a:spLocks/>
          </p:cNvSpPr>
          <p:nvPr/>
        </p:nvSpPr>
        <p:spPr>
          <a:xfrm>
            <a:off x="7697123" y="4711430"/>
            <a:ext cx="2815728" cy="624830"/>
          </a:xfrm>
          <a:prstGeom prst="rect">
            <a:avLst/>
          </a:prstGeom>
        </p:spPr>
        <p:txBody>
          <a:bodyPr vert="horz" lIns="91440" tIns="45720" rIns="91440" bIns="45720" rtlCol="0">
            <a:noAutofit/>
          </a:bodyPr>
          <a:lstStyle/>
          <a:p>
            <a:pPr marL="347472" marR="0" lvl="0" indent="-347472" algn="just" defTabSz="91440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sym typeface="Symbol"/>
              </a:rPr>
              <a:t> </a:t>
            </a:r>
            <a:r>
              <a:rPr kumimoji="0" lang="en-US"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rPr>
              <a:t>Nitric</a:t>
            </a:r>
            <a:r>
              <a:rPr kumimoji="0" lang="en-US" sz="2800" b="1" i="0" u="none" strike="noStrike" kern="1200" cap="none" spc="0" normalizeH="0" noProof="0" dirty="0" smtClean="0">
                <a:ln>
                  <a:noFill/>
                </a:ln>
                <a:solidFill>
                  <a:schemeClr val="tx2">
                    <a:lumMod val="95000"/>
                    <a:lumOff val="5000"/>
                  </a:schemeClr>
                </a:solidFill>
                <a:effectLst/>
                <a:uLnTx/>
                <a:uFillTx/>
                <a:latin typeface="Cambria" pitchFamily="18" charset="0"/>
                <a:ea typeface="+mn-ea"/>
                <a:cs typeface="+mn-cs"/>
              </a:rPr>
              <a:t> Oxide</a:t>
            </a:r>
            <a:endParaRPr kumimoji="0" lang="en-MY"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endParaRPr>
          </a:p>
        </p:txBody>
      </p:sp>
      <p:cxnSp>
        <p:nvCxnSpPr>
          <p:cNvPr id="23" name="Straight Arrow Connector 22"/>
          <p:cNvCxnSpPr/>
          <p:nvPr/>
        </p:nvCxnSpPr>
        <p:spPr>
          <a:xfrm>
            <a:off x="9069676" y="4097773"/>
            <a:ext cx="9525" cy="700087"/>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5" name="Shape 24"/>
          <p:cNvCxnSpPr>
            <a:stCxn id="3" idx="2"/>
            <a:endCxn id="22" idx="1"/>
          </p:cNvCxnSpPr>
          <p:nvPr/>
        </p:nvCxnSpPr>
        <p:spPr>
          <a:xfrm rot="16200000" flipH="1">
            <a:off x="5179895" y="2506619"/>
            <a:ext cx="2294712" cy="2739743"/>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38023" y="2735958"/>
            <a:ext cx="2017476" cy="646331"/>
          </a:xfrm>
          <a:prstGeom prst="rect">
            <a:avLst/>
          </a:prstGeom>
          <a:noFill/>
        </p:spPr>
        <p:txBody>
          <a:bodyPr wrap="square" rtlCol="0">
            <a:spAutoFit/>
          </a:bodyPr>
          <a:lstStyle/>
          <a:p>
            <a:pPr algn="ctr"/>
            <a:r>
              <a:rPr lang="en-US" b="1" dirty="0" smtClean="0"/>
              <a:t>Higher levels of Homocysteine</a:t>
            </a:r>
            <a:endParaRPr lang="en-MY" b="1" dirty="0"/>
          </a:p>
        </p:txBody>
      </p:sp>
      <p:sp>
        <p:nvSpPr>
          <p:cNvPr id="29" name="Content Placeholder 2"/>
          <p:cNvSpPr txBox="1">
            <a:spLocks/>
          </p:cNvSpPr>
          <p:nvPr/>
        </p:nvSpPr>
        <p:spPr>
          <a:xfrm>
            <a:off x="2225225" y="4012933"/>
            <a:ext cx="3410859" cy="624830"/>
          </a:xfrm>
          <a:prstGeom prst="rect">
            <a:avLst/>
          </a:prstGeom>
        </p:spPr>
        <p:txBody>
          <a:bodyPr vert="horz" lIns="91440" tIns="45720" rIns="91440" bIns="45720" rtlCol="0">
            <a:noAutofit/>
          </a:bodyPr>
          <a:lstStyle/>
          <a:p>
            <a:pPr marL="347472" lvl="0" indent="-347472" algn="just">
              <a:spcBef>
                <a:spcPts val="1800"/>
              </a:spcBef>
            </a:pPr>
            <a:r>
              <a:rPr lang="en-US" sz="2800" b="1" dirty="0" smtClean="0">
                <a:solidFill>
                  <a:srgbClr val="7030A0"/>
                </a:solidFill>
                <a:latin typeface="Cambria" pitchFamily="18" charset="0"/>
                <a:sym typeface="Symbol"/>
              </a:rPr>
              <a:t> </a:t>
            </a:r>
            <a:r>
              <a:rPr lang="en-US" sz="2800" b="1" noProof="0" dirty="0" err="1" smtClean="0">
                <a:solidFill>
                  <a:srgbClr val="7030A0"/>
                </a:solidFill>
                <a:latin typeface="Cambria" pitchFamily="18" charset="0"/>
              </a:rPr>
              <a:t>Vit</a:t>
            </a:r>
            <a:r>
              <a:rPr lang="en-US" sz="2800" b="1" noProof="0" dirty="0" smtClean="0">
                <a:solidFill>
                  <a:srgbClr val="7030A0"/>
                </a:solidFill>
                <a:latin typeface="Cambria" pitchFamily="18" charset="0"/>
              </a:rPr>
              <a:t>. B</a:t>
            </a:r>
            <a:r>
              <a:rPr lang="en-US" sz="2800" b="1" baseline="-25000" noProof="0" dirty="0" smtClean="0">
                <a:solidFill>
                  <a:srgbClr val="7030A0"/>
                </a:solidFill>
                <a:latin typeface="Cambria" pitchFamily="18" charset="0"/>
              </a:rPr>
              <a:t>6</a:t>
            </a:r>
            <a:r>
              <a:rPr lang="en-US" sz="2800" b="1" noProof="0" dirty="0" smtClean="0">
                <a:solidFill>
                  <a:srgbClr val="7030A0"/>
                </a:solidFill>
                <a:latin typeface="Cambria" pitchFamily="18" charset="0"/>
              </a:rPr>
              <a:t>, B</a:t>
            </a:r>
            <a:r>
              <a:rPr lang="en-US" sz="2800" b="1" baseline="-25000" noProof="0" dirty="0" smtClean="0">
                <a:solidFill>
                  <a:srgbClr val="7030A0"/>
                </a:solidFill>
                <a:latin typeface="Cambria" pitchFamily="18" charset="0"/>
              </a:rPr>
              <a:t>9</a:t>
            </a:r>
            <a:r>
              <a:rPr lang="en-US" sz="2800" b="1" noProof="0" dirty="0" smtClean="0">
                <a:solidFill>
                  <a:srgbClr val="7030A0"/>
                </a:solidFill>
                <a:latin typeface="Cambria" pitchFamily="18" charset="0"/>
              </a:rPr>
              <a:t> &amp; B</a:t>
            </a:r>
            <a:r>
              <a:rPr lang="en-US" sz="2800" b="1" baseline="-25000" noProof="0" dirty="0" smtClean="0">
                <a:solidFill>
                  <a:srgbClr val="7030A0"/>
                </a:solidFill>
                <a:latin typeface="Cambria" pitchFamily="18" charset="0"/>
              </a:rPr>
              <a:t>12</a:t>
            </a:r>
            <a:endParaRPr kumimoji="0" lang="en-MY" sz="2800" b="1" i="0" u="none" strike="noStrike" kern="1200" cap="none" spc="0" normalizeH="0" baseline="-25000" noProof="0" dirty="0" smtClean="0">
              <a:ln>
                <a:noFill/>
              </a:ln>
              <a:solidFill>
                <a:srgbClr val="7030A0"/>
              </a:solidFill>
              <a:effectLst/>
              <a:uLnTx/>
              <a:uFillTx/>
              <a:latin typeface="Cambria" pitchFamily="18" charset="0"/>
              <a:ea typeface="+mn-ea"/>
              <a:cs typeface="+mn-cs"/>
            </a:endParaRPr>
          </a:p>
        </p:txBody>
      </p:sp>
      <p:cxnSp>
        <p:nvCxnSpPr>
          <p:cNvPr id="30" name="Straight Arrow Connector 29"/>
          <p:cNvCxnSpPr/>
          <p:nvPr/>
        </p:nvCxnSpPr>
        <p:spPr>
          <a:xfrm>
            <a:off x="3938876" y="3364795"/>
            <a:ext cx="9525" cy="700087"/>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60761" y="4492183"/>
            <a:ext cx="4477611" cy="338554"/>
          </a:xfrm>
          <a:prstGeom prst="rect">
            <a:avLst/>
          </a:prstGeom>
          <a:noFill/>
        </p:spPr>
        <p:txBody>
          <a:bodyPr wrap="square" rtlCol="0">
            <a:spAutoFit/>
          </a:bodyPr>
          <a:lstStyle/>
          <a:p>
            <a:r>
              <a:rPr lang="en-US" sz="1600" b="1" dirty="0" smtClean="0"/>
              <a:t>(For methylation &amp; Conjugation of HCY)</a:t>
            </a:r>
            <a:endParaRPr lang="en-MY" sz="1600" b="1" dirty="0"/>
          </a:p>
        </p:txBody>
      </p:sp>
      <p:sp>
        <p:nvSpPr>
          <p:cNvPr id="32" name="Content Placeholder 2"/>
          <p:cNvSpPr txBox="1">
            <a:spLocks/>
          </p:cNvSpPr>
          <p:nvPr/>
        </p:nvSpPr>
        <p:spPr>
          <a:xfrm>
            <a:off x="1078609" y="5350055"/>
            <a:ext cx="986963" cy="624830"/>
          </a:xfrm>
          <a:prstGeom prst="rect">
            <a:avLst/>
          </a:prstGeom>
        </p:spPr>
        <p:txBody>
          <a:bodyPr vert="horz" lIns="91440" tIns="45720" rIns="91440" bIns="45720" rtlCol="0">
            <a:noAutofit/>
          </a:bodyPr>
          <a:lstStyle/>
          <a:p>
            <a:pPr marL="347472" marR="0" lvl="0" indent="-347472"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rPr>
              <a:t>Diet</a:t>
            </a:r>
            <a:endParaRPr kumimoji="0" lang="en-MY"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endParaRPr>
          </a:p>
        </p:txBody>
      </p:sp>
      <p:sp>
        <p:nvSpPr>
          <p:cNvPr id="33" name="Content Placeholder 2"/>
          <p:cNvSpPr txBox="1">
            <a:spLocks/>
          </p:cNvSpPr>
          <p:nvPr/>
        </p:nvSpPr>
        <p:spPr>
          <a:xfrm>
            <a:off x="4097561" y="5357315"/>
            <a:ext cx="2960915" cy="624830"/>
          </a:xfrm>
          <a:prstGeom prst="rect">
            <a:avLst/>
          </a:prstGeom>
        </p:spPr>
        <p:txBody>
          <a:bodyPr vert="horz" lIns="91440" tIns="45720" rIns="91440" bIns="45720" rtlCol="0">
            <a:noAutofit/>
          </a:bodyPr>
          <a:lstStyle/>
          <a:p>
            <a:pPr marL="347472" marR="0" lvl="0" indent="-347472"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rPr>
              <a:t>MTHFR Enzyme</a:t>
            </a:r>
            <a:endParaRPr kumimoji="0" lang="en-MY"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endParaRPr>
          </a:p>
        </p:txBody>
      </p:sp>
      <p:sp>
        <p:nvSpPr>
          <p:cNvPr id="34" name="TextBox 33"/>
          <p:cNvSpPr txBox="1"/>
          <p:nvPr/>
        </p:nvSpPr>
        <p:spPr>
          <a:xfrm>
            <a:off x="3553227" y="5769442"/>
            <a:ext cx="3976924" cy="307777"/>
          </a:xfrm>
          <a:prstGeom prst="rect">
            <a:avLst/>
          </a:prstGeom>
          <a:noFill/>
        </p:spPr>
        <p:txBody>
          <a:bodyPr wrap="square" rtlCol="0">
            <a:spAutoFit/>
          </a:bodyPr>
          <a:lstStyle/>
          <a:p>
            <a:r>
              <a:rPr lang="en-US" sz="1400" b="1" dirty="0" smtClean="0"/>
              <a:t>(</a:t>
            </a:r>
            <a:r>
              <a:rPr lang="en-US" sz="1400" b="1" dirty="0" err="1" smtClean="0"/>
              <a:t>Methylene</a:t>
            </a:r>
            <a:r>
              <a:rPr lang="en-US" sz="1400" b="1" dirty="0" smtClean="0"/>
              <a:t> </a:t>
            </a:r>
            <a:r>
              <a:rPr lang="en-US" sz="1400" b="1" dirty="0" err="1" smtClean="0"/>
              <a:t>tetrahydro</a:t>
            </a:r>
            <a:r>
              <a:rPr lang="en-US" sz="1400" b="1" dirty="0" smtClean="0"/>
              <a:t> folate </a:t>
            </a:r>
            <a:r>
              <a:rPr lang="en-US" sz="1400" b="1" dirty="0" err="1" smtClean="0"/>
              <a:t>reductase</a:t>
            </a:r>
            <a:r>
              <a:rPr lang="en-US" sz="1400" b="1" dirty="0" smtClean="0"/>
              <a:t>)</a:t>
            </a:r>
            <a:endParaRPr lang="en-MY" sz="1400" b="1" dirty="0"/>
          </a:p>
        </p:txBody>
      </p:sp>
      <p:cxnSp>
        <p:nvCxnSpPr>
          <p:cNvPr id="38" name="Straight Arrow Connector 37"/>
          <p:cNvCxnSpPr/>
          <p:nvPr/>
        </p:nvCxnSpPr>
        <p:spPr>
          <a:xfrm>
            <a:off x="4300769" y="4847780"/>
            <a:ext cx="667657" cy="6095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32" idx="0"/>
          </p:cNvCxnSpPr>
          <p:nvPr/>
        </p:nvCxnSpPr>
        <p:spPr>
          <a:xfrm rot="5400000" flipH="1" flipV="1">
            <a:off x="1408080" y="4489370"/>
            <a:ext cx="1024707" cy="696679"/>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Content Placeholder 2"/>
          <p:cNvSpPr txBox="1">
            <a:spLocks/>
          </p:cNvSpPr>
          <p:nvPr/>
        </p:nvSpPr>
        <p:spPr>
          <a:xfrm>
            <a:off x="8038193" y="6032229"/>
            <a:ext cx="2460177" cy="624830"/>
          </a:xfrm>
          <a:prstGeom prst="rect">
            <a:avLst/>
          </a:prstGeom>
        </p:spPr>
        <p:txBody>
          <a:bodyPr vert="horz" lIns="91440" tIns="45720" rIns="91440" bIns="45720" rtlCol="0">
            <a:noAutofit/>
          </a:bodyPr>
          <a:lstStyle/>
          <a:p>
            <a:pPr marL="347472" marR="0" lvl="0" indent="-347472"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800" b="1" i="1"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rPr>
              <a:t>MTHFR</a:t>
            </a:r>
            <a:r>
              <a:rPr kumimoji="0" lang="en-US"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rPr>
              <a:t> Gene</a:t>
            </a:r>
            <a:endParaRPr kumimoji="0" lang="en-MY" sz="2800" b="1" i="0" u="none" strike="noStrike" kern="1200" cap="none" spc="0" normalizeH="0" baseline="0" noProof="0" dirty="0" smtClean="0">
              <a:ln>
                <a:noFill/>
              </a:ln>
              <a:solidFill>
                <a:schemeClr val="tx2">
                  <a:lumMod val="95000"/>
                  <a:lumOff val="5000"/>
                </a:schemeClr>
              </a:solidFill>
              <a:effectLst/>
              <a:uLnTx/>
              <a:uFillTx/>
              <a:latin typeface="Cambria" pitchFamily="18" charset="0"/>
              <a:ea typeface="+mn-ea"/>
              <a:cs typeface="+mn-cs"/>
            </a:endParaRPr>
          </a:p>
        </p:txBody>
      </p:sp>
      <p:cxnSp>
        <p:nvCxnSpPr>
          <p:cNvPr id="46" name="Straight Arrow Connector 45"/>
          <p:cNvCxnSpPr>
            <a:endCxn id="45" idx="1"/>
          </p:cNvCxnSpPr>
          <p:nvPr/>
        </p:nvCxnSpPr>
        <p:spPr>
          <a:xfrm>
            <a:off x="7232656" y="6037951"/>
            <a:ext cx="805537" cy="306701"/>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8407" y="6550227"/>
            <a:ext cx="11033760" cy="246221"/>
          </a:xfrm>
          <a:prstGeom prst="rect">
            <a:avLst/>
          </a:prstGeom>
          <a:noFill/>
        </p:spPr>
        <p:txBody>
          <a:bodyPr wrap="square" rtlCol="0">
            <a:spAutoFit/>
          </a:bodyPr>
          <a:lstStyle/>
          <a:p>
            <a:r>
              <a:rPr lang="en-US" sz="1000" dirty="0" smtClean="0">
                <a:solidFill>
                  <a:schemeClr val="tx1">
                    <a:lumMod val="50000"/>
                  </a:schemeClr>
                </a:solidFill>
              </a:rPr>
              <a:t>(</a:t>
            </a:r>
            <a:r>
              <a:rPr lang="en-US" sz="1000" dirty="0" err="1" smtClean="0">
                <a:solidFill>
                  <a:schemeClr val="tx1">
                    <a:lumMod val="50000"/>
                  </a:schemeClr>
                </a:solidFill>
              </a:rPr>
              <a:t>Harker</a:t>
            </a:r>
            <a:r>
              <a:rPr lang="en-US" sz="1000" dirty="0" smtClean="0">
                <a:solidFill>
                  <a:schemeClr val="tx1">
                    <a:lumMod val="50000"/>
                  </a:schemeClr>
                </a:solidFill>
              </a:rPr>
              <a:t>, Ross et al. 1976; Wall, Harlan et al. 1980); (</a:t>
            </a:r>
            <a:r>
              <a:rPr lang="en-US" sz="1000" dirty="0" err="1" smtClean="0">
                <a:solidFill>
                  <a:schemeClr val="tx1">
                    <a:lumMod val="50000"/>
                  </a:schemeClr>
                </a:solidFill>
              </a:rPr>
              <a:t>Stamler</a:t>
            </a:r>
            <a:r>
              <a:rPr lang="en-US" sz="1000" dirty="0" smtClean="0">
                <a:solidFill>
                  <a:schemeClr val="tx1">
                    <a:lumMod val="50000"/>
                  </a:schemeClr>
                </a:solidFill>
              </a:rPr>
              <a:t>, Osborne et al. 1993); (Cooke and </a:t>
            </a:r>
            <a:r>
              <a:rPr lang="en-US" sz="1000" dirty="0" err="1" smtClean="0">
                <a:solidFill>
                  <a:schemeClr val="tx1">
                    <a:lumMod val="50000"/>
                  </a:schemeClr>
                </a:solidFill>
              </a:rPr>
              <a:t>Tsao</a:t>
            </a:r>
            <a:r>
              <a:rPr lang="en-US" sz="1000" dirty="0" smtClean="0">
                <a:solidFill>
                  <a:schemeClr val="tx1">
                    <a:lumMod val="50000"/>
                  </a:schemeClr>
                </a:solidFill>
              </a:rPr>
              <a:t> 1994); (</a:t>
            </a:r>
            <a:r>
              <a:rPr lang="en-US" sz="1000" dirty="0" err="1" smtClean="0">
                <a:solidFill>
                  <a:schemeClr val="tx1">
                    <a:lumMod val="50000"/>
                  </a:schemeClr>
                </a:solidFill>
              </a:rPr>
              <a:t>Hering-Hanit</a:t>
            </a:r>
            <a:r>
              <a:rPr lang="en-US" sz="1000" dirty="0" smtClean="0">
                <a:solidFill>
                  <a:schemeClr val="tx1">
                    <a:lumMod val="50000"/>
                  </a:schemeClr>
                </a:solidFill>
              </a:rPr>
              <a:t>, </a:t>
            </a:r>
            <a:r>
              <a:rPr lang="en-US" sz="1000" dirty="0" err="1" smtClean="0">
                <a:solidFill>
                  <a:schemeClr val="tx1">
                    <a:lumMod val="50000"/>
                  </a:schemeClr>
                </a:solidFill>
              </a:rPr>
              <a:t>Gadoth</a:t>
            </a:r>
            <a:r>
              <a:rPr lang="en-US" sz="1000" dirty="0" smtClean="0">
                <a:solidFill>
                  <a:schemeClr val="tx1">
                    <a:lumMod val="50000"/>
                  </a:schemeClr>
                </a:solidFill>
              </a:rPr>
              <a:t> et al. 2001 </a:t>
            </a:r>
            <a:endParaRPr lang="en-MY" sz="1000" dirty="0">
              <a:solidFill>
                <a:schemeClr val="tx1">
                  <a:lumMod val="50000"/>
                </a:schemeClr>
              </a:solidFill>
            </a:endParaRPr>
          </a:p>
        </p:txBody>
      </p:sp>
      <p:sp>
        <p:nvSpPr>
          <p:cNvPr id="26" name="Slide Number Placeholder 25"/>
          <p:cNvSpPr>
            <a:spLocks noGrp="1"/>
          </p:cNvSpPr>
          <p:nvPr>
            <p:ph type="sldNum" sz="quarter" idx="12"/>
          </p:nvPr>
        </p:nvSpPr>
        <p:spPr/>
        <p:txBody>
          <a:bodyPr/>
          <a:lstStyle/>
          <a:p>
            <a:fld id="{022B156B-59AE-415F-B24B-8756D48BB977}" type="slidenum">
              <a:rPr lang="en-MY" smtClean="0"/>
              <a:pPr/>
              <a:t>11</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Left)">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1000"/>
                                        <p:tgtEl>
                                          <p:spTgt spid="3">
                                            <p:txEl>
                                              <p:pRg st="0" end="0"/>
                                            </p:txEl>
                                          </p:spTgt>
                                        </p:tgtEl>
                                      </p:cBhvr>
                                    </p:animEffect>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slide(fromLeft)">
                                      <p:cBhvr>
                                        <p:cTn id="26" dur="1000"/>
                                        <p:tgtEl>
                                          <p:spTgt spid="8">
                                            <p:txEl>
                                              <p:pRg st="0" end="0"/>
                                            </p:txEl>
                                          </p:spTgt>
                                        </p:tgtEl>
                                      </p:cBhvr>
                                    </p:animEffect>
                                  </p:childTnLst>
                                </p:cTn>
                              </p:par>
                            </p:childTnLst>
                          </p:cTn>
                        </p:par>
                        <p:par>
                          <p:cTn id="27" fill="hold">
                            <p:stCondLst>
                              <p:cond delay="2500"/>
                            </p:stCondLst>
                            <p:childTnLst>
                              <p:par>
                                <p:cTn id="28" presetID="12"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lide(fromTop)">
                                      <p:cBhvr>
                                        <p:cTn id="30" dur="500"/>
                                        <p:tgtEl>
                                          <p:spTgt spid="19"/>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slide(fromTop)">
                                      <p:cBhvr>
                                        <p:cTn id="34" dur="1000"/>
                                        <p:tgtEl>
                                          <p:spTgt spid="11">
                                            <p:txEl>
                                              <p:pRg st="0" end="0"/>
                                            </p:txEl>
                                          </p:spTgt>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lide(fromTop)">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slide(fromBottom)">
                                      <p:cBhvr>
                                        <p:cTn id="42" dur="1000"/>
                                        <p:tgtEl>
                                          <p:spTgt spid="22">
                                            <p:txEl>
                                              <p:pRg st="0" end="0"/>
                                            </p:txEl>
                                          </p:spTgt>
                                        </p:tgtEl>
                                      </p:cBhvr>
                                    </p:animEffect>
                                  </p:childTnLst>
                                </p:cTn>
                              </p:par>
                            </p:childTnLst>
                          </p:cTn>
                        </p:par>
                        <p:par>
                          <p:cTn id="43" fill="hold">
                            <p:stCondLst>
                              <p:cond delay="1000"/>
                            </p:stCondLst>
                            <p:childTnLst>
                              <p:par>
                                <p:cTn id="44" presetID="12" presetClass="entr" presetSubtype="4"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slide(fromBottom)">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lide(fromTop)">
                                      <p:cBhvr>
                                        <p:cTn id="51" dur="500"/>
                                        <p:tgtEl>
                                          <p:spTgt spid="28"/>
                                        </p:tgtEl>
                                      </p:cBhvr>
                                    </p:animEffect>
                                  </p:childTnLst>
                                </p:cTn>
                              </p:par>
                            </p:childTnLst>
                          </p:cTn>
                        </p:par>
                        <p:par>
                          <p:cTn id="52" fill="hold">
                            <p:stCondLst>
                              <p:cond delay="500"/>
                            </p:stCondLst>
                            <p:childTnLst>
                              <p:par>
                                <p:cTn id="53" presetID="1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lide(from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29">
                                            <p:txEl>
                                              <p:pRg st="0" end="0"/>
                                            </p:txEl>
                                          </p:spTgt>
                                        </p:tgtEl>
                                        <p:attrNameLst>
                                          <p:attrName>style.visibility</p:attrName>
                                        </p:attrNameLst>
                                      </p:cBhvr>
                                      <p:to>
                                        <p:strVal val="visible"/>
                                      </p:to>
                                    </p:set>
                                    <p:animEffect transition="in" filter="slide(fromBottom)">
                                      <p:cBhvr>
                                        <p:cTn id="60" dur="1000"/>
                                        <p:tgtEl>
                                          <p:spTgt spid="29">
                                            <p:txEl>
                                              <p:pRg st="0" end="0"/>
                                            </p:txEl>
                                          </p:spTgt>
                                        </p:tgtEl>
                                      </p:cBhvr>
                                    </p:animEffect>
                                  </p:childTnLst>
                                </p:cTn>
                              </p:par>
                            </p:childTnLst>
                          </p:cTn>
                        </p:par>
                        <p:par>
                          <p:cTn id="61" fill="hold">
                            <p:stCondLst>
                              <p:cond delay="1000"/>
                            </p:stCondLst>
                            <p:childTnLst>
                              <p:par>
                                <p:cTn id="62" presetID="12" presetClass="entr" presetSubtype="4"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slide(fromBottom)">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slide(fromTop)">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1" fill="hold" grpId="0" nodeType="clickEffect">
                                  <p:stCondLst>
                                    <p:cond delay="0"/>
                                  </p:stCondLst>
                                  <p:childTnLst>
                                    <p:set>
                                      <p:cBhvr>
                                        <p:cTn id="73" dur="1" fill="hold">
                                          <p:stCondLst>
                                            <p:cond delay="0"/>
                                          </p:stCondLst>
                                        </p:cTn>
                                        <p:tgtEl>
                                          <p:spTgt spid="32">
                                            <p:txEl>
                                              <p:pRg st="0" end="0"/>
                                            </p:txEl>
                                          </p:spTgt>
                                        </p:tgtEl>
                                        <p:attrNameLst>
                                          <p:attrName>style.visibility</p:attrName>
                                        </p:attrNameLst>
                                      </p:cBhvr>
                                      <p:to>
                                        <p:strVal val="visible"/>
                                      </p:to>
                                    </p:set>
                                    <p:animEffect transition="in" filter="slide(fromTop)">
                                      <p:cBhvr>
                                        <p:cTn id="74" dur="1000"/>
                                        <p:tgtEl>
                                          <p:spTgt spid="32">
                                            <p:txEl>
                                              <p:pRg st="0" end="0"/>
                                            </p:txEl>
                                          </p:spTgt>
                                        </p:tgtEl>
                                      </p:cBhvr>
                                    </p:animEffect>
                                  </p:childTnLst>
                                </p:cTn>
                              </p:par>
                            </p:childTnLst>
                          </p:cTn>
                        </p:par>
                        <p:par>
                          <p:cTn id="75" fill="hold">
                            <p:stCondLst>
                              <p:cond delay="1000"/>
                            </p:stCondLst>
                            <p:childTnLst>
                              <p:par>
                                <p:cTn id="76" presetID="12" presetClass="entr" presetSubtype="8"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slide(fromLeft)">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1" fill="hold"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slide(fromTop)">
                                      <p:cBhvr>
                                        <p:cTn id="83" dur="500"/>
                                        <p:tgtEl>
                                          <p:spTgt spid="38"/>
                                        </p:tgtEl>
                                      </p:cBhvr>
                                    </p:animEffect>
                                  </p:childTnLst>
                                </p:cTn>
                              </p:par>
                            </p:childTnLst>
                          </p:cTn>
                        </p:par>
                        <p:par>
                          <p:cTn id="84" fill="hold">
                            <p:stCondLst>
                              <p:cond delay="500"/>
                            </p:stCondLst>
                            <p:childTnLst>
                              <p:par>
                                <p:cTn id="85" presetID="12" presetClass="entr" presetSubtype="1" fill="hold" grpId="0" nodeType="afterEffect">
                                  <p:stCondLst>
                                    <p:cond delay="0"/>
                                  </p:stCondLst>
                                  <p:childTnLst>
                                    <p:set>
                                      <p:cBhvr>
                                        <p:cTn id="86" dur="1" fill="hold">
                                          <p:stCondLst>
                                            <p:cond delay="0"/>
                                          </p:stCondLst>
                                        </p:cTn>
                                        <p:tgtEl>
                                          <p:spTgt spid="33">
                                            <p:txEl>
                                              <p:pRg st="0" end="0"/>
                                            </p:txEl>
                                          </p:spTgt>
                                        </p:tgtEl>
                                        <p:attrNameLst>
                                          <p:attrName>style.visibility</p:attrName>
                                        </p:attrNameLst>
                                      </p:cBhvr>
                                      <p:to>
                                        <p:strVal val="visible"/>
                                      </p:to>
                                    </p:set>
                                    <p:animEffect transition="in" filter="slide(fromTop)">
                                      <p:cBhvr>
                                        <p:cTn id="87" dur="1000"/>
                                        <p:tgtEl>
                                          <p:spTgt spid="33">
                                            <p:txEl>
                                              <p:pRg st="0" end="0"/>
                                            </p:txEl>
                                          </p:spTgt>
                                        </p:tgtEl>
                                      </p:cBhvr>
                                    </p:animEffect>
                                  </p:childTnLst>
                                </p:cTn>
                              </p:par>
                              <p:par>
                                <p:cTn id="88" presetID="12" presetClass="entr" presetSubtype="1"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slide(fromTop)">
                                      <p:cBhvr>
                                        <p:cTn id="90" dur="500"/>
                                        <p:tgtEl>
                                          <p:spTgt spid="34"/>
                                        </p:tgtEl>
                                      </p:cBhvr>
                                    </p:animEffect>
                                  </p:childTnLst>
                                </p:cTn>
                              </p:par>
                            </p:childTnLst>
                          </p:cTn>
                        </p:par>
                        <p:par>
                          <p:cTn id="91" fill="hold">
                            <p:stCondLst>
                              <p:cond delay="1500"/>
                            </p:stCondLst>
                            <p:childTnLst>
                              <p:par>
                                <p:cTn id="92" presetID="12" presetClass="entr" presetSubtype="1" fill="hold" grpId="0" nodeType="afterEffect">
                                  <p:stCondLst>
                                    <p:cond delay="0"/>
                                  </p:stCondLst>
                                  <p:childTnLst>
                                    <p:set>
                                      <p:cBhvr>
                                        <p:cTn id="93" dur="1" fill="hold">
                                          <p:stCondLst>
                                            <p:cond delay="0"/>
                                          </p:stCondLst>
                                        </p:cTn>
                                        <p:tgtEl>
                                          <p:spTgt spid="45">
                                            <p:txEl>
                                              <p:pRg st="0" end="0"/>
                                            </p:txEl>
                                          </p:spTgt>
                                        </p:tgtEl>
                                        <p:attrNameLst>
                                          <p:attrName>style.visibility</p:attrName>
                                        </p:attrNameLst>
                                      </p:cBhvr>
                                      <p:to>
                                        <p:strVal val="visible"/>
                                      </p:to>
                                    </p:set>
                                    <p:animEffect transition="in" filter="slide(fromTop)">
                                      <p:cBhvr>
                                        <p:cTn id="94" dur="1000"/>
                                        <p:tgtEl>
                                          <p:spTgt spid="45">
                                            <p:txEl>
                                              <p:pRg st="0" end="0"/>
                                            </p:txEl>
                                          </p:spTgt>
                                        </p:tgtEl>
                                      </p:cBhvr>
                                    </p:animEffect>
                                  </p:childTnLst>
                                </p:cTn>
                              </p:par>
                            </p:childTnLst>
                          </p:cTn>
                        </p:par>
                        <p:par>
                          <p:cTn id="95" fill="hold">
                            <p:stCondLst>
                              <p:cond delay="2500"/>
                            </p:stCondLst>
                            <p:childTnLst>
                              <p:par>
                                <p:cTn id="96" presetID="12" presetClass="entr" presetSubtype="4" fill="hold"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slide(fromBottom)">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P spid="11" grpId="0" build="p"/>
      <p:bldP spid="21" grpId="0"/>
      <p:bldP spid="22" grpId="0" build="p"/>
      <p:bldP spid="28" grpId="0"/>
      <p:bldP spid="29" grpId="0" build="p"/>
      <p:bldP spid="31" grpId="0"/>
      <p:bldP spid="32" grpId="0" build="p"/>
      <p:bldP spid="33" grpId="0" build="p"/>
      <p:bldP spid="34" grpId="0"/>
      <p:bldP spid="4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361950"/>
            <a:ext cx="10058403" cy="1219200"/>
          </a:xfrm>
        </p:spPr>
        <p:txBody>
          <a:bodyPr>
            <a:normAutofit/>
          </a:bodyPr>
          <a:lstStyle/>
          <a:p>
            <a:r>
              <a:rPr lang="en-US" sz="4800" b="1" dirty="0" smtClean="0"/>
              <a:t>Migraine</a:t>
            </a:r>
            <a:endParaRPr lang="en-MY" sz="4800" b="1" dirty="0"/>
          </a:p>
        </p:txBody>
      </p:sp>
      <p:sp>
        <p:nvSpPr>
          <p:cNvPr id="3" name="Content Placeholder 2"/>
          <p:cNvSpPr>
            <a:spLocks noGrp="1"/>
          </p:cNvSpPr>
          <p:nvPr>
            <p:ph idx="1"/>
          </p:nvPr>
        </p:nvSpPr>
        <p:spPr>
          <a:xfrm>
            <a:off x="1522415" y="1905000"/>
            <a:ext cx="10058400" cy="2647950"/>
          </a:xfrm>
        </p:spPr>
        <p:txBody>
          <a:bodyPr>
            <a:normAutofit/>
          </a:bodyPr>
          <a:lstStyle/>
          <a:p>
            <a:pPr marL="1073150" indent="-811213">
              <a:buFont typeface="Wingdings" pitchFamily="2" charset="2"/>
              <a:buChar char="ü"/>
            </a:pPr>
            <a:r>
              <a:rPr lang="en-US" sz="3200" b="1" dirty="0" smtClean="0">
                <a:solidFill>
                  <a:schemeClr val="tx2">
                    <a:lumMod val="95000"/>
                    <a:lumOff val="5000"/>
                  </a:schemeClr>
                </a:solidFill>
                <a:latin typeface="Cambria" pitchFamily="18" charset="0"/>
              </a:rPr>
              <a:t>Higher levels of Homocysteine </a:t>
            </a:r>
          </a:p>
          <a:p>
            <a:pPr marL="1073150" indent="-811213">
              <a:buFont typeface="Wingdings" pitchFamily="2" charset="2"/>
              <a:buChar char="ü"/>
            </a:pPr>
            <a:r>
              <a:rPr lang="en-US" sz="3200" b="1" dirty="0" smtClean="0">
                <a:solidFill>
                  <a:schemeClr val="tx2">
                    <a:lumMod val="95000"/>
                    <a:lumOff val="5000"/>
                  </a:schemeClr>
                </a:solidFill>
                <a:latin typeface="Cambria" pitchFamily="18" charset="0"/>
              </a:rPr>
              <a:t>Low levels of Vitamin B</a:t>
            </a:r>
            <a:r>
              <a:rPr lang="en-US" sz="3200" b="1" baseline="-25000" dirty="0" smtClean="0">
                <a:solidFill>
                  <a:schemeClr val="tx2">
                    <a:lumMod val="95000"/>
                    <a:lumOff val="5000"/>
                  </a:schemeClr>
                </a:solidFill>
                <a:latin typeface="Cambria" pitchFamily="18" charset="0"/>
              </a:rPr>
              <a:t>6</a:t>
            </a:r>
            <a:r>
              <a:rPr lang="en-US" sz="3200" b="1" dirty="0" smtClean="0">
                <a:solidFill>
                  <a:schemeClr val="tx2">
                    <a:lumMod val="95000"/>
                    <a:lumOff val="5000"/>
                  </a:schemeClr>
                </a:solidFill>
                <a:latin typeface="Cambria" pitchFamily="18" charset="0"/>
              </a:rPr>
              <a:t>, B</a:t>
            </a:r>
            <a:r>
              <a:rPr lang="en-US" sz="3200" b="1" baseline="-25000" dirty="0" smtClean="0">
                <a:solidFill>
                  <a:schemeClr val="tx2">
                    <a:lumMod val="95000"/>
                    <a:lumOff val="5000"/>
                  </a:schemeClr>
                </a:solidFill>
                <a:latin typeface="Cambria" pitchFamily="18" charset="0"/>
              </a:rPr>
              <a:t>9</a:t>
            </a:r>
            <a:r>
              <a:rPr lang="en-US" sz="3200" b="1" dirty="0" smtClean="0">
                <a:solidFill>
                  <a:schemeClr val="tx2">
                    <a:lumMod val="95000"/>
                    <a:lumOff val="5000"/>
                  </a:schemeClr>
                </a:solidFill>
                <a:latin typeface="Cambria" pitchFamily="18" charset="0"/>
              </a:rPr>
              <a:t> and B</a:t>
            </a:r>
            <a:r>
              <a:rPr lang="en-US" sz="3200" b="1" baseline="-25000" dirty="0" smtClean="0">
                <a:solidFill>
                  <a:schemeClr val="tx2">
                    <a:lumMod val="95000"/>
                    <a:lumOff val="5000"/>
                  </a:schemeClr>
                </a:solidFill>
                <a:latin typeface="Cambria" pitchFamily="18" charset="0"/>
              </a:rPr>
              <a:t>12</a:t>
            </a:r>
          </a:p>
          <a:p>
            <a:pPr marL="1073150" indent="-811213">
              <a:buFont typeface="Wingdings" pitchFamily="2" charset="2"/>
              <a:buChar char="ü"/>
            </a:pPr>
            <a:r>
              <a:rPr lang="en-US" sz="3200" b="1" dirty="0" smtClean="0">
                <a:solidFill>
                  <a:schemeClr val="tx2">
                    <a:lumMod val="95000"/>
                    <a:lumOff val="5000"/>
                  </a:schemeClr>
                </a:solidFill>
                <a:latin typeface="Cambria" pitchFamily="18" charset="0"/>
              </a:rPr>
              <a:t>MTHFR gene defect</a:t>
            </a:r>
            <a:endParaRPr lang="en-MY" sz="3200" b="1" dirty="0">
              <a:solidFill>
                <a:schemeClr val="tx2">
                  <a:lumMod val="95000"/>
                  <a:lumOff val="5000"/>
                </a:schemeClr>
              </a:solidFill>
              <a:latin typeface="Cambria" pitchFamily="18" charset="0"/>
            </a:endParaRPr>
          </a:p>
        </p:txBody>
      </p:sp>
      <p:pic>
        <p:nvPicPr>
          <p:cNvPr id="4" name="Picture 3" descr="6415_original.jpg"/>
          <p:cNvPicPr>
            <a:picLocks noChangeAspect="1"/>
          </p:cNvPicPr>
          <p:nvPr/>
        </p:nvPicPr>
        <p:blipFill>
          <a:blip r:embed="rId2" cstate="print"/>
          <a:stretch>
            <a:fillRect/>
          </a:stretch>
        </p:blipFill>
        <p:spPr>
          <a:xfrm>
            <a:off x="7187952" y="3165850"/>
            <a:ext cx="2567384" cy="2808954"/>
          </a:xfrm>
          <a:prstGeom prst="rect">
            <a:avLst/>
          </a:prstGeom>
        </p:spPr>
      </p:pic>
      <p:sp>
        <p:nvSpPr>
          <p:cNvPr id="5" name="Slide Number Placeholder 4"/>
          <p:cNvSpPr>
            <a:spLocks noGrp="1"/>
          </p:cNvSpPr>
          <p:nvPr>
            <p:ph type="sldNum" sz="quarter" idx="12"/>
          </p:nvPr>
        </p:nvSpPr>
        <p:spPr/>
        <p:txBody>
          <a:bodyPr/>
          <a:lstStyle/>
          <a:p>
            <a:fld id="{022B156B-59AE-415F-B24B-8756D48BB977}" type="slidenum">
              <a:rPr lang="en-MY" smtClean="0"/>
              <a:pPr/>
              <a:t>12</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Left)">
                                      <p:cBhvr>
                                        <p:cTn id="13" dur="1000"/>
                                        <p:tgtEl>
                                          <p:spTgt spid="3">
                                            <p:txEl>
                                              <p:pRg st="0" end="0"/>
                                            </p:txEl>
                                          </p:spTgt>
                                        </p:tgtEl>
                                      </p:cBhvr>
                                    </p:animEffect>
                                  </p:childTnLst>
                                </p:cTn>
                              </p:par>
                            </p:childTnLst>
                          </p:cTn>
                        </p:par>
                        <p:par>
                          <p:cTn id="14" fill="hold">
                            <p:stCondLst>
                              <p:cond delay="1500"/>
                            </p:stCondLst>
                            <p:childTnLst>
                              <p:par>
                                <p:cTn id="15" presetID="1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Left)">
                                      <p:cBhvr>
                                        <p:cTn id="17" dur="1000"/>
                                        <p:tgtEl>
                                          <p:spTgt spid="3">
                                            <p:txEl>
                                              <p:pRg st="1" end="1"/>
                                            </p:txEl>
                                          </p:spTgt>
                                        </p:tgtEl>
                                      </p:cBhvr>
                                    </p:animEffect>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Left)">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73" y="674511"/>
            <a:ext cx="10058400" cy="623350"/>
          </a:xfrm>
        </p:spPr>
        <p:txBody>
          <a:bodyPr/>
          <a:lstStyle/>
          <a:p>
            <a:r>
              <a:rPr lang="en-US" b="1" dirty="0" smtClean="0"/>
              <a:t>Vitamins B for Migraine ?</a:t>
            </a:r>
            <a:endParaRPr lang="en-US" b="1" dirty="0"/>
          </a:p>
        </p:txBody>
      </p:sp>
      <p:sp>
        <p:nvSpPr>
          <p:cNvPr id="7" name="Content Placeholder 2"/>
          <p:cNvSpPr>
            <a:spLocks noGrp="1"/>
          </p:cNvSpPr>
          <p:nvPr>
            <p:ph idx="1"/>
          </p:nvPr>
        </p:nvSpPr>
        <p:spPr>
          <a:xfrm>
            <a:off x="4296231" y="1625331"/>
            <a:ext cx="4441375" cy="551812"/>
          </a:xfrm>
        </p:spPr>
        <p:txBody>
          <a:bodyPr>
            <a:noAutofit/>
          </a:bodyPr>
          <a:lstStyle/>
          <a:p>
            <a:pPr algn="just">
              <a:buNone/>
            </a:pPr>
            <a:r>
              <a:rPr lang="en-US" b="1" dirty="0" smtClean="0">
                <a:solidFill>
                  <a:srgbClr val="7030A0"/>
                </a:solidFill>
                <a:latin typeface="Cambria" pitchFamily="18" charset="0"/>
                <a:sym typeface="Symbol"/>
              </a:rPr>
              <a:t>Lowering </a:t>
            </a:r>
            <a:r>
              <a:rPr lang="en-US" b="1" dirty="0" smtClean="0">
                <a:solidFill>
                  <a:srgbClr val="7030A0"/>
                </a:solidFill>
                <a:latin typeface="Cambria" pitchFamily="18" charset="0"/>
              </a:rPr>
              <a:t>Homocysteine levels</a:t>
            </a:r>
            <a:endParaRPr lang="en-MY" b="1" dirty="0" smtClean="0">
              <a:solidFill>
                <a:srgbClr val="7030A0"/>
              </a:solidFill>
              <a:latin typeface="Cambria" pitchFamily="18" charset="0"/>
            </a:endParaRPr>
          </a:p>
        </p:txBody>
      </p:sp>
      <p:sp>
        <p:nvSpPr>
          <p:cNvPr id="9" name="Content Placeholder 2"/>
          <p:cNvSpPr txBox="1">
            <a:spLocks/>
          </p:cNvSpPr>
          <p:nvPr/>
        </p:nvSpPr>
        <p:spPr>
          <a:xfrm>
            <a:off x="7917544" y="2822759"/>
            <a:ext cx="2968173" cy="551812"/>
          </a:xfrm>
          <a:prstGeom prst="rect">
            <a:avLst/>
          </a:prstGeom>
        </p:spPr>
        <p:txBody>
          <a:bodyPr vert="horz" lIns="91440" tIns="45720" rIns="91440" bIns="45720" rtlCol="0">
            <a:noAutofit/>
          </a:bodyPr>
          <a:lstStyle/>
          <a:p>
            <a:pPr marL="347472" marR="0" lvl="0" indent="-347472"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mn-ea"/>
                <a:cs typeface="+mn-cs"/>
                <a:sym typeface="Symbol"/>
              </a:rPr>
              <a:t>MTHFR gene</a:t>
            </a:r>
            <a:r>
              <a:rPr kumimoji="0" lang="en-US" sz="2400" b="1" i="0" u="none" strike="noStrike" kern="1200" cap="none" spc="0" normalizeH="0" noProof="0" dirty="0" smtClean="0">
                <a:ln>
                  <a:noFill/>
                </a:ln>
                <a:solidFill>
                  <a:srgbClr val="7030A0"/>
                </a:solidFill>
                <a:effectLst/>
                <a:uLnTx/>
                <a:uFillTx/>
                <a:latin typeface="Cambria" pitchFamily="18" charset="0"/>
                <a:ea typeface="+mn-ea"/>
                <a:cs typeface="+mn-cs"/>
                <a:sym typeface="Symbol"/>
              </a:rPr>
              <a:t> defect</a:t>
            </a:r>
            <a:endParaRPr kumimoji="0" lang="en-MY" sz="2400" b="1" i="0" u="none" strike="noStrike" kern="1200" cap="none" spc="0" normalizeH="0" baseline="0" noProof="0" dirty="0" smtClean="0">
              <a:ln>
                <a:noFill/>
              </a:ln>
              <a:solidFill>
                <a:srgbClr val="7030A0"/>
              </a:solidFill>
              <a:effectLst/>
              <a:uLnTx/>
              <a:uFillTx/>
              <a:latin typeface="Cambria" pitchFamily="18" charset="0"/>
              <a:ea typeface="+mn-ea"/>
              <a:cs typeface="+mn-cs"/>
            </a:endParaRPr>
          </a:p>
        </p:txBody>
      </p:sp>
      <p:cxnSp>
        <p:nvCxnSpPr>
          <p:cNvPr id="10" name="Straight Arrow Connector 9"/>
          <p:cNvCxnSpPr/>
          <p:nvPr/>
        </p:nvCxnSpPr>
        <p:spPr>
          <a:xfrm>
            <a:off x="8200571" y="2104572"/>
            <a:ext cx="682172" cy="7257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856354" y="2800988"/>
            <a:ext cx="3889831" cy="551812"/>
          </a:xfrm>
          <a:prstGeom prst="rect">
            <a:avLst/>
          </a:prstGeom>
        </p:spPr>
        <p:txBody>
          <a:bodyPr vert="horz" lIns="91440" tIns="45720" rIns="91440" bIns="45720" rtlCol="0">
            <a:noAutofit/>
          </a:bodyPr>
          <a:lstStyle/>
          <a:p>
            <a:pPr marL="347472" marR="0" lvl="0" indent="-347472"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mn-ea"/>
                <a:cs typeface="+mn-cs"/>
                <a:sym typeface="Symbol"/>
              </a:rPr>
              <a:t>Intake of </a:t>
            </a:r>
            <a:r>
              <a:rPr kumimoji="0" lang="en-US" sz="2400" b="1" i="0" u="none" strike="noStrike" kern="1200" cap="none" spc="0" normalizeH="0" baseline="0" noProof="0" dirty="0" err="1" smtClean="0">
                <a:ln>
                  <a:noFill/>
                </a:ln>
                <a:solidFill>
                  <a:srgbClr val="7030A0"/>
                </a:solidFill>
                <a:effectLst/>
                <a:uLnTx/>
                <a:uFillTx/>
                <a:latin typeface="Cambria" pitchFamily="18" charset="0"/>
                <a:ea typeface="+mn-ea"/>
                <a:cs typeface="+mn-cs"/>
                <a:sym typeface="Symbol"/>
              </a:rPr>
              <a:t>Vit</a:t>
            </a:r>
            <a:r>
              <a:rPr kumimoji="0" lang="en-US" sz="2400" b="1" i="0" u="none" strike="noStrike" kern="1200" cap="none" spc="0" normalizeH="0" baseline="0" noProof="0" dirty="0" smtClean="0">
                <a:ln>
                  <a:noFill/>
                </a:ln>
                <a:solidFill>
                  <a:srgbClr val="7030A0"/>
                </a:solidFill>
                <a:effectLst/>
                <a:uLnTx/>
                <a:uFillTx/>
                <a:latin typeface="Cambria" pitchFamily="18" charset="0"/>
                <a:ea typeface="+mn-ea"/>
                <a:cs typeface="+mn-cs"/>
                <a:sym typeface="Symbol"/>
              </a:rPr>
              <a:t>. B</a:t>
            </a:r>
            <a:r>
              <a:rPr kumimoji="0" lang="en-US" sz="2400" b="1" i="0" u="none" strike="noStrike" kern="1200" cap="none" spc="0" normalizeH="0" baseline="-25000" noProof="0" dirty="0" smtClean="0">
                <a:ln>
                  <a:noFill/>
                </a:ln>
                <a:solidFill>
                  <a:srgbClr val="7030A0"/>
                </a:solidFill>
                <a:effectLst/>
                <a:uLnTx/>
                <a:uFillTx/>
                <a:latin typeface="Cambria" pitchFamily="18" charset="0"/>
                <a:ea typeface="+mn-ea"/>
                <a:cs typeface="+mn-cs"/>
                <a:sym typeface="Symbol"/>
              </a:rPr>
              <a:t>6</a:t>
            </a:r>
            <a:r>
              <a:rPr kumimoji="0" lang="en-US" sz="2400" b="1" i="0" u="none" strike="noStrike" kern="1200" cap="none" spc="0" normalizeH="0" baseline="0" noProof="0" dirty="0" smtClean="0">
                <a:ln>
                  <a:noFill/>
                </a:ln>
                <a:solidFill>
                  <a:srgbClr val="7030A0"/>
                </a:solidFill>
                <a:effectLst/>
                <a:uLnTx/>
                <a:uFillTx/>
                <a:latin typeface="Cambria" pitchFamily="18" charset="0"/>
                <a:ea typeface="+mn-ea"/>
                <a:cs typeface="+mn-cs"/>
                <a:sym typeface="Symbol"/>
              </a:rPr>
              <a:t>, B</a:t>
            </a:r>
            <a:r>
              <a:rPr kumimoji="0" lang="en-US" sz="2400" b="1" i="0" u="none" strike="noStrike" kern="1200" cap="none" spc="0" normalizeH="0" baseline="-25000" noProof="0" dirty="0" smtClean="0">
                <a:ln>
                  <a:noFill/>
                </a:ln>
                <a:solidFill>
                  <a:srgbClr val="7030A0"/>
                </a:solidFill>
                <a:effectLst/>
                <a:uLnTx/>
                <a:uFillTx/>
                <a:latin typeface="Cambria" pitchFamily="18" charset="0"/>
                <a:ea typeface="+mn-ea"/>
                <a:cs typeface="+mn-cs"/>
                <a:sym typeface="Symbol"/>
              </a:rPr>
              <a:t>9</a:t>
            </a:r>
            <a:r>
              <a:rPr kumimoji="0" lang="en-US" sz="2400" b="1" i="0" u="none" strike="noStrike" kern="1200" cap="none" spc="0" normalizeH="0" baseline="0" noProof="0" dirty="0" smtClean="0">
                <a:ln>
                  <a:noFill/>
                </a:ln>
                <a:solidFill>
                  <a:srgbClr val="7030A0"/>
                </a:solidFill>
                <a:effectLst/>
                <a:uLnTx/>
                <a:uFillTx/>
                <a:latin typeface="Cambria" pitchFamily="18" charset="0"/>
                <a:ea typeface="+mn-ea"/>
                <a:cs typeface="+mn-cs"/>
                <a:sym typeface="Symbol"/>
              </a:rPr>
              <a:t> &amp; B</a:t>
            </a:r>
            <a:r>
              <a:rPr kumimoji="0" lang="en-US" sz="2400" b="1" i="0" u="none" strike="noStrike" kern="1200" cap="none" spc="0" normalizeH="0" baseline="-25000" noProof="0" dirty="0" smtClean="0">
                <a:ln>
                  <a:noFill/>
                </a:ln>
                <a:solidFill>
                  <a:srgbClr val="7030A0"/>
                </a:solidFill>
                <a:effectLst/>
                <a:uLnTx/>
                <a:uFillTx/>
                <a:latin typeface="Cambria" pitchFamily="18" charset="0"/>
                <a:ea typeface="+mn-ea"/>
                <a:cs typeface="+mn-cs"/>
                <a:sym typeface="Symbol"/>
              </a:rPr>
              <a:t>12</a:t>
            </a:r>
            <a:endParaRPr kumimoji="0" lang="en-MY" sz="2400" b="1" i="0" u="none" strike="noStrike" kern="1200" cap="none" spc="0" normalizeH="0" baseline="-25000" noProof="0" dirty="0" smtClean="0">
              <a:ln>
                <a:noFill/>
              </a:ln>
              <a:solidFill>
                <a:srgbClr val="7030A0"/>
              </a:solidFill>
              <a:effectLst/>
              <a:uLnTx/>
              <a:uFillTx/>
              <a:latin typeface="Cambria" pitchFamily="18" charset="0"/>
              <a:ea typeface="+mn-ea"/>
              <a:cs typeface="+mn-cs"/>
            </a:endParaRPr>
          </a:p>
        </p:txBody>
      </p:sp>
      <p:cxnSp>
        <p:nvCxnSpPr>
          <p:cNvPr id="13" name="Straight Arrow Connector 12"/>
          <p:cNvCxnSpPr/>
          <p:nvPr/>
        </p:nvCxnSpPr>
        <p:spPr>
          <a:xfrm flipH="1">
            <a:off x="3628575" y="2061029"/>
            <a:ext cx="638631" cy="711200"/>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4550222" y="3504930"/>
            <a:ext cx="3345545" cy="551812"/>
          </a:xfrm>
          <a:prstGeom prst="rect">
            <a:avLst/>
          </a:prstGeom>
        </p:spPr>
        <p:txBody>
          <a:bodyPr vert="horz" lIns="91440" tIns="45720" rIns="91440" bIns="45720" rtlCol="0">
            <a:noAutofit/>
          </a:bodyPr>
          <a:lstStyle/>
          <a:p>
            <a:pPr marL="347472" marR="0" lvl="0" indent="-347472"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mn-ea"/>
                <a:cs typeface="+mn-cs"/>
                <a:sym typeface="Symbol"/>
              </a:rPr>
              <a:t> Migraine disability</a:t>
            </a:r>
            <a:endParaRPr kumimoji="0" lang="en-MY" sz="2400" b="1" i="0" u="none" strike="noStrike" kern="1200" cap="none" spc="0" normalizeH="0" baseline="0" noProof="0" dirty="0" smtClean="0">
              <a:ln>
                <a:noFill/>
              </a:ln>
              <a:solidFill>
                <a:srgbClr val="7030A0"/>
              </a:solidFill>
              <a:effectLst/>
              <a:uLnTx/>
              <a:uFillTx/>
              <a:latin typeface="Cambria" pitchFamily="18" charset="0"/>
              <a:ea typeface="+mn-ea"/>
              <a:cs typeface="+mn-cs"/>
            </a:endParaRPr>
          </a:p>
        </p:txBody>
      </p:sp>
      <p:cxnSp>
        <p:nvCxnSpPr>
          <p:cNvPr id="17" name="Straight Arrow Connector 16"/>
          <p:cNvCxnSpPr/>
          <p:nvPr/>
        </p:nvCxnSpPr>
        <p:spPr>
          <a:xfrm>
            <a:off x="6155023" y="2044021"/>
            <a:ext cx="2892" cy="15992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022B156B-59AE-415F-B24B-8756D48BB977}" type="slidenum">
              <a:rPr lang="en-MY" smtClean="0"/>
              <a:pPr/>
              <a:t>13</a:t>
            </a:fld>
            <a:endParaRPr lang="en-MY"/>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1000"/>
                                        <p:tgtEl>
                                          <p:spTgt spid="7">
                                            <p:txEl>
                                              <p:pRg st="0" end="0"/>
                                            </p:txEl>
                                          </p:spTgt>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Top)">
                                      <p:cBhvr>
                                        <p:cTn id="11" dur="500"/>
                                        <p:tgtEl>
                                          <p:spTgt spid="10"/>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slide(fromBottom)">
                                      <p:cBhvr>
                                        <p:cTn id="15" dur="1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slide(fromBottom)">
                                      <p:cBhvr>
                                        <p:cTn id="20" dur="1000"/>
                                        <p:tgtEl>
                                          <p:spTgt spid="12">
                                            <p:txEl>
                                              <p:pRg st="0" end="0"/>
                                            </p:txEl>
                                          </p:spTgt>
                                        </p:tgtEl>
                                      </p:cBhvr>
                                    </p:animEffect>
                                  </p:childTnLst>
                                </p:cTn>
                              </p:par>
                            </p:childTnLst>
                          </p:cTn>
                        </p:par>
                        <p:par>
                          <p:cTn id="21" fill="hold">
                            <p:stCondLst>
                              <p:cond delay="1000"/>
                            </p:stCondLst>
                            <p:childTnLst>
                              <p:par>
                                <p:cTn id="22" presetID="1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Bottom)">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lide(fromTop)">
                                      <p:cBhvr>
                                        <p:cTn id="29" dur="500"/>
                                        <p:tgtEl>
                                          <p:spTgt spid="17"/>
                                        </p:tgtEl>
                                      </p:cBhvr>
                                    </p:animEffect>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slide(fromBottom)">
                                      <p:cBhvr>
                                        <p:cTn id="33"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2" grpId="0" build="p"/>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304800"/>
            <a:ext cx="10058403" cy="665018"/>
          </a:xfrm>
        </p:spPr>
        <p:txBody>
          <a:bodyPr>
            <a:normAutofit/>
          </a:bodyPr>
          <a:lstStyle/>
          <a:p>
            <a:r>
              <a:rPr lang="en-US" sz="4000" b="1" dirty="0" smtClean="0"/>
              <a:t>Estrogen &amp; Homocysteine</a:t>
            </a:r>
            <a:endParaRPr lang="en-MY" sz="4000" b="1" dirty="0"/>
          </a:p>
        </p:txBody>
      </p:sp>
      <p:pic>
        <p:nvPicPr>
          <p:cNvPr id="1027" name="Picture 3" descr="H:\PhD\Articles\Article [in correction]\Migraine Hypothesis\GAN SH Figure 2.jpg"/>
          <p:cNvPicPr>
            <a:picLocks noChangeAspect="1" noChangeArrowheads="1"/>
          </p:cNvPicPr>
          <p:nvPr/>
        </p:nvPicPr>
        <p:blipFill>
          <a:blip r:embed="rId2" cstate="print"/>
          <a:srcRect/>
          <a:stretch>
            <a:fillRect/>
          </a:stretch>
        </p:blipFill>
        <p:spPr bwMode="auto">
          <a:xfrm>
            <a:off x="2355708" y="1039096"/>
            <a:ext cx="7804213" cy="5569527"/>
          </a:xfrm>
          <a:prstGeom prst="rect">
            <a:avLst/>
          </a:prstGeom>
          <a:noFill/>
        </p:spPr>
      </p:pic>
      <p:sp>
        <p:nvSpPr>
          <p:cNvPr id="8" name="TextBox 7"/>
          <p:cNvSpPr txBox="1"/>
          <p:nvPr/>
        </p:nvSpPr>
        <p:spPr>
          <a:xfrm>
            <a:off x="1122224" y="6151418"/>
            <a:ext cx="9975273" cy="523220"/>
          </a:xfrm>
          <a:prstGeom prst="rect">
            <a:avLst/>
          </a:prstGeom>
          <a:noFill/>
        </p:spPr>
        <p:txBody>
          <a:bodyPr wrap="square" rtlCol="0">
            <a:spAutoFit/>
          </a:bodyPr>
          <a:lstStyle/>
          <a:p>
            <a:pPr marL="0" lvl="1"/>
            <a:r>
              <a:rPr lang="en-US" sz="1400" b="1" dirty="0" smtClean="0">
                <a:solidFill>
                  <a:schemeClr val="tx2"/>
                </a:solidFill>
                <a:latin typeface="Calibri" pitchFamily="34" charset="0"/>
              </a:rPr>
              <a:t>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HL Tan, SH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   </a:t>
            </a:r>
            <a:r>
              <a:rPr lang="en-GB" sz="1400" dirty="0" smtClean="0">
                <a:solidFill>
                  <a:schemeClr val="tx2"/>
                </a:solidFill>
                <a:latin typeface="Calibri" pitchFamily="34" charset="0"/>
              </a:rPr>
              <a:t>Do folate, vitamins B</a:t>
            </a:r>
            <a:r>
              <a:rPr lang="en-GB" sz="1400" baseline="-25000" dirty="0" smtClean="0">
                <a:solidFill>
                  <a:schemeClr val="tx2"/>
                </a:solidFill>
                <a:latin typeface="Calibri" pitchFamily="34" charset="0"/>
              </a:rPr>
              <a:t>6</a:t>
            </a:r>
            <a:r>
              <a:rPr lang="en-GB" sz="1400" dirty="0" smtClean="0">
                <a:solidFill>
                  <a:schemeClr val="tx2"/>
                </a:solidFill>
                <a:latin typeface="Calibri" pitchFamily="34" charset="0"/>
              </a:rPr>
              <a:t> and B</a:t>
            </a:r>
            <a:r>
              <a:rPr lang="en-GB" sz="1400" baseline="-25000" dirty="0" smtClean="0">
                <a:solidFill>
                  <a:schemeClr val="tx2"/>
                </a:solidFill>
                <a:latin typeface="Calibri" pitchFamily="34" charset="0"/>
              </a:rPr>
              <a:t>12</a:t>
            </a:r>
            <a:r>
              <a:rPr lang="en-GB" sz="1400" dirty="0" smtClean="0">
                <a:solidFill>
                  <a:schemeClr val="tx2"/>
                </a:solidFill>
                <a:latin typeface="Calibri" pitchFamily="34" charset="0"/>
              </a:rPr>
              <a:t> play a role in the pathogenesis of migraine?: the role of </a:t>
            </a:r>
            <a:r>
              <a:rPr lang="en-GB" sz="1400" dirty="0" err="1" smtClean="0">
                <a:solidFill>
                  <a:schemeClr val="tx2"/>
                </a:solidFill>
                <a:latin typeface="Calibri" pitchFamily="34" charset="0"/>
              </a:rPr>
              <a:t>pharmacoepigenomics</a:t>
            </a:r>
            <a:r>
              <a:rPr lang="en-GB" sz="1400" dirty="0" smtClean="0">
                <a:solidFill>
                  <a:schemeClr val="tx2"/>
                </a:solidFill>
                <a:latin typeface="Calibri" pitchFamily="34" charset="0"/>
              </a:rPr>
              <a:t>.</a:t>
            </a:r>
            <a:r>
              <a:rPr lang="en-GB" sz="1400" i="1" dirty="0" smtClean="0">
                <a:solidFill>
                  <a:schemeClr val="tx2"/>
                </a:solidFill>
                <a:latin typeface="Calibri" pitchFamily="34" charset="0"/>
              </a:rPr>
              <a:t> </a:t>
            </a:r>
            <a:r>
              <a:rPr lang="en-MY" sz="1400" i="1" dirty="0" smtClean="0">
                <a:solidFill>
                  <a:schemeClr val="tx2"/>
                </a:solidFill>
                <a:latin typeface="Calibri" pitchFamily="34" charset="0"/>
              </a:rPr>
              <a:t>CNS &amp; Neurological Disorders Drug Targets</a:t>
            </a:r>
            <a:r>
              <a:rPr lang="en-MY" sz="1400" dirty="0" smtClean="0">
                <a:solidFill>
                  <a:schemeClr val="tx2"/>
                </a:solidFill>
                <a:latin typeface="Calibri" pitchFamily="34" charset="0"/>
              </a:rPr>
              <a:t>, </a:t>
            </a:r>
            <a:r>
              <a:rPr lang="en-US" sz="1400" dirty="0" smtClean="0">
                <a:solidFill>
                  <a:schemeClr val="tx2"/>
                </a:solidFill>
                <a:latin typeface="Calibri" pitchFamily="34" charset="0"/>
              </a:rPr>
              <a:t>2014;13(5):828-35. [ISI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p:txBody>
      </p:sp>
      <p:sp>
        <p:nvSpPr>
          <p:cNvPr id="9" name="Slide Number Placeholder 8"/>
          <p:cNvSpPr>
            <a:spLocks noGrp="1"/>
          </p:cNvSpPr>
          <p:nvPr>
            <p:ph type="sldNum" sz="quarter" idx="12"/>
          </p:nvPr>
        </p:nvSpPr>
        <p:spPr/>
        <p:txBody>
          <a:bodyPr/>
          <a:lstStyle/>
          <a:p>
            <a:fld id="{022B156B-59AE-415F-B24B-8756D48BB977}" type="slidenum">
              <a:rPr lang="en-MY" smtClean="0"/>
              <a:pPr/>
              <a:t>14</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Estrogen &amp; Vitamins</a:t>
            </a:r>
            <a:endParaRPr lang="en-MY" sz="4000" b="1" dirty="0"/>
          </a:p>
        </p:txBody>
      </p:sp>
      <p:sp>
        <p:nvSpPr>
          <p:cNvPr id="3" name="Content Placeholder 2"/>
          <p:cNvSpPr>
            <a:spLocks noGrp="1"/>
          </p:cNvSpPr>
          <p:nvPr>
            <p:ph idx="1"/>
          </p:nvPr>
        </p:nvSpPr>
        <p:spPr>
          <a:xfrm>
            <a:off x="1065215" y="1851086"/>
            <a:ext cx="10058400" cy="3591779"/>
          </a:xfrm>
        </p:spPr>
        <p:txBody>
          <a:bodyPr>
            <a:noAutofit/>
          </a:bodyPr>
          <a:lstStyle/>
          <a:p>
            <a:pPr algn="just">
              <a:lnSpc>
                <a:spcPct val="110000"/>
              </a:lnSpc>
              <a:buClr>
                <a:schemeClr val="accent1">
                  <a:lumMod val="75000"/>
                </a:schemeClr>
              </a:buClr>
            </a:pPr>
            <a:r>
              <a:rPr lang="en-GB" sz="2800" dirty="0" smtClean="0">
                <a:solidFill>
                  <a:schemeClr val="tx2">
                    <a:lumMod val="95000"/>
                    <a:lumOff val="5000"/>
                  </a:schemeClr>
                </a:solidFill>
                <a:latin typeface="Cambria" pitchFamily="18" charset="0"/>
              </a:rPr>
              <a:t>Vitamin B</a:t>
            </a:r>
            <a:r>
              <a:rPr lang="en-GB" sz="2800" baseline="-25000" dirty="0" smtClean="0">
                <a:solidFill>
                  <a:schemeClr val="tx2">
                    <a:lumMod val="95000"/>
                    <a:lumOff val="5000"/>
                  </a:schemeClr>
                </a:solidFill>
                <a:latin typeface="Cambria" pitchFamily="18" charset="0"/>
              </a:rPr>
              <a:t>6</a:t>
            </a:r>
            <a:r>
              <a:rPr lang="en-GB" sz="2800" dirty="0" smtClean="0">
                <a:solidFill>
                  <a:schemeClr val="tx2">
                    <a:lumMod val="95000"/>
                    <a:lumOff val="5000"/>
                  </a:schemeClr>
                </a:solidFill>
                <a:latin typeface="Cambria" pitchFamily="18" charset="0"/>
              </a:rPr>
              <a:t>  </a:t>
            </a:r>
            <a:r>
              <a:rPr lang="en-GB" sz="2800" dirty="0" smtClean="0">
                <a:solidFill>
                  <a:schemeClr val="tx2">
                    <a:lumMod val="95000"/>
                    <a:lumOff val="5000"/>
                  </a:schemeClr>
                </a:solidFill>
                <a:latin typeface="Cambria" pitchFamily="18" charset="0"/>
                <a:sym typeface="Wingdings" pitchFamily="2" charset="2"/>
              </a:rPr>
              <a:t> </a:t>
            </a:r>
            <a:r>
              <a:rPr lang="en-GB" sz="2800" dirty="0" smtClean="0">
                <a:solidFill>
                  <a:schemeClr val="tx2">
                    <a:lumMod val="95000"/>
                    <a:lumOff val="5000"/>
                  </a:schemeClr>
                </a:solidFill>
                <a:latin typeface="Cambria" pitchFamily="18" charset="0"/>
              </a:rPr>
              <a:t> decrease the biological activities of oestrogen.</a:t>
            </a:r>
          </a:p>
          <a:p>
            <a:pPr algn="just">
              <a:lnSpc>
                <a:spcPct val="110000"/>
              </a:lnSpc>
              <a:buClr>
                <a:schemeClr val="accent1">
                  <a:lumMod val="75000"/>
                </a:schemeClr>
              </a:buClr>
            </a:pPr>
            <a:r>
              <a:rPr lang="en-GB" sz="2800" dirty="0" smtClean="0">
                <a:solidFill>
                  <a:schemeClr val="tx2">
                    <a:lumMod val="95000"/>
                    <a:lumOff val="5000"/>
                  </a:schemeClr>
                </a:solidFill>
                <a:latin typeface="Cambria" pitchFamily="18" charset="0"/>
              </a:rPr>
              <a:t>Vitamins B</a:t>
            </a:r>
            <a:r>
              <a:rPr lang="en-GB" sz="2800" baseline="-25000" dirty="0" smtClean="0">
                <a:solidFill>
                  <a:schemeClr val="tx2">
                    <a:lumMod val="95000"/>
                    <a:lumOff val="5000"/>
                  </a:schemeClr>
                </a:solidFill>
                <a:latin typeface="Cambria" pitchFamily="18" charset="0"/>
              </a:rPr>
              <a:t>6</a:t>
            </a:r>
            <a:r>
              <a:rPr lang="en-GB" sz="2800" dirty="0" smtClean="0">
                <a:solidFill>
                  <a:schemeClr val="tx2">
                    <a:lumMod val="95000"/>
                    <a:lumOff val="5000"/>
                  </a:schemeClr>
                </a:solidFill>
                <a:latin typeface="Cambria" pitchFamily="18" charset="0"/>
              </a:rPr>
              <a:t>, B</a:t>
            </a:r>
            <a:r>
              <a:rPr lang="en-GB" sz="2800" baseline="-25000" dirty="0" smtClean="0">
                <a:solidFill>
                  <a:schemeClr val="tx2">
                    <a:lumMod val="95000"/>
                    <a:lumOff val="5000"/>
                  </a:schemeClr>
                </a:solidFill>
                <a:latin typeface="Cambria" pitchFamily="18" charset="0"/>
              </a:rPr>
              <a:t>12</a:t>
            </a:r>
            <a:r>
              <a:rPr lang="en-GB" sz="2800" dirty="0" smtClean="0">
                <a:solidFill>
                  <a:schemeClr val="tx2">
                    <a:lumMod val="95000"/>
                    <a:lumOff val="5000"/>
                  </a:schemeClr>
                </a:solidFill>
                <a:latin typeface="Cambria" pitchFamily="18" charset="0"/>
              </a:rPr>
              <a:t> and folate are key cofactors of the enzymes implicated in oestrogen conjugation and methylation. </a:t>
            </a:r>
          </a:p>
          <a:p>
            <a:pPr algn="just">
              <a:lnSpc>
                <a:spcPct val="110000"/>
              </a:lnSpc>
              <a:buClr>
                <a:schemeClr val="accent1">
                  <a:lumMod val="75000"/>
                </a:schemeClr>
              </a:buClr>
            </a:pPr>
            <a:r>
              <a:rPr lang="en-GB" sz="2800" dirty="0" smtClean="0">
                <a:solidFill>
                  <a:schemeClr val="tx2">
                    <a:lumMod val="95000"/>
                    <a:lumOff val="5000"/>
                  </a:schemeClr>
                </a:solidFill>
                <a:latin typeface="Cambria" pitchFamily="18" charset="0"/>
              </a:rPr>
              <a:t>Therefore, diminished concentrations of B vitamins can upset oestrogen detoxification and cause higher levels of circulating oestrogen</a:t>
            </a:r>
            <a:endParaRPr lang="en-MY" sz="2800" dirty="0" smtClean="0">
              <a:solidFill>
                <a:schemeClr val="tx2">
                  <a:lumMod val="95000"/>
                  <a:lumOff val="5000"/>
                </a:schemeClr>
              </a:solidFill>
              <a:latin typeface="Cambria" pitchFamily="18" charset="0"/>
            </a:endParaRPr>
          </a:p>
        </p:txBody>
      </p:sp>
      <p:sp>
        <p:nvSpPr>
          <p:cNvPr id="4" name="Slide Number Placeholder 3"/>
          <p:cNvSpPr>
            <a:spLocks noGrp="1"/>
          </p:cNvSpPr>
          <p:nvPr>
            <p:ph type="sldNum" sz="quarter" idx="12"/>
          </p:nvPr>
        </p:nvSpPr>
        <p:spPr/>
        <p:txBody>
          <a:bodyPr/>
          <a:lstStyle/>
          <a:p>
            <a:fld id="{022B156B-59AE-415F-B24B-8756D48BB977}" type="slidenum">
              <a:rPr lang="en-MY" smtClean="0"/>
              <a:pPr/>
              <a:t>15</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304800"/>
            <a:ext cx="10058403" cy="720436"/>
          </a:xfrm>
        </p:spPr>
        <p:txBody>
          <a:bodyPr>
            <a:normAutofit/>
          </a:bodyPr>
          <a:lstStyle/>
          <a:p>
            <a:r>
              <a:rPr lang="en-US" sz="4000" b="1" dirty="0" smtClean="0"/>
              <a:t>Estrogen &amp; Homocysteine</a:t>
            </a:r>
            <a:endParaRPr lang="en-MY" sz="4000" b="1" dirty="0"/>
          </a:p>
        </p:txBody>
      </p:sp>
      <p:pic>
        <p:nvPicPr>
          <p:cNvPr id="2050" name="Picture 2" descr="H:\PhD\Articles\Article [in correction]\Migraine Hypothesis\Figures\GAN SH Figure 3.jpg"/>
          <p:cNvPicPr>
            <a:picLocks noChangeAspect="1" noChangeArrowheads="1"/>
          </p:cNvPicPr>
          <p:nvPr/>
        </p:nvPicPr>
        <p:blipFill>
          <a:blip r:embed="rId2" cstate="print"/>
          <a:srcRect/>
          <a:stretch>
            <a:fillRect/>
          </a:stretch>
        </p:blipFill>
        <p:spPr bwMode="auto">
          <a:xfrm>
            <a:off x="2371725" y="1023794"/>
            <a:ext cx="7662835" cy="5473989"/>
          </a:xfrm>
          <a:prstGeom prst="rect">
            <a:avLst/>
          </a:prstGeom>
          <a:noFill/>
        </p:spPr>
      </p:pic>
      <p:sp>
        <p:nvSpPr>
          <p:cNvPr id="6" name="TextBox 5"/>
          <p:cNvSpPr txBox="1"/>
          <p:nvPr/>
        </p:nvSpPr>
        <p:spPr>
          <a:xfrm>
            <a:off x="1122224" y="6303823"/>
            <a:ext cx="9975273" cy="523220"/>
          </a:xfrm>
          <a:prstGeom prst="rect">
            <a:avLst/>
          </a:prstGeom>
          <a:noFill/>
        </p:spPr>
        <p:txBody>
          <a:bodyPr wrap="square" rtlCol="0">
            <a:spAutoFit/>
          </a:bodyPr>
          <a:lstStyle/>
          <a:p>
            <a:pPr marL="0" lvl="1"/>
            <a:r>
              <a:rPr lang="en-US" sz="1400" b="1" dirty="0" smtClean="0">
                <a:solidFill>
                  <a:schemeClr val="tx2"/>
                </a:solidFill>
                <a:latin typeface="Calibri" pitchFamily="34" charset="0"/>
              </a:rPr>
              <a:t>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HL Tan, SH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   </a:t>
            </a:r>
            <a:r>
              <a:rPr lang="en-GB" sz="1400" dirty="0" smtClean="0">
                <a:solidFill>
                  <a:schemeClr val="tx2"/>
                </a:solidFill>
                <a:latin typeface="Calibri" pitchFamily="34" charset="0"/>
              </a:rPr>
              <a:t>Do folate, vitamins B</a:t>
            </a:r>
            <a:r>
              <a:rPr lang="en-GB" sz="1400" baseline="-25000" dirty="0" smtClean="0">
                <a:solidFill>
                  <a:schemeClr val="tx2"/>
                </a:solidFill>
                <a:latin typeface="Calibri" pitchFamily="34" charset="0"/>
              </a:rPr>
              <a:t>6</a:t>
            </a:r>
            <a:r>
              <a:rPr lang="en-GB" sz="1400" dirty="0" smtClean="0">
                <a:solidFill>
                  <a:schemeClr val="tx2"/>
                </a:solidFill>
                <a:latin typeface="Calibri" pitchFamily="34" charset="0"/>
              </a:rPr>
              <a:t> and B</a:t>
            </a:r>
            <a:r>
              <a:rPr lang="en-GB" sz="1400" baseline="-25000" dirty="0" smtClean="0">
                <a:solidFill>
                  <a:schemeClr val="tx2"/>
                </a:solidFill>
                <a:latin typeface="Calibri" pitchFamily="34" charset="0"/>
              </a:rPr>
              <a:t>12</a:t>
            </a:r>
            <a:r>
              <a:rPr lang="en-GB" sz="1400" dirty="0" smtClean="0">
                <a:solidFill>
                  <a:schemeClr val="tx2"/>
                </a:solidFill>
                <a:latin typeface="Calibri" pitchFamily="34" charset="0"/>
              </a:rPr>
              <a:t> play a role in the pathogenesis of migraine?: the role of </a:t>
            </a:r>
            <a:r>
              <a:rPr lang="en-GB" sz="1400" dirty="0" err="1" smtClean="0">
                <a:solidFill>
                  <a:schemeClr val="tx2"/>
                </a:solidFill>
                <a:latin typeface="Calibri" pitchFamily="34" charset="0"/>
              </a:rPr>
              <a:t>pharmacoepigenomics</a:t>
            </a:r>
            <a:r>
              <a:rPr lang="en-GB" sz="1400" dirty="0" smtClean="0">
                <a:solidFill>
                  <a:schemeClr val="tx2"/>
                </a:solidFill>
                <a:latin typeface="Calibri" pitchFamily="34" charset="0"/>
              </a:rPr>
              <a:t>.</a:t>
            </a:r>
            <a:r>
              <a:rPr lang="en-GB" sz="1400" i="1" dirty="0" smtClean="0">
                <a:solidFill>
                  <a:schemeClr val="tx2"/>
                </a:solidFill>
                <a:latin typeface="Calibri" pitchFamily="34" charset="0"/>
              </a:rPr>
              <a:t> </a:t>
            </a:r>
            <a:r>
              <a:rPr lang="en-MY" sz="1400" i="1" dirty="0" smtClean="0">
                <a:solidFill>
                  <a:schemeClr val="tx2"/>
                </a:solidFill>
                <a:latin typeface="Calibri" pitchFamily="34" charset="0"/>
              </a:rPr>
              <a:t>CNS &amp; Neurological Disorders Drug Targets</a:t>
            </a:r>
            <a:r>
              <a:rPr lang="en-MY" sz="1400" dirty="0" smtClean="0">
                <a:solidFill>
                  <a:schemeClr val="tx2"/>
                </a:solidFill>
                <a:latin typeface="Calibri" pitchFamily="34" charset="0"/>
              </a:rPr>
              <a:t>, </a:t>
            </a:r>
            <a:r>
              <a:rPr lang="en-US" sz="1400" dirty="0" smtClean="0">
                <a:solidFill>
                  <a:schemeClr val="tx2"/>
                </a:solidFill>
                <a:latin typeface="Calibri" pitchFamily="34" charset="0"/>
              </a:rPr>
              <a:t>2014;13(5):828-35. [ISI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p:txBody>
      </p:sp>
      <p:sp>
        <p:nvSpPr>
          <p:cNvPr id="7" name="Slide Number Placeholder 6"/>
          <p:cNvSpPr>
            <a:spLocks noGrp="1"/>
          </p:cNvSpPr>
          <p:nvPr>
            <p:ph type="sldNum" sz="quarter" idx="12"/>
          </p:nvPr>
        </p:nvSpPr>
        <p:spPr/>
        <p:txBody>
          <a:bodyPr/>
          <a:lstStyle/>
          <a:p>
            <a:fld id="{022B156B-59AE-415F-B24B-8756D48BB977}" type="slidenum">
              <a:rPr lang="en-MY" smtClean="0"/>
              <a:pPr/>
              <a:t>16</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304800"/>
            <a:ext cx="10058403" cy="720436"/>
          </a:xfrm>
        </p:spPr>
        <p:txBody>
          <a:bodyPr>
            <a:normAutofit/>
          </a:bodyPr>
          <a:lstStyle/>
          <a:p>
            <a:r>
              <a:rPr lang="en-US" sz="4000" b="1" dirty="0" smtClean="0"/>
              <a:t>Estrogen &amp; Homocysteine</a:t>
            </a:r>
            <a:endParaRPr lang="en-MY" sz="4000" b="1" dirty="0"/>
          </a:p>
        </p:txBody>
      </p:sp>
      <p:pic>
        <p:nvPicPr>
          <p:cNvPr id="3075" name="Picture 3" descr="H:\PhD\Articles\Article [in correction]\Migraine Hypothesis\Figures\GAN SH Figure 4.jpg"/>
          <p:cNvPicPr>
            <a:picLocks noChangeAspect="1" noChangeArrowheads="1"/>
          </p:cNvPicPr>
          <p:nvPr/>
        </p:nvPicPr>
        <p:blipFill>
          <a:blip r:embed="rId2" cstate="print"/>
          <a:srcRect/>
          <a:stretch>
            <a:fillRect/>
          </a:stretch>
        </p:blipFill>
        <p:spPr bwMode="auto">
          <a:xfrm>
            <a:off x="2087708" y="1001713"/>
            <a:ext cx="7867565" cy="5620760"/>
          </a:xfrm>
          <a:prstGeom prst="rect">
            <a:avLst/>
          </a:prstGeom>
          <a:noFill/>
        </p:spPr>
      </p:pic>
      <p:sp>
        <p:nvSpPr>
          <p:cNvPr id="6" name="TextBox 5"/>
          <p:cNvSpPr txBox="1"/>
          <p:nvPr/>
        </p:nvSpPr>
        <p:spPr>
          <a:xfrm>
            <a:off x="1122224" y="6331533"/>
            <a:ext cx="9975273" cy="523220"/>
          </a:xfrm>
          <a:prstGeom prst="rect">
            <a:avLst/>
          </a:prstGeom>
          <a:noFill/>
        </p:spPr>
        <p:txBody>
          <a:bodyPr wrap="square" rtlCol="0">
            <a:spAutoFit/>
          </a:bodyPr>
          <a:lstStyle/>
          <a:p>
            <a:pPr marL="0" lvl="1"/>
            <a:r>
              <a:rPr lang="en-US" sz="1400" b="1" dirty="0" smtClean="0">
                <a:solidFill>
                  <a:schemeClr val="tx2"/>
                </a:solidFill>
                <a:latin typeface="Calibri" pitchFamily="34" charset="0"/>
              </a:rPr>
              <a:t>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HL Tan, SH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   </a:t>
            </a:r>
            <a:r>
              <a:rPr lang="en-GB" sz="1400" dirty="0" smtClean="0">
                <a:solidFill>
                  <a:schemeClr val="tx2"/>
                </a:solidFill>
                <a:latin typeface="Calibri" pitchFamily="34" charset="0"/>
              </a:rPr>
              <a:t>Do folate, vitamins B</a:t>
            </a:r>
            <a:r>
              <a:rPr lang="en-GB" sz="1400" baseline="-25000" dirty="0" smtClean="0">
                <a:solidFill>
                  <a:schemeClr val="tx2"/>
                </a:solidFill>
                <a:latin typeface="Calibri" pitchFamily="34" charset="0"/>
              </a:rPr>
              <a:t>6</a:t>
            </a:r>
            <a:r>
              <a:rPr lang="en-GB" sz="1400" dirty="0" smtClean="0">
                <a:solidFill>
                  <a:schemeClr val="tx2"/>
                </a:solidFill>
                <a:latin typeface="Calibri" pitchFamily="34" charset="0"/>
              </a:rPr>
              <a:t> and B</a:t>
            </a:r>
            <a:r>
              <a:rPr lang="en-GB" sz="1400" baseline="-25000" dirty="0" smtClean="0">
                <a:solidFill>
                  <a:schemeClr val="tx2"/>
                </a:solidFill>
                <a:latin typeface="Calibri" pitchFamily="34" charset="0"/>
              </a:rPr>
              <a:t>12</a:t>
            </a:r>
            <a:r>
              <a:rPr lang="en-GB" sz="1400" dirty="0" smtClean="0">
                <a:solidFill>
                  <a:schemeClr val="tx2"/>
                </a:solidFill>
                <a:latin typeface="Calibri" pitchFamily="34" charset="0"/>
              </a:rPr>
              <a:t> play a role in the pathogenesis of migraine?: the role of </a:t>
            </a:r>
            <a:r>
              <a:rPr lang="en-GB" sz="1400" dirty="0" err="1" smtClean="0">
                <a:solidFill>
                  <a:schemeClr val="tx2"/>
                </a:solidFill>
                <a:latin typeface="Calibri" pitchFamily="34" charset="0"/>
              </a:rPr>
              <a:t>pharmacoepigenomics</a:t>
            </a:r>
            <a:r>
              <a:rPr lang="en-GB" sz="1400" dirty="0" smtClean="0">
                <a:solidFill>
                  <a:schemeClr val="tx2"/>
                </a:solidFill>
                <a:latin typeface="Calibri" pitchFamily="34" charset="0"/>
              </a:rPr>
              <a:t>.</a:t>
            </a:r>
            <a:r>
              <a:rPr lang="en-GB" sz="1400" i="1" dirty="0" smtClean="0">
                <a:solidFill>
                  <a:schemeClr val="tx2"/>
                </a:solidFill>
                <a:latin typeface="Calibri" pitchFamily="34" charset="0"/>
              </a:rPr>
              <a:t> </a:t>
            </a:r>
            <a:r>
              <a:rPr lang="en-MY" sz="1400" i="1" dirty="0" smtClean="0">
                <a:solidFill>
                  <a:schemeClr val="tx2"/>
                </a:solidFill>
                <a:latin typeface="Calibri" pitchFamily="34" charset="0"/>
              </a:rPr>
              <a:t>CNS &amp; Neurological Disorders Drug Targets</a:t>
            </a:r>
            <a:r>
              <a:rPr lang="en-MY" sz="1400" dirty="0" smtClean="0">
                <a:solidFill>
                  <a:schemeClr val="tx2"/>
                </a:solidFill>
                <a:latin typeface="Calibri" pitchFamily="34" charset="0"/>
              </a:rPr>
              <a:t>, </a:t>
            </a:r>
            <a:r>
              <a:rPr lang="en-US" sz="1400" dirty="0" smtClean="0">
                <a:solidFill>
                  <a:schemeClr val="tx2"/>
                </a:solidFill>
                <a:latin typeface="Calibri" pitchFamily="34" charset="0"/>
              </a:rPr>
              <a:t>2014;13(5):828-35. [ISI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p:txBody>
      </p:sp>
      <p:sp>
        <p:nvSpPr>
          <p:cNvPr id="7" name="Slide Number Placeholder 6"/>
          <p:cNvSpPr>
            <a:spLocks noGrp="1"/>
          </p:cNvSpPr>
          <p:nvPr>
            <p:ph type="sldNum" sz="quarter" idx="12"/>
          </p:nvPr>
        </p:nvSpPr>
        <p:spPr/>
        <p:txBody>
          <a:bodyPr/>
          <a:lstStyle/>
          <a:p>
            <a:fld id="{022B156B-59AE-415F-B24B-8756D48BB977}" type="slidenum">
              <a:rPr lang="en-MY" smtClean="0"/>
              <a:pPr/>
              <a:t>17</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Hypothesis </a:t>
            </a:r>
            <a:endParaRPr lang="en-MY" sz="4000" b="1" dirty="0"/>
          </a:p>
        </p:txBody>
      </p:sp>
      <p:sp>
        <p:nvSpPr>
          <p:cNvPr id="3" name="Content Placeholder 2"/>
          <p:cNvSpPr>
            <a:spLocks noGrp="1"/>
          </p:cNvSpPr>
          <p:nvPr>
            <p:ph idx="1"/>
          </p:nvPr>
        </p:nvSpPr>
        <p:spPr>
          <a:xfrm>
            <a:off x="1065215" y="1851078"/>
            <a:ext cx="10058400" cy="3829286"/>
          </a:xfrm>
        </p:spPr>
        <p:txBody>
          <a:bodyPr>
            <a:noAutofit/>
          </a:bodyPr>
          <a:lstStyle/>
          <a:p>
            <a:r>
              <a:rPr lang="en-GB" dirty="0" smtClean="0">
                <a:solidFill>
                  <a:schemeClr val="tx2">
                    <a:lumMod val="95000"/>
                    <a:lumOff val="5000"/>
                  </a:schemeClr>
                </a:solidFill>
                <a:latin typeface="Calibri" pitchFamily="34" charset="0"/>
              </a:rPr>
              <a:t>The role of epigenetics in migraine is a new, unexplored field that has pharmacological implications. </a:t>
            </a:r>
          </a:p>
          <a:p>
            <a:r>
              <a:rPr lang="en-GB" dirty="0" smtClean="0">
                <a:solidFill>
                  <a:schemeClr val="tx2">
                    <a:lumMod val="95000"/>
                    <a:lumOff val="5000"/>
                  </a:schemeClr>
                </a:solidFill>
                <a:latin typeface="Calibri" pitchFamily="34" charset="0"/>
              </a:rPr>
              <a:t>The proposed study of vitamin supplements aims to examine the reduction of homocysteine levels associated with the </a:t>
            </a:r>
            <a:r>
              <a:rPr lang="en-GB" i="1" dirty="0" smtClean="0">
                <a:solidFill>
                  <a:schemeClr val="tx2">
                    <a:lumMod val="95000"/>
                    <a:lumOff val="5000"/>
                  </a:schemeClr>
                </a:solidFill>
                <a:latin typeface="Calibri" pitchFamily="34" charset="0"/>
              </a:rPr>
              <a:t>MTHFR C677T</a:t>
            </a:r>
            <a:r>
              <a:rPr lang="en-GB" dirty="0" smtClean="0">
                <a:solidFill>
                  <a:schemeClr val="tx2">
                    <a:lumMod val="95000"/>
                    <a:lumOff val="5000"/>
                  </a:schemeClr>
                </a:solidFill>
                <a:latin typeface="Calibri" pitchFamily="34" charset="0"/>
              </a:rPr>
              <a:t> polymorphism in migraine patients. </a:t>
            </a:r>
          </a:p>
          <a:p>
            <a:r>
              <a:rPr lang="en-GB" dirty="0" smtClean="0">
                <a:solidFill>
                  <a:schemeClr val="tx2">
                    <a:lumMod val="95000"/>
                    <a:lumOff val="5000"/>
                  </a:schemeClr>
                </a:solidFill>
                <a:latin typeface="Calibri" pitchFamily="34" charset="0"/>
              </a:rPr>
              <a:t>It would also be interesting to study the DNA methylation profiles of the promoter regions of candidate genes in migraine patients to better explain migraine occurrence. </a:t>
            </a:r>
            <a:endParaRPr lang="en-MY" dirty="0">
              <a:solidFill>
                <a:schemeClr val="tx2">
                  <a:lumMod val="95000"/>
                  <a:lumOff val="5000"/>
                </a:schemeClr>
              </a:solidFill>
              <a:latin typeface="Calibri" pitchFamily="34" charset="0"/>
            </a:endParaRPr>
          </a:p>
        </p:txBody>
      </p:sp>
      <p:sp>
        <p:nvSpPr>
          <p:cNvPr id="4" name="Slide Number Placeholder 3"/>
          <p:cNvSpPr>
            <a:spLocks noGrp="1"/>
          </p:cNvSpPr>
          <p:nvPr>
            <p:ph type="sldNum" sz="quarter" idx="12"/>
          </p:nvPr>
        </p:nvSpPr>
        <p:spPr/>
        <p:txBody>
          <a:bodyPr/>
          <a:lstStyle/>
          <a:p>
            <a:fld id="{022B156B-59AE-415F-B24B-8756D48BB977}" type="slidenum">
              <a:rPr lang="en-MY" smtClean="0"/>
              <a:pPr/>
              <a:t>18</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497" y="1011383"/>
            <a:ext cx="8438737" cy="5472544"/>
          </a:xfrm>
        </p:spPr>
        <p:txBody>
          <a:bodyPr>
            <a:normAutofit fontScale="90000"/>
          </a:bodyPr>
          <a:lstStyle/>
          <a:p>
            <a:r>
              <a:rPr lang="en-US" b="1" dirty="0" smtClean="0">
                <a:solidFill>
                  <a:schemeClr val="tx2">
                    <a:lumMod val="95000"/>
                    <a:lumOff val="5000"/>
                  </a:schemeClr>
                </a:solidFill>
                <a:latin typeface="Calibri" pitchFamily="34" charset="0"/>
              </a:rPr>
              <a:t>Munvar </a:t>
            </a:r>
            <a:r>
              <a:rPr lang="en-US" b="1" dirty="0" err="1" smtClean="0">
                <a:solidFill>
                  <a:schemeClr val="tx2">
                    <a:lumMod val="95000"/>
                    <a:lumOff val="5000"/>
                  </a:schemeClr>
                </a:solidFill>
                <a:latin typeface="Calibri" pitchFamily="34" charset="0"/>
              </a:rPr>
              <a:t>Miya</a:t>
            </a:r>
            <a:r>
              <a:rPr lang="en-US" b="1" dirty="0" smtClean="0">
                <a:solidFill>
                  <a:schemeClr val="tx2">
                    <a:lumMod val="95000"/>
                    <a:lumOff val="5000"/>
                  </a:schemeClr>
                </a:solidFill>
                <a:latin typeface="Calibri" pitchFamily="34" charset="0"/>
              </a:rPr>
              <a:t> </a:t>
            </a:r>
            <a:r>
              <a:rPr lang="en-US" b="1" dirty="0" err="1" smtClean="0">
                <a:solidFill>
                  <a:schemeClr val="tx2">
                    <a:lumMod val="95000"/>
                    <a:lumOff val="5000"/>
                  </a:schemeClr>
                </a:solidFill>
                <a:latin typeface="Calibri" pitchFamily="34" charset="0"/>
              </a:rPr>
              <a:t>Shaik</a:t>
            </a:r>
            <a:r>
              <a:rPr lang="en-US" sz="3600" b="1" dirty="0" smtClean="0">
                <a:solidFill>
                  <a:schemeClr val="tx2">
                    <a:lumMod val="95000"/>
                    <a:lumOff val="5000"/>
                  </a:schemeClr>
                </a:solidFill>
                <a:latin typeface="Calibri" pitchFamily="34" charset="0"/>
              </a:rPr>
              <a:t/>
            </a:r>
            <a:br>
              <a:rPr lang="en-US" sz="3600" b="1" dirty="0" smtClean="0">
                <a:solidFill>
                  <a:schemeClr val="tx2">
                    <a:lumMod val="95000"/>
                    <a:lumOff val="5000"/>
                  </a:schemeClr>
                </a:solidFill>
                <a:latin typeface="Calibri" pitchFamily="34" charset="0"/>
              </a:rPr>
            </a:br>
            <a:r>
              <a:rPr lang="en-US" sz="3600" b="1" dirty="0" smtClean="0">
                <a:solidFill>
                  <a:schemeClr val="tx2">
                    <a:lumMod val="95000"/>
                    <a:lumOff val="5000"/>
                  </a:schemeClr>
                </a:solidFill>
                <a:latin typeface="Calibri" pitchFamily="34" charset="0"/>
              </a:rPr>
              <a:t>Human Genome Centre</a:t>
            </a:r>
            <a:br>
              <a:rPr lang="en-US" sz="3600" b="1" dirty="0" smtClean="0">
                <a:solidFill>
                  <a:schemeClr val="tx2">
                    <a:lumMod val="95000"/>
                    <a:lumOff val="5000"/>
                  </a:schemeClr>
                </a:solidFill>
                <a:latin typeface="Calibri" pitchFamily="34" charset="0"/>
              </a:rPr>
            </a:br>
            <a:r>
              <a:rPr lang="en-US" sz="3600" b="1" dirty="0" smtClean="0">
                <a:solidFill>
                  <a:schemeClr val="tx2">
                    <a:lumMod val="95000"/>
                    <a:lumOff val="5000"/>
                  </a:schemeClr>
                </a:solidFill>
                <a:latin typeface="Calibri" pitchFamily="34" charset="0"/>
              </a:rPr>
              <a:t>School of Medical Sciences, </a:t>
            </a:r>
            <a:br>
              <a:rPr lang="en-US" sz="3600" b="1" dirty="0" smtClean="0">
                <a:solidFill>
                  <a:schemeClr val="tx2">
                    <a:lumMod val="95000"/>
                    <a:lumOff val="5000"/>
                  </a:schemeClr>
                </a:solidFill>
                <a:latin typeface="Calibri" pitchFamily="34" charset="0"/>
              </a:rPr>
            </a:br>
            <a:r>
              <a:rPr lang="en-US" sz="3600" b="1" dirty="0" err="1" smtClean="0">
                <a:solidFill>
                  <a:schemeClr val="tx2">
                    <a:lumMod val="95000"/>
                    <a:lumOff val="5000"/>
                  </a:schemeClr>
                </a:solidFill>
                <a:latin typeface="Calibri" pitchFamily="34" charset="0"/>
              </a:rPr>
              <a:t>Universiti</a:t>
            </a:r>
            <a:r>
              <a:rPr lang="en-US" sz="3600" b="1" dirty="0" smtClean="0">
                <a:solidFill>
                  <a:schemeClr val="tx2">
                    <a:lumMod val="95000"/>
                    <a:lumOff val="5000"/>
                  </a:schemeClr>
                </a:solidFill>
                <a:latin typeface="Calibri" pitchFamily="34" charset="0"/>
              </a:rPr>
              <a:t> </a:t>
            </a:r>
            <a:r>
              <a:rPr lang="en-US" sz="3600" b="1" dirty="0" err="1" smtClean="0">
                <a:solidFill>
                  <a:schemeClr val="tx2">
                    <a:lumMod val="95000"/>
                    <a:lumOff val="5000"/>
                  </a:schemeClr>
                </a:solidFill>
                <a:latin typeface="Calibri" pitchFamily="34" charset="0"/>
              </a:rPr>
              <a:t>Sains</a:t>
            </a:r>
            <a:r>
              <a:rPr lang="en-US" sz="3600" b="1" dirty="0" smtClean="0">
                <a:solidFill>
                  <a:schemeClr val="tx2">
                    <a:lumMod val="95000"/>
                    <a:lumOff val="5000"/>
                  </a:schemeClr>
                </a:solidFill>
                <a:latin typeface="Calibri" pitchFamily="34" charset="0"/>
              </a:rPr>
              <a:t> Malaysia</a:t>
            </a:r>
            <a:br>
              <a:rPr lang="en-US" sz="3600" b="1" dirty="0" smtClean="0">
                <a:solidFill>
                  <a:schemeClr val="tx2">
                    <a:lumMod val="95000"/>
                    <a:lumOff val="5000"/>
                  </a:schemeClr>
                </a:solidFill>
                <a:latin typeface="Calibri" pitchFamily="34" charset="0"/>
              </a:rPr>
            </a:br>
            <a:r>
              <a:rPr lang="en-US" sz="3600" b="1" dirty="0" err="1" smtClean="0">
                <a:solidFill>
                  <a:schemeClr val="tx2">
                    <a:lumMod val="95000"/>
                    <a:lumOff val="5000"/>
                  </a:schemeClr>
                </a:solidFill>
                <a:latin typeface="Calibri" pitchFamily="34" charset="0"/>
              </a:rPr>
              <a:t>Kubang</a:t>
            </a:r>
            <a:r>
              <a:rPr lang="en-US" sz="3600" b="1" dirty="0" smtClean="0">
                <a:solidFill>
                  <a:schemeClr val="tx2">
                    <a:lumMod val="95000"/>
                    <a:lumOff val="5000"/>
                  </a:schemeClr>
                </a:solidFill>
                <a:latin typeface="Calibri" pitchFamily="34" charset="0"/>
              </a:rPr>
              <a:t> </a:t>
            </a:r>
            <a:r>
              <a:rPr lang="en-US" sz="3600" b="1" dirty="0" err="1" smtClean="0">
                <a:solidFill>
                  <a:schemeClr val="tx2">
                    <a:lumMod val="95000"/>
                    <a:lumOff val="5000"/>
                  </a:schemeClr>
                </a:solidFill>
                <a:latin typeface="Calibri" pitchFamily="34" charset="0"/>
              </a:rPr>
              <a:t>Kerian</a:t>
            </a:r>
            <a:r>
              <a:rPr lang="en-US" sz="3600" b="1" dirty="0" smtClean="0">
                <a:solidFill>
                  <a:schemeClr val="tx2">
                    <a:lumMod val="95000"/>
                    <a:lumOff val="5000"/>
                  </a:schemeClr>
                </a:solidFill>
                <a:latin typeface="Calibri" pitchFamily="34" charset="0"/>
              </a:rPr>
              <a:t>, 16150</a:t>
            </a:r>
            <a:br>
              <a:rPr lang="en-US" sz="3600" b="1" dirty="0" smtClean="0">
                <a:solidFill>
                  <a:schemeClr val="tx2">
                    <a:lumMod val="95000"/>
                    <a:lumOff val="5000"/>
                  </a:schemeClr>
                </a:solidFill>
                <a:latin typeface="Calibri" pitchFamily="34" charset="0"/>
              </a:rPr>
            </a:br>
            <a:r>
              <a:rPr lang="en-US" sz="3600" b="1" dirty="0" smtClean="0">
                <a:solidFill>
                  <a:schemeClr val="tx2">
                    <a:lumMod val="95000"/>
                    <a:lumOff val="5000"/>
                  </a:schemeClr>
                </a:solidFill>
                <a:latin typeface="Calibri" pitchFamily="34" charset="0"/>
              </a:rPr>
              <a:t>Kelantan, Malaysia</a:t>
            </a:r>
            <a:br>
              <a:rPr lang="en-US" sz="3600" b="1" dirty="0" smtClean="0">
                <a:solidFill>
                  <a:schemeClr val="tx2">
                    <a:lumMod val="95000"/>
                    <a:lumOff val="5000"/>
                  </a:schemeClr>
                </a:solidFill>
                <a:latin typeface="Calibri" pitchFamily="34" charset="0"/>
              </a:rPr>
            </a:br>
            <a:r>
              <a:rPr lang="en-US" sz="3600" b="1" dirty="0" smtClean="0">
                <a:solidFill>
                  <a:schemeClr val="tx2">
                    <a:lumMod val="95000"/>
                    <a:lumOff val="5000"/>
                  </a:schemeClr>
                </a:solidFill>
                <a:latin typeface="Calibri" pitchFamily="34" charset="0"/>
              </a:rPr>
              <a:t>H/P: +60-10-9227448</a:t>
            </a:r>
            <a:br>
              <a:rPr lang="en-US" sz="3600" b="1" dirty="0" smtClean="0">
                <a:solidFill>
                  <a:schemeClr val="tx2">
                    <a:lumMod val="95000"/>
                    <a:lumOff val="5000"/>
                  </a:schemeClr>
                </a:solidFill>
                <a:latin typeface="Calibri" pitchFamily="34" charset="0"/>
              </a:rPr>
            </a:br>
            <a:r>
              <a:rPr lang="en-US" sz="3600" b="1" dirty="0" smtClean="0">
                <a:solidFill>
                  <a:schemeClr val="tx2">
                    <a:lumMod val="95000"/>
                    <a:lumOff val="5000"/>
                  </a:schemeClr>
                </a:solidFill>
                <a:latin typeface="Calibri" pitchFamily="34" charset="0"/>
              </a:rPr>
              <a:t/>
            </a:r>
            <a:br>
              <a:rPr lang="en-US" sz="3600" b="1" dirty="0" smtClean="0">
                <a:solidFill>
                  <a:schemeClr val="tx2">
                    <a:lumMod val="95000"/>
                    <a:lumOff val="5000"/>
                  </a:schemeClr>
                </a:solidFill>
                <a:latin typeface="Calibri" pitchFamily="34" charset="0"/>
              </a:rPr>
            </a:br>
            <a:r>
              <a:rPr lang="en-US" sz="3600" b="1" dirty="0" smtClean="0">
                <a:solidFill>
                  <a:schemeClr val="tx2">
                    <a:lumMod val="95000"/>
                    <a:lumOff val="5000"/>
                  </a:schemeClr>
                </a:solidFill>
                <a:latin typeface="Calibri" pitchFamily="34" charset="0"/>
              </a:rPr>
              <a:t>Email: munvar.shaik@gmail.com</a:t>
            </a:r>
            <a:br>
              <a:rPr lang="en-US" sz="3600" b="1" dirty="0" smtClean="0">
                <a:solidFill>
                  <a:schemeClr val="tx2">
                    <a:lumMod val="95000"/>
                    <a:lumOff val="5000"/>
                  </a:schemeClr>
                </a:solidFill>
                <a:latin typeface="Calibri" pitchFamily="34" charset="0"/>
              </a:rPr>
            </a:br>
            <a:r>
              <a:rPr lang="en-US" sz="3600" b="1" dirty="0" smtClean="0">
                <a:solidFill>
                  <a:schemeClr val="tx2">
                    <a:lumMod val="95000"/>
                    <a:lumOff val="5000"/>
                  </a:schemeClr>
                </a:solidFill>
                <a:latin typeface="Calibri" pitchFamily="34" charset="0"/>
              </a:rPr>
              <a:t/>
            </a:r>
            <a:br>
              <a:rPr lang="en-US" sz="3600" b="1" dirty="0" smtClean="0">
                <a:solidFill>
                  <a:schemeClr val="tx2">
                    <a:lumMod val="95000"/>
                    <a:lumOff val="5000"/>
                  </a:schemeClr>
                </a:solidFill>
                <a:latin typeface="Calibri" pitchFamily="34" charset="0"/>
              </a:rPr>
            </a:br>
            <a:r>
              <a:rPr lang="en-US" sz="3600" b="1" dirty="0" smtClean="0">
                <a:solidFill>
                  <a:schemeClr val="tx2">
                    <a:lumMod val="95000"/>
                    <a:lumOff val="5000"/>
                  </a:schemeClr>
                </a:solidFill>
                <a:latin typeface="Calibri" pitchFamily="34" charset="0"/>
              </a:rPr>
              <a:t>http://scholar.google.com/citations?user=JeSDTZ0AAAAJ&amp;hl=en</a:t>
            </a:r>
            <a:endParaRPr lang="en-US" sz="3600" dirty="0">
              <a:solidFill>
                <a:schemeClr val="tx2">
                  <a:lumMod val="95000"/>
                  <a:lumOff val="5000"/>
                </a:schemeClr>
              </a:solidFill>
              <a:latin typeface="Calibri" pitchFamily="34" charset="0"/>
            </a:endParaRPr>
          </a:p>
        </p:txBody>
      </p:sp>
      <p:sp>
        <p:nvSpPr>
          <p:cNvPr id="3" name="TextBox 2"/>
          <p:cNvSpPr txBox="1"/>
          <p:nvPr/>
        </p:nvSpPr>
        <p:spPr>
          <a:xfrm>
            <a:off x="2778369" y="0"/>
            <a:ext cx="3001108" cy="523220"/>
          </a:xfrm>
          <a:prstGeom prst="rect">
            <a:avLst/>
          </a:prstGeom>
          <a:noFill/>
        </p:spPr>
        <p:txBody>
          <a:bodyPr wrap="square" rtlCol="0">
            <a:spAutoFit/>
          </a:bodyPr>
          <a:lstStyle/>
          <a:p>
            <a:r>
              <a:rPr lang="en-US" sz="2800" dirty="0" smtClean="0"/>
              <a:t>SIGNATURE</a:t>
            </a:r>
            <a:endParaRPr lang="en-US" sz="2800"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338" y="2147455"/>
            <a:ext cx="5734716" cy="2330760"/>
          </a:xfrm>
        </p:spPr>
        <p:txBody>
          <a:bodyPr>
            <a:normAutofit fontScale="90000"/>
          </a:bodyPr>
          <a:lstStyle/>
          <a:p>
            <a:r>
              <a:rPr lang="en-US" b="1" dirty="0" smtClean="0">
                <a:latin typeface="Cambria" pitchFamily="18" charset="0"/>
              </a:rPr>
              <a:t>Munvar </a:t>
            </a:r>
            <a:r>
              <a:rPr lang="en-US" b="1" dirty="0" err="1" smtClean="0">
                <a:latin typeface="Cambria" pitchFamily="18" charset="0"/>
              </a:rPr>
              <a:t>Miya</a:t>
            </a:r>
            <a:r>
              <a:rPr lang="en-US" b="1" dirty="0" smtClean="0">
                <a:latin typeface="Cambria" pitchFamily="18" charset="0"/>
              </a:rPr>
              <a:t> </a:t>
            </a:r>
            <a:r>
              <a:rPr lang="en-US" b="1" dirty="0" err="1" smtClean="0">
                <a:latin typeface="Cambria" pitchFamily="18" charset="0"/>
              </a:rPr>
              <a:t>Shaik</a:t>
            </a:r>
            <a:r>
              <a:rPr lang="en-US" b="1" dirty="0" smtClean="0">
                <a:latin typeface="Cambria" pitchFamily="18" charset="0"/>
              </a:rPr>
              <a:t/>
            </a:r>
            <a:br>
              <a:rPr lang="en-US" b="1" dirty="0" smtClean="0">
                <a:latin typeface="Cambria" pitchFamily="18" charset="0"/>
              </a:rPr>
            </a:br>
            <a:r>
              <a:rPr lang="en-IN" sz="2700" b="1" dirty="0">
                <a:latin typeface="Cambria" pitchFamily="18" charset="0"/>
              </a:rPr>
              <a:t>Human Genome Centre</a:t>
            </a:r>
            <a:br>
              <a:rPr lang="en-IN" sz="2700" b="1" dirty="0">
                <a:latin typeface="Cambria" pitchFamily="18" charset="0"/>
              </a:rPr>
            </a:br>
            <a:r>
              <a:rPr lang="en-IN" sz="2700" b="1" dirty="0">
                <a:latin typeface="Cambria" pitchFamily="18" charset="0"/>
              </a:rPr>
              <a:t>School of Medical Sciences</a:t>
            </a:r>
            <a:br>
              <a:rPr lang="en-IN" sz="2700" b="1" dirty="0">
                <a:latin typeface="Cambria" pitchFamily="18" charset="0"/>
              </a:rPr>
            </a:br>
            <a:r>
              <a:rPr lang="en-IN" sz="2700" b="1" dirty="0" err="1">
                <a:latin typeface="Cambria" pitchFamily="18" charset="0"/>
              </a:rPr>
              <a:t>Universiti</a:t>
            </a:r>
            <a:r>
              <a:rPr lang="en-IN" sz="2700" b="1" dirty="0">
                <a:latin typeface="Cambria" pitchFamily="18" charset="0"/>
              </a:rPr>
              <a:t> </a:t>
            </a:r>
            <a:r>
              <a:rPr lang="en-IN" sz="2700" b="1" dirty="0" err="1">
                <a:latin typeface="Cambria" pitchFamily="18" charset="0"/>
              </a:rPr>
              <a:t>Sains</a:t>
            </a:r>
            <a:r>
              <a:rPr lang="en-IN" sz="2700" b="1" dirty="0">
                <a:latin typeface="Cambria" pitchFamily="18" charset="0"/>
              </a:rPr>
              <a:t> Malaysia</a:t>
            </a:r>
            <a:endParaRPr lang="en-US" sz="2700" dirty="0">
              <a:latin typeface="Cambria"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707" y="1371600"/>
            <a:ext cx="10972800" cy="609600"/>
          </a:xfrm>
        </p:spPr>
        <p:txBody>
          <a:bodyPr>
            <a:normAutofit fontScale="90000"/>
          </a:bodyPr>
          <a:lstStyle/>
          <a:p>
            <a:r>
              <a:rPr lang="en-US" dirty="0" smtClean="0"/>
              <a:t>JOURNALS</a:t>
            </a:r>
            <a:endParaRPr lang="en-US" dirty="0"/>
          </a:p>
        </p:txBody>
      </p:sp>
      <p:sp>
        <p:nvSpPr>
          <p:cNvPr id="3" name="Subtitle 2"/>
          <p:cNvSpPr>
            <a:spLocks noGrp="1"/>
          </p:cNvSpPr>
          <p:nvPr>
            <p:ph type="subTitle" idx="1"/>
          </p:nvPr>
        </p:nvSpPr>
        <p:spPr>
          <a:xfrm>
            <a:off x="1727200" y="1981199"/>
            <a:ext cx="8534400" cy="3477491"/>
          </a:xfrm>
        </p:spPr>
        <p:txBody>
          <a:bodyPr>
            <a:normAutofit/>
          </a:bodyPr>
          <a:lstStyle/>
          <a:p>
            <a:pPr algn="l"/>
            <a:r>
              <a:rPr lang="en-US" sz="1600" dirty="0" smtClean="0">
                <a:hlinkClick r:id="rId2" tooltip="Molecular Pharmaceutics &amp; Organic Process Research"/>
              </a:rPr>
              <a:t>1.Molecular </a:t>
            </a:r>
            <a:r>
              <a:rPr lang="en-US" sz="1600" dirty="0">
                <a:hlinkClick r:id="rId2" tooltip="Molecular Pharmaceutics &amp; Organic Process Research"/>
              </a:rPr>
              <a:t>Pharmaceutics &amp; Organic Process </a:t>
            </a:r>
            <a:r>
              <a:rPr lang="en-US" sz="1600" dirty="0" smtClean="0">
                <a:hlinkClick r:id="rId2" tooltip="Molecular Pharmaceutics &amp; Organic Process Research"/>
              </a:rPr>
              <a:t>Research</a:t>
            </a:r>
            <a:endParaRPr lang="en-US" sz="1600" dirty="0" smtClean="0"/>
          </a:p>
          <a:p>
            <a:pPr algn="l"/>
            <a:r>
              <a:rPr lang="en-US" sz="1600" dirty="0">
                <a:hlinkClick r:id="rId3"/>
              </a:rPr>
              <a:t>http://</a:t>
            </a:r>
            <a:r>
              <a:rPr lang="en-US" sz="1600" dirty="0" smtClean="0">
                <a:hlinkClick r:id="rId3"/>
              </a:rPr>
              <a:t>esciencecentral.org/journals/molecular-pharmaceutics-organic-process-research.php</a:t>
            </a:r>
            <a:r>
              <a:rPr lang="en-US" sz="1600" dirty="0" smtClean="0"/>
              <a:t> </a:t>
            </a:r>
          </a:p>
          <a:p>
            <a:pPr algn="l"/>
            <a:r>
              <a:rPr lang="en-US" sz="1600" dirty="0" smtClean="0"/>
              <a:t>2. </a:t>
            </a:r>
            <a:r>
              <a:rPr lang="en-US" sz="1600" dirty="0">
                <a:hlinkClick r:id="rId4" tooltip="Clinical Pharmacology &amp; Biopharmaceutics"/>
              </a:rPr>
              <a:t>Clinical Pharmacology &amp; </a:t>
            </a:r>
            <a:r>
              <a:rPr lang="en-US" sz="1600" dirty="0" err="1" smtClean="0">
                <a:hlinkClick r:id="rId4" tooltip="Clinical Pharmacology &amp; Biopharmaceutics"/>
              </a:rPr>
              <a:t>Biopharmaceutics</a:t>
            </a:r>
            <a:endParaRPr lang="en-US" sz="1600" dirty="0" smtClean="0"/>
          </a:p>
          <a:p>
            <a:pPr algn="l"/>
            <a:r>
              <a:rPr lang="en-US" sz="1600" dirty="0">
                <a:hlinkClick r:id="rId5"/>
              </a:rPr>
              <a:t>http://</a:t>
            </a:r>
            <a:r>
              <a:rPr lang="en-US" sz="1600" dirty="0" smtClean="0">
                <a:hlinkClick r:id="rId5"/>
              </a:rPr>
              <a:t>omicsgroup.org/journals/clinical-pharmacology-biopharmaceutics.php</a:t>
            </a:r>
            <a:r>
              <a:rPr lang="en-US" sz="1600" dirty="0" smtClean="0"/>
              <a:t> </a:t>
            </a:r>
            <a:endParaRPr lang="en-US" sz="1600" dirty="0"/>
          </a:p>
        </p:txBody>
      </p:sp>
    </p:spTree>
    <p:extLst>
      <p:ext uri="{BB962C8B-B14F-4D97-AF65-F5344CB8AC3E}">
        <p14:creationId xmlns:p14="http://schemas.microsoft.com/office/powerpoint/2010/main" val="371749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
            <a:ext cx="12192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1219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59200" y="30163"/>
            <a:ext cx="9448800" cy="830262"/>
          </a:xfrm>
          <a:prstGeom prst="rect">
            <a:avLst/>
          </a:prstGeom>
        </p:spPr>
        <p:txBody>
          <a:bodyPr>
            <a:spAutoFit/>
          </a:bodyPr>
          <a:lstStyle/>
          <a:p>
            <a:pPr>
              <a:defRPr/>
            </a:pPr>
            <a:r>
              <a:rPr lang="en-US" sz="2400" dirty="0">
                <a:solidFill>
                  <a:srgbClr val="63A0CC">
                    <a:lumMod val="10000"/>
                  </a:srgbClr>
                </a:solidFill>
                <a:latin typeface="Andalus" panose="02020603050405020304" pitchFamily="18" charset="-78"/>
                <a:cs typeface="Andalus" panose="02020603050405020304" pitchFamily="18" charset="-78"/>
              </a:rPr>
              <a:t>OMICS </a:t>
            </a:r>
            <a:r>
              <a:rPr lang="en-IN" sz="2400" dirty="0">
                <a:solidFill>
                  <a:srgbClr val="63A0CC">
                    <a:lumMod val="10000"/>
                  </a:srgbClr>
                </a:solidFill>
                <a:latin typeface="Andalus" panose="02020603050405020304" pitchFamily="18" charset="-78"/>
                <a:cs typeface="Andalus" panose="02020603050405020304" pitchFamily="18" charset="-78"/>
              </a:rPr>
              <a:t>International</a:t>
            </a:r>
            <a:r>
              <a:rPr lang="en-US" sz="2400" dirty="0" smtClean="0">
                <a:solidFill>
                  <a:srgbClr val="63A0CC">
                    <a:lumMod val="10000"/>
                  </a:srgbClr>
                </a:solidFill>
                <a:latin typeface="Andalus" panose="02020603050405020304" pitchFamily="18" charset="-78"/>
                <a:cs typeface="Andalus" panose="02020603050405020304" pitchFamily="18" charset="-78"/>
              </a:rPr>
              <a:t> </a:t>
            </a:r>
            <a:r>
              <a:rPr lang="en-US" sz="2400" b="1" dirty="0">
                <a:solidFill>
                  <a:srgbClr val="63A0CC">
                    <a:lumMod val="10000"/>
                  </a:srgbClr>
                </a:solidFill>
                <a:latin typeface="Andalus" panose="02020603050405020304" pitchFamily="18" charset="-78"/>
                <a:cs typeface="Andalus" panose="02020603050405020304" pitchFamily="18" charset="-78"/>
              </a:rPr>
              <a:t>Open Access Membership</a:t>
            </a:r>
            <a:br>
              <a:rPr lang="en-US" sz="2400" b="1" dirty="0">
                <a:solidFill>
                  <a:srgbClr val="63A0CC">
                    <a:lumMod val="10000"/>
                  </a:srgbClr>
                </a:solidFill>
                <a:latin typeface="Andalus" panose="02020603050405020304" pitchFamily="18" charset="-78"/>
                <a:cs typeface="Andalus" panose="02020603050405020304" pitchFamily="18" charset="-78"/>
              </a:rPr>
            </a:br>
            <a:endParaRPr lang="en-US" sz="2400" dirty="0">
              <a:solidFill>
                <a:srgbClr val="63A0CC">
                  <a:lumMod val="10000"/>
                </a:srgbClr>
              </a:solidFill>
              <a:latin typeface="Andalus" panose="02020603050405020304" pitchFamily="18" charset="-78"/>
              <a:cs typeface="Andalus" panose="02020603050405020304" pitchFamily="18" charset="-78"/>
            </a:endParaRPr>
          </a:p>
        </p:txBody>
      </p:sp>
      <p:sp>
        <p:nvSpPr>
          <p:cNvPr id="7" name="Teardrop 6"/>
          <p:cNvSpPr/>
          <p:nvPr/>
        </p:nvSpPr>
        <p:spPr>
          <a:xfrm>
            <a:off x="1727200" y="630238"/>
            <a:ext cx="102616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IN" dirty="0">
                <a:solidFill>
                  <a:prstClr val="black"/>
                </a:solidFill>
                <a:latin typeface="Calisto MT" panose="02040603050505030304" pitchFamily="18" charset="0"/>
              </a:rPr>
              <a:t>Open Access Membership with OMICS </a:t>
            </a:r>
            <a:r>
              <a:rPr lang="en-IN" dirty="0" smtClean="0">
                <a:solidFill>
                  <a:prstClr val="black"/>
                </a:solidFill>
                <a:latin typeface="Calisto MT" panose="02040603050505030304" pitchFamily="18" charset="0"/>
              </a:rPr>
              <a:t>International </a:t>
            </a:r>
            <a:r>
              <a:rPr lang="en-IN" dirty="0">
                <a:solidFill>
                  <a:prstClr val="black"/>
                </a:solidFill>
                <a:latin typeface="Calisto MT" panose="02040603050505030304" pitchFamily="18" charset="0"/>
              </a:rPr>
              <a:t>enables </a:t>
            </a:r>
            <a:r>
              <a:rPr lang="en-IN" dirty="0" smtClean="0">
                <a:solidFill>
                  <a:prstClr val="black"/>
                </a:solidFill>
                <a:latin typeface="Calisto MT" panose="02040603050505030304" pitchFamily="18" charset="0"/>
              </a:rPr>
              <a:t>academicians </a:t>
            </a:r>
            <a:r>
              <a:rPr lang="en-US" dirty="0" smtClean="0">
                <a:solidFill>
                  <a:prstClr val="black"/>
                </a:solidFill>
                <a:latin typeface="Calisto MT" panose="02040603050505030304" pitchFamily="18" charset="0"/>
              </a:rPr>
              <a:t>and research institutions, funders and corporations to actively encourage open access in scholarly communication and the dissemination of research published by their authors.</a:t>
            </a:r>
          </a:p>
          <a:p>
            <a:pPr>
              <a:defRPr/>
            </a:pPr>
            <a:r>
              <a:rPr lang="en-US" dirty="0" smtClean="0">
                <a:solidFill>
                  <a:prstClr val="black"/>
                </a:solidFill>
                <a:latin typeface="Calisto MT" panose="02040603050505030304" pitchFamily="18" charset="0"/>
              </a:rPr>
              <a:t>For </a:t>
            </a:r>
            <a:r>
              <a:rPr lang="en-US" dirty="0">
                <a:solidFill>
                  <a:prstClr val="black"/>
                </a:solidFill>
                <a:latin typeface="Calisto MT" panose="02040603050505030304" pitchFamily="18" charset="0"/>
              </a:rPr>
              <a:t>more details and benefits, click on the link below:</a:t>
            </a:r>
          </a:p>
          <a:p>
            <a:pPr>
              <a:defRPr/>
            </a:pPr>
            <a:r>
              <a:rPr lang="en-US" dirty="0">
                <a:solidFill>
                  <a:srgbClr val="B258D3">
                    <a:lumMod val="10000"/>
                  </a:srgbClr>
                </a:solidFill>
                <a:latin typeface="Calisto MT" panose="02040603050505030304" pitchFamily="18" charset="0"/>
                <a:hlinkClick r:id="rId4"/>
              </a:rPr>
              <a:t>http://omicsonline.org/membership.php</a:t>
            </a:r>
            <a:r>
              <a:rPr lang="en-US" dirty="0">
                <a:solidFill>
                  <a:srgbClr val="B258D3">
                    <a:lumMod val="10000"/>
                  </a:srgbClr>
                </a:solidFill>
                <a:latin typeface="Calisto MT" panose="02040603050505030304" pitchFamily="18" charset="0"/>
              </a:rPr>
              <a:t> </a:t>
            </a:r>
          </a:p>
        </p:txBody>
      </p:sp>
    </p:spTree>
    <p:extLst>
      <p:ext uri="{BB962C8B-B14F-4D97-AF65-F5344CB8AC3E}">
        <p14:creationId xmlns:p14="http://schemas.microsoft.com/office/powerpoint/2010/main" val="421855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Biography</a:t>
            </a:r>
            <a:endParaRPr lang="en-MY" sz="4000" b="1" dirty="0"/>
          </a:p>
        </p:txBody>
      </p:sp>
      <p:sp>
        <p:nvSpPr>
          <p:cNvPr id="3" name="Content Placeholder 2"/>
          <p:cNvSpPr>
            <a:spLocks noGrp="1"/>
          </p:cNvSpPr>
          <p:nvPr>
            <p:ph idx="1"/>
          </p:nvPr>
        </p:nvSpPr>
        <p:spPr>
          <a:xfrm>
            <a:off x="1065215" y="1551709"/>
            <a:ext cx="10058400" cy="4765963"/>
          </a:xfrm>
        </p:spPr>
        <p:txBody>
          <a:bodyPr>
            <a:noAutofit/>
          </a:bodyPr>
          <a:lstStyle/>
          <a:p>
            <a:pPr algn="just"/>
            <a:r>
              <a:rPr lang="en-MY" dirty="0" smtClean="0">
                <a:solidFill>
                  <a:schemeClr val="tx2"/>
                </a:solidFill>
                <a:latin typeface="Calibri" pitchFamily="34" charset="0"/>
              </a:rPr>
              <a:t>Munvar </a:t>
            </a:r>
            <a:r>
              <a:rPr lang="en-MY" dirty="0" err="1" smtClean="0">
                <a:solidFill>
                  <a:schemeClr val="tx2"/>
                </a:solidFill>
                <a:latin typeface="Calibri" pitchFamily="34" charset="0"/>
              </a:rPr>
              <a:t>Miya</a:t>
            </a:r>
            <a:r>
              <a:rPr lang="en-MY" dirty="0" smtClean="0">
                <a:solidFill>
                  <a:schemeClr val="tx2"/>
                </a:solidFill>
                <a:latin typeface="Calibri" pitchFamily="34" charset="0"/>
              </a:rPr>
              <a:t> </a:t>
            </a:r>
            <a:r>
              <a:rPr lang="en-MY" dirty="0" err="1" smtClean="0">
                <a:solidFill>
                  <a:schemeClr val="tx2"/>
                </a:solidFill>
                <a:latin typeface="Calibri" pitchFamily="34" charset="0"/>
              </a:rPr>
              <a:t>Shaik</a:t>
            </a:r>
            <a:r>
              <a:rPr lang="en-MY" dirty="0" smtClean="0">
                <a:solidFill>
                  <a:schemeClr val="tx2"/>
                </a:solidFill>
                <a:latin typeface="Calibri" pitchFamily="34" charset="0"/>
              </a:rPr>
              <a:t> has Bachelor degree in Pharmacy and Medical Master degree in Medical Pharmacology. His PhD thesis was focused on </a:t>
            </a:r>
            <a:r>
              <a:rPr lang="en-MY" dirty="0" err="1" smtClean="0">
                <a:solidFill>
                  <a:schemeClr val="tx2"/>
                </a:solidFill>
                <a:latin typeface="Calibri" pitchFamily="34" charset="0"/>
              </a:rPr>
              <a:t>Neurogenetics</a:t>
            </a:r>
            <a:r>
              <a:rPr lang="en-MY" dirty="0" smtClean="0">
                <a:solidFill>
                  <a:schemeClr val="tx2"/>
                </a:solidFill>
                <a:latin typeface="Calibri" pitchFamily="34" charset="0"/>
              </a:rPr>
              <a:t> especially focusing on migraine genetics.</a:t>
            </a:r>
          </a:p>
          <a:p>
            <a:pPr algn="just"/>
            <a:r>
              <a:rPr lang="en-MY" dirty="0" smtClean="0">
                <a:solidFill>
                  <a:schemeClr val="tx2"/>
                </a:solidFill>
                <a:latin typeface="Calibri" pitchFamily="34" charset="0"/>
              </a:rPr>
              <a:t>He has vast experience in teaching medical pharmacology to Medical and dental students.</a:t>
            </a:r>
          </a:p>
          <a:p>
            <a:pPr algn="just"/>
            <a:r>
              <a:rPr lang="en-MY" dirty="0" smtClean="0">
                <a:solidFill>
                  <a:schemeClr val="tx2"/>
                </a:solidFill>
                <a:latin typeface="Calibri" pitchFamily="34" charset="0"/>
              </a:rPr>
              <a:t> Currently his research is focused on Migraine genetics.</a:t>
            </a:r>
          </a:p>
          <a:p>
            <a:pPr algn="just"/>
            <a:r>
              <a:rPr lang="en-MY" dirty="0" smtClean="0">
                <a:solidFill>
                  <a:schemeClr val="tx2"/>
                </a:solidFill>
                <a:latin typeface="Calibri" pitchFamily="34" charset="0"/>
              </a:rPr>
              <a:t> He is also involved in Alzheimer's and Parkinson diseases research clusters. </a:t>
            </a:r>
          </a:p>
          <a:p>
            <a:pPr algn="just"/>
            <a:r>
              <a:rPr lang="en-MY" dirty="0" smtClean="0">
                <a:solidFill>
                  <a:schemeClr val="tx2"/>
                </a:solidFill>
                <a:latin typeface="Calibri" pitchFamily="34" charset="0"/>
              </a:rPr>
              <a:t>He has published various research articles in high impact factor journals. </a:t>
            </a:r>
          </a:p>
          <a:p>
            <a:pPr algn="just"/>
            <a:r>
              <a:rPr lang="en-MY" dirty="0" smtClean="0">
                <a:solidFill>
                  <a:schemeClr val="tx2"/>
                </a:solidFill>
                <a:latin typeface="Calibri" pitchFamily="34" charset="0"/>
              </a:rPr>
              <a:t>Currently he is located in </a:t>
            </a:r>
            <a:r>
              <a:rPr lang="en-MY" dirty="0" err="1" smtClean="0">
                <a:solidFill>
                  <a:schemeClr val="tx2"/>
                </a:solidFill>
                <a:latin typeface="Calibri" pitchFamily="34" charset="0"/>
              </a:rPr>
              <a:t>Universiti</a:t>
            </a:r>
            <a:r>
              <a:rPr lang="en-MY" dirty="0" smtClean="0">
                <a:solidFill>
                  <a:schemeClr val="tx2"/>
                </a:solidFill>
                <a:latin typeface="Calibri" pitchFamily="34" charset="0"/>
              </a:rPr>
              <a:t> </a:t>
            </a:r>
            <a:r>
              <a:rPr lang="en-MY" dirty="0" err="1" smtClean="0">
                <a:solidFill>
                  <a:schemeClr val="tx2"/>
                </a:solidFill>
                <a:latin typeface="Calibri" pitchFamily="34" charset="0"/>
              </a:rPr>
              <a:t>Sains</a:t>
            </a:r>
            <a:r>
              <a:rPr lang="en-MY" dirty="0" smtClean="0">
                <a:solidFill>
                  <a:schemeClr val="tx2"/>
                </a:solidFill>
                <a:latin typeface="Calibri" pitchFamily="34" charset="0"/>
              </a:rPr>
              <a:t> Malaysia, Kelantan, Malaysia.</a:t>
            </a:r>
            <a:endParaRPr lang="en-MY"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022B156B-59AE-415F-B24B-8756D48BB977}" type="slidenum">
              <a:rPr lang="en-MY" smtClean="0"/>
              <a:pPr/>
              <a:t>3</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Research interest</a:t>
            </a:r>
            <a:endParaRPr lang="en-MY" sz="4000" b="1" dirty="0"/>
          </a:p>
        </p:txBody>
      </p:sp>
      <p:sp>
        <p:nvSpPr>
          <p:cNvPr id="3" name="Content Placeholder 2"/>
          <p:cNvSpPr>
            <a:spLocks noGrp="1"/>
          </p:cNvSpPr>
          <p:nvPr>
            <p:ph idx="1"/>
          </p:nvPr>
        </p:nvSpPr>
        <p:spPr/>
        <p:txBody>
          <a:bodyPr>
            <a:noAutofit/>
          </a:bodyPr>
          <a:lstStyle/>
          <a:p>
            <a:pPr algn="just"/>
            <a:r>
              <a:rPr lang="en-MY" dirty="0" err="1" smtClean="0">
                <a:solidFill>
                  <a:schemeClr val="tx2"/>
                </a:solidFill>
                <a:latin typeface="Calibri" pitchFamily="34" charset="0"/>
              </a:rPr>
              <a:t>Neurogenetics</a:t>
            </a:r>
            <a:r>
              <a:rPr lang="en-MY" dirty="0" smtClean="0">
                <a:solidFill>
                  <a:schemeClr val="tx2"/>
                </a:solidFill>
                <a:latin typeface="Calibri" pitchFamily="34" charset="0"/>
              </a:rPr>
              <a:t> focused on </a:t>
            </a:r>
            <a:r>
              <a:rPr lang="en-MY" dirty="0" err="1" smtClean="0">
                <a:solidFill>
                  <a:schemeClr val="tx2"/>
                </a:solidFill>
                <a:latin typeface="Calibri" pitchFamily="34" charset="0"/>
              </a:rPr>
              <a:t>Neuro-degenarative</a:t>
            </a:r>
            <a:r>
              <a:rPr lang="en-MY" dirty="0" smtClean="0">
                <a:solidFill>
                  <a:schemeClr val="tx2"/>
                </a:solidFill>
                <a:latin typeface="Calibri" pitchFamily="34" charset="0"/>
              </a:rPr>
              <a:t> disorders</a:t>
            </a:r>
          </a:p>
          <a:p>
            <a:pPr algn="just"/>
            <a:r>
              <a:rPr lang="en-US" dirty="0" smtClean="0">
                <a:solidFill>
                  <a:schemeClr val="tx2"/>
                </a:solidFill>
                <a:latin typeface="Calibri" pitchFamily="34" charset="0"/>
              </a:rPr>
              <a:t>Role of </a:t>
            </a:r>
            <a:r>
              <a:rPr lang="en-US" dirty="0" err="1" smtClean="0">
                <a:solidFill>
                  <a:schemeClr val="tx2"/>
                </a:solidFill>
                <a:latin typeface="Calibri" pitchFamily="34" charset="0"/>
              </a:rPr>
              <a:t>microRNA</a:t>
            </a:r>
            <a:r>
              <a:rPr lang="en-US" dirty="0" smtClean="0">
                <a:solidFill>
                  <a:schemeClr val="tx2"/>
                </a:solidFill>
                <a:latin typeface="Calibri" pitchFamily="34" charset="0"/>
              </a:rPr>
              <a:t> as biomarker and therapeutic target in </a:t>
            </a:r>
            <a:r>
              <a:rPr lang="en-MY" dirty="0" err="1" smtClean="0">
                <a:solidFill>
                  <a:schemeClr val="tx2"/>
                </a:solidFill>
                <a:latin typeface="Calibri" pitchFamily="34" charset="0"/>
              </a:rPr>
              <a:t>Neuro-degenarative</a:t>
            </a:r>
            <a:r>
              <a:rPr lang="en-MY" dirty="0" smtClean="0">
                <a:solidFill>
                  <a:schemeClr val="tx2"/>
                </a:solidFill>
                <a:latin typeface="Calibri" pitchFamily="34" charset="0"/>
              </a:rPr>
              <a:t> disorders</a:t>
            </a:r>
          </a:p>
          <a:p>
            <a:pPr algn="just"/>
            <a:r>
              <a:rPr lang="en-US" dirty="0" err="1" smtClean="0">
                <a:solidFill>
                  <a:schemeClr val="tx2"/>
                </a:solidFill>
                <a:latin typeface="Calibri" pitchFamily="34" charset="0"/>
              </a:rPr>
              <a:t>Pharmacoepigenomics</a:t>
            </a:r>
            <a:r>
              <a:rPr lang="en-US" dirty="0" smtClean="0">
                <a:solidFill>
                  <a:schemeClr val="tx2"/>
                </a:solidFill>
                <a:latin typeface="Calibri" pitchFamily="34" charset="0"/>
              </a:rPr>
              <a:t> of Migraine</a:t>
            </a:r>
          </a:p>
          <a:p>
            <a:pPr algn="just"/>
            <a:r>
              <a:rPr lang="en-US" dirty="0" smtClean="0">
                <a:solidFill>
                  <a:schemeClr val="tx2"/>
                </a:solidFill>
                <a:latin typeface="Calibri" pitchFamily="34" charset="0"/>
              </a:rPr>
              <a:t>Therapeutic targets from Traditional medicines  to treat </a:t>
            </a:r>
            <a:r>
              <a:rPr lang="en-US" dirty="0" err="1" smtClean="0">
                <a:solidFill>
                  <a:schemeClr val="tx2"/>
                </a:solidFill>
                <a:latin typeface="Calibri" pitchFamily="34" charset="0"/>
              </a:rPr>
              <a:t>Neuro-degenarative</a:t>
            </a:r>
            <a:r>
              <a:rPr lang="en-US" dirty="0" smtClean="0">
                <a:solidFill>
                  <a:schemeClr val="tx2"/>
                </a:solidFill>
                <a:latin typeface="Calibri" pitchFamily="34" charset="0"/>
              </a:rPr>
              <a:t> disorders</a:t>
            </a:r>
          </a:p>
          <a:p>
            <a:pPr algn="just"/>
            <a:r>
              <a:rPr lang="en-US" dirty="0" smtClean="0">
                <a:solidFill>
                  <a:schemeClr val="tx2"/>
                </a:solidFill>
                <a:latin typeface="Calibri" pitchFamily="34" charset="0"/>
              </a:rPr>
              <a:t>Epigenetics of </a:t>
            </a:r>
            <a:r>
              <a:rPr lang="en-US" dirty="0" err="1" smtClean="0">
                <a:solidFill>
                  <a:schemeClr val="tx2"/>
                </a:solidFill>
                <a:latin typeface="Calibri" pitchFamily="34" charset="0"/>
              </a:rPr>
              <a:t>Neuro-degenarative</a:t>
            </a:r>
            <a:r>
              <a:rPr lang="en-US" dirty="0" smtClean="0">
                <a:solidFill>
                  <a:schemeClr val="tx2"/>
                </a:solidFill>
                <a:latin typeface="Calibri" pitchFamily="34" charset="0"/>
              </a:rPr>
              <a:t> disorders</a:t>
            </a:r>
            <a:endParaRPr lang="en-MY" dirty="0" smtClean="0">
              <a:solidFill>
                <a:schemeClr val="tx2"/>
              </a:solidFill>
              <a:latin typeface="Calibri" pitchFamily="34" charset="0"/>
            </a:endParaRPr>
          </a:p>
          <a:p>
            <a:pPr algn="just"/>
            <a:endParaRPr lang="en-MY"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022B156B-59AE-415F-B24B-8756D48BB977}" type="slidenum">
              <a:rPr lang="en-MY" smtClean="0"/>
              <a:pPr/>
              <a:t>4</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Recent publications</a:t>
            </a:r>
            <a:endParaRPr lang="en-MY" sz="4000" b="1" dirty="0"/>
          </a:p>
        </p:txBody>
      </p:sp>
      <p:sp>
        <p:nvSpPr>
          <p:cNvPr id="3" name="Content Placeholder 2"/>
          <p:cNvSpPr>
            <a:spLocks noGrp="1"/>
          </p:cNvSpPr>
          <p:nvPr>
            <p:ph idx="1"/>
          </p:nvPr>
        </p:nvSpPr>
        <p:spPr>
          <a:xfrm>
            <a:off x="1065215" y="1752607"/>
            <a:ext cx="10058400" cy="4468091"/>
          </a:xfrm>
        </p:spPr>
        <p:txBody>
          <a:bodyPr>
            <a:noAutofit/>
          </a:bodyPr>
          <a:lstStyle/>
          <a:p>
            <a:pPr algn="just">
              <a:buNone/>
            </a:pPr>
            <a:r>
              <a:rPr lang="en-US" b="1" u="sng" dirty="0" smtClean="0">
                <a:solidFill>
                  <a:schemeClr val="tx2"/>
                </a:solidFill>
                <a:latin typeface="Calibri" pitchFamily="34" charset="0"/>
              </a:rPr>
              <a:t>2014 - 2012</a:t>
            </a:r>
          </a:p>
          <a:p>
            <a:pPr lvl="1"/>
            <a:r>
              <a:rPr lang="en-US" sz="1400" b="1" dirty="0" smtClean="0">
                <a:solidFill>
                  <a:schemeClr val="tx2"/>
                </a:solidFill>
                <a:latin typeface="Calibri" pitchFamily="34" charset="0"/>
              </a:rPr>
              <a:t>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NB Hassan, HL Tan, SH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 </a:t>
            </a:r>
            <a:r>
              <a:rPr lang="en-MY" sz="1400" dirty="0" smtClean="0">
                <a:solidFill>
                  <a:schemeClr val="tx2"/>
                </a:solidFill>
                <a:latin typeface="Calibri" pitchFamily="34" charset="0"/>
              </a:rPr>
              <a:t>Validity and Reliability of the </a:t>
            </a:r>
            <a:r>
              <a:rPr lang="en-MY" sz="1400" dirty="0" err="1" smtClean="0">
                <a:solidFill>
                  <a:schemeClr val="tx2"/>
                </a:solidFill>
                <a:latin typeface="Calibri" pitchFamily="34" charset="0"/>
              </a:rPr>
              <a:t>Bahasa</a:t>
            </a:r>
            <a:r>
              <a:rPr lang="en-MY" sz="1400" dirty="0" smtClean="0">
                <a:solidFill>
                  <a:schemeClr val="tx2"/>
                </a:solidFill>
                <a:latin typeface="Calibri" pitchFamily="34" charset="0"/>
              </a:rPr>
              <a:t> </a:t>
            </a:r>
            <a:r>
              <a:rPr lang="en-MY" sz="1400" dirty="0" err="1" smtClean="0">
                <a:solidFill>
                  <a:schemeClr val="tx2"/>
                </a:solidFill>
                <a:latin typeface="Calibri" pitchFamily="34" charset="0"/>
              </a:rPr>
              <a:t>Melayu</a:t>
            </a:r>
            <a:r>
              <a:rPr lang="en-MY" sz="1400" dirty="0" smtClean="0">
                <a:solidFill>
                  <a:schemeClr val="tx2"/>
                </a:solidFill>
                <a:latin typeface="Calibri" pitchFamily="34" charset="0"/>
              </a:rPr>
              <a:t> Version of the Migraine Disability Assessment Questionnaire</a:t>
            </a:r>
            <a:r>
              <a:rPr lang="en-US" sz="1400" dirty="0" smtClean="0">
                <a:solidFill>
                  <a:schemeClr val="tx2"/>
                </a:solidFill>
                <a:latin typeface="Calibri" pitchFamily="34" charset="0"/>
              </a:rPr>
              <a:t>. </a:t>
            </a:r>
            <a:r>
              <a:rPr lang="en-US" sz="1400" i="1" dirty="0" smtClean="0">
                <a:solidFill>
                  <a:schemeClr val="tx2"/>
                </a:solidFill>
                <a:latin typeface="Calibri" pitchFamily="34" charset="0"/>
              </a:rPr>
              <a:t>Biomed Research International</a:t>
            </a:r>
            <a:r>
              <a:rPr lang="en-US" sz="1400" dirty="0" smtClean="0">
                <a:solidFill>
                  <a:schemeClr val="tx2"/>
                </a:solidFill>
                <a:latin typeface="Calibri" pitchFamily="34" charset="0"/>
              </a:rPr>
              <a:t>, Volume 2014 (2014). http://www.hindawi.com/journals/bmri/2014/435856/ [ISI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a:p>
            <a:pPr lvl="1"/>
            <a:r>
              <a:rPr lang="en-US" sz="1400" b="1" dirty="0" smtClean="0">
                <a:solidFill>
                  <a:schemeClr val="tx2"/>
                </a:solidFill>
                <a:latin typeface="Calibri" pitchFamily="34" charset="0"/>
              </a:rPr>
              <a:t>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HL Tan, SH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   </a:t>
            </a:r>
            <a:r>
              <a:rPr lang="en-GB" sz="1400" dirty="0" smtClean="0">
                <a:solidFill>
                  <a:schemeClr val="tx2"/>
                </a:solidFill>
                <a:latin typeface="Calibri" pitchFamily="34" charset="0"/>
              </a:rPr>
              <a:t>Do folate, vitamins B</a:t>
            </a:r>
            <a:r>
              <a:rPr lang="en-GB" sz="1400" baseline="-25000" dirty="0" smtClean="0">
                <a:solidFill>
                  <a:schemeClr val="tx2"/>
                </a:solidFill>
                <a:latin typeface="Calibri" pitchFamily="34" charset="0"/>
              </a:rPr>
              <a:t>6</a:t>
            </a:r>
            <a:r>
              <a:rPr lang="en-GB" sz="1400" dirty="0" smtClean="0">
                <a:solidFill>
                  <a:schemeClr val="tx2"/>
                </a:solidFill>
                <a:latin typeface="Calibri" pitchFamily="34" charset="0"/>
              </a:rPr>
              <a:t> and B</a:t>
            </a:r>
            <a:r>
              <a:rPr lang="en-GB" sz="1400" baseline="-25000" dirty="0" smtClean="0">
                <a:solidFill>
                  <a:schemeClr val="tx2"/>
                </a:solidFill>
                <a:latin typeface="Calibri" pitchFamily="34" charset="0"/>
              </a:rPr>
              <a:t>12</a:t>
            </a:r>
            <a:r>
              <a:rPr lang="en-GB" sz="1400" dirty="0" smtClean="0">
                <a:solidFill>
                  <a:schemeClr val="tx2"/>
                </a:solidFill>
                <a:latin typeface="Calibri" pitchFamily="34" charset="0"/>
              </a:rPr>
              <a:t> play a role in the pathogenesis of migraine?: the role of </a:t>
            </a:r>
            <a:r>
              <a:rPr lang="en-GB" sz="1400" dirty="0" err="1" smtClean="0">
                <a:solidFill>
                  <a:schemeClr val="tx2"/>
                </a:solidFill>
                <a:latin typeface="Calibri" pitchFamily="34" charset="0"/>
              </a:rPr>
              <a:t>pharmacoepigenomics</a:t>
            </a:r>
            <a:r>
              <a:rPr lang="en-GB" sz="1400" dirty="0" smtClean="0">
                <a:solidFill>
                  <a:schemeClr val="tx2"/>
                </a:solidFill>
                <a:latin typeface="Calibri" pitchFamily="34" charset="0"/>
              </a:rPr>
              <a:t>.</a:t>
            </a:r>
            <a:r>
              <a:rPr lang="en-GB" sz="1400" i="1" dirty="0" smtClean="0">
                <a:solidFill>
                  <a:schemeClr val="tx2"/>
                </a:solidFill>
                <a:latin typeface="Calibri" pitchFamily="34" charset="0"/>
              </a:rPr>
              <a:t> </a:t>
            </a:r>
            <a:r>
              <a:rPr lang="en-MY" sz="1400" i="1" dirty="0" smtClean="0">
                <a:solidFill>
                  <a:schemeClr val="tx2"/>
                </a:solidFill>
                <a:latin typeface="Calibri" pitchFamily="34" charset="0"/>
              </a:rPr>
              <a:t>CNS &amp; Neurological Disorders Drug Targets</a:t>
            </a:r>
            <a:r>
              <a:rPr lang="en-MY" sz="1400" dirty="0" smtClean="0">
                <a:solidFill>
                  <a:schemeClr val="tx2"/>
                </a:solidFill>
                <a:latin typeface="Calibri" pitchFamily="34" charset="0"/>
              </a:rPr>
              <a:t>, </a:t>
            </a:r>
            <a:r>
              <a:rPr lang="en-US" sz="1400" dirty="0" smtClean="0">
                <a:solidFill>
                  <a:schemeClr val="tx2"/>
                </a:solidFill>
                <a:latin typeface="Calibri" pitchFamily="34" charset="0"/>
              </a:rPr>
              <a:t>2014;13(5):828-35. [ISI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a:p>
            <a:pPr lvl="1"/>
            <a:r>
              <a:rPr lang="en-US" sz="1400" b="1" dirty="0" smtClean="0">
                <a:solidFill>
                  <a:schemeClr val="tx2"/>
                </a:solidFill>
                <a:latin typeface="Calibri" pitchFamily="34" charset="0"/>
              </a:rPr>
              <a:t>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S Ahmed, SH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 AM </a:t>
            </a:r>
            <a:r>
              <a:rPr lang="en-US" sz="1400" dirty="0" err="1" smtClean="0">
                <a:solidFill>
                  <a:schemeClr val="tx2"/>
                </a:solidFill>
                <a:latin typeface="Calibri" pitchFamily="34" charset="0"/>
              </a:rPr>
              <a:t>Abuzenadah</a:t>
            </a:r>
            <a:r>
              <a:rPr lang="en-US" sz="1400" dirty="0" smtClean="0">
                <a:solidFill>
                  <a:schemeClr val="tx2"/>
                </a:solidFill>
                <a:latin typeface="Calibri" pitchFamily="34" charset="0"/>
              </a:rPr>
              <a:t>, E Ahmad, S </a:t>
            </a:r>
            <a:r>
              <a:rPr lang="en-US" sz="1400" dirty="0" err="1" smtClean="0">
                <a:solidFill>
                  <a:schemeClr val="tx2"/>
                </a:solidFill>
                <a:latin typeface="Calibri" pitchFamily="34" charset="0"/>
              </a:rPr>
              <a:t>Tabrez</a:t>
            </a:r>
            <a:r>
              <a:rPr lang="en-US" sz="1400" dirty="0" smtClean="0">
                <a:solidFill>
                  <a:schemeClr val="tx2"/>
                </a:solidFill>
                <a:latin typeface="Calibri" pitchFamily="34" charset="0"/>
              </a:rPr>
              <a:t>, F Ahmad, MA </a:t>
            </a:r>
            <a:r>
              <a:rPr lang="en-US" sz="1400" dirty="0" err="1" smtClean="0">
                <a:solidFill>
                  <a:schemeClr val="tx2"/>
                </a:solidFill>
                <a:latin typeface="Calibri" pitchFamily="34" charset="0"/>
              </a:rPr>
              <a:t>Kamal</a:t>
            </a:r>
            <a:r>
              <a:rPr lang="en-US" sz="1400" dirty="0" smtClean="0">
                <a:solidFill>
                  <a:schemeClr val="tx2"/>
                </a:solidFill>
                <a:latin typeface="Calibri" pitchFamily="34" charset="0"/>
              </a:rPr>
              <a:t>. How do periodontal infections affect the progression of type 2 diabetes and Alzheimer’s disease? </a:t>
            </a:r>
            <a:r>
              <a:rPr lang="en-MY" sz="1400" i="1" dirty="0" smtClean="0">
                <a:solidFill>
                  <a:schemeClr val="tx2"/>
                </a:solidFill>
                <a:latin typeface="Calibri" pitchFamily="34" charset="0"/>
              </a:rPr>
              <a:t>CNS &amp; Neurological Disorders Drug Targets</a:t>
            </a:r>
            <a:r>
              <a:rPr lang="en-MY" sz="1400" dirty="0" smtClean="0">
                <a:solidFill>
                  <a:schemeClr val="tx2"/>
                </a:solidFill>
                <a:latin typeface="Calibri" pitchFamily="34" charset="0"/>
              </a:rPr>
              <a:t>, 2014, 13 (3), 460-466.  </a:t>
            </a:r>
            <a:r>
              <a:rPr lang="en-US" sz="1400" dirty="0" smtClean="0">
                <a:solidFill>
                  <a:schemeClr val="tx2"/>
                </a:solidFill>
                <a:latin typeface="Calibri" pitchFamily="34" charset="0"/>
              </a:rPr>
              <a:t>[ISI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a:p>
            <a:pPr lvl="1"/>
            <a:r>
              <a:rPr lang="en-MY" sz="1400" b="1" dirty="0" smtClean="0">
                <a:solidFill>
                  <a:schemeClr val="tx2"/>
                </a:solidFill>
                <a:latin typeface="Calibri" pitchFamily="34" charset="0"/>
              </a:rPr>
              <a:t>MM </a:t>
            </a:r>
            <a:r>
              <a:rPr lang="en-MY" sz="1400" b="1" dirty="0" err="1" smtClean="0">
                <a:solidFill>
                  <a:schemeClr val="tx2"/>
                </a:solidFill>
                <a:latin typeface="Calibri" pitchFamily="34" charset="0"/>
              </a:rPr>
              <a:t>Shaik</a:t>
            </a:r>
            <a:r>
              <a:rPr lang="en-MY" sz="1400" dirty="0" smtClean="0">
                <a:solidFill>
                  <a:schemeClr val="tx2"/>
                </a:solidFill>
                <a:latin typeface="Calibri" pitchFamily="34" charset="0"/>
              </a:rPr>
              <a:t>, SH </a:t>
            </a:r>
            <a:r>
              <a:rPr lang="en-MY" sz="1400" dirty="0" err="1" smtClean="0">
                <a:solidFill>
                  <a:schemeClr val="tx2"/>
                </a:solidFill>
                <a:latin typeface="Calibri" pitchFamily="34" charset="0"/>
              </a:rPr>
              <a:t>Gan</a:t>
            </a:r>
            <a:r>
              <a:rPr lang="en-MY" sz="1400" b="1" dirty="0" smtClean="0">
                <a:solidFill>
                  <a:schemeClr val="tx2"/>
                </a:solidFill>
                <a:latin typeface="Calibri" pitchFamily="34" charset="0"/>
              </a:rPr>
              <a:t>, </a:t>
            </a:r>
            <a:r>
              <a:rPr lang="en-MY" sz="1400" dirty="0" smtClean="0">
                <a:solidFill>
                  <a:schemeClr val="tx2"/>
                </a:solidFill>
                <a:latin typeface="Calibri" pitchFamily="34" charset="0"/>
              </a:rPr>
              <a:t>MA </a:t>
            </a:r>
            <a:r>
              <a:rPr lang="en-MY" sz="1400" dirty="0" err="1" smtClean="0">
                <a:solidFill>
                  <a:schemeClr val="tx2"/>
                </a:solidFill>
                <a:latin typeface="Calibri" pitchFamily="34" charset="0"/>
              </a:rPr>
              <a:t>Kamal</a:t>
            </a:r>
            <a:r>
              <a:rPr lang="en-MY" sz="1400" dirty="0" smtClean="0">
                <a:solidFill>
                  <a:schemeClr val="tx2"/>
                </a:solidFill>
                <a:latin typeface="Calibri" pitchFamily="34" charset="0"/>
              </a:rPr>
              <a:t>. </a:t>
            </a:r>
            <a:r>
              <a:rPr lang="en-US" sz="1400" b="1" dirty="0" err="1" smtClean="0">
                <a:solidFill>
                  <a:schemeClr val="tx2"/>
                </a:solidFill>
                <a:latin typeface="Calibri" pitchFamily="34" charset="0"/>
              </a:rPr>
              <a:t>Epigenomic</a:t>
            </a:r>
            <a:r>
              <a:rPr lang="en-US" sz="1400" b="1" dirty="0" smtClean="0">
                <a:solidFill>
                  <a:schemeClr val="tx2"/>
                </a:solidFill>
                <a:latin typeface="Calibri" pitchFamily="34" charset="0"/>
              </a:rPr>
              <a:t> approach in understanding of Alzheimer Diseases and type 2 Diabetes</a:t>
            </a:r>
            <a:r>
              <a:rPr lang="en-MY" sz="1400" b="1" dirty="0" smtClean="0">
                <a:solidFill>
                  <a:schemeClr val="tx2"/>
                </a:solidFill>
                <a:latin typeface="Calibri" pitchFamily="34" charset="0"/>
              </a:rPr>
              <a:t>.</a:t>
            </a:r>
            <a:r>
              <a:rPr lang="en-MY" sz="1400" dirty="0" smtClean="0">
                <a:solidFill>
                  <a:schemeClr val="tx2"/>
                </a:solidFill>
                <a:latin typeface="Calibri" pitchFamily="34" charset="0"/>
              </a:rPr>
              <a:t> </a:t>
            </a:r>
            <a:r>
              <a:rPr lang="en-MY" sz="1400" i="1" dirty="0" smtClean="0">
                <a:solidFill>
                  <a:schemeClr val="tx2"/>
                </a:solidFill>
                <a:latin typeface="Calibri" pitchFamily="34" charset="0"/>
              </a:rPr>
              <a:t>CNS &amp; Neurological Disorders Drug Targets</a:t>
            </a:r>
            <a:r>
              <a:rPr lang="en-MY" sz="1400" dirty="0" smtClean="0">
                <a:solidFill>
                  <a:schemeClr val="tx2"/>
                </a:solidFill>
                <a:latin typeface="Calibri" pitchFamily="34" charset="0"/>
              </a:rPr>
              <a:t>, 2014, 13 (2), 283-289. </a:t>
            </a:r>
            <a:r>
              <a:rPr lang="en-US" sz="1400" dirty="0" smtClean="0">
                <a:solidFill>
                  <a:schemeClr val="tx2"/>
                </a:solidFill>
                <a:latin typeface="Calibri" pitchFamily="34" charset="0"/>
              </a:rPr>
              <a:t>[ISI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a:p>
            <a:pPr lvl="1"/>
            <a:r>
              <a:rPr lang="en-US" sz="1400" b="1" dirty="0" smtClean="0">
                <a:solidFill>
                  <a:schemeClr val="tx2"/>
                </a:solidFill>
                <a:latin typeface="Calibri" pitchFamily="34" charset="0"/>
              </a:rPr>
              <a:t>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Enzymes as therapeutic agents in Alzheimer’s Disease (Editorial). </a:t>
            </a:r>
            <a:r>
              <a:rPr lang="en-US" sz="1400" i="1" dirty="0" smtClean="0">
                <a:solidFill>
                  <a:schemeClr val="tx2"/>
                </a:solidFill>
                <a:latin typeface="Calibri" pitchFamily="34" charset="0"/>
              </a:rPr>
              <a:t>Journal of Bimolecular Research &amp; Therapeutics</a:t>
            </a:r>
            <a:r>
              <a:rPr lang="en-US" sz="1400" dirty="0" smtClean="0">
                <a:solidFill>
                  <a:schemeClr val="tx2"/>
                </a:solidFill>
                <a:latin typeface="Calibri" pitchFamily="34" charset="0"/>
              </a:rPr>
              <a:t>,  2014, 3:2 (Available in Google Scholar)</a:t>
            </a:r>
            <a:endParaRPr lang="en-MY" sz="1400" dirty="0" smtClean="0">
              <a:solidFill>
                <a:schemeClr val="tx2"/>
              </a:solidFill>
              <a:latin typeface="Calibri" pitchFamily="34" charset="0"/>
            </a:endParaRPr>
          </a:p>
          <a:p>
            <a:pPr lvl="1"/>
            <a:r>
              <a:rPr lang="en-US" sz="1400" dirty="0" smtClean="0">
                <a:solidFill>
                  <a:schemeClr val="tx2"/>
                </a:solidFill>
                <a:latin typeface="Calibri" pitchFamily="34" charset="0"/>
              </a:rPr>
              <a:t>M </a:t>
            </a:r>
            <a:r>
              <a:rPr lang="en-US" sz="1400" dirty="0" err="1" smtClean="0">
                <a:solidFill>
                  <a:schemeClr val="tx2"/>
                </a:solidFill>
                <a:latin typeface="Calibri" pitchFamily="34" charset="0"/>
              </a:rPr>
              <a:t>Rasool</a:t>
            </a:r>
            <a:r>
              <a:rPr lang="en-US" sz="1400" dirty="0" smtClean="0">
                <a:solidFill>
                  <a:schemeClr val="tx2"/>
                </a:solidFill>
                <a:latin typeface="Calibri" pitchFamily="34" charset="0"/>
              </a:rPr>
              <a:t>, A </a:t>
            </a:r>
            <a:r>
              <a:rPr lang="en-US" sz="1400" dirty="0" err="1" smtClean="0">
                <a:solidFill>
                  <a:schemeClr val="tx2"/>
                </a:solidFill>
                <a:latin typeface="Calibri" pitchFamily="34" charset="0"/>
              </a:rPr>
              <a:t>Malik</a:t>
            </a:r>
            <a:r>
              <a:rPr lang="en-US" sz="1400" dirty="0" smtClean="0">
                <a:solidFill>
                  <a:schemeClr val="tx2"/>
                </a:solidFill>
                <a:latin typeface="Calibri" pitchFamily="34" charset="0"/>
              </a:rPr>
              <a:t>, A </a:t>
            </a:r>
            <a:r>
              <a:rPr lang="en-US" sz="1400" dirty="0" err="1" smtClean="0">
                <a:solidFill>
                  <a:schemeClr val="tx2"/>
                </a:solidFill>
                <a:latin typeface="Calibri" pitchFamily="34" charset="0"/>
              </a:rPr>
              <a:t>Qazi</a:t>
            </a:r>
            <a:r>
              <a:rPr lang="en-US" sz="1400" dirty="0" smtClean="0">
                <a:solidFill>
                  <a:schemeClr val="tx2"/>
                </a:solidFill>
                <a:latin typeface="Calibri" pitchFamily="34" charset="0"/>
              </a:rPr>
              <a:t>, IA Sheikh, A </a:t>
            </a:r>
            <a:r>
              <a:rPr lang="en-US" sz="1400" dirty="0" err="1" smtClean="0">
                <a:solidFill>
                  <a:schemeClr val="tx2"/>
                </a:solidFill>
                <a:latin typeface="Calibri" pitchFamily="34" charset="0"/>
              </a:rPr>
              <a:t>Manan</a:t>
            </a:r>
            <a:r>
              <a:rPr lang="en-US" sz="1400" dirty="0" smtClean="0">
                <a:solidFill>
                  <a:schemeClr val="tx2"/>
                </a:solidFill>
                <a:latin typeface="Calibri" pitchFamily="34" charset="0"/>
              </a:rPr>
              <a:t>, MH </a:t>
            </a:r>
            <a:r>
              <a:rPr lang="en-US" sz="1400" dirty="0" err="1" smtClean="0">
                <a:solidFill>
                  <a:schemeClr val="tx2"/>
                </a:solidFill>
                <a:latin typeface="Calibri" pitchFamily="34" charset="0"/>
              </a:rPr>
              <a:t>Qazi</a:t>
            </a:r>
            <a:r>
              <a:rPr lang="en-US" sz="1400" dirty="0" smtClean="0">
                <a:solidFill>
                  <a:schemeClr val="tx2"/>
                </a:solidFill>
                <a:latin typeface="Calibri" pitchFamily="34" charset="0"/>
              </a:rPr>
              <a:t>, A </a:t>
            </a:r>
            <a:r>
              <a:rPr lang="en-US" sz="1400" dirty="0" err="1" smtClean="0">
                <a:solidFill>
                  <a:schemeClr val="tx2"/>
                </a:solidFill>
                <a:latin typeface="Calibri" pitchFamily="34" charset="0"/>
              </a:rPr>
              <a:t>Chaudhary</a:t>
            </a:r>
            <a:r>
              <a:rPr lang="en-US" sz="1400" dirty="0" smtClean="0">
                <a:solidFill>
                  <a:schemeClr val="tx2"/>
                </a:solidFill>
                <a:latin typeface="Calibri" pitchFamily="34" charset="0"/>
              </a:rPr>
              <a:t>, AM </a:t>
            </a:r>
            <a:r>
              <a:rPr lang="en-US" sz="1400" dirty="0" err="1" smtClean="0">
                <a:solidFill>
                  <a:schemeClr val="tx2"/>
                </a:solidFill>
                <a:latin typeface="Calibri" pitchFamily="34" charset="0"/>
              </a:rPr>
              <a:t>Abuzenadah</a:t>
            </a:r>
            <a:r>
              <a:rPr lang="en-US" sz="1400" dirty="0" smtClean="0">
                <a:solidFill>
                  <a:schemeClr val="tx2"/>
                </a:solidFill>
                <a:latin typeface="Calibri" pitchFamily="34" charset="0"/>
              </a:rPr>
              <a:t>, M </a:t>
            </a:r>
            <a:r>
              <a:rPr lang="en-US" sz="1400" dirty="0" err="1" smtClean="0">
                <a:solidFill>
                  <a:schemeClr val="tx2"/>
                </a:solidFill>
                <a:latin typeface="Calibri" pitchFamily="34" charset="0"/>
              </a:rPr>
              <a:t>Asif</a:t>
            </a:r>
            <a:r>
              <a:rPr lang="en-US" sz="1400" dirty="0" smtClean="0">
                <a:solidFill>
                  <a:schemeClr val="tx2"/>
                </a:solidFill>
                <a:latin typeface="Calibri" pitchFamily="34" charset="0"/>
              </a:rPr>
              <a:t>, MH </a:t>
            </a:r>
            <a:r>
              <a:rPr lang="en-US" sz="1400" dirty="0" err="1" smtClean="0">
                <a:solidFill>
                  <a:schemeClr val="tx2"/>
                </a:solidFill>
                <a:latin typeface="Calibri" pitchFamily="34" charset="0"/>
              </a:rPr>
              <a:t>Alqahtani</a:t>
            </a:r>
            <a:r>
              <a:rPr lang="en-US" sz="1400" dirty="0" smtClean="0">
                <a:solidFill>
                  <a:schemeClr val="tx2"/>
                </a:solidFill>
                <a:latin typeface="Calibri" pitchFamily="34" charset="0"/>
              </a:rPr>
              <a:t>, SH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a:t>
            </a:r>
            <a:r>
              <a:rPr lang="en-US" sz="1400" b="1" dirty="0" smtClean="0">
                <a:solidFill>
                  <a:schemeClr val="tx2"/>
                </a:solidFill>
                <a:latin typeface="Calibri" pitchFamily="34" charset="0"/>
              </a:rPr>
              <a:t> 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MA </a:t>
            </a:r>
            <a:r>
              <a:rPr lang="en-US" sz="1400" dirty="0" err="1" smtClean="0">
                <a:solidFill>
                  <a:schemeClr val="tx2"/>
                </a:solidFill>
                <a:latin typeface="Calibri" pitchFamily="34" charset="0"/>
              </a:rPr>
              <a:t>Kamal</a:t>
            </a:r>
            <a:r>
              <a:rPr lang="en-US" sz="1400" dirty="0" smtClean="0">
                <a:solidFill>
                  <a:schemeClr val="tx2"/>
                </a:solidFill>
                <a:latin typeface="Calibri" pitchFamily="34" charset="0"/>
              </a:rPr>
              <a:t>. Current view from Alzheimer’s disease to type 2 diabetes mellitus. </a:t>
            </a:r>
            <a:r>
              <a:rPr lang="en-MY" sz="1400" i="1" dirty="0" smtClean="0">
                <a:solidFill>
                  <a:schemeClr val="tx2"/>
                </a:solidFill>
                <a:latin typeface="Calibri" pitchFamily="34" charset="0"/>
              </a:rPr>
              <a:t>CNS &amp; Neurological Disorders Drug Targets</a:t>
            </a:r>
            <a:r>
              <a:rPr lang="en-MY" sz="1400" dirty="0" smtClean="0">
                <a:solidFill>
                  <a:schemeClr val="tx2"/>
                </a:solidFill>
                <a:latin typeface="Calibri" pitchFamily="34" charset="0"/>
              </a:rPr>
              <a:t>, 2014, 13 (3), 533-542.  [</a:t>
            </a:r>
            <a:r>
              <a:rPr lang="en-MY" sz="1400" i="1" dirty="0" smtClean="0">
                <a:solidFill>
                  <a:schemeClr val="tx2"/>
                </a:solidFill>
                <a:latin typeface="Calibri" pitchFamily="34" charset="0"/>
              </a:rPr>
              <a:t>ISI Indexed, IF=3.810</a:t>
            </a:r>
            <a:r>
              <a:rPr lang="en-MY" sz="1400" dirty="0" smtClean="0">
                <a:solidFill>
                  <a:schemeClr val="tx2"/>
                </a:solidFill>
                <a:latin typeface="Calibri" pitchFamily="34" charset="0"/>
              </a:rPr>
              <a:t>] </a:t>
            </a:r>
            <a:r>
              <a:rPr lang="en-US" sz="1400" dirty="0" smtClean="0">
                <a:solidFill>
                  <a:schemeClr val="tx2"/>
                </a:solidFill>
                <a:latin typeface="Calibri" pitchFamily="34" charset="0"/>
              </a:rPr>
              <a:t>[ISI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022B156B-59AE-415F-B24B-8756D48BB977}" type="slidenum">
              <a:rPr lang="en-MY" smtClean="0"/>
              <a:pPr/>
              <a:t>5</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Recent publications</a:t>
            </a:r>
            <a:endParaRPr lang="en-MY" sz="4000" b="1" dirty="0"/>
          </a:p>
        </p:txBody>
      </p:sp>
      <p:sp>
        <p:nvSpPr>
          <p:cNvPr id="3" name="Content Placeholder 2"/>
          <p:cNvSpPr>
            <a:spLocks noGrp="1"/>
          </p:cNvSpPr>
          <p:nvPr>
            <p:ph idx="1"/>
          </p:nvPr>
        </p:nvSpPr>
        <p:spPr>
          <a:xfrm>
            <a:off x="1065215" y="1752600"/>
            <a:ext cx="10058400" cy="4384964"/>
          </a:xfrm>
        </p:spPr>
        <p:txBody>
          <a:bodyPr>
            <a:noAutofit/>
          </a:bodyPr>
          <a:lstStyle/>
          <a:p>
            <a:pPr lvl="1"/>
            <a:r>
              <a:rPr lang="en-US" sz="1400" dirty="0" smtClean="0">
                <a:solidFill>
                  <a:schemeClr val="tx2"/>
                </a:solidFill>
                <a:latin typeface="Calibri" pitchFamily="34" charset="0"/>
              </a:rPr>
              <a:t>M </a:t>
            </a:r>
            <a:r>
              <a:rPr lang="en-US" sz="1400" dirty="0" err="1" smtClean="0">
                <a:solidFill>
                  <a:schemeClr val="tx2"/>
                </a:solidFill>
                <a:latin typeface="Calibri" pitchFamily="34" charset="0"/>
              </a:rPr>
              <a:t>Arifullah</a:t>
            </a:r>
            <a:r>
              <a:rPr lang="en-US" sz="1400" dirty="0" smtClean="0">
                <a:solidFill>
                  <a:schemeClr val="tx2"/>
                </a:solidFill>
                <a:latin typeface="Calibri" pitchFamily="34" charset="0"/>
              </a:rPr>
              <a:t>, P </a:t>
            </a:r>
            <a:r>
              <a:rPr lang="en-US" sz="1400" dirty="0" err="1" smtClean="0">
                <a:solidFill>
                  <a:schemeClr val="tx2"/>
                </a:solidFill>
                <a:latin typeface="Calibri" pitchFamily="34" charset="0"/>
              </a:rPr>
              <a:t>Vikram</a:t>
            </a:r>
            <a:r>
              <a:rPr lang="en-US" sz="1400" dirty="0" smtClean="0">
                <a:solidFill>
                  <a:schemeClr val="tx2"/>
                </a:solidFill>
                <a:latin typeface="Calibri" pitchFamily="34" charset="0"/>
              </a:rPr>
              <a:t>, KK </a:t>
            </a:r>
            <a:r>
              <a:rPr lang="en-US" sz="1400" dirty="0" err="1" smtClean="0">
                <a:solidFill>
                  <a:schemeClr val="tx2"/>
                </a:solidFill>
                <a:latin typeface="Calibri" pitchFamily="34" charset="0"/>
              </a:rPr>
              <a:t>Chiruvella</a:t>
            </a:r>
            <a:r>
              <a:rPr lang="en-US" sz="1400" dirty="0" smtClean="0">
                <a:solidFill>
                  <a:schemeClr val="tx2"/>
                </a:solidFill>
                <a:latin typeface="Calibri" pitchFamily="34" charset="0"/>
              </a:rPr>
              <a:t>, </a:t>
            </a:r>
            <a:r>
              <a:rPr lang="en-US" sz="1400" b="1" dirty="0" smtClean="0">
                <a:solidFill>
                  <a:schemeClr val="tx2"/>
                </a:solidFill>
                <a:latin typeface="Calibri" pitchFamily="34" charset="0"/>
              </a:rPr>
              <a:t>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I </a:t>
            </a:r>
            <a:r>
              <a:rPr lang="en-US" sz="1400" dirty="0" err="1" smtClean="0">
                <a:solidFill>
                  <a:schemeClr val="tx2"/>
                </a:solidFill>
                <a:latin typeface="Calibri" pitchFamily="34" charset="0"/>
              </a:rPr>
              <a:t>Husna</a:t>
            </a:r>
            <a:r>
              <a:rPr lang="en-US" sz="1400" dirty="0" smtClean="0">
                <a:solidFill>
                  <a:schemeClr val="tx2"/>
                </a:solidFill>
                <a:latin typeface="Calibri" pitchFamily="34" charset="0"/>
              </a:rPr>
              <a:t>. A review on Malaysian plants used for screening of Antimicrobial activity. </a:t>
            </a:r>
            <a:r>
              <a:rPr lang="en-US" sz="1400" i="1" dirty="0" smtClean="0">
                <a:solidFill>
                  <a:schemeClr val="tx2"/>
                </a:solidFill>
                <a:latin typeface="Calibri" pitchFamily="34" charset="0"/>
              </a:rPr>
              <a:t>Annual Research &amp; Review Biology,</a:t>
            </a:r>
            <a:r>
              <a:rPr lang="en-US" sz="1400" dirty="0" smtClean="0">
                <a:solidFill>
                  <a:schemeClr val="tx2"/>
                </a:solidFill>
                <a:latin typeface="Calibri" pitchFamily="34" charset="0"/>
              </a:rPr>
              <a:t> 4(13):2088-2132, 2014.</a:t>
            </a:r>
            <a:endParaRPr lang="en-MY" sz="1400" dirty="0" smtClean="0">
              <a:solidFill>
                <a:schemeClr val="tx2"/>
              </a:solidFill>
              <a:latin typeface="Calibri" pitchFamily="34" charset="0"/>
            </a:endParaRPr>
          </a:p>
          <a:p>
            <a:pPr lvl="1"/>
            <a:r>
              <a:rPr lang="en-US" sz="1400" b="1" dirty="0" smtClean="0">
                <a:solidFill>
                  <a:schemeClr val="tx2"/>
                </a:solidFill>
                <a:latin typeface="Calibri" pitchFamily="34" charset="0"/>
              </a:rPr>
              <a:t>MM </a:t>
            </a:r>
            <a:r>
              <a:rPr lang="en-US" sz="1400" b="1" dirty="0" err="1" smtClean="0">
                <a:solidFill>
                  <a:schemeClr val="tx2"/>
                </a:solidFill>
                <a:latin typeface="Calibri" pitchFamily="34" charset="0"/>
              </a:rPr>
              <a:t>Shaik</a:t>
            </a:r>
            <a:r>
              <a:rPr lang="en-US" sz="1400" dirty="0" smtClean="0">
                <a:solidFill>
                  <a:schemeClr val="tx2"/>
                </a:solidFill>
                <a:latin typeface="Calibri" pitchFamily="34" charset="0"/>
              </a:rPr>
              <a:t>, NB Hassan, HL Tan, </a:t>
            </a:r>
            <a:r>
              <a:rPr lang="en-US" sz="1400" dirty="0" err="1" smtClean="0">
                <a:solidFill>
                  <a:schemeClr val="tx2"/>
                </a:solidFill>
                <a:latin typeface="Calibri" pitchFamily="34" charset="0"/>
              </a:rPr>
              <a:t>S.Bhaskar</a:t>
            </a:r>
            <a:r>
              <a:rPr lang="en-US" sz="1400" dirty="0" smtClean="0">
                <a:solidFill>
                  <a:schemeClr val="tx2"/>
                </a:solidFill>
                <a:latin typeface="Calibri" pitchFamily="34" charset="0"/>
              </a:rPr>
              <a:t>, SH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 Reliability and Validity of Malaysian Language Translated Version of Migraine Disability Assessment (MIDAS) Questionnaire – Late Breaking Abstracts of the 2013 International Headache Congress. </a:t>
            </a:r>
            <a:r>
              <a:rPr lang="en-US" sz="1400" i="1" dirty="0" err="1" smtClean="0">
                <a:solidFill>
                  <a:schemeClr val="tx2"/>
                </a:solidFill>
                <a:latin typeface="Calibri" pitchFamily="34" charset="0"/>
              </a:rPr>
              <a:t>Cephalalgia</a:t>
            </a:r>
            <a:r>
              <a:rPr lang="en-US" sz="1400" dirty="0" smtClean="0">
                <a:solidFill>
                  <a:schemeClr val="tx2"/>
                </a:solidFill>
                <a:latin typeface="Calibri" pitchFamily="34" charset="0"/>
              </a:rPr>
              <a:t> 33(11). 970-971. [ISI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a:p>
            <a:pPr lvl="1"/>
            <a:r>
              <a:rPr lang="en-MY" sz="1400" dirty="0" smtClean="0">
                <a:solidFill>
                  <a:schemeClr val="tx2"/>
                </a:solidFill>
                <a:latin typeface="Calibri" pitchFamily="34" charset="0"/>
              </a:rPr>
              <a:t>H </a:t>
            </a:r>
            <a:r>
              <a:rPr lang="en-MY" sz="1400" dirty="0" err="1" smtClean="0">
                <a:solidFill>
                  <a:schemeClr val="tx2"/>
                </a:solidFill>
                <a:latin typeface="Calibri" pitchFamily="34" charset="0"/>
              </a:rPr>
              <a:t>Iftikhar</a:t>
            </a:r>
            <a:r>
              <a:rPr lang="en-MY" sz="1400" dirty="0" smtClean="0">
                <a:solidFill>
                  <a:schemeClr val="tx2"/>
                </a:solidFill>
                <a:latin typeface="Calibri" pitchFamily="34" charset="0"/>
              </a:rPr>
              <a:t>, I Ahmad, SH </a:t>
            </a:r>
            <a:r>
              <a:rPr lang="en-MY" sz="1400" dirty="0" err="1" smtClean="0">
                <a:solidFill>
                  <a:schemeClr val="tx2"/>
                </a:solidFill>
                <a:latin typeface="Calibri" pitchFamily="34" charset="0"/>
              </a:rPr>
              <a:t>Gan</a:t>
            </a:r>
            <a:r>
              <a:rPr lang="en-MY" sz="1400" dirty="0" smtClean="0">
                <a:solidFill>
                  <a:schemeClr val="tx2"/>
                </a:solidFill>
                <a:latin typeface="Calibri" pitchFamily="34" charset="0"/>
              </a:rPr>
              <a:t>,</a:t>
            </a:r>
            <a:r>
              <a:rPr lang="en-MY" sz="1400" b="1" dirty="0" smtClean="0">
                <a:solidFill>
                  <a:schemeClr val="tx2"/>
                </a:solidFill>
                <a:latin typeface="Calibri" pitchFamily="34" charset="0"/>
              </a:rPr>
              <a:t> MM </a:t>
            </a:r>
            <a:r>
              <a:rPr lang="en-MY" sz="1400" b="1" dirty="0" err="1" smtClean="0">
                <a:solidFill>
                  <a:schemeClr val="tx2"/>
                </a:solidFill>
                <a:latin typeface="Calibri" pitchFamily="34" charset="0"/>
              </a:rPr>
              <a:t>Shaik</a:t>
            </a:r>
            <a:r>
              <a:rPr lang="en-MY" sz="1400" dirty="0" smtClean="0">
                <a:solidFill>
                  <a:schemeClr val="tx2"/>
                </a:solidFill>
                <a:latin typeface="Calibri" pitchFamily="34" charset="0"/>
              </a:rPr>
              <a:t>, N </a:t>
            </a:r>
            <a:r>
              <a:rPr lang="en-MY" sz="1400" dirty="0" err="1" smtClean="0">
                <a:solidFill>
                  <a:schemeClr val="tx2"/>
                </a:solidFill>
                <a:latin typeface="Calibri" pitchFamily="34" charset="0"/>
              </a:rPr>
              <a:t>Iftikhar</a:t>
            </a:r>
            <a:r>
              <a:rPr lang="en-MY" sz="1400" dirty="0" smtClean="0">
                <a:solidFill>
                  <a:schemeClr val="tx2"/>
                </a:solidFill>
                <a:latin typeface="Calibri" pitchFamily="34" charset="0"/>
              </a:rPr>
              <a:t>, MS </a:t>
            </a:r>
            <a:r>
              <a:rPr lang="en-MY" sz="1400" dirty="0" err="1" smtClean="0">
                <a:solidFill>
                  <a:schemeClr val="tx2"/>
                </a:solidFill>
                <a:latin typeface="Calibri" pitchFamily="34" charset="0"/>
              </a:rPr>
              <a:t>Nawaz</a:t>
            </a:r>
            <a:r>
              <a:rPr lang="en-MY" sz="1400" dirty="0" smtClean="0">
                <a:solidFill>
                  <a:schemeClr val="tx2"/>
                </a:solidFill>
                <a:latin typeface="Calibri" pitchFamily="34" charset="0"/>
              </a:rPr>
              <a:t>, MA </a:t>
            </a:r>
            <a:r>
              <a:rPr lang="en-MY" sz="1400" dirty="0" err="1" smtClean="0">
                <a:solidFill>
                  <a:schemeClr val="tx2"/>
                </a:solidFill>
                <a:latin typeface="Calibri" pitchFamily="34" charset="0"/>
              </a:rPr>
              <a:t>Kamal</a:t>
            </a:r>
            <a:r>
              <a:rPr lang="en-MY" sz="1400" dirty="0" smtClean="0">
                <a:solidFill>
                  <a:schemeClr val="tx2"/>
                </a:solidFill>
                <a:latin typeface="Calibri" pitchFamily="34" charset="0"/>
              </a:rPr>
              <a:t>. </a:t>
            </a:r>
            <a:r>
              <a:rPr lang="en-MY" sz="1400" dirty="0" err="1" smtClean="0">
                <a:solidFill>
                  <a:schemeClr val="tx2"/>
                </a:solidFill>
                <a:latin typeface="Calibri" pitchFamily="34" charset="0"/>
              </a:rPr>
              <a:t>Quinoline</a:t>
            </a:r>
            <a:r>
              <a:rPr lang="en-MY" sz="1400" dirty="0" smtClean="0">
                <a:solidFill>
                  <a:schemeClr val="tx2"/>
                </a:solidFill>
                <a:latin typeface="Calibri" pitchFamily="34" charset="0"/>
              </a:rPr>
              <a:t> derivatives: candidate drugs for a class B G-protein coupled receptor, the </a:t>
            </a:r>
            <a:r>
              <a:rPr lang="en-MY" sz="1400" dirty="0" err="1" smtClean="0">
                <a:solidFill>
                  <a:schemeClr val="tx2"/>
                </a:solidFill>
                <a:latin typeface="Calibri" pitchFamily="34" charset="0"/>
              </a:rPr>
              <a:t>Calcitonin</a:t>
            </a:r>
            <a:r>
              <a:rPr lang="en-MY" sz="1400" dirty="0" smtClean="0">
                <a:solidFill>
                  <a:schemeClr val="tx2"/>
                </a:solidFill>
                <a:latin typeface="Calibri" pitchFamily="34" charset="0"/>
              </a:rPr>
              <a:t> gene related peptide receptor, a cause of migraines. </a:t>
            </a:r>
            <a:r>
              <a:rPr lang="en-MY" sz="1400" i="1" dirty="0" smtClean="0">
                <a:solidFill>
                  <a:schemeClr val="tx2"/>
                </a:solidFill>
                <a:latin typeface="Calibri" pitchFamily="34" charset="0"/>
              </a:rPr>
              <a:t>CNS &amp; Neurological Disorders Drug Targets</a:t>
            </a:r>
            <a:r>
              <a:rPr lang="en-MY" sz="1400" dirty="0" smtClean="0">
                <a:solidFill>
                  <a:schemeClr val="tx2"/>
                </a:solidFill>
                <a:latin typeface="Calibri" pitchFamily="34" charset="0"/>
              </a:rPr>
              <a:t>, 2014.</a:t>
            </a:r>
            <a:r>
              <a:rPr lang="en-US" sz="1400" dirty="0" smtClean="0">
                <a:solidFill>
                  <a:schemeClr val="tx2"/>
                </a:solidFill>
                <a:latin typeface="Calibri" pitchFamily="34" charset="0"/>
              </a:rPr>
              <a:t> [ISI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a:p>
            <a:pPr lvl="1"/>
            <a:r>
              <a:rPr lang="en-US" sz="1400" b="1" dirty="0" err="1" smtClean="0">
                <a:solidFill>
                  <a:schemeClr val="tx2"/>
                </a:solidFill>
                <a:latin typeface="Calibri" pitchFamily="34" charset="0"/>
              </a:rPr>
              <a:t>Shaik</a:t>
            </a:r>
            <a:r>
              <a:rPr lang="en-US" sz="1400" b="1" dirty="0" smtClean="0">
                <a:solidFill>
                  <a:schemeClr val="tx2"/>
                </a:solidFill>
                <a:latin typeface="Calibri" pitchFamily="34" charset="0"/>
              </a:rPr>
              <a:t> MM</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 SH. </a:t>
            </a:r>
            <a:r>
              <a:rPr lang="en-MY" sz="1400" dirty="0" smtClean="0">
                <a:solidFill>
                  <a:schemeClr val="tx2"/>
                </a:solidFill>
                <a:latin typeface="Calibri" pitchFamily="34" charset="0"/>
              </a:rPr>
              <a:t>Rapid resolution liquid chromatography method development and validation for the simultaneous determination of homocysteine, vitamin B</a:t>
            </a:r>
            <a:r>
              <a:rPr lang="en-MY" sz="1400" baseline="-25000" dirty="0" smtClean="0">
                <a:solidFill>
                  <a:schemeClr val="tx2"/>
                </a:solidFill>
                <a:latin typeface="Calibri" pitchFamily="34" charset="0"/>
              </a:rPr>
              <a:t>6</a:t>
            </a:r>
            <a:r>
              <a:rPr lang="en-MY" sz="1400" dirty="0" smtClean="0">
                <a:solidFill>
                  <a:schemeClr val="tx2"/>
                </a:solidFill>
                <a:latin typeface="Calibri" pitchFamily="34" charset="0"/>
              </a:rPr>
              <a:t>, B</a:t>
            </a:r>
            <a:r>
              <a:rPr lang="en-MY" sz="1400" baseline="-25000" dirty="0" smtClean="0">
                <a:solidFill>
                  <a:schemeClr val="tx2"/>
                </a:solidFill>
                <a:latin typeface="Calibri" pitchFamily="34" charset="0"/>
              </a:rPr>
              <a:t>9</a:t>
            </a:r>
            <a:r>
              <a:rPr lang="en-MY" sz="1400" dirty="0" smtClean="0">
                <a:solidFill>
                  <a:schemeClr val="tx2"/>
                </a:solidFill>
                <a:latin typeface="Calibri" pitchFamily="34" charset="0"/>
              </a:rPr>
              <a:t> and B</a:t>
            </a:r>
            <a:r>
              <a:rPr lang="en-MY" sz="1400" baseline="-25000" dirty="0" smtClean="0">
                <a:solidFill>
                  <a:schemeClr val="tx2"/>
                </a:solidFill>
                <a:latin typeface="Calibri" pitchFamily="34" charset="0"/>
              </a:rPr>
              <a:t>12</a:t>
            </a:r>
            <a:r>
              <a:rPr lang="en-MY" sz="1400" dirty="0" smtClean="0">
                <a:solidFill>
                  <a:schemeClr val="tx2"/>
                </a:solidFill>
                <a:latin typeface="Calibri" pitchFamily="34" charset="0"/>
              </a:rPr>
              <a:t> in human serum. </a:t>
            </a:r>
            <a:r>
              <a:rPr lang="en-MY" sz="1400" i="1" dirty="0" smtClean="0">
                <a:solidFill>
                  <a:schemeClr val="tx2"/>
                </a:solidFill>
                <a:latin typeface="Calibri" pitchFamily="34" charset="0"/>
              </a:rPr>
              <a:t>Indian Journal of Pharmacology</a:t>
            </a:r>
            <a:r>
              <a:rPr lang="en-MY" sz="1400" dirty="0" smtClean="0">
                <a:solidFill>
                  <a:schemeClr val="tx2"/>
                </a:solidFill>
                <a:latin typeface="Calibri" pitchFamily="34" charset="0"/>
              </a:rPr>
              <a:t>.</a:t>
            </a:r>
            <a:r>
              <a:rPr lang="en-MY" sz="1400" i="1" dirty="0" smtClean="0">
                <a:solidFill>
                  <a:schemeClr val="tx2"/>
                </a:solidFill>
                <a:latin typeface="Calibri" pitchFamily="34" charset="0"/>
              </a:rPr>
              <a:t> </a:t>
            </a:r>
            <a:r>
              <a:rPr lang="en-MY" sz="1400" dirty="0" smtClean="0">
                <a:solidFill>
                  <a:schemeClr val="tx2"/>
                </a:solidFill>
                <a:latin typeface="Calibri" pitchFamily="34" charset="0"/>
              </a:rPr>
              <a:t>April 2013, 2013, 45(2), 159-167. </a:t>
            </a:r>
            <a:r>
              <a:rPr lang="en-US" sz="1400" dirty="0" smtClean="0">
                <a:solidFill>
                  <a:schemeClr val="tx2"/>
                </a:solidFill>
                <a:latin typeface="Calibri" pitchFamily="34" charset="0"/>
              </a:rPr>
              <a:t>[ISI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a:p>
            <a:pPr lvl="1"/>
            <a:r>
              <a:rPr lang="en-MY" sz="1400" dirty="0" smtClean="0">
                <a:solidFill>
                  <a:schemeClr val="tx2"/>
                </a:solidFill>
                <a:latin typeface="Calibri" pitchFamily="34" charset="0"/>
              </a:rPr>
              <a:t>R </a:t>
            </a:r>
            <a:r>
              <a:rPr lang="en-MY" sz="1400" dirty="0" err="1" smtClean="0">
                <a:solidFill>
                  <a:schemeClr val="tx2"/>
                </a:solidFill>
                <a:latin typeface="Calibri" pitchFamily="34" charset="0"/>
              </a:rPr>
              <a:t>Basri</a:t>
            </a:r>
            <a:r>
              <a:rPr lang="en-MY" sz="1400" dirty="0" smtClean="0">
                <a:solidFill>
                  <a:schemeClr val="tx2"/>
                </a:solidFill>
                <a:latin typeface="Calibri" pitchFamily="34" charset="0"/>
              </a:rPr>
              <a:t>, </a:t>
            </a:r>
            <a:r>
              <a:rPr lang="en-MY" sz="1400" b="1" dirty="0" smtClean="0">
                <a:solidFill>
                  <a:schemeClr val="tx2"/>
                </a:solidFill>
                <a:latin typeface="Calibri" pitchFamily="34" charset="0"/>
              </a:rPr>
              <a:t>MM </a:t>
            </a:r>
            <a:r>
              <a:rPr lang="en-MY" sz="1400" b="1" dirty="0" err="1" smtClean="0">
                <a:solidFill>
                  <a:schemeClr val="tx2"/>
                </a:solidFill>
                <a:latin typeface="Calibri" pitchFamily="34" charset="0"/>
              </a:rPr>
              <a:t>Shaik</a:t>
            </a:r>
            <a:r>
              <a:rPr lang="en-MY" sz="1400" dirty="0" smtClean="0">
                <a:solidFill>
                  <a:schemeClr val="tx2"/>
                </a:solidFill>
                <a:latin typeface="Calibri" pitchFamily="34" charset="0"/>
              </a:rPr>
              <a:t>, MK </a:t>
            </a:r>
            <a:r>
              <a:rPr lang="en-MY" sz="1400" dirty="0" err="1" smtClean="0">
                <a:solidFill>
                  <a:schemeClr val="tx2"/>
                </a:solidFill>
                <a:latin typeface="Calibri" pitchFamily="34" charset="0"/>
              </a:rPr>
              <a:t>Alam</a:t>
            </a:r>
            <a:r>
              <a:rPr lang="en-MY" sz="1400" dirty="0" smtClean="0">
                <a:solidFill>
                  <a:schemeClr val="tx2"/>
                </a:solidFill>
                <a:latin typeface="Calibri" pitchFamily="34" charset="0"/>
              </a:rPr>
              <a:t>, MBA </a:t>
            </a:r>
            <a:r>
              <a:rPr lang="en-MY" sz="1400" dirty="0" err="1" smtClean="0">
                <a:solidFill>
                  <a:schemeClr val="tx2"/>
                </a:solidFill>
                <a:latin typeface="Calibri" pitchFamily="34" charset="0"/>
              </a:rPr>
              <a:t>Mondol</a:t>
            </a:r>
            <a:r>
              <a:rPr lang="en-MY" sz="1400" dirty="0" smtClean="0">
                <a:solidFill>
                  <a:schemeClr val="tx2"/>
                </a:solidFill>
                <a:latin typeface="Calibri" pitchFamily="34" charset="0"/>
              </a:rPr>
              <a:t>, QD Mohammad, SH </a:t>
            </a:r>
            <a:r>
              <a:rPr lang="en-MY" sz="1400" dirty="0" err="1" smtClean="0">
                <a:solidFill>
                  <a:schemeClr val="tx2"/>
                </a:solidFill>
                <a:latin typeface="Calibri" pitchFamily="34" charset="0"/>
              </a:rPr>
              <a:t>Gan</a:t>
            </a:r>
            <a:r>
              <a:rPr lang="en-MY" sz="1400" dirty="0" smtClean="0">
                <a:solidFill>
                  <a:schemeClr val="tx2"/>
                </a:solidFill>
                <a:latin typeface="Calibri" pitchFamily="34" charset="0"/>
              </a:rPr>
              <a:t>. Waist to hip ratio, waist to height ratio and body mass index predict stroke risk in a Bangladeshi population. </a:t>
            </a:r>
            <a:r>
              <a:rPr lang="en-MY" sz="1400" i="1" dirty="0" smtClean="0">
                <a:solidFill>
                  <a:schemeClr val="tx2"/>
                </a:solidFill>
                <a:latin typeface="Calibri" pitchFamily="34" charset="0"/>
              </a:rPr>
              <a:t>International Medical Journal</a:t>
            </a:r>
            <a:r>
              <a:rPr lang="en-MY" sz="1400" dirty="0" smtClean="0">
                <a:solidFill>
                  <a:schemeClr val="tx2"/>
                </a:solidFill>
                <a:latin typeface="Calibri" pitchFamily="34" charset="0"/>
              </a:rPr>
              <a:t>, </a:t>
            </a:r>
            <a:r>
              <a:rPr lang="en-US" sz="1400" dirty="0" smtClean="0">
                <a:solidFill>
                  <a:schemeClr val="tx2"/>
                </a:solidFill>
                <a:latin typeface="Calibri" pitchFamily="34" charset="0"/>
              </a:rPr>
              <a:t>12/2013; 20(6):740-743. [ISI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a:p>
            <a:pPr lvl="1"/>
            <a:r>
              <a:rPr lang="en-US" sz="1400" b="1" dirty="0" err="1" smtClean="0">
                <a:solidFill>
                  <a:schemeClr val="tx2"/>
                </a:solidFill>
                <a:latin typeface="Calibri" pitchFamily="34" charset="0"/>
              </a:rPr>
              <a:t>Shaik</a:t>
            </a:r>
            <a:r>
              <a:rPr lang="en-US" sz="1400" b="1" dirty="0" smtClean="0">
                <a:solidFill>
                  <a:schemeClr val="tx2"/>
                </a:solidFill>
                <a:latin typeface="Calibri" pitchFamily="34" charset="0"/>
              </a:rPr>
              <a:t> MM</a:t>
            </a:r>
            <a:r>
              <a:rPr lang="en-US" sz="1400" dirty="0" smtClean="0">
                <a:solidFill>
                  <a:schemeClr val="tx2"/>
                </a:solidFill>
                <a:latin typeface="Calibri" pitchFamily="34" charset="0"/>
              </a:rPr>
              <a:t>, </a:t>
            </a:r>
            <a:r>
              <a:rPr lang="en-US" sz="1400" dirty="0" err="1" smtClean="0">
                <a:solidFill>
                  <a:schemeClr val="tx2"/>
                </a:solidFill>
                <a:latin typeface="Calibri" pitchFamily="34" charset="0"/>
              </a:rPr>
              <a:t>Loo</a:t>
            </a:r>
            <a:r>
              <a:rPr lang="en-US" sz="1400" dirty="0" smtClean="0">
                <a:solidFill>
                  <a:schemeClr val="tx2"/>
                </a:solidFill>
                <a:latin typeface="Calibri" pitchFamily="34" charset="0"/>
              </a:rPr>
              <a:t> KW, </a:t>
            </a:r>
            <a:r>
              <a:rPr lang="en-US" sz="1400" dirty="0" err="1" smtClean="0">
                <a:solidFill>
                  <a:schemeClr val="tx2"/>
                </a:solidFill>
                <a:latin typeface="Calibri" pitchFamily="34" charset="0"/>
              </a:rPr>
              <a:t>Gan</a:t>
            </a:r>
            <a:r>
              <a:rPr lang="en-US" sz="1400" dirty="0" smtClean="0">
                <a:solidFill>
                  <a:schemeClr val="tx2"/>
                </a:solidFill>
                <a:latin typeface="Calibri" pitchFamily="34" charset="0"/>
              </a:rPr>
              <a:t> SH.</a:t>
            </a:r>
            <a:r>
              <a:rPr lang="en-US" sz="1400" b="1" dirty="0" smtClean="0">
                <a:solidFill>
                  <a:schemeClr val="tx2"/>
                </a:solidFill>
                <a:latin typeface="Calibri" pitchFamily="34" charset="0"/>
              </a:rPr>
              <a:t> </a:t>
            </a:r>
            <a:r>
              <a:rPr lang="en-US" sz="1400" dirty="0" smtClean="0">
                <a:solidFill>
                  <a:schemeClr val="tx2"/>
                </a:solidFill>
                <a:latin typeface="Calibri" pitchFamily="34" charset="0"/>
              </a:rPr>
              <a:t>Burden of stroke in Nepal. </a:t>
            </a:r>
            <a:r>
              <a:rPr lang="en-US" sz="1400" i="1" dirty="0" smtClean="0">
                <a:solidFill>
                  <a:schemeClr val="tx2"/>
                </a:solidFill>
                <a:latin typeface="Calibri" pitchFamily="34" charset="0"/>
              </a:rPr>
              <a:t>International Journal of Stroke</a:t>
            </a:r>
            <a:r>
              <a:rPr lang="en-US" sz="1400" dirty="0" smtClean="0">
                <a:solidFill>
                  <a:schemeClr val="tx2"/>
                </a:solidFill>
                <a:latin typeface="Calibri" pitchFamily="34" charset="0"/>
              </a:rPr>
              <a:t>, 2012, 7(6) :517-20 [ISI Indexed] (Available in </a:t>
            </a:r>
            <a:r>
              <a:rPr lang="en-US" sz="1400" dirty="0" err="1" smtClean="0">
                <a:solidFill>
                  <a:schemeClr val="tx2"/>
                </a:solidFill>
                <a:latin typeface="Calibri" pitchFamily="34" charset="0"/>
              </a:rPr>
              <a:t>Pubmed</a:t>
            </a:r>
            <a:r>
              <a:rPr lang="en-US" sz="1400" dirty="0" smtClean="0">
                <a:solidFill>
                  <a:schemeClr val="tx2"/>
                </a:solidFill>
                <a:latin typeface="Calibri" pitchFamily="34" charset="0"/>
              </a:rPr>
              <a:t>)</a:t>
            </a:r>
            <a:endParaRPr lang="en-MY" sz="1400" dirty="0" smtClean="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022B156B-59AE-415F-B24B-8756D48BB977}" type="slidenum">
              <a:rPr lang="en-MY" smtClean="0"/>
              <a:pPr/>
              <a:t>6</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t>Pharmacoepigenomics</a:t>
            </a:r>
            <a:r>
              <a:rPr lang="en-US" sz="4000" b="1" dirty="0" smtClean="0"/>
              <a:t> of Migraine</a:t>
            </a:r>
            <a:endParaRPr lang="en-MY" sz="4000" b="1" dirty="0"/>
          </a:p>
        </p:txBody>
      </p:sp>
      <p:sp>
        <p:nvSpPr>
          <p:cNvPr id="3" name="Content Placeholder 2"/>
          <p:cNvSpPr>
            <a:spLocks noGrp="1"/>
          </p:cNvSpPr>
          <p:nvPr>
            <p:ph idx="1"/>
          </p:nvPr>
        </p:nvSpPr>
        <p:spPr/>
        <p:txBody>
          <a:bodyPr>
            <a:normAutofit/>
          </a:bodyPr>
          <a:lstStyle/>
          <a:p>
            <a:pPr algn="just"/>
            <a:r>
              <a:rPr lang="en-US" sz="2800" dirty="0" smtClean="0">
                <a:solidFill>
                  <a:schemeClr val="tx2">
                    <a:lumMod val="95000"/>
                    <a:lumOff val="5000"/>
                  </a:schemeClr>
                </a:solidFill>
                <a:latin typeface="Cambria" pitchFamily="18" charset="0"/>
              </a:rPr>
              <a:t>Over the years, many pathological theories related to migraine were published</a:t>
            </a:r>
          </a:p>
          <a:p>
            <a:pPr algn="just"/>
            <a:r>
              <a:rPr lang="en-US" sz="2800" dirty="0" smtClean="0">
                <a:solidFill>
                  <a:schemeClr val="tx2">
                    <a:lumMod val="95000"/>
                    <a:lumOff val="5000"/>
                  </a:schemeClr>
                </a:solidFill>
                <a:latin typeface="Cambria" pitchFamily="18" charset="0"/>
              </a:rPr>
              <a:t>However, Migraine is not understood completely in view of Treatment</a:t>
            </a:r>
          </a:p>
          <a:p>
            <a:pPr algn="just"/>
            <a:r>
              <a:rPr lang="en-US" sz="2800" dirty="0" smtClean="0">
                <a:solidFill>
                  <a:schemeClr val="tx2">
                    <a:lumMod val="95000"/>
                    <a:lumOff val="5000"/>
                  </a:schemeClr>
                </a:solidFill>
                <a:latin typeface="Cambria" pitchFamily="18" charset="0"/>
              </a:rPr>
              <a:t>Various factors, such as </a:t>
            </a:r>
            <a:r>
              <a:rPr lang="en-US" sz="2800" b="1" i="1" dirty="0" smtClean="0">
                <a:solidFill>
                  <a:schemeClr val="tx2">
                    <a:lumMod val="95000"/>
                    <a:lumOff val="5000"/>
                  </a:schemeClr>
                </a:solidFill>
                <a:latin typeface="Cambria" pitchFamily="18" charset="0"/>
              </a:rPr>
              <a:t>alcohol, smoking, nutrition, stress, environmental changes, exercises and menstrual cycles in women</a:t>
            </a:r>
            <a:r>
              <a:rPr lang="en-US" sz="2800" dirty="0" smtClean="0">
                <a:solidFill>
                  <a:schemeClr val="tx2">
                    <a:lumMod val="95000"/>
                    <a:lumOff val="5000"/>
                  </a:schemeClr>
                </a:solidFill>
                <a:latin typeface="Cambria" pitchFamily="18" charset="0"/>
              </a:rPr>
              <a:t>, have been reported to play a role in causing migraines</a:t>
            </a:r>
            <a:endParaRPr lang="en-MY" sz="2800" dirty="0">
              <a:solidFill>
                <a:schemeClr val="tx2">
                  <a:lumMod val="95000"/>
                  <a:lumOff val="5000"/>
                </a:schemeClr>
              </a:solidFill>
              <a:latin typeface="Cambria" pitchFamily="18" charset="0"/>
            </a:endParaRPr>
          </a:p>
        </p:txBody>
      </p:sp>
      <p:sp>
        <p:nvSpPr>
          <p:cNvPr id="4" name="Slide Number Placeholder 3"/>
          <p:cNvSpPr>
            <a:spLocks noGrp="1"/>
          </p:cNvSpPr>
          <p:nvPr>
            <p:ph type="sldNum" sz="quarter" idx="12"/>
          </p:nvPr>
        </p:nvSpPr>
        <p:spPr/>
        <p:txBody>
          <a:bodyPr/>
          <a:lstStyle/>
          <a:p>
            <a:fld id="{022B156B-59AE-415F-B24B-8756D48BB977}" type="slidenum">
              <a:rPr lang="en-MY" smtClean="0"/>
              <a:pPr/>
              <a:t>7</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Why ?</a:t>
            </a:r>
            <a:endParaRPr lang="en-MY" sz="4000" b="1" dirty="0"/>
          </a:p>
        </p:txBody>
      </p:sp>
      <p:sp>
        <p:nvSpPr>
          <p:cNvPr id="3" name="Content Placeholder 2"/>
          <p:cNvSpPr>
            <a:spLocks noGrp="1"/>
          </p:cNvSpPr>
          <p:nvPr>
            <p:ph idx="1"/>
          </p:nvPr>
        </p:nvSpPr>
        <p:spPr>
          <a:xfrm>
            <a:off x="1065215" y="1752610"/>
            <a:ext cx="10058400" cy="1314157"/>
          </a:xfrm>
        </p:spPr>
        <p:txBody>
          <a:bodyPr>
            <a:normAutofit/>
          </a:bodyPr>
          <a:lstStyle/>
          <a:p>
            <a:pPr algn="just"/>
            <a:r>
              <a:rPr lang="en-US" sz="2800" dirty="0" smtClean="0">
                <a:solidFill>
                  <a:schemeClr val="tx2">
                    <a:lumMod val="95000"/>
                    <a:lumOff val="5000"/>
                  </a:schemeClr>
                </a:solidFill>
                <a:latin typeface="Cambria" pitchFamily="18" charset="0"/>
              </a:rPr>
              <a:t>However, the Question is </a:t>
            </a:r>
          </a:p>
        </p:txBody>
      </p:sp>
      <p:sp>
        <p:nvSpPr>
          <p:cNvPr id="4" name="TextBox 3"/>
          <p:cNvSpPr txBox="1"/>
          <p:nvPr/>
        </p:nvSpPr>
        <p:spPr>
          <a:xfrm>
            <a:off x="3151164" y="2897951"/>
            <a:ext cx="6091309" cy="1384995"/>
          </a:xfrm>
          <a:prstGeom prst="rect">
            <a:avLst/>
          </a:prstGeom>
          <a:noFill/>
        </p:spPr>
        <p:txBody>
          <a:bodyPr wrap="square" rtlCol="0">
            <a:spAutoFit/>
          </a:bodyPr>
          <a:lstStyle/>
          <a:p>
            <a:pPr algn="just"/>
            <a:r>
              <a:rPr lang="en-US" sz="2800" b="1" dirty="0" smtClean="0">
                <a:solidFill>
                  <a:srgbClr val="FF0000"/>
                </a:solidFill>
                <a:latin typeface="Cambria" pitchFamily="18" charset="0"/>
              </a:rPr>
              <a:t>Why certain precipitator cause migraine in some patients but not others ?</a:t>
            </a:r>
            <a:endParaRPr lang="en-MY" sz="2800" b="1" dirty="0">
              <a:solidFill>
                <a:srgbClr val="FF0000"/>
              </a:solidFill>
            </a:endParaRPr>
          </a:p>
        </p:txBody>
      </p:sp>
      <p:sp>
        <p:nvSpPr>
          <p:cNvPr id="5" name="TextBox 4"/>
          <p:cNvSpPr txBox="1"/>
          <p:nvPr/>
        </p:nvSpPr>
        <p:spPr>
          <a:xfrm>
            <a:off x="5725556" y="4600146"/>
            <a:ext cx="4909625" cy="646331"/>
          </a:xfrm>
          <a:prstGeom prst="rect">
            <a:avLst/>
          </a:prstGeom>
          <a:noFill/>
        </p:spPr>
        <p:txBody>
          <a:bodyPr wrap="square" rtlCol="0">
            <a:spAutoFit/>
          </a:bodyPr>
          <a:lstStyle/>
          <a:p>
            <a:r>
              <a:rPr lang="en-US" sz="3600" b="1" dirty="0" smtClean="0">
                <a:solidFill>
                  <a:srgbClr val="7030A0"/>
                </a:solidFill>
                <a:latin typeface="Cambria" pitchFamily="18" charset="0"/>
              </a:rPr>
              <a:t>This is still UNKNOWN</a:t>
            </a:r>
            <a:endParaRPr lang="en-MY" sz="3600" b="1" dirty="0">
              <a:solidFill>
                <a:srgbClr val="7030A0"/>
              </a:solidFill>
              <a:latin typeface="Cambria" pitchFamily="18" charset="0"/>
            </a:endParaRPr>
          </a:p>
        </p:txBody>
      </p:sp>
      <p:pic>
        <p:nvPicPr>
          <p:cNvPr id="7" name="Picture 6" descr="question-mark.png"/>
          <p:cNvPicPr>
            <a:picLocks noChangeAspect="1"/>
          </p:cNvPicPr>
          <p:nvPr/>
        </p:nvPicPr>
        <p:blipFill>
          <a:blip r:embed="rId2" cstate="print"/>
          <a:stretch>
            <a:fillRect/>
          </a:stretch>
        </p:blipFill>
        <p:spPr>
          <a:xfrm>
            <a:off x="1610020" y="2441169"/>
            <a:ext cx="1502533" cy="2348880"/>
          </a:xfrm>
          <a:prstGeom prst="rect">
            <a:avLst/>
          </a:prstGeom>
        </p:spPr>
      </p:pic>
      <p:sp>
        <p:nvSpPr>
          <p:cNvPr id="8" name="Slide Number Placeholder 7"/>
          <p:cNvSpPr>
            <a:spLocks noGrp="1"/>
          </p:cNvSpPr>
          <p:nvPr>
            <p:ph type="sldNum" sz="quarter" idx="12"/>
          </p:nvPr>
        </p:nvSpPr>
        <p:spPr/>
        <p:txBody>
          <a:bodyPr/>
          <a:lstStyle/>
          <a:p>
            <a:fld id="{022B156B-59AE-415F-B24B-8756D48BB977}" type="slidenum">
              <a:rPr lang="en-MY" smtClean="0"/>
              <a:pPr/>
              <a:t>8</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Genetics</a:t>
            </a:r>
            <a:endParaRPr lang="en-MY" sz="4000" b="1" dirty="0"/>
          </a:p>
        </p:txBody>
      </p:sp>
      <p:sp>
        <p:nvSpPr>
          <p:cNvPr id="3" name="Content Placeholder 2"/>
          <p:cNvSpPr>
            <a:spLocks noGrp="1"/>
          </p:cNvSpPr>
          <p:nvPr>
            <p:ph idx="1"/>
          </p:nvPr>
        </p:nvSpPr>
        <p:spPr>
          <a:xfrm>
            <a:off x="1065215" y="1851081"/>
            <a:ext cx="10058400" cy="3157025"/>
          </a:xfrm>
        </p:spPr>
        <p:txBody>
          <a:bodyPr>
            <a:normAutofit/>
          </a:bodyPr>
          <a:lstStyle/>
          <a:p>
            <a:pPr algn="just"/>
            <a:r>
              <a:rPr lang="en-US" sz="2800" dirty="0" smtClean="0">
                <a:solidFill>
                  <a:schemeClr val="tx2">
                    <a:lumMod val="95000"/>
                    <a:lumOff val="5000"/>
                  </a:schemeClr>
                </a:solidFill>
                <a:latin typeface="Cambria" pitchFamily="18" charset="0"/>
              </a:rPr>
              <a:t>But there is a role of genetic vulnerability in selective physiological alterations. </a:t>
            </a:r>
          </a:p>
          <a:p>
            <a:pPr algn="just"/>
            <a:r>
              <a:rPr lang="en-US" sz="2800" dirty="0" smtClean="0">
                <a:solidFill>
                  <a:schemeClr val="tx2">
                    <a:lumMod val="95000"/>
                    <a:lumOff val="5000"/>
                  </a:schemeClr>
                </a:solidFill>
                <a:latin typeface="Cambria" pitchFamily="18" charset="0"/>
              </a:rPr>
              <a:t>This provides an opportunity to </a:t>
            </a:r>
            <a:r>
              <a:rPr lang="en-US" sz="2800" b="1" u="sng" dirty="0" smtClean="0">
                <a:solidFill>
                  <a:schemeClr val="tx2">
                    <a:lumMod val="95000"/>
                    <a:lumOff val="5000"/>
                  </a:schemeClr>
                </a:solidFill>
                <a:latin typeface="Cambria" pitchFamily="18" charset="0"/>
              </a:rPr>
              <a:t>investigate the genetic basis of migraines</a:t>
            </a:r>
            <a:r>
              <a:rPr lang="en-US" sz="2800" dirty="0" smtClean="0">
                <a:solidFill>
                  <a:schemeClr val="tx2">
                    <a:lumMod val="95000"/>
                    <a:lumOff val="5000"/>
                  </a:schemeClr>
                </a:solidFill>
                <a:latin typeface="Cambria" pitchFamily="18" charset="0"/>
              </a:rPr>
              <a:t> based on previously published pathological theories of migraines due to migraine’s heritable nature. </a:t>
            </a:r>
            <a:endParaRPr lang="en-MY" sz="2800" dirty="0" smtClean="0">
              <a:solidFill>
                <a:schemeClr val="tx2">
                  <a:lumMod val="95000"/>
                  <a:lumOff val="5000"/>
                </a:schemeClr>
              </a:solidFill>
              <a:latin typeface="Cambria" pitchFamily="18" charset="0"/>
            </a:endParaRPr>
          </a:p>
        </p:txBody>
      </p:sp>
      <p:sp>
        <p:nvSpPr>
          <p:cNvPr id="4" name="Slide Number Placeholder 3"/>
          <p:cNvSpPr>
            <a:spLocks noGrp="1"/>
          </p:cNvSpPr>
          <p:nvPr>
            <p:ph type="sldNum" sz="quarter" idx="12"/>
          </p:nvPr>
        </p:nvSpPr>
        <p:spPr/>
        <p:txBody>
          <a:bodyPr/>
          <a:lstStyle/>
          <a:p>
            <a:fld id="{022B156B-59AE-415F-B24B-8756D48BB977}" type="slidenum">
              <a:rPr lang="en-MY" smtClean="0"/>
              <a:pPr/>
              <a:t>9</a:t>
            </a:fld>
            <a:endParaRPr lang="en-MY"/>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xml><?xml version="1.0" encoding="utf-8"?>
<a:theme xmlns:a="http://schemas.openxmlformats.org/drawingml/2006/main" name="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4.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1385</Words>
  <Application>Microsoft Office PowerPoint</Application>
  <PresentationFormat>Custom</PresentationFormat>
  <Paragraphs>117</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TS103431377</vt:lpstr>
      <vt:lpstr>1_Circuit</vt:lpstr>
      <vt:lpstr>2_Circuit</vt:lpstr>
      <vt:lpstr>PowerPoint Presentation</vt:lpstr>
      <vt:lpstr>Munvar Miya Shaik Human Genome Centre School of Medical Sciences Universiti Sains Malaysia</vt:lpstr>
      <vt:lpstr>Biography</vt:lpstr>
      <vt:lpstr>Research interest</vt:lpstr>
      <vt:lpstr>Recent publications</vt:lpstr>
      <vt:lpstr>Recent publications</vt:lpstr>
      <vt:lpstr>Pharmacoepigenomics of Migraine</vt:lpstr>
      <vt:lpstr>Why ?</vt:lpstr>
      <vt:lpstr>Genetics</vt:lpstr>
      <vt:lpstr>Genetics</vt:lpstr>
      <vt:lpstr>Vascular Genes</vt:lpstr>
      <vt:lpstr>Migraine</vt:lpstr>
      <vt:lpstr>Vitamins B for Migraine ?</vt:lpstr>
      <vt:lpstr>Estrogen &amp; Homocysteine</vt:lpstr>
      <vt:lpstr>Estrogen &amp; Vitamins</vt:lpstr>
      <vt:lpstr>Estrogen &amp; Homocysteine</vt:lpstr>
      <vt:lpstr>Estrogen &amp; Homocysteine</vt:lpstr>
      <vt:lpstr>Hypothesis </vt:lpstr>
      <vt:lpstr>Munvar Miya Shaik Human Genome Centre School of Medical Sciences,  Universiti Sains Malaysia Kubang Kerian, 16150 Kelantan, Malaysia H/P: +60-10-9227448  Email: munvar.shaik@gmail.com  http://scholar.google.com/citations?user=JeSDTZ0AAAAJ&amp;hl=en</vt:lpstr>
      <vt:lpstr>JOURNALS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2013-05-14T01:48:52Z</dcterms:created>
  <dcterms:modified xsi:type="dcterms:W3CDTF">2015-10-19T11:20:52Z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