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8"/>
  </p:notesMasterIdLst>
  <p:sldIdLst>
    <p:sldId id="258" r:id="rId4"/>
    <p:sldId id="259" r:id="rId5"/>
    <p:sldId id="261" r:id="rId6"/>
    <p:sldId id="262" r:id="rId7"/>
    <p:sldId id="263" r:id="rId8"/>
    <p:sldId id="264" r:id="rId9"/>
    <p:sldId id="265" r:id="rId10"/>
    <p:sldId id="271" r:id="rId11"/>
    <p:sldId id="268" r:id="rId12"/>
    <p:sldId id="272" r:id="rId13"/>
    <p:sldId id="273" r:id="rId14"/>
    <p:sldId id="274" r:id="rId15"/>
    <p:sldId id="280" r:id="rId16"/>
    <p:sldId id="281" r:id="rId17"/>
    <p:sldId id="282" r:id="rId18"/>
    <p:sldId id="283" r:id="rId19"/>
    <p:sldId id="284" r:id="rId20"/>
    <p:sldId id="285" r:id="rId21"/>
    <p:sldId id="286" r:id="rId22"/>
    <p:sldId id="287" r:id="rId23"/>
    <p:sldId id="288" r:id="rId24"/>
    <p:sldId id="289" r:id="rId25"/>
    <p:sldId id="292" r:id="rId26"/>
    <p:sldId id="29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A219F40-3C43-46F1-A5C4-12C0288EAFF3}" type="datetimeFigureOut">
              <a:rPr lang="en-US"/>
              <a:pPr>
                <a:defRPr/>
              </a:pPr>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BB7A5FD-205B-44FE-8E91-5E1AFC612A0E}" type="slidenum">
              <a:rPr lang="en-US"/>
              <a:pPr>
                <a:defRPr/>
              </a:pPr>
              <a:t>‹#›</a:t>
            </a:fld>
            <a:endParaRPr lang="en-US"/>
          </a:p>
        </p:txBody>
      </p:sp>
    </p:spTree>
    <p:extLst>
      <p:ext uri="{BB962C8B-B14F-4D97-AF65-F5344CB8AC3E}">
        <p14:creationId xmlns:p14="http://schemas.microsoft.com/office/powerpoint/2010/main" val="12532271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fld id="{4963A120-8C02-4D06-86CB-6DB1E5B0B82A}" type="datetimeFigureOut">
              <a:rPr lang="en-US"/>
              <a:pPr>
                <a:defRPr/>
              </a:pPr>
              <a:t>10/19/2015</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07CAAC46-D648-4C3E-BD55-C7721ABEF15A}" type="slidenum">
              <a:rPr lang="en-US"/>
              <a:pPr>
                <a:defRPr/>
              </a:pPr>
              <a:t>‹#›</a:t>
            </a:fld>
            <a:endParaRPr lang="en-US"/>
          </a:p>
        </p:txBody>
      </p:sp>
    </p:spTree>
    <p:extLst>
      <p:ext uri="{BB962C8B-B14F-4D97-AF65-F5344CB8AC3E}">
        <p14:creationId xmlns:p14="http://schemas.microsoft.com/office/powerpoint/2010/main" val="295213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7B9C87-B248-4845-87A9-1D79A6EA9FE1}" type="datetimeFigureOut">
              <a:rPr lang="en-US"/>
              <a:pPr>
                <a:defRPr/>
              </a:pPr>
              <a:t>10/19/2015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8CD58C-D469-4A2F-80F9-5E043D031F3A}" type="slidenum">
              <a:rPr lang="en-US"/>
              <a:pPr>
                <a:defRPr/>
              </a:pPr>
              <a:t>‹#›</a:t>
            </a:fld>
            <a:endParaRPr lang="en-US"/>
          </a:p>
        </p:txBody>
      </p:sp>
    </p:spTree>
    <p:extLst>
      <p:ext uri="{BB962C8B-B14F-4D97-AF65-F5344CB8AC3E}">
        <p14:creationId xmlns:p14="http://schemas.microsoft.com/office/powerpoint/2010/main" val="400856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E5819-4AF6-4455-90A3-83D7A87D22EC}" type="datetimeFigureOut">
              <a:rPr lang="en-US"/>
              <a:pPr>
                <a:defRPr/>
              </a:pPr>
              <a:t>10/19/2015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66964C-18DD-40A8-9ADF-998C34658796}" type="slidenum">
              <a:rPr lang="en-US"/>
              <a:pPr>
                <a:defRPr/>
              </a:pPr>
              <a:t>‹#›</a:t>
            </a:fld>
            <a:endParaRPr lang="en-US"/>
          </a:p>
        </p:txBody>
      </p:sp>
    </p:spTree>
    <p:extLst>
      <p:ext uri="{BB962C8B-B14F-4D97-AF65-F5344CB8AC3E}">
        <p14:creationId xmlns:p14="http://schemas.microsoft.com/office/powerpoint/2010/main" val="75458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7651" name="Rectangle 3"/>
          <p:cNvSpPr>
            <a:spLocks noGrp="1" noChangeArrowheads="1"/>
          </p:cNvSpPr>
          <p:nvPr>
            <p:ph type="ctrTitle"/>
          </p:nvPr>
        </p:nvSpPr>
        <p:spPr>
          <a:xfrm>
            <a:off x="455613" y="2130425"/>
            <a:ext cx="7313612" cy="1470025"/>
          </a:xfrm>
        </p:spPr>
        <p:txBody>
          <a:bodyPr/>
          <a:lstStyle>
            <a:lvl1pPr>
              <a:defRPr/>
            </a:lvl1pPr>
          </a:lstStyle>
          <a:p>
            <a:r>
              <a:rPr lang="en-US" smtClean="0"/>
              <a:t>Click to edit Master title style</a:t>
            </a:r>
            <a:endParaRPr lang="en-US"/>
          </a:p>
        </p:txBody>
      </p:sp>
      <p:sp>
        <p:nvSpPr>
          <p:cNvPr id="2765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FEB11459-D1A8-4166-883A-DD4FF5F36F73}" type="slidenum">
              <a:rPr lang="en-US"/>
              <a:pPr>
                <a:defRPr/>
              </a:pPr>
              <a:t>‹#›</a:t>
            </a:fld>
            <a:endParaRPr lang="en-US"/>
          </a:p>
        </p:txBody>
      </p:sp>
    </p:spTree>
    <p:extLst>
      <p:ext uri="{BB962C8B-B14F-4D97-AF65-F5344CB8AC3E}">
        <p14:creationId xmlns:p14="http://schemas.microsoft.com/office/powerpoint/2010/main" val="349122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C90F008-C36B-4599-8D5E-AC3C48C35C44}" type="slidenum">
              <a:rPr lang="en-US"/>
              <a:pPr>
                <a:defRPr/>
              </a:pPr>
              <a:t>‹#›</a:t>
            </a:fld>
            <a:endParaRPr lang="en-US"/>
          </a:p>
        </p:txBody>
      </p:sp>
    </p:spTree>
    <p:extLst>
      <p:ext uri="{BB962C8B-B14F-4D97-AF65-F5344CB8AC3E}">
        <p14:creationId xmlns:p14="http://schemas.microsoft.com/office/powerpoint/2010/main" val="2883889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262B08D-5D08-4542-9F9D-4D495907E370}" type="slidenum">
              <a:rPr lang="en-US"/>
              <a:pPr>
                <a:defRPr/>
              </a:pPr>
              <a:t>‹#›</a:t>
            </a:fld>
            <a:endParaRPr lang="en-US"/>
          </a:p>
        </p:txBody>
      </p:sp>
    </p:spTree>
    <p:extLst>
      <p:ext uri="{BB962C8B-B14F-4D97-AF65-F5344CB8AC3E}">
        <p14:creationId xmlns:p14="http://schemas.microsoft.com/office/powerpoint/2010/main" val="129799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8DB980D-C3E7-454E-9A28-A7F343604222}" type="slidenum">
              <a:rPr lang="en-US"/>
              <a:pPr>
                <a:defRPr/>
              </a:pPr>
              <a:t>‹#›</a:t>
            </a:fld>
            <a:endParaRPr lang="en-US"/>
          </a:p>
        </p:txBody>
      </p:sp>
    </p:spTree>
    <p:extLst>
      <p:ext uri="{BB962C8B-B14F-4D97-AF65-F5344CB8AC3E}">
        <p14:creationId xmlns:p14="http://schemas.microsoft.com/office/powerpoint/2010/main" val="40012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8B20E0C-59A8-44CF-B3DB-DB7BA6774858}" type="slidenum">
              <a:rPr lang="en-US"/>
              <a:pPr>
                <a:defRPr/>
              </a:pPr>
              <a:t>‹#›</a:t>
            </a:fld>
            <a:endParaRPr lang="en-US"/>
          </a:p>
        </p:txBody>
      </p:sp>
    </p:spTree>
    <p:extLst>
      <p:ext uri="{BB962C8B-B14F-4D97-AF65-F5344CB8AC3E}">
        <p14:creationId xmlns:p14="http://schemas.microsoft.com/office/powerpoint/2010/main" val="847724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7FD74029-C010-491A-B027-B1848CBA9450}" type="slidenum">
              <a:rPr lang="en-US"/>
              <a:pPr>
                <a:defRPr/>
              </a:pPr>
              <a:t>‹#›</a:t>
            </a:fld>
            <a:endParaRPr lang="en-US"/>
          </a:p>
        </p:txBody>
      </p:sp>
    </p:spTree>
    <p:extLst>
      <p:ext uri="{BB962C8B-B14F-4D97-AF65-F5344CB8AC3E}">
        <p14:creationId xmlns:p14="http://schemas.microsoft.com/office/powerpoint/2010/main" val="2281899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DF9503D-2495-4481-BC22-15D47BF5B974}" type="slidenum">
              <a:rPr lang="en-US"/>
              <a:pPr>
                <a:defRPr/>
              </a:pPr>
              <a:t>‹#›</a:t>
            </a:fld>
            <a:endParaRPr lang="en-US"/>
          </a:p>
        </p:txBody>
      </p:sp>
    </p:spTree>
    <p:extLst>
      <p:ext uri="{BB962C8B-B14F-4D97-AF65-F5344CB8AC3E}">
        <p14:creationId xmlns:p14="http://schemas.microsoft.com/office/powerpoint/2010/main" val="3653475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8FE3195-E82A-4333-ADAC-E025A5DAA6F0}" type="slidenum">
              <a:rPr lang="en-US"/>
              <a:pPr>
                <a:defRPr/>
              </a:pPr>
              <a:t>‹#›</a:t>
            </a:fld>
            <a:endParaRPr lang="en-US"/>
          </a:p>
        </p:txBody>
      </p:sp>
    </p:spTree>
    <p:extLst>
      <p:ext uri="{BB962C8B-B14F-4D97-AF65-F5344CB8AC3E}">
        <p14:creationId xmlns:p14="http://schemas.microsoft.com/office/powerpoint/2010/main" val="4429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66D0FD-3C6B-4742-8043-7C7C96FC9E64}" type="datetimeFigureOut">
              <a:rPr lang="en-US"/>
              <a:pPr>
                <a:defRPr/>
              </a:pPr>
              <a:t>10/19/2015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152A4C-CD52-44F9-A9BD-654515A8E4A9}" type="slidenum">
              <a:rPr lang="en-US"/>
              <a:pPr>
                <a:defRPr/>
              </a:pPr>
              <a:t>‹#›</a:t>
            </a:fld>
            <a:endParaRPr lang="en-US"/>
          </a:p>
        </p:txBody>
      </p:sp>
    </p:spTree>
    <p:extLst>
      <p:ext uri="{BB962C8B-B14F-4D97-AF65-F5344CB8AC3E}">
        <p14:creationId xmlns:p14="http://schemas.microsoft.com/office/powerpoint/2010/main" val="2052164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FFD8B02-1147-4A9B-BA60-09A00ABAABD7}" type="slidenum">
              <a:rPr lang="en-US"/>
              <a:pPr>
                <a:defRPr/>
              </a:pPr>
              <a:t>‹#›</a:t>
            </a:fld>
            <a:endParaRPr lang="en-US"/>
          </a:p>
        </p:txBody>
      </p:sp>
    </p:spTree>
    <p:extLst>
      <p:ext uri="{BB962C8B-B14F-4D97-AF65-F5344CB8AC3E}">
        <p14:creationId xmlns:p14="http://schemas.microsoft.com/office/powerpoint/2010/main" val="771922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F911827-C266-468F-96F4-D946FF745078}" type="slidenum">
              <a:rPr lang="en-US"/>
              <a:pPr>
                <a:defRPr/>
              </a:pPr>
              <a:t>‹#›</a:t>
            </a:fld>
            <a:endParaRPr lang="en-US"/>
          </a:p>
        </p:txBody>
      </p:sp>
    </p:spTree>
    <p:extLst>
      <p:ext uri="{BB962C8B-B14F-4D97-AF65-F5344CB8AC3E}">
        <p14:creationId xmlns:p14="http://schemas.microsoft.com/office/powerpoint/2010/main" val="64155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B207E03-3A58-4098-8C50-5DEA46556902}" type="slidenum">
              <a:rPr lang="en-US"/>
              <a:pPr>
                <a:defRPr/>
              </a:pPr>
              <a:t>‹#›</a:t>
            </a:fld>
            <a:endParaRPr lang="en-US"/>
          </a:p>
        </p:txBody>
      </p:sp>
    </p:spTree>
    <p:extLst>
      <p:ext uri="{BB962C8B-B14F-4D97-AF65-F5344CB8AC3E}">
        <p14:creationId xmlns:p14="http://schemas.microsoft.com/office/powerpoint/2010/main" val="3270997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704487E-56C0-49B5-A3AD-91870B673EA7}" type="datetimeFigureOut">
              <a:rPr lang="en-US"/>
              <a:pPr>
                <a:defRPr/>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ADBCF2-8AE0-4CC5-A88C-E28067E2FEA1}" type="slidenum">
              <a:rPr lang="en-US"/>
              <a:pPr>
                <a:defRPr/>
              </a:pPr>
              <a:t>‹#›</a:t>
            </a:fld>
            <a:endParaRPr lang="en-US"/>
          </a:p>
        </p:txBody>
      </p:sp>
    </p:spTree>
    <p:extLst>
      <p:ext uri="{BB962C8B-B14F-4D97-AF65-F5344CB8AC3E}">
        <p14:creationId xmlns:p14="http://schemas.microsoft.com/office/powerpoint/2010/main" val="1978100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CFC5B5-E475-4CCA-9C13-34DAA195E3D0}" type="datetimeFigureOut">
              <a:rPr lang="en-US"/>
              <a:pPr>
                <a:defRPr/>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555279-0E7C-4D53-908E-889E84B5FAB4}" type="slidenum">
              <a:rPr lang="en-US"/>
              <a:pPr>
                <a:defRPr/>
              </a:pPr>
              <a:t>‹#›</a:t>
            </a:fld>
            <a:endParaRPr lang="en-US"/>
          </a:p>
        </p:txBody>
      </p:sp>
    </p:spTree>
    <p:extLst>
      <p:ext uri="{BB962C8B-B14F-4D97-AF65-F5344CB8AC3E}">
        <p14:creationId xmlns:p14="http://schemas.microsoft.com/office/powerpoint/2010/main" val="536536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58AA83-4945-48A2-B751-982A67668663}" type="datetimeFigureOut">
              <a:rPr lang="en-US"/>
              <a:pPr>
                <a:defRPr/>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C94840-BB3E-4400-B7F6-8ACA4053E0D8}" type="slidenum">
              <a:rPr lang="en-US"/>
              <a:pPr>
                <a:defRPr/>
              </a:pPr>
              <a:t>‹#›</a:t>
            </a:fld>
            <a:endParaRPr lang="en-US"/>
          </a:p>
        </p:txBody>
      </p:sp>
    </p:spTree>
    <p:extLst>
      <p:ext uri="{BB962C8B-B14F-4D97-AF65-F5344CB8AC3E}">
        <p14:creationId xmlns:p14="http://schemas.microsoft.com/office/powerpoint/2010/main" val="193930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9EE575-BBEF-4A2B-B766-E32EA2C57326}" type="datetimeFigureOut">
              <a:rPr lang="en-US"/>
              <a:pPr>
                <a:defRPr/>
              </a:pPr>
              <a:t>10/19/2015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71C88F-AE66-48EA-9C27-75052A446CF1}" type="slidenum">
              <a:rPr lang="en-US"/>
              <a:pPr>
                <a:defRPr/>
              </a:pPr>
              <a:t>‹#›</a:t>
            </a:fld>
            <a:endParaRPr lang="en-US"/>
          </a:p>
        </p:txBody>
      </p:sp>
    </p:spTree>
    <p:extLst>
      <p:ext uri="{BB962C8B-B14F-4D97-AF65-F5344CB8AC3E}">
        <p14:creationId xmlns:p14="http://schemas.microsoft.com/office/powerpoint/2010/main" val="4257102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52FFA5-1CA2-48B5-B485-0F9C7E612639}" type="datetimeFigureOut">
              <a:rPr lang="en-US"/>
              <a:pPr>
                <a:defRPr/>
              </a:pPr>
              <a:t>10/19/2015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0D261E-623D-4A23-912E-0E4AA9B7D51F}" type="slidenum">
              <a:rPr lang="en-US"/>
              <a:pPr>
                <a:defRPr/>
              </a:pPr>
              <a:t>‹#›</a:t>
            </a:fld>
            <a:endParaRPr lang="en-US"/>
          </a:p>
        </p:txBody>
      </p:sp>
    </p:spTree>
    <p:extLst>
      <p:ext uri="{BB962C8B-B14F-4D97-AF65-F5344CB8AC3E}">
        <p14:creationId xmlns:p14="http://schemas.microsoft.com/office/powerpoint/2010/main" val="4187422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953674-1C88-4B99-89B3-F2216DEFD29D}" type="datetimeFigureOut">
              <a:rPr lang="en-US"/>
              <a:pPr>
                <a:defRPr/>
              </a:pPr>
              <a:t>10/19/2015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760CD2-6BFD-404B-89E9-6B9B8388FDCD}" type="slidenum">
              <a:rPr lang="en-US"/>
              <a:pPr>
                <a:defRPr/>
              </a:pPr>
              <a:t>‹#›</a:t>
            </a:fld>
            <a:endParaRPr lang="en-US"/>
          </a:p>
        </p:txBody>
      </p:sp>
    </p:spTree>
    <p:extLst>
      <p:ext uri="{BB962C8B-B14F-4D97-AF65-F5344CB8AC3E}">
        <p14:creationId xmlns:p14="http://schemas.microsoft.com/office/powerpoint/2010/main" val="2144337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A8C1AB-BF77-47A2-8D9E-75E79DA156C1}" type="datetimeFigureOut">
              <a:rPr lang="en-US"/>
              <a:pPr>
                <a:defRPr/>
              </a:pPr>
              <a:t>10/19/2015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6D68CA-1A9A-4FF4-9245-CB10425E5428}" type="slidenum">
              <a:rPr lang="en-US"/>
              <a:pPr>
                <a:defRPr/>
              </a:pPr>
              <a:t>‹#›</a:t>
            </a:fld>
            <a:endParaRPr lang="en-US"/>
          </a:p>
        </p:txBody>
      </p:sp>
    </p:spTree>
    <p:extLst>
      <p:ext uri="{BB962C8B-B14F-4D97-AF65-F5344CB8AC3E}">
        <p14:creationId xmlns:p14="http://schemas.microsoft.com/office/powerpoint/2010/main" val="260420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BA30B8-9E23-46F6-A52E-65E31FFAF8BD}" type="datetimeFigureOut">
              <a:rPr lang="en-US"/>
              <a:pPr>
                <a:defRPr/>
              </a:pPr>
              <a:t>10/19/2015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5A04B-E088-4964-A699-1A271B83723D}" type="slidenum">
              <a:rPr lang="en-US"/>
              <a:pPr>
                <a:defRPr/>
              </a:pPr>
              <a:t>‹#›</a:t>
            </a:fld>
            <a:endParaRPr lang="en-US"/>
          </a:p>
        </p:txBody>
      </p:sp>
    </p:spTree>
    <p:extLst>
      <p:ext uri="{BB962C8B-B14F-4D97-AF65-F5344CB8AC3E}">
        <p14:creationId xmlns:p14="http://schemas.microsoft.com/office/powerpoint/2010/main" val="2399468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3CB4F3-E9F8-4F9A-9969-B1FF2CDA0AE5}" type="datetimeFigureOut">
              <a:rPr lang="en-US"/>
              <a:pPr>
                <a:defRPr/>
              </a:pPr>
              <a:t>10/19/2015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2B30E2-0B2B-43AB-AC5C-E751DC581686}" type="slidenum">
              <a:rPr lang="en-US"/>
              <a:pPr>
                <a:defRPr/>
              </a:pPr>
              <a:t>‹#›</a:t>
            </a:fld>
            <a:endParaRPr lang="en-US"/>
          </a:p>
        </p:txBody>
      </p:sp>
    </p:spTree>
    <p:extLst>
      <p:ext uri="{BB962C8B-B14F-4D97-AF65-F5344CB8AC3E}">
        <p14:creationId xmlns:p14="http://schemas.microsoft.com/office/powerpoint/2010/main" val="3686491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5CE6D8-6455-40A4-87C4-CB3A57570EBD}" type="datetimeFigureOut">
              <a:rPr lang="en-US"/>
              <a:pPr>
                <a:defRPr/>
              </a:pPr>
              <a:t>10/19/2015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B8738D-7D34-4552-B375-BFBEDC2B339D}" type="slidenum">
              <a:rPr lang="en-US"/>
              <a:pPr>
                <a:defRPr/>
              </a:pPr>
              <a:t>‹#›</a:t>
            </a:fld>
            <a:endParaRPr lang="en-US"/>
          </a:p>
        </p:txBody>
      </p:sp>
    </p:spTree>
    <p:extLst>
      <p:ext uri="{BB962C8B-B14F-4D97-AF65-F5344CB8AC3E}">
        <p14:creationId xmlns:p14="http://schemas.microsoft.com/office/powerpoint/2010/main" val="3236126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B20830-6EC7-4A43-9557-B41822F3844A}" type="datetimeFigureOut">
              <a:rPr lang="en-US"/>
              <a:pPr>
                <a:defRPr/>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BAE513-27C4-48B4-9583-ED092C4CF1C3}" type="slidenum">
              <a:rPr lang="en-US"/>
              <a:pPr>
                <a:defRPr/>
              </a:pPr>
              <a:t>‹#›</a:t>
            </a:fld>
            <a:endParaRPr lang="en-US"/>
          </a:p>
        </p:txBody>
      </p:sp>
    </p:spTree>
    <p:extLst>
      <p:ext uri="{BB962C8B-B14F-4D97-AF65-F5344CB8AC3E}">
        <p14:creationId xmlns:p14="http://schemas.microsoft.com/office/powerpoint/2010/main" val="1052683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DDA8DC-80B2-4A2F-9CDA-F790C9997960}" type="datetimeFigureOut">
              <a:rPr lang="en-US"/>
              <a:pPr>
                <a:defRPr/>
              </a:pPr>
              <a:t>10/19/2015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A6EB32-F2A6-4B56-9B60-A0ACF8BDA777}" type="slidenum">
              <a:rPr lang="en-US"/>
              <a:pPr>
                <a:defRPr/>
              </a:pPr>
              <a:t>‹#›</a:t>
            </a:fld>
            <a:endParaRPr lang="en-US"/>
          </a:p>
        </p:txBody>
      </p:sp>
    </p:spTree>
    <p:extLst>
      <p:ext uri="{BB962C8B-B14F-4D97-AF65-F5344CB8AC3E}">
        <p14:creationId xmlns:p14="http://schemas.microsoft.com/office/powerpoint/2010/main" val="382750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20FE2BE4-6FB4-47A3-AE69-353629B0FBBD}" type="slidenum">
              <a:rPr lang="en-US"/>
              <a:pPr>
                <a:defRPr/>
              </a:pPr>
              <a:t>‹#›</a:t>
            </a:fld>
            <a:endParaRPr lang="en-US"/>
          </a:p>
        </p:txBody>
      </p:sp>
    </p:spTree>
    <p:extLst>
      <p:ext uri="{BB962C8B-B14F-4D97-AF65-F5344CB8AC3E}">
        <p14:creationId xmlns:p14="http://schemas.microsoft.com/office/powerpoint/2010/main" val="64373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9E5FAE3-055E-4A6B-821C-FBE82AFFBB4E}" type="datetimeFigureOut">
              <a:rPr lang="en-US"/>
              <a:pPr>
                <a:defRPr/>
              </a:pPr>
              <a:t>10/19/2015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AA5BEF-DCDE-4D3F-8F87-8878ED1FD1AD}" type="slidenum">
              <a:rPr lang="en-US"/>
              <a:pPr>
                <a:defRPr/>
              </a:pPr>
              <a:t>‹#›</a:t>
            </a:fld>
            <a:endParaRPr lang="en-US"/>
          </a:p>
        </p:txBody>
      </p:sp>
    </p:spTree>
    <p:extLst>
      <p:ext uri="{BB962C8B-B14F-4D97-AF65-F5344CB8AC3E}">
        <p14:creationId xmlns:p14="http://schemas.microsoft.com/office/powerpoint/2010/main" val="29946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0249163-8B25-4017-ADC5-88B5AF746339}" type="datetimeFigureOut">
              <a:rPr lang="en-US"/>
              <a:pPr>
                <a:defRPr/>
              </a:pPr>
              <a:t>10/19/2015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06BB6F-F907-4CCF-9681-31B92BDD00C6}" type="slidenum">
              <a:rPr lang="en-US"/>
              <a:pPr>
                <a:defRPr/>
              </a:pPr>
              <a:t>‹#›</a:t>
            </a:fld>
            <a:endParaRPr lang="en-US"/>
          </a:p>
        </p:txBody>
      </p:sp>
    </p:spTree>
    <p:extLst>
      <p:ext uri="{BB962C8B-B14F-4D97-AF65-F5344CB8AC3E}">
        <p14:creationId xmlns:p14="http://schemas.microsoft.com/office/powerpoint/2010/main" val="38102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D0B89E8-7A21-49AC-A265-6D3EBFACDEDF}" type="datetimeFigureOut">
              <a:rPr lang="en-US"/>
              <a:pPr>
                <a:defRPr/>
              </a:pPr>
              <a:t>10/19/2015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33E052-1661-4E16-9B60-31902197B39A}" type="slidenum">
              <a:rPr lang="en-US"/>
              <a:pPr>
                <a:defRPr/>
              </a:pPr>
              <a:t>‹#›</a:t>
            </a:fld>
            <a:endParaRPr lang="en-US"/>
          </a:p>
        </p:txBody>
      </p:sp>
    </p:spTree>
    <p:extLst>
      <p:ext uri="{BB962C8B-B14F-4D97-AF65-F5344CB8AC3E}">
        <p14:creationId xmlns:p14="http://schemas.microsoft.com/office/powerpoint/2010/main" val="235739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0D92975-7E66-4391-87B2-D0F46DA60076}" type="datetimeFigureOut">
              <a:rPr lang="en-US"/>
              <a:pPr>
                <a:defRPr/>
              </a:pPr>
              <a:t>10/19/2015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1459B0-48A5-4ED6-8561-D2A5382A559A}" type="slidenum">
              <a:rPr lang="en-US"/>
              <a:pPr>
                <a:defRPr/>
              </a:pPr>
              <a:t>‹#›</a:t>
            </a:fld>
            <a:endParaRPr lang="en-US"/>
          </a:p>
        </p:txBody>
      </p:sp>
    </p:spTree>
    <p:extLst>
      <p:ext uri="{BB962C8B-B14F-4D97-AF65-F5344CB8AC3E}">
        <p14:creationId xmlns:p14="http://schemas.microsoft.com/office/powerpoint/2010/main" val="140348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1C6E88-3925-42E3-AB8B-B6A1EFCBAA1B}" type="datetimeFigureOut">
              <a:rPr lang="en-US"/>
              <a:pPr>
                <a:defRPr/>
              </a:pPr>
              <a:t>10/19/2015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AAA5D2-F2F5-4C4E-8F62-8C9633580201}" type="slidenum">
              <a:rPr lang="en-US"/>
              <a:pPr>
                <a:defRPr/>
              </a:pPr>
              <a:t>‹#›</a:t>
            </a:fld>
            <a:endParaRPr lang="en-US"/>
          </a:p>
        </p:txBody>
      </p:sp>
    </p:spTree>
    <p:extLst>
      <p:ext uri="{BB962C8B-B14F-4D97-AF65-F5344CB8AC3E}">
        <p14:creationId xmlns:p14="http://schemas.microsoft.com/office/powerpoint/2010/main" val="140462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C94F513-B5C7-47B3-81E8-850ABA0E6DBE}" type="datetimeFigureOut">
              <a:rPr lang="en-US"/>
              <a:pPr>
                <a:defRPr/>
              </a:pPr>
              <a:t>10/19/2015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06D53B-4818-4679-9352-8FC7DCBD0664}" type="slidenum">
              <a:rPr lang="en-US"/>
              <a:pPr>
                <a:defRPr/>
              </a:pPr>
              <a:t>‹#›</a:t>
            </a:fld>
            <a:endParaRPr lang="en-US"/>
          </a:p>
        </p:txBody>
      </p:sp>
    </p:spTree>
    <p:extLst>
      <p:ext uri="{BB962C8B-B14F-4D97-AF65-F5344CB8AC3E}">
        <p14:creationId xmlns:p14="http://schemas.microsoft.com/office/powerpoint/2010/main" val="371000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86C1309C-5025-4019-8E0C-F3E1FB721A22}" type="datetimeFigureOut">
              <a:rPr lang="en-US"/>
              <a:pPr>
                <a:defRPr/>
              </a:pPr>
              <a:t>10/19/2015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D4E88512-677D-4B18-A3E6-E078A32179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CC451A98-2F02-435A-B341-C02DDF3799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4E74EAB-D8FC-4349-AD9F-77A0FD4451DC}" type="datetimeFigureOut">
              <a:rPr lang="en-US"/>
              <a:pPr>
                <a:defRPr/>
              </a:pPr>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D17E0BD-1376-4080-A291-68036D32F5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hyperlink" Target="http://americanveterinary.omicsgroup.com/" TargetMode="External"/><Relationship Id="rId13" Type="http://schemas.openxmlformats.org/officeDocument/2006/relationships/image" Target="../media/image23.jpeg"/><Relationship Id="rId3" Type="http://schemas.openxmlformats.org/officeDocument/2006/relationships/hyperlink" Target="http://pharmacology.pharmaceuticalconferences.com/" TargetMode="External"/><Relationship Id="rId7" Type="http://schemas.openxmlformats.org/officeDocument/2006/relationships/hyperlink" Target="http://parenterals-injectables.pharmaceuticalconferences.com/" TargetMode="External"/><Relationship Id="rId12" Type="http://schemas.openxmlformats.org/officeDocument/2006/relationships/hyperlink" Target="http://euroveterinary.omicsgroup.com/" TargetMode="External"/><Relationship Id="rId2" Type="http://schemas.openxmlformats.org/officeDocument/2006/relationships/hyperlink" Target="http://clinicalpharmacy2014.pharmaceuticalconferences.com/" TargetMode="External"/><Relationship Id="rId1" Type="http://schemas.openxmlformats.org/officeDocument/2006/relationships/slideLayout" Target="../slideLayouts/slideLayout23.xml"/><Relationship Id="rId6" Type="http://schemas.openxmlformats.org/officeDocument/2006/relationships/hyperlink" Target="http://clinicalpharmacy.pharmaceuticalconferences.com/" TargetMode="External"/><Relationship Id="rId11" Type="http://schemas.openxmlformats.org/officeDocument/2006/relationships/hyperlink" Target="http://middleeast.pharmaceuticalconferences.com/abu-dhabi/" TargetMode="External"/><Relationship Id="rId5" Type="http://schemas.openxmlformats.org/officeDocument/2006/relationships/hyperlink" Target="http://toxicology.global-summit.com/" TargetMode="External"/><Relationship Id="rId10" Type="http://schemas.openxmlformats.org/officeDocument/2006/relationships/hyperlink" Target="http://american.pharmaceuticalconferences.com/" TargetMode="External"/><Relationship Id="rId4" Type="http://schemas.openxmlformats.org/officeDocument/2006/relationships/hyperlink" Target="http://www.neurologyconference.com/" TargetMode="External"/><Relationship Id="rId9" Type="http://schemas.openxmlformats.org/officeDocument/2006/relationships/hyperlink" Target="http://asiapacific.pharmaceuticalconferences.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omicsonline.org/membership.php"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371600"/>
            <a:ext cx="5486400" cy="2057400"/>
          </a:xfrm>
        </p:spPr>
        <p:txBody>
          <a:bodyPr rtlCol="0">
            <a:normAutofit/>
          </a:bodyPr>
          <a:lstStyle/>
          <a:p>
            <a:pPr fontAlgn="auto">
              <a:spcAft>
                <a:spcPts val="0"/>
              </a:spcAft>
              <a:defRPr/>
            </a:pPr>
            <a:r>
              <a:rPr lang="en-US" sz="2400" b="1" dirty="0" smtClean="0">
                <a:solidFill>
                  <a:schemeClr val="tx1">
                    <a:lumMod val="95000"/>
                    <a:lumOff val="5000"/>
                  </a:schemeClr>
                </a:solidFill>
                <a:latin typeface="Arial Black" pitchFamily="34" charset="0"/>
              </a:rPr>
              <a:t>NAGENDRA SASTRY YARLA </a:t>
            </a:r>
            <a:r>
              <a:rPr lang="en-US" sz="2400" dirty="0" smtClean="0">
                <a:solidFill>
                  <a:schemeClr val="tx1">
                    <a:lumMod val="95000"/>
                    <a:lumOff val="5000"/>
                  </a:schemeClr>
                </a:solidFill>
                <a:latin typeface="Arial Black" pitchFamily="34" charset="0"/>
              </a:rPr>
              <a:t/>
            </a:r>
            <a:br>
              <a:rPr lang="en-US" sz="2400" dirty="0" smtClean="0">
                <a:solidFill>
                  <a:schemeClr val="tx1">
                    <a:lumMod val="95000"/>
                    <a:lumOff val="5000"/>
                  </a:schemeClr>
                </a:solidFill>
                <a:latin typeface="Arial Black" pitchFamily="34" charset="0"/>
              </a:rPr>
            </a:br>
            <a:r>
              <a:rPr lang="en-US" sz="2400" dirty="0" smtClean="0">
                <a:solidFill>
                  <a:schemeClr val="tx1">
                    <a:lumMod val="95000"/>
                    <a:lumOff val="5000"/>
                  </a:schemeClr>
                </a:solidFill>
              </a:rPr>
              <a:t>Department of Biochemistry</a:t>
            </a:r>
            <a:br>
              <a:rPr lang="en-US" sz="2400" dirty="0" smtClean="0">
                <a:solidFill>
                  <a:schemeClr val="tx1">
                    <a:lumMod val="95000"/>
                    <a:lumOff val="5000"/>
                  </a:schemeClr>
                </a:solidFill>
              </a:rPr>
            </a:br>
            <a:r>
              <a:rPr lang="en-US" sz="2400" dirty="0" smtClean="0">
                <a:solidFill>
                  <a:schemeClr val="tx1">
                    <a:lumMod val="95000"/>
                    <a:lumOff val="5000"/>
                  </a:schemeClr>
                </a:solidFill>
              </a:rPr>
              <a:t>GITAM UNIVERSITY</a:t>
            </a:r>
            <a:br>
              <a:rPr lang="en-US" sz="2400" dirty="0" smtClean="0">
                <a:solidFill>
                  <a:schemeClr val="tx1">
                    <a:lumMod val="95000"/>
                    <a:lumOff val="5000"/>
                  </a:schemeClr>
                </a:solidFill>
              </a:rPr>
            </a:br>
            <a:r>
              <a:rPr lang="en-US" sz="2400" dirty="0" smtClean="0">
                <a:solidFill>
                  <a:schemeClr val="tx1">
                    <a:lumMod val="95000"/>
                    <a:lumOff val="5000"/>
                  </a:schemeClr>
                </a:solidFill>
              </a:rPr>
              <a:t>India</a:t>
            </a:r>
            <a:endParaRPr lang="en-US" sz="2400" dirty="0">
              <a:solidFill>
                <a:schemeClr val="tx1">
                  <a:lumMod val="95000"/>
                  <a:lumOff val="5000"/>
                </a:schemeClr>
              </a:solidFill>
            </a:endParaRPr>
          </a:p>
        </p:txBody>
      </p:sp>
      <p:sp>
        <p:nvSpPr>
          <p:cNvPr id="5" name="Subtitle 4"/>
          <p:cNvSpPr>
            <a:spLocks noGrp="1"/>
          </p:cNvSpPr>
          <p:nvPr>
            <p:ph type="subTitle" idx="1"/>
          </p:nvPr>
        </p:nvSpPr>
        <p:spPr>
          <a:xfrm>
            <a:off x="609600" y="3581400"/>
            <a:ext cx="8153400" cy="1447800"/>
          </a:xfrm>
        </p:spPr>
        <p:txBody>
          <a:bodyPr rtlCol="0">
            <a:normAutofit fontScale="32500" lnSpcReduction="20000"/>
          </a:bodyPr>
          <a:lstStyle/>
          <a:p>
            <a:pPr fontAlgn="auto">
              <a:spcAft>
                <a:spcPts val="0"/>
              </a:spcAft>
              <a:defRPr/>
            </a:pPr>
            <a:r>
              <a:rPr lang="en-US" sz="8000" b="1" dirty="0" smtClean="0">
                <a:solidFill>
                  <a:schemeClr val="tx1"/>
                </a:solidFill>
              </a:rPr>
              <a:t>Editorial Board Member</a:t>
            </a:r>
          </a:p>
          <a:p>
            <a:pPr fontAlgn="auto">
              <a:spcAft>
                <a:spcPts val="0"/>
              </a:spcAft>
              <a:defRPr/>
            </a:pPr>
            <a:r>
              <a:rPr lang="en-US" sz="8000" dirty="0" smtClean="0">
                <a:solidFill>
                  <a:schemeClr val="tx1"/>
                </a:solidFill>
              </a:rPr>
              <a:t>Journal </a:t>
            </a:r>
            <a:r>
              <a:rPr lang="en-US" sz="8000" dirty="0">
                <a:solidFill>
                  <a:schemeClr val="tx1"/>
                </a:solidFill>
              </a:rPr>
              <a:t>of Marine Science: Research &amp; Development</a:t>
            </a:r>
          </a:p>
          <a:p>
            <a:pPr fontAlgn="auto">
              <a:spcAft>
                <a:spcPts val="0"/>
              </a:spcAft>
              <a:defRPr/>
            </a:pPr>
            <a:r>
              <a:rPr lang="en-US" sz="8000" dirty="0" smtClean="0"/>
              <a:t/>
            </a:r>
            <a:br>
              <a:rPr lang="en-US" sz="8000" dirty="0" smtClean="0"/>
            </a:br>
            <a:r>
              <a:rPr lang="en-US" dirty="0" smtClean="0"/>
              <a:t/>
            </a:r>
            <a:br>
              <a:rPr lang="en-US" dirty="0" smtClean="0"/>
            </a:br>
            <a:endParaRPr lang="en-US" dirty="0"/>
          </a:p>
        </p:txBody>
      </p:sp>
      <p:sp>
        <p:nvSpPr>
          <p:cNvPr id="9220" name="Rectangle 5"/>
          <p:cNvSpPr>
            <a:spLocks noChangeArrowheads="1"/>
          </p:cNvSpPr>
          <p:nvPr/>
        </p:nvSpPr>
        <p:spPr bwMode="auto">
          <a:xfrm>
            <a:off x="1371600" y="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2000" b="1">
                <a:latin typeface="Calibri" pitchFamily="34" charset="0"/>
              </a:rPr>
              <a:t>Journal of Marine Science: Research &amp; Development</a:t>
            </a:r>
          </a:p>
        </p:txBody>
      </p:sp>
      <p:pic>
        <p:nvPicPr>
          <p:cNvPr id="9221" name="Picture 3" descr="C:\Users\rakesh-s\Desktop\indexF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p:cNvSpPr>
            <a:spLocks noChangeArrowheads="1"/>
          </p:cNvSpPr>
          <p:nvPr/>
        </p:nvSpPr>
        <p:spPr bwMode="auto">
          <a:xfrm>
            <a:off x="0" y="1905000"/>
            <a:ext cx="152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200" b="1">
                <a:latin typeface="Calibri" pitchFamily="34" charset="0"/>
              </a:rPr>
              <a:t>ISSN: 2155-9910</a:t>
            </a:r>
          </a:p>
          <a:p>
            <a:r>
              <a:rPr lang="en-US" altLang="en-US">
                <a:latin typeface="Calibri" pitchFamily="34" charset="0"/>
              </a:rPr>
              <a:t> </a:t>
            </a:r>
          </a:p>
          <a:p>
            <a:r>
              <a:rPr lang="en-US" altLang="en-US">
                <a:latin typeface="Calibri" pitchFamily="34" charset="0"/>
              </a:rPr>
              <a:t> </a:t>
            </a:r>
          </a:p>
        </p:txBody>
      </p:sp>
      <p:pic>
        <p:nvPicPr>
          <p:cNvPr id="9223" name="Picture 2" descr="C:\Users\home\Downloads\1.omics\PICS\13433-Editor-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3" y="381000"/>
            <a:ext cx="2441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descr="C:\Users\home\Downloads\1.omics\PICS\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914400"/>
          </a:xfrm>
        </p:spPr>
        <p:txBody>
          <a:bodyPr/>
          <a:lstStyle/>
          <a:p>
            <a:r>
              <a:rPr lang="en-US" altLang="en-US" b="1" smtClean="0">
                <a:latin typeface="Georgia" pitchFamily="18" charset="0"/>
              </a:rPr>
              <a:t>Pharmacogenetics</a:t>
            </a:r>
          </a:p>
        </p:txBody>
      </p:sp>
      <p:sp>
        <p:nvSpPr>
          <p:cNvPr id="8195" name="Rectangle 3"/>
          <p:cNvSpPr>
            <a:spLocks noGrp="1" noChangeArrowheads="1"/>
          </p:cNvSpPr>
          <p:nvPr>
            <p:ph idx="1"/>
          </p:nvPr>
        </p:nvSpPr>
        <p:spPr>
          <a:xfrm>
            <a:off x="609600" y="1524000"/>
            <a:ext cx="8229600" cy="5105400"/>
          </a:xfrm>
        </p:spPr>
        <p:txBody>
          <a:bodyPr rtlCol="0">
            <a:normAutofit lnSpcReduction="10000"/>
          </a:bodyPr>
          <a:lstStyle/>
          <a:p>
            <a:pPr fontAlgn="auto">
              <a:spcAft>
                <a:spcPts val="0"/>
              </a:spcAft>
              <a:buFontTx/>
              <a:buNone/>
              <a:defRPr/>
            </a:pPr>
            <a:r>
              <a:rPr lang="en-US" sz="2800" dirty="0"/>
              <a:t>Area of pharmacology concerned with unusual responses to drugs caused by genetic differences between individuals.  </a:t>
            </a:r>
          </a:p>
          <a:p>
            <a:pPr fontAlgn="auto">
              <a:spcAft>
                <a:spcPts val="0"/>
              </a:spcAft>
              <a:buFontTx/>
              <a:buNone/>
              <a:defRPr/>
            </a:pPr>
            <a:r>
              <a:rPr lang="en-US" sz="2800" dirty="0">
                <a:solidFill>
                  <a:schemeClr val="tx2"/>
                </a:solidFill>
              </a:rPr>
              <a:t>	Responses that are not found in the general population, such as general toxic effects, allergies, or side effects, but due to an inherited trait that produces a diminished or enhanced response to a drug. </a:t>
            </a:r>
          </a:p>
          <a:p>
            <a:pPr lvl="2" fontAlgn="auto">
              <a:spcAft>
                <a:spcPts val="0"/>
              </a:spcAft>
              <a:defRPr/>
            </a:pPr>
            <a:r>
              <a:rPr lang="en-US" dirty="0"/>
              <a:t>Differences in Enzyme Activity</a:t>
            </a:r>
          </a:p>
          <a:p>
            <a:pPr lvl="3" fontAlgn="auto">
              <a:spcAft>
                <a:spcPts val="0"/>
              </a:spcAft>
              <a:defRPr/>
            </a:pPr>
            <a:r>
              <a:rPr lang="en-US" sz="2400" dirty="0" err="1">
                <a:solidFill>
                  <a:srgbClr val="000000"/>
                </a:solidFill>
              </a:rPr>
              <a:t>Acetylation</a:t>
            </a:r>
            <a:r>
              <a:rPr lang="en-US" sz="2400" dirty="0">
                <a:solidFill>
                  <a:srgbClr val="000000"/>
                </a:solidFill>
              </a:rPr>
              <a:t> polymorphism</a:t>
            </a:r>
          </a:p>
          <a:p>
            <a:pPr lvl="3" fontAlgn="auto">
              <a:spcAft>
                <a:spcPts val="0"/>
              </a:spcAft>
              <a:defRPr/>
            </a:pPr>
            <a:r>
              <a:rPr lang="en-US" sz="2400" dirty="0" err="1">
                <a:solidFill>
                  <a:srgbClr val="000000"/>
                </a:solidFill>
              </a:rPr>
              <a:t>Butylcholinesterase</a:t>
            </a:r>
            <a:r>
              <a:rPr lang="en-US" sz="2400" dirty="0">
                <a:solidFill>
                  <a:srgbClr val="000000"/>
                </a:solidFill>
              </a:rPr>
              <a:t> alterations</a:t>
            </a:r>
          </a:p>
          <a:p>
            <a:pPr lvl="3" fontAlgn="auto">
              <a:spcAft>
                <a:spcPts val="0"/>
              </a:spcAft>
              <a:defRPr/>
            </a:pPr>
            <a:r>
              <a:rPr lang="en-US" sz="2400" dirty="0" err="1">
                <a:solidFill>
                  <a:srgbClr val="000000"/>
                </a:solidFill>
              </a:rPr>
              <a:t>Cytochrome</a:t>
            </a:r>
            <a:r>
              <a:rPr lang="en-US" sz="2400" dirty="0">
                <a:solidFill>
                  <a:srgbClr val="000000"/>
                </a:solidFill>
              </a:rPr>
              <a:t> P450 aberration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762000"/>
          </a:xfrm>
        </p:spPr>
        <p:txBody>
          <a:bodyPr/>
          <a:lstStyle/>
          <a:p>
            <a:r>
              <a:rPr lang="en-US" altLang="en-US" smtClean="0"/>
              <a:t>Drugs</a:t>
            </a:r>
          </a:p>
        </p:txBody>
      </p:sp>
      <p:sp>
        <p:nvSpPr>
          <p:cNvPr id="19459" name="Rectangle 40"/>
          <p:cNvSpPr>
            <a:spLocks noGrp="1" noChangeArrowheads="1"/>
          </p:cNvSpPr>
          <p:nvPr>
            <p:ph idx="1"/>
          </p:nvPr>
        </p:nvSpPr>
        <p:spPr>
          <a:xfrm>
            <a:off x="685800" y="1447800"/>
            <a:ext cx="7772400" cy="1371600"/>
          </a:xfrm>
        </p:spPr>
        <p:txBody>
          <a:bodyPr/>
          <a:lstStyle/>
          <a:p>
            <a:pPr>
              <a:lnSpc>
                <a:spcPct val="90000"/>
              </a:lnSpc>
              <a:buFontTx/>
              <a:buNone/>
            </a:pPr>
            <a:r>
              <a:rPr lang="en-US" altLang="en-US" sz="2800" b="1" smtClean="0"/>
              <a:t>Drugs</a:t>
            </a:r>
            <a:r>
              <a:rPr lang="en-US" altLang="en-US" sz="2800" smtClean="0"/>
              <a:t> can be defined as chemical agents that uniquely interact with specific target molecules in the body, thereby producing a biological effect.</a:t>
            </a:r>
          </a:p>
          <a:p>
            <a:pPr>
              <a:lnSpc>
                <a:spcPct val="90000"/>
              </a:lnSpc>
              <a:buFontTx/>
              <a:buNone/>
            </a:pPr>
            <a:endParaRPr lang="en-US" altLang="en-US" sz="2800" smtClean="0"/>
          </a:p>
        </p:txBody>
      </p:sp>
      <p:sp>
        <p:nvSpPr>
          <p:cNvPr id="19460" name="AutoShape 4"/>
          <p:cNvSpPr>
            <a:spLocks noChangeAspect="1" noChangeArrowheads="1"/>
          </p:cNvSpPr>
          <p:nvPr/>
        </p:nvSpPr>
        <p:spPr bwMode="auto">
          <a:xfrm>
            <a:off x="1185863" y="-4040188"/>
            <a:ext cx="5334000" cy="1141413"/>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b="1">
                <a:solidFill>
                  <a:srgbClr val="0000FF"/>
                </a:solidFill>
                <a:latin typeface="Calibri" pitchFamily="34" charset="0"/>
                <a:cs typeface="Times New Roman" pitchFamily="18" charset="0"/>
              </a:rPr>
              <a:t> </a:t>
            </a:r>
            <a:endParaRPr lang="en-US" altLang="en-US" sz="1200">
              <a:cs typeface="Times New Roman" pitchFamily="18" charset="0"/>
            </a:endParaRPr>
          </a:p>
          <a:p>
            <a:pPr algn="ctr" eaLnBrk="0" hangingPunct="0"/>
            <a:r>
              <a:rPr lang="en-US" altLang="en-US" sz="3000" b="1">
                <a:solidFill>
                  <a:srgbClr val="000000"/>
                </a:solidFill>
                <a:latin typeface="Calibri" pitchFamily="34" charset="0"/>
                <a:cs typeface="Times New Roman" pitchFamily="18" charset="0"/>
              </a:rPr>
              <a:t>HOWARD UNIVERSITY</a:t>
            </a:r>
            <a:endParaRPr lang="en-US" altLang="en-US" sz="1200">
              <a:cs typeface="Times New Roman" pitchFamily="18" charset="0"/>
            </a:endParaRPr>
          </a:p>
          <a:p>
            <a:pPr algn="ctr" eaLnBrk="0" hangingPunct="0"/>
            <a:r>
              <a:rPr lang="en-US" altLang="en-US" b="1">
                <a:solidFill>
                  <a:srgbClr val="0000FF"/>
                </a:solidFill>
                <a:latin typeface="Calibri" pitchFamily="34" charset="0"/>
                <a:cs typeface="Times New Roman" pitchFamily="18" charset="0"/>
              </a:rPr>
              <a:t> </a:t>
            </a:r>
            <a:endParaRPr lang="en-US" altLang="en-US" sz="1200">
              <a:cs typeface="Times New Roman" pitchFamily="18" charset="0"/>
            </a:endParaRPr>
          </a:p>
          <a:p>
            <a:pPr eaLnBrk="0" hangingPunct="0"/>
            <a:r>
              <a:rPr lang="en-US" altLang="en-US" sz="1200">
                <a:cs typeface="Times New Roman" pitchFamily="18" charset="0"/>
              </a:rPr>
              <a:t> </a:t>
            </a:r>
          </a:p>
          <a:p>
            <a:pPr eaLnBrk="0" hangingPunct="0"/>
            <a:endParaRPr lang="en-US" altLang="en-US" sz="2400">
              <a:latin typeface="Calibri" pitchFamily="34" charset="0"/>
            </a:endParaRPr>
          </a:p>
        </p:txBody>
      </p:sp>
      <p:sp>
        <p:nvSpPr>
          <p:cNvPr id="19461" name="Rectangle 7"/>
          <p:cNvSpPr>
            <a:spLocks noChangeArrowheads="1"/>
          </p:cNvSpPr>
          <p:nvPr/>
        </p:nvSpPr>
        <p:spPr bwMode="auto">
          <a:xfrm>
            <a:off x="1990725" y="-4568825"/>
            <a:ext cx="64928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a:latin typeface="Calibri" pitchFamily="34" charset="0"/>
                <a:cs typeface="Times New Roman" pitchFamily="18" charset="0"/>
              </a:rPr>
              <a:t> </a:t>
            </a:r>
            <a:endParaRPr lang="en-US" altLang="en-US" sz="1200">
              <a:cs typeface="Times New Roman" pitchFamily="18" charset="0"/>
            </a:endParaRPr>
          </a:p>
          <a:p>
            <a:pPr eaLnBrk="0" hangingPunct="0"/>
            <a:endParaRPr lang="en-US" altLang="en-US" sz="2400">
              <a:latin typeface="Calibri" pitchFamily="34" charset="0"/>
            </a:endParaRPr>
          </a:p>
        </p:txBody>
      </p:sp>
      <p:grpSp>
        <p:nvGrpSpPr>
          <p:cNvPr id="19462" name="Group 107"/>
          <p:cNvGrpSpPr>
            <a:grpSpLocks/>
          </p:cNvGrpSpPr>
          <p:nvPr/>
        </p:nvGrpSpPr>
        <p:grpSpPr bwMode="auto">
          <a:xfrm>
            <a:off x="5427663" y="3124200"/>
            <a:ext cx="2725737" cy="3441700"/>
            <a:chOff x="3419" y="2016"/>
            <a:chExt cx="1637" cy="2120"/>
          </a:xfrm>
        </p:grpSpPr>
        <p:pic>
          <p:nvPicPr>
            <p:cNvPr id="19464" name="Picture 96" descr="E:\Documents and Settings\mdavila-garcia\My Documents\My Pictures\Teaching\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 y="2016"/>
              <a:ext cx="1637" cy="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Oval 97"/>
            <p:cNvSpPr>
              <a:spLocks noChangeArrowheads="1"/>
            </p:cNvSpPr>
            <p:nvPr/>
          </p:nvSpPr>
          <p:spPr bwMode="auto">
            <a:xfrm>
              <a:off x="4224" y="2544"/>
              <a:ext cx="48" cy="48"/>
            </a:xfrm>
            <a:prstGeom prst="ellipse">
              <a:avLst/>
            </a:prstGeom>
            <a:solidFill>
              <a:srgbClr val="990000"/>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19466" name="Oval 98"/>
            <p:cNvSpPr>
              <a:spLocks noChangeArrowheads="1"/>
            </p:cNvSpPr>
            <p:nvPr/>
          </p:nvSpPr>
          <p:spPr bwMode="auto">
            <a:xfrm>
              <a:off x="4224" y="2160"/>
              <a:ext cx="48" cy="48"/>
            </a:xfrm>
            <a:prstGeom prst="ellipse">
              <a:avLst/>
            </a:prstGeom>
            <a:solidFill>
              <a:srgbClr val="FF5050"/>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19467" name="Oval 99"/>
            <p:cNvSpPr>
              <a:spLocks noChangeArrowheads="1"/>
            </p:cNvSpPr>
            <p:nvPr/>
          </p:nvSpPr>
          <p:spPr bwMode="auto">
            <a:xfrm>
              <a:off x="4176" y="2832"/>
              <a:ext cx="48" cy="48"/>
            </a:xfrm>
            <a:prstGeom prst="ellipse">
              <a:avLst/>
            </a:prstGeom>
            <a:solidFill>
              <a:srgbClr val="0066CC"/>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19468" name="Oval 100"/>
            <p:cNvSpPr>
              <a:spLocks noChangeArrowheads="1"/>
            </p:cNvSpPr>
            <p:nvPr/>
          </p:nvSpPr>
          <p:spPr bwMode="auto">
            <a:xfrm>
              <a:off x="4128" y="2208"/>
              <a:ext cx="48" cy="48"/>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19469" name="Oval 101"/>
            <p:cNvSpPr>
              <a:spLocks noChangeArrowheads="1"/>
            </p:cNvSpPr>
            <p:nvPr/>
          </p:nvSpPr>
          <p:spPr bwMode="auto">
            <a:xfrm>
              <a:off x="4080" y="2640"/>
              <a:ext cx="48" cy="48"/>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19470" name="Oval 102"/>
            <p:cNvSpPr>
              <a:spLocks noChangeArrowheads="1"/>
            </p:cNvSpPr>
            <p:nvPr/>
          </p:nvSpPr>
          <p:spPr bwMode="auto">
            <a:xfrm>
              <a:off x="4272" y="3120"/>
              <a:ext cx="48" cy="48"/>
            </a:xfrm>
            <a:prstGeom prst="ellipse">
              <a:avLst/>
            </a:prstGeom>
            <a:solidFill>
              <a:schemeClr val="tx2"/>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19471" name="Oval 103"/>
            <p:cNvSpPr>
              <a:spLocks noChangeArrowheads="1"/>
            </p:cNvSpPr>
            <p:nvPr/>
          </p:nvSpPr>
          <p:spPr bwMode="auto">
            <a:xfrm>
              <a:off x="4080" y="3600"/>
              <a:ext cx="48" cy="4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19472" name="Oval 104"/>
            <p:cNvSpPr>
              <a:spLocks noChangeArrowheads="1"/>
            </p:cNvSpPr>
            <p:nvPr/>
          </p:nvSpPr>
          <p:spPr bwMode="auto">
            <a:xfrm>
              <a:off x="3888" y="2736"/>
              <a:ext cx="48" cy="4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19473" name="Oval 105"/>
            <p:cNvSpPr>
              <a:spLocks noChangeArrowheads="1"/>
            </p:cNvSpPr>
            <p:nvPr/>
          </p:nvSpPr>
          <p:spPr bwMode="auto">
            <a:xfrm>
              <a:off x="4128" y="3024"/>
              <a:ext cx="48" cy="48"/>
            </a:xfrm>
            <a:prstGeom prst="ellipse">
              <a:avLst/>
            </a:prstGeom>
            <a:solidFill>
              <a:srgbClr val="FF3399"/>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19474" name="Oval 106"/>
            <p:cNvSpPr>
              <a:spLocks noChangeArrowheads="1"/>
            </p:cNvSpPr>
            <p:nvPr/>
          </p:nvSpPr>
          <p:spPr bwMode="auto">
            <a:xfrm>
              <a:off x="4080" y="2880"/>
              <a:ext cx="48" cy="48"/>
            </a:xfrm>
            <a:prstGeom prst="ellipse">
              <a:avLst/>
            </a:prstGeom>
            <a:solidFill>
              <a:srgbClr val="CC6600"/>
            </a:solidFill>
            <a:ln w="9525">
              <a:solidFill>
                <a:schemeClr val="tx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grpSp>
      <p:sp>
        <p:nvSpPr>
          <p:cNvPr id="19463" name="Text Box 108"/>
          <p:cNvSpPr txBox="1">
            <a:spLocks noChangeArrowheads="1"/>
          </p:cNvSpPr>
          <p:nvPr/>
        </p:nvSpPr>
        <p:spPr bwMode="auto">
          <a:xfrm>
            <a:off x="685800" y="3886200"/>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n-US" b="1">
                <a:latin typeface="Calibri" pitchFamily="34" charset="0"/>
                <a:cs typeface="Times New Roman" pitchFamily="18" charset="0"/>
              </a:rPr>
              <a:t>Drugs</a:t>
            </a:r>
            <a:r>
              <a:rPr lang="en-US" altLang="en-US">
                <a:latin typeface="Calibri" pitchFamily="34" charset="0"/>
                <a:cs typeface="Times New Roman" pitchFamily="18" charset="0"/>
              </a:rPr>
              <a:t> can be stimulatory or inhibitory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609600"/>
          </a:xfrm>
        </p:spPr>
        <p:txBody>
          <a:bodyPr rtlCol="0">
            <a:normAutofit fontScale="90000"/>
          </a:bodyPr>
          <a:lstStyle/>
          <a:p>
            <a:pPr fontAlgn="auto">
              <a:spcAft>
                <a:spcPts val="0"/>
              </a:spcAft>
              <a:defRPr/>
            </a:pPr>
            <a:r>
              <a:rPr lang="en-US"/>
              <a:t>Drugs</a:t>
            </a:r>
          </a:p>
        </p:txBody>
      </p:sp>
      <p:sp>
        <p:nvSpPr>
          <p:cNvPr id="20483" name="Rectangle 3"/>
          <p:cNvSpPr>
            <a:spLocks noGrp="1" noChangeArrowheads="1"/>
          </p:cNvSpPr>
          <p:nvPr>
            <p:ph idx="1"/>
          </p:nvPr>
        </p:nvSpPr>
        <p:spPr>
          <a:xfrm>
            <a:off x="609600" y="1066800"/>
            <a:ext cx="8077200" cy="3352800"/>
          </a:xfrm>
        </p:spPr>
        <p:txBody>
          <a:bodyPr/>
          <a:lstStyle/>
          <a:p>
            <a:pPr algn="just">
              <a:buFontTx/>
              <a:buNone/>
            </a:pPr>
            <a:endParaRPr lang="en-US" altLang="en-US" sz="2400" smtClean="0">
              <a:cs typeface="Times New Roman" pitchFamily="18" charset="0"/>
            </a:endParaRPr>
          </a:p>
          <a:p>
            <a:pPr algn="just"/>
            <a:r>
              <a:rPr lang="en-US" altLang="en-US" sz="2400" smtClean="0">
                <a:cs typeface="Times New Roman" pitchFamily="18" charset="0"/>
              </a:rPr>
              <a:t>Drugs, as well as hormones, neurotransmitter, autocoids and toxins can make possible the transfer of information to cells by interaction with specific receptive molecules called “</a:t>
            </a:r>
            <a:r>
              <a:rPr lang="en-US" altLang="en-US" sz="2400" smtClean="0">
                <a:solidFill>
                  <a:schemeClr val="tx2"/>
                </a:solidFill>
                <a:cs typeface="Times New Roman" pitchFamily="18" charset="0"/>
              </a:rPr>
              <a:t>receptors</a:t>
            </a:r>
            <a:r>
              <a:rPr lang="en-US" altLang="en-US" sz="2400" smtClean="0">
                <a:cs typeface="Times New Roman" pitchFamily="18" charset="0"/>
              </a:rPr>
              <a:t>”.</a:t>
            </a:r>
          </a:p>
        </p:txBody>
      </p:sp>
      <p:grpSp>
        <p:nvGrpSpPr>
          <p:cNvPr id="20484" name="Group 4"/>
          <p:cNvGrpSpPr>
            <a:grpSpLocks/>
          </p:cNvGrpSpPr>
          <p:nvPr/>
        </p:nvGrpSpPr>
        <p:grpSpPr bwMode="auto">
          <a:xfrm>
            <a:off x="2667000" y="4343400"/>
            <a:ext cx="3886200" cy="2057400"/>
            <a:chOff x="1680" y="2592"/>
            <a:chExt cx="2448" cy="1296"/>
          </a:xfrm>
        </p:grpSpPr>
        <p:grpSp>
          <p:nvGrpSpPr>
            <p:cNvPr id="20485" name="Group 5"/>
            <p:cNvGrpSpPr>
              <a:grpSpLocks/>
            </p:cNvGrpSpPr>
            <p:nvPr/>
          </p:nvGrpSpPr>
          <p:grpSpPr bwMode="auto">
            <a:xfrm>
              <a:off x="1680" y="2784"/>
              <a:ext cx="2448" cy="1104"/>
              <a:chOff x="768" y="1008"/>
              <a:chExt cx="1008" cy="624"/>
            </a:xfrm>
          </p:grpSpPr>
          <p:grpSp>
            <p:nvGrpSpPr>
              <p:cNvPr id="20488" name="Group 6"/>
              <p:cNvGrpSpPr>
                <a:grpSpLocks/>
              </p:cNvGrpSpPr>
              <p:nvPr/>
            </p:nvGrpSpPr>
            <p:grpSpPr bwMode="auto">
              <a:xfrm>
                <a:off x="768" y="1200"/>
                <a:ext cx="336" cy="240"/>
                <a:chOff x="1296" y="3504"/>
                <a:chExt cx="336" cy="240"/>
              </a:xfrm>
            </p:grpSpPr>
            <p:sp>
              <p:nvSpPr>
                <p:cNvPr id="20514" name="Rectangle 7"/>
                <p:cNvSpPr>
                  <a:spLocks noChangeArrowheads="1"/>
                </p:cNvSpPr>
                <p:nvPr/>
              </p:nvSpPr>
              <p:spPr bwMode="auto">
                <a:xfrm>
                  <a:off x="1296" y="3504"/>
                  <a:ext cx="336" cy="240"/>
                </a:xfrm>
                <a:prstGeom prst="rect">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grpSp>
              <p:nvGrpSpPr>
                <p:cNvPr id="20515" name="Group 8"/>
                <p:cNvGrpSpPr>
                  <a:grpSpLocks/>
                </p:cNvGrpSpPr>
                <p:nvPr/>
              </p:nvGrpSpPr>
              <p:grpSpPr bwMode="auto">
                <a:xfrm>
                  <a:off x="1296" y="3504"/>
                  <a:ext cx="336" cy="240"/>
                  <a:chOff x="2112" y="3504"/>
                  <a:chExt cx="336" cy="240"/>
                </a:xfrm>
              </p:grpSpPr>
              <p:sp>
                <p:nvSpPr>
                  <p:cNvPr id="20516" name="Oval 9"/>
                  <p:cNvSpPr>
                    <a:spLocks noChangeArrowheads="1"/>
                  </p:cNvSpPr>
                  <p:nvPr/>
                </p:nvSpPr>
                <p:spPr bwMode="auto">
                  <a:xfrm>
                    <a:off x="2112"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17" name="Oval 10"/>
                  <p:cNvSpPr>
                    <a:spLocks noChangeArrowheads="1"/>
                  </p:cNvSpPr>
                  <p:nvPr/>
                </p:nvSpPr>
                <p:spPr bwMode="auto">
                  <a:xfrm>
                    <a:off x="2160"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18" name="Oval 11"/>
                  <p:cNvSpPr>
                    <a:spLocks noChangeArrowheads="1"/>
                  </p:cNvSpPr>
                  <p:nvPr/>
                </p:nvSpPr>
                <p:spPr bwMode="auto">
                  <a:xfrm>
                    <a:off x="2208"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19" name="Oval 12"/>
                  <p:cNvSpPr>
                    <a:spLocks noChangeArrowheads="1"/>
                  </p:cNvSpPr>
                  <p:nvPr/>
                </p:nvSpPr>
                <p:spPr bwMode="auto">
                  <a:xfrm>
                    <a:off x="2256"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0" name="Oval 13"/>
                  <p:cNvSpPr>
                    <a:spLocks noChangeArrowheads="1"/>
                  </p:cNvSpPr>
                  <p:nvPr/>
                </p:nvSpPr>
                <p:spPr bwMode="auto">
                  <a:xfrm>
                    <a:off x="2304"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1" name="Oval 14"/>
                  <p:cNvSpPr>
                    <a:spLocks noChangeArrowheads="1"/>
                  </p:cNvSpPr>
                  <p:nvPr/>
                </p:nvSpPr>
                <p:spPr bwMode="auto">
                  <a:xfrm>
                    <a:off x="2112"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2" name="Oval 15"/>
                  <p:cNvSpPr>
                    <a:spLocks noChangeArrowheads="1"/>
                  </p:cNvSpPr>
                  <p:nvPr/>
                </p:nvSpPr>
                <p:spPr bwMode="auto">
                  <a:xfrm>
                    <a:off x="2160"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3" name="Oval 16"/>
                  <p:cNvSpPr>
                    <a:spLocks noChangeArrowheads="1"/>
                  </p:cNvSpPr>
                  <p:nvPr/>
                </p:nvSpPr>
                <p:spPr bwMode="auto">
                  <a:xfrm>
                    <a:off x="2208"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4" name="Oval 17"/>
                  <p:cNvSpPr>
                    <a:spLocks noChangeArrowheads="1"/>
                  </p:cNvSpPr>
                  <p:nvPr/>
                </p:nvSpPr>
                <p:spPr bwMode="auto">
                  <a:xfrm>
                    <a:off x="2256"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5" name="Oval 18"/>
                  <p:cNvSpPr>
                    <a:spLocks noChangeArrowheads="1"/>
                  </p:cNvSpPr>
                  <p:nvPr/>
                </p:nvSpPr>
                <p:spPr bwMode="auto">
                  <a:xfrm>
                    <a:off x="2304"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6" name="Oval 19"/>
                  <p:cNvSpPr>
                    <a:spLocks noChangeArrowheads="1"/>
                  </p:cNvSpPr>
                  <p:nvPr/>
                </p:nvSpPr>
                <p:spPr bwMode="auto">
                  <a:xfrm>
                    <a:off x="2352"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7" name="Oval 20"/>
                  <p:cNvSpPr>
                    <a:spLocks noChangeArrowheads="1"/>
                  </p:cNvSpPr>
                  <p:nvPr/>
                </p:nvSpPr>
                <p:spPr bwMode="auto">
                  <a:xfrm>
                    <a:off x="2400"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8" name="Oval 21"/>
                  <p:cNvSpPr>
                    <a:spLocks noChangeArrowheads="1"/>
                  </p:cNvSpPr>
                  <p:nvPr/>
                </p:nvSpPr>
                <p:spPr bwMode="auto">
                  <a:xfrm>
                    <a:off x="2352"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29" name="Oval 22"/>
                  <p:cNvSpPr>
                    <a:spLocks noChangeArrowheads="1"/>
                  </p:cNvSpPr>
                  <p:nvPr/>
                </p:nvSpPr>
                <p:spPr bwMode="auto">
                  <a:xfrm>
                    <a:off x="2400"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30" name="AutoShape 23"/>
                  <p:cNvSpPr>
                    <a:spLocks noChangeArrowheads="1"/>
                  </p:cNvSpPr>
                  <p:nvPr/>
                </p:nvSpPr>
                <p:spPr bwMode="auto">
                  <a:xfrm>
                    <a:off x="2112"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31" name="AutoShape 24"/>
                  <p:cNvSpPr>
                    <a:spLocks noChangeArrowheads="1"/>
                  </p:cNvSpPr>
                  <p:nvPr/>
                </p:nvSpPr>
                <p:spPr bwMode="auto">
                  <a:xfrm>
                    <a:off x="2160"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32" name="AutoShape 25"/>
                  <p:cNvSpPr>
                    <a:spLocks noChangeArrowheads="1"/>
                  </p:cNvSpPr>
                  <p:nvPr/>
                </p:nvSpPr>
                <p:spPr bwMode="auto">
                  <a:xfrm>
                    <a:off x="2208"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33" name="AutoShape 26"/>
                  <p:cNvSpPr>
                    <a:spLocks noChangeArrowheads="1"/>
                  </p:cNvSpPr>
                  <p:nvPr/>
                </p:nvSpPr>
                <p:spPr bwMode="auto">
                  <a:xfrm>
                    <a:off x="2256"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34" name="AutoShape 27"/>
                  <p:cNvSpPr>
                    <a:spLocks noChangeArrowheads="1"/>
                  </p:cNvSpPr>
                  <p:nvPr/>
                </p:nvSpPr>
                <p:spPr bwMode="auto">
                  <a:xfrm>
                    <a:off x="2304"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35" name="AutoShape 28"/>
                  <p:cNvSpPr>
                    <a:spLocks noChangeArrowheads="1"/>
                  </p:cNvSpPr>
                  <p:nvPr/>
                </p:nvSpPr>
                <p:spPr bwMode="auto">
                  <a:xfrm>
                    <a:off x="2352"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36" name="AutoShape 29"/>
                  <p:cNvSpPr>
                    <a:spLocks noChangeArrowheads="1"/>
                  </p:cNvSpPr>
                  <p:nvPr/>
                </p:nvSpPr>
                <p:spPr bwMode="auto">
                  <a:xfrm>
                    <a:off x="2400"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grpSp>
          </p:grpSp>
          <p:grpSp>
            <p:nvGrpSpPr>
              <p:cNvPr id="20489" name="Group 30"/>
              <p:cNvGrpSpPr>
                <a:grpSpLocks/>
              </p:cNvGrpSpPr>
              <p:nvPr/>
            </p:nvGrpSpPr>
            <p:grpSpPr bwMode="auto">
              <a:xfrm>
                <a:off x="1440" y="1200"/>
                <a:ext cx="336" cy="240"/>
                <a:chOff x="1296" y="3504"/>
                <a:chExt cx="336" cy="240"/>
              </a:xfrm>
            </p:grpSpPr>
            <p:sp>
              <p:nvSpPr>
                <p:cNvPr id="20491" name="Rectangle 31"/>
                <p:cNvSpPr>
                  <a:spLocks noChangeArrowheads="1"/>
                </p:cNvSpPr>
                <p:nvPr/>
              </p:nvSpPr>
              <p:spPr bwMode="auto">
                <a:xfrm>
                  <a:off x="1296" y="3504"/>
                  <a:ext cx="336" cy="240"/>
                </a:xfrm>
                <a:prstGeom prst="rect">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grpSp>
              <p:nvGrpSpPr>
                <p:cNvPr id="20492" name="Group 32"/>
                <p:cNvGrpSpPr>
                  <a:grpSpLocks/>
                </p:cNvGrpSpPr>
                <p:nvPr/>
              </p:nvGrpSpPr>
              <p:grpSpPr bwMode="auto">
                <a:xfrm>
                  <a:off x="1296" y="3504"/>
                  <a:ext cx="336" cy="240"/>
                  <a:chOff x="2112" y="3504"/>
                  <a:chExt cx="336" cy="240"/>
                </a:xfrm>
              </p:grpSpPr>
              <p:sp>
                <p:nvSpPr>
                  <p:cNvPr id="20493" name="Oval 33"/>
                  <p:cNvSpPr>
                    <a:spLocks noChangeArrowheads="1"/>
                  </p:cNvSpPr>
                  <p:nvPr/>
                </p:nvSpPr>
                <p:spPr bwMode="auto">
                  <a:xfrm>
                    <a:off x="2112"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494" name="Oval 34"/>
                  <p:cNvSpPr>
                    <a:spLocks noChangeArrowheads="1"/>
                  </p:cNvSpPr>
                  <p:nvPr/>
                </p:nvSpPr>
                <p:spPr bwMode="auto">
                  <a:xfrm>
                    <a:off x="2160"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495" name="Oval 35"/>
                  <p:cNvSpPr>
                    <a:spLocks noChangeArrowheads="1"/>
                  </p:cNvSpPr>
                  <p:nvPr/>
                </p:nvSpPr>
                <p:spPr bwMode="auto">
                  <a:xfrm>
                    <a:off x="2208"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496" name="Oval 36"/>
                  <p:cNvSpPr>
                    <a:spLocks noChangeArrowheads="1"/>
                  </p:cNvSpPr>
                  <p:nvPr/>
                </p:nvSpPr>
                <p:spPr bwMode="auto">
                  <a:xfrm>
                    <a:off x="2256"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497" name="Oval 37"/>
                  <p:cNvSpPr>
                    <a:spLocks noChangeArrowheads="1"/>
                  </p:cNvSpPr>
                  <p:nvPr/>
                </p:nvSpPr>
                <p:spPr bwMode="auto">
                  <a:xfrm>
                    <a:off x="2304"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498" name="Oval 38"/>
                  <p:cNvSpPr>
                    <a:spLocks noChangeArrowheads="1"/>
                  </p:cNvSpPr>
                  <p:nvPr/>
                </p:nvSpPr>
                <p:spPr bwMode="auto">
                  <a:xfrm>
                    <a:off x="2112"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499" name="Oval 39"/>
                  <p:cNvSpPr>
                    <a:spLocks noChangeArrowheads="1"/>
                  </p:cNvSpPr>
                  <p:nvPr/>
                </p:nvSpPr>
                <p:spPr bwMode="auto">
                  <a:xfrm>
                    <a:off x="2160"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0" name="Oval 40"/>
                  <p:cNvSpPr>
                    <a:spLocks noChangeArrowheads="1"/>
                  </p:cNvSpPr>
                  <p:nvPr/>
                </p:nvSpPr>
                <p:spPr bwMode="auto">
                  <a:xfrm>
                    <a:off x="2208"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1" name="Oval 41"/>
                  <p:cNvSpPr>
                    <a:spLocks noChangeArrowheads="1"/>
                  </p:cNvSpPr>
                  <p:nvPr/>
                </p:nvSpPr>
                <p:spPr bwMode="auto">
                  <a:xfrm>
                    <a:off x="2256"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2" name="Oval 42"/>
                  <p:cNvSpPr>
                    <a:spLocks noChangeArrowheads="1"/>
                  </p:cNvSpPr>
                  <p:nvPr/>
                </p:nvSpPr>
                <p:spPr bwMode="auto">
                  <a:xfrm>
                    <a:off x="2304"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3" name="Oval 43"/>
                  <p:cNvSpPr>
                    <a:spLocks noChangeArrowheads="1"/>
                  </p:cNvSpPr>
                  <p:nvPr/>
                </p:nvSpPr>
                <p:spPr bwMode="auto">
                  <a:xfrm>
                    <a:off x="2352"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4" name="Oval 44"/>
                  <p:cNvSpPr>
                    <a:spLocks noChangeArrowheads="1"/>
                  </p:cNvSpPr>
                  <p:nvPr/>
                </p:nvSpPr>
                <p:spPr bwMode="auto">
                  <a:xfrm>
                    <a:off x="2400"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5" name="Oval 45"/>
                  <p:cNvSpPr>
                    <a:spLocks noChangeArrowheads="1"/>
                  </p:cNvSpPr>
                  <p:nvPr/>
                </p:nvSpPr>
                <p:spPr bwMode="auto">
                  <a:xfrm>
                    <a:off x="2352" y="3504"/>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6" name="Oval 46"/>
                  <p:cNvSpPr>
                    <a:spLocks noChangeArrowheads="1"/>
                  </p:cNvSpPr>
                  <p:nvPr/>
                </p:nvSpPr>
                <p:spPr bwMode="auto">
                  <a:xfrm>
                    <a:off x="2400" y="3696"/>
                    <a:ext cx="48" cy="48"/>
                  </a:xfrm>
                  <a:prstGeom prst="ellipse">
                    <a:avLst/>
                  </a:prstGeom>
                  <a:solidFill>
                    <a:schemeClr val="tx2"/>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7" name="AutoShape 47"/>
                  <p:cNvSpPr>
                    <a:spLocks noChangeArrowheads="1"/>
                  </p:cNvSpPr>
                  <p:nvPr/>
                </p:nvSpPr>
                <p:spPr bwMode="auto">
                  <a:xfrm>
                    <a:off x="2112"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8" name="AutoShape 48"/>
                  <p:cNvSpPr>
                    <a:spLocks noChangeArrowheads="1"/>
                  </p:cNvSpPr>
                  <p:nvPr/>
                </p:nvSpPr>
                <p:spPr bwMode="auto">
                  <a:xfrm>
                    <a:off x="2160"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09" name="AutoShape 49"/>
                  <p:cNvSpPr>
                    <a:spLocks noChangeArrowheads="1"/>
                  </p:cNvSpPr>
                  <p:nvPr/>
                </p:nvSpPr>
                <p:spPr bwMode="auto">
                  <a:xfrm>
                    <a:off x="2208"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10" name="AutoShape 50"/>
                  <p:cNvSpPr>
                    <a:spLocks noChangeArrowheads="1"/>
                  </p:cNvSpPr>
                  <p:nvPr/>
                </p:nvSpPr>
                <p:spPr bwMode="auto">
                  <a:xfrm>
                    <a:off x="2256"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11" name="AutoShape 51"/>
                  <p:cNvSpPr>
                    <a:spLocks noChangeArrowheads="1"/>
                  </p:cNvSpPr>
                  <p:nvPr/>
                </p:nvSpPr>
                <p:spPr bwMode="auto">
                  <a:xfrm>
                    <a:off x="2304"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12" name="AutoShape 52"/>
                  <p:cNvSpPr>
                    <a:spLocks noChangeArrowheads="1"/>
                  </p:cNvSpPr>
                  <p:nvPr/>
                </p:nvSpPr>
                <p:spPr bwMode="auto">
                  <a:xfrm>
                    <a:off x="2352"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0513" name="AutoShape 53"/>
                  <p:cNvSpPr>
                    <a:spLocks noChangeArrowheads="1"/>
                  </p:cNvSpPr>
                  <p:nvPr/>
                </p:nvSpPr>
                <p:spPr bwMode="auto">
                  <a:xfrm>
                    <a:off x="2400" y="3552"/>
                    <a:ext cx="48" cy="144"/>
                  </a:xfrm>
                  <a:prstGeom prst="diamond">
                    <a:avLst/>
                  </a:prstGeom>
                  <a:solidFill>
                    <a:schemeClr val="accent1"/>
                  </a:solidFill>
                  <a:ln w="9525">
                    <a:solidFill>
                      <a:srgbClr val="000000"/>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grpSp>
          </p:grpSp>
          <p:sp>
            <p:nvSpPr>
              <p:cNvPr id="59446" name="AutoShape 54"/>
              <p:cNvSpPr>
                <a:spLocks noChangeArrowheads="1"/>
              </p:cNvSpPr>
              <p:nvPr/>
            </p:nvSpPr>
            <p:spPr bwMode="auto">
              <a:xfrm>
                <a:off x="1104" y="1008"/>
                <a:ext cx="336" cy="624"/>
              </a:xfrm>
              <a:prstGeom prst="roundRect">
                <a:avLst>
                  <a:gd name="adj" fmla="val 16667"/>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solidFill>
                  <a:srgbClr val="000000"/>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grpSp>
        <p:sp>
          <p:nvSpPr>
            <p:cNvPr id="20486" name="Text Box 55"/>
            <p:cNvSpPr txBox="1">
              <a:spLocks noChangeArrowheads="1"/>
            </p:cNvSpPr>
            <p:nvPr/>
          </p:nvSpPr>
          <p:spPr bwMode="auto">
            <a:xfrm>
              <a:off x="2496" y="3408"/>
              <a:ext cx="816" cy="2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n-US" sz="2400">
                  <a:solidFill>
                    <a:srgbClr val="000000"/>
                  </a:solidFill>
                  <a:latin typeface="Calibri" pitchFamily="34" charset="0"/>
                </a:rPr>
                <a:t>Receptor</a:t>
              </a:r>
            </a:p>
          </p:txBody>
        </p:sp>
        <p:sp>
          <p:nvSpPr>
            <p:cNvPr id="20487" name="Oval 56"/>
            <p:cNvSpPr>
              <a:spLocks noChangeArrowheads="1"/>
            </p:cNvSpPr>
            <p:nvPr/>
          </p:nvSpPr>
          <p:spPr bwMode="auto">
            <a:xfrm>
              <a:off x="2688" y="2592"/>
              <a:ext cx="432" cy="432"/>
            </a:xfrm>
            <a:prstGeom prst="ellipse">
              <a:avLst/>
            </a:prstGeom>
            <a:solidFill>
              <a:srgbClr val="FF5050"/>
            </a:solidFill>
            <a:ln w="9525">
              <a:solidFill>
                <a:srgbClr val="0000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1200" b="1">
                  <a:solidFill>
                    <a:srgbClr val="000000"/>
                  </a:solidFill>
                  <a:latin typeface="Calibri" pitchFamily="34" charset="0"/>
                </a:rPr>
                <a:t>DRUG</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81000"/>
            <a:ext cx="7772400" cy="609600"/>
          </a:xfrm>
        </p:spPr>
        <p:txBody>
          <a:bodyPr rtlCol="0">
            <a:normAutofit fontScale="90000"/>
          </a:bodyPr>
          <a:lstStyle/>
          <a:p>
            <a:pPr fontAlgn="auto">
              <a:spcAft>
                <a:spcPts val="0"/>
              </a:spcAft>
              <a:defRPr/>
            </a:pPr>
            <a:r>
              <a:rPr lang="en-US" b="1" dirty="0">
                <a:latin typeface="Georgia" pitchFamily="18" charset="0"/>
              </a:rPr>
              <a:t>Drugs</a:t>
            </a:r>
          </a:p>
        </p:txBody>
      </p:sp>
      <p:sp>
        <p:nvSpPr>
          <p:cNvPr id="21507" name="Rectangle 3"/>
          <p:cNvSpPr>
            <a:spLocks noGrp="1" noChangeArrowheads="1"/>
          </p:cNvSpPr>
          <p:nvPr>
            <p:ph idx="1"/>
          </p:nvPr>
        </p:nvSpPr>
        <p:spPr>
          <a:xfrm>
            <a:off x="457200" y="1219200"/>
            <a:ext cx="6400800" cy="4876800"/>
          </a:xfrm>
        </p:spPr>
        <p:txBody>
          <a:bodyPr/>
          <a:lstStyle/>
          <a:p>
            <a:pPr algn="just"/>
            <a:r>
              <a:rPr lang="en-US" altLang="en-US" sz="2400" smtClean="0">
                <a:cs typeface="Times New Roman" pitchFamily="18" charset="0"/>
              </a:rPr>
              <a:t>Drugs interact with biological systems in ways that mimic, resemble or otherwise affect the natural chemicals of the body. </a:t>
            </a:r>
          </a:p>
          <a:p>
            <a:pPr algn="just"/>
            <a:endParaRPr lang="en-US" altLang="en-US" sz="2400" smtClean="0">
              <a:cs typeface="Times New Roman" pitchFamily="18" charset="0"/>
            </a:endParaRPr>
          </a:p>
          <a:p>
            <a:pPr algn="just"/>
            <a:r>
              <a:rPr lang="en-US" altLang="en-US" sz="2400" smtClean="0">
                <a:cs typeface="Times New Roman" pitchFamily="18" charset="0"/>
              </a:rPr>
              <a:t>Drugs can produce effects by virtue of their acidic or basic properties (e.g. antacids, protamine), surfactant properties (amphotericin), ability to denature proteins (astringents), osmotic properties (laxatives, diuretics), or physicochemical interactions with membrane lipids (general and local anesthetics).</a:t>
            </a:r>
          </a:p>
          <a:p>
            <a:pPr algn="just">
              <a:buFontTx/>
              <a:buNone/>
            </a:pPr>
            <a:endParaRPr lang="en-US" altLang="en-US" sz="2400" smtClean="0">
              <a:cs typeface="Times New Roman" pitchFamily="18" charset="0"/>
            </a:endParaRPr>
          </a:p>
          <a:p>
            <a:pPr>
              <a:buFontTx/>
              <a:buNone/>
            </a:pPr>
            <a:endParaRPr lang="en-US" altLang="en-US" sz="2400" smtClean="0"/>
          </a:p>
        </p:txBody>
      </p:sp>
      <p:pic>
        <p:nvPicPr>
          <p:cNvPr id="21508" name="Picture 2" descr="C:\Users\home\Downloads\1.omics\PICS\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0"/>
            <a:ext cx="2057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228600"/>
            <a:ext cx="7772400" cy="914400"/>
          </a:xfrm>
        </p:spPr>
        <p:txBody>
          <a:bodyPr/>
          <a:lstStyle/>
          <a:p>
            <a:r>
              <a:rPr lang="en-US" altLang="en-US" smtClean="0"/>
              <a:t>Receptors</a:t>
            </a:r>
          </a:p>
        </p:txBody>
      </p:sp>
      <p:sp>
        <p:nvSpPr>
          <p:cNvPr id="52227" name="Rectangle 3"/>
          <p:cNvSpPr>
            <a:spLocks noGrp="1" noChangeArrowheads="1"/>
          </p:cNvSpPr>
          <p:nvPr>
            <p:ph idx="1"/>
          </p:nvPr>
        </p:nvSpPr>
        <p:spPr>
          <a:xfrm>
            <a:off x="381000" y="1066800"/>
            <a:ext cx="8382000" cy="5486400"/>
          </a:xfrm>
        </p:spPr>
        <p:txBody>
          <a:bodyPr rtlCol="0">
            <a:normAutofit lnSpcReduction="10000"/>
          </a:bodyPr>
          <a:lstStyle/>
          <a:p>
            <a:pPr marL="0" indent="0" algn="just" fontAlgn="auto">
              <a:lnSpc>
                <a:spcPct val="90000"/>
              </a:lnSpc>
              <a:spcAft>
                <a:spcPts val="0"/>
              </a:spcAft>
              <a:buFontTx/>
              <a:buNone/>
              <a:defRPr/>
            </a:pPr>
            <a:r>
              <a:rPr lang="en-US" sz="2800" dirty="0">
                <a:cs typeface="Times New Roman" pitchFamily="18" charset="0"/>
              </a:rPr>
              <a:t>Most drugs combine (</a:t>
            </a:r>
            <a:r>
              <a:rPr lang="en-US" sz="2800" b="1" dirty="0">
                <a:cs typeface="Times New Roman" pitchFamily="18" charset="0"/>
              </a:rPr>
              <a:t>bind</a:t>
            </a:r>
            <a:r>
              <a:rPr lang="en-US" sz="2800" dirty="0">
                <a:cs typeface="Times New Roman" pitchFamily="18" charset="0"/>
              </a:rPr>
              <a:t>) with specific </a:t>
            </a:r>
            <a:r>
              <a:rPr lang="en-US" sz="2800" b="1" dirty="0">
                <a:cs typeface="Times New Roman" pitchFamily="18" charset="0"/>
              </a:rPr>
              <a:t>receptors</a:t>
            </a:r>
          </a:p>
          <a:p>
            <a:pPr marL="0" indent="0" algn="just" fontAlgn="auto">
              <a:lnSpc>
                <a:spcPct val="90000"/>
              </a:lnSpc>
              <a:spcAft>
                <a:spcPts val="0"/>
              </a:spcAft>
              <a:buFontTx/>
              <a:buNone/>
              <a:defRPr/>
            </a:pPr>
            <a:r>
              <a:rPr lang="en-US" sz="2800" dirty="0">
                <a:cs typeface="Times New Roman" pitchFamily="18" charset="0"/>
              </a:rPr>
              <a:t>to produce a particular response.  This association or </a:t>
            </a:r>
            <a:r>
              <a:rPr lang="en-US" sz="2800" b="1" dirty="0">
                <a:cs typeface="Times New Roman" pitchFamily="18" charset="0"/>
              </a:rPr>
              <a:t>binding</a:t>
            </a:r>
            <a:r>
              <a:rPr lang="en-US" sz="2800" dirty="0">
                <a:cs typeface="Times New Roman" pitchFamily="18" charset="0"/>
              </a:rPr>
              <a:t> takes place by precise physicochemical and </a:t>
            </a:r>
            <a:r>
              <a:rPr lang="en-US" sz="2800" dirty="0" err="1">
                <a:cs typeface="Times New Roman" pitchFamily="18" charset="0"/>
              </a:rPr>
              <a:t>steric</a:t>
            </a:r>
            <a:r>
              <a:rPr lang="en-US" sz="2800" dirty="0">
                <a:cs typeface="Times New Roman" pitchFamily="18" charset="0"/>
              </a:rPr>
              <a:t> interactions between specific groups of the drug and the receptor.</a:t>
            </a:r>
          </a:p>
          <a:p>
            <a:pPr marL="0" indent="0" algn="just" fontAlgn="auto">
              <a:lnSpc>
                <a:spcPct val="90000"/>
              </a:lnSpc>
              <a:spcAft>
                <a:spcPts val="0"/>
              </a:spcAft>
              <a:buFontTx/>
              <a:buNone/>
              <a:defRPr/>
            </a:pPr>
            <a:endParaRPr lang="en-US" sz="1200" dirty="0">
              <a:cs typeface="Times New Roman" pitchFamily="18" charset="0"/>
            </a:endParaRPr>
          </a:p>
          <a:p>
            <a:pPr marL="1030288" lvl="1" indent="-400050" algn="just" fontAlgn="auto">
              <a:lnSpc>
                <a:spcPct val="90000"/>
              </a:lnSpc>
              <a:spcAft>
                <a:spcPts val="0"/>
              </a:spcAft>
              <a:buFontTx/>
              <a:buAutoNum type="arabicPeriod"/>
              <a:defRPr/>
            </a:pPr>
            <a:r>
              <a:rPr lang="en-US" sz="2400" dirty="0">
                <a:solidFill>
                  <a:srgbClr val="000000"/>
                </a:solidFill>
                <a:cs typeface="Times New Roman" pitchFamily="18" charset="0"/>
              </a:rPr>
              <a:t> Proteins </a:t>
            </a:r>
          </a:p>
          <a:p>
            <a:pPr marL="2138363" lvl="3" indent="-371475" algn="just" fontAlgn="auto">
              <a:lnSpc>
                <a:spcPct val="90000"/>
              </a:lnSpc>
              <a:spcAft>
                <a:spcPts val="0"/>
              </a:spcAft>
              <a:buFontTx/>
              <a:buAutoNum type="alphaLcPeriod"/>
              <a:defRPr/>
            </a:pPr>
            <a:r>
              <a:rPr lang="en-US" sz="2400" dirty="0">
                <a:solidFill>
                  <a:srgbClr val="000000"/>
                </a:solidFill>
                <a:cs typeface="Times New Roman" pitchFamily="18" charset="0"/>
              </a:rPr>
              <a:t>Carriers</a:t>
            </a:r>
          </a:p>
          <a:p>
            <a:pPr marL="2138363" lvl="3" indent="-371475" algn="just" fontAlgn="auto">
              <a:lnSpc>
                <a:spcPct val="90000"/>
              </a:lnSpc>
              <a:spcAft>
                <a:spcPts val="0"/>
              </a:spcAft>
              <a:buFontTx/>
              <a:buAutoNum type="alphaLcPeriod"/>
              <a:defRPr/>
            </a:pPr>
            <a:r>
              <a:rPr lang="en-US" sz="2400" dirty="0">
                <a:solidFill>
                  <a:srgbClr val="000000"/>
                </a:solidFill>
                <a:cs typeface="Times New Roman" pitchFamily="18" charset="0"/>
              </a:rPr>
              <a:t>Receptors</a:t>
            </a:r>
          </a:p>
          <a:p>
            <a:pPr marL="2624138" lvl="4" indent="-371475" algn="just" fontAlgn="auto">
              <a:lnSpc>
                <a:spcPct val="90000"/>
              </a:lnSpc>
              <a:spcAft>
                <a:spcPts val="0"/>
              </a:spcAft>
              <a:buFontTx/>
              <a:buAutoNum type="romanLcPeriod"/>
              <a:defRPr/>
            </a:pPr>
            <a:r>
              <a:rPr lang="en-US" sz="2400" dirty="0">
                <a:solidFill>
                  <a:srgbClr val="000000"/>
                </a:solidFill>
                <a:cs typeface="Times New Roman" pitchFamily="18" charset="0"/>
              </a:rPr>
              <a:t>G protein-linked </a:t>
            </a:r>
          </a:p>
          <a:p>
            <a:pPr marL="2624138" lvl="4" indent="-371475" algn="just" fontAlgn="auto">
              <a:lnSpc>
                <a:spcPct val="90000"/>
              </a:lnSpc>
              <a:spcAft>
                <a:spcPts val="0"/>
              </a:spcAft>
              <a:buFontTx/>
              <a:buAutoNum type="romanLcPeriod"/>
              <a:defRPr/>
            </a:pPr>
            <a:r>
              <a:rPr lang="en-US" sz="2400" dirty="0" err="1">
                <a:solidFill>
                  <a:srgbClr val="000000"/>
                </a:solidFill>
                <a:cs typeface="Times New Roman" pitchFamily="18" charset="0"/>
              </a:rPr>
              <a:t>Ligand</a:t>
            </a:r>
            <a:r>
              <a:rPr lang="en-US" sz="2400" dirty="0">
                <a:solidFill>
                  <a:srgbClr val="000000"/>
                </a:solidFill>
                <a:cs typeface="Times New Roman" pitchFamily="18" charset="0"/>
              </a:rPr>
              <a:t> gated channels</a:t>
            </a:r>
          </a:p>
          <a:p>
            <a:pPr marL="2624138" lvl="4" indent="-371475" algn="just" fontAlgn="auto">
              <a:lnSpc>
                <a:spcPct val="90000"/>
              </a:lnSpc>
              <a:spcAft>
                <a:spcPts val="0"/>
              </a:spcAft>
              <a:buFontTx/>
              <a:buAutoNum type="romanLcPeriod"/>
              <a:defRPr/>
            </a:pPr>
            <a:r>
              <a:rPr lang="en-US" sz="2400" dirty="0">
                <a:solidFill>
                  <a:srgbClr val="000000"/>
                </a:solidFill>
                <a:cs typeface="Times New Roman" pitchFamily="18" charset="0"/>
              </a:rPr>
              <a:t>Intracellular</a:t>
            </a:r>
          </a:p>
          <a:p>
            <a:pPr marL="2138363" lvl="3" indent="-371475" algn="just" fontAlgn="auto">
              <a:lnSpc>
                <a:spcPct val="90000"/>
              </a:lnSpc>
              <a:spcAft>
                <a:spcPts val="0"/>
              </a:spcAft>
              <a:buFontTx/>
              <a:buAutoNum type="alphaLcPeriod"/>
              <a:defRPr/>
            </a:pPr>
            <a:r>
              <a:rPr lang="en-US" sz="2400" dirty="0">
                <a:solidFill>
                  <a:srgbClr val="000000"/>
                </a:solidFill>
                <a:cs typeface="Times New Roman" pitchFamily="18" charset="0"/>
              </a:rPr>
              <a:t>Enzymes</a:t>
            </a:r>
          </a:p>
          <a:p>
            <a:pPr marL="1030288" lvl="1" indent="-400050" algn="just" fontAlgn="auto">
              <a:lnSpc>
                <a:spcPct val="90000"/>
              </a:lnSpc>
              <a:spcAft>
                <a:spcPts val="0"/>
              </a:spcAft>
              <a:buFontTx/>
              <a:buAutoNum type="arabicPeriod"/>
              <a:defRPr/>
            </a:pPr>
            <a:r>
              <a:rPr lang="en-US" sz="2400" dirty="0">
                <a:solidFill>
                  <a:srgbClr val="000000"/>
                </a:solidFill>
                <a:cs typeface="Times New Roman" pitchFamily="18" charset="0"/>
              </a:rPr>
              <a:t>DNA</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28600"/>
            <a:ext cx="8458200" cy="1143000"/>
          </a:xfrm>
        </p:spPr>
        <p:txBody>
          <a:bodyPr rtlCol="0">
            <a:normAutofit fontScale="90000"/>
          </a:bodyPr>
          <a:lstStyle/>
          <a:p>
            <a:pPr algn="l" fontAlgn="auto">
              <a:spcAft>
                <a:spcPts val="0"/>
              </a:spcAft>
              <a:defRPr/>
            </a:pPr>
            <a:r>
              <a:rPr lang="en-US" sz="4000"/>
              <a:t>Endogenous compounds act on their  Receptors</a:t>
            </a:r>
          </a:p>
        </p:txBody>
      </p:sp>
      <p:pic>
        <p:nvPicPr>
          <p:cNvPr id="23555" name="Picture 3" descr="C:\Documents and Settings\DAVILA\My Documents\My Pictures\teaching\0698nemeroff_transmi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90600"/>
            <a:ext cx="32004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27463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6"/>
          <p:cNvSpPr txBox="1">
            <a:spLocks noChangeArrowheads="1"/>
          </p:cNvSpPr>
          <p:nvPr/>
        </p:nvSpPr>
        <p:spPr bwMode="auto">
          <a:xfrm>
            <a:off x="3352800" y="3810000"/>
            <a:ext cx="25908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n-US" sz="2400">
                <a:latin typeface="Calibri" pitchFamily="34" charset="0"/>
              </a:rPr>
              <a:t>Neurotransmitter</a:t>
            </a:r>
          </a:p>
          <a:p>
            <a:pPr>
              <a:spcBef>
                <a:spcPct val="50000"/>
              </a:spcBef>
            </a:pPr>
            <a:r>
              <a:rPr lang="en-US" altLang="en-US" sz="2400">
                <a:latin typeface="Calibri" pitchFamily="34" charset="0"/>
              </a:rPr>
              <a:t>Neuropeptides</a:t>
            </a:r>
          </a:p>
          <a:p>
            <a:pPr>
              <a:spcBef>
                <a:spcPct val="50000"/>
              </a:spcBef>
            </a:pPr>
            <a:r>
              <a:rPr lang="en-US" altLang="en-US" sz="2400">
                <a:latin typeface="Calibri" pitchFamily="34" charset="0"/>
              </a:rPr>
              <a:t>Hormones</a:t>
            </a:r>
          </a:p>
          <a:p>
            <a:pPr>
              <a:spcBef>
                <a:spcPct val="50000"/>
              </a:spcBef>
            </a:pPr>
            <a:r>
              <a:rPr lang="en-US" altLang="en-US" sz="2400">
                <a:latin typeface="Calibri" pitchFamily="34" charset="0"/>
              </a:rPr>
              <a:t>Ions</a:t>
            </a:r>
          </a:p>
        </p:txBody>
      </p:sp>
      <p:pic>
        <p:nvPicPr>
          <p:cNvPr id="2355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0"/>
            <a:ext cx="2413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228600"/>
            <a:ext cx="7772400" cy="685800"/>
          </a:xfrm>
        </p:spPr>
        <p:txBody>
          <a:bodyPr rtlCol="0">
            <a:normAutofit fontScale="90000"/>
          </a:bodyPr>
          <a:lstStyle/>
          <a:p>
            <a:pPr fontAlgn="auto">
              <a:spcAft>
                <a:spcPts val="0"/>
              </a:spcAft>
              <a:defRPr/>
            </a:pPr>
            <a:r>
              <a:rPr lang="en-US"/>
              <a:t>Receptor</a:t>
            </a:r>
          </a:p>
        </p:txBody>
      </p:sp>
      <p:sp>
        <p:nvSpPr>
          <p:cNvPr id="24579" name="Rectangle 4"/>
          <p:cNvSpPr>
            <a:spLocks noGrp="1" noChangeArrowheads="1"/>
          </p:cNvSpPr>
          <p:nvPr>
            <p:ph idx="1"/>
          </p:nvPr>
        </p:nvSpPr>
        <p:spPr>
          <a:xfrm>
            <a:off x="685800" y="1981200"/>
            <a:ext cx="7696200" cy="4495800"/>
          </a:xfrm>
          <a:solidFill>
            <a:srgbClr val="99FFCC"/>
          </a:solidFill>
        </p:spPr>
        <p:txBody>
          <a:bodyPr/>
          <a:lstStyle/>
          <a:p>
            <a:pPr marL="952500" indent="-609600">
              <a:lnSpc>
                <a:spcPct val="90000"/>
              </a:lnSpc>
              <a:buFontTx/>
              <a:buAutoNum type="arabicParenR"/>
            </a:pPr>
            <a:r>
              <a:rPr lang="en-US" altLang="en-US" sz="2800" smtClean="0">
                <a:solidFill>
                  <a:schemeClr val="bg1"/>
                </a:solidFill>
              </a:rPr>
              <a:t>Pharmacological</a:t>
            </a:r>
          </a:p>
          <a:p>
            <a:pPr marL="952500" indent="-609600">
              <a:lnSpc>
                <a:spcPct val="90000"/>
              </a:lnSpc>
              <a:buFontTx/>
              <a:buNone/>
            </a:pPr>
            <a:r>
              <a:rPr lang="en-US" altLang="en-US" sz="2400" smtClean="0">
                <a:solidFill>
                  <a:srgbClr val="9933FF"/>
                </a:solidFill>
              </a:rPr>
              <a:t>Mediator (i.e. Insulin, Norepinephrine, estrogen)</a:t>
            </a:r>
          </a:p>
          <a:p>
            <a:pPr marL="952500" indent="-609600">
              <a:lnSpc>
                <a:spcPct val="90000"/>
              </a:lnSpc>
              <a:buFontTx/>
              <a:buAutoNum type="arabicParenR" startAt="2"/>
            </a:pPr>
            <a:r>
              <a:rPr lang="en-US" altLang="en-US" sz="2800" smtClean="0">
                <a:solidFill>
                  <a:schemeClr val="bg1"/>
                </a:solidFill>
              </a:rPr>
              <a:t>Biophysical and Biochemical</a:t>
            </a:r>
          </a:p>
          <a:p>
            <a:pPr marL="952500" indent="-609600">
              <a:lnSpc>
                <a:spcPct val="90000"/>
              </a:lnSpc>
              <a:buFontTx/>
              <a:buNone/>
            </a:pPr>
            <a:r>
              <a:rPr lang="en-US" altLang="en-US" sz="2400" smtClean="0">
                <a:solidFill>
                  <a:srgbClr val="9933FF"/>
                </a:solidFill>
              </a:rPr>
              <a:t>Second messenger system (i,.e. cAMP, PLC, PLA) </a:t>
            </a:r>
          </a:p>
          <a:p>
            <a:pPr marL="952500" indent="-609600">
              <a:lnSpc>
                <a:spcPct val="90000"/>
              </a:lnSpc>
              <a:buFontTx/>
              <a:buAutoNum type="arabicParenR" startAt="3"/>
            </a:pPr>
            <a:r>
              <a:rPr lang="en-US" altLang="en-US" sz="2800" smtClean="0">
                <a:solidFill>
                  <a:schemeClr val="bg1"/>
                </a:solidFill>
              </a:rPr>
              <a:t>Molecular or Structural</a:t>
            </a:r>
          </a:p>
          <a:p>
            <a:pPr marL="952500" indent="-609600">
              <a:lnSpc>
                <a:spcPct val="90000"/>
              </a:lnSpc>
              <a:buFontTx/>
              <a:buNone/>
            </a:pPr>
            <a:r>
              <a:rPr lang="en-US" altLang="en-US" sz="2400" smtClean="0">
                <a:solidFill>
                  <a:srgbClr val="9933FF"/>
                </a:solidFill>
              </a:rPr>
              <a:t>Subunit composition (i.e. </a:t>
            </a:r>
            <a:r>
              <a:rPr lang="en-US" altLang="en-US" sz="2400" smtClean="0">
                <a:solidFill>
                  <a:srgbClr val="9933FF"/>
                </a:solidFill>
                <a:cs typeface="Times New Roman" pitchFamily="18" charset="0"/>
              </a:rPr>
              <a:t>5HT1A</a:t>
            </a:r>
            <a:r>
              <a:rPr lang="en-US" altLang="en-US" sz="2400" smtClean="0">
                <a:solidFill>
                  <a:srgbClr val="9933FF"/>
                </a:solidFill>
              </a:rPr>
              <a:t> )</a:t>
            </a:r>
          </a:p>
          <a:p>
            <a:pPr marL="952500" indent="-609600">
              <a:lnSpc>
                <a:spcPct val="90000"/>
              </a:lnSpc>
              <a:buFontTx/>
              <a:buAutoNum type="arabicParenR" startAt="4"/>
            </a:pPr>
            <a:r>
              <a:rPr lang="en-US" altLang="en-US" sz="2800" smtClean="0">
                <a:solidFill>
                  <a:schemeClr val="bg1"/>
                </a:solidFill>
              </a:rPr>
              <a:t>Anatomical</a:t>
            </a:r>
          </a:p>
          <a:p>
            <a:pPr marL="952500" indent="-609600">
              <a:lnSpc>
                <a:spcPct val="90000"/>
              </a:lnSpc>
              <a:buFontTx/>
              <a:buNone/>
            </a:pPr>
            <a:r>
              <a:rPr lang="en-US" altLang="en-US" sz="2400" smtClean="0">
                <a:solidFill>
                  <a:srgbClr val="9933FF"/>
                </a:solidFill>
              </a:rPr>
              <a:t>Tissue (i.e muscle vsganglionicnAChRs)</a:t>
            </a:r>
          </a:p>
          <a:p>
            <a:pPr marL="952500" indent="-609600">
              <a:lnSpc>
                <a:spcPct val="90000"/>
              </a:lnSpc>
              <a:buFontTx/>
              <a:buNone/>
            </a:pPr>
            <a:r>
              <a:rPr lang="en-US" altLang="en-US" sz="2400" smtClean="0">
                <a:solidFill>
                  <a:srgbClr val="9933FF"/>
                </a:solidFill>
              </a:rPr>
              <a:t>	Cellular (i.e. Membrane bound vs Intracellular)</a:t>
            </a:r>
          </a:p>
        </p:txBody>
      </p:sp>
      <p:sp>
        <p:nvSpPr>
          <p:cNvPr id="24580" name="Text Box 3"/>
          <p:cNvSpPr txBox="1">
            <a:spLocks noChangeArrowheads="1"/>
          </p:cNvSpPr>
          <p:nvPr/>
        </p:nvSpPr>
        <p:spPr bwMode="auto">
          <a:xfrm>
            <a:off x="685800" y="1295400"/>
            <a:ext cx="7772400" cy="5794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n-US" sz="3200" b="1">
                <a:solidFill>
                  <a:schemeClr val="accent2"/>
                </a:solidFill>
                <a:latin typeface="Calibri" pitchFamily="34" charset="0"/>
                <a:cs typeface="Times New Roman" pitchFamily="18" charset="0"/>
              </a:rPr>
              <a:t>Classification of Receptors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228600"/>
            <a:ext cx="7772400" cy="685800"/>
          </a:xfrm>
        </p:spPr>
        <p:txBody>
          <a:bodyPr rtlCol="0">
            <a:normAutofit fontScale="90000"/>
          </a:bodyPr>
          <a:lstStyle/>
          <a:p>
            <a:pPr fontAlgn="auto">
              <a:spcAft>
                <a:spcPts val="0"/>
              </a:spcAft>
              <a:defRPr/>
            </a:pPr>
            <a:r>
              <a:rPr lang="en-US"/>
              <a:t>Types of Receptors</a:t>
            </a:r>
          </a:p>
        </p:txBody>
      </p:sp>
      <p:sp>
        <p:nvSpPr>
          <p:cNvPr id="98309" name="Rectangle 5"/>
          <p:cNvSpPr>
            <a:spLocks noGrp="1" noChangeArrowheads="1"/>
          </p:cNvSpPr>
          <p:nvPr>
            <p:ph idx="1"/>
          </p:nvPr>
        </p:nvSpPr>
        <p:spPr>
          <a:xfrm>
            <a:off x="304800" y="914400"/>
            <a:ext cx="8610600" cy="5638800"/>
          </a:xfrm>
        </p:spPr>
        <p:txBody>
          <a:bodyPr rtlCol="0">
            <a:normAutofit lnSpcReduction="10000"/>
          </a:bodyPr>
          <a:lstStyle/>
          <a:p>
            <a:pPr fontAlgn="auto">
              <a:lnSpc>
                <a:spcPct val="90000"/>
              </a:lnSpc>
              <a:spcAft>
                <a:spcPts val="0"/>
              </a:spcAft>
              <a:buFontTx/>
              <a:buNone/>
              <a:defRPr/>
            </a:pPr>
            <a:r>
              <a:rPr lang="en-US" sz="2800"/>
              <a:t>MEMBRANE BOUND RECEPTORS</a:t>
            </a:r>
          </a:p>
          <a:p>
            <a:pPr fontAlgn="auto">
              <a:lnSpc>
                <a:spcPct val="90000"/>
              </a:lnSpc>
              <a:spcAft>
                <a:spcPts val="0"/>
              </a:spcAft>
              <a:defRPr/>
            </a:pPr>
            <a:r>
              <a:rPr lang="en-US" sz="2800">
                <a:solidFill>
                  <a:schemeClr val="tx2"/>
                </a:solidFill>
              </a:rPr>
              <a:t>G-Protein-linked receptors</a:t>
            </a:r>
          </a:p>
          <a:p>
            <a:pPr lvl="1" fontAlgn="auto">
              <a:lnSpc>
                <a:spcPct val="90000"/>
              </a:lnSpc>
              <a:spcAft>
                <a:spcPts val="0"/>
              </a:spcAft>
              <a:buFontTx/>
              <a:buNone/>
              <a:defRPr/>
            </a:pPr>
            <a:r>
              <a:rPr lang="en-US" sz="2400">
                <a:solidFill>
                  <a:srgbClr val="FF99CC"/>
                </a:solidFill>
              </a:rPr>
              <a:t>Serotonin, Muscarinic, Dopaminergic, Noradrenergic</a:t>
            </a:r>
          </a:p>
          <a:p>
            <a:pPr fontAlgn="auto">
              <a:lnSpc>
                <a:spcPct val="90000"/>
              </a:lnSpc>
              <a:spcAft>
                <a:spcPts val="0"/>
              </a:spcAft>
              <a:defRPr/>
            </a:pPr>
            <a:r>
              <a:rPr lang="en-US" sz="2800">
                <a:solidFill>
                  <a:schemeClr val="tx2"/>
                </a:solidFill>
              </a:rPr>
              <a:t>Enzyme receptors</a:t>
            </a:r>
          </a:p>
          <a:p>
            <a:pPr lvl="1" fontAlgn="auto">
              <a:lnSpc>
                <a:spcPct val="90000"/>
              </a:lnSpc>
              <a:spcAft>
                <a:spcPts val="0"/>
              </a:spcAft>
              <a:buFontTx/>
              <a:buNone/>
              <a:defRPr/>
            </a:pPr>
            <a:r>
              <a:rPr lang="en-US" sz="2400">
                <a:solidFill>
                  <a:srgbClr val="FF99CC"/>
                </a:solidFill>
              </a:rPr>
              <a:t>Tyrosine kinase</a:t>
            </a:r>
          </a:p>
          <a:p>
            <a:pPr fontAlgn="auto">
              <a:lnSpc>
                <a:spcPct val="90000"/>
              </a:lnSpc>
              <a:spcAft>
                <a:spcPts val="0"/>
              </a:spcAft>
              <a:defRPr/>
            </a:pPr>
            <a:r>
              <a:rPr lang="en-US" sz="2800">
                <a:solidFill>
                  <a:schemeClr val="tx2"/>
                </a:solidFill>
              </a:rPr>
              <a:t>Ligand-gated ion channel receptors</a:t>
            </a:r>
          </a:p>
          <a:p>
            <a:pPr lvl="1" fontAlgn="auto">
              <a:lnSpc>
                <a:spcPct val="90000"/>
              </a:lnSpc>
              <a:spcAft>
                <a:spcPts val="0"/>
              </a:spcAft>
              <a:buFontTx/>
              <a:buNone/>
              <a:defRPr/>
            </a:pPr>
            <a:r>
              <a:rPr lang="en-US" sz="2400">
                <a:solidFill>
                  <a:srgbClr val="FF99CC"/>
                </a:solidFill>
              </a:rPr>
              <a:t>Nicotinic, GABA, glutamate</a:t>
            </a:r>
          </a:p>
          <a:p>
            <a:pPr fontAlgn="auto">
              <a:lnSpc>
                <a:spcPct val="90000"/>
              </a:lnSpc>
              <a:spcAft>
                <a:spcPts val="0"/>
              </a:spcAft>
              <a:buFontTx/>
              <a:buNone/>
              <a:defRPr/>
            </a:pPr>
            <a:endParaRPr lang="en-US" sz="1600">
              <a:solidFill>
                <a:srgbClr val="FF99CC"/>
              </a:solidFill>
            </a:endParaRPr>
          </a:p>
          <a:p>
            <a:pPr fontAlgn="auto">
              <a:lnSpc>
                <a:spcPct val="90000"/>
              </a:lnSpc>
              <a:spcAft>
                <a:spcPts val="0"/>
              </a:spcAft>
              <a:buFontTx/>
              <a:buNone/>
              <a:defRPr/>
            </a:pPr>
            <a:r>
              <a:rPr lang="en-US" sz="2800"/>
              <a:t>INTRACELLULAR AND NUCLEAR RECEPTORS</a:t>
            </a:r>
          </a:p>
          <a:p>
            <a:pPr fontAlgn="auto">
              <a:lnSpc>
                <a:spcPct val="90000"/>
              </a:lnSpc>
              <a:spcAft>
                <a:spcPts val="0"/>
              </a:spcAft>
              <a:defRPr/>
            </a:pPr>
            <a:r>
              <a:rPr lang="en-US" sz="2800">
                <a:solidFill>
                  <a:schemeClr val="tx2"/>
                </a:solidFill>
              </a:rPr>
              <a:t>Hormone receptors </a:t>
            </a:r>
          </a:p>
          <a:p>
            <a:pPr fontAlgn="auto">
              <a:lnSpc>
                <a:spcPct val="90000"/>
              </a:lnSpc>
              <a:spcAft>
                <a:spcPts val="0"/>
              </a:spcAft>
              <a:defRPr/>
            </a:pPr>
            <a:r>
              <a:rPr lang="en-US" sz="2800">
                <a:solidFill>
                  <a:schemeClr val="tx2"/>
                </a:solidFill>
              </a:rPr>
              <a:t>Autocoid receptors</a:t>
            </a:r>
          </a:p>
          <a:p>
            <a:pPr fontAlgn="auto">
              <a:lnSpc>
                <a:spcPct val="90000"/>
              </a:lnSpc>
              <a:spcAft>
                <a:spcPts val="0"/>
              </a:spcAft>
              <a:defRPr/>
            </a:pPr>
            <a:r>
              <a:rPr lang="en-US" sz="2800">
                <a:solidFill>
                  <a:schemeClr val="tx2"/>
                </a:solidFill>
              </a:rPr>
              <a:t>Growth factors receptors</a:t>
            </a:r>
          </a:p>
          <a:p>
            <a:pPr fontAlgn="auto">
              <a:lnSpc>
                <a:spcPct val="90000"/>
              </a:lnSpc>
              <a:spcAft>
                <a:spcPts val="0"/>
              </a:spcAft>
              <a:defRPr/>
            </a:pPr>
            <a:r>
              <a:rPr lang="en-US" sz="2800">
                <a:solidFill>
                  <a:schemeClr val="tx2"/>
                </a:solidFill>
              </a:rPr>
              <a:t>Insulin receptors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533400"/>
          </a:xfrm>
        </p:spPr>
        <p:txBody>
          <a:bodyPr rtlCol="0">
            <a:normAutofit fontScale="90000"/>
          </a:bodyPr>
          <a:lstStyle/>
          <a:p>
            <a:pPr fontAlgn="auto">
              <a:spcAft>
                <a:spcPts val="0"/>
              </a:spcAft>
              <a:defRPr/>
            </a:pPr>
            <a:r>
              <a:rPr lang="en-US"/>
              <a:t>G Protein–linked Receptors</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4008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1219200" y="990600"/>
            <a:ext cx="6858000" cy="5638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7651" name="Rectangle 2"/>
          <p:cNvSpPr>
            <a:spLocks noGrp="1" noChangeArrowheads="1"/>
          </p:cNvSpPr>
          <p:nvPr>
            <p:ph type="title"/>
          </p:nvPr>
        </p:nvSpPr>
        <p:spPr>
          <a:xfrm>
            <a:off x="609600" y="228600"/>
            <a:ext cx="7772400" cy="762000"/>
          </a:xfrm>
        </p:spPr>
        <p:txBody>
          <a:bodyPr/>
          <a:lstStyle/>
          <a:p>
            <a:r>
              <a:rPr lang="en-US" altLang="en-US" sz="4000" smtClean="0"/>
              <a:t>Enzyme-like Receptors</a:t>
            </a:r>
          </a:p>
        </p:txBody>
      </p:sp>
      <p:pic>
        <p:nvPicPr>
          <p:cNvPr id="27652"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447800" y="1219200"/>
            <a:ext cx="6400800" cy="5257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ctrTitle"/>
          </p:nvPr>
        </p:nvSpPr>
        <p:spPr>
          <a:xfrm>
            <a:off x="0" y="0"/>
            <a:ext cx="7391400" cy="1295400"/>
          </a:xfrm>
        </p:spPr>
        <p:txBody>
          <a:bodyPr/>
          <a:lstStyle/>
          <a:p>
            <a:r>
              <a:rPr lang="en-US" altLang="en-US" b="1" smtClean="0"/>
              <a:t>BIOGRAPHY</a:t>
            </a:r>
            <a:endParaRPr lang="en-US" altLang="en-US" smtClean="0"/>
          </a:p>
        </p:txBody>
      </p:sp>
      <p:sp>
        <p:nvSpPr>
          <p:cNvPr id="6" name="Subtitle 5"/>
          <p:cNvSpPr>
            <a:spLocks noGrp="1"/>
          </p:cNvSpPr>
          <p:nvPr>
            <p:ph type="subTitle" idx="1"/>
          </p:nvPr>
        </p:nvSpPr>
        <p:spPr>
          <a:xfrm>
            <a:off x="381000" y="1219200"/>
            <a:ext cx="7391400" cy="5105400"/>
          </a:xfrm>
        </p:spPr>
        <p:txBody>
          <a:bodyPr rtlCol="0">
            <a:normAutofit fontScale="85000" lnSpcReduction="20000"/>
          </a:bodyPr>
          <a:lstStyle/>
          <a:p>
            <a:pPr algn="just" fontAlgn="auto">
              <a:spcAft>
                <a:spcPts val="0"/>
              </a:spcAft>
              <a:defRPr/>
            </a:pPr>
            <a:r>
              <a:rPr lang="en-US" dirty="0" smtClean="0">
                <a:solidFill>
                  <a:schemeClr val="tx1"/>
                </a:solidFill>
              </a:rPr>
              <a:t>	Dr. Sastry has completed his Secondary School Education from Board of Secondary Education, Andhra Pradesh in 2003 with 80 percentage and studied his Higher Secondary Education from Board of Intermediate Education, Andhra Pradesh in 2005 with 60 percentage and got into his BSc in Biotechnology, Biochemistry and Microbiology from Andhra University in 2008 with 68 percentage and achieved his masters M.Sc Biochemistry from GITAM University, Visakhapatnam in 2011 with 8.68 CGPA and currently doing his PhD in Gitam university, Visakhapatnam, India</a:t>
            </a:r>
          </a:p>
          <a:p>
            <a:pPr algn="just" fontAlgn="auto">
              <a:spcAft>
                <a:spcPts val="0"/>
              </a:spcAft>
              <a:defRPr/>
            </a:pPr>
            <a:r>
              <a:rPr lang="en-US" dirty="0" smtClean="0">
                <a:solidFill>
                  <a:schemeClr val="tx1"/>
                </a:solidFill>
              </a:rPr>
              <a:t> </a:t>
            </a:r>
            <a:endParaRPr lang="en-US" dirty="0">
              <a:solidFill>
                <a:schemeClr val="tx1"/>
              </a:solidFill>
            </a:endParaRPr>
          </a:p>
        </p:txBody>
      </p:sp>
      <p:pic>
        <p:nvPicPr>
          <p:cNvPr id="10244" name="Picture 2" descr="C:\Users\home\Desktop\omics\biography-book-character-show-books-life-38130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38" y="152400"/>
            <a:ext cx="12239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304800" y="1371600"/>
            <a:ext cx="8458200" cy="52578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8675" name="Rectangle 2"/>
          <p:cNvSpPr>
            <a:spLocks noGrp="1" noChangeArrowheads="1"/>
          </p:cNvSpPr>
          <p:nvPr>
            <p:ph type="title"/>
          </p:nvPr>
        </p:nvSpPr>
        <p:spPr>
          <a:xfrm>
            <a:off x="609600" y="228600"/>
            <a:ext cx="7772400" cy="762000"/>
          </a:xfrm>
        </p:spPr>
        <p:txBody>
          <a:bodyPr/>
          <a:lstStyle/>
          <a:p>
            <a:r>
              <a:rPr lang="en-US" altLang="en-US" sz="4000" smtClean="0"/>
              <a:t>Ligand-gated Ion-Channel Receptors</a:t>
            </a:r>
          </a:p>
        </p:txBody>
      </p:sp>
      <p:pic>
        <p:nvPicPr>
          <p:cNvPr id="28676"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7200" y="1641475"/>
            <a:ext cx="8077200" cy="47593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ChangeArrowheads="1"/>
          </p:cNvSpPr>
          <p:nvPr/>
        </p:nvSpPr>
        <p:spPr bwMode="auto">
          <a:xfrm>
            <a:off x="762000" y="914400"/>
            <a:ext cx="7467600" cy="50292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48130" name="Rectangle 2"/>
          <p:cNvSpPr>
            <a:spLocks noGrp="1" noChangeArrowheads="1"/>
          </p:cNvSpPr>
          <p:nvPr>
            <p:ph type="title"/>
          </p:nvPr>
        </p:nvSpPr>
        <p:spPr>
          <a:xfrm>
            <a:off x="685800" y="228600"/>
            <a:ext cx="7772400" cy="685800"/>
          </a:xfrm>
        </p:spPr>
        <p:txBody>
          <a:bodyPr rtlCol="0">
            <a:normAutofit fontScale="90000"/>
          </a:bodyPr>
          <a:lstStyle/>
          <a:p>
            <a:pPr fontAlgn="auto">
              <a:spcAft>
                <a:spcPts val="0"/>
              </a:spcAft>
              <a:defRPr/>
            </a:pPr>
            <a:r>
              <a:rPr lang="en-US"/>
              <a:t>Nuclear Receptors</a:t>
            </a:r>
          </a:p>
        </p:txBody>
      </p:sp>
      <p:pic>
        <p:nvPicPr>
          <p:cNvPr id="29700" name="Picture 6" descr="C:\Documents and Settings\DAVILA\My Documents\My Pictures\teaching\Nuclear receptor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C:\Documents and Settings\DAVILA\My Documents\My Pictures\teaching\NGF Pathw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239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1"/>
          <p:cNvSpPr>
            <a:spLocks noChangeArrowheads="1"/>
          </p:cNvSpPr>
          <p:nvPr/>
        </p:nvSpPr>
        <p:spPr bwMode="auto">
          <a:xfrm>
            <a:off x="838200" y="5715000"/>
            <a:ext cx="7391400" cy="2286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9703" name="Line 12"/>
          <p:cNvSpPr>
            <a:spLocks noChangeShapeType="1"/>
          </p:cNvSpPr>
          <p:nvPr/>
        </p:nvSpPr>
        <p:spPr bwMode="auto">
          <a:xfrm>
            <a:off x="762000" y="5867400"/>
            <a:ext cx="78486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Rectangle 13"/>
          <p:cNvSpPr>
            <a:spLocks noChangeArrowheads="1"/>
          </p:cNvSpPr>
          <p:nvPr/>
        </p:nvSpPr>
        <p:spPr bwMode="auto">
          <a:xfrm>
            <a:off x="685800" y="5867400"/>
            <a:ext cx="1752600" cy="762000"/>
          </a:xfrm>
          <a:prstGeom prst="rect">
            <a:avLst/>
          </a:prstGeom>
          <a:solidFill>
            <a:schemeClr val="accent2"/>
          </a:solidFill>
          <a:ln w="9525">
            <a:solidFill>
              <a:schemeClr val="accent2"/>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
        <p:nvSpPr>
          <p:cNvPr id="29705" name="Rectangle 14"/>
          <p:cNvSpPr>
            <a:spLocks noChangeArrowheads="1"/>
          </p:cNvSpPr>
          <p:nvPr/>
        </p:nvSpPr>
        <p:spPr bwMode="auto">
          <a:xfrm>
            <a:off x="7924800" y="5867400"/>
            <a:ext cx="457200" cy="762000"/>
          </a:xfrm>
          <a:prstGeom prst="rect">
            <a:avLst/>
          </a:prstGeom>
          <a:solidFill>
            <a:schemeClr val="accent2"/>
          </a:solidFill>
          <a:ln w="9525">
            <a:solidFill>
              <a:schemeClr val="accent2"/>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altLang="en-US">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ctrTitle"/>
          </p:nvPr>
        </p:nvSpPr>
        <p:spPr>
          <a:xfrm>
            <a:off x="304800" y="228600"/>
            <a:ext cx="6324600" cy="1066800"/>
          </a:xfrm>
        </p:spPr>
        <p:txBody>
          <a:bodyPr/>
          <a:lstStyle/>
          <a:p>
            <a:r>
              <a:rPr lang="en-US" altLang="en-US" sz="3200" b="1" smtClean="0">
                <a:latin typeface="Georgia" pitchFamily="18" charset="0"/>
              </a:rPr>
              <a:t>Pharmacology Related Conferences</a:t>
            </a:r>
          </a:p>
        </p:txBody>
      </p:sp>
      <p:sp>
        <p:nvSpPr>
          <p:cNvPr id="4" name="Subtitle 3"/>
          <p:cNvSpPr>
            <a:spLocks noGrp="1"/>
          </p:cNvSpPr>
          <p:nvPr>
            <p:ph type="subTitle" idx="1"/>
          </p:nvPr>
        </p:nvSpPr>
        <p:spPr>
          <a:xfrm>
            <a:off x="381000" y="1371600"/>
            <a:ext cx="8077200" cy="5257800"/>
          </a:xfrm>
        </p:spPr>
        <p:txBody>
          <a:bodyPr rtlCol="0">
            <a:normAutofit fontScale="85000" lnSpcReduction="10000"/>
          </a:bodyPr>
          <a:lstStyle/>
          <a:p>
            <a:pPr algn="l" fontAlgn="auto">
              <a:spcAft>
                <a:spcPts val="0"/>
              </a:spcAft>
              <a:buFont typeface="Arial" pitchFamily="34" charset="0"/>
              <a:buChar char="•"/>
              <a:defRPr/>
            </a:pPr>
            <a:r>
              <a:rPr lang="en-US" sz="2400" dirty="0" smtClean="0">
                <a:solidFill>
                  <a:schemeClr val="tx1"/>
                </a:solidFill>
                <a:hlinkClick r:id="rId2"/>
              </a:rPr>
              <a:t>2</a:t>
            </a:r>
            <a:r>
              <a:rPr lang="en-US" sz="2400" baseline="30000" dirty="0" smtClean="0">
                <a:solidFill>
                  <a:schemeClr val="tx1"/>
                </a:solidFill>
                <a:hlinkClick r:id="rId2"/>
              </a:rPr>
              <a:t>nd</a:t>
            </a:r>
            <a:r>
              <a:rPr lang="en-US" sz="2400" dirty="0" smtClean="0">
                <a:solidFill>
                  <a:schemeClr val="tx1"/>
                </a:solidFill>
                <a:hlinkClick r:id="rId2"/>
              </a:rPr>
              <a:t> International Summit on Clinical Pharmacy</a:t>
            </a:r>
            <a:r>
              <a:rPr lang="en-US" sz="2400" dirty="0" smtClean="0">
                <a:solidFill>
                  <a:schemeClr val="tx1"/>
                </a:solidFill>
              </a:rPr>
              <a:t> December 2-3, 2014 San Francisco, USA</a:t>
            </a:r>
          </a:p>
          <a:p>
            <a:pPr algn="l" fontAlgn="auto">
              <a:spcAft>
                <a:spcPts val="0"/>
              </a:spcAft>
              <a:buFont typeface="Arial" pitchFamily="34" charset="0"/>
              <a:buChar char="•"/>
              <a:defRPr/>
            </a:pPr>
            <a:r>
              <a:rPr lang="en-US" sz="2400" dirty="0" smtClean="0">
                <a:solidFill>
                  <a:schemeClr val="tx1"/>
                </a:solidFill>
                <a:hlinkClick r:id="rId3"/>
              </a:rPr>
              <a:t>World Congress on Pharmacology</a:t>
            </a:r>
            <a:r>
              <a:rPr lang="en-US" sz="2400" dirty="0" smtClean="0">
                <a:solidFill>
                  <a:schemeClr val="tx1"/>
                </a:solidFill>
              </a:rPr>
              <a:t> July 20-22, 2015 Brisbane, Australia</a:t>
            </a:r>
          </a:p>
          <a:p>
            <a:pPr algn="l" fontAlgn="auto">
              <a:spcAft>
                <a:spcPts val="0"/>
              </a:spcAft>
              <a:buFont typeface="Arial" pitchFamily="34" charset="0"/>
              <a:buChar char="•"/>
              <a:defRPr/>
            </a:pPr>
            <a:r>
              <a:rPr lang="en-US" sz="2400" dirty="0" smtClean="0">
                <a:solidFill>
                  <a:schemeClr val="tx1"/>
                </a:solidFill>
                <a:hlinkClick r:id="rId4"/>
              </a:rPr>
              <a:t>4</a:t>
            </a:r>
            <a:r>
              <a:rPr lang="en-US" sz="2400" baseline="30000" dirty="0" smtClean="0">
                <a:solidFill>
                  <a:schemeClr val="tx1"/>
                </a:solidFill>
                <a:hlinkClick r:id="rId4"/>
              </a:rPr>
              <a:t>th</a:t>
            </a:r>
            <a:r>
              <a:rPr lang="en-US" sz="2400" dirty="0" smtClean="0">
                <a:solidFill>
                  <a:schemeClr val="tx1"/>
                </a:solidFill>
                <a:hlinkClick r:id="rId4"/>
              </a:rPr>
              <a:t> International Conference and Exhibition on Neurology &amp; Therapeutics </a:t>
            </a:r>
            <a:r>
              <a:rPr lang="en-US" sz="2400" dirty="0" smtClean="0">
                <a:solidFill>
                  <a:schemeClr val="tx1"/>
                </a:solidFill>
              </a:rPr>
              <a:t>July 27-29, 2015 Rome, Italy</a:t>
            </a:r>
          </a:p>
          <a:p>
            <a:pPr algn="l" fontAlgn="auto">
              <a:spcAft>
                <a:spcPts val="0"/>
              </a:spcAft>
              <a:buFont typeface="Arial" pitchFamily="34" charset="0"/>
              <a:buChar char="•"/>
              <a:defRPr/>
            </a:pPr>
            <a:r>
              <a:rPr lang="en-US" sz="2400" dirty="0" smtClean="0">
                <a:solidFill>
                  <a:schemeClr val="tx1"/>
                </a:solidFill>
                <a:hlinkClick r:id="rId5"/>
              </a:rPr>
              <a:t>4</a:t>
            </a:r>
            <a:r>
              <a:rPr lang="en-US" sz="2400" baseline="30000" dirty="0" smtClean="0">
                <a:solidFill>
                  <a:schemeClr val="tx1"/>
                </a:solidFill>
                <a:hlinkClick r:id="rId5"/>
              </a:rPr>
              <a:t>th</a:t>
            </a:r>
            <a:r>
              <a:rPr lang="en-US" sz="2400" dirty="0" smtClean="0">
                <a:solidFill>
                  <a:schemeClr val="tx1"/>
                </a:solidFill>
                <a:hlinkClick r:id="rId5"/>
              </a:rPr>
              <a:t> Global Summit on Toxicology </a:t>
            </a:r>
            <a:r>
              <a:rPr lang="en-US" sz="2400" dirty="0" smtClean="0">
                <a:solidFill>
                  <a:schemeClr val="tx1"/>
                </a:solidFill>
              </a:rPr>
              <a:t>August 24-26, 2015 Philadelphia, USA</a:t>
            </a:r>
          </a:p>
          <a:p>
            <a:pPr algn="l" fontAlgn="auto">
              <a:spcAft>
                <a:spcPts val="0"/>
              </a:spcAft>
              <a:buFont typeface="Arial" pitchFamily="34" charset="0"/>
              <a:buChar char="•"/>
              <a:defRPr/>
            </a:pPr>
            <a:r>
              <a:rPr lang="en-US" sz="2400" dirty="0" smtClean="0">
                <a:solidFill>
                  <a:schemeClr val="tx1"/>
                </a:solidFill>
                <a:hlinkClick r:id="rId6"/>
              </a:rPr>
              <a:t>3</a:t>
            </a:r>
            <a:r>
              <a:rPr lang="en-US" sz="2400" baseline="30000" dirty="0" smtClean="0">
                <a:solidFill>
                  <a:schemeClr val="tx1"/>
                </a:solidFill>
                <a:hlinkClick r:id="rId6"/>
              </a:rPr>
              <a:t>rd</a:t>
            </a:r>
            <a:r>
              <a:rPr lang="en-US" sz="2400" dirty="0" smtClean="0">
                <a:solidFill>
                  <a:schemeClr val="tx1"/>
                </a:solidFill>
                <a:hlinkClick r:id="rId6"/>
              </a:rPr>
              <a:t> International Conference on Clinical Pharmacy </a:t>
            </a:r>
            <a:r>
              <a:rPr lang="en-US" sz="2400" dirty="0" smtClean="0">
                <a:solidFill>
                  <a:schemeClr val="tx1"/>
                </a:solidFill>
              </a:rPr>
              <a:t>December 7-9, 2015 Atlanta, USA</a:t>
            </a:r>
            <a:r>
              <a:rPr lang="en-US" sz="2400" dirty="0" smtClean="0">
                <a:solidFill>
                  <a:schemeClr val="tx1"/>
                </a:solidFill>
                <a:hlinkClick r:id="rId7"/>
              </a:rPr>
              <a:t>I</a:t>
            </a:r>
          </a:p>
          <a:p>
            <a:pPr algn="l" fontAlgn="auto">
              <a:spcAft>
                <a:spcPts val="0"/>
              </a:spcAft>
              <a:buFont typeface="Arial" pitchFamily="34" charset="0"/>
              <a:buChar char="•"/>
              <a:defRPr/>
            </a:pPr>
            <a:r>
              <a:rPr lang="en-US" sz="2400" dirty="0" err="1" smtClean="0">
                <a:solidFill>
                  <a:schemeClr val="tx1"/>
                </a:solidFill>
                <a:hlinkClick r:id="rId7"/>
              </a:rPr>
              <a:t>nternational</a:t>
            </a:r>
            <a:r>
              <a:rPr lang="en-US" sz="2400" dirty="0" smtClean="0">
                <a:solidFill>
                  <a:schemeClr val="tx1"/>
                </a:solidFill>
                <a:hlinkClick r:id="rId7"/>
              </a:rPr>
              <a:t> Conference and Expo on </a:t>
            </a:r>
            <a:r>
              <a:rPr lang="en-US" sz="2400" dirty="0" err="1" smtClean="0">
                <a:solidFill>
                  <a:schemeClr val="tx1"/>
                </a:solidFill>
                <a:hlinkClick r:id="rId7"/>
              </a:rPr>
              <a:t>Parenterals</a:t>
            </a:r>
            <a:r>
              <a:rPr lang="en-US" sz="2400" dirty="0" smtClean="0">
                <a:solidFill>
                  <a:schemeClr val="tx1"/>
                </a:solidFill>
                <a:hlinkClick r:id="rId7"/>
              </a:rPr>
              <a:t> and </a:t>
            </a:r>
            <a:r>
              <a:rPr lang="en-US" sz="2400" dirty="0" err="1" smtClean="0">
                <a:solidFill>
                  <a:schemeClr val="tx1"/>
                </a:solidFill>
                <a:hlinkClick r:id="rId7"/>
              </a:rPr>
              <a:t>Injectables</a:t>
            </a:r>
            <a:r>
              <a:rPr lang="en-US" sz="2400" dirty="0" smtClean="0">
                <a:solidFill>
                  <a:schemeClr val="tx1"/>
                </a:solidFill>
              </a:rPr>
              <a:t> August 17-19, 2015 Chicago, USA</a:t>
            </a:r>
          </a:p>
          <a:p>
            <a:pPr algn="l" fontAlgn="auto">
              <a:spcAft>
                <a:spcPts val="0"/>
              </a:spcAft>
              <a:buFont typeface="Arial" pitchFamily="34" charset="0"/>
              <a:buChar char="•"/>
              <a:defRPr/>
            </a:pPr>
            <a:r>
              <a:rPr lang="en-US" sz="2400" dirty="0" smtClean="0">
                <a:solidFill>
                  <a:schemeClr val="tx1"/>
                </a:solidFill>
                <a:hlinkClick r:id="rId8"/>
              </a:rPr>
              <a:t>American Veterinary Congress </a:t>
            </a:r>
            <a:r>
              <a:rPr lang="en-US" sz="2400" dirty="0" smtClean="0">
                <a:solidFill>
                  <a:schemeClr val="tx1"/>
                </a:solidFill>
              </a:rPr>
              <a:t>August 31-September 02, 2015 Florida, USA</a:t>
            </a:r>
          </a:p>
          <a:p>
            <a:pPr algn="l" fontAlgn="auto">
              <a:spcAft>
                <a:spcPts val="0"/>
              </a:spcAft>
              <a:buFont typeface="Arial" pitchFamily="34" charset="0"/>
              <a:buChar char="•"/>
              <a:defRPr/>
            </a:pPr>
            <a:r>
              <a:rPr lang="en-US" sz="2400" dirty="0" smtClean="0">
                <a:solidFill>
                  <a:schemeClr val="tx1"/>
                </a:solidFill>
                <a:hlinkClick r:id="rId9"/>
              </a:rPr>
              <a:t>Asia Pacific </a:t>
            </a:r>
            <a:r>
              <a:rPr lang="en-US" sz="2400" dirty="0" err="1" smtClean="0">
                <a:solidFill>
                  <a:schemeClr val="tx1"/>
                </a:solidFill>
                <a:hlinkClick r:id="rId9"/>
              </a:rPr>
              <a:t>Pharma</a:t>
            </a:r>
            <a:r>
              <a:rPr lang="en-US" sz="2400" dirty="0" smtClean="0">
                <a:solidFill>
                  <a:schemeClr val="tx1"/>
                </a:solidFill>
                <a:hlinkClick r:id="rId9"/>
              </a:rPr>
              <a:t> Congress</a:t>
            </a:r>
            <a:r>
              <a:rPr lang="en-US" sz="2400" dirty="0" smtClean="0">
                <a:solidFill>
                  <a:schemeClr val="tx1"/>
                </a:solidFill>
              </a:rPr>
              <a:t> July 13-15, 2015 Beijing, China</a:t>
            </a:r>
          </a:p>
          <a:p>
            <a:pPr algn="l" fontAlgn="auto">
              <a:spcAft>
                <a:spcPts val="0"/>
              </a:spcAft>
              <a:buFont typeface="Arial" pitchFamily="34" charset="0"/>
              <a:buChar char="•"/>
              <a:defRPr/>
            </a:pPr>
            <a:r>
              <a:rPr lang="en-US" sz="2400" dirty="0" smtClean="0">
                <a:solidFill>
                  <a:schemeClr val="tx1"/>
                </a:solidFill>
                <a:hlinkClick r:id="rId10"/>
              </a:rPr>
              <a:t>American </a:t>
            </a:r>
            <a:r>
              <a:rPr lang="en-US" sz="2400" dirty="0" err="1" smtClean="0">
                <a:solidFill>
                  <a:schemeClr val="tx1"/>
                </a:solidFill>
                <a:hlinkClick r:id="rId10"/>
              </a:rPr>
              <a:t>Pharma</a:t>
            </a:r>
            <a:r>
              <a:rPr lang="en-US" sz="2400" dirty="0" smtClean="0">
                <a:solidFill>
                  <a:schemeClr val="tx1"/>
                </a:solidFill>
                <a:hlinkClick r:id="rId10"/>
              </a:rPr>
              <a:t> Congress</a:t>
            </a:r>
            <a:r>
              <a:rPr lang="en-US" sz="2400" dirty="0" smtClean="0">
                <a:solidFill>
                  <a:schemeClr val="tx1"/>
                </a:solidFill>
              </a:rPr>
              <a:t> August 03-05, 2015 Philadelphia, USA</a:t>
            </a:r>
          </a:p>
          <a:p>
            <a:pPr algn="l" fontAlgn="auto">
              <a:spcAft>
                <a:spcPts val="0"/>
              </a:spcAft>
              <a:buFont typeface="Arial" pitchFamily="34" charset="0"/>
              <a:buChar char="•"/>
              <a:defRPr/>
            </a:pPr>
            <a:r>
              <a:rPr lang="en-US" sz="2400" dirty="0" err="1" smtClean="0">
                <a:solidFill>
                  <a:schemeClr val="tx1"/>
                </a:solidFill>
                <a:hlinkClick r:id="rId11"/>
              </a:rPr>
              <a:t>Pharma</a:t>
            </a:r>
            <a:r>
              <a:rPr lang="en-US" sz="2400" dirty="0" smtClean="0">
                <a:solidFill>
                  <a:schemeClr val="tx1"/>
                </a:solidFill>
                <a:hlinkClick r:id="rId11"/>
              </a:rPr>
              <a:t> Middle East</a:t>
            </a:r>
            <a:r>
              <a:rPr lang="en-US" sz="2400" dirty="0" smtClean="0">
                <a:solidFill>
                  <a:schemeClr val="tx1"/>
                </a:solidFill>
              </a:rPr>
              <a:t> November 02-04, 2015 Dubai, UAE</a:t>
            </a:r>
          </a:p>
          <a:p>
            <a:pPr algn="l" fontAlgn="auto">
              <a:spcAft>
                <a:spcPts val="0"/>
              </a:spcAft>
              <a:buFont typeface="Arial" pitchFamily="34" charset="0"/>
              <a:buChar char="•"/>
              <a:defRPr/>
            </a:pPr>
            <a:r>
              <a:rPr lang="en-US" sz="2400" dirty="0" smtClean="0">
                <a:solidFill>
                  <a:schemeClr val="tx1"/>
                </a:solidFill>
                <a:hlinkClick r:id="rId12"/>
              </a:rPr>
              <a:t>Euro Veterinary Congress</a:t>
            </a:r>
            <a:r>
              <a:rPr lang="en-US" sz="2400" dirty="0" smtClean="0">
                <a:solidFill>
                  <a:schemeClr val="tx1"/>
                </a:solidFill>
              </a:rPr>
              <a:t> November 16-18, 2015 Nice, France</a:t>
            </a:r>
            <a:endParaRPr lang="en-US" sz="2400" dirty="0">
              <a:solidFill>
                <a:schemeClr val="tx1"/>
              </a:solidFill>
            </a:endParaRPr>
          </a:p>
        </p:txBody>
      </p:sp>
      <p:pic>
        <p:nvPicPr>
          <p:cNvPr id="30724" name="Picture 2" descr="C:\Users\home\Downloads\1.omics\PICS\download (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0" y="0"/>
            <a:ext cx="2286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3886200"/>
            <a:ext cx="7543800" cy="1752600"/>
          </a:xfrm>
        </p:spPr>
        <p:txBody>
          <a:bodyPr rtlCol="0">
            <a:normAutofit/>
          </a:bodyPr>
          <a:lstStyle/>
          <a:p>
            <a:pPr algn="l" fontAlgn="auto">
              <a:spcAft>
                <a:spcPts val="0"/>
              </a:spcAft>
              <a:defRPr/>
            </a:pPr>
            <a:r>
              <a:rPr lang="en-US" b="1" dirty="0">
                <a:solidFill>
                  <a:schemeClr val="tx1"/>
                </a:solidFill>
              </a:rPr>
              <a:t>E-signature:</a:t>
            </a:r>
            <a:r>
              <a:rPr lang="en-US" dirty="0">
                <a:solidFill>
                  <a:schemeClr val="tx1"/>
                </a:solidFill>
              </a:rPr>
              <a:t> </a:t>
            </a:r>
          </a:p>
          <a:p>
            <a:pPr fontAlgn="auto">
              <a:spcAft>
                <a:spcPts val="0"/>
              </a:spcAft>
              <a:defRPr/>
            </a:pPr>
            <a:endParaRPr lang="en-US" dirty="0"/>
          </a:p>
        </p:txBody>
      </p:sp>
      <p:sp>
        <p:nvSpPr>
          <p:cNvPr id="31747" name="Title 3"/>
          <p:cNvSpPr>
            <a:spLocks noGrp="1"/>
          </p:cNvSpPr>
          <p:nvPr>
            <p:ph type="ctrTitle"/>
          </p:nvPr>
        </p:nvSpPr>
        <p:spPr>
          <a:xfrm>
            <a:off x="152400" y="838200"/>
            <a:ext cx="8305800" cy="1676400"/>
          </a:xfrm>
        </p:spPr>
        <p:txBody>
          <a:bodyPr/>
          <a:lstStyle/>
          <a:p>
            <a:pPr algn="l"/>
            <a:r>
              <a:rPr lang="en-US" altLang="en-US" sz="3600" b="1" smtClean="0"/>
              <a:t>Approved By</a:t>
            </a:r>
            <a:endParaRPr lang="en-US" altLang="en-US" sz="3600" smtClean="0"/>
          </a:p>
        </p:txBody>
      </p:sp>
      <p:pic>
        <p:nvPicPr>
          <p:cNvPr id="31748" name="Picture 2" descr="E:\photos\IMG new 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724400"/>
            <a:ext cx="45561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6"/>
          <p:cNvSpPr txBox="1">
            <a:spLocks noChangeArrowheads="1"/>
          </p:cNvSpPr>
          <p:nvPr/>
        </p:nvSpPr>
        <p:spPr bwMode="auto">
          <a:xfrm>
            <a:off x="838200" y="2743200"/>
            <a:ext cx="334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a:latin typeface="Calibri" pitchFamily="34" charset="0"/>
              </a:rPr>
              <a:t>Nagendra sastry Yarla. M.Sc (PhD)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3124200"/>
          </a:xfrm>
        </p:spPr>
        <p:txBody>
          <a:bodyPr rtlCol="0">
            <a:noAutofit/>
          </a:bodyPr>
          <a:lstStyle/>
          <a:p>
            <a:pPr fontAlgn="auto">
              <a:spcAft>
                <a:spcPts val="0"/>
              </a:spcAft>
              <a:defRPr/>
            </a:pPr>
            <a:r>
              <a:rPr lang="en-US" sz="2400" dirty="0">
                <a:solidFill>
                  <a:schemeClr val="accent5">
                    <a:lumMod val="10000"/>
                  </a:schemeClr>
                </a:solidFill>
                <a:latin typeface="Andalus" panose="02020603050405020304" pitchFamily="18" charset="-78"/>
                <a:ea typeface="Osaka" charset="-128"/>
                <a:cs typeface="Andalus" panose="02020603050405020304" pitchFamily="18" charset="-78"/>
              </a:rPr>
              <a:t>OMICS Group </a:t>
            </a:r>
            <a:r>
              <a:rPr lang="en-US" sz="2400" b="1" dirty="0">
                <a:solidFill>
                  <a:schemeClr val="accent5">
                    <a:lumMod val="10000"/>
                  </a:schemeClr>
                </a:solidFill>
                <a:latin typeface="Andalus" panose="02020603050405020304" pitchFamily="18" charset="-78"/>
                <a:ea typeface="Osaka" charset="-12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ea typeface="Osaka" charset="-128"/>
                <a:cs typeface="Andalus" panose="02020603050405020304" pitchFamily="18" charset="-78"/>
              </a:rPr>
            </a:br>
            <a:r>
              <a:rPr lang="en-US" sz="2400" b="1" dirty="0">
                <a:solidFill>
                  <a:schemeClr val="accent5">
                    <a:lumMod val="10000"/>
                  </a:schemeClr>
                </a:solidFill>
                <a:latin typeface="Andalus" panose="02020603050405020304" pitchFamily="18" charset="-78"/>
                <a:ea typeface="Osaka" charset="-128"/>
                <a:cs typeface="Andalus" panose="02020603050405020304" pitchFamily="18" charset="-78"/>
              </a:rPr>
              <a:t/>
            </a:r>
            <a:br>
              <a:rPr lang="en-US" sz="2400" b="1" dirty="0">
                <a:solidFill>
                  <a:schemeClr val="accent5">
                    <a:lumMod val="10000"/>
                  </a:schemeClr>
                </a:solidFill>
                <a:latin typeface="Andalus" panose="02020603050405020304" pitchFamily="18" charset="-78"/>
                <a:ea typeface="Osaka" charset="-128"/>
                <a:cs typeface="Andalus" panose="02020603050405020304" pitchFamily="18" charset="-78"/>
              </a:rPr>
            </a:br>
            <a:r>
              <a:rPr lang="en-US" sz="2400" dirty="0">
                <a:latin typeface="Calisto MT" panose="02040603050505030304" pitchFamily="18" charset="0"/>
              </a:rPr>
              <a:t>OMICS </a:t>
            </a:r>
            <a:r>
              <a:rPr lang="en-US" sz="2400" dirty="0" smtClean="0">
                <a:latin typeface="Calisto MT" panose="02040603050505030304" pitchFamily="18" charset="0"/>
              </a:rPr>
              <a:t>International Membership </a:t>
            </a:r>
            <a:r>
              <a:rPr lang="en-US" sz="2400" dirty="0">
                <a:latin typeface="Calisto MT" panose="02040603050505030304" pitchFamily="18" charset="0"/>
              </a:rPr>
              <a:t>enables academic and research institutions, funders and corporations to actively encourage open access in scholarly communication and the dissemination of research published by their authors.</a:t>
            </a:r>
            <a:br>
              <a:rPr lang="en-US" sz="2400" dirty="0">
                <a:latin typeface="Calisto MT" panose="02040603050505030304" pitchFamily="18" charset="0"/>
              </a:rPr>
            </a:br>
            <a:r>
              <a:rPr lang="en-US" sz="2400" dirty="0">
                <a:latin typeface="Calisto MT" panose="02040603050505030304" pitchFamily="18" charset="0"/>
              </a:rPr>
              <a:t>For more details and benefits, click on the link below:</a:t>
            </a:r>
            <a:br>
              <a:rPr lang="en-US" sz="2400" dirty="0">
                <a:latin typeface="Calisto MT" panose="02040603050505030304" pitchFamily="18" charset="0"/>
              </a:rPr>
            </a:br>
            <a:r>
              <a:rPr lang="en-US" sz="2400" dirty="0">
                <a:solidFill>
                  <a:schemeClr val="accent4">
                    <a:lumMod val="10000"/>
                  </a:schemeClr>
                </a:solidFill>
                <a:latin typeface="Calisto MT" panose="02040603050505030304" pitchFamily="18" charset="0"/>
                <a:hlinkClick r:id="rId2"/>
              </a:rPr>
              <a:t>http://omicsonline.org/membership.php</a:t>
            </a:r>
            <a:r>
              <a:rPr lang="en-US" sz="2400" dirty="0">
                <a:solidFill>
                  <a:schemeClr val="accent4">
                    <a:lumMod val="10000"/>
                  </a:schemeClr>
                </a:solidFill>
                <a:latin typeface="Calisto MT" panose="02040603050505030304" pitchFamily="18" charset="0"/>
              </a:rPr>
              <a:t> </a:t>
            </a:r>
            <a:br>
              <a:rPr lang="en-US" sz="2400" dirty="0">
                <a:solidFill>
                  <a:schemeClr val="accent4">
                    <a:lumMod val="10000"/>
                  </a:schemeClr>
                </a:solidFill>
                <a:latin typeface="Calisto MT" panose="02040603050505030304" pitchFamily="18" charset="0"/>
              </a:rPr>
            </a:br>
            <a:endParaRPr lang="en-US" sz="2400" dirty="0"/>
          </a:p>
        </p:txBody>
      </p:sp>
      <p:pic>
        <p:nvPicPr>
          <p:cNvPr id="32771" name="Picture 2" descr="C:\Users\mounika\Desktop\EB PIC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304800" y="152400"/>
            <a:ext cx="6019800" cy="838200"/>
          </a:xfrm>
        </p:spPr>
        <p:txBody>
          <a:bodyPr/>
          <a:lstStyle/>
          <a:p>
            <a:r>
              <a:rPr lang="en-US" altLang="en-US" b="1" smtClean="0"/>
              <a:t>RESEARCH INTEREST</a:t>
            </a:r>
            <a:endParaRPr lang="en-US" altLang="en-US" smtClean="0"/>
          </a:p>
        </p:txBody>
      </p:sp>
      <p:sp>
        <p:nvSpPr>
          <p:cNvPr id="5" name="Subtitle 4"/>
          <p:cNvSpPr>
            <a:spLocks noGrp="1"/>
          </p:cNvSpPr>
          <p:nvPr>
            <p:ph type="subTitle" idx="1"/>
          </p:nvPr>
        </p:nvSpPr>
        <p:spPr>
          <a:xfrm>
            <a:off x="4267200" y="1828800"/>
            <a:ext cx="4572000" cy="4724400"/>
          </a:xfrm>
        </p:spPr>
        <p:txBody>
          <a:bodyPr rtlCol="0">
            <a:normAutofit/>
          </a:bodyPr>
          <a:lstStyle/>
          <a:p>
            <a:pPr algn="l" fontAlgn="auto">
              <a:spcAft>
                <a:spcPts val="0"/>
              </a:spcAft>
              <a:buFont typeface="Wingdings" pitchFamily="2" charset="2"/>
              <a:buChar char="Ø"/>
              <a:defRPr/>
            </a:pPr>
            <a:r>
              <a:rPr lang="en-US" sz="2800" dirty="0">
                <a:solidFill>
                  <a:schemeClr val="tx1"/>
                </a:solidFill>
              </a:rPr>
              <a:t>Cancer </a:t>
            </a:r>
            <a:r>
              <a:rPr lang="en-US" sz="2800" dirty="0" smtClean="0">
                <a:solidFill>
                  <a:schemeClr val="tx1"/>
                </a:solidFill>
              </a:rPr>
              <a:t>therapeutics</a:t>
            </a:r>
          </a:p>
          <a:p>
            <a:pPr algn="l" fontAlgn="auto">
              <a:spcAft>
                <a:spcPts val="0"/>
              </a:spcAft>
              <a:buFont typeface="Wingdings" pitchFamily="2" charset="2"/>
              <a:buChar char="Ø"/>
              <a:defRPr/>
            </a:pPr>
            <a:r>
              <a:rPr lang="en-US" sz="2800" dirty="0" smtClean="0">
                <a:solidFill>
                  <a:schemeClr val="tx1"/>
                </a:solidFill>
              </a:rPr>
              <a:t>Human Infections</a:t>
            </a:r>
          </a:p>
          <a:p>
            <a:pPr algn="l" fontAlgn="auto">
              <a:spcAft>
                <a:spcPts val="0"/>
              </a:spcAft>
              <a:buFont typeface="Wingdings" pitchFamily="2" charset="2"/>
              <a:buChar char="Ø"/>
              <a:defRPr/>
            </a:pPr>
            <a:r>
              <a:rPr lang="en-US" sz="2800" dirty="0" smtClean="0">
                <a:solidFill>
                  <a:schemeClr val="tx1"/>
                </a:solidFill>
              </a:rPr>
              <a:t>Immunology</a:t>
            </a:r>
          </a:p>
          <a:p>
            <a:pPr algn="l" fontAlgn="auto">
              <a:spcAft>
                <a:spcPts val="0"/>
              </a:spcAft>
              <a:buFont typeface="Wingdings" pitchFamily="2" charset="2"/>
              <a:buChar char="Ø"/>
              <a:defRPr/>
            </a:pPr>
            <a:r>
              <a:rPr lang="en-US" sz="2800" dirty="0" smtClean="0">
                <a:solidFill>
                  <a:schemeClr val="tx1"/>
                </a:solidFill>
              </a:rPr>
              <a:t>Phytochemistry</a:t>
            </a:r>
          </a:p>
          <a:p>
            <a:pPr algn="l" fontAlgn="auto">
              <a:spcAft>
                <a:spcPts val="0"/>
              </a:spcAft>
              <a:buFont typeface="Wingdings" pitchFamily="2" charset="2"/>
              <a:buChar char="Ø"/>
              <a:defRPr/>
            </a:pPr>
            <a:r>
              <a:rPr lang="en-US" sz="2800" dirty="0" smtClean="0">
                <a:solidFill>
                  <a:schemeClr val="tx1"/>
                </a:solidFill>
              </a:rPr>
              <a:t>Pharmacology </a:t>
            </a:r>
          </a:p>
          <a:p>
            <a:pPr algn="l" fontAlgn="auto">
              <a:spcAft>
                <a:spcPts val="0"/>
              </a:spcAft>
              <a:buFont typeface="Wingdings" pitchFamily="2" charset="2"/>
              <a:buChar char="Ø"/>
              <a:defRPr/>
            </a:pPr>
            <a:r>
              <a:rPr lang="en-US" sz="2800" dirty="0" smtClean="0">
                <a:solidFill>
                  <a:schemeClr val="tx1"/>
                </a:solidFill>
              </a:rPr>
              <a:t>Enzymology </a:t>
            </a:r>
          </a:p>
          <a:p>
            <a:pPr algn="l" fontAlgn="auto">
              <a:spcAft>
                <a:spcPts val="0"/>
              </a:spcAft>
              <a:buFont typeface="Wingdings" pitchFamily="2" charset="2"/>
              <a:buChar char="Ø"/>
              <a:defRPr/>
            </a:pPr>
            <a:r>
              <a:rPr lang="en-US" sz="2800" dirty="0" smtClean="0">
                <a:solidFill>
                  <a:schemeClr val="tx1"/>
                </a:solidFill>
              </a:rPr>
              <a:t>Drug </a:t>
            </a:r>
            <a:r>
              <a:rPr lang="en-US" sz="2800" dirty="0">
                <a:solidFill>
                  <a:schemeClr val="tx1"/>
                </a:solidFill>
              </a:rPr>
              <a:t>Design</a:t>
            </a:r>
            <a:r>
              <a:rPr lang="en-US" dirty="0"/>
              <a:t>.</a:t>
            </a:r>
          </a:p>
        </p:txBody>
      </p:sp>
      <p:pic>
        <p:nvPicPr>
          <p:cNvPr id="11268" name="Picture 2" descr="C:\Users\home\Desktop\omic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289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C:\Users\home\Downloads\1.omics\PICS\Pharmacolog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381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2743200" y="228600"/>
            <a:ext cx="5715000" cy="990600"/>
          </a:xfrm>
        </p:spPr>
        <p:txBody>
          <a:bodyPr/>
          <a:lstStyle/>
          <a:p>
            <a:r>
              <a:rPr lang="en-US" altLang="en-US" b="1" dirty="0" smtClean="0">
                <a:latin typeface="Georgia" pitchFamily="18" charset="0"/>
                <a:ea typeface="ＭＳ Ｐゴシック" pitchFamily="34" charset="-128"/>
              </a:rPr>
              <a:t>Pharmacology</a:t>
            </a:r>
            <a:endParaRPr lang="en-US" altLang="en-US" b="1" dirty="0" smtClean="0">
              <a:latin typeface="Georgia" pitchFamily="18" charset="0"/>
            </a:endParaRPr>
          </a:p>
        </p:txBody>
      </p:sp>
      <p:sp>
        <p:nvSpPr>
          <p:cNvPr id="5" name="Subtitle 4"/>
          <p:cNvSpPr>
            <a:spLocks noGrp="1"/>
          </p:cNvSpPr>
          <p:nvPr>
            <p:ph type="subTitle" idx="1"/>
          </p:nvPr>
        </p:nvSpPr>
        <p:spPr>
          <a:xfrm>
            <a:off x="304800" y="1600200"/>
            <a:ext cx="8229600" cy="5029200"/>
          </a:xfrm>
        </p:spPr>
        <p:txBody>
          <a:bodyPr rtlCol="0">
            <a:normAutofit lnSpcReduction="10000"/>
          </a:bodyPr>
          <a:lstStyle/>
          <a:p>
            <a:pPr algn="l" fontAlgn="auto">
              <a:spcAft>
                <a:spcPts val="0"/>
              </a:spcAft>
              <a:defRPr/>
            </a:pPr>
            <a:r>
              <a:rPr lang="en-US" b="1" dirty="0" smtClean="0">
                <a:solidFill>
                  <a:schemeClr val="tx1"/>
                </a:solidFill>
              </a:rPr>
              <a:t>DEFINITIONS: </a:t>
            </a:r>
          </a:p>
          <a:p>
            <a:pPr algn="l" fontAlgn="auto">
              <a:spcAft>
                <a:spcPts val="0"/>
              </a:spcAft>
              <a:defRPr/>
            </a:pPr>
            <a:r>
              <a:rPr lang="en-US" b="1" dirty="0" smtClean="0">
                <a:solidFill>
                  <a:schemeClr val="tx1"/>
                </a:solidFill>
              </a:rPr>
              <a:t>Pharmacology</a:t>
            </a:r>
            <a:r>
              <a:rPr lang="en-US" dirty="0" smtClean="0">
                <a:solidFill>
                  <a:schemeClr val="tx1"/>
                </a:solidFill>
              </a:rPr>
              <a:t> is the study of how drugs exert their effects on living systems.</a:t>
            </a:r>
          </a:p>
          <a:p>
            <a:pPr algn="l" fontAlgn="auto">
              <a:spcAft>
                <a:spcPts val="0"/>
              </a:spcAft>
              <a:defRPr/>
            </a:pPr>
            <a:r>
              <a:rPr lang="en-US" dirty="0" smtClean="0">
                <a:solidFill>
                  <a:schemeClr val="tx1"/>
                </a:solidFill>
              </a:rPr>
              <a:t>	Pharmacologists work to identify drug targets in order to learn how drugs work. Pharmacologists also study the ways in which drugs are modified within organisms.</a:t>
            </a:r>
          </a:p>
          <a:p>
            <a:pPr algn="l" fontAlgn="auto">
              <a:spcAft>
                <a:spcPts val="0"/>
              </a:spcAft>
              <a:defRPr/>
            </a:pPr>
            <a:r>
              <a:rPr lang="en-US" dirty="0" smtClean="0">
                <a:solidFill>
                  <a:schemeClr val="tx1"/>
                </a:solidFill>
              </a:rPr>
              <a:t>	In most of the pharmacologic specialties, drugs are also used today as tools to gain insight into both normal and abnormal function. </a:t>
            </a:r>
          </a:p>
          <a:p>
            <a:pPr fontAlgn="auto">
              <a:spcAft>
                <a:spcPts val="0"/>
              </a:spcAft>
              <a:defRPr/>
            </a:pPr>
            <a:endParaRPr lang="en-US" dirty="0"/>
          </a:p>
        </p:txBody>
      </p:sp>
      <p:pic>
        <p:nvPicPr>
          <p:cNvPr id="12292" name="Picture 2" descr="C:\Users\home\Downloads\1.omics\PIC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24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33400" y="228600"/>
            <a:ext cx="6705600" cy="1371600"/>
          </a:xfrm>
        </p:spPr>
        <p:txBody>
          <a:bodyPr/>
          <a:lstStyle/>
          <a:p>
            <a:r>
              <a:rPr lang="en-US" altLang="en-US" b="1" smtClean="0">
                <a:latin typeface="Georgia" pitchFamily="18" charset="0"/>
              </a:rPr>
              <a:t>Pharmacology </a:t>
            </a:r>
          </a:p>
        </p:txBody>
      </p:sp>
      <p:sp>
        <p:nvSpPr>
          <p:cNvPr id="4" name="Subtitle 3"/>
          <p:cNvSpPr>
            <a:spLocks noGrp="1"/>
          </p:cNvSpPr>
          <p:nvPr>
            <p:ph type="subTitle" idx="1"/>
          </p:nvPr>
        </p:nvSpPr>
        <p:spPr>
          <a:xfrm>
            <a:off x="304800" y="1676400"/>
            <a:ext cx="5029200" cy="3962400"/>
          </a:xfrm>
        </p:spPr>
        <p:txBody>
          <a:bodyPr rtlCol="0">
            <a:normAutofit/>
          </a:bodyPr>
          <a:lstStyle/>
          <a:p>
            <a:pPr fontAlgn="auto">
              <a:spcAft>
                <a:spcPts val="0"/>
              </a:spcAft>
              <a:defRPr/>
            </a:pPr>
            <a:r>
              <a:rPr lang="en-US" dirty="0" smtClean="0">
                <a:solidFill>
                  <a:schemeClr val="tx1"/>
                </a:solidFill>
              </a:rPr>
              <a:t>Divisions of Pharmacology</a:t>
            </a:r>
          </a:p>
          <a:p>
            <a:pPr fontAlgn="auto">
              <a:spcAft>
                <a:spcPts val="0"/>
              </a:spcAft>
              <a:buFont typeface="Wingdings" pitchFamily="2" charset="2"/>
              <a:buChar char="v"/>
              <a:defRPr/>
            </a:pPr>
            <a:r>
              <a:rPr lang="en-US" dirty="0" smtClean="0">
                <a:solidFill>
                  <a:schemeClr val="tx1"/>
                </a:solidFill>
              </a:rPr>
              <a:t>Pharmacokinetics</a:t>
            </a:r>
          </a:p>
          <a:p>
            <a:pPr fontAlgn="auto">
              <a:spcAft>
                <a:spcPts val="0"/>
              </a:spcAft>
              <a:buFont typeface="Wingdings" pitchFamily="2" charset="2"/>
              <a:buChar char="v"/>
              <a:defRPr/>
            </a:pPr>
            <a:r>
              <a:rPr lang="en-US" dirty="0" smtClean="0">
                <a:solidFill>
                  <a:schemeClr val="tx1"/>
                </a:solidFill>
              </a:rPr>
              <a:t>Pharmacodynamics</a:t>
            </a:r>
          </a:p>
          <a:p>
            <a:pPr fontAlgn="auto">
              <a:spcAft>
                <a:spcPts val="0"/>
              </a:spcAft>
              <a:buFont typeface="Wingdings" pitchFamily="2" charset="2"/>
              <a:buChar char="v"/>
              <a:defRPr/>
            </a:pPr>
            <a:r>
              <a:rPr lang="en-US" dirty="0" err="1" smtClean="0">
                <a:solidFill>
                  <a:schemeClr val="tx1"/>
                </a:solidFill>
              </a:rPr>
              <a:t>Pharmacogenomics</a:t>
            </a:r>
            <a:endParaRPr lang="en-US" dirty="0" smtClean="0">
              <a:solidFill>
                <a:schemeClr val="tx1"/>
              </a:solidFill>
            </a:endParaRPr>
          </a:p>
          <a:p>
            <a:pPr fontAlgn="auto">
              <a:spcAft>
                <a:spcPts val="0"/>
              </a:spcAft>
              <a:defRPr/>
            </a:pPr>
            <a:endParaRPr lang="en-US" dirty="0"/>
          </a:p>
        </p:txBody>
      </p:sp>
      <p:pic>
        <p:nvPicPr>
          <p:cNvPr id="13316" name="Picture 2" descr="C:\Users\home\Downloads\1.omics\PIC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0"/>
            <a:ext cx="2324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a:xfrm>
            <a:off x="304800" y="0"/>
            <a:ext cx="7620000" cy="1371600"/>
          </a:xfrm>
        </p:spPr>
        <p:txBody>
          <a:bodyPr/>
          <a:lstStyle/>
          <a:p>
            <a:r>
              <a:rPr lang="en-US" altLang="en-US" b="1" smtClean="0">
                <a:latin typeface="Georgia" pitchFamily="18" charset="0"/>
              </a:rPr>
              <a:t>Pharmacokinetics</a:t>
            </a:r>
          </a:p>
        </p:txBody>
      </p:sp>
      <p:sp>
        <p:nvSpPr>
          <p:cNvPr id="5" name="Subtitle 4"/>
          <p:cNvSpPr>
            <a:spLocks noGrp="1"/>
          </p:cNvSpPr>
          <p:nvPr>
            <p:ph type="subTitle" idx="1"/>
          </p:nvPr>
        </p:nvSpPr>
        <p:spPr>
          <a:xfrm>
            <a:off x="609600" y="1219200"/>
            <a:ext cx="7620000" cy="4419600"/>
          </a:xfrm>
        </p:spPr>
        <p:txBody>
          <a:bodyPr rtlCol="0">
            <a:normAutofit/>
          </a:bodyPr>
          <a:lstStyle/>
          <a:p>
            <a:pPr algn="l" fontAlgn="auto">
              <a:lnSpc>
                <a:spcPct val="90000"/>
              </a:lnSpc>
              <a:spcAft>
                <a:spcPts val="0"/>
              </a:spcAft>
              <a:defRPr/>
            </a:pPr>
            <a:r>
              <a:rPr lang="en-US" dirty="0" smtClean="0">
                <a:solidFill>
                  <a:schemeClr val="tx2"/>
                </a:solidFill>
              </a:rPr>
              <a:t>Is what the body does to the drug.  </a:t>
            </a:r>
          </a:p>
          <a:p>
            <a:pPr algn="l" fontAlgn="auto">
              <a:lnSpc>
                <a:spcPct val="90000"/>
              </a:lnSpc>
              <a:spcAft>
                <a:spcPts val="0"/>
              </a:spcAft>
              <a:defRPr/>
            </a:pPr>
            <a:r>
              <a:rPr lang="en-US" dirty="0" smtClean="0">
                <a:solidFill>
                  <a:schemeClr val="tx1"/>
                </a:solidFill>
              </a:rPr>
              <a:t>	The magnitude of the pharmacological effect of a drug depends on its concentration at the site of action.</a:t>
            </a:r>
          </a:p>
          <a:p>
            <a:pPr fontAlgn="auto">
              <a:lnSpc>
                <a:spcPct val="90000"/>
              </a:lnSpc>
              <a:spcAft>
                <a:spcPts val="0"/>
              </a:spcAft>
              <a:buFont typeface="Wingdings" pitchFamily="2" charset="2"/>
              <a:buChar char="§"/>
              <a:defRPr/>
            </a:pPr>
            <a:r>
              <a:rPr lang="en-US" dirty="0" smtClean="0">
                <a:solidFill>
                  <a:schemeClr val="tx1"/>
                </a:solidFill>
              </a:rPr>
              <a:t>Absorption</a:t>
            </a:r>
          </a:p>
          <a:p>
            <a:pPr fontAlgn="auto">
              <a:lnSpc>
                <a:spcPct val="90000"/>
              </a:lnSpc>
              <a:spcAft>
                <a:spcPts val="0"/>
              </a:spcAft>
              <a:buFont typeface="Wingdings" pitchFamily="2" charset="2"/>
              <a:buChar char="§"/>
              <a:defRPr/>
            </a:pPr>
            <a:r>
              <a:rPr lang="en-US" dirty="0" smtClean="0">
                <a:solidFill>
                  <a:schemeClr val="tx1"/>
                </a:solidFill>
              </a:rPr>
              <a:t>Distribution</a:t>
            </a:r>
          </a:p>
          <a:p>
            <a:pPr fontAlgn="auto">
              <a:lnSpc>
                <a:spcPct val="90000"/>
              </a:lnSpc>
              <a:spcAft>
                <a:spcPts val="0"/>
              </a:spcAft>
              <a:buFont typeface="Wingdings" pitchFamily="2" charset="2"/>
              <a:buChar char="§"/>
              <a:defRPr/>
            </a:pPr>
            <a:r>
              <a:rPr lang="en-US" dirty="0" smtClean="0">
                <a:solidFill>
                  <a:schemeClr val="tx1"/>
                </a:solidFill>
              </a:rPr>
              <a:t>Metabolism</a:t>
            </a:r>
          </a:p>
          <a:p>
            <a:pPr fontAlgn="auto">
              <a:lnSpc>
                <a:spcPct val="90000"/>
              </a:lnSpc>
              <a:spcAft>
                <a:spcPts val="0"/>
              </a:spcAft>
              <a:buFont typeface="Wingdings" pitchFamily="2" charset="2"/>
              <a:buChar char="§"/>
              <a:defRPr/>
            </a:pPr>
            <a:r>
              <a:rPr lang="en-US" dirty="0" smtClean="0">
                <a:solidFill>
                  <a:schemeClr val="tx1"/>
                </a:solidFill>
              </a:rPr>
              <a:t>Elimination</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US" altLang="en-US" b="1" smtClean="0">
                <a:latin typeface="Georgia" pitchFamily="18" charset="0"/>
              </a:rPr>
              <a:t>Pharmacokinetics</a:t>
            </a:r>
          </a:p>
        </p:txBody>
      </p:sp>
      <p:pic>
        <p:nvPicPr>
          <p:cNvPr id="15363" name="Picture 2" descr="C:\Users\home\Downloads\1.omics\PICS\Fig1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43063"/>
            <a:ext cx="693420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04800"/>
            <a:ext cx="7772400" cy="914400"/>
          </a:xfrm>
        </p:spPr>
        <p:txBody>
          <a:bodyPr/>
          <a:lstStyle/>
          <a:p>
            <a:r>
              <a:rPr lang="en-US" altLang="en-US" dirty="0" smtClean="0">
                <a:latin typeface="Georgia" pitchFamily="18" charset="0"/>
              </a:rPr>
              <a:t>Pharmacodynamics</a:t>
            </a:r>
          </a:p>
        </p:txBody>
      </p:sp>
      <p:sp>
        <p:nvSpPr>
          <p:cNvPr id="16387" name="Rectangle 3"/>
          <p:cNvSpPr>
            <a:spLocks noGrp="1" noChangeArrowheads="1"/>
          </p:cNvSpPr>
          <p:nvPr>
            <p:ph idx="1"/>
          </p:nvPr>
        </p:nvSpPr>
        <p:spPr>
          <a:xfrm>
            <a:off x="685800" y="1600200"/>
            <a:ext cx="8153400" cy="4953000"/>
          </a:xfrm>
        </p:spPr>
        <p:txBody>
          <a:bodyPr/>
          <a:lstStyle/>
          <a:p>
            <a:pPr>
              <a:buFontTx/>
              <a:buNone/>
            </a:pPr>
            <a:r>
              <a:rPr lang="en-US" altLang="en-US" sz="2800" dirty="0" smtClean="0"/>
              <a:t>Is what the drug does to the body.  </a:t>
            </a:r>
          </a:p>
          <a:p>
            <a:pPr>
              <a:buFontTx/>
              <a:buNone/>
            </a:pPr>
            <a:r>
              <a:rPr lang="en-US" altLang="en-US" sz="2800" dirty="0" smtClean="0">
                <a:solidFill>
                  <a:schemeClr val="tx2"/>
                </a:solidFill>
              </a:rPr>
              <a:t>	Interaction of drugs with cellular proteins, such as receptors or enzymes, to control changes in physiological function of particular organs.</a:t>
            </a:r>
          </a:p>
          <a:p>
            <a:r>
              <a:rPr lang="en-US" altLang="en-US" sz="2800" dirty="0" smtClean="0"/>
              <a:t>Drug-Receptor Interactions</a:t>
            </a:r>
          </a:p>
          <a:p>
            <a:pPr lvl="1"/>
            <a:r>
              <a:rPr lang="en-US" altLang="en-US" sz="2400" dirty="0" smtClean="0">
                <a:solidFill>
                  <a:srgbClr val="000000"/>
                </a:solidFill>
              </a:rPr>
              <a:t>Binding</a:t>
            </a:r>
          </a:p>
          <a:p>
            <a:r>
              <a:rPr lang="en-US" altLang="en-US" sz="2800" dirty="0" smtClean="0"/>
              <a:t>Dose-Response</a:t>
            </a:r>
          </a:p>
          <a:p>
            <a:pPr lvl="1"/>
            <a:r>
              <a:rPr lang="en-US" altLang="en-US" sz="2400" dirty="0" smtClean="0">
                <a:solidFill>
                  <a:srgbClr val="000000"/>
                </a:solidFill>
              </a:rPr>
              <a:t>Effect</a:t>
            </a:r>
          </a:p>
          <a:p>
            <a:r>
              <a:rPr lang="en-US" altLang="en-US" sz="2800" dirty="0" smtClean="0">
                <a:solidFill>
                  <a:srgbClr val="000000"/>
                </a:solidFill>
              </a:rPr>
              <a:t>Signal Transduction</a:t>
            </a:r>
          </a:p>
          <a:p>
            <a:pPr lvl="1"/>
            <a:r>
              <a:rPr lang="en-US" altLang="en-US" sz="2400" dirty="0" smtClean="0">
                <a:solidFill>
                  <a:srgbClr val="000000"/>
                </a:solidFill>
              </a:rPr>
              <a:t>Mechanism of action, Pathways</a:t>
            </a:r>
          </a:p>
          <a:p>
            <a:endParaRPr lang="en-US" altLang="en-US" sz="2800" dirty="0" smtClean="0">
              <a:solidFill>
                <a:srgbClr val="99FFC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home\Downloads\1.omics\PIC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7391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3303_slide">
  <a:themeElements>
    <a:clrScheme name="Office Theme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ind_3303_slide</Template>
  <TotalTime>99</TotalTime>
  <Words>419</Words>
  <Application>Microsoft Office PowerPoint</Application>
  <PresentationFormat>On-screen Show (4:3)</PresentationFormat>
  <Paragraphs>132</Paragraphs>
  <Slides>24</Slides>
  <Notes>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ind_3303_slide</vt:lpstr>
      <vt:lpstr>1_Default Design</vt:lpstr>
      <vt:lpstr>Office Theme</vt:lpstr>
      <vt:lpstr>NAGENDRA SASTRY YARLA  Department of Biochemistry GITAM UNIVERSITY India</vt:lpstr>
      <vt:lpstr>BIOGRAPHY</vt:lpstr>
      <vt:lpstr>RESEARCH INTEREST</vt:lpstr>
      <vt:lpstr>Pharmacology</vt:lpstr>
      <vt:lpstr>Pharmacology </vt:lpstr>
      <vt:lpstr>Pharmacokinetics</vt:lpstr>
      <vt:lpstr>Pharmacokinetics</vt:lpstr>
      <vt:lpstr>Pharmacodynamics</vt:lpstr>
      <vt:lpstr>PowerPoint Presentation</vt:lpstr>
      <vt:lpstr>Pharmacogenetics</vt:lpstr>
      <vt:lpstr>Drugs</vt:lpstr>
      <vt:lpstr>Drugs</vt:lpstr>
      <vt:lpstr>Drugs</vt:lpstr>
      <vt:lpstr>Receptors</vt:lpstr>
      <vt:lpstr>Endogenous compounds act on their  Receptors</vt:lpstr>
      <vt:lpstr>Receptor</vt:lpstr>
      <vt:lpstr>Types of Receptors</vt:lpstr>
      <vt:lpstr>G Protein–linked Receptors</vt:lpstr>
      <vt:lpstr>Enzyme-like Receptors</vt:lpstr>
      <vt:lpstr>Ligand-gated Ion-Channel Receptors</vt:lpstr>
      <vt:lpstr>Nuclear Receptors</vt:lpstr>
      <vt:lpstr>Pharmacology Related Conferences</vt:lpstr>
      <vt:lpstr>Approved By</vt:lpstr>
      <vt:lpstr>OMICS Group Open Access Membership  OMICS International Membership enables academic and research institutions, funders and corporations to actively encourage open access in scholarly communication and the dissemination of research published by their authors. For more details and benefits, click on the link below: http://omicsonline.org/membership.php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SHASHI KANTH-PC</dc:creator>
  <cp:lastModifiedBy>Chandana Eddula</cp:lastModifiedBy>
  <cp:revision>59</cp:revision>
  <dcterms:created xsi:type="dcterms:W3CDTF">2006-08-16T00:00:00Z</dcterms:created>
  <dcterms:modified xsi:type="dcterms:W3CDTF">2015-10-19T11:37:19Z</dcterms:modified>
</cp:coreProperties>
</file>