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0" r:id="rId2"/>
    <p:sldId id="331" r:id="rId3"/>
    <p:sldId id="264" r:id="rId4"/>
    <p:sldId id="258" r:id="rId5"/>
    <p:sldId id="326" r:id="rId6"/>
    <p:sldId id="335" r:id="rId7"/>
    <p:sldId id="336" r:id="rId8"/>
    <p:sldId id="333" r:id="rId9"/>
    <p:sldId id="33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193566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264622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25610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6977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47EC17-62CB-413B-9BA3-AB7EE584A314}" type="datetimeFigureOut">
              <a:rPr lang="en-US" smtClean="0"/>
              <a:t>10/29/2015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5430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47EC17-62CB-413B-9BA3-AB7EE584A314}" type="datetimeFigureOut">
              <a:rPr lang="en-US" smtClean="0"/>
              <a:t>10/29/2015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627572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47EC17-62CB-413B-9BA3-AB7EE584A314}" type="datetimeFigureOut">
              <a:rPr lang="en-US" smtClean="0"/>
              <a:t>10/29/2015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166023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47EC17-62CB-413B-9BA3-AB7EE584A314}" type="datetimeFigureOut">
              <a:rPr lang="en-US" smtClean="0"/>
              <a:t>10/29/2015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4243538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7EC17-62CB-413B-9BA3-AB7EE584A314}" type="datetimeFigureOut">
              <a:rPr lang="en-US" smtClean="0"/>
              <a:t>10/29/2015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128795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10/29/2015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573429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10/29/2015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73671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7EC17-62CB-413B-9BA3-AB7EE584A314}" type="datetimeFigureOut">
              <a:rPr lang="en-US" smtClean="0"/>
              <a:t>10/29/2015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BEAC9-7C09-4AFD-8E07-945639C5BD61}" type="slidenum">
              <a:rPr lang="en-US" smtClean="0"/>
              <a:t>‹#›</a:t>
            </a:fld>
            <a:endParaRPr lang="en-US"/>
          </a:p>
        </p:txBody>
      </p:sp>
    </p:spTree>
    <p:extLst>
      <p:ext uri="{BB962C8B-B14F-4D97-AF65-F5344CB8AC3E}">
        <p14:creationId xmlns:p14="http://schemas.microsoft.com/office/powerpoint/2010/main" val="4118376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555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988951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4419600"/>
            <a:ext cx="7848600" cy="1200329"/>
          </a:xfrm>
          <a:prstGeom prst="rect">
            <a:avLst/>
          </a:prstGeom>
        </p:spPr>
        <p:txBody>
          <a:bodyPr wrap="square">
            <a:spAutoFit/>
          </a:bodyPr>
          <a:lstStyle/>
          <a:p>
            <a:r>
              <a:rPr lang="en-IN" b="1" dirty="0">
                <a:latin typeface="Times New Roman" pitchFamily="18" charset="0"/>
                <a:cs typeface="Times New Roman" pitchFamily="18" charset="0"/>
              </a:rPr>
              <a:t>Nabil </a:t>
            </a:r>
            <a:r>
              <a:rPr lang="en-IN" b="1" dirty="0" err="1">
                <a:latin typeface="Times New Roman" pitchFamily="18" charset="0"/>
                <a:cs typeface="Times New Roman" pitchFamily="18" charset="0"/>
              </a:rPr>
              <a:t>Muhsen</a:t>
            </a:r>
            <a:r>
              <a:rPr lang="en-IN" b="1" dirty="0">
                <a:latin typeface="Times New Roman" pitchFamily="18" charset="0"/>
                <a:cs typeface="Times New Roman" pitchFamily="18" charset="0"/>
              </a:rPr>
              <a:t> Al-</a:t>
            </a:r>
            <a:r>
              <a:rPr lang="en-IN" b="1" dirty="0" err="1">
                <a:latin typeface="Times New Roman" pitchFamily="18" charset="0"/>
                <a:cs typeface="Times New Roman" pitchFamily="18" charset="0"/>
              </a:rPr>
              <a:t>Zubair</a:t>
            </a:r>
            <a:endParaRPr lang="en-IN" b="1" dirty="0">
              <a:latin typeface="Times New Roman" pitchFamily="18" charset="0"/>
              <a:cs typeface="Times New Roman" pitchFamily="18" charset="0"/>
            </a:endParaRPr>
          </a:p>
          <a:p>
            <a:r>
              <a:rPr lang="en-IN" dirty="0">
                <a:latin typeface="Times New Roman" pitchFamily="18" charset="0"/>
                <a:cs typeface="Times New Roman" pitchFamily="18" charset="0"/>
              </a:rPr>
              <a:t>Department of Orthodontics</a:t>
            </a:r>
          </a:p>
          <a:p>
            <a:r>
              <a:rPr lang="en-IN" dirty="0">
                <a:latin typeface="Times New Roman" pitchFamily="18" charset="0"/>
                <a:cs typeface="Times New Roman" pitchFamily="18" charset="0"/>
              </a:rPr>
              <a:t>Sana’a University</a:t>
            </a:r>
          </a:p>
          <a:p>
            <a:r>
              <a:rPr lang="en-IN" dirty="0">
                <a:latin typeface="Times New Roman" pitchFamily="18" charset="0"/>
                <a:cs typeface="Times New Roman" pitchFamily="18" charset="0"/>
              </a:rPr>
              <a:t>Yemen</a:t>
            </a:r>
            <a:endParaRPr lang="en-US" dirty="0" smtClean="0">
              <a:latin typeface="Times New Roman" pitchFamily="18" charset="0"/>
              <a:cs typeface="Times New Roman" pitchFamily="18" charset="0"/>
            </a:endParaRPr>
          </a:p>
        </p:txBody>
      </p:sp>
      <p:sp>
        <p:nvSpPr>
          <p:cNvPr id="4" name="Rectangle 3"/>
          <p:cNvSpPr/>
          <p:nvPr/>
        </p:nvSpPr>
        <p:spPr>
          <a:xfrm>
            <a:off x="2286000" y="1905000"/>
            <a:ext cx="6552477" cy="1754326"/>
          </a:xfrm>
          <a:prstGeom prst="rect">
            <a:avLst/>
          </a:prstGeom>
        </p:spPr>
        <p:txBody>
          <a:bodyPr wrap="square">
            <a:spAutoFit/>
          </a:bodyPr>
          <a:lstStyle/>
          <a:p>
            <a:r>
              <a:rPr lang="en-US" sz="3600" b="1" i="1" dirty="0" smtClean="0">
                <a:latin typeface="Times New Roman" pitchFamily="18" charset="0"/>
                <a:cs typeface="Times New Roman" pitchFamily="18" charset="0"/>
              </a:rPr>
              <a:t>Editor</a:t>
            </a:r>
          </a:p>
          <a:p>
            <a:r>
              <a:rPr lang="en-IN" sz="3600" b="1" i="1" dirty="0" smtClean="0">
                <a:solidFill>
                  <a:srgbClr val="7030A0"/>
                </a:solidFill>
                <a:latin typeface="Times New Roman" pitchFamily="18" charset="0"/>
                <a:cs typeface="Times New Roman" pitchFamily="18" charset="0"/>
              </a:rPr>
              <a:t>JBR </a:t>
            </a:r>
            <a:r>
              <a:rPr lang="en-IN" sz="3600" b="1" i="1" dirty="0">
                <a:solidFill>
                  <a:srgbClr val="7030A0"/>
                </a:solidFill>
                <a:latin typeface="Times New Roman" pitchFamily="18" charset="0"/>
                <a:cs typeface="Times New Roman" pitchFamily="18" charset="0"/>
              </a:rPr>
              <a:t>Journal of Interdisciplinary Medicine and Dental Science</a:t>
            </a:r>
            <a:endParaRPr lang="en-US" sz="3600" i="1" dirty="0">
              <a:solidFill>
                <a:srgbClr val="7030A0"/>
              </a:solidFill>
              <a:latin typeface="Times New Roman" pitchFamily="18" charset="0"/>
              <a:cs typeface="Times New Roman" pitchFamily="18" charset="0"/>
            </a:endParaRPr>
          </a:p>
        </p:txBody>
      </p:sp>
      <p:pic>
        <p:nvPicPr>
          <p:cNvPr id="1026" name="Picture 2" descr="C:\Users\pramoda-e\Desktop\JIMDS_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0782"/>
            <a:ext cx="8763000" cy="1472851"/>
          </a:xfrm>
          <a:prstGeom prst="rect">
            <a:avLst/>
          </a:prstGeom>
          <a:noFill/>
          <a:extLst>
            <a:ext uri="{909E8E84-426E-40DD-AFC4-6F175D3DCCD1}">
              <a14:hiddenFill xmlns:a14="http://schemas.microsoft.com/office/drawing/2010/main">
                <a:solidFill>
                  <a:srgbClr val="FFFFFF"/>
                </a:solidFill>
              </a14:hiddenFill>
            </a:ext>
          </a:extLst>
        </p:spPr>
      </p:pic>
      <p:sp>
        <p:nvSpPr>
          <p:cNvPr id="14" name="AutoShape 20" descr="Image result for Sana’a University 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15" name="AutoShape 22" descr="Image result for Sana’a University 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16" name="AutoShape 24" descr="Image result for Sana’a University logo"/>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1049" name="Picture 2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62763" y="4391891"/>
            <a:ext cx="995363" cy="115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51" name="Picture 27" descr="Nabil Muhsen Al-Zubai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0375" y="1957818"/>
            <a:ext cx="1217732" cy="17048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7331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1828800"/>
            <a:ext cx="8382000" cy="3693319"/>
          </a:xfrm>
          <a:prstGeom prst="rect">
            <a:avLst/>
          </a:prstGeom>
        </p:spPr>
        <p:txBody>
          <a:bodyPr wrap="square">
            <a:spAutoFit/>
          </a:bodyPr>
          <a:lstStyle/>
          <a:p>
            <a:r>
              <a:rPr lang="en-US" sz="5400" b="1" i="1" dirty="0" smtClean="0">
                <a:solidFill>
                  <a:srgbClr val="7030A0"/>
                </a:solidFill>
                <a:latin typeface="Times New Roman" pitchFamily="18" charset="0"/>
                <a:cs typeface="Times New Roman" pitchFamily="18" charset="0"/>
              </a:rPr>
              <a:t>Biography:</a:t>
            </a:r>
          </a:p>
          <a:p>
            <a:endParaRPr lang="en-US" sz="1200" b="1" i="1" dirty="0" smtClean="0">
              <a:solidFill>
                <a:srgbClr val="7030A0"/>
              </a:solidFill>
              <a:latin typeface="Times New Roman" pitchFamily="18" charset="0"/>
              <a:cs typeface="Times New Roman" pitchFamily="18" charset="0"/>
            </a:endParaRPr>
          </a:p>
          <a:p>
            <a:r>
              <a:rPr lang="en-IN" sz="2800" dirty="0">
                <a:latin typeface="Times New Roman" pitchFamily="18" charset="0"/>
                <a:cs typeface="Times New Roman" pitchFamily="18" charset="0"/>
              </a:rPr>
              <a:t>Nabil </a:t>
            </a:r>
            <a:r>
              <a:rPr lang="en-IN" sz="2800" dirty="0" err="1">
                <a:latin typeface="Times New Roman" pitchFamily="18" charset="0"/>
                <a:cs typeface="Times New Roman" pitchFamily="18" charset="0"/>
              </a:rPr>
              <a:t>Muhsen</a:t>
            </a:r>
            <a:r>
              <a:rPr lang="en-IN" sz="2800" dirty="0">
                <a:latin typeface="Times New Roman" pitchFamily="18" charset="0"/>
                <a:cs typeface="Times New Roman" pitchFamily="18" charset="0"/>
              </a:rPr>
              <a:t> Al-</a:t>
            </a:r>
            <a:r>
              <a:rPr lang="en-IN" sz="2800" dirty="0" err="1">
                <a:latin typeface="Times New Roman" pitchFamily="18" charset="0"/>
                <a:cs typeface="Times New Roman" pitchFamily="18" charset="0"/>
              </a:rPr>
              <a:t>Zubair</a:t>
            </a:r>
            <a:r>
              <a:rPr lang="en-IN" sz="2800" dirty="0">
                <a:latin typeface="Times New Roman" pitchFamily="18" charset="0"/>
                <a:cs typeface="Times New Roman" pitchFamily="18" charset="0"/>
              </a:rPr>
              <a:t> is currently working as Assistant Professor and Consultant Orthodontist in Sana’a University, College of Dentistry. He is having memberships from Yemeni Dental Association and Iraqi Orthodontic Group. Arabic and English are native languages.</a:t>
            </a:r>
            <a:endParaRPr lang="en-US" sz="2800" dirty="0" smtClean="0">
              <a:latin typeface="Times New Roman" pitchFamily="18" charset="0"/>
              <a:cs typeface="Times New Roman" pitchFamily="18" charset="0"/>
            </a:endParaRPr>
          </a:p>
        </p:txBody>
      </p:sp>
      <p:pic>
        <p:nvPicPr>
          <p:cNvPr id="4" name="Picture 2" descr="C:\Users\pramoda-e\Desktop\JIMDS_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0782"/>
            <a:ext cx="8763000" cy="1472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2122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676400" y="2971800"/>
            <a:ext cx="5458692" cy="1477328"/>
          </a:xfrm>
          <a:prstGeom prst="rect">
            <a:avLst/>
          </a:prstGeom>
        </p:spPr>
        <p:txBody>
          <a:bodyPr wrap="square">
            <a:spAutoFit/>
          </a:bodyPr>
          <a:lstStyle/>
          <a:p>
            <a:r>
              <a:rPr lang="en-US" sz="5400" b="1" i="1" dirty="0" smtClean="0">
                <a:solidFill>
                  <a:srgbClr val="7030A0"/>
                </a:solidFill>
                <a:latin typeface="Times New Roman" pitchFamily="18" charset="0"/>
                <a:cs typeface="Times New Roman" pitchFamily="18" charset="0"/>
              </a:rPr>
              <a:t>Research </a:t>
            </a:r>
            <a:r>
              <a:rPr lang="en-US" sz="5400" b="1" i="1" dirty="0">
                <a:solidFill>
                  <a:srgbClr val="7030A0"/>
                </a:solidFill>
                <a:latin typeface="Times New Roman" pitchFamily="18" charset="0"/>
                <a:cs typeface="Times New Roman" pitchFamily="18" charset="0"/>
              </a:rPr>
              <a:t>Interest</a:t>
            </a:r>
            <a:r>
              <a:rPr lang="en-US" sz="5400" b="1" i="1" dirty="0" smtClean="0">
                <a:solidFill>
                  <a:srgbClr val="7030A0"/>
                </a:solidFill>
                <a:latin typeface="Times New Roman" pitchFamily="18" charset="0"/>
                <a:cs typeface="Times New Roman" pitchFamily="18" charset="0"/>
              </a:rPr>
              <a:t>:</a:t>
            </a:r>
          </a:p>
          <a:p>
            <a:r>
              <a:rPr lang="en-IN" sz="3600" dirty="0">
                <a:latin typeface="Times New Roman" pitchFamily="18" charset="0"/>
                <a:cs typeface="Times New Roman" pitchFamily="18" charset="0"/>
              </a:rPr>
              <a:t>Orthodontics</a:t>
            </a:r>
            <a:endParaRPr lang="en-US" sz="3600" dirty="0" smtClean="0">
              <a:latin typeface="Times New Roman" pitchFamily="18" charset="0"/>
              <a:cs typeface="Times New Roman" pitchFamily="18" charset="0"/>
            </a:endParaRPr>
          </a:p>
        </p:txBody>
      </p:sp>
      <p:pic>
        <p:nvPicPr>
          <p:cNvPr id="4" name="Picture 2" descr="C:\Users\pramoda-e\Desktop\JIMDS_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0782"/>
            <a:ext cx="8763000" cy="1472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4385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1828800"/>
            <a:ext cx="8305800" cy="3016210"/>
          </a:xfrm>
          <a:prstGeom prst="rect">
            <a:avLst/>
          </a:prstGeom>
        </p:spPr>
        <p:txBody>
          <a:bodyPr wrap="square">
            <a:spAutoFit/>
          </a:bodyPr>
          <a:lstStyle/>
          <a:p>
            <a:r>
              <a:rPr lang="en-US" sz="5400" b="1" i="1" dirty="0" smtClean="0">
                <a:solidFill>
                  <a:srgbClr val="7030A0"/>
                </a:solidFill>
                <a:latin typeface="Times New Roman" pitchFamily="18" charset="0"/>
                <a:cs typeface="Times New Roman" pitchFamily="18" charset="0"/>
              </a:rPr>
              <a:t>Publications:</a:t>
            </a:r>
          </a:p>
          <a:p>
            <a:endParaRPr lang="en-US" sz="2800" b="1" i="1" dirty="0" smtClean="0">
              <a:solidFill>
                <a:srgbClr val="7030A0"/>
              </a:solidFill>
              <a:latin typeface="Times New Roman" pitchFamily="18" charset="0"/>
              <a:cs typeface="Times New Roman" pitchFamily="18" charset="0"/>
            </a:endParaRPr>
          </a:p>
          <a:p>
            <a:pPr marL="514350" indent="-514350">
              <a:buFont typeface="+mj-lt"/>
              <a:buAutoNum type="arabicPeriod"/>
            </a:pPr>
            <a:r>
              <a:rPr lang="en-IN" sz="3600" dirty="0">
                <a:latin typeface="Times New Roman" pitchFamily="18" charset="0"/>
                <a:cs typeface="Times New Roman" pitchFamily="18" charset="0"/>
              </a:rPr>
              <a:t>Al-</a:t>
            </a:r>
            <a:r>
              <a:rPr lang="en-IN" sz="3600" dirty="0" err="1">
                <a:latin typeface="Times New Roman" pitchFamily="18" charset="0"/>
                <a:cs typeface="Times New Roman" pitchFamily="18" charset="0"/>
              </a:rPr>
              <a:t>Zubair</a:t>
            </a:r>
            <a:r>
              <a:rPr lang="en-IN" sz="3600" dirty="0">
                <a:latin typeface="Times New Roman" pitchFamily="18" charset="0"/>
                <a:cs typeface="Times New Roman" pitchFamily="18" charset="0"/>
              </a:rPr>
              <a:t> NM (2015) Malocclusion and the Future of Orthodontics. J </a:t>
            </a:r>
            <a:r>
              <a:rPr lang="en-IN" sz="3600" dirty="0" err="1">
                <a:latin typeface="Times New Roman" pitchFamily="18" charset="0"/>
                <a:cs typeface="Times New Roman" pitchFamily="18" charset="0"/>
              </a:rPr>
              <a:t>Interdiscipl</a:t>
            </a:r>
            <a:r>
              <a:rPr lang="en-IN" sz="3600" dirty="0">
                <a:latin typeface="Times New Roman" pitchFamily="18" charset="0"/>
                <a:cs typeface="Times New Roman" pitchFamily="18" charset="0"/>
              </a:rPr>
              <a:t> Med Dent </a:t>
            </a:r>
            <a:r>
              <a:rPr lang="en-IN" sz="3600" dirty="0" err="1">
                <a:latin typeface="Times New Roman" pitchFamily="18" charset="0"/>
                <a:cs typeface="Times New Roman" pitchFamily="18" charset="0"/>
              </a:rPr>
              <a:t>Sci</a:t>
            </a:r>
            <a:r>
              <a:rPr lang="en-IN" sz="3600" dirty="0">
                <a:latin typeface="Times New Roman" pitchFamily="18" charset="0"/>
                <a:cs typeface="Times New Roman" pitchFamily="18" charset="0"/>
              </a:rPr>
              <a:t> 3</a:t>
            </a:r>
            <a:r>
              <a:rPr lang="en-IN" sz="3600" dirty="0" smtClean="0">
                <a:latin typeface="Times New Roman" pitchFamily="18" charset="0"/>
                <a:cs typeface="Times New Roman" pitchFamily="18" charset="0"/>
              </a:rPr>
              <a:t>: e103</a:t>
            </a:r>
            <a:r>
              <a:rPr lang="en-IN" sz="3600" dirty="0">
                <a:latin typeface="Times New Roman" pitchFamily="18" charset="0"/>
                <a:cs typeface="Times New Roman" pitchFamily="18" charset="0"/>
              </a:rPr>
              <a:t>.</a:t>
            </a:r>
            <a:endParaRPr lang="en-US" sz="3600" dirty="0" smtClean="0">
              <a:latin typeface="Times New Roman" pitchFamily="18" charset="0"/>
              <a:cs typeface="Times New Roman" pitchFamily="18" charset="0"/>
            </a:endParaRPr>
          </a:p>
        </p:txBody>
      </p:sp>
      <p:pic>
        <p:nvPicPr>
          <p:cNvPr id="4" name="Picture 2" descr="C:\Users\pramoda-e\Desktop\JIMDS_head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0782"/>
            <a:ext cx="8763000" cy="1472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79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6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IN" dirty="0"/>
              <a:t>JBR Journal of Interdisciplinary Medicine and Dental </a:t>
            </a:r>
            <a:r>
              <a:rPr lang="en-IN" dirty="0" smtClean="0"/>
              <a:t>Science</a:t>
            </a:r>
          </a:p>
          <a:p>
            <a:pPr>
              <a:defRPr/>
            </a:pPr>
            <a:r>
              <a:rPr lang="en-US" dirty="0" smtClean="0"/>
              <a:t>Related Journals</a:t>
            </a:r>
            <a:endParaRPr lang="en-US" dirty="0"/>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000" dirty="0">
                <a:solidFill>
                  <a:schemeClr val="bg1"/>
                </a:solidFill>
              </a:rPr>
              <a:t>Journal of Orthodontics &amp; </a:t>
            </a:r>
            <a:r>
              <a:rPr lang="en-US" sz="2000" dirty="0" smtClean="0">
                <a:solidFill>
                  <a:schemeClr val="bg1"/>
                </a:solidFill>
              </a:rPr>
              <a:t>Endodontics</a:t>
            </a:r>
          </a:p>
          <a:p>
            <a:pPr marL="342900" indent="-342900">
              <a:buFont typeface="Wingdings" panose="05000000000000000000" pitchFamily="2" charset="2"/>
              <a:buChar char="Ø"/>
              <a:defRPr/>
            </a:pPr>
            <a:r>
              <a:rPr lang="en-US" sz="2000" dirty="0" smtClean="0">
                <a:solidFill>
                  <a:schemeClr val="bg1"/>
                </a:solidFill>
                <a:latin typeface="Estrangelo Edessa" panose="03080600000000000000" pitchFamily="66" charset="0"/>
                <a:cs typeface="Estrangelo Edessa" panose="03080600000000000000" pitchFamily="66" charset="0"/>
              </a:rPr>
              <a:t>Dentistry</a:t>
            </a:r>
          </a:p>
          <a:p>
            <a:pPr marL="342900" indent="-342900">
              <a:buFont typeface="Wingdings" panose="05000000000000000000" pitchFamily="2" charset="2"/>
              <a:buChar char="Ø"/>
              <a:defRPr/>
            </a:pPr>
            <a:r>
              <a:rPr lang="en-US" sz="2000" dirty="0" smtClean="0">
                <a:solidFill>
                  <a:schemeClr val="bg1"/>
                </a:solidFill>
                <a:latin typeface="Estrangelo Edessa" panose="03080600000000000000" pitchFamily="66" charset="0"/>
                <a:cs typeface="Estrangelo Edessa" panose="03080600000000000000" pitchFamily="66" charset="0"/>
              </a:rPr>
              <a:t>Journal of Dental Sciences</a:t>
            </a: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Dental Health: Current </a:t>
            </a:r>
            <a:r>
              <a:rPr lang="en-US" sz="2000" dirty="0" smtClean="0">
                <a:solidFill>
                  <a:schemeClr val="bg1"/>
                </a:solidFill>
                <a:latin typeface="Estrangelo Edessa" panose="03080600000000000000" pitchFamily="66" charset="0"/>
                <a:cs typeface="Estrangelo Edessa" panose="03080600000000000000" pitchFamily="66" charset="0"/>
              </a:rPr>
              <a:t>Research</a:t>
            </a: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Oral Health Case </a:t>
            </a:r>
            <a:r>
              <a:rPr lang="en-US" sz="2000" dirty="0" smtClean="0">
                <a:solidFill>
                  <a:schemeClr val="bg1"/>
                </a:solidFill>
                <a:latin typeface="Estrangelo Edessa" panose="03080600000000000000" pitchFamily="66" charset="0"/>
                <a:cs typeface="Estrangelo Edessa" panose="03080600000000000000" pitchFamily="66" charset="0"/>
              </a:rPr>
              <a:t>Reports</a:t>
            </a:r>
          </a:p>
          <a:p>
            <a:pPr marL="342900" indent="-342900">
              <a:buFont typeface="Wingdings" panose="05000000000000000000" pitchFamily="2" charset="2"/>
              <a:buChar char="Ø"/>
              <a:defRPr/>
            </a:pPr>
            <a:r>
              <a:rPr lang="en-IN" sz="2000" dirty="0">
                <a:solidFill>
                  <a:schemeClr val="bg1"/>
                </a:solidFill>
                <a:latin typeface="Estrangelo Edessa" panose="03080600000000000000" pitchFamily="66" charset="0"/>
                <a:cs typeface="Estrangelo Edessa" panose="03080600000000000000" pitchFamily="66" charset="0"/>
              </a:rPr>
              <a:t>Journal of Oral Hygiene &amp; </a:t>
            </a:r>
            <a:r>
              <a:rPr lang="en-IN" sz="2000" dirty="0" smtClean="0">
                <a:solidFill>
                  <a:schemeClr val="bg1"/>
                </a:solidFill>
                <a:latin typeface="Estrangelo Edessa" panose="03080600000000000000" pitchFamily="66" charset="0"/>
                <a:cs typeface="Estrangelo Edessa" panose="03080600000000000000" pitchFamily="66" charset="0"/>
              </a:rPr>
              <a:t>Health</a:t>
            </a:r>
          </a:p>
          <a:p>
            <a:pPr marL="342900" indent="-342900">
              <a:buFont typeface="Wingdings" panose="05000000000000000000" pitchFamily="2" charset="2"/>
              <a:buChar char="Ø"/>
              <a:defRPr/>
            </a:pPr>
            <a:r>
              <a:rPr lang="en-IN" sz="2000" dirty="0">
                <a:solidFill>
                  <a:schemeClr val="bg1"/>
                </a:solidFill>
                <a:latin typeface="Estrangelo Edessa" panose="03080600000000000000" pitchFamily="66" charset="0"/>
                <a:cs typeface="Estrangelo Edessa" panose="03080600000000000000" pitchFamily="66" charset="0"/>
              </a:rPr>
              <a:t>Oral Health and Dental </a:t>
            </a:r>
            <a:r>
              <a:rPr lang="en-IN" sz="2000" dirty="0" smtClean="0">
                <a:solidFill>
                  <a:schemeClr val="bg1"/>
                </a:solidFill>
                <a:latin typeface="Estrangelo Edessa" panose="03080600000000000000" pitchFamily="66" charset="0"/>
                <a:cs typeface="Estrangelo Edessa" panose="03080600000000000000" pitchFamily="66" charset="0"/>
              </a:rPr>
              <a:t>Management</a:t>
            </a:r>
          </a:p>
          <a:p>
            <a:pPr marL="342900" indent="-342900">
              <a:buFont typeface="Wingdings" panose="05000000000000000000" pitchFamily="2" charset="2"/>
              <a:buChar char="Ø"/>
              <a:defRPr/>
            </a:pPr>
            <a:r>
              <a:rPr lang="en-IN" sz="2000" dirty="0">
                <a:solidFill>
                  <a:schemeClr val="bg1"/>
                </a:solidFill>
                <a:latin typeface="Estrangelo Edessa" panose="03080600000000000000" pitchFamily="66" charset="0"/>
                <a:cs typeface="Estrangelo Edessa" panose="03080600000000000000" pitchFamily="66" charset="0"/>
              </a:rPr>
              <a:t>Dental Implants and Dentures: Open Access</a:t>
            </a:r>
            <a:endParaRPr lang="en-US" sz="2000" dirty="0">
              <a:solidFill>
                <a:schemeClr val="bg1"/>
              </a:solidFill>
              <a:latin typeface="Estrangelo Edessa" panose="03080600000000000000" pitchFamily="66" charset="0"/>
              <a:cs typeface="Estrangelo Edessa" panose="03080600000000000000" pitchFamily="66" charset="0"/>
            </a:endParaRPr>
          </a:p>
        </p:txBody>
      </p:sp>
      <p:pic>
        <p:nvPicPr>
          <p:cNvPr id="8" name="Picture 7" descr="http://midgleydental.com/cosmetic/files/BIG4.-cosmetic-dentistry.jp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91545" y="3881457"/>
            <a:ext cx="4052455" cy="30765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79646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7</a:t>
            </a:r>
            <a:r>
              <a:rPr lang="en-IN" baseline="30000" dirty="0"/>
              <a:t>th </a:t>
            </a:r>
            <a:r>
              <a:rPr lang="en-IN" dirty="0"/>
              <a:t>International Conference and Exhibition </a:t>
            </a:r>
            <a:r>
              <a:rPr lang="en-IN" dirty="0" smtClean="0"/>
              <a:t>on Dentistry </a:t>
            </a:r>
            <a:r>
              <a:rPr lang="en-IN" dirty="0"/>
              <a:t>&amp; Oral </a:t>
            </a:r>
            <a:r>
              <a:rPr lang="en-IN" dirty="0" smtClean="0"/>
              <a:t>Care</a:t>
            </a:r>
          </a:p>
          <a:p>
            <a:pPr marL="285750" indent="-285750">
              <a:buFont typeface="Wingdings" panose="05000000000000000000" pitchFamily="2" charset="2"/>
              <a:buChar char="Ø"/>
              <a:defRPr/>
            </a:pPr>
            <a:r>
              <a:rPr lang="en-IN" dirty="0"/>
              <a:t>International Conference </a:t>
            </a:r>
            <a:r>
              <a:rPr lang="en-IN" dirty="0" smtClean="0"/>
              <a:t>on Orthodontics </a:t>
            </a:r>
            <a:r>
              <a:rPr lang="en-IN" dirty="0"/>
              <a:t>and Dental </a:t>
            </a:r>
            <a:r>
              <a:rPr lang="en-IN" dirty="0" smtClean="0"/>
              <a:t>Implants</a:t>
            </a:r>
          </a:p>
          <a:p>
            <a:pPr marL="285750" indent="-285750">
              <a:buFont typeface="Wingdings" panose="05000000000000000000" pitchFamily="2" charset="2"/>
              <a:buChar char="Ø"/>
              <a:defRPr/>
            </a:pPr>
            <a:r>
              <a:rPr lang="en-US" dirty="0"/>
              <a:t>9</a:t>
            </a:r>
            <a:r>
              <a:rPr lang="en-US" baseline="30000" dirty="0"/>
              <a:t>th </a:t>
            </a:r>
            <a:r>
              <a:rPr lang="en-US" dirty="0"/>
              <a:t>World Dental </a:t>
            </a:r>
            <a:r>
              <a:rPr lang="en-US" dirty="0" smtClean="0"/>
              <a:t>Congress</a:t>
            </a:r>
          </a:p>
          <a:p>
            <a:pPr marL="285750" indent="-285750">
              <a:buFont typeface="Wingdings" panose="05000000000000000000" pitchFamily="2" charset="2"/>
              <a:buChar char="Ø"/>
              <a:defRPr/>
            </a:pPr>
            <a:r>
              <a:rPr lang="en-IN" dirty="0"/>
              <a:t>International Conference </a:t>
            </a:r>
            <a:r>
              <a:rPr lang="en-IN" dirty="0" smtClean="0"/>
              <a:t>on Periodontics </a:t>
            </a:r>
            <a:r>
              <a:rPr lang="en-IN" dirty="0"/>
              <a:t>and </a:t>
            </a:r>
            <a:r>
              <a:rPr lang="en-IN" dirty="0" smtClean="0"/>
              <a:t>Prosthodontics</a:t>
            </a:r>
          </a:p>
          <a:p>
            <a:pPr marL="285750" indent="-285750">
              <a:buFont typeface="Wingdings" panose="05000000000000000000" pitchFamily="2" charset="2"/>
              <a:buChar char="Ø"/>
              <a:defRPr/>
            </a:pPr>
            <a:r>
              <a:rPr lang="en-IN" dirty="0"/>
              <a:t>10</a:t>
            </a:r>
            <a:r>
              <a:rPr lang="en-IN" baseline="30000" dirty="0"/>
              <a:t>th </a:t>
            </a:r>
            <a:r>
              <a:rPr lang="en-IN" dirty="0"/>
              <a:t>World Dental Convention and </a:t>
            </a:r>
            <a:r>
              <a:rPr lang="en-IN" dirty="0" smtClean="0"/>
              <a:t>Expo</a:t>
            </a:r>
          </a:p>
          <a:p>
            <a:pPr marL="285750" indent="-285750">
              <a:buFont typeface="Wingdings" panose="05000000000000000000" pitchFamily="2" charset="2"/>
              <a:buChar char="Ø"/>
              <a:defRPr/>
            </a:pPr>
            <a:r>
              <a:rPr lang="en-IN" dirty="0"/>
              <a:t>11</a:t>
            </a:r>
            <a:r>
              <a:rPr lang="en-IN" baseline="30000" dirty="0"/>
              <a:t>th</a:t>
            </a:r>
            <a:r>
              <a:rPr lang="en-IN" dirty="0"/>
              <a:t> Asia Pacific Congress &amp; Expo </a:t>
            </a:r>
            <a:r>
              <a:rPr lang="en-IN" dirty="0" smtClean="0"/>
              <a:t>on Dental </a:t>
            </a:r>
            <a:r>
              <a:rPr lang="en-IN" dirty="0"/>
              <a:t>and Oral </a:t>
            </a:r>
            <a:r>
              <a:rPr lang="en-IN" dirty="0" smtClean="0"/>
              <a:t>Health</a:t>
            </a:r>
          </a:p>
          <a:p>
            <a:pPr marL="285750" indent="-285750">
              <a:buFont typeface="Wingdings" panose="05000000000000000000" pitchFamily="2" charset="2"/>
              <a:buChar char="Ø"/>
              <a:defRPr/>
            </a:pPr>
            <a:r>
              <a:rPr lang="en-IN" dirty="0"/>
              <a:t>12</a:t>
            </a:r>
            <a:r>
              <a:rPr lang="en-IN" baseline="30000" dirty="0"/>
              <a:t>th </a:t>
            </a:r>
            <a:r>
              <a:rPr lang="en-IN" dirty="0"/>
              <a:t>International Conference </a:t>
            </a:r>
            <a:r>
              <a:rPr lang="en-IN" dirty="0" smtClean="0"/>
              <a:t>on Dental </a:t>
            </a:r>
            <a:r>
              <a:rPr lang="en-IN" dirty="0"/>
              <a:t>Medicine</a:t>
            </a:r>
            <a:endParaRPr lang="en-US" dirty="0" smtClean="0"/>
          </a:p>
          <a:p>
            <a:pPr marL="285750" indent="-285750">
              <a:buFont typeface="Wingdings" panose="05000000000000000000" pitchFamily="2" charset="2"/>
              <a:buChar char="Ø"/>
              <a:defRPr/>
            </a:pPr>
            <a:r>
              <a:rPr lang="en-IN" dirty="0"/>
              <a:t>16</a:t>
            </a:r>
            <a:r>
              <a:rPr lang="en-IN" baseline="30000" dirty="0"/>
              <a:t>th</a:t>
            </a:r>
            <a:r>
              <a:rPr lang="en-IN" dirty="0"/>
              <a:t> Euro Congress </a:t>
            </a:r>
            <a:r>
              <a:rPr lang="en-IN" dirty="0" err="1"/>
              <a:t>onDental</a:t>
            </a:r>
            <a:r>
              <a:rPr lang="en-IN" dirty="0"/>
              <a:t> &amp; Oral </a:t>
            </a:r>
            <a:r>
              <a:rPr lang="en-IN" dirty="0" smtClean="0"/>
              <a:t>Health</a:t>
            </a:r>
            <a:endParaRPr lang="en-IN" dirty="0"/>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IN" sz="2400" b="1" dirty="0"/>
              <a:t>JBR Journal of Interdisciplinary Medicine and Dental </a:t>
            </a:r>
            <a:r>
              <a:rPr lang="en-IN" sz="2400" b="1" dirty="0" smtClean="0"/>
              <a:t>Science</a:t>
            </a:r>
            <a:r>
              <a:rPr lang="en-US" sz="3600" dirty="0" smtClean="0"/>
              <a:t/>
            </a:r>
            <a:br>
              <a:rPr lang="en-US" sz="3600" dirty="0" smtClean="0"/>
            </a:br>
            <a:r>
              <a:rPr lang="en-US" sz="2400" dirty="0" smtClean="0"/>
              <a:t>Related Conferences</a:t>
            </a:r>
            <a:endParaRPr lang="en-US" sz="2400" dirty="0"/>
          </a:p>
        </p:txBody>
      </p:sp>
    </p:spTree>
    <p:extLst>
      <p:ext uri="{BB962C8B-B14F-4D97-AF65-F5344CB8AC3E}">
        <p14:creationId xmlns:p14="http://schemas.microsoft.com/office/powerpoint/2010/main" val="41475768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50733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1954</TotalTime>
  <Words>472</Words>
  <Application>Microsoft Office PowerPoint</Application>
  <PresentationFormat>On-screen Show (4:3)</PresentationFormat>
  <Paragraphs>46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Pramoda Earla</dc:creator>
  <cp:lastModifiedBy>Pramoda</cp:lastModifiedBy>
  <cp:revision>264</cp:revision>
  <dcterms:created xsi:type="dcterms:W3CDTF">2014-10-14T11:42:21Z</dcterms:created>
  <dcterms:modified xsi:type="dcterms:W3CDTF">2015-10-29T13:06:04Z</dcterms:modified>
</cp:coreProperties>
</file>