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60" r:id="rId4"/>
    <p:sldId id="261" r:id="rId5"/>
    <p:sldId id="262" r:id="rId6"/>
    <p:sldId id="257" r:id="rId7"/>
    <p:sldId id="263" r:id="rId8"/>
    <p:sldId id="264" r:id="rId9"/>
    <p:sldId id="265" r:id="rId10"/>
    <p:sldId id="266" r:id="rId11"/>
    <p:sldId id="272" r:id="rId12"/>
    <p:sldId id="271" r:id="rId13"/>
    <p:sldId id="270" r:id="rId14"/>
    <p:sldId id="269" r:id="rId15"/>
    <p:sldId id="273" r:id="rId16"/>
    <p:sldId id="274"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E7FC64F-860C-4632-8F6B-5458A6C68C6A}" type="datetimeFigureOut">
              <a:rPr lang="fr-FR" smtClean="0"/>
              <a:t>19/10/2015</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054AB3D-2745-413D-8F34-E092741C1A40}"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E7FC64F-860C-4632-8F6B-5458A6C68C6A}" type="datetimeFigureOut">
              <a:rPr lang="fr-FR" smtClean="0"/>
              <a:t>19/10/2015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BE7FC64F-860C-4632-8F6B-5458A6C68C6A}" type="datetimeFigureOut">
              <a:rPr lang="fr-FR" smtClean="0"/>
              <a:t>19/10/2015</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054AB3D-2745-413D-8F34-E092741C1A40}"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E7FC64F-860C-4632-8F6B-5458A6C68C6A}" type="datetimeFigureOut">
              <a:rPr lang="fr-FR" smtClean="0"/>
              <a:t>19/10/2015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E7FC64F-860C-4632-8F6B-5458A6C68C6A}" type="datetimeFigureOut">
              <a:rPr lang="fr-FR" smtClean="0"/>
              <a:t>19/10/2015</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6054AB3D-2745-413D-8F34-E092741C1A40}"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E7FC64F-860C-4632-8F6B-5458A6C68C6A}" type="datetimeFigureOut">
              <a:rPr lang="fr-FR" smtClean="0"/>
              <a:t>19/10/2015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E7FC64F-860C-4632-8F6B-5458A6C68C6A}" type="datetimeFigureOut">
              <a:rPr lang="fr-FR" smtClean="0"/>
              <a:t>19/10/2015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BE7FC64F-860C-4632-8F6B-5458A6C68C6A}" type="datetimeFigureOut">
              <a:rPr lang="fr-FR" smtClean="0"/>
              <a:t>19/10/2015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BE7FC64F-860C-4632-8F6B-5458A6C68C6A}" type="datetimeFigureOut">
              <a:rPr lang="fr-FR" smtClean="0"/>
              <a:t>19/10/2015</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E7FC64F-860C-4632-8F6B-5458A6C68C6A}" type="datetimeFigureOut">
              <a:rPr lang="fr-FR" smtClean="0"/>
              <a:t>19/10/2015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54AB3D-2745-413D-8F34-E092741C1A40}"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BE7FC64F-860C-4632-8F6B-5458A6C68C6A}" type="datetimeFigureOut">
              <a:rPr lang="fr-FR" smtClean="0"/>
              <a:t>19/10/2015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54AB3D-2745-413D-8F34-E092741C1A40}" type="slidenum">
              <a:rPr lang="fr-FR" smtClean="0"/>
              <a:t>‹#›</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E7FC64F-860C-4632-8F6B-5458A6C68C6A}" type="datetimeFigureOut">
              <a:rPr lang="fr-FR" smtClean="0"/>
              <a:t>19/10/2015</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054AB3D-2745-413D-8F34-E092741C1A40}"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ciencecentral.org/journals/haematology-thromboembolic-diseases.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85344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esciencecentral.org/journals/haematology-thromboembolic-diseases.php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228600" y="41275"/>
            <a:ext cx="87630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4129951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44824"/>
            <a:ext cx="7239000" cy="680068"/>
          </a:xfrm>
        </p:spPr>
        <p:txBody>
          <a:bodyPr>
            <a:normAutofit/>
          </a:bodyPr>
          <a:lstStyle/>
          <a:p>
            <a:pPr algn="ctr"/>
            <a:r>
              <a:rPr lang="en-US" dirty="0" smtClean="0">
                <a:solidFill>
                  <a:schemeClr val="tx1"/>
                </a:solidFill>
              </a:rPr>
              <a:t>Publications </a:t>
            </a:r>
            <a:r>
              <a:rPr lang="en-US" dirty="0" err="1">
                <a:solidFill>
                  <a:schemeClr val="tx1"/>
                </a:solidFill>
              </a:rPr>
              <a:t>cont</a:t>
            </a:r>
            <a:r>
              <a:rPr lang="en-US"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323528" y="2852936"/>
            <a:ext cx="7200800" cy="3672408"/>
          </a:xfrm>
        </p:spPr>
        <p:txBody>
          <a:bodyPr>
            <a:normAutofit lnSpcReduction="10000"/>
          </a:bodyPr>
          <a:lstStyle/>
          <a:p>
            <a:pPr lvl="3"/>
            <a:r>
              <a:rPr lang="en-US" b="1" dirty="0">
                <a:solidFill>
                  <a:schemeClr val="tx1"/>
                </a:solidFill>
              </a:rPr>
              <a:t>Nadia El </a:t>
            </a:r>
            <a:r>
              <a:rPr lang="en-US" b="1" dirty="0" err="1">
                <a:solidFill>
                  <a:schemeClr val="tx1"/>
                </a:solidFill>
              </a:rPr>
              <a:t>kadmiri</a:t>
            </a:r>
            <a:r>
              <a:rPr lang="en-US" b="1" dirty="0">
                <a:solidFill>
                  <a:schemeClr val="tx1"/>
                </a:solidFill>
              </a:rPr>
              <a:t>, Nabil </a:t>
            </a:r>
            <a:r>
              <a:rPr lang="en-US" b="1" dirty="0" err="1">
                <a:solidFill>
                  <a:schemeClr val="tx1"/>
                </a:solidFill>
              </a:rPr>
              <a:t>Zaid</a:t>
            </a:r>
            <a:r>
              <a:rPr lang="en-US" b="1" dirty="0">
                <a:solidFill>
                  <a:schemeClr val="tx1"/>
                </a:solidFill>
              </a:rPr>
              <a:t>, </a:t>
            </a:r>
            <a:r>
              <a:rPr lang="en-US" b="1" dirty="0" err="1">
                <a:solidFill>
                  <a:schemeClr val="tx1"/>
                </a:solidFill>
              </a:rPr>
              <a:t>Younes</a:t>
            </a:r>
            <a:r>
              <a:rPr lang="en-US" b="1" dirty="0">
                <a:solidFill>
                  <a:schemeClr val="tx1"/>
                </a:solidFill>
              </a:rPr>
              <a:t> </a:t>
            </a:r>
            <a:r>
              <a:rPr lang="en-US" b="1" dirty="0" err="1">
                <a:solidFill>
                  <a:schemeClr val="tx1"/>
                </a:solidFill>
              </a:rPr>
              <a:t>Zaid</a:t>
            </a:r>
            <a:r>
              <a:rPr lang="en-US" b="1" dirty="0">
                <a:solidFill>
                  <a:schemeClr val="tx1"/>
                </a:solidFill>
              </a:rPr>
              <a:t>, A. TADEVOSYAN, Ahmed </a:t>
            </a:r>
            <a:r>
              <a:rPr lang="en-US" b="1" dirty="0" err="1">
                <a:solidFill>
                  <a:schemeClr val="tx1"/>
                </a:solidFill>
              </a:rPr>
              <a:t>Hachem</a:t>
            </a:r>
            <a:r>
              <a:rPr lang="en-US" b="1" dirty="0">
                <a:solidFill>
                  <a:schemeClr val="tx1"/>
                </a:solidFill>
              </a:rPr>
              <a:t>, </a:t>
            </a:r>
            <a:r>
              <a:rPr lang="en-US" b="1" dirty="0" err="1">
                <a:solidFill>
                  <a:schemeClr val="tx1"/>
                </a:solidFill>
              </a:rPr>
              <a:t>Marrie</a:t>
            </a:r>
            <a:r>
              <a:rPr lang="en-US" b="1" dirty="0">
                <a:solidFill>
                  <a:schemeClr val="tx1"/>
                </a:solidFill>
              </a:rPr>
              <a:t>- Pierre </a:t>
            </a:r>
            <a:r>
              <a:rPr lang="en-US" b="1" dirty="0" err="1">
                <a:solidFill>
                  <a:schemeClr val="tx1"/>
                </a:solidFill>
              </a:rPr>
              <a:t>Dubé</a:t>
            </a:r>
            <a:r>
              <a:rPr lang="en-US" b="1" dirty="0">
                <a:solidFill>
                  <a:schemeClr val="tx1"/>
                </a:solidFill>
              </a:rPr>
              <a:t>, Khalil </a:t>
            </a:r>
            <a:r>
              <a:rPr lang="en-US" b="1" dirty="0" err="1">
                <a:solidFill>
                  <a:schemeClr val="tx1"/>
                </a:solidFill>
              </a:rPr>
              <a:t>Hamzi</a:t>
            </a:r>
            <a:r>
              <a:rPr lang="en-US" b="1" dirty="0">
                <a:solidFill>
                  <a:schemeClr val="tx1"/>
                </a:solidFill>
              </a:rPr>
              <a:t>, </a:t>
            </a:r>
            <a:r>
              <a:rPr lang="en-US" b="1" dirty="0" err="1">
                <a:solidFill>
                  <a:schemeClr val="tx1"/>
                </a:solidFill>
              </a:rPr>
              <a:t>Bouchra</a:t>
            </a:r>
            <a:r>
              <a:rPr lang="en-US" b="1" dirty="0">
                <a:solidFill>
                  <a:schemeClr val="tx1"/>
                </a:solidFill>
              </a:rPr>
              <a:t> El </a:t>
            </a:r>
            <a:r>
              <a:rPr lang="en-US" b="1" dirty="0" err="1">
                <a:solidFill>
                  <a:schemeClr val="tx1"/>
                </a:solidFill>
              </a:rPr>
              <a:t>Moutawakil</a:t>
            </a:r>
            <a:r>
              <a:rPr lang="en-US" b="1" dirty="0">
                <a:solidFill>
                  <a:schemeClr val="tx1"/>
                </a:solidFill>
              </a:rPr>
              <a:t>, </a:t>
            </a:r>
            <a:r>
              <a:rPr lang="en-US" b="1" dirty="0" err="1">
                <a:solidFill>
                  <a:schemeClr val="tx1"/>
                </a:solidFill>
              </a:rPr>
              <a:t>Ilham</a:t>
            </a:r>
            <a:r>
              <a:rPr lang="en-US" b="1" dirty="0">
                <a:solidFill>
                  <a:schemeClr val="tx1"/>
                </a:solidFill>
              </a:rPr>
              <a:t> </a:t>
            </a:r>
            <a:r>
              <a:rPr lang="en-US" b="1" dirty="0" err="1">
                <a:solidFill>
                  <a:schemeClr val="tx1"/>
                </a:solidFill>
              </a:rPr>
              <a:t>Slassi</a:t>
            </a:r>
            <a:r>
              <a:rPr lang="en-US" b="1" dirty="0">
                <a:solidFill>
                  <a:schemeClr val="tx1"/>
                </a:solidFill>
              </a:rPr>
              <a:t>, </a:t>
            </a:r>
            <a:r>
              <a:rPr lang="en-US" b="1" dirty="0" err="1">
                <a:solidFill>
                  <a:schemeClr val="tx1"/>
                </a:solidFill>
              </a:rPr>
              <a:t>Sellama</a:t>
            </a:r>
            <a:r>
              <a:rPr lang="en-US" b="1" dirty="0">
                <a:solidFill>
                  <a:schemeClr val="tx1"/>
                </a:solidFill>
              </a:rPr>
              <a:t> </a:t>
            </a:r>
            <a:r>
              <a:rPr lang="en-US" b="1" dirty="0" err="1">
                <a:solidFill>
                  <a:schemeClr val="tx1"/>
                </a:solidFill>
              </a:rPr>
              <a:t>Nadifi</a:t>
            </a:r>
            <a:r>
              <a:rPr lang="en-US" b="1" dirty="0">
                <a:solidFill>
                  <a:schemeClr val="tx1"/>
                </a:solidFill>
              </a:rPr>
              <a:t>. Novel </a:t>
            </a:r>
            <a:r>
              <a:rPr lang="en-US" b="1" dirty="0" err="1">
                <a:solidFill>
                  <a:schemeClr val="tx1"/>
                </a:solidFill>
              </a:rPr>
              <a:t>Presenilin</a:t>
            </a:r>
            <a:r>
              <a:rPr lang="en-US" b="1" dirty="0">
                <a:solidFill>
                  <a:schemeClr val="tx1"/>
                </a:solidFill>
              </a:rPr>
              <a:t> Mutations within Moroccan Patients with Early-Onset Alzheimer’s Disease. Neuroscience 269 (2014) 215–222.</a:t>
            </a:r>
          </a:p>
          <a:p>
            <a:pPr lvl="3"/>
            <a:r>
              <a:rPr lang="fr-FR" b="1" dirty="0">
                <a:solidFill>
                  <a:schemeClr val="tx1"/>
                </a:solidFill>
              </a:rPr>
              <a:t>Nadia EL KADMIRI, Younes ZAID, Khalil HAMZI, </a:t>
            </a:r>
            <a:r>
              <a:rPr lang="fr-FR" b="1" dirty="0" err="1">
                <a:solidFill>
                  <a:schemeClr val="tx1"/>
                </a:solidFill>
              </a:rPr>
              <a:t>Sellama</a:t>
            </a:r>
            <a:r>
              <a:rPr lang="fr-FR" b="1" dirty="0">
                <a:solidFill>
                  <a:schemeClr val="tx1"/>
                </a:solidFill>
              </a:rPr>
              <a:t> NADIFI, Ilham SLASSI, Bouchra EL MOUTAWAKIL. Présentation clinique de cas marocains atteints de la maladie d’Alzheimer. Encéphale data in </a:t>
            </a:r>
            <a:r>
              <a:rPr lang="fr-FR" b="1" dirty="0" err="1">
                <a:solidFill>
                  <a:schemeClr val="tx1"/>
                </a:solidFill>
              </a:rPr>
              <a:t>press</a:t>
            </a:r>
            <a:r>
              <a:rPr lang="fr-FR" b="1" dirty="0">
                <a:solidFill>
                  <a:schemeClr val="tx1"/>
                </a:solidFill>
              </a:rPr>
              <a:t>.</a:t>
            </a:r>
          </a:p>
        </p:txBody>
      </p:sp>
      <p:pic>
        <p:nvPicPr>
          <p:cNvPr id="4098"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760"/>
            <a:ext cx="7239000" cy="792088"/>
          </a:xfrm>
        </p:spPr>
        <p:txBody>
          <a:bodyPr/>
          <a:lstStyle/>
          <a:p>
            <a:r>
              <a:rPr lang="en-US" dirty="0">
                <a:solidFill>
                  <a:schemeClr val="tx1"/>
                </a:solidFill>
              </a:rPr>
              <a:t>Publications </a:t>
            </a:r>
            <a:r>
              <a:rPr lang="en-US" dirty="0" err="1">
                <a:solidFill>
                  <a:schemeClr val="tx1"/>
                </a:solidFill>
              </a:rPr>
              <a:t>cont</a:t>
            </a:r>
            <a:r>
              <a:rPr lang="en-US" dirty="0">
                <a:solidFill>
                  <a:schemeClr val="tx1"/>
                </a:solidFill>
              </a:rPr>
              <a:t>…</a:t>
            </a:r>
            <a:endParaRPr lang="en-US" dirty="0"/>
          </a:p>
        </p:txBody>
      </p:sp>
      <p:sp>
        <p:nvSpPr>
          <p:cNvPr id="3" name="Content Placeholder 2"/>
          <p:cNvSpPr>
            <a:spLocks noGrp="1"/>
          </p:cNvSpPr>
          <p:nvPr>
            <p:ph idx="1"/>
          </p:nvPr>
        </p:nvSpPr>
        <p:spPr>
          <a:xfrm>
            <a:off x="457200" y="3284984"/>
            <a:ext cx="7239000" cy="3170752"/>
          </a:xfrm>
        </p:spPr>
        <p:txBody>
          <a:bodyPr/>
          <a:lstStyle/>
          <a:p>
            <a:r>
              <a:rPr lang="en-US" dirty="0"/>
              <a:t>Khalil </a:t>
            </a:r>
            <a:r>
              <a:rPr lang="en-US" dirty="0" err="1"/>
              <a:t>Hamzi</a:t>
            </a:r>
            <a:r>
              <a:rPr lang="en-US" dirty="0"/>
              <a:t>, </a:t>
            </a:r>
            <a:r>
              <a:rPr lang="en-US" dirty="0" err="1"/>
              <a:t>Brehima</a:t>
            </a:r>
            <a:r>
              <a:rPr lang="en-US" dirty="0"/>
              <a:t> DIAKITE, Nadia El </a:t>
            </a:r>
            <a:r>
              <a:rPr lang="en-US" dirty="0" err="1"/>
              <a:t>Kadmiri</a:t>
            </a:r>
            <a:r>
              <a:rPr lang="en-US" dirty="0"/>
              <a:t>, </a:t>
            </a:r>
            <a:r>
              <a:rPr lang="en-US" dirty="0" err="1"/>
              <a:t>Ilham</a:t>
            </a:r>
            <a:r>
              <a:rPr lang="en-US" dirty="0"/>
              <a:t> SLASSI, </a:t>
            </a:r>
            <a:r>
              <a:rPr lang="en-US" dirty="0" err="1"/>
              <a:t>Sellama</a:t>
            </a:r>
            <a:r>
              <a:rPr lang="en-US" dirty="0"/>
              <a:t> SLASSI. The Genetics of Brain Small-Vessel Disease : what's New ?. Journal of Molecular Neuroscience data in press.</a:t>
            </a:r>
          </a:p>
        </p:txBody>
      </p:sp>
      <p:pic>
        <p:nvPicPr>
          <p:cNvPr id="13314"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024"/>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419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708920"/>
            <a:ext cx="4860032" cy="3801758"/>
          </a:xfrm>
        </p:spPr>
        <p:txBody>
          <a:bodyPr>
            <a:normAutofit lnSpcReduction="10000"/>
          </a:bodyPr>
          <a:lstStyle/>
          <a:p>
            <a:pPr marL="0" indent="0">
              <a:buNone/>
              <a:defRPr/>
            </a:pPr>
            <a:endParaRPr lang="en-US" dirty="0" smtClean="0"/>
          </a:p>
          <a:p>
            <a:pPr>
              <a:buFont typeface="Wingdings" pitchFamily="2" charset="2"/>
              <a:buChar char="q"/>
              <a:defRPr/>
            </a:pPr>
            <a:r>
              <a:rPr lang="en-US" b="1" dirty="0" smtClean="0"/>
              <a:t>Molecular </a:t>
            </a:r>
            <a:r>
              <a:rPr lang="en-US" b="1" dirty="0"/>
              <a:t>Cloning &amp; Genetic Recombination </a:t>
            </a:r>
            <a:endParaRPr lang="en-US" b="1" dirty="0" smtClean="0"/>
          </a:p>
          <a:p>
            <a:pPr>
              <a:buFont typeface="Wingdings" pitchFamily="2" charset="2"/>
              <a:buChar char="q"/>
              <a:defRPr/>
            </a:pPr>
            <a:r>
              <a:rPr lang="en-US" b="1" dirty="0"/>
              <a:t>Genetic Syndromes &amp; Gene Therapy </a:t>
            </a:r>
            <a:endParaRPr lang="en-US" b="1" dirty="0" smtClean="0"/>
          </a:p>
          <a:p>
            <a:pPr>
              <a:buFont typeface="Wingdings" pitchFamily="2" charset="2"/>
              <a:buChar char="q"/>
              <a:defRPr/>
            </a:pPr>
            <a:r>
              <a:rPr lang="en-US" b="1" dirty="0"/>
              <a:t> Molecular and Genetic          Medicine</a:t>
            </a:r>
            <a:r>
              <a:rPr lang="en-US" dirty="0"/>
              <a:t/>
            </a:r>
            <a:br>
              <a:rPr lang="en-US" dirty="0"/>
            </a:br>
            <a:r>
              <a:rPr lang="en-US" dirty="0"/>
              <a:t/>
            </a:r>
            <a:br>
              <a:rPr lang="en-US" dirty="0"/>
            </a:br>
            <a:endParaRPr lang="en-US" sz="2600" dirty="0" smtClean="0"/>
          </a:p>
        </p:txBody>
      </p:sp>
      <p:sp>
        <p:nvSpPr>
          <p:cNvPr id="8" name="Titre 1"/>
          <p:cNvSpPr>
            <a:spLocks noGrp="1"/>
          </p:cNvSpPr>
          <p:nvPr>
            <p:ph type="title"/>
          </p:nvPr>
        </p:nvSpPr>
        <p:spPr>
          <a:xfrm>
            <a:off x="430699" y="1700808"/>
            <a:ext cx="7239000" cy="680068"/>
          </a:xfrm>
        </p:spPr>
        <p:txBody>
          <a:bodyPr>
            <a:normAutofit/>
          </a:bodyPr>
          <a:lstStyle/>
          <a:p>
            <a:pPr algn="ctr"/>
            <a:r>
              <a:rPr lang="fr-FR" dirty="0" err="1" smtClean="0">
                <a:solidFill>
                  <a:schemeClr val="tx1"/>
                </a:solidFill>
              </a:rPr>
              <a:t>Related</a:t>
            </a:r>
            <a:r>
              <a:rPr lang="fr-FR" dirty="0" smtClean="0">
                <a:solidFill>
                  <a:schemeClr val="tx1"/>
                </a:solidFill>
              </a:rPr>
              <a:t> </a:t>
            </a:r>
            <a:r>
              <a:rPr lang="fr-FR" dirty="0" err="1" smtClean="0">
                <a:solidFill>
                  <a:schemeClr val="tx1"/>
                </a:solidFill>
              </a:rPr>
              <a:t>journals</a:t>
            </a:r>
            <a:endParaRPr lang="fr-FR" dirty="0">
              <a:solidFill>
                <a:schemeClr val="tx1"/>
              </a:solidFill>
            </a:endParaRPr>
          </a:p>
        </p:txBody>
      </p:sp>
      <p:pic>
        <p:nvPicPr>
          <p:cNvPr id="1026"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1"/>
            <a:ext cx="9036496" cy="107197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ravan-k\Desktop\next-generation-sequencing-applicatio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564904"/>
            <a:ext cx="2500644" cy="3482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7562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7504" y="2132856"/>
            <a:ext cx="5616624" cy="952128"/>
          </a:xfrm>
        </p:spPr>
        <p:txBody>
          <a:bodyPr>
            <a:normAutofit/>
          </a:bodyPr>
          <a:lstStyle/>
          <a:p>
            <a:r>
              <a:rPr lang="en-US" dirty="0" smtClean="0">
                <a:solidFill>
                  <a:schemeClr val="tx1"/>
                </a:solidFill>
              </a:rPr>
              <a:t>Related Conference</a:t>
            </a:r>
            <a:endParaRPr lang="en-US" dirty="0">
              <a:solidFill>
                <a:schemeClr val="tx1"/>
              </a:solidFill>
            </a:endParaRPr>
          </a:p>
        </p:txBody>
      </p:sp>
      <p:pic>
        <p:nvPicPr>
          <p:cNvPr id="9" name="Picture 3" descr="C:\Users\rakesh-s\Desktop\indexF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2292906"/>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C:\Users\sravan-k\Desktop\jngsa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6632"/>
            <a:ext cx="9144000" cy="108472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99592" y="3861048"/>
            <a:ext cx="3024336" cy="1200329"/>
          </a:xfrm>
          <a:prstGeom prst="rect">
            <a:avLst/>
          </a:prstGeom>
          <a:noFill/>
        </p:spPr>
        <p:txBody>
          <a:bodyPr wrap="square" rtlCol="0">
            <a:spAutoFit/>
          </a:bodyPr>
          <a:lstStyle/>
          <a:p>
            <a:pPr marL="342900" indent="-342900">
              <a:buFont typeface="Arial" pitchFamily="34" charset="0"/>
              <a:buChar char="•"/>
            </a:pPr>
            <a:r>
              <a:rPr lang="en-US" sz="2400" b="1" dirty="0"/>
              <a:t>6th World Congress on Biotechnology</a:t>
            </a:r>
          </a:p>
        </p:txBody>
      </p:sp>
    </p:spTree>
    <p:extLst>
      <p:ext uri="{BB962C8B-B14F-4D97-AF65-F5344CB8AC3E}">
        <p14:creationId xmlns:p14="http://schemas.microsoft.com/office/powerpoint/2010/main" val="2250821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32" y="2081910"/>
            <a:ext cx="8229600" cy="665162"/>
          </a:xfrm>
        </p:spPr>
        <p:txBody>
          <a:bodyPr>
            <a:normAutofit fontScale="90000"/>
          </a:bodyPr>
          <a:lstStyle/>
          <a:p>
            <a:pPr>
              <a:defRPr/>
            </a:pPr>
            <a:r>
              <a:rPr lang="en-US" sz="4400" dirty="0">
                <a:solidFill>
                  <a:schemeClr val="accent5">
                    <a:lumMod val="10000"/>
                  </a:schemeClr>
                </a:solidFill>
                <a:latin typeface="Andalus" panose="02020603050405020304" pitchFamily="18" charset="-78"/>
                <a:cs typeface="Andalus" panose="02020603050405020304" pitchFamily="18" charset="-78"/>
              </a:rPr>
              <a:t>OMICS Group Open Access </a:t>
            </a:r>
            <a:r>
              <a:rPr lang="en-US" sz="4400" dirty="0" smtClean="0">
                <a:solidFill>
                  <a:schemeClr val="accent5">
                    <a:lumMod val="10000"/>
                  </a:schemeClr>
                </a:solidFill>
                <a:latin typeface="Andalus" panose="02020603050405020304" pitchFamily="18" charset="-78"/>
                <a:cs typeface="Andalus" panose="02020603050405020304" pitchFamily="18" charset="-78"/>
              </a:rPr>
              <a:t>Membership</a:t>
            </a:r>
            <a:endParaRPr lang="en-US" dirty="0"/>
          </a:p>
        </p:txBody>
      </p:sp>
      <p:pic>
        <p:nvPicPr>
          <p:cNvPr id="17413" name="Picture 3" descr="C:\Users\rakesh-s\Desktop\membersh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1" y="4985048"/>
            <a:ext cx="2995240" cy="187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ardrop 6"/>
          <p:cNvSpPr/>
          <p:nvPr/>
        </p:nvSpPr>
        <p:spPr>
          <a:xfrm>
            <a:off x="2523995" y="2740818"/>
            <a:ext cx="5576397" cy="2971800"/>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3"/>
              </a:rPr>
              <a:t>http://omicsonline.org/membership.php</a:t>
            </a:r>
            <a:r>
              <a:rPr lang="en-US" dirty="0">
                <a:solidFill>
                  <a:schemeClr val="accent4">
                    <a:lumMod val="10000"/>
                  </a:schemeClr>
                </a:solidFill>
                <a:latin typeface="Calisto MT" panose="02040603050505030304" pitchFamily="18" charset="0"/>
              </a:rPr>
              <a:t> </a:t>
            </a:r>
          </a:p>
        </p:txBody>
      </p:sp>
      <p:pic>
        <p:nvPicPr>
          <p:cNvPr id="3074" name="Picture 2" descr="C:\Users\sravan-k\Desktop\jngsa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2320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481012" y="253902"/>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latin typeface="Times New Roman" pitchFamily="18" charset="0"/>
                <a:cs typeface="Times New Roman" pitchFamily="18" charset="0"/>
              </a:rPr>
              <a:t>Journal of Next Generation Sequencing &amp; Applications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Related Journals</a:t>
            </a:r>
            <a:endParaRPr lang="en-US" dirty="0">
              <a:latin typeface="Times New Roman" pitchFamily="18" charset="0"/>
              <a:cs typeface="Times New Roman" pitchFamily="18" charset="0"/>
            </a:endParaRPr>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t>Advancements in Genetic Engineering</a:t>
            </a:r>
          </a:p>
          <a:p>
            <a:pPr marL="342900" indent="-342900">
              <a:buFont typeface="Wingdings" panose="05000000000000000000" pitchFamily="2" charset="2"/>
              <a:buChar char="Ø"/>
              <a:defRPr/>
            </a:pPr>
            <a:r>
              <a:rPr lang="en-US" sz="2000" dirty="0"/>
              <a:t>Journal of Computer Science &amp; Systems Biology</a:t>
            </a:r>
          </a:p>
          <a:p>
            <a:pPr marL="342900" indent="-342900">
              <a:buFont typeface="Wingdings" panose="05000000000000000000" pitchFamily="2" charset="2"/>
              <a:buChar char="Ø"/>
              <a:defRPr/>
            </a:pPr>
            <a:r>
              <a:rPr lang="en-US" sz="2000" dirty="0"/>
              <a:t>Journal of Proteomics &amp; Bioinformatics</a:t>
            </a:r>
          </a:p>
          <a:p>
            <a:pPr marL="342900" indent="-342900">
              <a:buFont typeface="Wingdings" panose="05000000000000000000" pitchFamily="2" charset="2"/>
              <a:buChar char="Ø"/>
              <a:defRPr/>
            </a:pPr>
            <a:r>
              <a:rPr lang="en-US" sz="2000" dirty="0"/>
              <a:t>Transcriptomics: Open Access</a:t>
            </a:r>
            <a:endParaRPr lang="en-US" sz="2000" dirty="0">
              <a:solidFill>
                <a:schemeClr val="bg2">
                  <a:lumMod val="50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6553200" y="4572000"/>
            <a:ext cx="2400300" cy="1905000"/>
          </a:xfrm>
          <a:prstGeom prst="rect">
            <a:avLst/>
          </a:prstGeom>
          <a:noFill/>
          <a:ln w="9525">
            <a:noFill/>
            <a:miter lim="800000"/>
            <a:headEnd/>
            <a:tailEnd/>
          </a:ln>
          <a:effectLst/>
        </p:spPr>
      </p:pic>
    </p:spTree>
    <p:extLst>
      <p:ext uri="{BB962C8B-B14F-4D97-AF65-F5344CB8AC3E}">
        <p14:creationId xmlns:p14="http://schemas.microsoft.com/office/powerpoint/2010/main" val="1013898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43000"/>
            <a:ext cx="8229600" cy="32004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0096" y="15240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200" dirty="0" smtClean="0">
                <a:latin typeface="Times New Roman" pitchFamily="18" charset="0"/>
                <a:cs typeface="Times New Roman" pitchFamily="18" charset="0"/>
              </a:rPr>
              <a:t>Journal of Next Generation Sequencing &amp; Applications</a:t>
            </a:r>
          </a:p>
          <a:p>
            <a:pPr algn="ctr">
              <a:defRPr/>
            </a:pPr>
            <a:r>
              <a:rPr lang="en-US" sz="3200" dirty="0" smtClean="0">
                <a:latin typeface="Times New Roman" pitchFamily="18" charset="0"/>
                <a:cs typeface="Times New Roman" pitchFamily="18" charset="0"/>
              </a:rPr>
              <a:t>Upcoming </a:t>
            </a:r>
            <a:r>
              <a:rPr lang="en-US" sz="32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1602431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0401" y="3279504"/>
            <a:ext cx="6072230" cy="879415"/>
          </a:xfrm>
        </p:spPr>
        <p:txBody>
          <a:bodyPr/>
          <a:lstStyle/>
          <a:p>
            <a:pPr algn="l"/>
            <a:r>
              <a:rPr lang="en-US" sz="3600" i="1" dirty="0" smtClean="0"/>
              <a:t/>
            </a:r>
            <a:br>
              <a:rPr lang="en-US" sz="3600" i="1" dirty="0" smtClean="0"/>
            </a:br>
            <a:r>
              <a:rPr lang="en-US" sz="3600" i="1" dirty="0" smtClean="0"/>
              <a:t/>
            </a:r>
            <a:br>
              <a:rPr lang="en-US" sz="3600" i="1" dirty="0" smtClean="0"/>
            </a:br>
            <a:r>
              <a:rPr lang="en-US" sz="3600" i="1" dirty="0" smtClean="0"/>
              <a:t/>
            </a:r>
            <a:br>
              <a:rPr lang="en-US" sz="3600" i="1" dirty="0" smtClean="0"/>
            </a:br>
            <a:r>
              <a:rPr lang="en-US" sz="4000" dirty="0">
                <a:solidFill>
                  <a:srgbClr val="002060"/>
                </a:solidFill>
              </a:rPr>
              <a:t>BIO-sketch </a:t>
            </a:r>
            <a:br>
              <a:rPr lang="en-US" sz="4000" dirty="0">
                <a:solidFill>
                  <a:srgbClr val="002060"/>
                </a:solidFill>
              </a:rPr>
            </a:br>
            <a:r>
              <a:rPr lang="en-US" sz="4000" dirty="0">
                <a:solidFill>
                  <a:srgbClr val="002060"/>
                </a:solidFill>
              </a:rPr>
              <a:t>of </a:t>
            </a:r>
            <a:br>
              <a:rPr lang="en-US" sz="4000" dirty="0">
                <a:solidFill>
                  <a:srgbClr val="002060"/>
                </a:solidFill>
              </a:rPr>
            </a:br>
            <a:r>
              <a:rPr lang="en-US" sz="4000" dirty="0">
                <a:solidFill>
                  <a:srgbClr val="002060"/>
                </a:solidFill>
              </a:rPr>
              <a:t>Nadia EL KADMIRI</a:t>
            </a:r>
            <a:endParaRPr lang="fr-FR" sz="4000" dirty="0"/>
          </a:p>
        </p:txBody>
      </p:sp>
      <p:pic>
        <p:nvPicPr>
          <p:cNvPr id="12290"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617"/>
            <a:ext cx="9144000" cy="1084729"/>
          </a:xfrm>
          <a:prstGeom prst="rect">
            <a:avLst/>
          </a:prstGeom>
          <a:noFill/>
          <a:extLst>
            <a:ext uri="{909E8E84-426E-40DD-AFC4-6F175D3DCCD1}">
              <a14:hiddenFill xmlns:a14="http://schemas.microsoft.com/office/drawing/2010/main">
                <a:solidFill>
                  <a:srgbClr val="FFFFFF"/>
                </a:solidFill>
              </a14:hiddenFill>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564904"/>
            <a:ext cx="2924175" cy="382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628800"/>
            <a:ext cx="7239000" cy="680068"/>
          </a:xfrm>
        </p:spPr>
        <p:txBody>
          <a:bodyPr/>
          <a:lstStyle/>
          <a:p>
            <a:pPr algn="ctr"/>
            <a:r>
              <a:rPr lang="fr-FR" dirty="0" err="1" smtClean="0">
                <a:solidFill>
                  <a:schemeClr val="tx1"/>
                </a:solidFill>
              </a:rPr>
              <a:t>Biography</a:t>
            </a:r>
            <a:endParaRPr lang="fr-FR" dirty="0">
              <a:solidFill>
                <a:schemeClr val="tx1"/>
              </a:solidFill>
            </a:endParaRPr>
          </a:p>
        </p:txBody>
      </p:sp>
      <p:sp>
        <p:nvSpPr>
          <p:cNvPr id="3" name="Espace réservé du contenu 2"/>
          <p:cNvSpPr>
            <a:spLocks noGrp="1"/>
          </p:cNvSpPr>
          <p:nvPr>
            <p:ph idx="1"/>
          </p:nvPr>
        </p:nvSpPr>
        <p:spPr>
          <a:xfrm>
            <a:off x="18118" y="3645024"/>
            <a:ext cx="7848872" cy="1944216"/>
          </a:xfrm>
        </p:spPr>
        <p:txBody>
          <a:bodyPr>
            <a:noAutofit/>
          </a:bodyPr>
          <a:lstStyle/>
          <a:p>
            <a:r>
              <a:rPr lang="en-US" sz="2800" dirty="0"/>
              <a:t>PhD in </a:t>
            </a:r>
            <a:r>
              <a:rPr lang="en-US" sz="2800" dirty="0" err="1"/>
              <a:t>Neurogenetics</a:t>
            </a:r>
            <a:r>
              <a:rPr lang="en-US" sz="2800" dirty="0"/>
              <a:t> -Laboratory of Medical Genetics and Molecular Pathology. Faculty of Medicine and Pharmacy Casablanca, Morocco</a:t>
            </a:r>
            <a:r>
              <a:rPr lang="en-US" sz="2800" dirty="0" smtClean="0"/>
              <a:t>.</a:t>
            </a:r>
          </a:p>
          <a:p>
            <a:pPr marL="0" indent="0">
              <a:buNone/>
            </a:pPr>
            <a:r>
              <a:rPr lang="en-US" sz="2800" dirty="0" smtClean="0"/>
              <a:t> </a:t>
            </a:r>
            <a:endParaRPr lang="fr-FR" sz="2800" dirty="0"/>
          </a:p>
        </p:txBody>
      </p:sp>
      <p:pic>
        <p:nvPicPr>
          <p:cNvPr id="11266"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9" y="31297"/>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412776"/>
            <a:ext cx="7239000" cy="864096"/>
          </a:xfrm>
        </p:spPr>
        <p:txBody>
          <a:bodyPr/>
          <a:lstStyle/>
          <a:p>
            <a:pPr algn="ctr"/>
            <a:r>
              <a:rPr lang="fr-FR" dirty="0" err="1">
                <a:solidFill>
                  <a:schemeClr val="tx1"/>
                </a:solidFill>
              </a:rPr>
              <a:t>Recent</a:t>
            </a:r>
            <a:r>
              <a:rPr lang="fr-FR" dirty="0">
                <a:solidFill>
                  <a:schemeClr val="tx1"/>
                </a:solidFill>
              </a:rPr>
              <a:t> training </a:t>
            </a:r>
            <a:r>
              <a:rPr lang="fr-FR" dirty="0" err="1">
                <a:solidFill>
                  <a:schemeClr val="tx1"/>
                </a:solidFill>
              </a:rPr>
              <a:t>activities</a:t>
            </a:r>
            <a:endParaRPr lang="fr-FR" dirty="0">
              <a:solidFill>
                <a:schemeClr val="tx1"/>
              </a:solidFill>
            </a:endParaRPr>
          </a:p>
        </p:txBody>
      </p:sp>
      <p:sp>
        <p:nvSpPr>
          <p:cNvPr id="3" name="Espace réservé du contenu 2"/>
          <p:cNvSpPr>
            <a:spLocks noGrp="1"/>
          </p:cNvSpPr>
          <p:nvPr>
            <p:ph idx="1"/>
          </p:nvPr>
        </p:nvSpPr>
        <p:spPr>
          <a:xfrm>
            <a:off x="395536" y="2780928"/>
            <a:ext cx="7128792" cy="4968552"/>
          </a:xfrm>
        </p:spPr>
        <p:txBody>
          <a:bodyPr>
            <a:noAutofit/>
          </a:bodyPr>
          <a:lstStyle/>
          <a:p>
            <a:pPr marL="0" indent="0">
              <a:buNone/>
            </a:pPr>
            <a:endParaRPr lang="en-US" sz="1800" dirty="0"/>
          </a:p>
          <a:p>
            <a:pPr marL="0" indent="0">
              <a:buNone/>
            </a:pPr>
            <a:endParaRPr lang="en-US" sz="1800" dirty="0"/>
          </a:p>
          <a:p>
            <a:r>
              <a:rPr lang="en-US" sz="1800" dirty="0"/>
              <a:t>Training at CIBERNED – </a:t>
            </a:r>
            <a:r>
              <a:rPr lang="en-US" sz="1800" b="1" dirty="0"/>
              <a:t>Investigations Center of Neurodegenerative Diseases</a:t>
            </a:r>
            <a:r>
              <a:rPr lang="en-US" sz="1800" dirty="0"/>
              <a:t>- Center of Molecular Biology – Universidad </a:t>
            </a:r>
            <a:r>
              <a:rPr lang="en-US" sz="1800" dirty="0" err="1"/>
              <a:t>Autonoma</a:t>
            </a:r>
            <a:r>
              <a:rPr lang="en-US" sz="1800" dirty="0"/>
              <a:t> del Madrid- Spain (1 month February 2013). </a:t>
            </a:r>
          </a:p>
          <a:p>
            <a:r>
              <a:rPr lang="en-US" sz="1800" dirty="0"/>
              <a:t>Training at the </a:t>
            </a:r>
            <a:r>
              <a:rPr lang="en-US" sz="1800" b="1" dirty="0" err="1"/>
              <a:t>Institut</a:t>
            </a:r>
            <a:r>
              <a:rPr lang="en-US" sz="1800" b="1" dirty="0"/>
              <a:t> of Medical Genetic </a:t>
            </a:r>
            <a:r>
              <a:rPr lang="en-US" sz="1800" dirty="0"/>
              <a:t>– University of Medicine and Surgery –Catholic University – Roma –Italy (1 month November 2012). </a:t>
            </a:r>
          </a:p>
          <a:p>
            <a:endParaRPr lang="en-US" sz="1800" dirty="0"/>
          </a:p>
        </p:txBody>
      </p:sp>
      <p:pic>
        <p:nvPicPr>
          <p:cNvPr id="10242"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958"/>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268760"/>
            <a:ext cx="7239000" cy="1112116"/>
          </a:xfrm>
        </p:spPr>
        <p:txBody>
          <a:bodyPr>
            <a:normAutofit fontScale="90000"/>
          </a:bodyPr>
          <a:lstStyle/>
          <a:p>
            <a:pPr algn="ctr"/>
            <a:r>
              <a:rPr lang="fr-FR" dirty="0">
                <a:solidFill>
                  <a:schemeClr val="tx1"/>
                </a:solidFill>
              </a:rPr>
              <a:t>Participations and Communications:</a:t>
            </a:r>
          </a:p>
        </p:txBody>
      </p:sp>
      <p:sp>
        <p:nvSpPr>
          <p:cNvPr id="3" name="Espace réservé du contenu 2"/>
          <p:cNvSpPr>
            <a:spLocks noGrp="1"/>
          </p:cNvSpPr>
          <p:nvPr>
            <p:ph idx="1"/>
          </p:nvPr>
        </p:nvSpPr>
        <p:spPr>
          <a:xfrm>
            <a:off x="323528" y="2708920"/>
            <a:ext cx="7372672" cy="3816424"/>
          </a:xfrm>
        </p:spPr>
        <p:txBody>
          <a:bodyPr>
            <a:noAutofit/>
          </a:bodyPr>
          <a:lstStyle/>
          <a:p>
            <a:r>
              <a:rPr lang="en-US" sz="2800" dirty="0"/>
              <a:t>Communication (poster) at13th Belgian society of Human </a:t>
            </a:r>
            <a:r>
              <a:rPr lang="en-US" sz="2800" dirty="0" err="1"/>
              <a:t>genetics.Brussels</a:t>
            </a:r>
            <a:r>
              <a:rPr lang="en-US" sz="2800" dirty="0" smtClean="0"/>
              <a:t>.</a:t>
            </a:r>
          </a:p>
          <a:p>
            <a:r>
              <a:rPr lang="en-US" sz="2800" dirty="0"/>
              <a:t>Oral presentation at the 11th International Conference of the Society of Neuroscientists of Africa (SONA 2013), at the Mohammed V-</a:t>
            </a:r>
            <a:r>
              <a:rPr lang="en-US" sz="2800" dirty="0" err="1"/>
              <a:t>Agdal</a:t>
            </a:r>
            <a:r>
              <a:rPr lang="en-US" sz="2800" dirty="0"/>
              <a:t> University in Rabat, Morocco</a:t>
            </a:r>
            <a:r>
              <a:rPr lang="en-US" sz="2800" dirty="0" smtClean="0"/>
              <a:t>.</a:t>
            </a:r>
          </a:p>
          <a:p>
            <a:pPr marL="0" indent="0">
              <a:buNone/>
            </a:pPr>
            <a:endParaRPr lang="en-US" sz="2800" dirty="0"/>
          </a:p>
        </p:txBody>
      </p:sp>
      <p:pic>
        <p:nvPicPr>
          <p:cNvPr id="9218"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700808"/>
            <a:ext cx="7239000" cy="680068"/>
          </a:xfrm>
        </p:spPr>
        <p:txBody>
          <a:bodyPr/>
          <a:lstStyle/>
          <a:p>
            <a:pPr algn="ctr"/>
            <a:r>
              <a:rPr lang="fr-FR" dirty="0" err="1" smtClean="0">
                <a:solidFill>
                  <a:schemeClr val="tx1"/>
                </a:solidFill>
              </a:rPr>
              <a:t>Cont</a:t>
            </a:r>
            <a:r>
              <a:rPr lang="fr-FR"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457200" y="2852936"/>
            <a:ext cx="7239000" cy="3602800"/>
          </a:xfrm>
        </p:spPr>
        <p:txBody>
          <a:bodyPr>
            <a:normAutofit fontScale="92500" lnSpcReduction="10000"/>
          </a:bodyPr>
          <a:lstStyle/>
          <a:p>
            <a:r>
              <a:rPr lang="en-US" sz="2800" dirty="0"/>
              <a:t>Participation at the </a:t>
            </a:r>
            <a:r>
              <a:rPr lang="en-US" sz="2800" dirty="0" err="1"/>
              <a:t>the</a:t>
            </a:r>
            <a:r>
              <a:rPr lang="en-US" sz="2800" dirty="0"/>
              <a:t> XXI World Congress of Neurology 2013 (Abstract</a:t>
            </a:r>
            <a:r>
              <a:rPr lang="en-US" sz="2800" dirty="0" smtClean="0"/>
              <a:t>).</a:t>
            </a:r>
          </a:p>
          <a:p>
            <a:r>
              <a:rPr lang="en-US" sz="2800" dirty="0"/>
              <a:t>Communication display (poster) at the Forum of PhD from the University Hassan II in 2011 of 29 to 30 July 2011 Casablanca Morocco</a:t>
            </a:r>
            <a:r>
              <a:rPr lang="en-US" sz="2800" dirty="0" smtClean="0"/>
              <a:t>.</a:t>
            </a:r>
          </a:p>
          <a:p>
            <a:r>
              <a:rPr lang="en-US" sz="2800" dirty="0"/>
              <a:t>Participation in the workshop Psychiatry and Neuroscience at the Faculty of Medicine and Pharmacy Casablanca - 4 </a:t>
            </a:r>
            <a:r>
              <a:rPr lang="en-US" sz="2800" dirty="0" err="1"/>
              <a:t>th</a:t>
            </a:r>
            <a:r>
              <a:rPr lang="en-US" sz="2800" dirty="0"/>
              <a:t> Edition of </a:t>
            </a:r>
            <a:r>
              <a:rPr lang="en-US" sz="2800" dirty="0" err="1"/>
              <a:t>Neuromed</a:t>
            </a:r>
            <a:r>
              <a:rPr lang="en-US" sz="2800" dirty="0"/>
              <a:t>- Morocco.</a:t>
            </a:r>
            <a:endParaRPr lang="fr-FR" sz="2800" dirty="0"/>
          </a:p>
        </p:txBody>
      </p:sp>
      <p:pic>
        <p:nvPicPr>
          <p:cNvPr id="8194"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556792"/>
            <a:ext cx="7239000" cy="680068"/>
          </a:xfrm>
        </p:spPr>
        <p:txBody>
          <a:bodyPr/>
          <a:lstStyle/>
          <a:p>
            <a:pPr algn="ctr"/>
            <a:r>
              <a:rPr lang="fr-FR" dirty="0" err="1" smtClean="0">
                <a:solidFill>
                  <a:schemeClr val="tx1"/>
                </a:solidFill>
              </a:rPr>
              <a:t>Cont</a:t>
            </a:r>
            <a:r>
              <a:rPr lang="fr-FR"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251520" y="2492896"/>
            <a:ext cx="7444680" cy="4176464"/>
          </a:xfrm>
        </p:spPr>
        <p:txBody>
          <a:bodyPr>
            <a:normAutofit/>
          </a:bodyPr>
          <a:lstStyle/>
          <a:p>
            <a:r>
              <a:rPr lang="en-US" sz="2800" dirty="0"/>
              <a:t>Participation in the 27TH-UNESCO-IBRO School of Neuroscience ISN, Rabat, the United Kingdom 29octobre to November 4, 2011.Fez, Morocco</a:t>
            </a:r>
            <a:r>
              <a:rPr lang="en-US" sz="2800" dirty="0" smtClean="0"/>
              <a:t>.</a:t>
            </a:r>
          </a:p>
          <a:p>
            <a:pPr marL="0" indent="0">
              <a:buNone/>
            </a:pPr>
            <a:endParaRPr lang="fr-FR" sz="2800" dirty="0"/>
          </a:p>
        </p:txBody>
      </p:sp>
      <p:pic>
        <p:nvPicPr>
          <p:cNvPr id="7170"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556792"/>
            <a:ext cx="7239000" cy="680068"/>
          </a:xfrm>
        </p:spPr>
        <p:txBody>
          <a:bodyPr/>
          <a:lstStyle/>
          <a:p>
            <a:pPr algn="ctr"/>
            <a:r>
              <a:rPr lang="en-US" dirty="0">
                <a:solidFill>
                  <a:schemeClr val="tx1"/>
                </a:solidFill>
              </a:rPr>
              <a:t>Recent publications:</a:t>
            </a:r>
            <a:endParaRPr lang="fr-FR" dirty="0">
              <a:solidFill>
                <a:schemeClr val="tx1"/>
              </a:solidFill>
            </a:endParaRPr>
          </a:p>
        </p:txBody>
      </p:sp>
      <p:sp>
        <p:nvSpPr>
          <p:cNvPr id="3" name="Espace réservé du contenu 2"/>
          <p:cNvSpPr>
            <a:spLocks noGrp="1"/>
          </p:cNvSpPr>
          <p:nvPr>
            <p:ph idx="1"/>
          </p:nvPr>
        </p:nvSpPr>
        <p:spPr>
          <a:xfrm>
            <a:off x="251520" y="2348880"/>
            <a:ext cx="7704856" cy="4176464"/>
          </a:xfrm>
        </p:spPr>
        <p:txBody>
          <a:bodyPr>
            <a:normAutofit/>
          </a:bodyPr>
          <a:lstStyle/>
          <a:p>
            <a:r>
              <a:rPr lang="fr-FR" dirty="0"/>
              <a:t>El </a:t>
            </a:r>
            <a:r>
              <a:rPr lang="fr-FR" dirty="0" err="1"/>
              <a:t>Kadmiri</a:t>
            </a:r>
            <a:r>
              <a:rPr lang="fr-FR" dirty="0"/>
              <a:t> N, </a:t>
            </a:r>
            <a:r>
              <a:rPr lang="fr-FR" dirty="0" err="1"/>
              <a:t>Hamzi</a:t>
            </a:r>
            <a:r>
              <a:rPr lang="fr-FR" dirty="0"/>
              <a:t> K, El </a:t>
            </a:r>
            <a:r>
              <a:rPr lang="fr-FR" dirty="0" err="1"/>
              <a:t>Moutawakil</a:t>
            </a:r>
            <a:r>
              <a:rPr lang="fr-FR" dirty="0"/>
              <a:t> B, </a:t>
            </a:r>
            <a:r>
              <a:rPr lang="fr-FR" dirty="0" err="1"/>
              <a:t>Slassi</a:t>
            </a:r>
            <a:r>
              <a:rPr lang="fr-FR" dirty="0"/>
              <a:t> I, </a:t>
            </a:r>
            <a:r>
              <a:rPr lang="fr-FR" dirty="0" err="1"/>
              <a:t>Nadifi</a:t>
            </a:r>
            <a:r>
              <a:rPr lang="fr-FR" dirty="0"/>
              <a:t> S. </a:t>
            </a:r>
            <a:r>
              <a:rPr lang="fr-FR" dirty="0" err="1"/>
              <a:t>Genetic</a:t>
            </a:r>
            <a:r>
              <a:rPr lang="fr-FR" dirty="0"/>
              <a:t> aspects of </a:t>
            </a:r>
            <a:r>
              <a:rPr lang="fr-FR" dirty="0" err="1"/>
              <a:t>Alzheimer's</a:t>
            </a:r>
            <a:r>
              <a:rPr lang="fr-FR" dirty="0"/>
              <a:t> </a:t>
            </a:r>
            <a:r>
              <a:rPr lang="fr-FR" dirty="0" err="1"/>
              <a:t>disease</a:t>
            </a:r>
            <a:r>
              <a:rPr lang="fr-FR" dirty="0"/>
              <a:t>. </a:t>
            </a:r>
            <a:r>
              <a:rPr lang="fr-FR" dirty="0" err="1"/>
              <a:t>Pathol</a:t>
            </a:r>
            <a:r>
              <a:rPr lang="fr-FR" dirty="0"/>
              <a:t> </a:t>
            </a:r>
            <a:r>
              <a:rPr lang="fr-FR" dirty="0" err="1"/>
              <a:t>Biol</a:t>
            </a:r>
            <a:r>
              <a:rPr lang="fr-FR" dirty="0"/>
              <a:t> (Paris). 2013 Dec;61(6):228-38. </a:t>
            </a:r>
            <a:r>
              <a:rPr lang="fr-FR" dirty="0" err="1"/>
              <a:t>doi</a:t>
            </a:r>
            <a:r>
              <a:rPr lang="fr-FR" dirty="0"/>
              <a:t>: 10.1016/j.patbio.2013.04.001. </a:t>
            </a:r>
            <a:r>
              <a:rPr lang="fr-FR" dirty="0" err="1"/>
              <a:t>Epub</a:t>
            </a:r>
            <a:r>
              <a:rPr lang="fr-FR" dirty="0"/>
              <a:t> 2013 Sep 10</a:t>
            </a:r>
            <a:r>
              <a:rPr lang="fr-FR" dirty="0" smtClean="0"/>
              <a:t>.</a:t>
            </a:r>
          </a:p>
          <a:p>
            <a:r>
              <a:rPr lang="fr-FR" dirty="0"/>
              <a:t>N. El </a:t>
            </a:r>
            <a:r>
              <a:rPr lang="fr-FR" dirty="0" err="1"/>
              <a:t>Kadmiri</a:t>
            </a:r>
            <a:r>
              <a:rPr lang="fr-FR" dirty="0"/>
              <a:t>, B. El </a:t>
            </a:r>
            <a:r>
              <a:rPr lang="fr-FR" dirty="0" err="1"/>
              <a:t>Moutawakil</a:t>
            </a:r>
            <a:r>
              <a:rPr lang="fr-FR" dirty="0"/>
              <a:t>, I. </a:t>
            </a:r>
            <a:r>
              <a:rPr lang="fr-FR" dirty="0" err="1"/>
              <a:t>Slassi</a:t>
            </a:r>
            <a:r>
              <a:rPr lang="fr-FR" dirty="0"/>
              <a:t>, S. </a:t>
            </a:r>
            <a:r>
              <a:rPr lang="fr-FR" dirty="0" err="1"/>
              <a:t>Nadifi</a:t>
            </a:r>
            <a:r>
              <a:rPr lang="fr-FR" dirty="0"/>
              <a:t>. </a:t>
            </a:r>
            <a:r>
              <a:rPr lang="fr-FR" dirty="0" err="1"/>
              <a:t>Clinical</a:t>
            </a:r>
            <a:r>
              <a:rPr lang="fr-FR" dirty="0"/>
              <a:t> and </a:t>
            </a:r>
            <a:r>
              <a:rPr lang="fr-FR" dirty="0" err="1"/>
              <a:t>genetic</a:t>
            </a:r>
            <a:r>
              <a:rPr lang="fr-FR" dirty="0"/>
              <a:t> aspects of </a:t>
            </a:r>
            <a:r>
              <a:rPr lang="fr-FR" dirty="0" err="1"/>
              <a:t>Moroccan</a:t>
            </a:r>
            <a:r>
              <a:rPr lang="fr-FR" dirty="0"/>
              <a:t> patients </a:t>
            </a:r>
            <a:r>
              <a:rPr lang="fr-FR" dirty="0" err="1"/>
              <a:t>with</a:t>
            </a:r>
            <a:r>
              <a:rPr lang="fr-FR" dirty="0"/>
              <a:t> </a:t>
            </a:r>
            <a:r>
              <a:rPr lang="fr-FR" dirty="0" err="1"/>
              <a:t>Alzheimer's</a:t>
            </a:r>
            <a:r>
              <a:rPr lang="fr-FR" dirty="0"/>
              <a:t> </a:t>
            </a:r>
            <a:r>
              <a:rPr lang="fr-FR" dirty="0" err="1"/>
              <a:t>disease</a:t>
            </a:r>
            <a:r>
              <a:rPr lang="fr-FR" dirty="0"/>
              <a:t> (Abstract). Journal of the </a:t>
            </a:r>
            <a:r>
              <a:rPr lang="fr-FR" dirty="0" err="1"/>
              <a:t>Neurological</a:t>
            </a:r>
            <a:r>
              <a:rPr lang="fr-FR" dirty="0"/>
              <a:t> Sciences, Volume 333, </a:t>
            </a:r>
            <a:r>
              <a:rPr lang="fr-FR" dirty="0" err="1"/>
              <a:t>Supplement</a:t>
            </a:r>
            <a:r>
              <a:rPr lang="fr-FR" dirty="0"/>
              <a:t> 1, 15 </a:t>
            </a:r>
            <a:r>
              <a:rPr lang="fr-FR" dirty="0" err="1"/>
              <a:t>October</a:t>
            </a:r>
            <a:r>
              <a:rPr lang="fr-FR" dirty="0"/>
              <a:t> 2013, Page e323.</a:t>
            </a:r>
          </a:p>
          <a:p>
            <a:pPr marL="0" indent="0">
              <a:buNone/>
            </a:pPr>
            <a:endParaRPr lang="fr-FR" dirty="0" smtClean="0"/>
          </a:p>
        </p:txBody>
      </p:sp>
      <p:pic>
        <p:nvPicPr>
          <p:cNvPr id="6146"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988840"/>
            <a:ext cx="7239000" cy="680068"/>
          </a:xfrm>
        </p:spPr>
        <p:txBody>
          <a:bodyPr>
            <a:normAutofit/>
          </a:bodyPr>
          <a:lstStyle/>
          <a:p>
            <a:pPr algn="ctr"/>
            <a:r>
              <a:rPr lang="en-US" dirty="0" smtClean="0">
                <a:solidFill>
                  <a:schemeClr val="tx1"/>
                </a:solidFill>
              </a:rPr>
              <a:t>Publications </a:t>
            </a:r>
            <a:r>
              <a:rPr lang="en-US" dirty="0" err="1">
                <a:solidFill>
                  <a:schemeClr val="tx1"/>
                </a:solidFill>
              </a:rPr>
              <a:t>cont</a:t>
            </a:r>
            <a:r>
              <a:rPr lang="en-US"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251520" y="2852936"/>
            <a:ext cx="7056784" cy="3744416"/>
          </a:xfrm>
        </p:spPr>
        <p:txBody>
          <a:bodyPr>
            <a:normAutofit/>
          </a:bodyPr>
          <a:lstStyle/>
          <a:p>
            <a:pPr lvl="3"/>
            <a:endParaRPr lang="en-US" b="1" dirty="0" smtClean="0"/>
          </a:p>
          <a:p>
            <a:pPr lvl="3">
              <a:buFont typeface="Wingdings" pitchFamily="2" charset="2"/>
              <a:buChar char="Ø"/>
            </a:pPr>
            <a:r>
              <a:rPr lang="fr-FR" dirty="0">
                <a:solidFill>
                  <a:schemeClr val="tx1"/>
                </a:solidFill>
              </a:rPr>
              <a:t>Nadia El </a:t>
            </a:r>
            <a:r>
              <a:rPr lang="fr-FR" dirty="0" err="1">
                <a:solidFill>
                  <a:schemeClr val="tx1"/>
                </a:solidFill>
              </a:rPr>
              <a:t>kadmiri</a:t>
            </a:r>
            <a:r>
              <a:rPr lang="fr-FR" dirty="0">
                <a:solidFill>
                  <a:schemeClr val="tx1"/>
                </a:solidFill>
              </a:rPr>
              <a:t>, Nabil </a:t>
            </a:r>
            <a:r>
              <a:rPr lang="fr-FR" dirty="0" err="1">
                <a:solidFill>
                  <a:schemeClr val="tx1"/>
                </a:solidFill>
              </a:rPr>
              <a:t>Zaid</a:t>
            </a:r>
            <a:r>
              <a:rPr lang="fr-FR" dirty="0">
                <a:solidFill>
                  <a:schemeClr val="tx1"/>
                </a:solidFill>
              </a:rPr>
              <a:t>, Ahmed </a:t>
            </a:r>
            <a:r>
              <a:rPr lang="fr-FR" dirty="0" err="1">
                <a:solidFill>
                  <a:schemeClr val="tx1"/>
                </a:solidFill>
              </a:rPr>
              <a:t>Hachem</a:t>
            </a:r>
            <a:r>
              <a:rPr lang="fr-FR" dirty="0">
                <a:solidFill>
                  <a:schemeClr val="tx1"/>
                </a:solidFill>
              </a:rPr>
              <a:t>, Younes </a:t>
            </a:r>
            <a:r>
              <a:rPr lang="fr-FR" dirty="0" err="1">
                <a:solidFill>
                  <a:schemeClr val="tx1"/>
                </a:solidFill>
              </a:rPr>
              <a:t>Zaid</a:t>
            </a:r>
            <a:r>
              <a:rPr lang="fr-FR" dirty="0">
                <a:solidFill>
                  <a:schemeClr val="tx1"/>
                </a:solidFill>
              </a:rPr>
              <a:t>, Marrie- Pierre Dubé, Khalil </a:t>
            </a:r>
            <a:r>
              <a:rPr lang="fr-FR" dirty="0" err="1">
                <a:solidFill>
                  <a:schemeClr val="tx1"/>
                </a:solidFill>
              </a:rPr>
              <a:t>Hamzi</a:t>
            </a:r>
            <a:r>
              <a:rPr lang="fr-FR" dirty="0">
                <a:solidFill>
                  <a:schemeClr val="tx1"/>
                </a:solidFill>
              </a:rPr>
              <a:t>, Bouchra El </a:t>
            </a:r>
            <a:r>
              <a:rPr lang="fr-FR" dirty="0" err="1">
                <a:solidFill>
                  <a:schemeClr val="tx1"/>
                </a:solidFill>
              </a:rPr>
              <a:t>Moutawakil</a:t>
            </a:r>
            <a:r>
              <a:rPr lang="fr-FR" dirty="0">
                <a:solidFill>
                  <a:schemeClr val="tx1"/>
                </a:solidFill>
              </a:rPr>
              <a:t>, Ilham </a:t>
            </a:r>
            <a:r>
              <a:rPr lang="fr-FR" dirty="0" err="1">
                <a:solidFill>
                  <a:schemeClr val="tx1"/>
                </a:solidFill>
              </a:rPr>
              <a:t>Slassi</a:t>
            </a:r>
            <a:r>
              <a:rPr lang="fr-FR" dirty="0">
                <a:solidFill>
                  <a:schemeClr val="tx1"/>
                </a:solidFill>
              </a:rPr>
              <a:t>, </a:t>
            </a:r>
            <a:r>
              <a:rPr lang="fr-FR" dirty="0" err="1">
                <a:solidFill>
                  <a:schemeClr val="tx1"/>
                </a:solidFill>
              </a:rPr>
              <a:t>Sellama</a:t>
            </a:r>
            <a:r>
              <a:rPr lang="fr-FR" dirty="0">
                <a:solidFill>
                  <a:schemeClr val="tx1"/>
                </a:solidFill>
              </a:rPr>
              <a:t> </a:t>
            </a:r>
            <a:r>
              <a:rPr lang="fr-FR" dirty="0" err="1">
                <a:solidFill>
                  <a:schemeClr val="tx1"/>
                </a:solidFill>
              </a:rPr>
              <a:t>Nadifi</a:t>
            </a:r>
            <a:r>
              <a:rPr lang="fr-FR" dirty="0">
                <a:solidFill>
                  <a:schemeClr val="tx1"/>
                </a:solidFill>
              </a:rPr>
              <a:t>. </a:t>
            </a:r>
            <a:r>
              <a:rPr lang="fr-FR" dirty="0" err="1">
                <a:solidFill>
                  <a:schemeClr val="tx1"/>
                </a:solidFill>
              </a:rPr>
              <a:t>Novel</a:t>
            </a:r>
            <a:r>
              <a:rPr lang="fr-FR" dirty="0">
                <a:solidFill>
                  <a:schemeClr val="tx1"/>
                </a:solidFill>
              </a:rPr>
              <a:t> Mutations in </a:t>
            </a:r>
            <a:r>
              <a:rPr lang="fr-FR" dirty="0" smtClean="0">
                <a:solidFill>
                  <a:schemeClr val="tx1"/>
                </a:solidFill>
              </a:rPr>
              <a:t>the </a:t>
            </a:r>
            <a:r>
              <a:rPr lang="fr-FR" dirty="0" err="1">
                <a:solidFill>
                  <a:schemeClr val="tx1"/>
                </a:solidFill>
              </a:rPr>
              <a:t>a</a:t>
            </a:r>
            <a:r>
              <a:rPr lang="fr-FR" dirty="0" err="1" smtClean="0">
                <a:solidFill>
                  <a:schemeClr val="tx1"/>
                </a:solidFill>
              </a:rPr>
              <a:t>myloid</a:t>
            </a:r>
            <a:r>
              <a:rPr lang="fr-FR" dirty="0" smtClean="0">
                <a:solidFill>
                  <a:schemeClr val="tx1"/>
                </a:solidFill>
              </a:rPr>
              <a:t> </a:t>
            </a:r>
            <a:r>
              <a:rPr lang="fr-FR" dirty="0" err="1">
                <a:solidFill>
                  <a:schemeClr val="tx1"/>
                </a:solidFill>
              </a:rPr>
              <a:t>Precursor</a:t>
            </a:r>
            <a:r>
              <a:rPr lang="fr-FR" dirty="0">
                <a:solidFill>
                  <a:schemeClr val="tx1"/>
                </a:solidFill>
              </a:rPr>
              <a:t> </a:t>
            </a:r>
            <a:r>
              <a:rPr lang="fr-FR" dirty="0" err="1">
                <a:solidFill>
                  <a:schemeClr val="tx1"/>
                </a:solidFill>
              </a:rPr>
              <a:t>Protein</a:t>
            </a:r>
            <a:r>
              <a:rPr lang="fr-FR" dirty="0">
                <a:solidFill>
                  <a:schemeClr val="tx1"/>
                </a:solidFill>
              </a:rPr>
              <a:t> Gene </a:t>
            </a:r>
            <a:r>
              <a:rPr lang="fr-FR" dirty="0" err="1">
                <a:solidFill>
                  <a:schemeClr val="tx1"/>
                </a:solidFill>
              </a:rPr>
              <a:t>within</a:t>
            </a:r>
            <a:r>
              <a:rPr lang="fr-FR" dirty="0">
                <a:solidFill>
                  <a:schemeClr val="tx1"/>
                </a:solidFill>
              </a:rPr>
              <a:t> </a:t>
            </a:r>
            <a:r>
              <a:rPr lang="fr-FR" dirty="0" err="1">
                <a:solidFill>
                  <a:schemeClr val="tx1"/>
                </a:solidFill>
              </a:rPr>
              <a:t>Moroccan</a:t>
            </a:r>
            <a:r>
              <a:rPr lang="fr-FR" dirty="0">
                <a:solidFill>
                  <a:schemeClr val="tx1"/>
                </a:solidFill>
              </a:rPr>
              <a:t> Patients </a:t>
            </a:r>
            <a:r>
              <a:rPr lang="fr-FR" dirty="0" err="1">
                <a:solidFill>
                  <a:schemeClr val="tx1"/>
                </a:solidFill>
              </a:rPr>
              <a:t>with</a:t>
            </a:r>
            <a:r>
              <a:rPr lang="fr-FR" dirty="0">
                <a:solidFill>
                  <a:schemeClr val="tx1"/>
                </a:solidFill>
              </a:rPr>
              <a:t> </a:t>
            </a:r>
            <a:r>
              <a:rPr lang="fr-FR" dirty="0" err="1">
                <a:solidFill>
                  <a:schemeClr val="tx1"/>
                </a:solidFill>
              </a:rPr>
              <a:t>Alzheimer's</a:t>
            </a:r>
            <a:r>
              <a:rPr lang="fr-FR" dirty="0">
                <a:solidFill>
                  <a:schemeClr val="tx1"/>
                </a:solidFill>
              </a:rPr>
              <a:t> </a:t>
            </a:r>
            <a:r>
              <a:rPr lang="fr-FR" dirty="0" err="1">
                <a:solidFill>
                  <a:schemeClr val="tx1"/>
                </a:solidFill>
              </a:rPr>
              <a:t>disease</a:t>
            </a:r>
            <a:r>
              <a:rPr lang="fr-FR" dirty="0">
                <a:solidFill>
                  <a:schemeClr val="tx1"/>
                </a:solidFill>
              </a:rPr>
              <a:t>. J Mol </a:t>
            </a:r>
            <a:r>
              <a:rPr lang="fr-FR" dirty="0" err="1">
                <a:solidFill>
                  <a:schemeClr val="tx1"/>
                </a:solidFill>
              </a:rPr>
              <a:t>Neurosci</a:t>
            </a:r>
            <a:r>
              <a:rPr lang="fr-FR" dirty="0">
                <a:solidFill>
                  <a:schemeClr val="tx1"/>
                </a:solidFill>
              </a:rPr>
              <a:t>. DOI 10.1007/s12031-014-0278-7</a:t>
            </a:r>
            <a:r>
              <a:rPr lang="fr-FR" dirty="0" smtClean="0">
                <a:solidFill>
                  <a:schemeClr val="tx1"/>
                </a:solidFill>
              </a:rPr>
              <a:t>.</a:t>
            </a:r>
          </a:p>
          <a:p>
            <a:pPr lvl="3">
              <a:buFont typeface="Wingdings" pitchFamily="2" charset="2"/>
              <a:buChar char="Ø"/>
            </a:pPr>
            <a:endParaRPr lang="fr-FR" dirty="0">
              <a:solidFill>
                <a:schemeClr val="tx1"/>
              </a:solidFill>
            </a:endParaRPr>
          </a:p>
          <a:p>
            <a:endParaRPr lang="fr-FR" sz="2800" dirty="0"/>
          </a:p>
        </p:txBody>
      </p:sp>
      <p:pic>
        <p:nvPicPr>
          <p:cNvPr id="5122" name="Picture 2" descr="C:\Users\sravan-k\Desktop\jng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0" y="0"/>
            <a:ext cx="9144000" cy="10847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131</TotalTime>
  <Words>722</Words>
  <Application>Microsoft Office PowerPoint</Application>
  <PresentationFormat>On-screen Show (4:3)</PresentationFormat>
  <Paragraphs>55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Opulent</vt:lpstr>
      <vt:lpstr>PowerPoint Presentation</vt:lpstr>
      <vt:lpstr>   BIO-sketch  of  Nadia EL KADMIRI</vt:lpstr>
      <vt:lpstr>Biography</vt:lpstr>
      <vt:lpstr>Recent training activities</vt:lpstr>
      <vt:lpstr>Participations and Communications:</vt:lpstr>
      <vt:lpstr>Cont…</vt:lpstr>
      <vt:lpstr>Cont…</vt:lpstr>
      <vt:lpstr>Recent publications:</vt:lpstr>
      <vt:lpstr>Publications cont…</vt:lpstr>
      <vt:lpstr>Publications cont…</vt:lpstr>
      <vt:lpstr>Publications cont…</vt:lpstr>
      <vt:lpstr>Related journals</vt:lpstr>
      <vt:lpstr>Related Conference</vt:lpstr>
      <vt:lpstr>OMICS Group Open Access Membership</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Scientist, Associate Lecturer Pharm. D, Clinical Biochemist</dc:title>
  <dc:creator>Acer 2012</dc:creator>
  <cp:lastModifiedBy>Mounika Nakkina</cp:lastModifiedBy>
  <cp:revision>45</cp:revision>
  <dcterms:created xsi:type="dcterms:W3CDTF">2014-07-24T12:35:27Z</dcterms:created>
  <dcterms:modified xsi:type="dcterms:W3CDTF">2015-10-19T08:49:22Z</dcterms:modified>
</cp:coreProperties>
</file>