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68" r:id="rId2"/>
    <p:sldId id="256" r:id="rId3"/>
    <p:sldId id="257" r:id="rId4"/>
    <p:sldId id="258" r:id="rId5"/>
    <p:sldId id="259" r:id="rId6"/>
    <p:sldId id="260" r:id="rId7"/>
    <p:sldId id="261" r:id="rId8"/>
    <p:sldId id="262" r:id="rId9"/>
    <p:sldId id="263" r:id="rId10"/>
    <p:sldId id="264" r:id="rId11"/>
    <p:sldId id="265" r:id="rId12"/>
    <p:sldId id="266" r:id="rId13"/>
    <p:sldId id="269" r:id="rId14"/>
    <p:sldId id="271" r:id="rId15"/>
    <p:sldId id="270" r:id="rId16"/>
  </p:sldIdLst>
  <p:sldSz cx="9144000" cy="6858000" type="screen4x3"/>
  <p:notesSz cx="6858000" cy="9144000"/>
  <p:defaultTextStyle>
    <a:defPPr>
      <a:defRPr lang="ar-IQ"/>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60" d="100"/>
          <a:sy n="60" d="100"/>
        </p:scale>
        <p:origin x="-1656" y="-2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lvl1pPr>
              <a:defRPr/>
            </a:lvl1pPr>
          </a:lstStyle>
          <a:p>
            <a:pPr>
              <a:defRPr/>
            </a:pPr>
            <a:fld id="{4F1049B7-DB92-4C34-9A44-E91BF5A57462}" type="datetimeFigureOut">
              <a:rPr lang="ar-IQ"/>
              <a:pPr>
                <a:defRPr/>
              </a:pPr>
              <a:t>30/12/1436</a:t>
            </a:fld>
            <a:endParaRPr lang="ar-IQ"/>
          </a:p>
        </p:txBody>
      </p:sp>
      <p:sp>
        <p:nvSpPr>
          <p:cNvPr id="5" name="عنصر نائب للتذييل 4"/>
          <p:cNvSpPr>
            <a:spLocks noGrp="1"/>
          </p:cNvSpPr>
          <p:nvPr>
            <p:ph type="ftr" sz="quarter" idx="11"/>
          </p:nvPr>
        </p:nvSpPr>
        <p:spPr/>
        <p:txBody>
          <a:bodyPr/>
          <a:lstStyle>
            <a:lvl1pPr>
              <a:defRPr/>
            </a:lvl1pPr>
          </a:lstStyle>
          <a:p>
            <a:pPr>
              <a:defRPr/>
            </a:pPr>
            <a:endParaRPr lang="ar-IQ"/>
          </a:p>
        </p:txBody>
      </p:sp>
      <p:sp>
        <p:nvSpPr>
          <p:cNvPr id="6" name="عنصر نائب لرقم الشريحة 5"/>
          <p:cNvSpPr>
            <a:spLocks noGrp="1"/>
          </p:cNvSpPr>
          <p:nvPr>
            <p:ph type="sldNum" sz="quarter" idx="12"/>
          </p:nvPr>
        </p:nvSpPr>
        <p:spPr/>
        <p:txBody>
          <a:bodyPr/>
          <a:lstStyle>
            <a:lvl1pPr>
              <a:defRPr/>
            </a:lvl1pPr>
          </a:lstStyle>
          <a:p>
            <a:pPr>
              <a:defRPr/>
            </a:pPr>
            <a:fld id="{61C9874D-8960-415A-8F82-34D542AD812D}" type="slidenum">
              <a:rPr lang="ar-IQ"/>
              <a:pPr>
                <a:defRPr/>
              </a:pPr>
              <a:t>‹#›</a:t>
            </a:fld>
            <a:endParaRPr lang="ar-IQ"/>
          </a:p>
        </p:txBody>
      </p:sp>
    </p:spTree>
    <p:extLst>
      <p:ext uri="{BB962C8B-B14F-4D97-AF65-F5344CB8AC3E}">
        <p14:creationId xmlns:p14="http://schemas.microsoft.com/office/powerpoint/2010/main" val="4070886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lvl1pPr>
              <a:defRPr/>
            </a:lvl1pPr>
          </a:lstStyle>
          <a:p>
            <a:pPr>
              <a:defRPr/>
            </a:pPr>
            <a:fld id="{8125E436-CE9C-432D-B58C-EADC327728E8}" type="datetimeFigureOut">
              <a:rPr lang="ar-IQ"/>
              <a:pPr>
                <a:defRPr/>
              </a:pPr>
              <a:t>30/12/1436</a:t>
            </a:fld>
            <a:endParaRPr lang="ar-IQ"/>
          </a:p>
        </p:txBody>
      </p:sp>
      <p:sp>
        <p:nvSpPr>
          <p:cNvPr id="5" name="عنصر نائب للتذييل 4"/>
          <p:cNvSpPr>
            <a:spLocks noGrp="1"/>
          </p:cNvSpPr>
          <p:nvPr>
            <p:ph type="ftr" sz="quarter" idx="11"/>
          </p:nvPr>
        </p:nvSpPr>
        <p:spPr/>
        <p:txBody>
          <a:bodyPr/>
          <a:lstStyle>
            <a:lvl1pPr>
              <a:defRPr/>
            </a:lvl1pPr>
          </a:lstStyle>
          <a:p>
            <a:pPr>
              <a:defRPr/>
            </a:pPr>
            <a:endParaRPr lang="ar-IQ"/>
          </a:p>
        </p:txBody>
      </p:sp>
      <p:sp>
        <p:nvSpPr>
          <p:cNvPr id="6" name="عنصر نائب لرقم الشريحة 5"/>
          <p:cNvSpPr>
            <a:spLocks noGrp="1"/>
          </p:cNvSpPr>
          <p:nvPr>
            <p:ph type="sldNum" sz="quarter" idx="12"/>
          </p:nvPr>
        </p:nvSpPr>
        <p:spPr/>
        <p:txBody>
          <a:bodyPr/>
          <a:lstStyle>
            <a:lvl1pPr>
              <a:defRPr/>
            </a:lvl1pPr>
          </a:lstStyle>
          <a:p>
            <a:pPr>
              <a:defRPr/>
            </a:pPr>
            <a:fld id="{F2783635-FECD-4022-8B8B-ECA4958F1BC8}" type="slidenum">
              <a:rPr lang="ar-IQ"/>
              <a:pPr>
                <a:defRPr/>
              </a:pPr>
              <a:t>‹#›</a:t>
            </a:fld>
            <a:endParaRPr lang="ar-IQ"/>
          </a:p>
        </p:txBody>
      </p:sp>
    </p:spTree>
    <p:extLst>
      <p:ext uri="{BB962C8B-B14F-4D97-AF65-F5344CB8AC3E}">
        <p14:creationId xmlns:p14="http://schemas.microsoft.com/office/powerpoint/2010/main" val="2326175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lvl1pPr>
              <a:defRPr/>
            </a:lvl1pPr>
          </a:lstStyle>
          <a:p>
            <a:pPr>
              <a:defRPr/>
            </a:pPr>
            <a:fld id="{612F1142-98C2-461E-BBD8-232F7D2036A2}" type="datetimeFigureOut">
              <a:rPr lang="ar-IQ"/>
              <a:pPr>
                <a:defRPr/>
              </a:pPr>
              <a:t>30/12/1436</a:t>
            </a:fld>
            <a:endParaRPr lang="ar-IQ"/>
          </a:p>
        </p:txBody>
      </p:sp>
      <p:sp>
        <p:nvSpPr>
          <p:cNvPr id="5" name="عنصر نائب للتذييل 4"/>
          <p:cNvSpPr>
            <a:spLocks noGrp="1"/>
          </p:cNvSpPr>
          <p:nvPr>
            <p:ph type="ftr" sz="quarter" idx="11"/>
          </p:nvPr>
        </p:nvSpPr>
        <p:spPr/>
        <p:txBody>
          <a:bodyPr/>
          <a:lstStyle>
            <a:lvl1pPr>
              <a:defRPr/>
            </a:lvl1pPr>
          </a:lstStyle>
          <a:p>
            <a:pPr>
              <a:defRPr/>
            </a:pPr>
            <a:endParaRPr lang="ar-IQ"/>
          </a:p>
        </p:txBody>
      </p:sp>
      <p:sp>
        <p:nvSpPr>
          <p:cNvPr id="6" name="عنصر نائب لرقم الشريحة 5"/>
          <p:cNvSpPr>
            <a:spLocks noGrp="1"/>
          </p:cNvSpPr>
          <p:nvPr>
            <p:ph type="sldNum" sz="quarter" idx="12"/>
          </p:nvPr>
        </p:nvSpPr>
        <p:spPr/>
        <p:txBody>
          <a:bodyPr/>
          <a:lstStyle>
            <a:lvl1pPr>
              <a:defRPr/>
            </a:lvl1pPr>
          </a:lstStyle>
          <a:p>
            <a:pPr>
              <a:defRPr/>
            </a:pPr>
            <a:fld id="{5A38AAC1-363E-4925-95E4-700301DE61D1}" type="slidenum">
              <a:rPr lang="ar-IQ"/>
              <a:pPr>
                <a:defRPr/>
              </a:pPr>
              <a:t>‹#›</a:t>
            </a:fld>
            <a:endParaRPr lang="ar-IQ"/>
          </a:p>
        </p:txBody>
      </p:sp>
    </p:spTree>
    <p:extLst>
      <p:ext uri="{BB962C8B-B14F-4D97-AF65-F5344CB8AC3E}">
        <p14:creationId xmlns:p14="http://schemas.microsoft.com/office/powerpoint/2010/main" val="963200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lvl1pPr>
              <a:defRPr/>
            </a:lvl1pPr>
          </a:lstStyle>
          <a:p>
            <a:pPr>
              <a:defRPr/>
            </a:pPr>
            <a:fld id="{38B47E65-C546-467A-859D-52B153CB087A}" type="datetimeFigureOut">
              <a:rPr lang="ar-IQ"/>
              <a:pPr>
                <a:defRPr/>
              </a:pPr>
              <a:t>30/12/1436</a:t>
            </a:fld>
            <a:endParaRPr lang="ar-IQ"/>
          </a:p>
        </p:txBody>
      </p:sp>
      <p:sp>
        <p:nvSpPr>
          <p:cNvPr id="5" name="عنصر نائب للتذييل 4"/>
          <p:cNvSpPr>
            <a:spLocks noGrp="1"/>
          </p:cNvSpPr>
          <p:nvPr>
            <p:ph type="ftr" sz="quarter" idx="11"/>
          </p:nvPr>
        </p:nvSpPr>
        <p:spPr/>
        <p:txBody>
          <a:bodyPr/>
          <a:lstStyle>
            <a:lvl1pPr>
              <a:defRPr/>
            </a:lvl1pPr>
          </a:lstStyle>
          <a:p>
            <a:pPr>
              <a:defRPr/>
            </a:pPr>
            <a:endParaRPr lang="ar-IQ"/>
          </a:p>
        </p:txBody>
      </p:sp>
      <p:sp>
        <p:nvSpPr>
          <p:cNvPr id="6" name="عنصر نائب لرقم الشريحة 5"/>
          <p:cNvSpPr>
            <a:spLocks noGrp="1"/>
          </p:cNvSpPr>
          <p:nvPr>
            <p:ph type="sldNum" sz="quarter" idx="12"/>
          </p:nvPr>
        </p:nvSpPr>
        <p:spPr/>
        <p:txBody>
          <a:bodyPr/>
          <a:lstStyle>
            <a:lvl1pPr>
              <a:defRPr/>
            </a:lvl1pPr>
          </a:lstStyle>
          <a:p>
            <a:pPr>
              <a:defRPr/>
            </a:pPr>
            <a:fld id="{BE086859-1311-40C0-B96B-57DEC38FFF7A}" type="slidenum">
              <a:rPr lang="ar-IQ"/>
              <a:pPr>
                <a:defRPr/>
              </a:pPr>
              <a:t>‹#›</a:t>
            </a:fld>
            <a:endParaRPr lang="ar-IQ"/>
          </a:p>
        </p:txBody>
      </p:sp>
    </p:spTree>
    <p:extLst>
      <p:ext uri="{BB962C8B-B14F-4D97-AF65-F5344CB8AC3E}">
        <p14:creationId xmlns:p14="http://schemas.microsoft.com/office/powerpoint/2010/main" val="2085382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pPr>
              <a:defRPr/>
            </a:pPr>
            <a:fld id="{9526FD6A-DEBB-463B-A1DF-768399A0AC72}" type="datetimeFigureOut">
              <a:rPr lang="ar-IQ"/>
              <a:pPr>
                <a:defRPr/>
              </a:pPr>
              <a:t>30/12/1436</a:t>
            </a:fld>
            <a:endParaRPr lang="ar-IQ"/>
          </a:p>
        </p:txBody>
      </p:sp>
      <p:sp>
        <p:nvSpPr>
          <p:cNvPr id="5" name="عنصر نائب للتذييل 4"/>
          <p:cNvSpPr>
            <a:spLocks noGrp="1"/>
          </p:cNvSpPr>
          <p:nvPr>
            <p:ph type="ftr" sz="quarter" idx="11"/>
          </p:nvPr>
        </p:nvSpPr>
        <p:spPr/>
        <p:txBody>
          <a:bodyPr/>
          <a:lstStyle>
            <a:lvl1pPr>
              <a:defRPr/>
            </a:lvl1pPr>
          </a:lstStyle>
          <a:p>
            <a:pPr>
              <a:defRPr/>
            </a:pPr>
            <a:endParaRPr lang="ar-IQ"/>
          </a:p>
        </p:txBody>
      </p:sp>
      <p:sp>
        <p:nvSpPr>
          <p:cNvPr id="6" name="عنصر نائب لرقم الشريحة 5"/>
          <p:cNvSpPr>
            <a:spLocks noGrp="1"/>
          </p:cNvSpPr>
          <p:nvPr>
            <p:ph type="sldNum" sz="quarter" idx="12"/>
          </p:nvPr>
        </p:nvSpPr>
        <p:spPr/>
        <p:txBody>
          <a:bodyPr/>
          <a:lstStyle>
            <a:lvl1pPr>
              <a:defRPr/>
            </a:lvl1pPr>
          </a:lstStyle>
          <a:p>
            <a:pPr>
              <a:defRPr/>
            </a:pPr>
            <a:fld id="{858C75F2-5EE2-4B88-AA1F-63628C84F019}" type="slidenum">
              <a:rPr lang="ar-IQ"/>
              <a:pPr>
                <a:defRPr/>
              </a:pPr>
              <a:t>‹#›</a:t>
            </a:fld>
            <a:endParaRPr lang="ar-IQ"/>
          </a:p>
        </p:txBody>
      </p:sp>
    </p:spTree>
    <p:extLst>
      <p:ext uri="{BB962C8B-B14F-4D97-AF65-F5344CB8AC3E}">
        <p14:creationId xmlns:p14="http://schemas.microsoft.com/office/powerpoint/2010/main" val="4275037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3"/>
          <p:cNvSpPr>
            <a:spLocks noGrp="1"/>
          </p:cNvSpPr>
          <p:nvPr>
            <p:ph type="dt" sz="half" idx="10"/>
          </p:nvPr>
        </p:nvSpPr>
        <p:spPr/>
        <p:txBody>
          <a:bodyPr/>
          <a:lstStyle>
            <a:lvl1pPr>
              <a:defRPr/>
            </a:lvl1pPr>
          </a:lstStyle>
          <a:p>
            <a:pPr>
              <a:defRPr/>
            </a:pPr>
            <a:fld id="{12264AA7-2E63-4E13-BB6B-572B04828747}" type="datetimeFigureOut">
              <a:rPr lang="ar-IQ"/>
              <a:pPr>
                <a:defRPr/>
              </a:pPr>
              <a:t>30/12/1436</a:t>
            </a:fld>
            <a:endParaRPr lang="ar-IQ"/>
          </a:p>
        </p:txBody>
      </p:sp>
      <p:sp>
        <p:nvSpPr>
          <p:cNvPr id="6" name="عنصر نائب للتذييل 4"/>
          <p:cNvSpPr>
            <a:spLocks noGrp="1"/>
          </p:cNvSpPr>
          <p:nvPr>
            <p:ph type="ftr" sz="quarter" idx="11"/>
          </p:nvPr>
        </p:nvSpPr>
        <p:spPr/>
        <p:txBody>
          <a:bodyPr/>
          <a:lstStyle>
            <a:lvl1pPr>
              <a:defRPr/>
            </a:lvl1pPr>
          </a:lstStyle>
          <a:p>
            <a:pPr>
              <a:defRPr/>
            </a:pPr>
            <a:endParaRPr lang="ar-IQ"/>
          </a:p>
        </p:txBody>
      </p:sp>
      <p:sp>
        <p:nvSpPr>
          <p:cNvPr id="7" name="عنصر نائب لرقم الشريحة 5"/>
          <p:cNvSpPr>
            <a:spLocks noGrp="1"/>
          </p:cNvSpPr>
          <p:nvPr>
            <p:ph type="sldNum" sz="quarter" idx="12"/>
          </p:nvPr>
        </p:nvSpPr>
        <p:spPr/>
        <p:txBody>
          <a:bodyPr/>
          <a:lstStyle>
            <a:lvl1pPr>
              <a:defRPr/>
            </a:lvl1pPr>
          </a:lstStyle>
          <a:p>
            <a:pPr>
              <a:defRPr/>
            </a:pPr>
            <a:fld id="{83678409-B717-4A13-9281-13195FACF13C}" type="slidenum">
              <a:rPr lang="ar-IQ"/>
              <a:pPr>
                <a:defRPr/>
              </a:pPr>
              <a:t>‹#›</a:t>
            </a:fld>
            <a:endParaRPr lang="ar-IQ"/>
          </a:p>
        </p:txBody>
      </p:sp>
    </p:spTree>
    <p:extLst>
      <p:ext uri="{BB962C8B-B14F-4D97-AF65-F5344CB8AC3E}">
        <p14:creationId xmlns:p14="http://schemas.microsoft.com/office/powerpoint/2010/main" val="16039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3"/>
          <p:cNvSpPr>
            <a:spLocks noGrp="1"/>
          </p:cNvSpPr>
          <p:nvPr>
            <p:ph type="dt" sz="half" idx="10"/>
          </p:nvPr>
        </p:nvSpPr>
        <p:spPr/>
        <p:txBody>
          <a:bodyPr/>
          <a:lstStyle>
            <a:lvl1pPr>
              <a:defRPr/>
            </a:lvl1pPr>
          </a:lstStyle>
          <a:p>
            <a:pPr>
              <a:defRPr/>
            </a:pPr>
            <a:fld id="{E07E8285-1A3F-4F6E-ACFE-559A37B56F8C}" type="datetimeFigureOut">
              <a:rPr lang="ar-IQ"/>
              <a:pPr>
                <a:defRPr/>
              </a:pPr>
              <a:t>30/12/1436</a:t>
            </a:fld>
            <a:endParaRPr lang="ar-IQ"/>
          </a:p>
        </p:txBody>
      </p:sp>
      <p:sp>
        <p:nvSpPr>
          <p:cNvPr id="8" name="عنصر نائب للتذييل 4"/>
          <p:cNvSpPr>
            <a:spLocks noGrp="1"/>
          </p:cNvSpPr>
          <p:nvPr>
            <p:ph type="ftr" sz="quarter" idx="11"/>
          </p:nvPr>
        </p:nvSpPr>
        <p:spPr/>
        <p:txBody>
          <a:bodyPr/>
          <a:lstStyle>
            <a:lvl1pPr>
              <a:defRPr/>
            </a:lvl1pPr>
          </a:lstStyle>
          <a:p>
            <a:pPr>
              <a:defRPr/>
            </a:pPr>
            <a:endParaRPr lang="ar-IQ"/>
          </a:p>
        </p:txBody>
      </p:sp>
      <p:sp>
        <p:nvSpPr>
          <p:cNvPr id="9" name="عنصر نائب لرقم الشريحة 5"/>
          <p:cNvSpPr>
            <a:spLocks noGrp="1"/>
          </p:cNvSpPr>
          <p:nvPr>
            <p:ph type="sldNum" sz="quarter" idx="12"/>
          </p:nvPr>
        </p:nvSpPr>
        <p:spPr/>
        <p:txBody>
          <a:bodyPr/>
          <a:lstStyle>
            <a:lvl1pPr>
              <a:defRPr/>
            </a:lvl1pPr>
          </a:lstStyle>
          <a:p>
            <a:pPr>
              <a:defRPr/>
            </a:pPr>
            <a:fld id="{F98353DF-9E14-4D49-A489-E3CF6998CD30}" type="slidenum">
              <a:rPr lang="ar-IQ"/>
              <a:pPr>
                <a:defRPr/>
              </a:pPr>
              <a:t>‹#›</a:t>
            </a:fld>
            <a:endParaRPr lang="ar-IQ"/>
          </a:p>
        </p:txBody>
      </p:sp>
    </p:spTree>
    <p:extLst>
      <p:ext uri="{BB962C8B-B14F-4D97-AF65-F5344CB8AC3E}">
        <p14:creationId xmlns:p14="http://schemas.microsoft.com/office/powerpoint/2010/main" val="3809810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3"/>
          <p:cNvSpPr>
            <a:spLocks noGrp="1"/>
          </p:cNvSpPr>
          <p:nvPr>
            <p:ph type="dt" sz="half" idx="10"/>
          </p:nvPr>
        </p:nvSpPr>
        <p:spPr/>
        <p:txBody>
          <a:bodyPr/>
          <a:lstStyle>
            <a:lvl1pPr>
              <a:defRPr/>
            </a:lvl1pPr>
          </a:lstStyle>
          <a:p>
            <a:pPr>
              <a:defRPr/>
            </a:pPr>
            <a:fld id="{A94ED4EF-431E-48C7-B1FF-160387ED5D14}" type="datetimeFigureOut">
              <a:rPr lang="ar-IQ"/>
              <a:pPr>
                <a:defRPr/>
              </a:pPr>
              <a:t>30/12/1436</a:t>
            </a:fld>
            <a:endParaRPr lang="ar-IQ"/>
          </a:p>
        </p:txBody>
      </p:sp>
      <p:sp>
        <p:nvSpPr>
          <p:cNvPr id="4" name="عنصر نائب للتذييل 4"/>
          <p:cNvSpPr>
            <a:spLocks noGrp="1"/>
          </p:cNvSpPr>
          <p:nvPr>
            <p:ph type="ftr" sz="quarter" idx="11"/>
          </p:nvPr>
        </p:nvSpPr>
        <p:spPr/>
        <p:txBody>
          <a:bodyPr/>
          <a:lstStyle>
            <a:lvl1pPr>
              <a:defRPr/>
            </a:lvl1pPr>
          </a:lstStyle>
          <a:p>
            <a:pPr>
              <a:defRPr/>
            </a:pPr>
            <a:endParaRPr lang="ar-IQ"/>
          </a:p>
        </p:txBody>
      </p:sp>
      <p:sp>
        <p:nvSpPr>
          <p:cNvPr id="5" name="عنصر نائب لرقم الشريحة 5"/>
          <p:cNvSpPr>
            <a:spLocks noGrp="1"/>
          </p:cNvSpPr>
          <p:nvPr>
            <p:ph type="sldNum" sz="quarter" idx="12"/>
          </p:nvPr>
        </p:nvSpPr>
        <p:spPr/>
        <p:txBody>
          <a:bodyPr/>
          <a:lstStyle>
            <a:lvl1pPr>
              <a:defRPr/>
            </a:lvl1pPr>
          </a:lstStyle>
          <a:p>
            <a:pPr>
              <a:defRPr/>
            </a:pPr>
            <a:fld id="{05F102C6-B3DE-44E1-A1B4-8DB45C8ED11C}" type="slidenum">
              <a:rPr lang="ar-IQ"/>
              <a:pPr>
                <a:defRPr/>
              </a:pPr>
              <a:t>‹#›</a:t>
            </a:fld>
            <a:endParaRPr lang="ar-IQ"/>
          </a:p>
        </p:txBody>
      </p:sp>
    </p:spTree>
    <p:extLst>
      <p:ext uri="{BB962C8B-B14F-4D97-AF65-F5344CB8AC3E}">
        <p14:creationId xmlns:p14="http://schemas.microsoft.com/office/powerpoint/2010/main" val="1330375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434D8125-3D4F-4801-A0D4-9B07C2FEC836}" type="datetimeFigureOut">
              <a:rPr lang="ar-IQ"/>
              <a:pPr>
                <a:defRPr/>
              </a:pPr>
              <a:t>30/12/1436</a:t>
            </a:fld>
            <a:endParaRPr lang="ar-IQ"/>
          </a:p>
        </p:txBody>
      </p:sp>
      <p:sp>
        <p:nvSpPr>
          <p:cNvPr id="3" name="عنصر نائب للتذييل 4"/>
          <p:cNvSpPr>
            <a:spLocks noGrp="1"/>
          </p:cNvSpPr>
          <p:nvPr>
            <p:ph type="ftr" sz="quarter" idx="11"/>
          </p:nvPr>
        </p:nvSpPr>
        <p:spPr/>
        <p:txBody>
          <a:bodyPr/>
          <a:lstStyle>
            <a:lvl1pPr>
              <a:defRPr/>
            </a:lvl1pPr>
          </a:lstStyle>
          <a:p>
            <a:pPr>
              <a:defRPr/>
            </a:pPr>
            <a:endParaRPr lang="ar-IQ"/>
          </a:p>
        </p:txBody>
      </p:sp>
      <p:sp>
        <p:nvSpPr>
          <p:cNvPr id="4" name="عنصر نائب لرقم الشريحة 5"/>
          <p:cNvSpPr>
            <a:spLocks noGrp="1"/>
          </p:cNvSpPr>
          <p:nvPr>
            <p:ph type="sldNum" sz="quarter" idx="12"/>
          </p:nvPr>
        </p:nvSpPr>
        <p:spPr/>
        <p:txBody>
          <a:bodyPr/>
          <a:lstStyle>
            <a:lvl1pPr>
              <a:defRPr/>
            </a:lvl1pPr>
          </a:lstStyle>
          <a:p>
            <a:pPr>
              <a:defRPr/>
            </a:pPr>
            <a:fld id="{B92B4409-1195-464E-A511-C65E63BE7B35}" type="slidenum">
              <a:rPr lang="ar-IQ"/>
              <a:pPr>
                <a:defRPr/>
              </a:pPr>
              <a:t>‹#›</a:t>
            </a:fld>
            <a:endParaRPr lang="ar-IQ"/>
          </a:p>
        </p:txBody>
      </p:sp>
    </p:spTree>
    <p:extLst>
      <p:ext uri="{BB962C8B-B14F-4D97-AF65-F5344CB8AC3E}">
        <p14:creationId xmlns:p14="http://schemas.microsoft.com/office/powerpoint/2010/main" val="1426696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FBC5E7F1-F11E-43E8-A514-D909B032EFC4}" type="datetimeFigureOut">
              <a:rPr lang="ar-IQ"/>
              <a:pPr>
                <a:defRPr/>
              </a:pPr>
              <a:t>30/12/1436</a:t>
            </a:fld>
            <a:endParaRPr lang="ar-IQ"/>
          </a:p>
        </p:txBody>
      </p:sp>
      <p:sp>
        <p:nvSpPr>
          <p:cNvPr id="6" name="عنصر نائب للتذييل 4"/>
          <p:cNvSpPr>
            <a:spLocks noGrp="1"/>
          </p:cNvSpPr>
          <p:nvPr>
            <p:ph type="ftr" sz="quarter" idx="11"/>
          </p:nvPr>
        </p:nvSpPr>
        <p:spPr/>
        <p:txBody>
          <a:bodyPr/>
          <a:lstStyle>
            <a:lvl1pPr>
              <a:defRPr/>
            </a:lvl1pPr>
          </a:lstStyle>
          <a:p>
            <a:pPr>
              <a:defRPr/>
            </a:pPr>
            <a:endParaRPr lang="ar-IQ"/>
          </a:p>
        </p:txBody>
      </p:sp>
      <p:sp>
        <p:nvSpPr>
          <p:cNvPr id="7" name="عنصر نائب لرقم الشريحة 5"/>
          <p:cNvSpPr>
            <a:spLocks noGrp="1"/>
          </p:cNvSpPr>
          <p:nvPr>
            <p:ph type="sldNum" sz="quarter" idx="12"/>
          </p:nvPr>
        </p:nvSpPr>
        <p:spPr/>
        <p:txBody>
          <a:bodyPr/>
          <a:lstStyle>
            <a:lvl1pPr>
              <a:defRPr/>
            </a:lvl1pPr>
          </a:lstStyle>
          <a:p>
            <a:pPr>
              <a:defRPr/>
            </a:pPr>
            <a:fld id="{989C9FA6-B210-4BEC-AE33-61B14F85D665}" type="slidenum">
              <a:rPr lang="ar-IQ"/>
              <a:pPr>
                <a:defRPr/>
              </a:pPr>
              <a:t>‹#›</a:t>
            </a:fld>
            <a:endParaRPr lang="ar-IQ"/>
          </a:p>
        </p:txBody>
      </p:sp>
    </p:spTree>
    <p:extLst>
      <p:ext uri="{BB962C8B-B14F-4D97-AF65-F5344CB8AC3E}">
        <p14:creationId xmlns:p14="http://schemas.microsoft.com/office/powerpoint/2010/main" val="2023403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E987ACD1-8A44-4F45-AE28-1A1AD3AA2210}" type="datetimeFigureOut">
              <a:rPr lang="ar-IQ"/>
              <a:pPr>
                <a:defRPr/>
              </a:pPr>
              <a:t>30/12/1436</a:t>
            </a:fld>
            <a:endParaRPr lang="ar-IQ"/>
          </a:p>
        </p:txBody>
      </p:sp>
      <p:sp>
        <p:nvSpPr>
          <p:cNvPr id="6" name="عنصر نائب للتذييل 4"/>
          <p:cNvSpPr>
            <a:spLocks noGrp="1"/>
          </p:cNvSpPr>
          <p:nvPr>
            <p:ph type="ftr" sz="quarter" idx="11"/>
          </p:nvPr>
        </p:nvSpPr>
        <p:spPr/>
        <p:txBody>
          <a:bodyPr/>
          <a:lstStyle>
            <a:lvl1pPr>
              <a:defRPr/>
            </a:lvl1pPr>
          </a:lstStyle>
          <a:p>
            <a:pPr>
              <a:defRPr/>
            </a:pPr>
            <a:endParaRPr lang="ar-IQ"/>
          </a:p>
        </p:txBody>
      </p:sp>
      <p:sp>
        <p:nvSpPr>
          <p:cNvPr id="7" name="عنصر نائب لرقم الشريحة 5"/>
          <p:cNvSpPr>
            <a:spLocks noGrp="1"/>
          </p:cNvSpPr>
          <p:nvPr>
            <p:ph type="sldNum" sz="quarter" idx="12"/>
          </p:nvPr>
        </p:nvSpPr>
        <p:spPr/>
        <p:txBody>
          <a:bodyPr/>
          <a:lstStyle>
            <a:lvl1pPr>
              <a:defRPr/>
            </a:lvl1pPr>
          </a:lstStyle>
          <a:p>
            <a:pPr>
              <a:defRPr/>
            </a:pPr>
            <a:fld id="{F17EF6B6-5DA5-4790-8ECE-04A12B283167}" type="slidenum">
              <a:rPr lang="ar-IQ"/>
              <a:pPr>
                <a:defRPr/>
              </a:pPr>
              <a:t>‹#›</a:t>
            </a:fld>
            <a:endParaRPr lang="ar-IQ"/>
          </a:p>
        </p:txBody>
      </p:sp>
    </p:spTree>
    <p:extLst>
      <p:ext uri="{BB962C8B-B14F-4D97-AF65-F5344CB8AC3E}">
        <p14:creationId xmlns:p14="http://schemas.microsoft.com/office/powerpoint/2010/main" val="3767731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عنصر نائب للعنوان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endParaRPr lang="ar-IQ" smtClean="0"/>
          </a:p>
        </p:txBody>
      </p:sp>
      <p:sp>
        <p:nvSpPr>
          <p:cNvPr id="1027" name="عنصر نائب للنص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smtClean="0"/>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1" fontAlgn="auto">
              <a:spcBef>
                <a:spcPts val="0"/>
              </a:spcBef>
              <a:spcAft>
                <a:spcPts val="0"/>
              </a:spcAft>
              <a:defRPr sz="1200">
                <a:solidFill>
                  <a:schemeClr val="tx1">
                    <a:tint val="75000"/>
                  </a:schemeClr>
                </a:solidFill>
                <a:latin typeface="+mn-lt"/>
                <a:cs typeface="+mn-cs"/>
              </a:defRPr>
            </a:lvl1pPr>
          </a:lstStyle>
          <a:p>
            <a:pPr>
              <a:defRPr/>
            </a:pPr>
            <a:fld id="{30BC95BA-B0E4-49DF-808E-CB322E2014B5}" type="datetimeFigureOut">
              <a:rPr lang="ar-IQ"/>
              <a:pPr>
                <a:defRPr/>
              </a:pPr>
              <a:t>30/12/1436</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1" fontAlgn="auto">
              <a:spcBef>
                <a:spcPts val="0"/>
              </a:spcBef>
              <a:spcAft>
                <a:spcPts val="0"/>
              </a:spcAft>
              <a:defRPr sz="1200">
                <a:solidFill>
                  <a:schemeClr val="tx1">
                    <a:tint val="75000"/>
                  </a:schemeClr>
                </a:solidFill>
                <a:latin typeface="+mn-lt"/>
                <a:cs typeface="+mn-cs"/>
              </a:defRPr>
            </a:lvl1pPr>
          </a:lstStyle>
          <a:p>
            <a:pPr>
              <a:defRPr/>
            </a:pPr>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rtl="1" fontAlgn="auto">
              <a:spcBef>
                <a:spcPts val="0"/>
              </a:spcBef>
              <a:spcAft>
                <a:spcPts val="0"/>
              </a:spcAft>
              <a:defRPr sz="1200">
                <a:solidFill>
                  <a:schemeClr val="tx1">
                    <a:tint val="75000"/>
                  </a:schemeClr>
                </a:solidFill>
                <a:latin typeface="+mn-lt"/>
                <a:cs typeface="+mn-cs"/>
              </a:defRPr>
            </a:lvl1pPr>
          </a:lstStyle>
          <a:p>
            <a:pPr>
              <a:defRPr/>
            </a:pPr>
            <a:fld id="{C9F5A47F-8FEE-4F49-AC30-1A28F56CEFE9}" type="slidenum">
              <a:rPr lang="ar-IQ"/>
              <a:pPr>
                <a:defRPr/>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omicsonline.org/Submitmanuscript.php"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internationalscholarsjournals.org/" TargetMode="External"/><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hyperlink" Target="http://omicsonline.org/membership.php"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www.conferenceseries.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Dr.Nagham_mj@yahoo.com"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3"/>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14288" y="831850"/>
            <a:ext cx="9129712" cy="495935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rtl="1" fontAlgn="auto">
              <a:spcBef>
                <a:spcPts val="0"/>
              </a:spcBef>
              <a:spcAft>
                <a:spcPts val="0"/>
              </a:spcAft>
              <a:defRPr/>
            </a:pPr>
            <a:r>
              <a:rPr lang="en-IN" sz="2000" dirty="0">
                <a:solidFill>
                  <a:schemeClr val="bg2">
                    <a:lumMod val="10000"/>
                  </a:schemeClr>
                </a:solidFill>
                <a:latin typeface="Centaur" panose="02030504050205020304" pitchFamily="18" charset="0"/>
              </a:rPr>
              <a:t>OMICS </a:t>
            </a:r>
            <a:r>
              <a:rPr lang="en-IN" sz="2000" dirty="0">
                <a:solidFill>
                  <a:schemeClr val="bg2">
                    <a:lumMod val="10000"/>
                  </a:schemeClr>
                </a:solidFill>
                <a:latin typeface="Centaur" panose="02030504050205020304" pitchFamily="18" charset="0"/>
              </a:rPr>
              <a:t>International </a:t>
            </a:r>
            <a:r>
              <a:rPr lang="en-IN" sz="2000" dirty="0">
                <a:solidFill>
                  <a:schemeClr val="bg2">
                    <a:lumMod val="10000"/>
                  </a:schemeClr>
                </a:solidFill>
                <a:latin typeface="Centaur" panose="02030504050205020304" pitchFamily="18" charset="0"/>
              </a:rPr>
              <a:t>welcomes submissions that are original and technically so as to serve both the developing world and developed countries in the best possible way.</a:t>
            </a:r>
          </a:p>
          <a:p>
            <a:pPr algn="ctr" rtl="1" fontAlgn="auto">
              <a:spcBef>
                <a:spcPts val="0"/>
              </a:spcBef>
              <a:spcAft>
                <a:spcPts val="0"/>
              </a:spcAft>
              <a:defRPr/>
            </a:pPr>
            <a:r>
              <a:rPr lang="en-US" sz="2000" dirty="0">
                <a:solidFill>
                  <a:schemeClr val="bg2">
                    <a:lumMod val="10000"/>
                  </a:schemeClr>
                </a:solidFill>
                <a:latin typeface="Centaur" panose="02030504050205020304" pitchFamily="18" charset="0"/>
              </a:rPr>
              <a:t>OMICS Journals  are poised in excellence by publishing high quality research. </a:t>
            </a:r>
            <a:r>
              <a:rPr lang="en-IN" sz="2000" dirty="0">
                <a:solidFill>
                  <a:schemeClr val="bg2">
                    <a:lumMod val="10000"/>
                  </a:schemeClr>
                </a:solidFill>
                <a:latin typeface="Centaur" panose="02030504050205020304" pitchFamily="18" charset="0"/>
              </a:rPr>
              <a:t>OMICS International</a:t>
            </a:r>
            <a:r>
              <a:rPr lang="en-IN" sz="2000" dirty="0">
                <a:solidFill>
                  <a:schemeClr val="bg2">
                    <a:lumMod val="10000"/>
                  </a:schemeClr>
                </a:solidFill>
                <a:latin typeface="Centaur" panose="02030504050205020304" pitchFamily="18" charset="0"/>
              </a:rPr>
              <a:t> </a:t>
            </a:r>
            <a:r>
              <a:rPr lang="en-IN" sz="2000" dirty="0">
                <a:solidFill>
                  <a:schemeClr val="bg2">
                    <a:lumMod val="10000"/>
                  </a:schemeClr>
                </a:solidFill>
                <a:latin typeface="Centaur" panose="02030504050205020304" pitchFamily="18" charset="0"/>
              </a:rPr>
              <a:t>follows an Editorial Manager® System peer review process and boasts of a strong and active editorial board.</a:t>
            </a:r>
            <a:endParaRPr lang="en-US" sz="2000" dirty="0">
              <a:solidFill>
                <a:schemeClr val="bg2">
                  <a:lumMod val="10000"/>
                </a:schemeClr>
              </a:solidFill>
              <a:latin typeface="Centaur" panose="02030504050205020304" pitchFamily="18" charset="0"/>
            </a:endParaRPr>
          </a:p>
          <a:p>
            <a:pPr algn="ctr" rtl="1" fontAlgn="auto">
              <a:spcBef>
                <a:spcPts val="0"/>
              </a:spcBef>
              <a:spcAft>
                <a:spcPts val="0"/>
              </a:spcAft>
              <a:defRPr/>
            </a:pPr>
            <a:r>
              <a:rPr lang="en-US" sz="2000" dirty="0">
                <a:solidFill>
                  <a:schemeClr val="bg2">
                    <a:lumMod val="10000"/>
                  </a:schemeClr>
                </a:solidFill>
                <a:latin typeface="Centaur" panose="02030504050205020304" pitchFamily="18" charset="0"/>
              </a:rPr>
              <a:t>Editors and reviewers are experts in their field and provide anonymous, unbiased and detailed reviews of all submissions.</a:t>
            </a:r>
          </a:p>
          <a:p>
            <a:pPr algn="ctr" rtl="1" fontAlgn="auto">
              <a:spcBef>
                <a:spcPts val="0"/>
              </a:spcBef>
              <a:spcAft>
                <a:spcPts val="0"/>
              </a:spcAft>
              <a:defRPr/>
            </a:pPr>
            <a:r>
              <a:rPr lang="en-IN" sz="2000" dirty="0">
                <a:solidFill>
                  <a:schemeClr val="bg2">
                    <a:lumMod val="10000"/>
                  </a:scheme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2000" dirty="0">
              <a:solidFill>
                <a:schemeClr val="bg2">
                  <a:lumMod val="10000"/>
                </a:schemeClr>
              </a:solidFill>
              <a:latin typeface="Centaur" panose="02030504050205020304" pitchFamily="18" charset="0"/>
            </a:endParaRPr>
          </a:p>
          <a:p>
            <a:pPr algn="r" rtl="1" fontAlgn="auto">
              <a:spcBef>
                <a:spcPts val="0"/>
              </a:spcBef>
              <a:spcAft>
                <a:spcPts val="0"/>
              </a:spcAft>
              <a:defRPr/>
            </a:pPr>
            <a:endParaRPr lang="en-US" sz="2000" dirty="0"/>
          </a:p>
        </p:txBody>
      </p:sp>
      <p:sp>
        <p:nvSpPr>
          <p:cNvPr id="6" name="Rectangle 5"/>
          <p:cNvSpPr/>
          <p:nvPr/>
        </p:nvSpPr>
        <p:spPr>
          <a:xfrm>
            <a:off x="319088" y="5910263"/>
            <a:ext cx="7010400" cy="92233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r" rtl="1" fontAlgn="auto">
              <a:spcBef>
                <a:spcPts val="0"/>
              </a:spcBef>
              <a:spcAft>
                <a:spcPts val="0"/>
              </a:spcAft>
              <a:defRPr/>
            </a:pPr>
            <a:r>
              <a:rPr lang="en-US"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b="1" dirty="0">
                <a:solidFill>
                  <a:schemeClr val="accent5">
                    <a:lumMod val="10000"/>
                  </a:schemeClr>
                </a:solidFill>
                <a:latin typeface="Microsoft YaHei" panose="020B0503020204020204" pitchFamily="34" charset="-122"/>
                <a:ea typeface="Microsoft YaHei" panose="020B0503020204020204" pitchFamily="34" charset="-122"/>
                <a:hlinkClick r:id="rId3"/>
              </a:rPr>
              <a:t>http://omicsonline.org/Submitmanuscript.php</a:t>
            </a:r>
            <a:r>
              <a:rPr lang="en-US" b="1" dirty="0">
                <a:solidFill>
                  <a:schemeClr val="accent5">
                    <a:lumMod val="10000"/>
                  </a:schemeClr>
                </a:solidFill>
                <a:latin typeface="Microsoft YaHei" panose="020B0503020204020204" pitchFamily="34" charset="-122"/>
                <a:ea typeface="Microsoft YaHei" panose="020B0503020204020204" pitchFamily="34" charset="-122"/>
              </a:rPr>
              <a:t> </a:t>
            </a:r>
          </a:p>
          <a:p>
            <a:pPr algn="r" rtl="1" fontAlgn="auto">
              <a:spcBef>
                <a:spcPts val="0"/>
              </a:spcBef>
              <a:spcAft>
                <a:spcPts val="0"/>
              </a:spcAft>
              <a:defRPr/>
            </a:pPr>
            <a:endParaRPr lang="en-US" dirty="0">
              <a:solidFill>
                <a:srgbClr val="0070C0"/>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319088" y="41275"/>
            <a:ext cx="8534400" cy="831850"/>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3200" b="1" dirty="0" smtClean="0">
                <a:solidFill>
                  <a:schemeClr val="accent4">
                    <a:lumMod val="10000"/>
                  </a:schemeClr>
                </a:solidFill>
                <a:latin typeface="Baskerville Old Face" panose="02020602080505020303" pitchFamily="18" charset="0"/>
              </a:rPr>
              <a:t>OMICS Journals are welcoming Submissions</a:t>
            </a:r>
            <a:r>
              <a:rPr lang="en-US" sz="3200" b="1" dirty="0" smtClean="0">
                <a:solidFill>
                  <a:schemeClr val="accent4">
                    <a:lumMod val="10000"/>
                  </a:schemeClr>
                </a:solidFill>
              </a:rPr>
              <a:t/>
            </a:r>
            <a:br>
              <a:rPr lang="en-US" sz="3200" b="1" dirty="0" smtClean="0">
                <a:solidFill>
                  <a:schemeClr val="accent4">
                    <a:lumMod val="10000"/>
                  </a:schemeClr>
                </a:solidFill>
              </a:rPr>
            </a:br>
            <a:endParaRPr lang="en-US" sz="3200" dirty="0">
              <a:solidFill>
                <a:schemeClr val="accent4">
                  <a:lumMod val="1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1438" y="1550988"/>
            <a:ext cx="8964612" cy="5262562"/>
          </a:xfrm>
          <a:prstGeom prst="rect">
            <a:avLst/>
          </a:prstGeom>
          <a:blipFill>
            <a:blip r:embed="rId2"/>
            <a:tile tx="0" ty="0" sx="100000" sy="100000" flip="none" algn="tl"/>
          </a:blipFill>
        </p:spPr>
        <p:txBody>
          <a:bodyPr>
            <a:spAutoFit/>
          </a:bodyPr>
          <a:lstStyle/>
          <a:p>
            <a:pPr rtl="1" fontAlgn="auto">
              <a:spcBef>
                <a:spcPts val="0"/>
              </a:spcBef>
              <a:spcAft>
                <a:spcPts val="0"/>
              </a:spcAft>
              <a:defRPr/>
            </a:pPr>
            <a:r>
              <a:rPr lang="ar-IQ" b="1" dirty="0">
                <a:latin typeface="+mn-lt"/>
                <a:cs typeface="+mn-cs"/>
              </a:rPr>
              <a:t>.</a:t>
            </a:r>
          </a:p>
          <a:p>
            <a:pPr rtl="1" fontAlgn="auto">
              <a:spcBef>
                <a:spcPts val="0"/>
              </a:spcBef>
              <a:spcAft>
                <a:spcPts val="0"/>
              </a:spcAft>
              <a:defRPr/>
            </a:pPr>
            <a:r>
              <a:rPr lang="en-US" b="1" dirty="0">
                <a:latin typeface="+mn-lt"/>
                <a:cs typeface="+mn-cs"/>
              </a:rPr>
              <a:t>JOURNAL OF SCIENTIFIC &amp; INNOVATIVE RESEARCH</a:t>
            </a:r>
          </a:p>
          <a:p>
            <a:pPr rtl="1" fontAlgn="auto">
              <a:spcBef>
                <a:spcPts val="0"/>
              </a:spcBef>
              <a:spcAft>
                <a:spcPts val="0"/>
              </a:spcAft>
              <a:defRPr/>
            </a:pPr>
            <a:r>
              <a:rPr lang="en-US" sz="2400" b="1" dirty="0">
                <a:solidFill>
                  <a:schemeClr val="accent2">
                    <a:lumMod val="75000"/>
                  </a:schemeClr>
                </a:solidFill>
                <a:latin typeface="+mn-lt"/>
                <a:cs typeface="+mn-cs"/>
              </a:rPr>
              <a:t>Preparation and Identification of </a:t>
            </a:r>
            <a:r>
              <a:rPr lang="en-US" sz="2400" b="1" dirty="0" err="1">
                <a:solidFill>
                  <a:schemeClr val="accent2">
                    <a:lumMod val="75000"/>
                  </a:schemeClr>
                </a:solidFill>
                <a:latin typeface="+mn-lt"/>
                <a:cs typeface="+mn-cs"/>
              </a:rPr>
              <a:t>Macrocycles</a:t>
            </a:r>
            <a:r>
              <a:rPr lang="en-US" sz="2400" b="1" dirty="0">
                <a:solidFill>
                  <a:schemeClr val="accent2">
                    <a:lumMod val="75000"/>
                  </a:schemeClr>
                </a:solidFill>
                <a:latin typeface="+mn-lt"/>
                <a:cs typeface="+mn-cs"/>
              </a:rPr>
              <a:t> of </a:t>
            </a:r>
            <a:r>
              <a:rPr lang="en-US" sz="2400" b="1" dirty="0" err="1">
                <a:solidFill>
                  <a:schemeClr val="accent2">
                    <a:lumMod val="75000"/>
                  </a:schemeClr>
                </a:solidFill>
                <a:latin typeface="+mn-lt"/>
                <a:cs typeface="+mn-cs"/>
              </a:rPr>
              <a:t>Oxazepine</a:t>
            </a:r>
            <a:r>
              <a:rPr lang="en-US" sz="2400" b="1" dirty="0">
                <a:solidFill>
                  <a:schemeClr val="accent2">
                    <a:lumMod val="75000"/>
                  </a:schemeClr>
                </a:solidFill>
                <a:latin typeface="+mn-lt"/>
                <a:cs typeface="+mn-cs"/>
              </a:rPr>
              <a:t> Compounds</a:t>
            </a:r>
          </a:p>
          <a:p>
            <a:pPr rtl="1" fontAlgn="auto">
              <a:spcBef>
                <a:spcPts val="0"/>
              </a:spcBef>
              <a:spcAft>
                <a:spcPts val="0"/>
              </a:spcAft>
              <a:defRPr/>
            </a:pPr>
            <a:r>
              <a:rPr lang="en-US" b="1" dirty="0">
                <a:latin typeface="+mn-lt"/>
                <a:cs typeface="+mn-cs"/>
              </a:rPr>
              <a:t>Dr. </a:t>
            </a:r>
            <a:r>
              <a:rPr lang="en-US" b="1" dirty="0" err="1">
                <a:latin typeface="+mn-lt"/>
                <a:cs typeface="+mn-cs"/>
              </a:rPr>
              <a:t>Nagham</a:t>
            </a:r>
            <a:r>
              <a:rPr lang="en-US" b="1" dirty="0">
                <a:latin typeface="+mn-lt"/>
                <a:cs typeface="+mn-cs"/>
              </a:rPr>
              <a:t> </a:t>
            </a:r>
            <a:r>
              <a:rPr lang="en-US" b="1" dirty="0" err="1">
                <a:latin typeface="+mn-lt"/>
                <a:cs typeface="+mn-cs"/>
              </a:rPr>
              <a:t>Mahmood</a:t>
            </a:r>
            <a:r>
              <a:rPr lang="en-US" b="1" dirty="0">
                <a:latin typeface="+mn-lt"/>
                <a:cs typeface="+mn-cs"/>
              </a:rPr>
              <a:t> </a:t>
            </a:r>
            <a:r>
              <a:rPr lang="en-US" b="1" dirty="0" err="1">
                <a:latin typeface="+mn-lt"/>
                <a:cs typeface="+mn-cs"/>
              </a:rPr>
              <a:t>Aljamali</a:t>
            </a:r>
            <a:r>
              <a:rPr lang="en-US" b="1" dirty="0">
                <a:latin typeface="+mn-lt"/>
                <a:cs typeface="+mn-cs"/>
              </a:rPr>
              <a:t>*</a:t>
            </a:r>
            <a:endParaRPr lang="ar-IQ" dirty="0">
              <a:latin typeface="+mn-lt"/>
              <a:cs typeface="+mn-cs"/>
            </a:endParaRPr>
          </a:p>
          <a:p>
            <a:pPr rtl="1" fontAlgn="auto">
              <a:spcBef>
                <a:spcPts val="0"/>
              </a:spcBef>
              <a:spcAft>
                <a:spcPts val="0"/>
              </a:spcAft>
              <a:defRPr/>
            </a:pPr>
            <a:endParaRPr lang="ar-IQ" dirty="0">
              <a:latin typeface="+mn-lt"/>
              <a:cs typeface="+mn-cs"/>
            </a:endParaRPr>
          </a:p>
          <a:p>
            <a:pPr rtl="1" fontAlgn="auto">
              <a:spcBef>
                <a:spcPts val="0"/>
              </a:spcBef>
              <a:spcAft>
                <a:spcPts val="0"/>
              </a:spcAft>
              <a:defRPr/>
            </a:pPr>
            <a:r>
              <a:rPr lang="en-US" b="1" dirty="0">
                <a:latin typeface="+mn-lt"/>
                <a:cs typeface="+mn-cs"/>
              </a:rPr>
              <a:t>ABSTRACT</a:t>
            </a:r>
          </a:p>
          <a:p>
            <a:pPr rtl="1" fontAlgn="auto">
              <a:spcBef>
                <a:spcPts val="0"/>
              </a:spcBef>
              <a:spcAft>
                <a:spcPts val="0"/>
              </a:spcAft>
              <a:defRPr/>
            </a:pPr>
            <a:r>
              <a:rPr lang="en-US" dirty="0">
                <a:latin typeface="+mn-lt"/>
                <a:cs typeface="+mn-cs"/>
              </a:rPr>
              <a:t>A new type of </a:t>
            </a:r>
            <a:r>
              <a:rPr lang="en-US" dirty="0" err="1">
                <a:latin typeface="+mn-lt"/>
                <a:cs typeface="+mn-cs"/>
              </a:rPr>
              <a:t>macrocycles</a:t>
            </a:r>
            <a:r>
              <a:rPr lang="en-US" dirty="0">
                <a:latin typeface="+mn-lt"/>
                <a:cs typeface="+mn-cs"/>
              </a:rPr>
              <a:t> of </a:t>
            </a:r>
            <a:r>
              <a:rPr lang="en-US" dirty="0" err="1">
                <a:latin typeface="+mn-lt"/>
                <a:cs typeface="+mn-cs"/>
              </a:rPr>
              <a:t>oxazepine</a:t>
            </a:r>
            <a:r>
              <a:rPr lang="en-US" dirty="0">
                <a:latin typeface="+mn-lt"/>
                <a:cs typeface="+mn-cs"/>
              </a:rPr>
              <a:t> compounds have been prepared in this article , the </a:t>
            </a:r>
            <a:r>
              <a:rPr lang="en-US" dirty="0" err="1">
                <a:latin typeface="+mn-lt"/>
                <a:cs typeface="+mn-cs"/>
              </a:rPr>
              <a:t>macrocycles</a:t>
            </a:r>
            <a:r>
              <a:rPr lang="en-US" dirty="0">
                <a:latin typeface="+mn-lt"/>
                <a:cs typeface="+mn-cs"/>
              </a:rPr>
              <a:t> [3] has been linked with (maleic anhydride, </a:t>
            </a:r>
            <a:r>
              <a:rPr lang="en-US" dirty="0" err="1">
                <a:latin typeface="+mn-lt"/>
                <a:cs typeface="+mn-cs"/>
              </a:rPr>
              <a:t>phthalic</a:t>
            </a:r>
            <a:r>
              <a:rPr lang="en-US" dirty="0">
                <a:latin typeface="+mn-lt"/>
                <a:cs typeface="+mn-cs"/>
              </a:rPr>
              <a:t> anhydride ,3- nitro </a:t>
            </a:r>
            <a:r>
              <a:rPr lang="en-US" dirty="0" err="1">
                <a:latin typeface="+mn-lt"/>
                <a:cs typeface="+mn-cs"/>
              </a:rPr>
              <a:t>phthalic</a:t>
            </a:r>
            <a:r>
              <a:rPr lang="en-US" dirty="0">
                <a:latin typeface="+mn-lt"/>
                <a:cs typeface="+mn-cs"/>
              </a:rPr>
              <a:t> anhydride) to produce new type which are  </a:t>
            </a:r>
            <a:r>
              <a:rPr lang="en-US" dirty="0" err="1">
                <a:latin typeface="+mn-lt"/>
                <a:cs typeface="+mn-cs"/>
              </a:rPr>
              <a:t>macrocycles</a:t>
            </a:r>
            <a:r>
              <a:rPr lang="en-US" dirty="0">
                <a:latin typeface="+mn-lt"/>
                <a:cs typeface="+mn-cs"/>
              </a:rPr>
              <a:t> </a:t>
            </a:r>
            <a:r>
              <a:rPr lang="en-US" dirty="0" err="1">
                <a:latin typeface="+mn-lt"/>
                <a:cs typeface="+mn-cs"/>
              </a:rPr>
              <a:t>oxazepine</a:t>
            </a:r>
            <a:r>
              <a:rPr lang="en-US" dirty="0">
                <a:latin typeface="+mn-lt"/>
                <a:cs typeface="+mn-cs"/>
              </a:rPr>
              <a:t> [4-6]. </a:t>
            </a:r>
            <a:endParaRPr lang="ar-IQ" dirty="0">
              <a:latin typeface="+mn-lt"/>
              <a:cs typeface="+mn-cs"/>
            </a:endParaRPr>
          </a:p>
          <a:p>
            <a:pPr rtl="1" fontAlgn="auto">
              <a:spcBef>
                <a:spcPts val="0"/>
              </a:spcBef>
              <a:spcAft>
                <a:spcPts val="0"/>
              </a:spcAft>
              <a:defRPr/>
            </a:pPr>
            <a:endParaRPr lang="ar-IQ" dirty="0">
              <a:latin typeface="+mn-lt"/>
              <a:cs typeface="+mn-cs"/>
            </a:endParaRPr>
          </a:p>
          <a:p>
            <a:pPr rtl="1" fontAlgn="auto">
              <a:spcBef>
                <a:spcPts val="0"/>
              </a:spcBef>
              <a:spcAft>
                <a:spcPts val="0"/>
              </a:spcAft>
              <a:defRPr/>
            </a:pPr>
            <a:endParaRPr lang="ar-IQ" dirty="0">
              <a:latin typeface="+mn-lt"/>
              <a:cs typeface="+mn-cs"/>
            </a:endParaRPr>
          </a:p>
          <a:p>
            <a:pPr rtl="1" fontAlgn="auto">
              <a:spcBef>
                <a:spcPts val="0"/>
              </a:spcBef>
              <a:spcAft>
                <a:spcPts val="0"/>
              </a:spcAft>
              <a:defRPr/>
            </a:pPr>
            <a:endParaRPr lang="ar-IQ" dirty="0">
              <a:latin typeface="+mn-lt"/>
              <a:cs typeface="+mn-cs"/>
            </a:endParaRPr>
          </a:p>
          <a:p>
            <a:pPr rtl="1" fontAlgn="auto">
              <a:spcBef>
                <a:spcPts val="0"/>
              </a:spcBef>
              <a:spcAft>
                <a:spcPts val="0"/>
              </a:spcAft>
              <a:defRPr/>
            </a:pPr>
            <a:endParaRPr lang="ar-IQ" dirty="0">
              <a:latin typeface="+mn-lt"/>
              <a:cs typeface="+mn-cs"/>
            </a:endParaRPr>
          </a:p>
          <a:p>
            <a:pPr rtl="1" fontAlgn="auto">
              <a:spcBef>
                <a:spcPts val="0"/>
              </a:spcBef>
              <a:spcAft>
                <a:spcPts val="0"/>
              </a:spcAft>
              <a:defRPr/>
            </a:pPr>
            <a:endParaRPr lang="ar-IQ" dirty="0">
              <a:latin typeface="+mn-lt"/>
              <a:cs typeface="+mn-cs"/>
            </a:endParaRPr>
          </a:p>
          <a:p>
            <a:pPr rtl="1" fontAlgn="auto">
              <a:spcBef>
                <a:spcPts val="0"/>
              </a:spcBef>
              <a:spcAft>
                <a:spcPts val="0"/>
              </a:spcAft>
              <a:defRPr/>
            </a:pPr>
            <a:endParaRPr lang="ar-IQ" dirty="0">
              <a:latin typeface="+mn-lt"/>
              <a:cs typeface="+mn-cs"/>
            </a:endParaRPr>
          </a:p>
          <a:p>
            <a:pPr rtl="1" fontAlgn="auto">
              <a:spcBef>
                <a:spcPts val="0"/>
              </a:spcBef>
              <a:spcAft>
                <a:spcPts val="0"/>
              </a:spcAft>
              <a:defRPr/>
            </a:pPr>
            <a:endParaRPr lang="ar-IQ" dirty="0">
              <a:latin typeface="+mn-lt"/>
              <a:cs typeface="+mn-cs"/>
            </a:endParaRPr>
          </a:p>
          <a:p>
            <a:pPr rtl="1" fontAlgn="auto">
              <a:spcBef>
                <a:spcPts val="0"/>
              </a:spcBef>
              <a:spcAft>
                <a:spcPts val="0"/>
              </a:spcAft>
              <a:defRPr/>
            </a:pPr>
            <a:r>
              <a:rPr lang="en-US" dirty="0">
                <a:latin typeface="+mn-lt"/>
                <a:cs typeface="+mn-cs"/>
              </a:rPr>
              <a:t>Dr. </a:t>
            </a:r>
            <a:r>
              <a:rPr lang="en-US" dirty="0" err="1">
                <a:latin typeface="+mn-lt"/>
                <a:cs typeface="+mn-cs"/>
              </a:rPr>
              <a:t>Nagham</a:t>
            </a:r>
            <a:r>
              <a:rPr lang="en-US" dirty="0">
                <a:latin typeface="+mn-lt"/>
                <a:cs typeface="+mn-cs"/>
              </a:rPr>
              <a:t> </a:t>
            </a:r>
            <a:r>
              <a:rPr lang="en-US" dirty="0" err="1">
                <a:latin typeface="+mn-lt"/>
                <a:cs typeface="+mn-cs"/>
              </a:rPr>
              <a:t>Mahmood</a:t>
            </a:r>
            <a:r>
              <a:rPr lang="en-US" dirty="0">
                <a:latin typeface="+mn-lt"/>
                <a:cs typeface="+mn-cs"/>
              </a:rPr>
              <a:t> </a:t>
            </a:r>
            <a:r>
              <a:rPr lang="en-US" dirty="0" err="1">
                <a:latin typeface="+mn-lt"/>
                <a:cs typeface="+mn-cs"/>
              </a:rPr>
              <a:t>Aljamali</a:t>
            </a:r>
            <a:r>
              <a:rPr lang="en-US" b="1" dirty="0">
                <a:latin typeface="+mn-lt"/>
                <a:cs typeface="+mn-cs"/>
              </a:rPr>
              <a:t>*</a:t>
            </a:r>
            <a:r>
              <a:rPr lang="en-US" dirty="0">
                <a:latin typeface="+mn-lt"/>
                <a:cs typeface="+mn-cs"/>
              </a:rPr>
              <a:t>1</a:t>
            </a:r>
            <a:endParaRPr lang="ar-IQ" dirty="0">
              <a:latin typeface="+mn-lt"/>
              <a:cs typeface="+mn-cs"/>
            </a:endParaRPr>
          </a:p>
        </p:txBody>
      </p:sp>
      <p:pic>
        <p:nvPicPr>
          <p:cNvPr id="11267" name="Picture 4" descr="C:\Users\anurashree-v\Desktop\babcr new im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0"/>
            <a:ext cx="41243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مستطيل 1"/>
          <p:cNvSpPr>
            <a:spLocks noChangeArrowheads="1"/>
          </p:cNvSpPr>
          <p:nvPr/>
        </p:nvSpPr>
        <p:spPr bwMode="auto">
          <a:xfrm>
            <a:off x="0" y="134938"/>
            <a:ext cx="9144000" cy="6678612"/>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1"/>
            <a:endParaRPr lang="ar-IQ"/>
          </a:p>
          <a:p>
            <a:pPr rtl="1"/>
            <a:r>
              <a:rPr lang="en-US"/>
              <a:t> </a:t>
            </a:r>
          </a:p>
          <a:p>
            <a:pPr rtl="1"/>
            <a:endParaRPr lang="en-US" b="1"/>
          </a:p>
          <a:p>
            <a:pPr rtl="1"/>
            <a:endParaRPr lang="en-US" b="1"/>
          </a:p>
          <a:p>
            <a:pPr rtl="1"/>
            <a:r>
              <a:rPr lang="en-US" b="1"/>
              <a:t>International Journal of Pharmacy and Pharmacology </a:t>
            </a:r>
          </a:p>
          <a:p>
            <a:pPr rtl="1"/>
            <a:r>
              <a:rPr lang="en-US" b="1"/>
              <a:t>ISSN: 2326-7267 Vol. 3 (2), pp. 149-153, February, 2014. </a:t>
            </a:r>
            <a:r>
              <a:rPr lang="en-US" b="1">
                <a:hlinkClick r:id="rId3"/>
              </a:rPr>
              <a:t>www.internationalscholarsjournals.org</a:t>
            </a:r>
            <a:endParaRPr lang="en-US"/>
          </a:p>
          <a:p>
            <a:pPr rtl="1"/>
            <a:endParaRPr lang="en-US" sz="2000"/>
          </a:p>
          <a:p>
            <a:pPr rtl="1"/>
            <a:r>
              <a:rPr lang="en-US" sz="2400" b="1"/>
              <a:t>Synthesis and bio-chemical investigation of series of Bis-(Aldamine-sugar) </a:t>
            </a:r>
            <a:endParaRPr lang="en-US" sz="2400"/>
          </a:p>
          <a:p>
            <a:pPr rtl="1"/>
            <a:r>
              <a:rPr lang="en-US" b="1"/>
              <a:t>Dr.Nagham Mahmood Aljamali* </a:t>
            </a:r>
            <a:endParaRPr lang="en-US"/>
          </a:p>
          <a:p>
            <a:pPr rtl="1"/>
            <a:r>
              <a:rPr lang="en-US"/>
              <a:t>Chemistry Department, College Education for Women, Kufa University, Iraq. </a:t>
            </a:r>
          </a:p>
          <a:p>
            <a:pPr rtl="1"/>
            <a:r>
              <a:rPr lang="en-US"/>
              <a:t>E-mail: Dr.Nagham_mj@yahoo.com  </a:t>
            </a:r>
          </a:p>
          <a:p>
            <a:pPr rtl="1"/>
            <a:endParaRPr lang="en-US" b="1"/>
          </a:p>
          <a:p>
            <a:pPr rtl="1"/>
            <a:r>
              <a:rPr lang="en-US" b="1"/>
              <a:t>The synthesized compounds in our work are calss of heterocyclic compounds in organic synthetic.In the present study, series of various organic compounds [1-11] were synthesized from anil –arabinose compound, which contain two imine –groups can be react as starting material with other compounds (sodium azide, chloro acetyl chloride, azo compound, thiol, secondary amine, maleic anhydride, primary amine) to produce cyclic and open cyclic compounds from (azitidine , form azane , diazepine , thiazine , diazane , sulfide). This work involved cyclization of imine group in some imine –sugar compounds to heterocyclic compounds several steps such as (condensation, alkylation, addition reactions </a:t>
            </a:r>
            <a:endParaRPr lang="en-US"/>
          </a:p>
          <a:p>
            <a:pPr rtl="1"/>
            <a:endParaRPr lang="en-US"/>
          </a:p>
        </p:txBody>
      </p:sp>
      <p:pic>
        <p:nvPicPr>
          <p:cNvPr id="12291" name="Picture 4" descr="C:\Users\anurashree-v\Desktop\babcr new ima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0"/>
            <a:ext cx="41243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068388"/>
            <a:ext cx="9144000" cy="5816600"/>
          </a:xfrm>
          <a:prstGeom prst="rect">
            <a:avLst/>
          </a:prstGeom>
          <a:blipFill>
            <a:blip r:embed="rId2"/>
            <a:tile tx="0" ty="0" sx="100000" sy="100000" flip="none" algn="tl"/>
          </a:blipFill>
        </p:spPr>
        <p:txBody>
          <a:bodyPr>
            <a:spAutoFit/>
          </a:bodyPr>
          <a:lstStyle/>
          <a:p>
            <a:pPr rtl="1" fontAlgn="auto">
              <a:spcBef>
                <a:spcPts val="0"/>
              </a:spcBef>
              <a:spcAft>
                <a:spcPts val="0"/>
              </a:spcAft>
              <a:defRPr/>
            </a:pPr>
            <a:r>
              <a:rPr lang="en-US" sz="2400" b="1" dirty="0">
                <a:latin typeface="+mn-lt"/>
                <a:cs typeface="+mn-cs"/>
              </a:rPr>
              <a:t>Synthesis of Heterocyclic Compounds from Imine and Study of Chromatography Applications</a:t>
            </a:r>
            <a:r>
              <a:rPr lang="en-US" sz="2400" dirty="0">
                <a:latin typeface="+mn-lt"/>
                <a:cs typeface="+mn-cs"/>
              </a:rPr>
              <a:t> </a:t>
            </a:r>
            <a:r>
              <a:rPr lang="en-US" sz="2000" dirty="0">
                <a:solidFill>
                  <a:schemeClr val="accent2">
                    <a:lumMod val="75000"/>
                  </a:schemeClr>
                </a:solidFill>
                <a:latin typeface="+mn-lt"/>
                <a:cs typeface="+mn-cs"/>
              </a:rPr>
              <a:t>.</a:t>
            </a:r>
          </a:p>
          <a:p>
            <a:pPr rtl="1" fontAlgn="auto">
              <a:spcBef>
                <a:spcPts val="0"/>
              </a:spcBef>
              <a:spcAft>
                <a:spcPts val="0"/>
              </a:spcAft>
              <a:defRPr/>
            </a:pPr>
            <a:r>
              <a:rPr lang="en-US" dirty="0">
                <a:latin typeface="+mn-lt"/>
                <a:cs typeface="+mn-cs"/>
              </a:rPr>
              <a:t> </a:t>
            </a:r>
            <a:r>
              <a:rPr lang="en-US" b="1" dirty="0">
                <a:latin typeface="+mn-lt"/>
                <a:cs typeface="+mn-cs"/>
              </a:rPr>
              <a:t>Dr. </a:t>
            </a:r>
            <a:r>
              <a:rPr lang="en-US" b="1" dirty="0" err="1">
                <a:latin typeface="+mn-lt"/>
                <a:cs typeface="+mn-cs"/>
              </a:rPr>
              <a:t>Nagham</a:t>
            </a:r>
            <a:r>
              <a:rPr lang="en-US" b="1" dirty="0">
                <a:latin typeface="+mn-lt"/>
                <a:cs typeface="+mn-cs"/>
              </a:rPr>
              <a:t> </a:t>
            </a:r>
            <a:r>
              <a:rPr lang="en-US" b="1" dirty="0" err="1">
                <a:latin typeface="+mn-lt"/>
                <a:cs typeface="+mn-cs"/>
              </a:rPr>
              <a:t>Mahmood</a:t>
            </a:r>
            <a:r>
              <a:rPr lang="en-US" b="1" dirty="0">
                <a:latin typeface="+mn-lt"/>
                <a:cs typeface="+mn-cs"/>
              </a:rPr>
              <a:t> . </a:t>
            </a:r>
            <a:r>
              <a:rPr lang="en-US" b="1" dirty="0" err="1">
                <a:latin typeface="+mn-lt"/>
                <a:cs typeface="+mn-cs"/>
              </a:rPr>
              <a:t>Aljamali</a:t>
            </a:r>
            <a:endParaRPr lang="ar-IQ" dirty="0">
              <a:latin typeface="+mn-lt"/>
              <a:cs typeface="+mn-cs"/>
            </a:endParaRPr>
          </a:p>
          <a:p>
            <a:pPr rtl="1" fontAlgn="auto">
              <a:spcBef>
                <a:spcPts val="0"/>
              </a:spcBef>
              <a:spcAft>
                <a:spcPts val="0"/>
              </a:spcAft>
              <a:defRPr/>
            </a:pPr>
            <a:endParaRPr lang="ar-IQ" dirty="0">
              <a:latin typeface="+mn-lt"/>
              <a:cs typeface="+mn-cs"/>
            </a:endParaRPr>
          </a:p>
          <a:p>
            <a:pPr rtl="1" fontAlgn="auto">
              <a:spcBef>
                <a:spcPts val="0"/>
              </a:spcBef>
              <a:spcAft>
                <a:spcPts val="0"/>
              </a:spcAft>
              <a:defRPr/>
            </a:pPr>
            <a:endParaRPr lang="ar-IQ" dirty="0">
              <a:latin typeface="+mn-lt"/>
              <a:cs typeface="+mn-cs"/>
            </a:endParaRPr>
          </a:p>
          <a:p>
            <a:pPr rtl="1" fontAlgn="auto">
              <a:spcBef>
                <a:spcPts val="0"/>
              </a:spcBef>
              <a:spcAft>
                <a:spcPts val="0"/>
              </a:spcAft>
              <a:defRPr/>
            </a:pPr>
            <a:endParaRPr lang="ar-IQ" dirty="0">
              <a:latin typeface="+mn-lt"/>
              <a:cs typeface="+mn-cs"/>
            </a:endParaRPr>
          </a:p>
          <a:p>
            <a:pPr rtl="1" fontAlgn="auto">
              <a:spcBef>
                <a:spcPts val="0"/>
              </a:spcBef>
              <a:spcAft>
                <a:spcPts val="0"/>
              </a:spcAft>
              <a:defRPr/>
            </a:pPr>
            <a:endParaRPr lang="ar-IQ" dirty="0">
              <a:latin typeface="+mn-lt"/>
              <a:cs typeface="+mn-cs"/>
            </a:endParaRPr>
          </a:p>
          <a:p>
            <a:pPr rtl="1" fontAlgn="auto">
              <a:spcBef>
                <a:spcPts val="0"/>
              </a:spcBef>
              <a:spcAft>
                <a:spcPts val="0"/>
              </a:spcAft>
              <a:defRPr/>
            </a:pPr>
            <a:endParaRPr lang="ar-IQ" dirty="0">
              <a:latin typeface="+mn-lt"/>
              <a:cs typeface="+mn-cs"/>
            </a:endParaRPr>
          </a:p>
          <a:p>
            <a:pPr rtl="1" fontAlgn="auto">
              <a:spcBef>
                <a:spcPts val="0"/>
              </a:spcBef>
              <a:spcAft>
                <a:spcPts val="0"/>
              </a:spcAft>
              <a:defRPr/>
            </a:pPr>
            <a:endParaRPr lang="ar-IQ" dirty="0">
              <a:latin typeface="+mn-lt"/>
              <a:cs typeface="+mn-cs"/>
            </a:endParaRPr>
          </a:p>
          <a:p>
            <a:pPr rtl="1" fontAlgn="auto">
              <a:spcBef>
                <a:spcPts val="0"/>
              </a:spcBef>
              <a:spcAft>
                <a:spcPts val="0"/>
              </a:spcAft>
              <a:defRPr/>
            </a:pPr>
            <a:endParaRPr lang="ar-IQ" dirty="0">
              <a:latin typeface="+mn-lt"/>
              <a:cs typeface="+mn-cs"/>
            </a:endParaRPr>
          </a:p>
          <a:p>
            <a:pPr rtl="1" fontAlgn="auto">
              <a:spcBef>
                <a:spcPts val="0"/>
              </a:spcBef>
              <a:spcAft>
                <a:spcPts val="0"/>
              </a:spcAft>
              <a:defRPr/>
            </a:pPr>
            <a:endParaRPr lang="ar-IQ" dirty="0">
              <a:latin typeface="+mn-lt"/>
              <a:cs typeface="+mn-cs"/>
            </a:endParaRPr>
          </a:p>
          <a:p>
            <a:pPr rtl="1" fontAlgn="auto">
              <a:spcBef>
                <a:spcPts val="0"/>
              </a:spcBef>
              <a:spcAft>
                <a:spcPts val="0"/>
              </a:spcAft>
              <a:defRPr/>
            </a:pPr>
            <a:endParaRPr lang="ar-IQ" dirty="0">
              <a:latin typeface="+mn-lt"/>
              <a:cs typeface="+mn-cs"/>
            </a:endParaRPr>
          </a:p>
          <a:p>
            <a:pPr rtl="1" fontAlgn="auto">
              <a:spcBef>
                <a:spcPts val="0"/>
              </a:spcBef>
              <a:spcAft>
                <a:spcPts val="0"/>
              </a:spcAft>
              <a:defRPr/>
            </a:pPr>
            <a:endParaRPr lang="ar-IQ" dirty="0">
              <a:latin typeface="+mn-lt"/>
              <a:cs typeface="+mn-cs"/>
            </a:endParaRPr>
          </a:p>
          <a:p>
            <a:pPr rtl="1" fontAlgn="auto">
              <a:spcBef>
                <a:spcPts val="0"/>
              </a:spcBef>
              <a:spcAft>
                <a:spcPts val="0"/>
              </a:spcAft>
              <a:defRPr/>
            </a:pPr>
            <a:endParaRPr lang="ar-IQ" dirty="0">
              <a:latin typeface="+mn-lt"/>
              <a:cs typeface="+mn-cs"/>
            </a:endParaRPr>
          </a:p>
          <a:p>
            <a:pPr rtl="1" fontAlgn="auto">
              <a:spcBef>
                <a:spcPts val="0"/>
              </a:spcBef>
              <a:spcAft>
                <a:spcPts val="0"/>
              </a:spcAft>
              <a:defRPr/>
            </a:pPr>
            <a:endParaRPr lang="ar-IQ" dirty="0">
              <a:latin typeface="+mn-lt"/>
              <a:cs typeface="+mn-cs"/>
            </a:endParaRPr>
          </a:p>
          <a:p>
            <a:pPr rtl="1" fontAlgn="auto">
              <a:spcBef>
                <a:spcPts val="0"/>
              </a:spcBef>
              <a:spcAft>
                <a:spcPts val="0"/>
              </a:spcAft>
              <a:defRPr/>
            </a:pPr>
            <a:endParaRPr lang="ar-IQ" dirty="0">
              <a:latin typeface="+mn-lt"/>
              <a:cs typeface="+mn-cs"/>
            </a:endParaRPr>
          </a:p>
          <a:p>
            <a:pPr rtl="1" fontAlgn="auto">
              <a:spcBef>
                <a:spcPts val="0"/>
              </a:spcBef>
              <a:spcAft>
                <a:spcPts val="0"/>
              </a:spcAft>
              <a:defRPr/>
            </a:pPr>
            <a:endParaRPr lang="ar-IQ" dirty="0">
              <a:latin typeface="+mn-lt"/>
              <a:cs typeface="+mn-cs"/>
            </a:endParaRPr>
          </a:p>
          <a:p>
            <a:pPr rtl="1" fontAlgn="auto">
              <a:spcBef>
                <a:spcPts val="0"/>
              </a:spcBef>
              <a:spcAft>
                <a:spcPts val="0"/>
              </a:spcAft>
              <a:defRPr/>
            </a:pPr>
            <a:endParaRPr lang="ar-IQ" dirty="0">
              <a:latin typeface="+mn-lt"/>
              <a:cs typeface="+mn-cs"/>
            </a:endParaRPr>
          </a:p>
          <a:p>
            <a:pPr rtl="1" fontAlgn="auto">
              <a:spcBef>
                <a:spcPts val="0"/>
              </a:spcBef>
              <a:spcAft>
                <a:spcPts val="0"/>
              </a:spcAft>
              <a:defRPr/>
            </a:pPr>
            <a:endParaRPr lang="ar-IQ" dirty="0">
              <a:latin typeface="+mn-lt"/>
              <a:cs typeface="+mn-cs"/>
            </a:endParaRPr>
          </a:p>
          <a:p>
            <a:pPr rtl="1" fontAlgn="auto">
              <a:spcBef>
                <a:spcPts val="0"/>
              </a:spcBef>
              <a:spcAft>
                <a:spcPts val="0"/>
              </a:spcAft>
              <a:defRPr/>
            </a:pPr>
            <a:r>
              <a:rPr lang="en-US" b="1" dirty="0">
                <a:latin typeface="+mn-lt"/>
                <a:cs typeface="+mn-cs"/>
              </a:rPr>
              <a:t>Dr. </a:t>
            </a:r>
            <a:r>
              <a:rPr lang="en-US" b="1" dirty="0" err="1">
                <a:latin typeface="+mn-lt"/>
                <a:cs typeface="+mn-cs"/>
              </a:rPr>
              <a:t>Nagham</a:t>
            </a:r>
            <a:r>
              <a:rPr lang="en-US" b="1" dirty="0">
                <a:latin typeface="+mn-lt"/>
                <a:cs typeface="+mn-cs"/>
              </a:rPr>
              <a:t> </a:t>
            </a:r>
            <a:r>
              <a:rPr lang="en-US" b="1" dirty="0" err="1">
                <a:latin typeface="+mn-lt"/>
                <a:cs typeface="+mn-cs"/>
              </a:rPr>
              <a:t>Mahmood</a:t>
            </a:r>
            <a:r>
              <a:rPr lang="en-US" b="1" dirty="0">
                <a:latin typeface="+mn-lt"/>
                <a:cs typeface="+mn-cs"/>
              </a:rPr>
              <a:t> . </a:t>
            </a:r>
            <a:r>
              <a:rPr lang="en-US" b="1" dirty="0" err="1">
                <a:latin typeface="+mn-lt"/>
                <a:cs typeface="+mn-cs"/>
              </a:rPr>
              <a:t>Aljamali</a:t>
            </a:r>
            <a:endParaRPr lang="ar-IQ" dirty="0">
              <a:latin typeface="+mn-lt"/>
              <a:cs typeface="+mn-cs"/>
            </a:endParaRPr>
          </a:p>
        </p:txBody>
      </p:sp>
      <p:pic>
        <p:nvPicPr>
          <p:cNvPr id="13315" name="صورة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1196975"/>
            <a:ext cx="2927350"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C:\Users\anurashree-v\Desktop\babcr new ima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0"/>
            <a:ext cx="41243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endParaRPr lang="en-US" smtClean="0">
              <a:cs typeface="Times New Roman" pitchFamily="18" charset="0"/>
            </a:endParaRPr>
          </a:p>
        </p:txBody>
      </p:sp>
      <p:sp>
        <p:nvSpPr>
          <p:cNvPr id="14339" name="Content Placeholder 2"/>
          <p:cNvSpPr>
            <a:spLocks noGrp="1"/>
          </p:cNvSpPr>
          <p:nvPr>
            <p:ph idx="1"/>
          </p:nvPr>
        </p:nvSpPr>
        <p:spPr/>
        <p:txBody>
          <a:bodyPr/>
          <a:lstStyle/>
          <a:p>
            <a:pPr eaLnBrk="1" hangingPunct="1"/>
            <a:endParaRPr lang="en-US" smtClean="0">
              <a:cs typeface="Arial" charset="0"/>
            </a:endParaRPr>
          </a:p>
        </p:txBody>
      </p:sp>
      <p:pic>
        <p:nvPicPr>
          <p:cNvPr id="143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0"/>
            <a:ext cx="9191625"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623888" y="225425"/>
            <a:ext cx="8229600" cy="1143000"/>
          </a:xfrm>
          <a:prstGeom prst="rect">
            <a:avLst/>
          </a:prstGeom>
        </p:spPr>
        <p:style>
          <a:lnRef idx="1">
            <a:schemeClr val="accent3"/>
          </a:lnRef>
          <a:fillRef idx="2">
            <a:schemeClr val="accent3"/>
          </a:fillRef>
          <a:effectRef idx="1">
            <a:schemeClr val="accent3"/>
          </a:effectRef>
          <a:fontRef idx="minor">
            <a:schemeClr val="dk1"/>
          </a:fontRef>
        </p:style>
        <p:txBody>
          <a:bodyPr anchor="ctr">
            <a:normAutofit fontScale="82500"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defRPr/>
            </a:pPr>
            <a:r>
              <a:rPr lang="en-US" b="1" dirty="0" smtClean="0"/>
              <a:t>Biochemistry and Analytical Biochemistry</a:t>
            </a:r>
            <a:r>
              <a:rPr lang="en-US" dirty="0" smtClean="0"/>
              <a:t/>
            </a:r>
            <a:br>
              <a:rPr lang="en-US" dirty="0" smtClean="0"/>
            </a:br>
            <a:r>
              <a:rPr lang="en-US" dirty="0" smtClean="0"/>
              <a:t>Related Journals</a:t>
            </a:r>
            <a:endParaRPr lang="en-US" dirty="0"/>
          </a:p>
        </p:txBody>
      </p:sp>
      <p:sp>
        <p:nvSpPr>
          <p:cNvPr id="7" name="Vertical Scroll 6"/>
          <p:cNvSpPr/>
          <p:nvPr/>
        </p:nvSpPr>
        <p:spPr>
          <a:xfrm>
            <a:off x="-82550" y="1471613"/>
            <a:ext cx="6026150" cy="5486400"/>
          </a:xfrm>
          <a:prstGeom prst="verticalScroll">
            <a:avLst/>
          </a:prstGeom>
        </p:spPr>
        <p:style>
          <a:lnRef idx="1">
            <a:schemeClr val="accent3"/>
          </a:lnRef>
          <a:fillRef idx="3">
            <a:schemeClr val="accent3"/>
          </a:fillRef>
          <a:effectRef idx="2">
            <a:schemeClr val="accent3"/>
          </a:effectRef>
          <a:fontRef idx="minor">
            <a:schemeClr val="lt1"/>
          </a:fontRef>
        </p:style>
        <p:txBody>
          <a:bodyPr anchor="ctr"/>
          <a:lstStyle/>
          <a:p>
            <a:pPr marL="342900" indent="-342900" eaLnBrk="0" hangingPunct="0">
              <a:buFont typeface="Wingdings" panose="05000000000000000000" pitchFamily="2" charset="2"/>
              <a:buChar char="Ø"/>
              <a:defRPr/>
            </a:pPr>
            <a:r>
              <a:rPr lang="en-IN" sz="2000" b="1" dirty="0">
                <a:solidFill>
                  <a:srgbClr val="808080">
                    <a:lumMod val="50000"/>
                  </a:srgbClr>
                </a:solidFill>
                <a:latin typeface="Arial"/>
              </a:rPr>
              <a:t>Journal of Plant Biochemistry &amp; Physiology</a:t>
            </a:r>
          </a:p>
          <a:p>
            <a:pPr marL="342900" indent="-342900" eaLnBrk="0" hangingPunct="0">
              <a:buFont typeface="Wingdings" panose="05000000000000000000" pitchFamily="2" charset="2"/>
              <a:buChar char="Ø"/>
              <a:defRPr/>
            </a:pPr>
            <a:r>
              <a:rPr lang="en-IN" sz="2000" b="1" dirty="0">
                <a:solidFill>
                  <a:srgbClr val="808080">
                    <a:lumMod val="50000"/>
                  </a:srgbClr>
                </a:solidFill>
                <a:latin typeface="Arial"/>
              </a:rPr>
              <a:t>Arrow Bio molecular Research &amp; Therapeutics</a:t>
            </a:r>
          </a:p>
          <a:p>
            <a:pPr marL="342900" indent="-342900" eaLnBrk="0" hangingPunct="0">
              <a:buFont typeface="Wingdings" panose="05000000000000000000" pitchFamily="2" charset="2"/>
              <a:buChar char="Ø"/>
              <a:defRPr/>
            </a:pPr>
            <a:r>
              <a:rPr lang="en-IN" sz="2000" b="1" dirty="0">
                <a:solidFill>
                  <a:srgbClr val="808080">
                    <a:lumMod val="50000"/>
                  </a:srgbClr>
                </a:solidFill>
                <a:latin typeface="Arial"/>
              </a:rPr>
              <a:t>Arrow Biochemistry &amp; Pharmacology: Open Access</a:t>
            </a:r>
          </a:p>
          <a:p>
            <a:pPr marL="342900" indent="-342900" eaLnBrk="0" hangingPunct="0">
              <a:buFont typeface="Wingdings" panose="05000000000000000000" pitchFamily="2" charset="2"/>
              <a:buChar char="Ø"/>
              <a:defRPr/>
            </a:pPr>
            <a:r>
              <a:rPr lang="en-IN" sz="2000" b="1" dirty="0">
                <a:solidFill>
                  <a:srgbClr val="808080">
                    <a:lumMod val="50000"/>
                  </a:srgbClr>
                </a:solidFill>
                <a:latin typeface="Arial"/>
              </a:rPr>
              <a:t>Arrow Biochemistry &amp; Physiology: Open Access</a:t>
            </a:r>
            <a:endParaRPr lang="en-US" sz="2000" b="1" dirty="0">
              <a:solidFill>
                <a:srgbClr val="808080">
                  <a:lumMod val="50000"/>
                </a:srgbClr>
              </a:solidFill>
              <a:latin typeface="Estrangelo Edessa" panose="03080600000000000000" pitchFamily="66" charset="0"/>
              <a:cs typeface="Estrangelo Edessa" panose="03080600000000000000" pitchFamily="66" charset="0"/>
            </a:endParaRPr>
          </a:p>
        </p:txBody>
      </p:sp>
      <p:pic>
        <p:nvPicPr>
          <p:cNvPr id="14343" name="Picture 2" descr="C:\Users\anurashree-v\Desktop\BABCR\BBCR\babcr\images (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4221163"/>
            <a:ext cx="4103688" cy="279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endParaRPr lang="en-US" smtClean="0">
              <a:cs typeface="Times New Roman" pitchFamily="18" charset="0"/>
            </a:endParaRPr>
          </a:p>
        </p:txBody>
      </p:sp>
      <p:sp>
        <p:nvSpPr>
          <p:cNvPr id="15363" name="Content Placeholder 2"/>
          <p:cNvSpPr>
            <a:spLocks noGrp="1"/>
          </p:cNvSpPr>
          <p:nvPr>
            <p:ph idx="1"/>
          </p:nvPr>
        </p:nvSpPr>
        <p:spPr/>
        <p:txBody>
          <a:bodyPr/>
          <a:lstStyle/>
          <a:p>
            <a:pPr eaLnBrk="1" hangingPunct="1"/>
            <a:endParaRPr lang="en-US" smtClean="0">
              <a:cs typeface="Arial" charset="0"/>
            </a:endParaRPr>
          </a:p>
        </p:txBody>
      </p:sp>
      <p:pic>
        <p:nvPicPr>
          <p:cNvPr id="15364" name="Picture 2" descr="C:\Users\rakesh-s\Desktop\2-2nd-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3" descr="C:\Users\rakesh-s\Desktop\member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051050" y="30163"/>
            <a:ext cx="7086600" cy="830262"/>
          </a:xfrm>
          <a:prstGeom prst="rect">
            <a:avLst/>
          </a:prstGeom>
        </p:spPr>
        <p:txBody>
          <a:bodyPr>
            <a:spAutoFit/>
          </a:bodyPr>
          <a:lstStyle/>
          <a:p>
            <a:pPr algn="r" rtl="1" fontAlgn="auto">
              <a:spcBef>
                <a:spcPts val="0"/>
              </a:spcBef>
              <a:spcAft>
                <a:spcPts val="0"/>
              </a:spcAft>
              <a:defRPr/>
            </a:pPr>
            <a:r>
              <a:rPr lang="en-US" sz="2400" b="1" dirty="0">
                <a:solidFill>
                  <a:schemeClr val="accent5">
                    <a:lumMod val="10000"/>
                  </a:schemeClr>
                </a:solidFill>
                <a:latin typeface="Andalus" panose="02020603050405020304" pitchFamily="18" charset="-78"/>
                <a:cs typeface="Andalus" panose="02020603050405020304" pitchFamily="18" charset="-78"/>
              </a:rPr>
              <a:t>OMICS Group Open Access Membership</a:t>
            </a:r>
            <a:br>
              <a:rPr lang="en-US" sz="2400" b="1" dirty="0">
                <a:solidFill>
                  <a:schemeClr val="accent5">
                    <a:lumMod val="10000"/>
                  </a:schemeClr>
                </a:solidFill>
                <a:latin typeface="Andalus" panose="02020603050405020304" pitchFamily="18" charset="-78"/>
                <a:cs typeface="Andalus" panose="02020603050405020304" pitchFamily="18" charset="-78"/>
              </a:rPr>
            </a:br>
            <a:endParaRPr lang="en-US" sz="2400" b="1" dirty="0">
              <a:solidFill>
                <a:schemeClr val="accent5">
                  <a:lumMod val="10000"/>
                </a:schemeClr>
              </a:solidFill>
              <a:latin typeface="Andalus" panose="02020603050405020304" pitchFamily="18" charset="-78"/>
              <a:cs typeface="Andalus" panose="02020603050405020304" pitchFamily="18" charset="-78"/>
            </a:endParaRPr>
          </a:p>
        </p:txBody>
      </p:sp>
      <p:sp>
        <p:nvSpPr>
          <p:cNvPr id="7" name="Teardrop 6"/>
          <p:cNvSpPr/>
          <p:nvPr/>
        </p:nvSpPr>
        <p:spPr>
          <a:xfrm>
            <a:off x="1295400" y="630238"/>
            <a:ext cx="7696200" cy="3560762"/>
          </a:xfrm>
          <a:prstGeom prst="teardrop">
            <a:avLst/>
          </a:prstGeom>
          <a:solidFill>
            <a:schemeClr val="accent3">
              <a:lumMod val="75000"/>
            </a:schemeClr>
          </a:solidFill>
        </p:spPr>
        <p:style>
          <a:lnRef idx="1">
            <a:schemeClr val="accent5"/>
          </a:lnRef>
          <a:fillRef idx="2">
            <a:schemeClr val="accent5"/>
          </a:fillRef>
          <a:effectRef idx="1">
            <a:schemeClr val="accent5"/>
          </a:effectRef>
          <a:fontRef idx="minor">
            <a:schemeClr val="dk1"/>
          </a:fontRef>
        </p:style>
        <p:txBody>
          <a:bodyPr anchor="ctr"/>
          <a:lstStyle/>
          <a:p>
            <a:pPr algn="r" rtl="1" fontAlgn="auto">
              <a:spcBef>
                <a:spcPts val="0"/>
              </a:spcBef>
              <a:spcAft>
                <a:spcPts val="0"/>
              </a:spcAft>
              <a:defRPr/>
            </a:pPr>
            <a:r>
              <a:rPr lang="en-US" dirty="0">
                <a:latin typeface="Calisto MT" panose="02040603050505030304" pitchFamily="18" charset="0"/>
              </a:rPr>
              <a:t>OMICS publishing Group Open Access Membership enables academic and research institutions, funders and corporations to actively encourage open access in scholarly communication and the dissemination of research published by their authors.</a:t>
            </a:r>
          </a:p>
          <a:p>
            <a:pPr algn="r" rtl="1" fontAlgn="auto">
              <a:spcBef>
                <a:spcPts val="0"/>
              </a:spcBef>
              <a:spcAft>
                <a:spcPts val="0"/>
              </a:spcAft>
              <a:defRPr/>
            </a:pPr>
            <a:r>
              <a:rPr lang="en-US" dirty="0">
                <a:latin typeface="Calisto MT" panose="02040603050505030304" pitchFamily="18" charset="0"/>
              </a:rPr>
              <a:t>For more details and benefits, click on the link below:</a:t>
            </a:r>
          </a:p>
          <a:p>
            <a:pPr algn="r" rtl="1" fontAlgn="auto">
              <a:spcBef>
                <a:spcPts val="0"/>
              </a:spcBef>
              <a:spcAft>
                <a:spcPts val="0"/>
              </a:spcAft>
              <a:defRPr/>
            </a:pPr>
            <a:r>
              <a:rPr lang="en-US" dirty="0">
                <a:solidFill>
                  <a:schemeClr val="accent4">
                    <a:lumMod val="10000"/>
                  </a:schemeClr>
                </a:solidFill>
                <a:latin typeface="Calisto MT" panose="02040603050505030304" pitchFamily="18" charset="0"/>
                <a:hlinkClick r:id="rId4"/>
              </a:rPr>
              <a:t>http://omicsonline.org/membership.php</a:t>
            </a:r>
            <a:r>
              <a:rPr lang="en-US" dirty="0">
                <a:solidFill>
                  <a:schemeClr val="accent4">
                    <a:lumMod val="10000"/>
                  </a:schemeClr>
                </a:solidFill>
                <a:latin typeface="Calisto MT" panose="02040603050505030304" pitchFamily="18" charset="0"/>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088" y="1268413"/>
            <a:ext cx="7129462" cy="708025"/>
          </a:xfrm>
          <a:prstGeom prst="rect">
            <a:avLst/>
          </a:prstGeom>
          <a:noFill/>
        </p:spPr>
        <p:txBody>
          <a:bodyPr>
            <a:spAutoFit/>
          </a:bodyPr>
          <a:lstStyle/>
          <a:p>
            <a:pPr>
              <a:defRPr/>
            </a:pPr>
            <a:r>
              <a:rPr lang="en-IN" sz="4000" b="1" dirty="0">
                <a:latin typeface="+mj-lt"/>
              </a:rPr>
              <a:t>For more Upcoming Conference:</a:t>
            </a:r>
          </a:p>
        </p:txBody>
      </p:sp>
      <p:sp>
        <p:nvSpPr>
          <p:cNvPr id="16387" name="TextBox 3"/>
          <p:cNvSpPr txBox="1">
            <a:spLocks noChangeArrowheads="1"/>
          </p:cNvSpPr>
          <p:nvPr/>
        </p:nvSpPr>
        <p:spPr bwMode="auto">
          <a:xfrm>
            <a:off x="611188" y="2492375"/>
            <a:ext cx="77771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IN" sz="4000">
                <a:hlinkClick r:id="rId2"/>
              </a:rPr>
              <a:t>http://www.conferenceseries.com/</a:t>
            </a:r>
            <a:endParaRPr lang="en-IN" sz="4000"/>
          </a:p>
          <a:p>
            <a:pPr eaLnBrk="1" hangingPunct="1"/>
            <a:endParaRPr lang="en-IN" sz="40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0" y="958850"/>
            <a:ext cx="9144000" cy="5724525"/>
          </a:xfrm>
          <a:prstGeom prst="rect">
            <a:avLst/>
          </a:prstGeom>
          <a:solidFill>
            <a:schemeClr val="accent2">
              <a:lumMod val="40000"/>
              <a:lumOff val="60000"/>
            </a:schemeClr>
          </a:solidFill>
        </p:spPr>
        <p:txBody>
          <a:bodyPr>
            <a:spAutoFit/>
          </a:bodyPr>
          <a:lstStyle/>
          <a:p>
            <a:pPr fontAlgn="auto">
              <a:lnSpc>
                <a:spcPct val="200000"/>
              </a:lnSpc>
              <a:spcBef>
                <a:spcPts val="0"/>
              </a:spcBef>
              <a:spcAft>
                <a:spcPts val="0"/>
              </a:spcAft>
              <a:defRPr/>
            </a:pPr>
            <a:r>
              <a:rPr lang="en-US" sz="2400" b="1" dirty="0" err="1">
                <a:latin typeface="+mn-lt"/>
                <a:cs typeface="+mn-cs"/>
              </a:rPr>
              <a:t>Dr.Nagham</a:t>
            </a:r>
            <a:r>
              <a:rPr lang="en-US" sz="2400" b="1" dirty="0">
                <a:latin typeface="+mn-lt"/>
                <a:cs typeface="+mn-cs"/>
              </a:rPr>
              <a:t> </a:t>
            </a:r>
            <a:r>
              <a:rPr lang="en-US" sz="2400" b="1" dirty="0" err="1">
                <a:latin typeface="+mn-lt"/>
                <a:cs typeface="+mn-cs"/>
              </a:rPr>
              <a:t>Mahmood</a:t>
            </a:r>
            <a:r>
              <a:rPr lang="en-US" sz="2400" b="1" dirty="0">
                <a:latin typeface="+mn-lt"/>
                <a:cs typeface="+mn-cs"/>
              </a:rPr>
              <a:t> </a:t>
            </a:r>
            <a:r>
              <a:rPr lang="en-US" sz="2400" b="1" dirty="0" err="1">
                <a:latin typeface="+mn-lt"/>
                <a:cs typeface="+mn-cs"/>
              </a:rPr>
              <a:t>Aljamali</a:t>
            </a:r>
            <a:r>
              <a:rPr lang="en-US" sz="2400" b="1" dirty="0">
                <a:latin typeface="+mn-lt"/>
                <a:cs typeface="+mn-cs"/>
              </a:rPr>
              <a:t>,</a:t>
            </a:r>
          </a:p>
          <a:p>
            <a:pPr fontAlgn="auto">
              <a:lnSpc>
                <a:spcPct val="200000"/>
              </a:lnSpc>
              <a:spcBef>
                <a:spcPts val="0"/>
              </a:spcBef>
              <a:spcAft>
                <a:spcPts val="0"/>
              </a:spcAft>
              <a:defRPr/>
            </a:pPr>
            <a:r>
              <a:rPr lang="en-US" sz="2400" b="1" dirty="0">
                <a:latin typeface="+mn-lt"/>
                <a:cs typeface="+mn-cs"/>
              </a:rPr>
              <a:t>Department of chemistry , Assistance professor.</a:t>
            </a:r>
          </a:p>
          <a:p>
            <a:pPr marL="342900" indent="-342900" fontAlgn="auto">
              <a:lnSpc>
                <a:spcPct val="200000"/>
              </a:lnSpc>
              <a:spcBef>
                <a:spcPts val="0"/>
              </a:spcBef>
              <a:spcAft>
                <a:spcPts val="0"/>
              </a:spcAft>
              <a:buFont typeface="Arial" pitchFamily="34" charset="0"/>
              <a:buChar char="•"/>
              <a:defRPr/>
            </a:pPr>
            <a:r>
              <a:rPr lang="en-US" sz="2400" b="1" dirty="0">
                <a:latin typeface="+mn-lt"/>
                <a:cs typeface="+mn-cs"/>
              </a:rPr>
              <a:t>I have received  </a:t>
            </a:r>
            <a:r>
              <a:rPr lang="en-US" sz="2400" b="1" dirty="0" err="1">
                <a:latin typeface="+mn-lt"/>
                <a:cs typeface="+mn-cs"/>
              </a:rPr>
              <a:t>Ph.D</a:t>
            </a:r>
            <a:r>
              <a:rPr lang="en-US" sz="2400" b="1" dirty="0">
                <a:latin typeface="+mn-lt"/>
                <a:cs typeface="+mn-cs"/>
              </a:rPr>
              <a:t> certificate in  2008  in  </a:t>
            </a:r>
          </a:p>
          <a:p>
            <a:pPr fontAlgn="auto">
              <a:lnSpc>
                <a:spcPct val="200000"/>
              </a:lnSpc>
              <a:spcBef>
                <a:spcPts val="0"/>
              </a:spcBef>
              <a:spcAft>
                <a:spcPts val="0"/>
              </a:spcAft>
              <a:defRPr/>
            </a:pPr>
            <a:r>
              <a:rPr lang="en-US" sz="2400" b="1" dirty="0">
                <a:latin typeface="+mn-lt"/>
                <a:cs typeface="+mn-cs"/>
              </a:rPr>
              <a:t>organic chemistry. </a:t>
            </a:r>
          </a:p>
          <a:p>
            <a:pPr marL="342900" indent="-342900" fontAlgn="auto">
              <a:lnSpc>
                <a:spcPct val="200000"/>
              </a:lnSpc>
              <a:spcBef>
                <a:spcPts val="0"/>
              </a:spcBef>
              <a:spcAft>
                <a:spcPts val="0"/>
              </a:spcAft>
              <a:buFont typeface="Arial" pitchFamily="34" charset="0"/>
              <a:buChar char="•"/>
              <a:defRPr/>
            </a:pPr>
            <a:r>
              <a:rPr lang="en-US" sz="2400" b="1" dirty="0">
                <a:latin typeface="+mn-lt"/>
                <a:cs typeface="+mn-cs"/>
              </a:rPr>
              <a:t>Assistance professor  in  2011</a:t>
            </a:r>
            <a:r>
              <a:rPr lang="en-US" b="1" dirty="0">
                <a:latin typeface="+mn-lt"/>
                <a:cs typeface="+mn-cs"/>
              </a:rPr>
              <a:t>.</a:t>
            </a:r>
          </a:p>
          <a:p>
            <a:pPr algn="r" fontAlgn="auto">
              <a:spcBef>
                <a:spcPts val="0"/>
              </a:spcBef>
              <a:spcAft>
                <a:spcPts val="0"/>
              </a:spcAft>
              <a:defRPr/>
            </a:pPr>
            <a:endParaRPr lang="en-US" b="1" dirty="0">
              <a:latin typeface="+mn-lt"/>
              <a:cs typeface="+mn-cs"/>
            </a:endParaRPr>
          </a:p>
          <a:p>
            <a:pPr algn="r" fontAlgn="auto">
              <a:spcBef>
                <a:spcPts val="0"/>
              </a:spcBef>
              <a:spcAft>
                <a:spcPts val="0"/>
              </a:spcAft>
              <a:defRPr/>
            </a:pPr>
            <a:endParaRPr lang="en-US" b="1" dirty="0">
              <a:latin typeface="+mn-lt"/>
              <a:cs typeface="+mn-cs"/>
            </a:endParaRPr>
          </a:p>
          <a:p>
            <a:pPr algn="r" fontAlgn="auto">
              <a:spcBef>
                <a:spcPts val="0"/>
              </a:spcBef>
              <a:spcAft>
                <a:spcPts val="0"/>
              </a:spcAft>
              <a:defRPr/>
            </a:pPr>
            <a:endParaRPr lang="en-US" b="1" dirty="0">
              <a:latin typeface="+mn-lt"/>
              <a:cs typeface="+mn-cs"/>
            </a:endParaRPr>
          </a:p>
          <a:p>
            <a:pPr algn="r" fontAlgn="auto">
              <a:spcBef>
                <a:spcPts val="0"/>
              </a:spcBef>
              <a:spcAft>
                <a:spcPts val="0"/>
              </a:spcAft>
              <a:defRPr/>
            </a:pPr>
            <a:endParaRPr lang="en-US" b="1" dirty="0">
              <a:latin typeface="+mn-lt"/>
              <a:cs typeface="+mn-cs"/>
            </a:endParaRPr>
          </a:p>
          <a:p>
            <a:pPr algn="r" fontAlgn="auto">
              <a:spcBef>
                <a:spcPts val="0"/>
              </a:spcBef>
              <a:spcAft>
                <a:spcPts val="0"/>
              </a:spcAft>
              <a:defRPr/>
            </a:pPr>
            <a:endParaRPr lang="en-US" b="1" dirty="0">
              <a:latin typeface="+mn-lt"/>
              <a:cs typeface="+mn-cs"/>
            </a:endParaRPr>
          </a:p>
          <a:p>
            <a:pPr algn="r" fontAlgn="auto">
              <a:spcBef>
                <a:spcPts val="0"/>
              </a:spcBef>
              <a:spcAft>
                <a:spcPts val="0"/>
              </a:spcAft>
              <a:defRPr/>
            </a:pPr>
            <a:endParaRPr lang="en-US" b="1" dirty="0">
              <a:latin typeface="+mn-lt"/>
              <a:cs typeface="+mn-cs"/>
            </a:endParaRPr>
          </a:p>
          <a:p>
            <a:pPr algn="r" fontAlgn="auto">
              <a:spcBef>
                <a:spcPts val="0"/>
              </a:spcBef>
              <a:spcAft>
                <a:spcPts val="0"/>
              </a:spcAft>
              <a:defRPr/>
            </a:pPr>
            <a:endParaRPr lang="en-US" b="1" dirty="0">
              <a:latin typeface="+mn-lt"/>
              <a:cs typeface="+mn-cs"/>
            </a:endParaRPr>
          </a:p>
        </p:txBody>
      </p:sp>
      <p:pic>
        <p:nvPicPr>
          <p:cNvPr id="3075" name="صورة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97613" y="981075"/>
            <a:ext cx="2846387" cy="570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C:\Users\anurashree-v\Desktop\babcr new im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0"/>
            <a:ext cx="41243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068388"/>
            <a:ext cx="9144000" cy="5816600"/>
          </a:xfrm>
          <a:prstGeom prst="rect">
            <a:avLst/>
          </a:prstGeom>
          <a:solidFill>
            <a:schemeClr val="accent2">
              <a:lumMod val="40000"/>
              <a:lumOff val="60000"/>
            </a:schemeClr>
          </a:solidFill>
        </p:spPr>
        <p:txBody>
          <a:bodyPr>
            <a:spAutoFit/>
          </a:bodyPr>
          <a:lstStyle/>
          <a:p>
            <a:pPr marL="457200" indent="-457200" fontAlgn="auto">
              <a:lnSpc>
                <a:spcPct val="200000"/>
              </a:lnSpc>
              <a:spcBef>
                <a:spcPts val="0"/>
              </a:spcBef>
              <a:spcAft>
                <a:spcPts val="0"/>
              </a:spcAft>
              <a:buFont typeface="Arial" pitchFamily="34" charset="0"/>
              <a:buChar char="•"/>
              <a:defRPr/>
            </a:pPr>
            <a:r>
              <a:rPr lang="en-US" sz="2800" b="1" dirty="0">
                <a:latin typeface="+mn-lt"/>
                <a:cs typeface="+mn-cs"/>
              </a:rPr>
              <a:t>I have  35 published articles for organic chemistry , </a:t>
            </a:r>
            <a:r>
              <a:rPr lang="en-US" sz="2800" b="1" dirty="0" err="1">
                <a:latin typeface="+mn-lt"/>
                <a:cs typeface="+mn-cs"/>
              </a:rPr>
              <a:t>pharma</a:t>
            </a:r>
            <a:r>
              <a:rPr lang="en-US" sz="2800" b="1" dirty="0">
                <a:latin typeface="+mn-lt"/>
                <a:cs typeface="+mn-cs"/>
              </a:rPr>
              <a:t> , </a:t>
            </a:r>
            <a:r>
              <a:rPr lang="en-US" sz="2800" b="1" dirty="0" err="1">
                <a:latin typeface="+mn-lt"/>
                <a:cs typeface="+mn-cs"/>
              </a:rPr>
              <a:t>ansthesia</a:t>
            </a:r>
            <a:r>
              <a:rPr lang="en-US" sz="2800" b="1" dirty="0">
                <a:latin typeface="+mn-lt"/>
                <a:cs typeface="+mn-cs"/>
              </a:rPr>
              <a:t> , analytical , medical  plants and plants extracted.</a:t>
            </a:r>
          </a:p>
          <a:p>
            <a:pPr marL="457200" indent="-457200" fontAlgn="auto">
              <a:lnSpc>
                <a:spcPct val="200000"/>
              </a:lnSpc>
              <a:spcBef>
                <a:spcPts val="0"/>
              </a:spcBef>
              <a:spcAft>
                <a:spcPts val="0"/>
              </a:spcAft>
              <a:buFont typeface="Arial" pitchFamily="34" charset="0"/>
              <a:buChar char="•"/>
              <a:defRPr/>
            </a:pPr>
            <a:r>
              <a:rPr lang="en-US" sz="2800" b="1" dirty="0">
                <a:latin typeface="+mn-lt"/>
                <a:cs typeface="+mn-cs"/>
              </a:rPr>
              <a:t>Research field : Organic chemistry , Pharmaceutical chemistry , Medical plants , Analytical chemistry</a:t>
            </a:r>
          </a:p>
          <a:p>
            <a:pPr rtl="1" fontAlgn="auto">
              <a:lnSpc>
                <a:spcPct val="200000"/>
              </a:lnSpc>
              <a:spcBef>
                <a:spcPts val="0"/>
              </a:spcBef>
              <a:spcAft>
                <a:spcPts val="0"/>
              </a:spcAft>
              <a:defRPr/>
            </a:pPr>
            <a:endParaRPr lang="en-US" sz="2800" b="1" dirty="0">
              <a:latin typeface="+mn-lt"/>
              <a:cs typeface="+mn-cs"/>
            </a:endParaRPr>
          </a:p>
          <a:p>
            <a:pPr algn="r" rtl="1" fontAlgn="auto">
              <a:spcBef>
                <a:spcPts val="0"/>
              </a:spcBef>
              <a:spcAft>
                <a:spcPts val="0"/>
              </a:spcAft>
              <a:defRPr/>
            </a:pPr>
            <a:endParaRPr lang="en-US" b="1" dirty="0">
              <a:latin typeface="+mn-lt"/>
              <a:cs typeface="+mn-cs"/>
            </a:endParaRPr>
          </a:p>
          <a:p>
            <a:pPr algn="r" rtl="1" fontAlgn="auto">
              <a:spcBef>
                <a:spcPts val="0"/>
              </a:spcBef>
              <a:spcAft>
                <a:spcPts val="0"/>
              </a:spcAft>
              <a:defRPr/>
            </a:pPr>
            <a:r>
              <a:rPr lang="en-US" b="1" dirty="0">
                <a:latin typeface="+mn-lt"/>
                <a:cs typeface="+mn-cs"/>
              </a:rPr>
              <a:t> ,...... </a:t>
            </a:r>
            <a:endParaRPr lang="ar-IQ" dirty="0">
              <a:latin typeface="+mn-lt"/>
              <a:cs typeface="+mn-cs"/>
            </a:endParaRPr>
          </a:p>
        </p:txBody>
      </p:sp>
      <p:pic>
        <p:nvPicPr>
          <p:cNvPr id="4099" name="Picture 4" descr="C:\Users\anurashree-v\Desktop\babcr new 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0"/>
            <a:ext cx="41243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9144000" cy="7232650"/>
          </a:xfrm>
          <a:prstGeom prst="rect">
            <a:avLst/>
          </a:prstGeom>
          <a:solidFill>
            <a:schemeClr val="accent6">
              <a:lumMod val="40000"/>
              <a:lumOff val="60000"/>
            </a:schemeClr>
          </a:solidFill>
        </p:spPr>
        <p:txBody>
          <a:bodyPr>
            <a:spAutoFit/>
          </a:bodyPr>
          <a:lstStyle/>
          <a:p>
            <a:pPr rtl="1" fontAlgn="auto">
              <a:spcBef>
                <a:spcPts val="0"/>
              </a:spcBef>
              <a:spcAft>
                <a:spcPts val="0"/>
              </a:spcAft>
              <a:defRPr/>
            </a:pPr>
            <a:endParaRPr lang="en-US" sz="1600" b="1" i="1" dirty="0">
              <a:latin typeface="+mn-lt"/>
              <a:cs typeface="+mn-cs"/>
            </a:endParaRPr>
          </a:p>
          <a:p>
            <a:pPr rtl="1" fontAlgn="auto">
              <a:spcBef>
                <a:spcPts val="0"/>
              </a:spcBef>
              <a:spcAft>
                <a:spcPts val="0"/>
              </a:spcAft>
              <a:defRPr/>
            </a:pPr>
            <a:endParaRPr lang="en-US" sz="1600" b="1" i="1" dirty="0">
              <a:latin typeface="+mn-lt"/>
              <a:cs typeface="+mn-cs"/>
            </a:endParaRPr>
          </a:p>
          <a:p>
            <a:pPr rtl="1" fontAlgn="auto">
              <a:spcBef>
                <a:spcPts val="0"/>
              </a:spcBef>
              <a:spcAft>
                <a:spcPts val="0"/>
              </a:spcAft>
              <a:defRPr/>
            </a:pPr>
            <a:endParaRPr lang="en-US" sz="1600" b="1" i="1" dirty="0">
              <a:latin typeface="+mn-lt"/>
              <a:cs typeface="+mn-cs"/>
            </a:endParaRPr>
          </a:p>
          <a:p>
            <a:pPr rtl="1" fontAlgn="auto">
              <a:spcBef>
                <a:spcPts val="0"/>
              </a:spcBef>
              <a:spcAft>
                <a:spcPts val="0"/>
              </a:spcAft>
              <a:defRPr/>
            </a:pPr>
            <a:endParaRPr lang="en-US" sz="1600" b="1" i="1" dirty="0">
              <a:latin typeface="+mn-lt"/>
              <a:cs typeface="+mn-cs"/>
            </a:endParaRPr>
          </a:p>
          <a:p>
            <a:pPr rtl="1" fontAlgn="auto">
              <a:spcBef>
                <a:spcPts val="0"/>
              </a:spcBef>
              <a:spcAft>
                <a:spcPts val="0"/>
              </a:spcAft>
              <a:defRPr/>
            </a:pPr>
            <a:r>
              <a:rPr lang="en-US" sz="1600" b="1" i="1" dirty="0">
                <a:latin typeface="+mn-lt"/>
                <a:cs typeface="+mn-cs"/>
              </a:rPr>
              <a:t>Asian J. Research Chem. 7(2): February 2014</a:t>
            </a:r>
          </a:p>
          <a:p>
            <a:pPr rtl="1" fontAlgn="auto">
              <a:spcBef>
                <a:spcPts val="0"/>
              </a:spcBef>
              <a:spcAft>
                <a:spcPts val="0"/>
              </a:spcAft>
              <a:defRPr/>
            </a:pPr>
            <a:r>
              <a:rPr lang="en-US" sz="1600" b="1" dirty="0">
                <a:latin typeface="+mn-lt"/>
                <a:cs typeface="+mn-cs"/>
              </a:rPr>
              <a:t>225</a:t>
            </a:r>
            <a:endParaRPr lang="ar-IQ" sz="1600" b="1" dirty="0">
              <a:latin typeface="+mn-lt"/>
              <a:cs typeface="+mn-cs"/>
            </a:endParaRPr>
          </a:p>
          <a:p>
            <a:pPr rtl="1" fontAlgn="auto">
              <a:spcBef>
                <a:spcPts val="0"/>
              </a:spcBef>
              <a:spcAft>
                <a:spcPts val="0"/>
              </a:spcAft>
              <a:defRPr/>
            </a:pPr>
            <a:r>
              <a:rPr lang="en-US" sz="1600" b="1" dirty="0">
                <a:latin typeface="+mn-lt"/>
                <a:cs typeface="+mn-cs"/>
              </a:rPr>
              <a:t>ISSN 0974-4169(Print) www.ajrconline.org 0974-4150 (Online)</a:t>
            </a:r>
          </a:p>
          <a:p>
            <a:pPr rtl="1" fontAlgn="auto">
              <a:spcBef>
                <a:spcPts val="0"/>
              </a:spcBef>
              <a:spcAft>
                <a:spcPts val="0"/>
              </a:spcAft>
              <a:defRPr/>
            </a:pPr>
            <a:r>
              <a:rPr lang="en-US" sz="1600" b="1" i="1" dirty="0">
                <a:latin typeface="+mn-lt"/>
                <a:cs typeface="+mn-cs"/>
              </a:rPr>
              <a:t>RESEARCH ARTICLE</a:t>
            </a:r>
          </a:p>
          <a:p>
            <a:pPr rtl="1" fontAlgn="auto">
              <a:spcBef>
                <a:spcPts val="0"/>
              </a:spcBef>
              <a:spcAft>
                <a:spcPts val="0"/>
              </a:spcAft>
              <a:defRPr/>
            </a:pPr>
            <a:r>
              <a:rPr lang="en-US" sz="2400" b="1" dirty="0">
                <a:solidFill>
                  <a:schemeClr val="tx1">
                    <a:lumMod val="50000"/>
                    <a:lumOff val="50000"/>
                  </a:schemeClr>
                </a:solidFill>
                <a:latin typeface="+mn-lt"/>
                <a:cs typeface="+mn-cs"/>
              </a:rPr>
              <a:t>Synthesis and Investigation of </a:t>
            </a:r>
            <a:r>
              <a:rPr lang="en-US" sz="2400" b="1" dirty="0" err="1">
                <a:solidFill>
                  <a:schemeClr val="tx1">
                    <a:lumMod val="50000"/>
                    <a:lumOff val="50000"/>
                  </a:schemeClr>
                </a:solidFill>
                <a:latin typeface="+mn-lt"/>
                <a:cs typeface="+mn-cs"/>
              </a:rPr>
              <a:t>Formazane</a:t>
            </a:r>
            <a:r>
              <a:rPr lang="en-US" sz="2400" b="1" dirty="0">
                <a:solidFill>
                  <a:schemeClr val="tx1">
                    <a:lumMod val="50000"/>
                    <a:lumOff val="50000"/>
                  </a:schemeClr>
                </a:solidFill>
                <a:latin typeface="+mn-lt"/>
                <a:cs typeface="+mn-cs"/>
              </a:rPr>
              <a:t> compounds (</a:t>
            </a:r>
            <a:r>
              <a:rPr lang="en-US" sz="2400" b="1" dirty="0" err="1">
                <a:solidFill>
                  <a:schemeClr val="tx1">
                    <a:lumMod val="50000"/>
                    <a:lumOff val="50000"/>
                  </a:schemeClr>
                </a:solidFill>
                <a:latin typeface="+mn-lt"/>
                <a:cs typeface="+mn-cs"/>
              </a:rPr>
              <a:t>Azo</a:t>
            </a:r>
            <a:r>
              <a:rPr lang="en-US" sz="2400" b="1" dirty="0">
                <a:solidFill>
                  <a:schemeClr val="tx1">
                    <a:lumMod val="50000"/>
                    <a:lumOff val="50000"/>
                  </a:schemeClr>
                </a:solidFill>
                <a:latin typeface="+mn-lt"/>
                <a:cs typeface="+mn-cs"/>
              </a:rPr>
              <a:t> – Imine) and  their complexes </a:t>
            </a:r>
            <a:r>
              <a:rPr lang="en-US" sz="1600" b="1" dirty="0">
                <a:latin typeface="+mn-lt"/>
                <a:cs typeface="+mn-cs"/>
              </a:rPr>
              <a:t>.</a:t>
            </a:r>
          </a:p>
          <a:p>
            <a:pPr rtl="1" fontAlgn="auto">
              <a:spcBef>
                <a:spcPts val="0"/>
              </a:spcBef>
              <a:spcAft>
                <a:spcPts val="0"/>
              </a:spcAft>
              <a:defRPr/>
            </a:pPr>
            <a:r>
              <a:rPr lang="en-US" sz="2000" b="1" dirty="0">
                <a:latin typeface="+mn-lt"/>
                <a:cs typeface="+mn-cs"/>
              </a:rPr>
              <a:t>Dr. </a:t>
            </a:r>
            <a:r>
              <a:rPr lang="en-US" sz="2000" b="1" dirty="0" err="1">
                <a:latin typeface="+mn-lt"/>
                <a:cs typeface="+mn-cs"/>
              </a:rPr>
              <a:t>Nagham</a:t>
            </a:r>
            <a:r>
              <a:rPr lang="en-US" sz="2000" b="1" dirty="0">
                <a:latin typeface="+mn-lt"/>
                <a:cs typeface="+mn-cs"/>
              </a:rPr>
              <a:t> </a:t>
            </a:r>
            <a:r>
              <a:rPr lang="en-US" sz="2000" b="1" dirty="0" err="1">
                <a:latin typeface="+mn-lt"/>
                <a:cs typeface="+mn-cs"/>
              </a:rPr>
              <a:t>Mahmood</a:t>
            </a:r>
            <a:r>
              <a:rPr lang="en-US" sz="2000" b="1" dirty="0">
                <a:latin typeface="+mn-lt"/>
                <a:cs typeface="+mn-cs"/>
              </a:rPr>
              <a:t>  </a:t>
            </a:r>
            <a:r>
              <a:rPr lang="en-US" sz="2000" b="1" dirty="0" err="1">
                <a:latin typeface="+mn-lt"/>
                <a:cs typeface="+mn-cs"/>
              </a:rPr>
              <a:t>Aljamali</a:t>
            </a:r>
            <a:endParaRPr lang="en-US" sz="2000" b="1" dirty="0">
              <a:latin typeface="+mn-lt"/>
              <a:cs typeface="+mn-cs"/>
            </a:endParaRPr>
          </a:p>
          <a:p>
            <a:pPr rtl="1" fontAlgn="auto">
              <a:spcBef>
                <a:spcPts val="0"/>
              </a:spcBef>
              <a:spcAft>
                <a:spcPts val="0"/>
              </a:spcAft>
              <a:defRPr/>
            </a:pPr>
            <a:r>
              <a:rPr lang="en-US" sz="1600" b="1" dirty="0">
                <a:latin typeface="+mn-lt"/>
                <a:cs typeface="+mn-cs"/>
              </a:rPr>
              <a:t>Assist. Professor, Chem. Dept., </a:t>
            </a:r>
            <a:r>
              <a:rPr lang="en-US" sz="1600" b="1" dirty="0" err="1">
                <a:latin typeface="+mn-lt"/>
                <a:cs typeface="+mn-cs"/>
              </a:rPr>
              <a:t>Kufa</a:t>
            </a:r>
            <a:r>
              <a:rPr lang="en-US" sz="1600" b="1" dirty="0">
                <a:latin typeface="+mn-lt"/>
                <a:cs typeface="+mn-cs"/>
              </a:rPr>
              <a:t> Univ., Iraq.</a:t>
            </a:r>
          </a:p>
          <a:p>
            <a:pPr rtl="1" fontAlgn="auto">
              <a:spcBef>
                <a:spcPts val="0"/>
              </a:spcBef>
              <a:spcAft>
                <a:spcPts val="0"/>
              </a:spcAft>
              <a:defRPr/>
            </a:pPr>
            <a:r>
              <a:rPr lang="en-US" dirty="0">
                <a:latin typeface="+mn-lt"/>
                <a:cs typeface="+mn-cs"/>
              </a:rPr>
              <a:t>*Corresponding Author E-mail: </a:t>
            </a:r>
            <a:r>
              <a:rPr lang="en-US" dirty="0">
                <a:latin typeface="+mn-lt"/>
                <a:cs typeface="+mn-cs"/>
                <a:hlinkClick r:id="rId2"/>
              </a:rPr>
              <a:t>Dr.Nagham_mj@yahoo.com</a:t>
            </a:r>
            <a:endParaRPr lang="en-US" dirty="0">
              <a:latin typeface="+mn-lt"/>
              <a:cs typeface="+mn-cs"/>
            </a:endParaRPr>
          </a:p>
          <a:p>
            <a:pPr rtl="1" fontAlgn="auto">
              <a:spcBef>
                <a:spcPts val="0"/>
              </a:spcBef>
              <a:spcAft>
                <a:spcPts val="0"/>
              </a:spcAft>
              <a:defRPr/>
            </a:pPr>
            <a:endParaRPr lang="en-US" dirty="0">
              <a:latin typeface="+mn-lt"/>
              <a:cs typeface="+mn-cs"/>
            </a:endParaRPr>
          </a:p>
          <a:p>
            <a:pPr rtl="1" fontAlgn="auto">
              <a:spcBef>
                <a:spcPts val="0"/>
              </a:spcBef>
              <a:spcAft>
                <a:spcPts val="0"/>
              </a:spcAft>
              <a:defRPr/>
            </a:pPr>
            <a:endParaRPr lang="en-US" dirty="0">
              <a:latin typeface="+mn-lt"/>
              <a:cs typeface="+mn-cs"/>
            </a:endParaRPr>
          </a:p>
          <a:p>
            <a:pPr rtl="1" fontAlgn="auto">
              <a:spcBef>
                <a:spcPts val="0"/>
              </a:spcBef>
              <a:spcAft>
                <a:spcPts val="0"/>
              </a:spcAft>
              <a:defRPr/>
            </a:pPr>
            <a:endParaRPr lang="en-US" dirty="0">
              <a:latin typeface="+mn-lt"/>
              <a:cs typeface="+mn-cs"/>
            </a:endParaRPr>
          </a:p>
          <a:p>
            <a:pPr rtl="1" fontAlgn="auto">
              <a:spcBef>
                <a:spcPts val="0"/>
              </a:spcBef>
              <a:spcAft>
                <a:spcPts val="0"/>
              </a:spcAft>
              <a:defRPr/>
            </a:pPr>
            <a:endParaRPr lang="en-US" dirty="0">
              <a:latin typeface="+mn-lt"/>
              <a:cs typeface="+mn-cs"/>
            </a:endParaRPr>
          </a:p>
          <a:p>
            <a:pPr rtl="1" fontAlgn="auto">
              <a:spcBef>
                <a:spcPts val="0"/>
              </a:spcBef>
              <a:spcAft>
                <a:spcPts val="0"/>
              </a:spcAft>
              <a:defRPr/>
            </a:pPr>
            <a:endParaRPr lang="en-US" dirty="0">
              <a:latin typeface="+mn-lt"/>
              <a:cs typeface="+mn-cs"/>
            </a:endParaRPr>
          </a:p>
          <a:p>
            <a:pPr rtl="1" fontAlgn="auto">
              <a:spcBef>
                <a:spcPts val="0"/>
              </a:spcBef>
              <a:spcAft>
                <a:spcPts val="0"/>
              </a:spcAft>
              <a:defRPr/>
            </a:pPr>
            <a:endParaRPr lang="en-US" dirty="0">
              <a:latin typeface="+mn-lt"/>
              <a:cs typeface="+mn-cs"/>
            </a:endParaRPr>
          </a:p>
          <a:p>
            <a:pPr rtl="1" fontAlgn="auto">
              <a:spcBef>
                <a:spcPts val="0"/>
              </a:spcBef>
              <a:spcAft>
                <a:spcPts val="0"/>
              </a:spcAft>
              <a:defRPr/>
            </a:pPr>
            <a:endParaRPr lang="en-US" dirty="0">
              <a:latin typeface="+mn-lt"/>
              <a:cs typeface="+mn-cs"/>
            </a:endParaRPr>
          </a:p>
          <a:p>
            <a:pPr rtl="1" fontAlgn="auto">
              <a:spcBef>
                <a:spcPts val="0"/>
              </a:spcBef>
              <a:spcAft>
                <a:spcPts val="0"/>
              </a:spcAft>
              <a:defRPr/>
            </a:pPr>
            <a:endParaRPr lang="en-US" dirty="0">
              <a:latin typeface="+mn-lt"/>
              <a:cs typeface="+mn-cs"/>
            </a:endParaRPr>
          </a:p>
          <a:p>
            <a:pPr rtl="1" fontAlgn="auto">
              <a:spcBef>
                <a:spcPts val="0"/>
              </a:spcBef>
              <a:spcAft>
                <a:spcPts val="0"/>
              </a:spcAft>
              <a:defRPr/>
            </a:pPr>
            <a:endParaRPr lang="en-US" dirty="0">
              <a:latin typeface="+mn-lt"/>
              <a:cs typeface="+mn-cs"/>
            </a:endParaRPr>
          </a:p>
          <a:p>
            <a:pPr rtl="1" fontAlgn="auto">
              <a:spcBef>
                <a:spcPts val="0"/>
              </a:spcBef>
              <a:spcAft>
                <a:spcPts val="0"/>
              </a:spcAft>
              <a:defRPr/>
            </a:pPr>
            <a:endParaRPr lang="en-US" dirty="0">
              <a:latin typeface="+mn-lt"/>
              <a:cs typeface="+mn-cs"/>
            </a:endParaRPr>
          </a:p>
          <a:p>
            <a:pPr rtl="1" fontAlgn="auto">
              <a:spcBef>
                <a:spcPts val="0"/>
              </a:spcBef>
              <a:spcAft>
                <a:spcPts val="0"/>
              </a:spcAft>
              <a:defRPr/>
            </a:pPr>
            <a:endParaRPr lang="en-US" dirty="0">
              <a:latin typeface="+mn-lt"/>
              <a:cs typeface="+mn-cs"/>
            </a:endParaRPr>
          </a:p>
          <a:p>
            <a:pPr rtl="1" fontAlgn="auto">
              <a:spcBef>
                <a:spcPts val="0"/>
              </a:spcBef>
              <a:spcAft>
                <a:spcPts val="0"/>
              </a:spcAft>
              <a:defRPr/>
            </a:pPr>
            <a:endParaRPr lang="en-US" dirty="0">
              <a:latin typeface="+mn-lt"/>
              <a:cs typeface="+mn-cs"/>
            </a:endParaRPr>
          </a:p>
        </p:txBody>
      </p:sp>
      <p:pic>
        <p:nvPicPr>
          <p:cNvPr id="5123" name="صورة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789363"/>
            <a:ext cx="9144000"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C:\Users\anurashree-v\Desktop\babcr new ima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0"/>
            <a:ext cx="41243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0638" y="0"/>
            <a:ext cx="9144000" cy="6062663"/>
          </a:xfrm>
          <a:prstGeom prst="rect">
            <a:avLst/>
          </a:prstGeom>
          <a:solidFill>
            <a:schemeClr val="bg1">
              <a:lumMod val="85000"/>
            </a:schemeClr>
          </a:solidFill>
        </p:spPr>
        <p:txBody>
          <a:bodyPr>
            <a:spAutoFit/>
          </a:bodyPr>
          <a:lstStyle/>
          <a:p>
            <a:pPr rtl="1" fontAlgn="auto">
              <a:spcBef>
                <a:spcPts val="0"/>
              </a:spcBef>
              <a:spcAft>
                <a:spcPts val="0"/>
              </a:spcAft>
              <a:defRPr/>
            </a:pPr>
            <a:r>
              <a:rPr lang="en-US" b="1" dirty="0">
                <a:latin typeface="+mn-lt"/>
                <a:cs typeface="+mn-cs"/>
              </a:rPr>
              <a:t> </a:t>
            </a:r>
          </a:p>
          <a:p>
            <a:pPr rtl="1" fontAlgn="auto">
              <a:spcBef>
                <a:spcPts val="0"/>
              </a:spcBef>
              <a:spcAft>
                <a:spcPts val="0"/>
              </a:spcAft>
              <a:defRPr/>
            </a:pPr>
            <a:endParaRPr lang="en-US" b="1" dirty="0">
              <a:latin typeface="+mn-lt"/>
              <a:cs typeface="+mn-cs"/>
            </a:endParaRPr>
          </a:p>
          <a:p>
            <a:pPr rtl="1" fontAlgn="auto">
              <a:spcBef>
                <a:spcPts val="0"/>
              </a:spcBef>
              <a:spcAft>
                <a:spcPts val="0"/>
              </a:spcAft>
              <a:defRPr/>
            </a:pPr>
            <a:endParaRPr lang="en-US" b="1" dirty="0">
              <a:latin typeface="+mn-lt"/>
              <a:cs typeface="+mn-cs"/>
            </a:endParaRPr>
          </a:p>
          <a:p>
            <a:pPr rtl="1" fontAlgn="auto">
              <a:spcBef>
                <a:spcPts val="0"/>
              </a:spcBef>
              <a:spcAft>
                <a:spcPts val="0"/>
              </a:spcAft>
              <a:defRPr/>
            </a:pPr>
            <a:endParaRPr lang="en-US" b="1" dirty="0">
              <a:latin typeface="+mn-lt"/>
              <a:cs typeface="+mn-cs"/>
            </a:endParaRPr>
          </a:p>
          <a:p>
            <a:pPr rtl="1" fontAlgn="auto">
              <a:spcBef>
                <a:spcPts val="0"/>
              </a:spcBef>
              <a:spcAft>
                <a:spcPts val="0"/>
              </a:spcAft>
              <a:defRPr/>
            </a:pPr>
            <a:endParaRPr lang="en-US" b="1" dirty="0">
              <a:latin typeface="+mn-lt"/>
              <a:cs typeface="+mn-cs"/>
            </a:endParaRPr>
          </a:p>
          <a:p>
            <a:pPr rtl="1" fontAlgn="auto">
              <a:spcBef>
                <a:spcPts val="0"/>
              </a:spcBef>
              <a:spcAft>
                <a:spcPts val="0"/>
              </a:spcAft>
              <a:defRPr/>
            </a:pPr>
            <a:r>
              <a:rPr lang="en-US" b="1" dirty="0">
                <a:latin typeface="+mn-lt"/>
                <a:cs typeface="+mn-cs"/>
              </a:rPr>
              <a:t>International Journal of Multidisciplinary Research and Development </a:t>
            </a:r>
          </a:p>
          <a:p>
            <a:pPr rtl="1" fontAlgn="auto">
              <a:spcBef>
                <a:spcPts val="0"/>
              </a:spcBef>
              <a:spcAft>
                <a:spcPts val="0"/>
              </a:spcAft>
              <a:defRPr/>
            </a:pPr>
            <a:r>
              <a:rPr lang="en-US" b="1" dirty="0">
                <a:latin typeface="+mn-lt"/>
                <a:cs typeface="+mn-cs"/>
              </a:rPr>
              <a:t>2014; 1( 2): 45-46</a:t>
            </a:r>
          </a:p>
          <a:p>
            <a:pPr rtl="1" fontAlgn="auto">
              <a:spcBef>
                <a:spcPts val="0"/>
              </a:spcBef>
              <a:spcAft>
                <a:spcPts val="0"/>
              </a:spcAft>
              <a:defRPr/>
            </a:pPr>
            <a:r>
              <a:rPr lang="en-US" sz="2800" b="1" dirty="0">
                <a:solidFill>
                  <a:schemeClr val="accent2"/>
                </a:solidFill>
                <a:latin typeface="+mn-lt"/>
                <a:cs typeface="+mn-cs"/>
              </a:rPr>
              <a:t>Antimicrobial activity of Plants Oils</a:t>
            </a:r>
          </a:p>
          <a:p>
            <a:pPr rtl="1" fontAlgn="auto">
              <a:spcBef>
                <a:spcPts val="0"/>
              </a:spcBef>
              <a:spcAft>
                <a:spcPts val="0"/>
              </a:spcAft>
              <a:defRPr/>
            </a:pPr>
            <a:r>
              <a:rPr lang="en-US" b="1" dirty="0">
                <a:latin typeface="+mn-lt"/>
                <a:cs typeface="+mn-cs"/>
              </a:rPr>
              <a:t>Dr. </a:t>
            </a:r>
            <a:r>
              <a:rPr lang="en-US" b="1" dirty="0" err="1">
                <a:latin typeface="+mn-lt"/>
                <a:cs typeface="+mn-cs"/>
              </a:rPr>
              <a:t>Nagham</a:t>
            </a:r>
            <a:r>
              <a:rPr lang="en-US" b="1" dirty="0">
                <a:latin typeface="+mn-lt"/>
                <a:cs typeface="+mn-cs"/>
              </a:rPr>
              <a:t>. </a:t>
            </a:r>
            <a:r>
              <a:rPr lang="en-US" b="1" dirty="0" err="1">
                <a:latin typeface="+mn-lt"/>
                <a:cs typeface="+mn-cs"/>
              </a:rPr>
              <a:t>Mahmood</a:t>
            </a:r>
            <a:r>
              <a:rPr lang="en-US" b="1" dirty="0">
                <a:latin typeface="+mn-lt"/>
                <a:cs typeface="+mn-cs"/>
              </a:rPr>
              <a:t>. </a:t>
            </a:r>
            <a:r>
              <a:rPr lang="en-US" b="1" dirty="0" err="1">
                <a:latin typeface="+mn-lt"/>
                <a:cs typeface="+mn-cs"/>
              </a:rPr>
              <a:t>Aljamali</a:t>
            </a:r>
            <a:endParaRPr lang="en-US" b="1" dirty="0">
              <a:latin typeface="+mn-lt"/>
              <a:cs typeface="+mn-cs"/>
            </a:endParaRPr>
          </a:p>
          <a:p>
            <a:pPr rtl="1" fontAlgn="auto">
              <a:spcBef>
                <a:spcPts val="0"/>
              </a:spcBef>
              <a:spcAft>
                <a:spcPts val="0"/>
              </a:spcAft>
              <a:defRPr/>
            </a:pPr>
            <a:endParaRPr lang="en-US" b="1" dirty="0">
              <a:latin typeface="+mn-lt"/>
              <a:cs typeface="+mn-cs"/>
            </a:endParaRPr>
          </a:p>
          <a:p>
            <a:pPr rtl="1" fontAlgn="auto">
              <a:spcBef>
                <a:spcPts val="0"/>
              </a:spcBef>
              <a:spcAft>
                <a:spcPts val="0"/>
              </a:spcAft>
              <a:defRPr/>
            </a:pPr>
            <a:endParaRPr lang="en-US" b="1" dirty="0">
              <a:latin typeface="+mn-lt"/>
              <a:cs typeface="+mn-cs"/>
            </a:endParaRPr>
          </a:p>
          <a:p>
            <a:pPr rtl="1" fontAlgn="auto">
              <a:spcBef>
                <a:spcPts val="0"/>
              </a:spcBef>
              <a:spcAft>
                <a:spcPts val="0"/>
              </a:spcAft>
              <a:defRPr/>
            </a:pPr>
            <a:endParaRPr lang="en-US" b="1" dirty="0">
              <a:latin typeface="+mn-lt"/>
              <a:cs typeface="+mn-cs"/>
            </a:endParaRPr>
          </a:p>
          <a:p>
            <a:pPr rtl="1" fontAlgn="auto">
              <a:spcBef>
                <a:spcPts val="0"/>
              </a:spcBef>
              <a:spcAft>
                <a:spcPts val="0"/>
              </a:spcAft>
              <a:defRPr/>
            </a:pPr>
            <a:endParaRPr lang="en-US" b="1" dirty="0">
              <a:latin typeface="+mn-lt"/>
              <a:cs typeface="+mn-cs"/>
            </a:endParaRPr>
          </a:p>
          <a:p>
            <a:pPr rtl="1" fontAlgn="auto">
              <a:spcBef>
                <a:spcPts val="0"/>
              </a:spcBef>
              <a:spcAft>
                <a:spcPts val="0"/>
              </a:spcAft>
              <a:defRPr/>
            </a:pPr>
            <a:endParaRPr lang="en-US" b="1" dirty="0">
              <a:latin typeface="+mn-lt"/>
              <a:cs typeface="+mn-cs"/>
            </a:endParaRPr>
          </a:p>
          <a:p>
            <a:pPr rtl="1" fontAlgn="auto">
              <a:spcBef>
                <a:spcPts val="0"/>
              </a:spcBef>
              <a:spcAft>
                <a:spcPts val="0"/>
              </a:spcAft>
              <a:defRPr/>
            </a:pPr>
            <a:endParaRPr lang="en-US" b="1" dirty="0">
              <a:latin typeface="+mn-lt"/>
              <a:cs typeface="+mn-cs"/>
            </a:endParaRPr>
          </a:p>
          <a:p>
            <a:pPr rtl="1" fontAlgn="auto">
              <a:spcBef>
                <a:spcPts val="0"/>
              </a:spcBef>
              <a:spcAft>
                <a:spcPts val="0"/>
              </a:spcAft>
              <a:defRPr/>
            </a:pPr>
            <a:endParaRPr lang="en-US" b="1" dirty="0">
              <a:latin typeface="+mn-lt"/>
              <a:cs typeface="+mn-cs"/>
            </a:endParaRPr>
          </a:p>
          <a:p>
            <a:pPr rtl="1" fontAlgn="auto">
              <a:spcBef>
                <a:spcPts val="0"/>
              </a:spcBef>
              <a:spcAft>
                <a:spcPts val="0"/>
              </a:spcAft>
              <a:defRPr/>
            </a:pPr>
            <a:endParaRPr lang="en-US" b="1" dirty="0">
              <a:latin typeface="+mn-lt"/>
              <a:cs typeface="+mn-cs"/>
            </a:endParaRPr>
          </a:p>
          <a:p>
            <a:pPr rtl="1" fontAlgn="auto">
              <a:spcBef>
                <a:spcPts val="0"/>
              </a:spcBef>
              <a:spcAft>
                <a:spcPts val="0"/>
              </a:spcAft>
              <a:defRPr/>
            </a:pPr>
            <a:endParaRPr lang="en-US" b="1" dirty="0">
              <a:latin typeface="+mn-lt"/>
              <a:cs typeface="+mn-cs"/>
            </a:endParaRPr>
          </a:p>
          <a:p>
            <a:pPr rtl="1" fontAlgn="auto">
              <a:spcBef>
                <a:spcPts val="0"/>
              </a:spcBef>
              <a:spcAft>
                <a:spcPts val="0"/>
              </a:spcAft>
              <a:defRPr/>
            </a:pPr>
            <a:endParaRPr lang="en-US" b="1" dirty="0">
              <a:latin typeface="+mn-lt"/>
              <a:cs typeface="+mn-cs"/>
            </a:endParaRPr>
          </a:p>
          <a:p>
            <a:pPr rtl="1" fontAlgn="auto">
              <a:spcBef>
                <a:spcPts val="0"/>
              </a:spcBef>
              <a:spcAft>
                <a:spcPts val="0"/>
              </a:spcAft>
              <a:defRPr/>
            </a:pPr>
            <a:endParaRPr lang="en-US" b="1" dirty="0">
              <a:latin typeface="+mn-lt"/>
              <a:cs typeface="+mn-cs"/>
            </a:endParaRPr>
          </a:p>
          <a:p>
            <a:pPr rtl="1" fontAlgn="auto">
              <a:spcBef>
                <a:spcPts val="0"/>
              </a:spcBef>
              <a:spcAft>
                <a:spcPts val="0"/>
              </a:spcAft>
              <a:defRPr/>
            </a:pPr>
            <a:endParaRPr lang="ar-IQ" dirty="0">
              <a:latin typeface="+mn-lt"/>
              <a:cs typeface="+mn-cs"/>
            </a:endParaRPr>
          </a:p>
        </p:txBody>
      </p:sp>
      <p:pic>
        <p:nvPicPr>
          <p:cNvPr id="6147" name="صورة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759075"/>
            <a:ext cx="9164638" cy="412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C:\Users\anurashree-v\Desktop\babcr new im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0"/>
            <a:ext cx="41243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400" y="44450"/>
            <a:ext cx="9036050" cy="6770688"/>
          </a:xfrm>
          <a:prstGeom prst="rect">
            <a:avLst/>
          </a:prstGeom>
          <a:blipFill>
            <a:blip r:embed="rId2"/>
            <a:tile tx="0" ty="0" sx="100000" sy="100000" flip="none" algn="tl"/>
          </a:blipFill>
        </p:spPr>
        <p:txBody>
          <a:bodyPr>
            <a:spAutoFit/>
          </a:bodyPr>
          <a:lstStyle/>
          <a:p>
            <a:pPr rtl="1" fontAlgn="auto">
              <a:spcBef>
                <a:spcPts val="0"/>
              </a:spcBef>
              <a:spcAft>
                <a:spcPts val="0"/>
              </a:spcAft>
              <a:defRPr/>
            </a:pPr>
            <a:endParaRPr lang="en-US" b="1" dirty="0">
              <a:latin typeface="+mn-lt"/>
              <a:cs typeface="+mn-cs"/>
            </a:endParaRPr>
          </a:p>
          <a:p>
            <a:pPr rtl="1" fontAlgn="auto">
              <a:spcBef>
                <a:spcPts val="0"/>
              </a:spcBef>
              <a:spcAft>
                <a:spcPts val="0"/>
              </a:spcAft>
              <a:defRPr/>
            </a:pPr>
            <a:endParaRPr lang="en-US" b="1" dirty="0">
              <a:latin typeface="+mn-lt"/>
              <a:cs typeface="+mn-cs"/>
            </a:endParaRPr>
          </a:p>
          <a:p>
            <a:pPr rtl="1" fontAlgn="auto">
              <a:spcBef>
                <a:spcPts val="0"/>
              </a:spcBef>
              <a:spcAft>
                <a:spcPts val="0"/>
              </a:spcAft>
              <a:defRPr/>
            </a:pPr>
            <a:endParaRPr lang="en-US" b="1" dirty="0">
              <a:latin typeface="+mn-lt"/>
              <a:cs typeface="+mn-cs"/>
            </a:endParaRPr>
          </a:p>
          <a:p>
            <a:pPr rtl="1" fontAlgn="auto">
              <a:spcBef>
                <a:spcPts val="0"/>
              </a:spcBef>
              <a:spcAft>
                <a:spcPts val="0"/>
              </a:spcAft>
              <a:defRPr/>
            </a:pPr>
            <a:endParaRPr lang="en-US" b="1" dirty="0">
              <a:latin typeface="+mn-lt"/>
              <a:cs typeface="+mn-cs"/>
            </a:endParaRPr>
          </a:p>
          <a:p>
            <a:pPr rtl="1" fontAlgn="auto">
              <a:spcBef>
                <a:spcPts val="0"/>
              </a:spcBef>
              <a:spcAft>
                <a:spcPts val="0"/>
              </a:spcAft>
              <a:defRPr/>
            </a:pPr>
            <a:r>
              <a:rPr lang="en-US" b="1" dirty="0">
                <a:latin typeface="+mn-lt"/>
                <a:cs typeface="+mn-cs"/>
              </a:rPr>
              <a:t>World Journal of Pharmacy and Pharmaceutical Sciences.</a:t>
            </a:r>
            <a:endParaRPr lang="ar-IQ" dirty="0">
              <a:latin typeface="+mn-lt"/>
              <a:cs typeface="+mn-cs"/>
            </a:endParaRPr>
          </a:p>
          <a:p>
            <a:pPr rtl="1" fontAlgn="auto">
              <a:spcBef>
                <a:spcPts val="0"/>
              </a:spcBef>
              <a:spcAft>
                <a:spcPts val="0"/>
              </a:spcAft>
              <a:defRPr/>
            </a:pPr>
            <a:r>
              <a:rPr lang="en-US" dirty="0">
                <a:latin typeface="+mn-lt"/>
                <a:cs typeface="+mn-cs"/>
              </a:rPr>
              <a:t> </a:t>
            </a:r>
            <a:r>
              <a:rPr lang="en-US" b="1" dirty="0">
                <a:latin typeface="+mn-lt"/>
                <a:cs typeface="+mn-cs"/>
              </a:rPr>
              <a:t>, 2014. </a:t>
            </a:r>
            <a:r>
              <a:rPr lang="en-US" b="1" dirty="0" err="1">
                <a:latin typeface="+mn-lt"/>
                <a:cs typeface="+mn-cs"/>
              </a:rPr>
              <a:t>Vol</a:t>
            </a:r>
            <a:r>
              <a:rPr lang="en-US" b="1" dirty="0">
                <a:latin typeface="+mn-lt"/>
                <a:cs typeface="+mn-cs"/>
              </a:rPr>
              <a:t> 3, Issue 6 .,  Impact factor (2.76)</a:t>
            </a:r>
            <a:endParaRPr lang="ar-IQ" dirty="0">
              <a:latin typeface="+mn-lt"/>
              <a:cs typeface="+mn-cs"/>
            </a:endParaRPr>
          </a:p>
          <a:p>
            <a:pPr rtl="1" fontAlgn="auto">
              <a:spcBef>
                <a:spcPts val="0"/>
              </a:spcBef>
              <a:spcAft>
                <a:spcPts val="0"/>
              </a:spcAft>
              <a:defRPr/>
            </a:pPr>
            <a:r>
              <a:rPr lang="en-US" dirty="0">
                <a:latin typeface="+mn-lt"/>
                <a:cs typeface="+mn-cs"/>
              </a:rPr>
              <a:t> </a:t>
            </a:r>
            <a:r>
              <a:rPr lang="en-US" sz="2000" b="1" dirty="0">
                <a:solidFill>
                  <a:schemeClr val="accent2">
                    <a:lumMod val="75000"/>
                  </a:schemeClr>
                </a:solidFill>
                <a:latin typeface="+mn-lt"/>
                <a:cs typeface="+mn-cs"/>
              </a:rPr>
              <a:t>SYNTHESIS OF VARIOUS –MEMBERED RINGS FROM (AZE-CYCLES) </a:t>
            </a:r>
            <a:endParaRPr lang="en-US" sz="2000" dirty="0">
              <a:solidFill>
                <a:schemeClr val="accent2">
                  <a:lumMod val="75000"/>
                </a:schemeClr>
              </a:solidFill>
              <a:latin typeface="+mn-lt"/>
              <a:cs typeface="+mn-cs"/>
            </a:endParaRPr>
          </a:p>
          <a:p>
            <a:pPr rtl="1" fontAlgn="auto">
              <a:spcBef>
                <a:spcPts val="0"/>
              </a:spcBef>
              <a:spcAft>
                <a:spcPts val="0"/>
              </a:spcAft>
              <a:defRPr/>
            </a:pPr>
            <a:r>
              <a:rPr lang="en-US" b="1" dirty="0">
                <a:latin typeface="+mn-lt"/>
                <a:cs typeface="+mn-cs"/>
              </a:rPr>
              <a:t>Dr. </a:t>
            </a:r>
            <a:r>
              <a:rPr lang="en-US" b="1" dirty="0" err="1">
                <a:latin typeface="+mn-lt"/>
                <a:cs typeface="+mn-cs"/>
              </a:rPr>
              <a:t>Nagham</a:t>
            </a:r>
            <a:r>
              <a:rPr lang="en-US" b="1" dirty="0">
                <a:latin typeface="+mn-lt"/>
                <a:cs typeface="+mn-cs"/>
              </a:rPr>
              <a:t> </a:t>
            </a:r>
            <a:r>
              <a:rPr lang="en-US" b="1" dirty="0" err="1">
                <a:latin typeface="+mn-lt"/>
                <a:cs typeface="+mn-cs"/>
              </a:rPr>
              <a:t>Mahmood</a:t>
            </a:r>
            <a:r>
              <a:rPr lang="en-US" b="1" dirty="0">
                <a:latin typeface="+mn-lt"/>
                <a:cs typeface="+mn-cs"/>
              </a:rPr>
              <a:t> </a:t>
            </a:r>
            <a:r>
              <a:rPr lang="en-US" b="1" dirty="0" err="1">
                <a:latin typeface="+mn-lt"/>
                <a:cs typeface="+mn-cs"/>
              </a:rPr>
              <a:t>Aljamali</a:t>
            </a:r>
            <a:r>
              <a:rPr lang="en-US" b="1" dirty="0">
                <a:latin typeface="+mn-lt"/>
                <a:cs typeface="+mn-cs"/>
              </a:rPr>
              <a:t> </a:t>
            </a:r>
            <a:endParaRPr lang="en-US" dirty="0">
              <a:latin typeface="+mn-lt"/>
              <a:cs typeface="+mn-cs"/>
            </a:endParaRPr>
          </a:p>
          <a:p>
            <a:pPr rtl="1" fontAlgn="auto">
              <a:spcBef>
                <a:spcPts val="0"/>
              </a:spcBef>
              <a:spcAft>
                <a:spcPts val="0"/>
              </a:spcAft>
              <a:defRPr/>
            </a:pPr>
            <a:r>
              <a:rPr lang="en-US" dirty="0">
                <a:latin typeface="+mn-lt"/>
                <a:cs typeface="+mn-cs"/>
              </a:rPr>
              <a:t>Assist. Professor ,</a:t>
            </a:r>
            <a:r>
              <a:rPr lang="en-US" dirty="0" err="1">
                <a:latin typeface="+mn-lt"/>
                <a:cs typeface="+mn-cs"/>
              </a:rPr>
              <a:t>Chem.Dept</a:t>
            </a:r>
            <a:r>
              <a:rPr lang="en-US" dirty="0">
                <a:latin typeface="+mn-lt"/>
                <a:cs typeface="+mn-cs"/>
              </a:rPr>
              <a:t>., </a:t>
            </a:r>
            <a:r>
              <a:rPr lang="en-US" dirty="0" err="1">
                <a:latin typeface="+mn-lt"/>
                <a:cs typeface="+mn-cs"/>
              </a:rPr>
              <a:t>Kufa</a:t>
            </a:r>
            <a:r>
              <a:rPr lang="en-US" dirty="0">
                <a:latin typeface="+mn-lt"/>
                <a:cs typeface="+mn-cs"/>
              </a:rPr>
              <a:t> </a:t>
            </a:r>
            <a:r>
              <a:rPr lang="en-US" dirty="0" err="1">
                <a:latin typeface="+mn-lt"/>
                <a:cs typeface="+mn-cs"/>
              </a:rPr>
              <a:t>Univ</a:t>
            </a:r>
            <a:r>
              <a:rPr lang="en-US" dirty="0">
                <a:latin typeface="+mn-lt"/>
                <a:cs typeface="+mn-cs"/>
              </a:rPr>
              <a:t>, Iraq.</a:t>
            </a:r>
          </a:p>
          <a:p>
            <a:pPr rtl="1" fontAlgn="auto">
              <a:spcBef>
                <a:spcPts val="0"/>
              </a:spcBef>
              <a:spcAft>
                <a:spcPts val="0"/>
              </a:spcAft>
              <a:defRPr/>
            </a:pPr>
            <a:endParaRPr lang="en-US" dirty="0">
              <a:latin typeface="+mn-lt"/>
              <a:cs typeface="+mn-cs"/>
            </a:endParaRPr>
          </a:p>
          <a:p>
            <a:pPr rtl="1" fontAlgn="auto">
              <a:spcBef>
                <a:spcPts val="0"/>
              </a:spcBef>
              <a:spcAft>
                <a:spcPts val="0"/>
              </a:spcAft>
              <a:defRPr/>
            </a:pPr>
            <a:endParaRPr lang="en-US" dirty="0">
              <a:latin typeface="+mn-lt"/>
              <a:cs typeface="+mn-cs"/>
            </a:endParaRPr>
          </a:p>
          <a:p>
            <a:pPr rtl="1" fontAlgn="auto">
              <a:spcBef>
                <a:spcPts val="0"/>
              </a:spcBef>
              <a:spcAft>
                <a:spcPts val="0"/>
              </a:spcAft>
              <a:defRPr/>
            </a:pPr>
            <a:endParaRPr lang="en-US" dirty="0">
              <a:latin typeface="+mn-lt"/>
              <a:cs typeface="+mn-cs"/>
            </a:endParaRPr>
          </a:p>
          <a:p>
            <a:pPr rtl="1" fontAlgn="auto">
              <a:spcBef>
                <a:spcPts val="0"/>
              </a:spcBef>
              <a:spcAft>
                <a:spcPts val="0"/>
              </a:spcAft>
              <a:defRPr/>
            </a:pPr>
            <a:endParaRPr lang="en-US" dirty="0">
              <a:latin typeface="+mn-lt"/>
              <a:cs typeface="+mn-cs"/>
            </a:endParaRPr>
          </a:p>
          <a:p>
            <a:pPr rtl="1" fontAlgn="auto">
              <a:spcBef>
                <a:spcPts val="0"/>
              </a:spcBef>
              <a:spcAft>
                <a:spcPts val="0"/>
              </a:spcAft>
              <a:defRPr/>
            </a:pPr>
            <a:endParaRPr lang="en-US" dirty="0">
              <a:latin typeface="+mn-lt"/>
              <a:cs typeface="+mn-cs"/>
            </a:endParaRPr>
          </a:p>
          <a:p>
            <a:pPr rtl="1" fontAlgn="auto">
              <a:spcBef>
                <a:spcPts val="0"/>
              </a:spcBef>
              <a:spcAft>
                <a:spcPts val="0"/>
              </a:spcAft>
              <a:defRPr/>
            </a:pPr>
            <a:endParaRPr lang="en-US" dirty="0">
              <a:latin typeface="+mn-lt"/>
              <a:cs typeface="+mn-cs"/>
            </a:endParaRPr>
          </a:p>
          <a:p>
            <a:pPr rtl="1" fontAlgn="auto">
              <a:spcBef>
                <a:spcPts val="0"/>
              </a:spcBef>
              <a:spcAft>
                <a:spcPts val="0"/>
              </a:spcAft>
              <a:defRPr/>
            </a:pPr>
            <a:endParaRPr lang="en-US" dirty="0">
              <a:latin typeface="+mn-lt"/>
              <a:cs typeface="+mn-cs"/>
            </a:endParaRPr>
          </a:p>
          <a:p>
            <a:pPr rtl="1" fontAlgn="auto">
              <a:spcBef>
                <a:spcPts val="0"/>
              </a:spcBef>
              <a:spcAft>
                <a:spcPts val="0"/>
              </a:spcAft>
              <a:defRPr/>
            </a:pPr>
            <a:endParaRPr lang="en-US" dirty="0">
              <a:latin typeface="+mn-lt"/>
              <a:cs typeface="+mn-cs"/>
            </a:endParaRPr>
          </a:p>
          <a:p>
            <a:pPr rtl="1" fontAlgn="auto">
              <a:spcBef>
                <a:spcPts val="0"/>
              </a:spcBef>
              <a:spcAft>
                <a:spcPts val="0"/>
              </a:spcAft>
              <a:defRPr/>
            </a:pPr>
            <a:endParaRPr lang="en-US" dirty="0">
              <a:latin typeface="+mn-lt"/>
              <a:cs typeface="+mn-cs"/>
            </a:endParaRPr>
          </a:p>
          <a:p>
            <a:pPr rtl="1" fontAlgn="auto">
              <a:spcBef>
                <a:spcPts val="0"/>
              </a:spcBef>
              <a:spcAft>
                <a:spcPts val="0"/>
              </a:spcAft>
              <a:defRPr/>
            </a:pPr>
            <a:endParaRPr lang="en-US" dirty="0">
              <a:latin typeface="+mn-lt"/>
              <a:cs typeface="+mn-cs"/>
            </a:endParaRPr>
          </a:p>
          <a:p>
            <a:pPr rtl="1" fontAlgn="auto">
              <a:spcBef>
                <a:spcPts val="0"/>
              </a:spcBef>
              <a:spcAft>
                <a:spcPts val="0"/>
              </a:spcAft>
              <a:defRPr/>
            </a:pPr>
            <a:endParaRPr lang="en-US" dirty="0">
              <a:latin typeface="+mn-lt"/>
              <a:cs typeface="+mn-cs"/>
            </a:endParaRPr>
          </a:p>
          <a:p>
            <a:pPr rtl="1" fontAlgn="auto">
              <a:spcBef>
                <a:spcPts val="0"/>
              </a:spcBef>
              <a:spcAft>
                <a:spcPts val="0"/>
              </a:spcAft>
              <a:defRPr/>
            </a:pPr>
            <a:endParaRPr lang="en-US" dirty="0">
              <a:latin typeface="+mn-lt"/>
              <a:cs typeface="+mn-cs"/>
            </a:endParaRPr>
          </a:p>
          <a:p>
            <a:pPr rtl="1" fontAlgn="auto">
              <a:spcBef>
                <a:spcPts val="0"/>
              </a:spcBef>
              <a:spcAft>
                <a:spcPts val="0"/>
              </a:spcAft>
              <a:defRPr/>
            </a:pPr>
            <a:endParaRPr lang="en-US" dirty="0">
              <a:latin typeface="+mn-lt"/>
              <a:cs typeface="+mn-cs"/>
            </a:endParaRPr>
          </a:p>
          <a:p>
            <a:pPr rtl="1" fontAlgn="auto">
              <a:spcBef>
                <a:spcPts val="0"/>
              </a:spcBef>
              <a:spcAft>
                <a:spcPts val="0"/>
              </a:spcAft>
              <a:defRPr/>
            </a:pPr>
            <a:endParaRPr lang="en-US" dirty="0">
              <a:latin typeface="+mn-lt"/>
              <a:cs typeface="+mn-cs"/>
            </a:endParaRPr>
          </a:p>
          <a:p>
            <a:pPr rtl="1" fontAlgn="auto">
              <a:spcBef>
                <a:spcPts val="0"/>
              </a:spcBef>
              <a:spcAft>
                <a:spcPts val="0"/>
              </a:spcAft>
              <a:defRPr/>
            </a:pPr>
            <a:r>
              <a:rPr lang="en-US" dirty="0">
                <a:latin typeface="+mn-lt"/>
                <a:cs typeface="+mn-cs"/>
              </a:rPr>
              <a:t> </a:t>
            </a:r>
            <a:endParaRPr lang="ar-IQ" dirty="0">
              <a:latin typeface="+mn-lt"/>
              <a:cs typeface="+mn-cs"/>
            </a:endParaRPr>
          </a:p>
        </p:txBody>
      </p:sp>
      <p:pic>
        <p:nvPicPr>
          <p:cNvPr id="7171" name="صورة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 y="2708275"/>
            <a:ext cx="9036050"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C:\Users\anurashree-v\Desktop\babcr new ima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0"/>
            <a:ext cx="41243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26988"/>
            <a:ext cx="9144000" cy="6800851"/>
          </a:xfrm>
          <a:prstGeom prst="rect">
            <a:avLst/>
          </a:prstGeom>
          <a:blipFill>
            <a:blip r:embed="rId2"/>
            <a:tile tx="0" ty="0" sx="100000" sy="100000" flip="none" algn="tl"/>
          </a:blipFill>
        </p:spPr>
        <p:txBody>
          <a:bodyPr>
            <a:spAutoFit/>
          </a:bodyPr>
          <a:lstStyle/>
          <a:p>
            <a:pPr rtl="1" fontAlgn="auto">
              <a:spcBef>
                <a:spcPts val="0"/>
              </a:spcBef>
              <a:spcAft>
                <a:spcPts val="0"/>
              </a:spcAft>
              <a:defRPr/>
            </a:pPr>
            <a:r>
              <a:rPr lang="en-US" b="1" dirty="0">
                <a:latin typeface="+mn-lt"/>
                <a:cs typeface="+mn-cs"/>
              </a:rPr>
              <a:t> </a:t>
            </a:r>
          </a:p>
          <a:p>
            <a:pPr rtl="1" fontAlgn="auto">
              <a:spcBef>
                <a:spcPts val="0"/>
              </a:spcBef>
              <a:spcAft>
                <a:spcPts val="0"/>
              </a:spcAft>
              <a:defRPr/>
            </a:pPr>
            <a:endParaRPr lang="en-US" b="1" u="sng" dirty="0">
              <a:latin typeface="+mn-lt"/>
              <a:cs typeface="+mn-cs"/>
            </a:endParaRPr>
          </a:p>
          <a:p>
            <a:pPr rtl="1" fontAlgn="auto">
              <a:spcBef>
                <a:spcPts val="0"/>
              </a:spcBef>
              <a:spcAft>
                <a:spcPts val="0"/>
              </a:spcAft>
              <a:defRPr/>
            </a:pPr>
            <a:endParaRPr lang="en-US" b="1" u="sng" dirty="0">
              <a:latin typeface="+mn-lt"/>
              <a:cs typeface="+mn-cs"/>
            </a:endParaRPr>
          </a:p>
          <a:p>
            <a:pPr rtl="1" fontAlgn="auto">
              <a:spcBef>
                <a:spcPts val="0"/>
              </a:spcBef>
              <a:spcAft>
                <a:spcPts val="0"/>
              </a:spcAft>
              <a:defRPr/>
            </a:pPr>
            <a:endParaRPr lang="en-US" b="1" u="sng" dirty="0">
              <a:latin typeface="+mn-lt"/>
              <a:cs typeface="+mn-cs"/>
            </a:endParaRPr>
          </a:p>
          <a:p>
            <a:pPr rtl="1" fontAlgn="auto">
              <a:spcBef>
                <a:spcPts val="0"/>
              </a:spcBef>
              <a:spcAft>
                <a:spcPts val="0"/>
              </a:spcAft>
              <a:defRPr/>
            </a:pPr>
            <a:endParaRPr lang="en-US" b="1" u="sng" dirty="0">
              <a:latin typeface="+mn-lt"/>
              <a:cs typeface="+mn-cs"/>
            </a:endParaRPr>
          </a:p>
          <a:p>
            <a:pPr rtl="1" fontAlgn="auto">
              <a:spcBef>
                <a:spcPts val="0"/>
              </a:spcBef>
              <a:spcAft>
                <a:spcPts val="0"/>
              </a:spcAft>
              <a:defRPr/>
            </a:pPr>
            <a:r>
              <a:rPr lang="en-US" b="1" u="sng" dirty="0">
                <a:latin typeface="+mn-lt"/>
                <a:cs typeface="+mn-cs"/>
              </a:rPr>
              <a:t>www.ajrconline.org</a:t>
            </a:r>
            <a:r>
              <a:rPr lang="en-US" b="1" i="1" dirty="0">
                <a:latin typeface="+mn-lt"/>
                <a:cs typeface="+mn-cs"/>
              </a:rPr>
              <a:t>   .,                	              </a:t>
            </a:r>
            <a:r>
              <a:rPr lang="en-US" b="1" dirty="0">
                <a:latin typeface="+mn-lt"/>
                <a:cs typeface="+mn-cs"/>
              </a:rPr>
              <a:t> </a:t>
            </a:r>
            <a:endParaRPr lang="en-US" dirty="0">
              <a:latin typeface="+mn-lt"/>
              <a:cs typeface="+mn-cs"/>
            </a:endParaRPr>
          </a:p>
          <a:p>
            <a:pPr rtl="1" fontAlgn="auto">
              <a:spcBef>
                <a:spcPts val="0"/>
              </a:spcBef>
              <a:spcAft>
                <a:spcPts val="0"/>
              </a:spcAft>
              <a:defRPr/>
            </a:pPr>
            <a:r>
              <a:rPr lang="en-US" i="1" dirty="0">
                <a:latin typeface="+mn-lt"/>
                <a:cs typeface="+mn-cs"/>
              </a:rPr>
              <a:t>Asian J. Research Chem. 7(8): August 2014; Page 702-710</a:t>
            </a:r>
            <a:r>
              <a:rPr lang="en-US" dirty="0">
                <a:latin typeface="+mn-lt"/>
                <a:cs typeface="+mn-cs"/>
              </a:rPr>
              <a:t> </a:t>
            </a:r>
          </a:p>
          <a:p>
            <a:pPr rtl="1" fontAlgn="auto">
              <a:spcBef>
                <a:spcPts val="0"/>
              </a:spcBef>
              <a:spcAft>
                <a:spcPts val="0"/>
              </a:spcAft>
              <a:defRPr/>
            </a:pPr>
            <a:r>
              <a:rPr lang="en-US" sz="2000" b="1" dirty="0">
                <a:solidFill>
                  <a:schemeClr val="tx1">
                    <a:lumMod val="85000"/>
                    <a:lumOff val="15000"/>
                  </a:schemeClr>
                </a:solidFill>
                <a:latin typeface="+mn-lt"/>
                <a:cs typeface="+mn-cs"/>
              </a:rPr>
              <a:t>Synthesis, Characterization and Study of Chromatography Behavior of Novel (</a:t>
            </a:r>
            <a:r>
              <a:rPr lang="en-US" sz="2000" b="1" dirty="0" err="1">
                <a:solidFill>
                  <a:schemeClr val="tx1">
                    <a:lumMod val="85000"/>
                    <a:lumOff val="15000"/>
                  </a:schemeClr>
                </a:solidFill>
                <a:latin typeface="+mn-lt"/>
                <a:cs typeface="+mn-cs"/>
              </a:rPr>
              <a:t>Azo</a:t>
            </a:r>
            <a:r>
              <a:rPr lang="en-US" sz="2000" b="1" dirty="0">
                <a:solidFill>
                  <a:schemeClr val="tx1">
                    <a:lumMod val="85000"/>
                    <a:lumOff val="15000"/>
                  </a:schemeClr>
                </a:solidFill>
                <a:latin typeface="+mn-lt"/>
                <a:cs typeface="+mn-cs"/>
              </a:rPr>
              <a:t>–-Anil)-Heterocyclic Compounds</a:t>
            </a:r>
            <a:endParaRPr lang="en-US" sz="2000" dirty="0">
              <a:solidFill>
                <a:schemeClr val="tx1">
                  <a:lumMod val="85000"/>
                  <a:lumOff val="15000"/>
                </a:schemeClr>
              </a:solidFill>
              <a:latin typeface="+mn-lt"/>
              <a:cs typeface="+mn-cs"/>
            </a:endParaRPr>
          </a:p>
          <a:p>
            <a:pPr rtl="1" fontAlgn="auto">
              <a:spcBef>
                <a:spcPts val="0"/>
              </a:spcBef>
              <a:spcAft>
                <a:spcPts val="0"/>
              </a:spcAft>
              <a:defRPr/>
            </a:pPr>
            <a:r>
              <a:rPr lang="ar-IQ" b="1" dirty="0">
                <a:latin typeface="+mn-lt"/>
                <a:cs typeface="+mn-cs"/>
              </a:rPr>
              <a:t> </a:t>
            </a:r>
            <a:endParaRPr lang="en-US" b="1" dirty="0">
              <a:latin typeface="+mn-lt"/>
              <a:cs typeface="+mn-cs"/>
            </a:endParaRPr>
          </a:p>
          <a:p>
            <a:pPr rtl="1" fontAlgn="auto">
              <a:spcBef>
                <a:spcPts val="0"/>
              </a:spcBef>
              <a:spcAft>
                <a:spcPts val="0"/>
              </a:spcAft>
              <a:defRPr/>
            </a:pPr>
            <a:r>
              <a:rPr lang="en-US" b="1" dirty="0">
                <a:latin typeface="+mn-lt"/>
                <a:cs typeface="+mn-cs"/>
              </a:rPr>
              <a:t>Dr. </a:t>
            </a:r>
            <a:r>
              <a:rPr lang="en-US" b="1" dirty="0" err="1">
                <a:latin typeface="+mn-lt"/>
                <a:cs typeface="+mn-cs"/>
              </a:rPr>
              <a:t>Nagham</a:t>
            </a:r>
            <a:r>
              <a:rPr lang="en-US" b="1" dirty="0">
                <a:latin typeface="+mn-lt"/>
                <a:cs typeface="+mn-cs"/>
              </a:rPr>
              <a:t>  </a:t>
            </a:r>
            <a:r>
              <a:rPr lang="en-US" b="1" dirty="0" err="1">
                <a:latin typeface="+mn-lt"/>
                <a:cs typeface="+mn-cs"/>
              </a:rPr>
              <a:t>Mahmood</a:t>
            </a:r>
            <a:r>
              <a:rPr lang="en-US" b="1" dirty="0">
                <a:latin typeface="+mn-lt"/>
                <a:cs typeface="+mn-cs"/>
              </a:rPr>
              <a:t> Aljamali</a:t>
            </a:r>
            <a:r>
              <a:rPr lang="en-US" b="1" baseline="30000" dirty="0">
                <a:latin typeface="+mn-lt"/>
                <a:cs typeface="+mn-cs"/>
              </a:rPr>
              <a:t>1</a:t>
            </a:r>
            <a:r>
              <a:rPr lang="ar-IQ" b="1" dirty="0">
                <a:latin typeface="+mn-lt"/>
                <a:cs typeface="+mn-cs"/>
              </a:rPr>
              <a:t>         </a:t>
            </a:r>
          </a:p>
          <a:p>
            <a:pPr rtl="1" fontAlgn="auto">
              <a:spcBef>
                <a:spcPts val="0"/>
              </a:spcBef>
              <a:spcAft>
                <a:spcPts val="0"/>
              </a:spcAft>
              <a:defRPr/>
            </a:pPr>
            <a:endParaRPr lang="ar-IQ" b="1" dirty="0">
              <a:latin typeface="+mn-lt"/>
              <a:cs typeface="+mn-cs"/>
            </a:endParaRPr>
          </a:p>
          <a:p>
            <a:pPr rtl="1" fontAlgn="auto">
              <a:spcBef>
                <a:spcPts val="0"/>
              </a:spcBef>
              <a:spcAft>
                <a:spcPts val="0"/>
              </a:spcAft>
              <a:defRPr/>
            </a:pPr>
            <a:endParaRPr lang="ar-IQ" b="1" dirty="0">
              <a:latin typeface="+mn-lt"/>
              <a:cs typeface="+mn-cs"/>
            </a:endParaRPr>
          </a:p>
          <a:p>
            <a:pPr rtl="1" fontAlgn="auto">
              <a:spcBef>
                <a:spcPts val="0"/>
              </a:spcBef>
              <a:spcAft>
                <a:spcPts val="0"/>
              </a:spcAft>
              <a:defRPr/>
            </a:pPr>
            <a:endParaRPr lang="ar-IQ" b="1" dirty="0">
              <a:latin typeface="+mn-lt"/>
              <a:cs typeface="+mn-cs"/>
            </a:endParaRPr>
          </a:p>
          <a:p>
            <a:pPr rtl="1" fontAlgn="auto">
              <a:spcBef>
                <a:spcPts val="0"/>
              </a:spcBef>
              <a:spcAft>
                <a:spcPts val="0"/>
              </a:spcAft>
              <a:defRPr/>
            </a:pPr>
            <a:endParaRPr lang="ar-IQ" b="1" dirty="0">
              <a:latin typeface="+mn-lt"/>
              <a:cs typeface="+mn-cs"/>
            </a:endParaRPr>
          </a:p>
          <a:p>
            <a:pPr rtl="1" fontAlgn="auto">
              <a:spcBef>
                <a:spcPts val="0"/>
              </a:spcBef>
              <a:spcAft>
                <a:spcPts val="0"/>
              </a:spcAft>
              <a:defRPr/>
            </a:pPr>
            <a:endParaRPr lang="ar-IQ" b="1" dirty="0">
              <a:latin typeface="+mn-lt"/>
              <a:cs typeface="+mn-cs"/>
            </a:endParaRPr>
          </a:p>
          <a:p>
            <a:pPr rtl="1" fontAlgn="auto">
              <a:spcBef>
                <a:spcPts val="0"/>
              </a:spcBef>
              <a:spcAft>
                <a:spcPts val="0"/>
              </a:spcAft>
              <a:defRPr/>
            </a:pPr>
            <a:endParaRPr lang="ar-IQ" b="1" dirty="0">
              <a:latin typeface="+mn-lt"/>
              <a:cs typeface="+mn-cs"/>
            </a:endParaRPr>
          </a:p>
          <a:p>
            <a:pPr rtl="1" fontAlgn="auto">
              <a:spcBef>
                <a:spcPts val="0"/>
              </a:spcBef>
              <a:spcAft>
                <a:spcPts val="0"/>
              </a:spcAft>
              <a:defRPr/>
            </a:pPr>
            <a:endParaRPr lang="ar-IQ" b="1" dirty="0">
              <a:latin typeface="+mn-lt"/>
              <a:cs typeface="+mn-cs"/>
            </a:endParaRPr>
          </a:p>
          <a:p>
            <a:pPr rtl="1" fontAlgn="auto">
              <a:spcBef>
                <a:spcPts val="0"/>
              </a:spcBef>
              <a:spcAft>
                <a:spcPts val="0"/>
              </a:spcAft>
              <a:defRPr/>
            </a:pPr>
            <a:endParaRPr lang="ar-IQ" b="1" dirty="0">
              <a:latin typeface="+mn-lt"/>
              <a:cs typeface="+mn-cs"/>
            </a:endParaRPr>
          </a:p>
          <a:p>
            <a:pPr rtl="1" fontAlgn="auto">
              <a:spcBef>
                <a:spcPts val="0"/>
              </a:spcBef>
              <a:spcAft>
                <a:spcPts val="0"/>
              </a:spcAft>
              <a:defRPr/>
            </a:pPr>
            <a:endParaRPr lang="ar-IQ" b="1" dirty="0">
              <a:latin typeface="+mn-lt"/>
              <a:cs typeface="+mn-cs"/>
            </a:endParaRPr>
          </a:p>
          <a:p>
            <a:pPr rtl="1" fontAlgn="auto">
              <a:spcBef>
                <a:spcPts val="0"/>
              </a:spcBef>
              <a:spcAft>
                <a:spcPts val="0"/>
              </a:spcAft>
              <a:defRPr/>
            </a:pPr>
            <a:endParaRPr lang="ar-IQ" b="1" dirty="0">
              <a:latin typeface="+mn-lt"/>
              <a:cs typeface="+mn-cs"/>
            </a:endParaRPr>
          </a:p>
          <a:p>
            <a:pPr rtl="1" fontAlgn="auto">
              <a:spcBef>
                <a:spcPts val="0"/>
              </a:spcBef>
              <a:spcAft>
                <a:spcPts val="0"/>
              </a:spcAft>
              <a:defRPr/>
            </a:pPr>
            <a:r>
              <a:rPr lang="ar-IQ" b="1" dirty="0">
                <a:latin typeface="+mn-lt"/>
                <a:cs typeface="+mn-cs"/>
              </a:rPr>
              <a:t> </a:t>
            </a:r>
            <a:r>
              <a:rPr lang="en-US" b="1" baseline="30000" dirty="0">
                <a:latin typeface="+mn-lt"/>
                <a:cs typeface="+mn-cs"/>
              </a:rPr>
              <a:t>1</a:t>
            </a:r>
            <a:r>
              <a:rPr lang="en-US" b="1" dirty="0">
                <a:latin typeface="+mn-lt"/>
                <a:cs typeface="+mn-cs"/>
              </a:rPr>
              <a:t>Dr. </a:t>
            </a:r>
            <a:r>
              <a:rPr lang="en-US" b="1" dirty="0" err="1">
                <a:latin typeface="+mn-lt"/>
                <a:cs typeface="+mn-cs"/>
              </a:rPr>
              <a:t>Nagham</a:t>
            </a:r>
            <a:r>
              <a:rPr lang="en-US" b="1" dirty="0">
                <a:latin typeface="+mn-lt"/>
                <a:cs typeface="+mn-cs"/>
              </a:rPr>
              <a:t>  </a:t>
            </a:r>
            <a:r>
              <a:rPr lang="en-US" b="1" dirty="0" err="1">
                <a:latin typeface="+mn-lt"/>
                <a:cs typeface="+mn-cs"/>
              </a:rPr>
              <a:t>Mahmood</a:t>
            </a:r>
            <a:r>
              <a:rPr lang="en-US" b="1" dirty="0">
                <a:latin typeface="+mn-lt"/>
                <a:cs typeface="+mn-cs"/>
              </a:rPr>
              <a:t> </a:t>
            </a:r>
            <a:r>
              <a:rPr lang="en-US" b="1" dirty="0" err="1">
                <a:latin typeface="+mn-lt"/>
                <a:cs typeface="+mn-cs"/>
              </a:rPr>
              <a:t>Aljamali</a:t>
            </a:r>
            <a:endParaRPr lang="ar-IQ" b="1" dirty="0">
              <a:latin typeface="+mn-lt"/>
              <a:cs typeface="+mn-cs"/>
            </a:endParaRPr>
          </a:p>
          <a:p>
            <a:pPr rtl="1" fontAlgn="auto">
              <a:spcBef>
                <a:spcPts val="0"/>
              </a:spcBef>
              <a:spcAft>
                <a:spcPts val="0"/>
              </a:spcAft>
              <a:defRPr/>
            </a:pPr>
            <a:endParaRPr lang="ar-IQ" b="1" dirty="0">
              <a:latin typeface="+mn-lt"/>
              <a:cs typeface="+mn-cs"/>
            </a:endParaRPr>
          </a:p>
          <a:p>
            <a:pPr rtl="1" fontAlgn="auto">
              <a:spcBef>
                <a:spcPts val="0"/>
              </a:spcBef>
              <a:spcAft>
                <a:spcPts val="0"/>
              </a:spcAft>
              <a:defRPr/>
            </a:pPr>
            <a:endParaRPr lang="ar-IQ" b="1" dirty="0">
              <a:latin typeface="+mn-lt"/>
              <a:cs typeface="+mn-cs"/>
            </a:endParaRPr>
          </a:p>
        </p:txBody>
      </p:sp>
      <p:pic>
        <p:nvPicPr>
          <p:cNvPr id="8195" name="صورة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2565400"/>
            <a:ext cx="486727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descr="C:\Users\anurashree-v\Desktop\babcr new ima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0"/>
            <a:ext cx="41243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28575"/>
            <a:ext cx="9251950" cy="6772275"/>
          </a:xfrm>
          <a:prstGeom prst="rect">
            <a:avLst/>
          </a:prstGeom>
          <a:solidFill>
            <a:schemeClr val="accent2">
              <a:lumMod val="20000"/>
              <a:lumOff val="80000"/>
            </a:schemeClr>
          </a:solidFill>
        </p:spPr>
        <p:txBody>
          <a:bodyPr>
            <a:spAutoFit/>
          </a:bodyPr>
          <a:lstStyle/>
          <a:p>
            <a:pPr rtl="1" fontAlgn="auto">
              <a:spcBef>
                <a:spcPts val="0"/>
              </a:spcBef>
              <a:spcAft>
                <a:spcPts val="0"/>
              </a:spcAft>
              <a:defRPr/>
            </a:pPr>
            <a:endParaRPr lang="ar-IQ" dirty="0">
              <a:latin typeface="+mn-lt"/>
              <a:cs typeface="+mn-cs"/>
            </a:endParaRPr>
          </a:p>
          <a:p>
            <a:pPr rtl="1" fontAlgn="auto">
              <a:spcBef>
                <a:spcPts val="0"/>
              </a:spcBef>
              <a:spcAft>
                <a:spcPts val="0"/>
              </a:spcAft>
              <a:defRPr/>
            </a:pPr>
            <a:r>
              <a:rPr lang="en-US" dirty="0">
                <a:latin typeface="+mn-lt"/>
                <a:cs typeface="+mn-cs"/>
              </a:rPr>
              <a:t> </a:t>
            </a:r>
          </a:p>
          <a:p>
            <a:pPr rtl="1" fontAlgn="auto">
              <a:spcBef>
                <a:spcPts val="0"/>
              </a:spcBef>
              <a:spcAft>
                <a:spcPts val="0"/>
              </a:spcAft>
              <a:defRPr/>
            </a:pPr>
            <a:endParaRPr lang="en-US" dirty="0">
              <a:latin typeface="+mn-lt"/>
              <a:cs typeface="+mn-cs"/>
            </a:endParaRPr>
          </a:p>
          <a:p>
            <a:pPr rtl="1" fontAlgn="auto">
              <a:spcBef>
                <a:spcPts val="0"/>
              </a:spcBef>
              <a:spcAft>
                <a:spcPts val="0"/>
              </a:spcAft>
              <a:defRPr/>
            </a:pPr>
            <a:endParaRPr lang="en-US" dirty="0">
              <a:latin typeface="+mn-lt"/>
              <a:cs typeface="+mn-cs"/>
            </a:endParaRPr>
          </a:p>
          <a:p>
            <a:pPr rtl="1" fontAlgn="auto">
              <a:spcBef>
                <a:spcPts val="0"/>
              </a:spcBef>
              <a:spcAft>
                <a:spcPts val="0"/>
              </a:spcAft>
              <a:defRPr/>
            </a:pPr>
            <a:endParaRPr lang="en-US" dirty="0">
              <a:latin typeface="+mn-lt"/>
              <a:cs typeface="+mn-cs"/>
            </a:endParaRPr>
          </a:p>
          <a:p>
            <a:pPr rtl="1" fontAlgn="auto">
              <a:spcBef>
                <a:spcPts val="0"/>
              </a:spcBef>
              <a:spcAft>
                <a:spcPts val="0"/>
              </a:spcAft>
              <a:defRPr/>
            </a:pPr>
            <a:r>
              <a:rPr lang="en-US" dirty="0">
                <a:latin typeface="+mn-lt"/>
                <a:cs typeface="+mn-cs"/>
              </a:rPr>
              <a:t>World Journal of Medicine and Medical Science Research </a:t>
            </a:r>
          </a:p>
          <a:p>
            <a:pPr rtl="1" fontAlgn="auto">
              <a:spcBef>
                <a:spcPts val="0"/>
              </a:spcBef>
              <a:spcAft>
                <a:spcPts val="0"/>
              </a:spcAft>
              <a:defRPr/>
            </a:pPr>
            <a:r>
              <a:rPr lang="en-US" dirty="0">
                <a:latin typeface="+mn-lt"/>
                <a:cs typeface="+mn-cs"/>
              </a:rPr>
              <a:t>Vol. 2 (1), pp. 006-016, January 2014</a:t>
            </a:r>
          </a:p>
          <a:p>
            <a:pPr algn="r" rtl="1" fontAlgn="auto">
              <a:spcBef>
                <a:spcPts val="0"/>
              </a:spcBef>
              <a:spcAft>
                <a:spcPts val="0"/>
              </a:spcAft>
              <a:defRPr/>
            </a:pPr>
            <a:r>
              <a:rPr lang="en-US" sz="2000" b="1" dirty="0">
                <a:solidFill>
                  <a:schemeClr val="accent2">
                    <a:lumMod val="50000"/>
                  </a:schemeClr>
                </a:solidFill>
                <a:latin typeface="+mn-lt"/>
                <a:cs typeface="+mn-cs"/>
              </a:rPr>
              <a:t>Synthesis and investigation of macro compounds via alkylation and </a:t>
            </a:r>
            <a:r>
              <a:rPr lang="en-US" sz="2000" b="1" dirty="0" err="1">
                <a:solidFill>
                  <a:schemeClr val="accent2">
                    <a:lumMod val="50000"/>
                  </a:schemeClr>
                </a:solidFill>
                <a:latin typeface="+mn-lt"/>
                <a:cs typeface="+mn-cs"/>
              </a:rPr>
              <a:t>azotation</a:t>
            </a:r>
            <a:r>
              <a:rPr lang="en-US" sz="2000" b="1" dirty="0">
                <a:solidFill>
                  <a:schemeClr val="accent2">
                    <a:lumMod val="50000"/>
                  </a:schemeClr>
                </a:solidFill>
                <a:latin typeface="+mn-lt"/>
                <a:cs typeface="+mn-cs"/>
              </a:rPr>
              <a:t> reaction</a:t>
            </a:r>
            <a:endParaRPr lang="en-US" b="1" dirty="0">
              <a:latin typeface="+mn-lt"/>
              <a:cs typeface="+mn-cs"/>
            </a:endParaRPr>
          </a:p>
          <a:p>
            <a:pPr rtl="1" fontAlgn="auto">
              <a:spcBef>
                <a:spcPts val="0"/>
              </a:spcBef>
              <a:spcAft>
                <a:spcPts val="0"/>
              </a:spcAft>
              <a:defRPr/>
            </a:pPr>
            <a:r>
              <a:rPr lang="en-US" b="1" dirty="0">
                <a:latin typeface="+mn-lt"/>
                <a:cs typeface="+mn-cs"/>
              </a:rPr>
              <a:t>Dr. </a:t>
            </a:r>
            <a:r>
              <a:rPr lang="en-US" b="1" dirty="0" err="1">
                <a:latin typeface="+mn-lt"/>
                <a:cs typeface="+mn-cs"/>
              </a:rPr>
              <a:t>Nagham</a:t>
            </a:r>
            <a:r>
              <a:rPr lang="en-US" b="1" dirty="0">
                <a:latin typeface="+mn-lt"/>
                <a:cs typeface="+mn-cs"/>
              </a:rPr>
              <a:t>  </a:t>
            </a:r>
            <a:r>
              <a:rPr lang="en-US" b="1" dirty="0" err="1">
                <a:latin typeface="+mn-lt"/>
                <a:cs typeface="+mn-cs"/>
              </a:rPr>
              <a:t>Mahmood</a:t>
            </a:r>
            <a:r>
              <a:rPr lang="en-US" b="1" dirty="0">
                <a:latin typeface="+mn-lt"/>
                <a:cs typeface="+mn-cs"/>
              </a:rPr>
              <a:t> Aljamali</a:t>
            </a:r>
            <a:r>
              <a:rPr lang="en-US" b="1" baseline="30000" dirty="0">
                <a:latin typeface="+mn-lt"/>
                <a:cs typeface="+mn-cs"/>
              </a:rPr>
              <a:t>1</a:t>
            </a:r>
            <a:r>
              <a:rPr lang="ar-IQ" b="1" dirty="0">
                <a:latin typeface="+mn-lt"/>
                <a:cs typeface="+mn-cs"/>
              </a:rPr>
              <a:t>         </a:t>
            </a:r>
          </a:p>
          <a:p>
            <a:pPr rtl="1" fontAlgn="auto">
              <a:spcBef>
                <a:spcPts val="0"/>
              </a:spcBef>
              <a:spcAft>
                <a:spcPts val="0"/>
              </a:spcAft>
              <a:defRPr/>
            </a:pPr>
            <a:endParaRPr lang="en-US" dirty="0">
              <a:latin typeface="+mn-lt"/>
              <a:cs typeface="+mn-cs"/>
            </a:endParaRPr>
          </a:p>
          <a:p>
            <a:pPr rtl="1" fontAlgn="auto">
              <a:spcBef>
                <a:spcPts val="0"/>
              </a:spcBef>
              <a:spcAft>
                <a:spcPts val="0"/>
              </a:spcAft>
              <a:defRPr/>
            </a:pPr>
            <a:endParaRPr lang="en-US" dirty="0">
              <a:latin typeface="+mn-lt"/>
              <a:cs typeface="+mn-cs"/>
            </a:endParaRPr>
          </a:p>
          <a:p>
            <a:pPr rtl="1" fontAlgn="auto">
              <a:spcBef>
                <a:spcPts val="0"/>
              </a:spcBef>
              <a:spcAft>
                <a:spcPts val="0"/>
              </a:spcAft>
              <a:defRPr/>
            </a:pPr>
            <a:endParaRPr lang="en-US" dirty="0">
              <a:latin typeface="+mn-lt"/>
              <a:cs typeface="+mn-cs"/>
            </a:endParaRPr>
          </a:p>
          <a:p>
            <a:pPr rtl="1" fontAlgn="auto">
              <a:spcBef>
                <a:spcPts val="0"/>
              </a:spcBef>
              <a:spcAft>
                <a:spcPts val="0"/>
              </a:spcAft>
              <a:defRPr/>
            </a:pPr>
            <a:endParaRPr lang="en-US" dirty="0">
              <a:latin typeface="+mn-lt"/>
              <a:cs typeface="+mn-cs"/>
            </a:endParaRPr>
          </a:p>
          <a:p>
            <a:pPr rtl="1" fontAlgn="auto">
              <a:spcBef>
                <a:spcPts val="0"/>
              </a:spcBef>
              <a:spcAft>
                <a:spcPts val="0"/>
              </a:spcAft>
              <a:defRPr/>
            </a:pPr>
            <a:endParaRPr lang="en-US" dirty="0">
              <a:latin typeface="+mn-lt"/>
              <a:cs typeface="+mn-cs"/>
            </a:endParaRPr>
          </a:p>
          <a:p>
            <a:pPr rtl="1" fontAlgn="auto">
              <a:spcBef>
                <a:spcPts val="0"/>
              </a:spcBef>
              <a:spcAft>
                <a:spcPts val="0"/>
              </a:spcAft>
              <a:defRPr/>
            </a:pPr>
            <a:endParaRPr lang="en-US" dirty="0">
              <a:latin typeface="+mn-lt"/>
              <a:cs typeface="+mn-cs"/>
            </a:endParaRPr>
          </a:p>
          <a:p>
            <a:pPr rtl="1" fontAlgn="auto">
              <a:spcBef>
                <a:spcPts val="0"/>
              </a:spcBef>
              <a:spcAft>
                <a:spcPts val="0"/>
              </a:spcAft>
              <a:defRPr/>
            </a:pPr>
            <a:endParaRPr lang="en-US" dirty="0">
              <a:latin typeface="+mn-lt"/>
              <a:cs typeface="+mn-cs"/>
            </a:endParaRPr>
          </a:p>
          <a:p>
            <a:pPr rtl="1" fontAlgn="auto">
              <a:spcBef>
                <a:spcPts val="0"/>
              </a:spcBef>
              <a:spcAft>
                <a:spcPts val="0"/>
              </a:spcAft>
              <a:defRPr/>
            </a:pPr>
            <a:endParaRPr lang="en-US" dirty="0">
              <a:latin typeface="+mn-lt"/>
              <a:cs typeface="+mn-cs"/>
            </a:endParaRPr>
          </a:p>
          <a:p>
            <a:pPr rtl="1" fontAlgn="auto">
              <a:spcBef>
                <a:spcPts val="0"/>
              </a:spcBef>
              <a:spcAft>
                <a:spcPts val="0"/>
              </a:spcAft>
              <a:defRPr/>
            </a:pPr>
            <a:endParaRPr lang="en-US" dirty="0">
              <a:latin typeface="+mn-lt"/>
              <a:cs typeface="+mn-cs"/>
            </a:endParaRPr>
          </a:p>
          <a:p>
            <a:pPr rtl="1" fontAlgn="auto">
              <a:spcBef>
                <a:spcPts val="0"/>
              </a:spcBef>
              <a:spcAft>
                <a:spcPts val="0"/>
              </a:spcAft>
              <a:defRPr/>
            </a:pPr>
            <a:endParaRPr lang="en-US" dirty="0">
              <a:latin typeface="+mn-lt"/>
              <a:cs typeface="+mn-cs"/>
            </a:endParaRPr>
          </a:p>
          <a:p>
            <a:pPr rtl="1" fontAlgn="auto">
              <a:spcBef>
                <a:spcPts val="0"/>
              </a:spcBef>
              <a:spcAft>
                <a:spcPts val="0"/>
              </a:spcAft>
              <a:defRPr/>
            </a:pPr>
            <a:endParaRPr lang="en-US" dirty="0">
              <a:latin typeface="+mn-lt"/>
              <a:cs typeface="+mn-cs"/>
            </a:endParaRPr>
          </a:p>
          <a:p>
            <a:pPr rtl="1" fontAlgn="auto">
              <a:spcBef>
                <a:spcPts val="0"/>
              </a:spcBef>
              <a:spcAft>
                <a:spcPts val="0"/>
              </a:spcAft>
              <a:defRPr/>
            </a:pPr>
            <a:endParaRPr lang="en-US" dirty="0">
              <a:latin typeface="+mn-lt"/>
              <a:cs typeface="+mn-cs"/>
            </a:endParaRPr>
          </a:p>
          <a:p>
            <a:pPr rtl="1" fontAlgn="auto">
              <a:spcBef>
                <a:spcPts val="0"/>
              </a:spcBef>
              <a:spcAft>
                <a:spcPts val="0"/>
              </a:spcAft>
              <a:defRPr/>
            </a:pPr>
            <a:endParaRPr lang="en-US" dirty="0">
              <a:latin typeface="+mn-lt"/>
              <a:cs typeface="+mn-cs"/>
            </a:endParaRPr>
          </a:p>
          <a:p>
            <a:pPr rtl="1" fontAlgn="auto">
              <a:spcBef>
                <a:spcPts val="0"/>
              </a:spcBef>
              <a:spcAft>
                <a:spcPts val="0"/>
              </a:spcAft>
              <a:defRPr/>
            </a:pPr>
            <a:endParaRPr lang="en-US" dirty="0">
              <a:latin typeface="+mn-lt"/>
              <a:cs typeface="+mn-cs"/>
            </a:endParaRPr>
          </a:p>
          <a:p>
            <a:pPr rtl="1" fontAlgn="auto">
              <a:spcBef>
                <a:spcPts val="0"/>
              </a:spcBef>
              <a:spcAft>
                <a:spcPts val="0"/>
              </a:spcAft>
              <a:defRPr/>
            </a:pPr>
            <a:endParaRPr lang="en-US" dirty="0">
              <a:latin typeface="+mn-lt"/>
              <a:cs typeface="+mn-cs"/>
            </a:endParaRPr>
          </a:p>
        </p:txBody>
      </p:sp>
      <p:pic>
        <p:nvPicPr>
          <p:cNvPr id="9219" name="صورة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705100"/>
            <a:ext cx="9144000" cy="415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C:\Users\anurashree-v\Desktop\babcr new im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0"/>
            <a:ext cx="41243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2349500"/>
            <a:ext cx="9109075" cy="4984750"/>
          </a:xfrm>
          <a:prstGeom prst="rect">
            <a:avLst/>
          </a:prstGeom>
          <a:blipFill>
            <a:blip r:embed="rId2"/>
            <a:tile tx="0" ty="0" sx="100000" sy="100000" flip="none" algn="tl"/>
          </a:blipFill>
        </p:spPr>
        <p:txBody>
          <a:bodyPr>
            <a:spAutoFit/>
          </a:bodyPr>
          <a:lstStyle/>
          <a:p>
            <a:pPr rtl="1" fontAlgn="auto">
              <a:spcBef>
                <a:spcPts val="0"/>
              </a:spcBef>
              <a:spcAft>
                <a:spcPts val="0"/>
              </a:spcAft>
              <a:defRPr/>
            </a:pPr>
            <a:endParaRPr lang="ar-IQ" dirty="0">
              <a:latin typeface="+mn-lt"/>
              <a:cs typeface="+mn-cs"/>
            </a:endParaRPr>
          </a:p>
          <a:p>
            <a:pPr rtl="1" fontAlgn="auto">
              <a:spcBef>
                <a:spcPts val="0"/>
              </a:spcBef>
              <a:spcAft>
                <a:spcPts val="0"/>
              </a:spcAft>
              <a:defRPr/>
            </a:pPr>
            <a:r>
              <a:rPr lang="ar-IQ" dirty="0">
                <a:latin typeface="+mn-lt"/>
                <a:cs typeface="+mn-cs"/>
              </a:rPr>
              <a:t> </a:t>
            </a:r>
          </a:p>
          <a:p>
            <a:pPr rtl="1" fontAlgn="auto">
              <a:spcBef>
                <a:spcPts val="0"/>
              </a:spcBef>
              <a:spcAft>
                <a:spcPts val="0"/>
              </a:spcAft>
              <a:defRPr/>
            </a:pPr>
            <a:r>
              <a:rPr lang="en-US" dirty="0">
                <a:latin typeface="+mn-lt"/>
                <a:cs typeface="+mn-cs"/>
              </a:rPr>
              <a:t> AMERICAN JOURNAL OF ADVANCED SCIENTIFIC RESEARCH </a:t>
            </a:r>
          </a:p>
          <a:p>
            <a:pPr rtl="1" fontAlgn="auto">
              <a:spcBef>
                <a:spcPts val="0"/>
              </a:spcBef>
              <a:spcAft>
                <a:spcPts val="0"/>
              </a:spcAft>
              <a:defRPr/>
            </a:pPr>
            <a:r>
              <a:rPr lang="en-US" b="1" i="1" dirty="0">
                <a:latin typeface="+mn-lt"/>
                <a:cs typeface="+mn-cs"/>
              </a:rPr>
              <a:t>Dr. </a:t>
            </a:r>
            <a:r>
              <a:rPr lang="en-US" b="1" i="1" dirty="0" err="1">
                <a:latin typeface="+mn-lt"/>
                <a:cs typeface="+mn-cs"/>
              </a:rPr>
              <a:t>Nagham</a:t>
            </a:r>
            <a:r>
              <a:rPr lang="en-US" b="1" i="1" dirty="0">
                <a:latin typeface="+mn-lt"/>
                <a:cs typeface="+mn-cs"/>
              </a:rPr>
              <a:t> .</a:t>
            </a:r>
            <a:r>
              <a:rPr lang="en-US" b="1" i="1" dirty="0" err="1">
                <a:latin typeface="+mn-lt"/>
                <a:cs typeface="+mn-cs"/>
              </a:rPr>
              <a:t>Mahmood</a:t>
            </a:r>
            <a:r>
              <a:rPr lang="en-US" b="1" i="1" dirty="0">
                <a:latin typeface="+mn-lt"/>
                <a:cs typeface="+mn-cs"/>
              </a:rPr>
              <a:t> .Al –</a:t>
            </a:r>
            <a:r>
              <a:rPr lang="en-US" b="1" i="1" dirty="0" err="1">
                <a:latin typeface="+mn-lt"/>
                <a:cs typeface="+mn-cs"/>
              </a:rPr>
              <a:t>Jamali</a:t>
            </a:r>
            <a:r>
              <a:rPr lang="en-US" i="1" dirty="0">
                <a:latin typeface="+mn-lt"/>
                <a:cs typeface="+mn-cs"/>
              </a:rPr>
              <a:t>, </a:t>
            </a:r>
          </a:p>
          <a:p>
            <a:pPr rtl="1" fontAlgn="auto">
              <a:spcBef>
                <a:spcPts val="0"/>
              </a:spcBef>
              <a:spcAft>
                <a:spcPts val="0"/>
              </a:spcAft>
              <a:defRPr/>
            </a:pPr>
            <a:r>
              <a:rPr lang="en-US" i="1" dirty="0">
                <a:latin typeface="+mn-lt"/>
                <a:cs typeface="+mn-cs"/>
              </a:rPr>
              <a:t>Vol. 1, Issue. 5, pp. 240-244, 2012 </a:t>
            </a:r>
            <a:endParaRPr lang="ar-IQ" dirty="0">
              <a:latin typeface="+mn-lt"/>
              <a:cs typeface="+mn-cs"/>
            </a:endParaRPr>
          </a:p>
          <a:p>
            <a:pPr rtl="1" fontAlgn="auto">
              <a:spcBef>
                <a:spcPts val="0"/>
              </a:spcBef>
              <a:spcAft>
                <a:spcPts val="0"/>
              </a:spcAft>
              <a:defRPr/>
            </a:pPr>
            <a:r>
              <a:rPr lang="en-US" sz="2400" dirty="0">
                <a:solidFill>
                  <a:schemeClr val="accent2">
                    <a:lumMod val="75000"/>
                  </a:schemeClr>
                </a:solidFill>
                <a:latin typeface="+mn-lt"/>
                <a:cs typeface="+mn-cs"/>
              </a:rPr>
              <a:t>Synthesis of Cyclic Compounds via Intermolecular </a:t>
            </a:r>
            <a:r>
              <a:rPr lang="en-US" sz="2400" dirty="0" err="1">
                <a:solidFill>
                  <a:schemeClr val="accent2">
                    <a:lumMod val="75000"/>
                  </a:schemeClr>
                </a:solidFill>
                <a:latin typeface="+mn-lt"/>
                <a:cs typeface="+mn-cs"/>
              </a:rPr>
              <a:t>Cycloaddition</a:t>
            </a:r>
            <a:r>
              <a:rPr lang="en-US" sz="2400" dirty="0">
                <a:solidFill>
                  <a:schemeClr val="accent2">
                    <a:lumMod val="75000"/>
                  </a:schemeClr>
                </a:solidFill>
                <a:latin typeface="+mn-lt"/>
                <a:cs typeface="+mn-cs"/>
              </a:rPr>
              <a:t> </a:t>
            </a:r>
          </a:p>
          <a:p>
            <a:pPr rtl="1" fontAlgn="auto">
              <a:spcBef>
                <a:spcPts val="0"/>
              </a:spcBef>
              <a:spcAft>
                <a:spcPts val="0"/>
              </a:spcAft>
              <a:defRPr/>
            </a:pPr>
            <a:endParaRPr lang="en-US" sz="2400" dirty="0">
              <a:solidFill>
                <a:schemeClr val="accent2">
                  <a:lumMod val="75000"/>
                </a:schemeClr>
              </a:solidFill>
              <a:latin typeface="+mn-lt"/>
              <a:cs typeface="+mn-cs"/>
            </a:endParaRPr>
          </a:p>
          <a:p>
            <a:pPr rtl="1" fontAlgn="auto">
              <a:spcBef>
                <a:spcPts val="0"/>
              </a:spcBef>
              <a:spcAft>
                <a:spcPts val="0"/>
              </a:spcAft>
              <a:defRPr/>
            </a:pPr>
            <a:endParaRPr lang="en-US" dirty="0">
              <a:latin typeface="+mn-lt"/>
              <a:cs typeface="+mn-cs"/>
            </a:endParaRPr>
          </a:p>
          <a:p>
            <a:pPr rtl="1" fontAlgn="auto">
              <a:spcBef>
                <a:spcPts val="0"/>
              </a:spcBef>
              <a:spcAft>
                <a:spcPts val="0"/>
              </a:spcAft>
              <a:defRPr/>
            </a:pPr>
            <a:endParaRPr lang="en-US" dirty="0">
              <a:latin typeface="+mn-lt"/>
              <a:cs typeface="+mn-cs"/>
            </a:endParaRPr>
          </a:p>
          <a:p>
            <a:pPr rtl="1" fontAlgn="auto">
              <a:spcBef>
                <a:spcPts val="0"/>
              </a:spcBef>
              <a:spcAft>
                <a:spcPts val="0"/>
              </a:spcAft>
              <a:defRPr/>
            </a:pPr>
            <a:endParaRPr lang="en-US" dirty="0">
              <a:latin typeface="+mn-lt"/>
              <a:cs typeface="+mn-cs"/>
            </a:endParaRPr>
          </a:p>
          <a:p>
            <a:pPr rtl="1" fontAlgn="auto">
              <a:spcBef>
                <a:spcPts val="0"/>
              </a:spcBef>
              <a:spcAft>
                <a:spcPts val="0"/>
              </a:spcAft>
              <a:defRPr/>
            </a:pPr>
            <a:endParaRPr lang="en-US" dirty="0">
              <a:latin typeface="+mn-lt"/>
              <a:cs typeface="+mn-cs"/>
            </a:endParaRPr>
          </a:p>
          <a:p>
            <a:pPr rtl="1" fontAlgn="auto">
              <a:spcBef>
                <a:spcPts val="0"/>
              </a:spcBef>
              <a:spcAft>
                <a:spcPts val="0"/>
              </a:spcAft>
              <a:defRPr/>
            </a:pPr>
            <a:endParaRPr lang="en-US" dirty="0">
              <a:latin typeface="+mn-lt"/>
              <a:cs typeface="+mn-cs"/>
            </a:endParaRPr>
          </a:p>
          <a:p>
            <a:pPr rtl="1" fontAlgn="auto">
              <a:spcBef>
                <a:spcPts val="0"/>
              </a:spcBef>
              <a:spcAft>
                <a:spcPts val="0"/>
              </a:spcAft>
              <a:defRPr/>
            </a:pPr>
            <a:endParaRPr lang="en-US" dirty="0">
              <a:latin typeface="+mn-lt"/>
              <a:cs typeface="+mn-cs"/>
            </a:endParaRPr>
          </a:p>
          <a:p>
            <a:pPr rtl="1" fontAlgn="auto">
              <a:spcBef>
                <a:spcPts val="0"/>
              </a:spcBef>
              <a:spcAft>
                <a:spcPts val="0"/>
              </a:spcAft>
              <a:defRPr/>
            </a:pPr>
            <a:endParaRPr lang="ar-IQ" dirty="0">
              <a:latin typeface="+mn-lt"/>
              <a:cs typeface="+mn-cs"/>
            </a:endParaRPr>
          </a:p>
          <a:p>
            <a:pPr rtl="1" fontAlgn="auto">
              <a:spcBef>
                <a:spcPts val="0"/>
              </a:spcBef>
              <a:spcAft>
                <a:spcPts val="0"/>
              </a:spcAft>
              <a:defRPr/>
            </a:pPr>
            <a:endParaRPr lang="ar-IQ" dirty="0">
              <a:latin typeface="+mn-lt"/>
              <a:cs typeface="+mn-cs"/>
            </a:endParaRPr>
          </a:p>
          <a:p>
            <a:pPr rtl="1" fontAlgn="auto">
              <a:spcBef>
                <a:spcPts val="0"/>
              </a:spcBef>
              <a:spcAft>
                <a:spcPts val="0"/>
              </a:spcAft>
              <a:defRPr/>
            </a:pPr>
            <a:endParaRPr lang="en-US" dirty="0">
              <a:latin typeface="+mn-lt"/>
              <a:cs typeface="+mn-cs"/>
            </a:endParaRPr>
          </a:p>
          <a:p>
            <a:pPr rtl="1" fontAlgn="auto">
              <a:spcBef>
                <a:spcPts val="0"/>
              </a:spcBef>
              <a:spcAft>
                <a:spcPts val="0"/>
              </a:spcAft>
              <a:defRPr/>
            </a:pPr>
            <a:endParaRPr lang="ar-IQ" dirty="0">
              <a:latin typeface="+mn-lt"/>
              <a:cs typeface="+mn-cs"/>
            </a:endParaRPr>
          </a:p>
        </p:txBody>
      </p:sp>
      <p:pic>
        <p:nvPicPr>
          <p:cNvPr id="10243" name="صورة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4437063"/>
            <a:ext cx="3455987"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C:\Users\anurashree-v\Desktop\babcr new ima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0"/>
            <a:ext cx="41243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704</Words>
  <Application>Microsoft Office PowerPoint</Application>
  <PresentationFormat>On-screen Show (4:3)</PresentationFormat>
  <Paragraphs>202</Paragraphs>
  <Slides>15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Calibri</vt:lpstr>
      <vt:lpstr>Arial</vt:lpstr>
      <vt:lpstr>Times New Roman</vt:lpstr>
      <vt:lpstr>Centaur</vt:lpstr>
      <vt:lpstr>Microsoft YaHei</vt:lpstr>
      <vt:lpstr>Baskerville Old Face</vt:lpstr>
      <vt:lpstr>Estrangelo Edessa</vt:lpstr>
      <vt:lpstr>Wingdings</vt:lpstr>
      <vt:lpstr>Andalus</vt:lpstr>
      <vt:lpstr>Calisto MT</vt:lpstr>
      <vt:lpstr>نسق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عالم ناسا نت</dc:creator>
  <cp:lastModifiedBy>Satish Kumar Voleti</cp:lastModifiedBy>
  <cp:revision>15</cp:revision>
  <dcterms:created xsi:type="dcterms:W3CDTF">2014-09-16T06:51:28Z</dcterms:created>
  <dcterms:modified xsi:type="dcterms:W3CDTF">2015-10-13T14:06:15Z</dcterms:modified>
</cp:coreProperties>
</file>