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5" r:id="rId3"/>
    <p:sldId id="257" r:id="rId4"/>
    <p:sldId id="282" r:id="rId5"/>
    <p:sldId id="258" r:id="rId6"/>
    <p:sldId id="277" r:id="rId7"/>
    <p:sldId id="259" r:id="rId8"/>
    <p:sldId id="283"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8" r:id="rId27"/>
    <p:sldId id="279" r:id="rId28"/>
    <p:sldId id="280" r:id="rId29"/>
    <p:sldId id="281" r:id="rId30"/>
    <p:sldId id="286" r:id="rId31"/>
    <p:sldId id="287" r:id="rId32"/>
    <p:sldId id="288" r:id="rId33"/>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81" d="100"/>
          <a:sy n="81" d="100"/>
        </p:scale>
        <p:origin x="-13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20D0B5-34D8-414B-A450-1DC35330C534}"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88832-3C13-4C4D-AD46-2D8760F6AA93}" type="slidenum">
              <a:rPr lang="en-US" smtClean="0"/>
              <a:t>‹#›</a:t>
            </a:fld>
            <a:endParaRPr lang="en-US"/>
          </a:p>
        </p:txBody>
      </p:sp>
    </p:spTree>
    <p:extLst>
      <p:ext uri="{BB962C8B-B14F-4D97-AF65-F5344CB8AC3E}">
        <p14:creationId xmlns:p14="http://schemas.microsoft.com/office/powerpoint/2010/main" val="3616867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0D0B5-34D8-414B-A450-1DC35330C534}"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88832-3C13-4C4D-AD46-2D8760F6AA93}" type="slidenum">
              <a:rPr lang="en-US" smtClean="0"/>
              <a:t>‹#›</a:t>
            </a:fld>
            <a:endParaRPr lang="en-US"/>
          </a:p>
        </p:txBody>
      </p:sp>
    </p:spTree>
    <p:extLst>
      <p:ext uri="{BB962C8B-B14F-4D97-AF65-F5344CB8AC3E}">
        <p14:creationId xmlns:p14="http://schemas.microsoft.com/office/powerpoint/2010/main" val="1665842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0D0B5-34D8-414B-A450-1DC35330C534}"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88832-3C13-4C4D-AD46-2D8760F6AA93}" type="slidenum">
              <a:rPr lang="en-US" smtClean="0"/>
              <a:t>‹#›</a:t>
            </a:fld>
            <a:endParaRPr lang="en-US"/>
          </a:p>
        </p:txBody>
      </p:sp>
    </p:spTree>
    <p:extLst>
      <p:ext uri="{BB962C8B-B14F-4D97-AF65-F5344CB8AC3E}">
        <p14:creationId xmlns:p14="http://schemas.microsoft.com/office/powerpoint/2010/main" val="3338464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20D0B5-34D8-414B-A450-1DC35330C534}"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88832-3C13-4C4D-AD46-2D8760F6AA93}" type="slidenum">
              <a:rPr lang="en-US" smtClean="0"/>
              <a:t>‹#›</a:t>
            </a:fld>
            <a:endParaRPr lang="en-US"/>
          </a:p>
        </p:txBody>
      </p:sp>
    </p:spTree>
    <p:extLst>
      <p:ext uri="{BB962C8B-B14F-4D97-AF65-F5344CB8AC3E}">
        <p14:creationId xmlns:p14="http://schemas.microsoft.com/office/powerpoint/2010/main" val="567045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20D0B5-34D8-414B-A450-1DC35330C534}" type="datetimeFigureOut">
              <a:rPr lang="en-US" smtClean="0"/>
              <a:t>9/18/2015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88832-3C13-4C4D-AD46-2D8760F6AA93}" type="slidenum">
              <a:rPr lang="en-US" smtClean="0"/>
              <a:t>‹#›</a:t>
            </a:fld>
            <a:endParaRPr lang="en-US"/>
          </a:p>
        </p:txBody>
      </p:sp>
    </p:spTree>
    <p:extLst>
      <p:ext uri="{BB962C8B-B14F-4D97-AF65-F5344CB8AC3E}">
        <p14:creationId xmlns:p14="http://schemas.microsoft.com/office/powerpoint/2010/main" val="1571370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20D0B5-34D8-414B-A450-1DC35330C534}"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88832-3C13-4C4D-AD46-2D8760F6AA93}" type="slidenum">
              <a:rPr lang="en-US" smtClean="0"/>
              <a:t>‹#›</a:t>
            </a:fld>
            <a:endParaRPr lang="en-US"/>
          </a:p>
        </p:txBody>
      </p:sp>
    </p:spTree>
    <p:extLst>
      <p:ext uri="{BB962C8B-B14F-4D97-AF65-F5344CB8AC3E}">
        <p14:creationId xmlns:p14="http://schemas.microsoft.com/office/powerpoint/2010/main" val="295478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20D0B5-34D8-414B-A450-1DC35330C534}" type="datetimeFigureOut">
              <a:rPr lang="en-US" smtClean="0"/>
              <a:t>9/18/2015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688832-3C13-4C4D-AD46-2D8760F6AA93}" type="slidenum">
              <a:rPr lang="en-US" smtClean="0"/>
              <a:t>‹#›</a:t>
            </a:fld>
            <a:endParaRPr lang="en-US"/>
          </a:p>
        </p:txBody>
      </p:sp>
    </p:spTree>
    <p:extLst>
      <p:ext uri="{BB962C8B-B14F-4D97-AF65-F5344CB8AC3E}">
        <p14:creationId xmlns:p14="http://schemas.microsoft.com/office/powerpoint/2010/main" val="1291201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20D0B5-34D8-414B-A450-1DC35330C534}" type="datetimeFigureOut">
              <a:rPr lang="en-US" smtClean="0"/>
              <a:t>9/18/2015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688832-3C13-4C4D-AD46-2D8760F6AA93}" type="slidenum">
              <a:rPr lang="en-US" smtClean="0"/>
              <a:t>‹#›</a:t>
            </a:fld>
            <a:endParaRPr lang="en-US"/>
          </a:p>
        </p:txBody>
      </p:sp>
    </p:spTree>
    <p:extLst>
      <p:ext uri="{BB962C8B-B14F-4D97-AF65-F5344CB8AC3E}">
        <p14:creationId xmlns:p14="http://schemas.microsoft.com/office/powerpoint/2010/main" val="3581603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20D0B5-34D8-414B-A450-1DC35330C534}" type="datetimeFigureOut">
              <a:rPr lang="en-US" smtClean="0"/>
              <a:t>9/18/2015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688832-3C13-4C4D-AD46-2D8760F6AA93}" type="slidenum">
              <a:rPr lang="en-US" smtClean="0"/>
              <a:t>‹#›</a:t>
            </a:fld>
            <a:endParaRPr lang="en-US"/>
          </a:p>
        </p:txBody>
      </p:sp>
    </p:spTree>
    <p:extLst>
      <p:ext uri="{BB962C8B-B14F-4D97-AF65-F5344CB8AC3E}">
        <p14:creationId xmlns:p14="http://schemas.microsoft.com/office/powerpoint/2010/main" val="3048535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0D0B5-34D8-414B-A450-1DC35330C534}"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88832-3C13-4C4D-AD46-2D8760F6AA93}" type="slidenum">
              <a:rPr lang="en-US" smtClean="0"/>
              <a:t>‹#›</a:t>
            </a:fld>
            <a:endParaRPr lang="en-US"/>
          </a:p>
        </p:txBody>
      </p:sp>
    </p:spTree>
    <p:extLst>
      <p:ext uri="{BB962C8B-B14F-4D97-AF65-F5344CB8AC3E}">
        <p14:creationId xmlns:p14="http://schemas.microsoft.com/office/powerpoint/2010/main" val="89855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20D0B5-34D8-414B-A450-1DC35330C534}" type="datetimeFigureOut">
              <a:rPr lang="en-US" smtClean="0"/>
              <a:t>9/18/2015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88832-3C13-4C4D-AD46-2D8760F6AA93}" type="slidenum">
              <a:rPr lang="en-US" smtClean="0"/>
              <a:t>‹#›</a:t>
            </a:fld>
            <a:endParaRPr lang="en-US"/>
          </a:p>
        </p:txBody>
      </p:sp>
    </p:spTree>
    <p:extLst>
      <p:ext uri="{BB962C8B-B14F-4D97-AF65-F5344CB8AC3E}">
        <p14:creationId xmlns:p14="http://schemas.microsoft.com/office/powerpoint/2010/main" val="50051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0D0B5-34D8-414B-A450-1DC35330C534}" type="datetimeFigureOut">
              <a:rPr lang="en-US" smtClean="0"/>
              <a:t>9/18/2015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688832-3C13-4C4D-AD46-2D8760F6AA93}" type="slidenum">
              <a:rPr lang="en-US" smtClean="0"/>
              <a:t>‹#›</a:t>
            </a:fld>
            <a:endParaRPr lang="en-US"/>
          </a:p>
        </p:txBody>
      </p:sp>
    </p:spTree>
    <p:extLst>
      <p:ext uri="{BB962C8B-B14F-4D97-AF65-F5344CB8AC3E}">
        <p14:creationId xmlns:p14="http://schemas.microsoft.com/office/powerpoint/2010/main" val="1797851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9.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21.jpeg"/><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8.wmf"/><Relationship Id="rId5" Type="http://schemas.openxmlformats.org/officeDocument/2006/relationships/oleObject" Target="../embeddings/oleObject7.bin"/><Relationship Id="rId10" Type="http://schemas.openxmlformats.org/officeDocument/2006/relationships/image" Target="../media/image20.wmf"/><Relationship Id="rId4" Type="http://schemas.openxmlformats.org/officeDocument/2006/relationships/image" Target="../media/image22.jpeg"/><Relationship Id="rId9"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24.png"/><Relationship Id="rId7"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omicsonline.org/thermodynamics-catalysis.php" TargetMode="External"/><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hyperlink" Target="http://omicsonline.org/organic-chemistry-current-research.php" TargetMode="External"/><Relationship Id="rId4" Type="http://schemas.openxmlformats.org/officeDocument/2006/relationships/hyperlink" Target="http://www.esciencecentral.org/journals/plant-biochemistry-physiology.php"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pharmaceuticalconferences.com/medicinal-chemistry-aided-drug-designing-2014/"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hyperlink" Target="http://omicsonline.org/membership.php"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akesh-s\Desktop\spring-ppt-template-green-blue-nature-plants-backgrounds-wallpapers-960x3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67" y="1"/>
            <a:ext cx="12183533"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1623485" y="285750"/>
            <a:ext cx="8741833" cy="1163638"/>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defRPr/>
            </a:pPr>
            <a:r>
              <a:rPr lang="en-US" sz="5400" dirty="0" smtClean="0">
                <a:solidFill>
                  <a:schemeClr val="accent6"/>
                </a:solidFill>
                <a:latin typeface="Stencil" panose="040409050D0802020404" pitchFamily="82" charset="0"/>
              </a:rPr>
              <a:t>OMICS </a:t>
            </a:r>
            <a:r>
              <a:rPr lang="en-US" sz="5400" dirty="0" smtClean="0">
                <a:solidFill>
                  <a:schemeClr val="accent6"/>
                </a:solidFill>
                <a:latin typeface="Stencil" panose="040409050D0802020404" pitchFamily="82" charset="0"/>
              </a:rPr>
              <a:t>International </a:t>
            </a:r>
            <a:endParaRPr lang="en-US" sz="5400" dirty="0">
              <a:solidFill>
                <a:schemeClr val="accent6"/>
              </a:solidFill>
              <a:latin typeface="Stencil" panose="040409050D0802020404" pitchFamily="82" charset="0"/>
            </a:endParaRPr>
          </a:p>
        </p:txBody>
      </p:sp>
      <p:sp>
        <p:nvSpPr>
          <p:cNvPr id="2052" name="Rectangle 8"/>
          <p:cNvSpPr>
            <a:spLocks noChangeArrowheads="1"/>
          </p:cNvSpPr>
          <p:nvPr/>
        </p:nvSpPr>
        <p:spPr bwMode="auto">
          <a:xfrm>
            <a:off x="2946401" y="6372225"/>
            <a:ext cx="545694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2000">
                <a:solidFill>
                  <a:srgbClr val="7030A0"/>
                </a:solidFill>
                <a:latin typeface="Arial" charset="0"/>
                <a:cs typeface="Arial" charset="0"/>
              </a:rPr>
              <a:t>Contact us at: contact.omics@omicsonline.org</a:t>
            </a:r>
          </a:p>
        </p:txBody>
      </p:sp>
      <p:sp>
        <p:nvSpPr>
          <p:cNvPr id="2" name="Folded Corner 1"/>
          <p:cNvSpPr/>
          <p:nvPr/>
        </p:nvSpPr>
        <p:spPr>
          <a:xfrm>
            <a:off x="8467" y="2849563"/>
            <a:ext cx="12183533" cy="3922712"/>
          </a:xfrm>
          <a:prstGeom prst="foldedCorner">
            <a:avLst/>
          </a:prstGeom>
        </p:spPr>
        <p:style>
          <a:lnRef idx="1">
            <a:schemeClr val="accent5"/>
          </a:lnRef>
          <a:fillRef idx="2">
            <a:schemeClr val="accent5"/>
          </a:fillRef>
          <a:effectRef idx="1">
            <a:schemeClr val="accent5"/>
          </a:effectRef>
          <a:fontRef idx="minor">
            <a:schemeClr val="dk1"/>
          </a:fontRef>
        </p:style>
        <p:txBody>
          <a:bodyPr anchor="ctr"/>
          <a:lstStyle/>
          <a:p>
            <a:pPr>
              <a:defRPr/>
            </a:pPr>
            <a:r>
              <a:rPr lang="en-US" sz="2200" dirty="0">
                <a:solidFill>
                  <a:srgbClr val="0070C0"/>
                </a:solidFill>
                <a:latin typeface="Nyala" panose="02000504070300020003" pitchFamily="2" charset="0"/>
              </a:rPr>
              <a:t>OMICS </a:t>
            </a:r>
            <a:r>
              <a:rPr lang="en-US" sz="2200" dirty="0" smtClean="0">
                <a:solidFill>
                  <a:srgbClr val="0070C0"/>
                </a:solidFill>
                <a:latin typeface="Nyala" panose="02000504070300020003" pitchFamily="2" charset="0"/>
              </a:rPr>
              <a:t>International through </a:t>
            </a:r>
            <a:r>
              <a:rPr lang="en-US" sz="2200" dirty="0">
                <a:solidFill>
                  <a:srgbClr val="0070C0"/>
                </a:solidFill>
                <a:latin typeface="Nyala" panose="02000504070300020003" pitchFamily="2" charset="0"/>
              </a:rPr>
              <a:t>its Open Access Initiative is committed to make genuine and reliable contributions to the scientific community. </a:t>
            </a:r>
            <a:r>
              <a:rPr lang="en-US" sz="2200" dirty="0" smtClean="0">
                <a:solidFill>
                  <a:srgbClr val="0070C0"/>
                </a:solidFill>
                <a:latin typeface="Nyala" panose="02000504070300020003" pitchFamily="2" charset="0"/>
              </a:rPr>
              <a:t>OMICS International  </a:t>
            </a:r>
            <a:r>
              <a:rPr lang="en-US" sz="2200" dirty="0">
                <a:solidFill>
                  <a:srgbClr val="0070C0"/>
                </a:solidFill>
                <a:latin typeface="Nyala" panose="02000504070300020003" pitchFamily="2" charset="0"/>
              </a:rPr>
              <a:t>journals have over </a:t>
            </a:r>
            <a:r>
              <a:rPr lang="en-US" sz="2200" b="1" dirty="0">
                <a:solidFill>
                  <a:srgbClr val="0070C0"/>
                </a:solidFill>
                <a:latin typeface="Nyala" panose="02000504070300020003" pitchFamily="2" charset="0"/>
              </a:rPr>
              <a:t>3 million</a:t>
            </a:r>
            <a:r>
              <a:rPr lang="en-US" sz="2200" dirty="0">
                <a:solidFill>
                  <a:srgbClr val="0070C0"/>
                </a:solidFill>
                <a:latin typeface="Nyala" panose="02000504070300020003" pitchFamily="2" charset="0"/>
              </a:rPr>
              <a:t> readers and the fame and success of the same can be attributed to the strong editorial board which contains over </a:t>
            </a:r>
            <a:r>
              <a:rPr lang="en-US" sz="2200" b="1" dirty="0">
                <a:solidFill>
                  <a:srgbClr val="0070C0"/>
                </a:solidFill>
                <a:latin typeface="Nyala" panose="02000504070300020003" pitchFamily="2" charset="0"/>
              </a:rPr>
              <a:t>30000</a:t>
            </a:r>
            <a:r>
              <a:rPr lang="en-US" sz="2200" dirty="0">
                <a:solidFill>
                  <a:srgbClr val="0070C0"/>
                </a:solidFill>
                <a:latin typeface="Nyala" panose="02000504070300020003" pitchFamily="2" charset="0"/>
              </a:rPr>
              <a:t> eminent personalities that ensure a rapid, quality and quick review process. OMICS </a:t>
            </a:r>
            <a:r>
              <a:rPr lang="en-US" sz="2200" smtClean="0">
                <a:solidFill>
                  <a:srgbClr val="0070C0"/>
                </a:solidFill>
                <a:latin typeface="Nyala" panose="02000504070300020003" pitchFamily="2" charset="0"/>
              </a:rPr>
              <a:t>International signed </a:t>
            </a:r>
            <a:r>
              <a:rPr lang="en-US" sz="2200" dirty="0">
                <a:solidFill>
                  <a:srgbClr val="0070C0"/>
                </a:solidFill>
                <a:latin typeface="Nyala" panose="02000504070300020003" pitchFamily="2" charset="0"/>
              </a:rPr>
              <a:t>an agreement with more than </a:t>
            </a:r>
            <a:r>
              <a:rPr lang="en-US" sz="2200" b="1" dirty="0">
                <a:solidFill>
                  <a:srgbClr val="0070C0"/>
                </a:solidFill>
                <a:latin typeface="Nyala" panose="02000504070300020003" pitchFamily="2" charset="0"/>
              </a:rPr>
              <a:t>1000</a:t>
            </a:r>
            <a:r>
              <a:rPr lang="en-US" sz="2200" dirty="0">
                <a:solidFill>
                  <a:srgbClr val="0070C0"/>
                </a:solidFill>
                <a:latin typeface="Nyala" panose="02000504070300020003" pitchFamily="2" charset="0"/>
              </a:rPr>
              <a:t> International Societies to make healthcare information Open Access.</a:t>
            </a:r>
          </a:p>
        </p:txBody>
      </p:sp>
    </p:spTree>
    <p:extLst>
      <p:ext uri="{BB962C8B-B14F-4D97-AF65-F5344CB8AC3E}">
        <p14:creationId xmlns:p14="http://schemas.microsoft.com/office/powerpoint/2010/main" val="3620227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981200" y="381000"/>
            <a:ext cx="8229600" cy="60198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3555" name="Text Box 3"/>
          <p:cNvSpPr txBox="1">
            <a:spLocks noChangeArrowheads="1"/>
          </p:cNvSpPr>
          <p:nvPr/>
        </p:nvSpPr>
        <p:spPr bwMode="auto">
          <a:xfrm>
            <a:off x="7543801" y="5791201"/>
            <a:ext cx="1376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rgbClr val="FF3300"/>
                </a:solidFill>
                <a:latin typeface="Arial Narrow" panose="020B0606020202030204" pitchFamily="34" charset="0"/>
              </a:rPr>
              <a:t>cyanoximes</a:t>
            </a:r>
            <a:endParaRPr lang="en-US" altLang="en-US" sz="2400"/>
          </a:p>
        </p:txBody>
      </p:sp>
      <p:sp>
        <p:nvSpPr>
          <p:cNvPr id="23556" name="Text Box 4"/>
          <p:cNvSpPr txBox="1">
            <a:spLocks noChangeArrowheads="1"/>
          </p:cNvSpPr>
          <p:nvPr/>
        </p:nvSpPr>
        <p:spPr bwMode="auto">
          <a:xfrm>
            <a:off x="3352800" y="5791201"/>
            <a:ext cx="1201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rgbClr val="FF00FF"/>
                </a:solidFill>
                <a:latin typeface="Arial Narrow" panose="020B0606020202030204" pitchFamily="34" charset="0"/>
              </a:rPr>
              <a:t>aldoximes</a:t>
            </a:r>
            <a:endParaRPr lang="en-US" altLang="en-US" sz="2400"/>
          </a:p>
        </p:txBody>
      </p:sp>
      <p:sp>
        <p:nvSpPr>
          <p:cNvPr id="23557" name="Rectangle 5"/>
          <p:cNvSpPr>
            <a:spLocks noChangeArrowheads="1"/>
          </p:cNvSpPr>
          <p:nvPr/>
        </p:nvSpPr>
        <p:spPr bwMode="auto">
          <a:xfrm>
            <a:off x="5410201" y="5791201"/>
            <a:ext cx="1203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chemeClr val="accent2"/>
                </a:solidFill>
                <a:latin typeface="Arial Narrow" panose="020B0606020202030204" pitchFamily="34" charset="0"/>
              </a:rPr>
              <a:t>ketoximes</a:t>
            </a:r>
          </a:p>
        </p:txBody>
      </p:sp>
      <p:sp>
        <p:nvSpPr>
          <p:cNvPr id="23558" name="Rectangle 10"/>
          <p:cNvSpPr>
            <a:spLocks noChangeArrowheads="1"/>
          </p:cNvSpPr>
          <p:nvPr/>
        </p:nvSpPr>
        <p:spPr bwMode="auto">
          <a:xfrm>
            <a:off x="2819400" y="609600"/>
            <a:ext cx="6629400" cy="6096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1">
                <a:solidFill>
                  <a:srgbClr val="0000FF"/>
                </a:solidFill>
                <a:latin typeface="Arial" panose="020B0604020202020204" pitchFamily="34" charset="0"/>
              </a:rPr>
              <a:t>Types of oximes and their precursors.</a:t>
            </a:r>
            <a:r>
              <a:rPr lang="en-US" altLang="en-US" sz="2800" b="1">
                <a:solidFill>
                  <a:srgbClr val="990099"/>
                </a:solidFill>
              </a:rPr>
              <a:t> </a:t>
            </a:r>
          </a:p>
        </p:txBody>
      </p:sp>
      <p:sp>
        <p:nvSpPr>
          <p:cNvPr id="23559" name="Rectangle 8"/>
          <p:cNvSpPr>
            <a:spLocks noChangeArrowheads="1"/>
          </p:cNvSpPr>
          <p:nvPr/>
        </p:nvSpPr>
        <p:spPr bwMode="auto">
          <a:xfrm>
            <a:off x="7391400" y="4343400"/>
            <a:ext cx="1600200" cy="1371600"/>
          </a:xfrm>
          <a:prstGeom prst="rect">
            <a:avLst/>
          </a:prstGeom>
          <a:solidFill>
            <a:srgbClr val="FFCC00"/>
          </a:solidFill>
          <a:ln w="9525">
            <a:solidFill>
              <a:srgbClr val="FFCC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aphicFrame>
        <p:nvGraphicFramePr>
          <p:cNvPr id="23560" name="Object 9"/>
          <p:cNvGraphicFramePr>
            <a:graphicFrameLocks noChangeAspect="1"/>
          </p:cNvGraphicFramePr>
          <p:nvPr/>
        </p:nvGraphicFramePr>
        <p:xfrm>
          <a:off x="3505200" y="1981201"/>
          <a:ext cx="5334000" cy="3578225"/>
        </p:xfrm>
        <a:graphic>
          <a:graphicData uri="http://schemas.openxmlformats.org/presentationml/2006/ole">
            <mc:AlternateContent xmlns:mc="http://schemas.openxmlformats.org/markup-compatibility/2006">
              <mc:Choice xmlns:v="urn:schemas-microsoft-com:vml" Requires="v">
                <p:oleObj spid="_x0000_s2073" name="CS ChemDraw Drawing" r:id="rId3" imgW="5542280" imgH="3718560" progId="ChemDraw.Document.6.0">
                  <p:embed/>
                </p:oleObj>
              </mc:Choice>
              <mc:Fallback>
                <p:oleObj name="CS ChemDraw Drawing" r:id="rId3" imgW="5542280" imgH="371856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981201"/>
                        <a:ext cx="5334000"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422530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905000" y="304800"/>
            <a:ext cx="8458200" cy="62484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1800">
              <a:latin typeface="Arial" panose="020B0604020202020204" pitchFamily="34" charset="0"/>
            </a:endParaRPr>
          </a:p>
        </p:txBody>
      </p:sp>
      <p:sp>
        <p:nvSpPr>
          <p:cNvPr id="26627" name="Text Box 4"/>
          <p:cNvSpPr txBox="1">
            <a:spLocks noChangeArrowheads="1"/>
          </p:cNvSpPr>
          <p:nvPr/>
        </p:nvSpPr>
        <p:spPr bwMode="auto">
          <a:xfrm>
            <a:off x="3200400" y="3124200"/>
            <a:ext cx="64008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1800" dirty="0">
                <a:latin typeface="Arial" panose="020B0604020202020204" pitchFamily="34" charset="0"/>
              </a:rPr>
              <a:t>            </a:t>
            </a:r>
            <a:r>
              <a:rPr lang="en-US" altLang="en-US" sz="1800" b="1" dirty="0">
                <a:solidFill>
                  <a:schemeClr val="accent2"/>
                </a:solidFill>
                <a:latin typeface="Arial Rounded MT Bold" panose="020F0704030504030204" pitchFamily="34" charset="0"/>
              </a:rPr>
              <a:t>presence of the </a:t>
            </a:r>
            <a:r>
              <a:rPr lang="en-US" altLang="en-US" sz="1800" b="1" dirty="0" smtClean="0">
                <a:solidFill>
                  <a:schemeClr val="accent2"/>
                </a:solidFill>
                <a:latin typeface="Arial Rounded MT Bold" panose="020F0704030504030204" pitchFamily="34" charset="0"/>
              </a:rPr>
              <a:t>CN-International :</a:t>
            </a:r>
            <a:endParaRPr lang="en-US" altLang="en-US" sz="2000" b="1" dirty="0">
              <a:solidFill>
                <a:schemeClr val="accent2"/>
              </a:solidFill>
              <a:latin typeface="Arial Narrow" panose="020B0606020202030204" pitchFamily="34" charset="0"/>
            </a:endParaRPr>
          </a:p>
          <a:p>
            <a:pPr eaLnBrk="1" hangingPunct="1">
              <a:lnSpc>
                <a:spcPct val="120000"/>
              </a:lnSpc>
              <a:spcBef>
                <a:spcPct val="0"/>
              </a:spcBef>
              <a:buFontTx/>
              <a:buNone/>
            </a:pPr>
            <a:r>
              <a:rPr lang="en-US" altLang="en-US" sz="1800" b="1" dirty="0">
                <a:solidFill>
                  <a:srgbClr val="FF3300"/>
                </a:solidFill>
                <a:latin typeface="Arial Narrow" panose="020B0606020202030204" pitchFamily="34" charset="0"/>
              </a:rPr>
              <a:t>-</a:t>
            </a:r>
            <a:r>
              <a:rPr lang="en-US" altLang="en-US" sz="2000" b="1" dirty="0">
                <a:latin typeface="Arial Narrow" panose="020B0606020202030204" pitchFamily="34" charset="0"/>
              </a:rPr>
              <a:t>  </a:t>
            </a:r>
            <a:r>
              <a:rPr lang="en-US" altLang="en-US" sz="2000" dirty="0">
                <a:latin typeface="Arial Narrow" panose="020B0606020202030204" pitchFamily="34" charset="0"/>
              </a:rPr>
              <a:t>significantly increases acidity of the oxime </a:t>
            </a:r>
          </a:p>
          <a:p>
            <a:pPr eaLnBrk="1" hangingPunct="1">
              <a:lnSpc>
                <a:spcPct val="120000"/>
              </a:lnSpc>
              <a:spcBef>
                <a:spcPct val="0"/>
              </a:spcBef>
              <a:buFontTx/>
              <a:buNone/>
            </a:pPr>
            <a:r>
              <a:rPr lang="en-US" altLang="en-US" sz="2000" dirty="0">
                <a:latin typeface="Arial Narrow" panose="020B0606020202030204" pitchFamily="34" charset="0"/>
              </a:rPr>
              <a:t>   (100 - 10,000 times) which makes </a:t>
            </a:r>
            <a:r>
              <a:rPr lang="en-US" altLang="en-US" sz="2000" dirty="0" err="1">
                <a:latin typeface="Arial Narrow" panose="020B0606020202030204" pitchFamily="34" charset="0"/>
              </a:rPr>
              <a:t>cyanoximes</a:t>
            </a:r>
            <a:r>
              <a:rPr lang="en-US" altLang="en-US" sz="2000" dirty="0">
                <a:latin typeface="Arial Narrow" panose="020B0606020202030204" pitchFamily="34" charset="0"/>
              </a:rPr>
              <a:t> better ligands</a:t>
            </a:r>
          </a:p>
          <a:p>
            <a:pPr eaLnBrk="1" hangingPunct="1">
              <a:lnSpc>
                <a:spcPct val="120000"/>
              </a:lnSpc>
              <a:spcBef>
                <a:spcPct val="0"/>
              </a:spcBef>
              <a:buFontTx/>
              <a:buNone/>
            </a:pPr>
            <a:r>
              <a:rPr lang="en-US" altLang="en-US" sz="2000" dirty="0">
                <a:solidFill>
                  <a:srgbClr val="FF3300"/>
                </a:solidFill>
                <a:latin typeface="Arial Narrow" panose="020B0606020202030204" pitchFamily="34" charset="0"/>
              </a:rPr>
              <a:t>-</a:t>
            </a:r>
            <a:r>
              <a:rPr lang="en-US" altLang="en-US" sz="2000" dirty="0">
                <a:latin typeface="Arial Narrow" panose="020B0606020202030204" pitchFamily="34" charset="0"/>
              </a:rPr>
              <a:t>  provides adequate solubility in organic and aqueous </a:t>
            </a:r>
          </a:p>
          <a:p>
            <a:pPr eaLnBrk="1" hangingPunct="1">
              <a:lnSpc>
                <a:spcPct val="120000"/>
              </a:lnSpc>
              <a:spcBef>
                <a:spcPct val="0"/>
              </a:spcBef>
              <a:buFontTx/>
              <a:buNone/>
            </a:pPr>
            <a:r>
              <a:rPr lang="en-US" altLang="en-US" sz="2000" dirty="0">
                <a:latin typeface="Arial Narrow" panose="020B0606020202030204" pitchFamily="34" charset="0"/>
              </a:rPr>
              <a:t>   media (as CH</a:t>
            </a:r>
            <a:r>
              <a:rPr lang="en-US" altLang="en-US" sz="2000" baseline="-25000" dirty="0">
                <a:latin typeface="Arial Narrow" panose="020B0606020202030204" pitchFamily="34" charset="0"/>
              </a:rPr>
              <a:t>3</a:t>
            </a:r>
            <a:r>
              <a:rPr lang="en-US" altLang="en-US" sz="2000" dirty="0">
                <a:latin typeface="Arial Narrow" panose="020B0606020202030204" pitchFamily="34" charset="0"/>
              </a:rPr>
              <a:t>CN, CH</a:t>
            </a:r>
            <a:r>
              <a:rPr lang="en-US" altLang="en-US" sz="2000" baseline="-25000" dirty="0">
                <a:latin typeface="Arial Narrow" panose="020B0606020202030204" pitchFamily="34" charset="0"/>
              </a:rPr>
              <a:t>2</a:t>
            </a:r>
            <a:r>
              <a:rPr lang="en-US" altLang="en-US" sz="2000" dirty="0">
                <a:latin typeface="Arial Narrow" panose="020B0606020202030204" pitchFamily="34" charset="0"/>
              </a:rPr>
              <a:t>(CN)</a:t>
            </a:r>
            <a:r>
              <a:rPr lang="en-US" altLang="en-US" sz="2000" baseline="-25000" dirty="0">
                <a:latin typeface="Arial Narrow" panose="020B0606020202030204" pitchFamily="34" charset="0"/>
              </a:rPr>
              <a:t>2</a:t>
            </a:r>
            <a:r>
              <a:rPr lang="en-US" altLang="en-US" sz="2000" dirty="0">
                <a:latin typeface="Arial Narrow" panose="020B0606020202030204" pitchFamily="34" charset="0"/>
              </a:rPr>
              <a:t>, (CN)</a:t>
            </a:r>
            <a:r>
              <a:rPr lang="en-US" altLang="en-US" sz="2000" baseline="-25000" dirty="0">
                <a:latin typeface="Arial Narrow" panose="020B0606020202030204" pitchFamily="34" charset="0"/>
              </a:rPr>
              <a:t>2</a:t>
            </a:r>
            <a:r>
              <a:rPr lang="en-US" altLang="en-US" sz="2000" dirty="0">
                <a:latin typeface="Arial Narrow" panose="020B0606020202030204" pitchFamily="34" charset="0"/>
              </a:rPr>
              <a:t> )</a:t>
            </a:r>
          </a:p>
          <a:p>
            <a:pPr eaLnBrk="1" hangingPunct="1">
              <a:lnSpc>
                <a:spcPct val="120000"/>
              </a:lnSpc>
              <a:spcBef>
                <a:spcPct val="0"/>
              </a:spcBef>
              <a:buFontTx/>
              <a:buNone/>
            </a:pPr>
            <a:r>
              <a:rPr lang="en-US" altLang="en-US" sz="2000" dirty="0">
                <a:solidFill>
                  <a:srgbClr val="FF3300"/>
                </a:solidFill>
                <a:latin typeface="Arial Narrow" panose="020B0606020202030204" pitchFamily="34" charset="0"/>
              </a:rPr>
              <a:t>-</a:t>
            </a:r>
            <a:r>
              <a:rPr lang="en-US" altLang="en-US" sz="2000" dirty="0">
                <a:latin typeface="Arial Narrow" panose="020B0606020202030204" pitchFamily="34" charset="0"/>
              </a:rPr>
              <a:t>  helps in crystallization of ligands and metal complexes</a:t>
            </a:r>
          </a:p>
          <a:p>
            <a:pPr eaLnBrk="1" hangingPunct="1">
              <a:lnSpc>
                <a:spcPct val="120000"/>
              </a:lnSpc>
              <a:spcBef>
                <a:spcPct val="0"/>
              </a:spcBef>
              <a:buFontTx/>
              <a:buNone/>
            </a:pPr>
            <a:r>
              <a:rPr lang="en-US" altLang="en-US" sz="2000" dirty="0">
                <a:solidFill>
                  <a:srgbClr val="FF3300"/>
                </a:solidFill>
                <a:latin typeface="Arial Narrow" panose="020B0606020202030204" pitchFamily="34" charset="0"/>
              </a:rPr>
              <a:t>-</a:t>
            </a:r>
            <a:r>
              <a:rPr lang="en-US" altLang="en-US" sz="2000" dirty="0">
                <a:latin typeface="Arial Narrow" panose="020B0606020202030204" pitchFamily="34" charset="0"/>
              </a:rPr>
              <a:t>  allows further chemical modification of the ligand (hydrolysis,</a:t>
            </a:r>
          </a:p>
          <a:p>
            <a:pPr eaLnBrk="1" hangingPunct="1">
              <a:lnSpc>
                <a:spcPct val="120000"/>
              </a:lnSpc>
              <a:spcBef>
                <a:spcPct val="0"/>
              </a:spcBef>
              <a:buFontTx/>
              <a:buNone/>
            </a:pPr>
            <a:r>
              <a:rPr lang="en-US" altLang="en-US" sz="2000" dirty="0">
                <a:latin typeface="Arial Narrow" panose="020B0606020202030204" pitchFamily="34" charset="0"/>
              </a:rPr>
              <a:t>   and formation of amides, carboxylic acids; addition of H</a:t>
            </a:r>
            <a:r>
              <a:rPr lang="en-US" altLang="en-US" sz="2000" baseline="-25000" dirty="0">
                <a:latin typeface="Arial Narrow" panose="020B0606020202030204" pitchFamily="34" charset="0"/>
              </a:rPr>
              <a:t>2</a:t>
            </a:r>
            <a:r>
              <a:rPr lang="en-US" altLang="en-US" sz="2000" dirty="0">
                <a:latin typeface="Arial Narrow" panose="020B0606020202030204" pitchFamily="34" charset="0"/>
              </a:rPr>
              <a:t>S, H</a:t>
            </a:r>
            <a:r>
              <a:rPr lang="en-US" altLang="en-US" sz="2000" baseline="-25000" dirty="0">
                <a:latin typeface="Arial Narrow" panose="020B0606020202030204" pitchFamily="34" charset="0"/>
              </a:rPr>
              <a:t>2</a:t>
            </a:r>
            <a:r>
              <a:rPr lang="en-US" altLang="en-US" sz="2000" dirty="0">
                <a:latin typeface="Arial Narrow" panose="020B0606020202030204" pitchFamily="34" charset="0"/>
              </a:rPr>
              <a:t>Se)</a:t>
            </a:r>
          </a:p>
        </p:txBody>
      </p:sp>
      <p:sp>
        <p:nvSpPr>
          <p:cNvPr id="26628" name="Rectangle 5"/>
          <p:cNvSpPr>
            <a:spLocks noChangeArrowheads="1"/>
          </p:cNvSpPr>
          <p:nvPr/>
        </p:nvSpPr>
        <p:spPr bwMode="auto">
          <a:xfrm>
            <a:off x="4038600" y="1371600"/>
            <a:ext cx="609600" cy="609600"/>
          </a:xfrm>
          <a:prstGeom prst="rect">
            <a:avLst/>
          </a:prstGeom>
          <a:solidFill>
            <a:srgbClr val="FFFF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graphicFrame>
        <p:nvGraphicFramePr>
          <p:cNvPr id="26629" name="Object 6"/>
          <p:cNvGraphicFramePr>
            <a:graphicFrameLocks noChangeAspect="1"/>
          </p:cNvGraphicFramePr>
          <p:nvPr/>
        </p:nvGraphicFramePr>
        <p:xfrm>
          <a:off x="2971800" y="1524001"/>
          <a:ext cx="1492250" cy="1331913"/>
        </p:xfrm>
        <a:graphic>
          <a:graphicData uri="http://schemas.openxmlformats.org/presentationml/2006/ole">
            <mc:AlternateContent xmlns:mc="http://schemas.openxmlformats.org/markup-compatibility/2006">
              <mc:Choice xmlns:v="urn:schemas-microsoft-com:vml" Requires="v">
                <p:oleObj spid="_x0000_s3097" name="CS ChemDraw Drawing" r:id="rId3" imgW="1112520" imgH="993140" progId="ChemDraw.Document.5.0">
                  <p:embed/>
                </p:oleObj>
              </mc:Choice>
              <mc:Fallback>
                <p:oleObj name="CS ChemDraw Drawing" r:id="rId3" imgW="1112520" imgH="993140" progId="ChemDraw.Document.5.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524001"/>
                        <a:ext cx="1492250" cy="133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Text Box 7"/>
          <p:cNvSpPr txBox="1">
            <a:spLocks noChangeArrowheads="1"/>
          </p:cNvSpPr>
          <p:nvPr/>
        </p:nvSpPr>
        <p:spPr bwMode="auto">
          <a:xfrm>
            <a:off x="5715000" y="1676400"/>
            <a:ext cx="44165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000" dirty="0">
                <a:latin typeface="Arial" panose="020B0604020202020204" pitchFamily="34" charset="0"/>
              </a:rPr>
              <a:t>R</a:t>
            </a:r>
            <a:r>
              <a:rPr lang="en-US" altLang="en-US" sz="2000" b="1" dirty="0">
                <a:latin typeface="Arial" panose="020B0604020202020204" pitchFamily="34" charset="0"/>
              </a:rPr>
              <a:t> </a:t>
            </a:r>
            <a:r>
              <a:rPr lang="en-US" altLang="en-US" sz="2000" dirty="0">
                <a:latin typeface="Arial" panose="020B0604020202020204" pitchFamily="34" charset="0"/>
              </a:rPr>
              <a:t>- </a:t>
            </a:r>
            <a:r>
              <a:rPr lang="en-US" altLang="en-US" sz="2000" dirty="0" err="1">
                <a:latin typeface="Arial" panose="020B0604020202020204" pitchFamily="34" charset="0"/>
              </a:rPr>
              <a:t>electronwithdrawing</a:t>
            </a:r>
            <a:r>
              <a:rPr lang="en-US" altLang="en-US" sz="2000" dirty="0">
                <a:latin typeface="Arial" panose="020B0604020202020204" pitchFamily="34" charset="0"/>
              </a:rPr>
              <a:t> </a:t>
            </a:r>
            <a:r>
              <a:rPr lang="en-US" altLang="en-US" sz="2000" dirty="0" smtClean="0">
                <a:latin typeface="Arial" panose="020B0604020202020204" pitchFamily="34" charset="0"/>
              </a:rPr>
              <a:t>International </a:t>
            </a:r>
            <a:endParaRPr lang="en-US" altLang="en-US" sz="1800" dirty="0">
              <a:latin typeface="Arial" panose="020B0604020202020204" pitchFamily="34" charset="0"/>
            </a:endParaRPr>
          </a:p>
        </p:txBody>
      </p:sp>
      <p:sp>
        <p:nvSpPr>
          <p:cNvPr id="26631" name="Text Box 8"/>
          <p:cNvSpPr txBox="1">
            <a:spLocks noChangeArrowheads="1"/>
          </p:cNvSpPr>
          <p:nvPr/>
        </p:nvSpPr>
        <p:spPr bwMode="auto">
          <a:xfrm>
            <a:off x="4800601" y="533401"/>
            <a:ext cx="22828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b="1">
                <a:solidFill>
                  <a:srgbClr val="0000FF"/>
                </a:solidFill>
                <a:latin typeface="Arial" panose="020B0604020202020204" pitchFamily="34" charset="0"/>
                <a:cs typeface="Arial" panose="020B0604020202020204" pitchFamily="34" charset="0"/>
              </a:rPr>
              <a:t>Cyanoximes</a:t>
            </a:r>
          </a:p>
        </p:txBody>
      </p:sp>
      <p:sp>
        <p:nvSpPr>
          <p:cNvPr id="9" name="Rectangle 8"/>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25279113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981200" y="304800"/>
            <a:ext cx="8229600" cy="60960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aphicFrame>
        <p:nvGraphicFramePr>
          <p:cNvPr id="30723" name="Object 3"/>
          <p:cNvGraphicFramePr>
            <a:graphicFrameLocks noChangeAspect="1"/>
          </p:cNvGraphicFramePr>
          <p:nvPr/>
        </p:nvGraphicFramePr>
        <p:xfrm>
          <a:off x="2743200" y="2057400"/>
          <a:ext cx="6705600" cy="3416300"/>
        </p:xfrm>
        <a:graphic>
          <a:graphicData uri="http://schemas.openxmlformats.org/presentationml/2006/ole">
            <mc:AlternateContent xmlns:mc="http://schemas.openxmlformats.org/markup-compatibility/2006">
              <mc:Choice xmlns:v="urn:schemas-microsoft-com:vml" Requires="v">
                <p:oleObj spid="_x0000_s4121" name="CS ChemDraw Drawing" r:id="rId3" imgW="7414260" imgH="3776980" progId="ChemDraw.Document.6.0">
                  <p:embed/>
                </p:oleObj>
              </mc:Choice>
              <mc:Fallback>
                <p:oleObj name="CS ChemDraw Drawing" r:id="rId3" imgW="7414260" imgH="377698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2057400"/>
                        <a:ext cx="67056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4" name="Rectangle 4"/>
          <p:cNvSpPr>
            <a:spLocks noChangeArrowheads="1"/>
          </p:cNvSpPr>
          <p:nvPr/>
        </p:nvSpPr>
        <p:spPr bwMode="auto">
          <a:xfrm>
            <a:off x="2590800" y="457200"/>
            <a:ext cx="7391400" cy="7620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1">
                <a:solidFill>
                  <a:srgbClr val="0000FF"/>
                </a:solidFill>
                <a:latin typeface="Arial" panose="020B0604020202020204" pitchFamily="34" charset="0"/>
              </a:rPr>
              <a:t>Cyanoximes preparation: general methods.</a:t>
            </a:r>
            <a:endParaRPr lang="en-US" altLang="en-US" sz="2800" b="1">
              <a:solidFill>
                <a:srgbClr val="0000FF"/>
              </a:solidFill>
            </a:endParaRPr>
          </a:p>
        </p:txBody>
      </p:sp>
      <p:sp>
        <p:nvSpPr>
          <p:cNvPr id="30725" name="Text Box 6"/>
          <p:cNvSpPr txBox="1">
            <a:spLocks noChangeArrowheads="1"/>
          </p:cNvSpPr>
          <p:nvPr/>
        </p:nvSpPr>
        <p:spPr bwMode="auto">
          <a:xfrm>
            <a:off x="8458200" y="5562601"/>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solidFill>
                  <a:srgbClr val="009900"/>
                </a:solidFill>
                <a:latin typeface="Arial Narrow" panose="020B0606020202030204" pitchFamily="34" charset="0"/>
              </a:rPr>
              <a:t>furazanes</a:t>
            </a:r>
            <a:endParaRPr lang="en-US" altLang="en-US" sz="2400" b="1"/>
          </a:p>
        </p:txBody>
      </p:sp>
      <p:sp>
        <p:nvSpPr>
          <p:cNvPr id="30726" name="Rectangle 7"/>
          <p:cNvSpPr>
            <a:spLocks noChangeArrowheads="1"/>
          </p:cNvSpPr>
          <p:nvPr/>
        </p:nvSpPr>
        <p:spPr bwMode="auto">
          <a:xfrm>
            <a:off x="5105400" y="6019800"/>
            <a:ext cx="3448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i="1"/>
              <a:t>Dokl. Acad. Nauk UkSSR</a:t>
            </a:r>
            <a:r>
              <a:rPr lang="en-US" altLang="en-US" sz="1400"/>
              <a:t>,</a:t>
            </a:r>
            <a:r>
              <a:rPr lang="en-US" altLang="en-US" sz="1400" b="1"/>
              <a:t> 1989, </a:t>
            </a:r>
            <a:r>
              <a:rPr lang="en-US" altLang="en-US" sz="1400"/>
              <a:t>B, N</a:t>
            </a:r>
            <a:r>
              <a:rPr lang="en-US" altLang="en-US" sz="1400" baseline="30000"/>
              <a:t>o</a:t>
            </a:r>
            <a:r>
              <a:rPr lang="en-US" altLang="en-US" sz="1400"/>
              <a:t>4, p.37.</a:t>
            </a:r>
          </a:p>
        </p:txBody>
      </p:sp>
      <p:sp>
        <p:nvSpPr>
          <p:cNvPr id="30727" name="Rectangle 8"/>
          <p:cNvSpPr>
            <a:spLocks noChangeArrowheads="1"/>
          </p:cNvSpPr>
          <p:nvPr/>
        </p:nvSpPr>
        <p:spPr bwMode="auto">
          <a:xfrm>
            <a:off x="1752600" y="6019800"/>
            <a:ext cx="31130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i="1"/>
              <a:t>Sov. Progr. Chem</a:t>
            </a:r>
            <a:r>
              <a:rPr lang="en-US" altLang="en-US" sz="1400"/>
              <a:t>.,</a:t>
            </a:r>
            <a:r>
              <a:rPr lang="en-US" altLang="en-US" sz="1400" b="1"/>
              <a:t> 1986, </a:t>
            </a:r>
            <a:r>
              <a:rPr lang="en-US" altLang="en-US" sz="1400"/>
              <a:t>52, N</a:t>
            </a:r>
            <a:r>
              <a:rPr lang="en-US" altLang="en-US" sz="1400" baseline="30000"/>
              <a:t>o</a:t>
            </a:r>
            <a:r>
              <a:rPr lang="en-US" altLang="en-US" sz="1400"/>
              <a:t>7, p.686.</a:t>
            </a:r>
          </a:p>
        </p:txBody>
      </p:sp>
      <p:sp>
        <p:nvSpPr>
          <p:cNvPr id="9" name="Rectangle 8"/>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3250234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981200" y="304800"/>
            <a:ext cx="8229600" cy="60960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1747" name="Rectangle 4"/>
          <p:cNvSpPr>
            <a:spLocks noChangeArrowheads="1"/>
          </p:cNvSpPr>
          <p:nvPr/>
        </p:nvSpPr>
        <p:spPr bwMode="auto">
          <a:xfrm>
            <a:off x="1784350" y="457200"/>
            <a:ext cx="87566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b="1">
                <a:solidFill>
                  <a:srgbClr val="0000FF"/>
                </a:solidFill>
                <a:latin typeface="Arial" panose="020B0604020202020204" pitchFamily="34" charset="0"/>
              </a:rPr>
              <a:t>Development of the Meyer reaction for synthesis of cyanoximes.</a:t>
            </a:r>
            <a:endParaRPr lang="en-US" altLang="en-US" sz="2200">
              <a:solidFill>
                <a:srgbClr val="0000FF"/>
              </a:solidFill>
              <a:latin typeface="Arial" panose="020B0604020202020204" pitchFamily="34" charset="0"/>
            </a:endParaRPr>
          </a:p>
        </p:txBody>
      </p:sp>
      <p:sp>
        <p:nvSpPr>
          <p:cNvPr id="31748" name="Text Box 5"/>
          <p:cNvSpPr txBox="1">
            <a:spLocks noChangeArrowheads="1"/>
          </p:cNvSpPr>
          <p:nvPr/>
        </p:nvSpPr>
        <p:spPr bwMode="auto">
          <a:xfrm>
            <a:off x="1524001" y="6553200"/>
            <a:ext cx="2513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i="1"/>
              <a:t>J. Coord. Chem</a:t>
            </a:r>
            <a:r>
              <a:rPr lang="en-US" altLang="en-US" sz="1400"/>
              <a:t>.,</a:t>
            </a:r>
            <a:r>
              <a:rPr lang="en-US" altLang="en-US" sz="1400" b="1"/>
              <a:t> 2004, </a:t>
            </a:r>
            <a:r>
              <a:rPr lang="en-US" altLang="en-US" sz="1400"/>
              <a:t>57, 1205</a:t>
            </a:r>
          </a:p>
        </p:txBody>
      </p:sp>
      <p:sp>
        <p:nvSpPr>
          <p:cNvPr id="31749" name="Rectangle 8"/>
          <p:cNvSpPr>
            <a:spLocks noChangeArrowheads="1"/>
          </p:cNvSpPr>
          <p:nvPr/>
        </p:nvSpPr>
        <p:spPr bwMode="auto">
          <a:xfrm>
            <a:off x="1524001"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aphicFrame>
        <p:nvGraphicFramePr>
          <p:cNvPr id="31750" name="Object 7"/>
          <p:cNvGraphicFramePr>
            <a:graphicFrameLocks noChangeAspect="1"/>
          </p:cNvGraphicFramePr>
          <p:nvPr/>
        </p:nvGraphicFramePr>
        <p:xfrm>
          <a:off x="3276600" y="1219200"/>
          <a:ext cx="5791200" cy="5054600"/>
        </p:xfrm>
        <a:graphic>
          <a:graphicData uri="http://schemas.openxmlformats.org/presentationml/2006/ole">
            <mc:AlternateContent xmlns:mc="http://schemas.openxmlformats.org/markup-compatibility/2006">
              <mc:Choice xmlns:v="urn:schemas-microsoft-com:vml" Requires="v">
                <p:oleObj spid="_x0000_s5145" name="CS ChemDraw Drawing" r:id="rId3" imgW="7455240" imgH="6324120" progId="ChemDraw.Document.6.0">
                  <p:embed/>
                </p:oleObj>
              </mc:Choice>
              <mc:Fallback>
                <p:oleObj name="CS ChemDraw Drawing" r:id="rId3" imgW="7455240" imgH="632412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219200"/>
                        <a:ext cx="57912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906727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981200" y="304800"/>
            <a:ext cx="8229600" cy="60960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2771" name="Rectangle 4"/>
          <p:cNvSpPr>
            <a:spLocks noChangeArrowheads="1"/>
          </p:cNvSpPr>
          <p:nvPr/>
        </p:nvSpPr>
        <p:spPr bwMode="auto">
          <a:xfrm>
            <a:off x="1784350" y="457200"/>
            <a:ext cx="87566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200" b="1">
                <a:solidFill>
                  <a:srgbClr val="0000FF"/>
                </a:solidFill>
                <a:latin typeface="Arial" panose="020B0604020202020204" pitchFamily="34" charset="0"/>
              </a:rPr>
              <a:t>Development of the Meyer reaction for synthesis of cyanoximes.</a:t>
            </a:r>
            <a:endParaRPr lang="en-US" altLang="en-US" sz="2200">
              <a:solidFill>
                <a:srgbClr val="0000FF"/>
              </a:solidFill>
              <a:latin typeface="Arial" panose="020B0604020202020204" pitchFamily="34" charset="0"/>
            </a:endParaRPr>
          </a:p>
        </p:txBody>
      </p:sp>
      <p:sp>
        <p:nvSpPr>
          <p:cNvPr id="32772" name="Text Box 5"/>
          <p:cNvSpPr txBox="1">
            <a:spLocks noChangeArrowheads="1"/>
          </p:cNvSpPr>
          <p:nvPr/>
        </p:nvSpPr>
        <p:spPr bwMode="auto">
          <a:xfrm>
            <a:off x="1524001" y="6553200"/>
            <a:ext cx="2513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400" i="1"/>
              <a:t>J. Coord. Chem</a:t>
            </a:r>
            <a:r>
              <a:rPr lang="en-US" altLang="en-US" sz="1400"/>
              <a:t>.,</a:t>
            </a:r>
            <a:r>
              <a:rPr lang="en-US" altLang="en-US" sz="1400" b="1"/>
              <a:t> 2004, </a:t>
            </a:r>
            <a:r>
              <a:rPr lang="en-US" altLang="en-US" sz="1400"/>
              <a:t>57, 1205</a:t>
            </a:r>
          </a:p>
        </p:txBody>
      </p:sp>
      <p:sp>
        <p:nvSpPr>
          <p:cNvPr id="8" name="Rectangle 7"/>
          <p:cNvSpPr/>
          <p:nvPr/>
        </p:nvSpPr>
        <p:spPr>
          <a:xfrm>
            <a:off x="7315200" y="5334000"/>
            <a:ext cx="3124200" cy="609600"/>
          </a:xfrm>
          <a:prstGeom prst="rect">
            <a:avLst/>
          </a:prstGeom>
          <a:solidFill>
            <a:srgbClr val="FFFF0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2774" name="TextBox 9"/>
          <p:cNvSpPr txBox="1">
            <a:spLocks noChangeArrowheads="1"/>
          </p:cNvSpPr>
          <p:nvPr/>
        </p:nvSpPr>
        <p:spPr bwMode="auto">
          <a:xfrm>
            <a:off x="7467601" y="5334000"/>
            <a:ext cx="27799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b="1" i="1" dirty="0" smtClean="0">
                <a:solidFill>
                  <a:srgbClr val="FF0066"/>
                </a:solidFill>
                <a:latin typeface="Arial" panose="020B0604020202020204" pitchFamily="34" charset="0"/>
              </a:rPr>
              <a:t>40 </a:t>
            </a:r>
            <a:r>
              <a:rPr lang="en-US" altLang="en-US" b="1" i="1" dirty="0">
                <a:solidFill>
                  <a:srgbClr val="FF0066"/>
                </a:solidFill>
                <a:latin typeface="Arial" panose="020B0604020202020204" pitchFamily="34" charset="0"/>
              </a:rPr>
              <a:t>are known</a:t>
            </a:r>
          </a:p>
        </p:txBody>
      </p:sp>
      <p:graphicFrame>
        <p:nvGraphicFramePr>
          <p:cNvPr id="32775" name="Object 9"/>
          <p:cNvGraphicFramePr>
            <a:graphicFrameLocks noChangeAspect="1"/>
          </p:cNvGraphicFramePr>
          <p:nvPr/>
        </p:nvGraphicFramePr>
        <p:xfrm>
          <a:off x="3276600" y="1219200"/>
          <a:ext cx="5791200" cy="5054600"/>
        </p:xfrm>
        <a:graphic>
          <a:graphicData uri="http://schemas.openxmlformats.org/presentationml/2006/ole">
            <mc:AlternateContent xmlns:mc="http://schemas.openxmlformats.org/markup-compatibility/2006">
              <mc:Choice xmlns:v="urn:schemas-microsoft-com:vml" Requires="v">
                <p:oleObj spid="_x0000_s6169" name="CS ChemDraw Drawing" r:id="rId3" imgW="7455240" imgH="6324120" progId="ChemDraw.Document.6.0">
                  <p:embed/>
                </p:oleObj>
              </mc:Choice>
              <mc:Fallback>
                <p:oleObj name="CS ChemDraw Drawing" r:id="rId3" imgW="7455240" imgH="6324120" progId="ChemDraw.Document.6.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1219200"/>
                        <a:ext cx="57912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3192603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57200"/>
            <a:ext cx="8077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Rectangle 4"/>
          <p:cNvSpPr>
            <a:spLocks noChangeArrowheads="1"/>
          </p:cNvSpPr>
          <p:nvPr/>
        </p:nvSpPr>
        <p:spPr bwMode="auto">
          <a:xfrm>
            <a:off x="3886200" y="5486400"/>
            <a:ext cx="13716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52229" name="Rectangle 1"/>
          <p:cNvSpPr>
            <a:spLocks noChangeArrowheads="1"/>
          </p:cNvSpPr>
          <p:nvPr/>
        </p:nvSpPr>
        <p:spPr bwMode="auto">
          <a:xfrm>
            <a:off x="6781800" y="5867400"/>
            <a:ext cx="1981200" cy="3810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7" name="Rectangle 6"/>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231366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Box 1"/>
          <p:cNvSpPr txBox="1">
            <a:spLocks noChangeArrowheads="1"/>
          </p:cNvSpPr>
          <p:nvPr/>
        </p:nvSpPr>
        <p:spPr bwMode="auto">
          <a:xfrm>
            <a:off x="3678239" y="2514600"/>
            <a:ext cx="51641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600">
                <a:solidFill>
                  <a:srgbClr val="0000FF"/>
                </a:solidFill>
                <a:latin typeface="Arial Rounded MT Bold" panose="020F0704030504030204" pitchFamily="34" charset="0"/>
              </a:rPr>
              <a:t>Applications of</a:t>
            </a:r>
          </a:p>
          <a:p>
            <a:pPr algn="ctr">
              <a:spcBef>
                <a:spcPct val="0"/>
              </a:spcBef>
              <a:buFontTx/>
              <a:buNone/>
            </a:pPr>
            <a:r>
              <a:rPr lang="en-US" altLang="en-US" sz="3600">
                <a:solidFill>
                  <a:srgbClr val="0000FF"/>
                </a:solidFill>
                <a:latin typeface="Arial Rounded MT Bold" panose="020F0704030504030204" pitchFamily="34" charset="0"/>
              </a:rPr>
              <a:t>silver(I) cyanoximates.</a:t>
            </a:r>
          </a:p>
        </p:txBody>
      </p:sp>
      <p:sp>
        <p:nvSpPr>
          <p:cNvPr id="5" name="Rectangle 4"/>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1420626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Oval 8"/>
          <p:cNvSpPr>
            <a:spLocks noChangeArrowheads="1"/>
          </p:cNvSpPr>
          <p:nvPr/>
        </p:nvSpPr>
        <p:spPr bwMode="auto">
          <a:xfrm>
            <a:off x="3657600" y="1550988"/>
            <a:ext cx="4953000" cy="3402012"/>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1139" name="Right Arrow 1"/>
          <p:cNvSpPr>
            <a:spLocks noChangeArrowheads="1"/>
          </p:cNvSpPr>
          <p:nvPr/>
        </p:nvSpPr>
        <p:spPr bwMode="auto">
          <a:xfrm rot="-2311448">
            <a:off x="7035800" y="1970088"/>
            <a:ext cx="1447800" cy="381000"/>
          </a:xfrm>
          <a:prstGeom prst="rightArrow">
            <a:avLst>
              <a:gd name="adj1" fmla="val 50000"/>
              <a:gd name="adj2" fmla="val 49998"/>
            </a:avLst>
          </a:prstGeom>
          <a:solidFill>
            <a:srgbClr val="0000FF"/>
          </a:solidFill>
          <a:ln w="9525" algn="ctr">
            <a:solidFill>
              <a:schemeClr val="bg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1140" name="Right Arrow 2"/>
          <p:cNvSpPr>
            <a:spLocks noChangeArrowheads="1"/>
          </p:cNvSpPr>
          <p:nvPr/>
        </p:nvSpPr>
        <p:spPr bwMode="auto">
          <a:xfrm rot="-8386086">
            <a:off x="3762375" y="1957388"/>
            <a:ext cx="1447800" cy="381000"/>
          </a:xfrm>
          <a:prstGeom prst="rightArrow">
            <a:avLst>
              <a:gd name="adj1" fmla="val 50000"/>
              <a:gd name="adj2" fmla="val 49998"/>
            </a:avLst>
          </a:prstGeom>
          <a:solidFill>
            <a:srgbClr val="0000FF"/>
          </a:solidFill>
          <a:ln w="9525" algn="ctr">
            <a:solidFill>
              <a:schemeClr val="bg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1141" name="Right Arrow 3"/>
          <p:cNvSpPr>
            <a:spLocks noChangeArrowheads="1"/>
          </p:cNvSpPr>
          <p:nvPr/>
        </p:nvSpPr>
        <p:spPr bwMode="auto">
          <a:xfrm rot="5400000">
            <a:off x="5334000" y="4381500"/>
            <a:ext cx="1524000" cy="381000"/>
          </a:xfrm>
          <a:prstGeom prst="rightArrow">
            <a:avLst>
              <a:gd name="adj1" fmla="val 50000"/>
              <a:gd name="adj2" fmla="val 50000"/>
            </a:avLst>
          </a:prstGeom>
          <a:solidFill>
            <a:srgbClr val="0000FF"/>
          </a:solidFill>
          <a:ln w="9525" algn="ctr">
            <a:solidFill>
              <a:schemeClr val="bg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1142" name="Rectangle 4"/>
          <p:cNvSpPr>
            <a:spLocks noChangeArrowheads="1"/>
          </p:cNvSpPr>
          <p:nvPr/>
        </p:nvSpPr>
        <p:spPr bwMode="auto">
          <a:xfrm>
            <a:off x="3810000" y="3135313"/>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a:solidFill>
                  <a:srgbClr val="0000FF"/>
                </a:solidFill>
              </a:rPr>
              <a:t>Light-insensitive AgL</a:t>
            </a:r>
          </a:p>
        </p:txBody>
      </p:sp>
      <p:sp>
        <p:nvSpPr>
          <p:cNvPr id="91143" name="Rectangle 5"/>
          <p:cNvSpPr>
            <a:spLocks noChangeArrowheads="1"/>
          </p:cNvSpPr>
          <p:nvPr/>
        </p:nvSpPr>
        <p:spPr bwMode="auto">
          <a:xfrm>
            <a:off x="4408679" y="5357813"/>
            <a:ext cx="33746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cs typeface="Arial" panose="020B0604020202020204" pitchFamily="34" charset="0"/>
              </a:rPr>
              <a:t>Antimicrobial compounds as</a:t>
            </a:r>
          </a:p>
          <a:p>
            <a:pPr algn="ctr">
              <a:spcBef>
                <a:spcPct val="0"/>
              </a:spcBef>
              <a:buFontTx/>
              <a:buNone/>
            </a:pPr>
            <a:r>
              <a:rPr lang="en-US" altLang="en-US" sz="2000">
                <a:cs typeface="Arial" panose="020B0604020202020204" pitchFamily="34" charset="0"/>
              </a:rPr>
              <a:t>additives to implants adhesives</a:t>
            </a:r>
          </a:p>
        </p:txBody>
      </p:sp>
      <p:sp>
        <p:nvSpPr>
          <p:cNvPr id="91144" name="Rectangle 6"/>
          <p:cNvSpPr>
            <a:spLocks noChangeArrowheads="1"/>
          </p:cNvSpPr>
          <p:nvPr/>
        </p:nvSpPr>
        <p:spPr bwMode="auto">
          <a:xfrm>
            <a:off x="2261769" y="838200"/>
            <a:ext cx="27916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i="1">
                <a:cs typeface="Arial" panose="020B0604020202020204" pitchFamily="34" charset="0"/>
              </a:rPr>
              <a:t>Battery-less </a:t>
            </a:r>
            <a:r>
              <a:rPr lang="ru-RU" altLang="en-US" sz="2000">
                <a:cs typeface="Arial" panose="020B0604020202020204" pitchFamily="34" charset="0"/>
              </a:rPr>
              <a:t> </a:t>
            </a:r>
            <a:endParaRPr lang="en-US" altLang="en-US" sz="2000">
              <a:cs typeface="Arial" panose="020B0604020202020204" pitchFamily="34" charset="0"/>
            </a:endParaRPr>
          </a:p>
          <a:p>
            <a:pPr algn="ctr">
              <a:spcBef>
                <a:spcPct val="0"/>
              </a:spcBef>
              <a:buFontTx/>
              <a:buNone/>
            </a:pPr>
            <a:r>
              <a:rPr lang="en-US" altLang="en-US" sz="2000">
                <a:cs typeface="Arial" panose="020B0604020202020204" pitchFamily="34" charset="0"/>
              </a:rPr>
              <a:t>detectors of UV-radiation</a:t>
            </a:r>
          </a:p>
        </p:txBody>
      </p:sp>
      <p:sp>
        <p:nvSpPr>
          <p:cNvPr id="91145" name="Rectangle 7"/>
          <p:cNvSpPr>
            <a:spLocks noChangeArrowheads="1"/>
          </p:cNvSpPr>
          <p:nvPr/>
        </p:nvSpPr>
        <p:spPr bwMode="auto">
          <a:xfrm>
            <a:off x="6952953" y="849313"/>
            <a:ext cx="29835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i="1">
                <a:cs typeface="Arial" panose="020B0604020202020204" pitchFamily="34" charset="0"/>
              </a:rPr>
              <a:t>Non-electrical</a:t>
            </a:r>
            <a:r>
              <a:rPr lang="ru-RU" altLang="en-US" sz="2000" i="1">
                <a:cs typeface="Arial" panose="020B0604020202020204" pitchFamily="34" charset="0"/>
              </a:rPr>
              <a:t> </a:t>
            </a:r>
            <a:r>
              <a:rPr lang="en-US" altLang="en-US" sz="2000" i="1">
                <a:cs typeface="Arial" panose="020B0604020202020204" pitchFamily="34" charset="0"/>
              </a:rPr>
              <a:t>sensors</a:t>
            </a:r>
            <a:r>
              <a:rPr lang="en-US" altLang="en-US" sz="2000">
                <a:cs typeface="Arial" panose="020B0604020202020204" pitchFamily="34" charset="0"/>
              </a:rPr>
              <a:t> of</a:t>
            </a:r>
          </a:p>
          <a:p>
            <a:pPr algn="ctr">
              <a:spcBef>
                <a:spcPct val="0"/>
              </a:spcBef>
              <a:buFontTx/>
              <a:buNone/>
            </a:pPr>
            <a:r>
              <a:rPr lang="en-US" altLang="en-US" sz="2000">
                <a:cs typeface="Arial" panose="020B0604020202020204" pitchFamily="34" charset="0"/>
              </a:rPr>
              <a:t>gases industrial importance</a:t>
            </a:r>
          </a:p>
        </p:txBody>
      </p:sp>
      <p:sp>
        <p:nvSpPr>
          <p:cNvPr id="91146" name="Rectangle 11"/>
          <p:cNvSpPr>
            <a:spLocks noChangeArrowheads="1"/>
          </p:cNvSpPr>
          <p:nvPr/>
        </p:nvSpPr>
        <p:spPr bwMode="auto">
          <a:xfrm>
            <a:off x="1524000" y="6488114"/>
            <a:ext cx="16623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CH" altLang="en-US" sz="1400" i="1"/>
              <a:t>Polymers.</a:t>
            </a:r>
            <a:r>
              <a:rPr lang="fr-CH" altLang="en-US" sz="1400"/>
              <a:t> </a:t>
            </a:r>
            <a:r>
              <a:rPr lang="fr-CH" altLang="en-US" sz="1400" b="1"/>
              <a:t>2011</a:t>
            </a:r>
            <a:r>
              <a:rPr lang="fr-CH" altLang="en-US" sz="1400"/>
              <a:t>, </a:t>
            </a:r>
            <a:r>
              <a:rPr lang="fr-CH" altLang="en-US" sz="1400" i="1"/>
              <a:t>3</a:t>
            </a:r>
            <a:r>
              <a:rPr lang="fr-CH" altLang="en-US" sz="1400"/>
              <a:t>, 2</a:t>
            </a:r>
            <a:endParaRPr lang="en-US" altLang="en-US" sz="1400"/>
          </a:p>
        </p:txBody>
      </p:sp>
      <p:pic>
        <p:nvPicPr>
          <p:cNvPr id="9114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039" y="1905001"/>
            <a:ext cx="16652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Heart 12"/>
          <p:cNvSpPr/>
          <p:nvPr/>
        </p:nvSpPr>
        <p:spPr>
          <a:xfrm>
            <a:off x="2057400" y="457200"/>
            <a:ext cx="609600" cy="533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2815362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p:cNvSpPr>
            <a:spLocks noChangeArrowheads="1"/>
          </p:cNvSpPr>
          <p:nvPr/>
        </p:nvSpPr>
        <p:spPr bwMode="auto">
          <a:xfrm>
            <a:off x="2209800" y="762001"/>
            <a:ext cx="78486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a:solidFill>
                  <a:srgbClr val="0000FF"/>
                </a:solidFill>
                <a:latin typeface="Arial" panose="020B0604020202020204" pitchFamily="34" charset="0"/>
                <a:cs typeface="Arial" panose="020B0604020202020204" pitchFamily="34" charset="0"/>
              </a:rPr>
              <a:t>The sensor works in a passive-mode, </a:t>
            </a:r>
            <a:r>
              <a:rPr lang="en-US" altLang="en-US" sz="2400" b="1" i="1">
                <a:solidFill>
                  <a:srgbClr val="0000FF"/>
                </a:solidFill>
                <a:latin typeface="Arial" panose="020B0604020202020204" pitchFamily="34" charset="0"/>
                <a:cs typeface="Arial" panose="020B0604020202020204" pitchFamily="34" charset="0"/>
              </a:rPr>
              <a:t>without batteries</a:t>
            </a:r>
            <a:r>
              <a:rPr lang="ru-RU" altLang="en-US" sz="2400" b="1">
                <a:solidFill>
                  <a:srgbClr val="0000FF"/>
                </a:solidFill>
                <a:latin typeface="Arial" panose="020B0604020202020204" pitchFamily="34" charset="0"/>
                <a:cs typeface="Arial" panose="020B0604020202020204" pitchFamily="34" charset="0"/>
              </a:rPr>
              <a:t>,</a:t>
            </a:r>
            <a:r>
              <a:rPr lang="en-US" altLang="en-US" sz="2400" b="1">
                <a:solidFill>
                  <a:srgbClr val="0000FF"/>
                </a:solidFill>
                <a:latin typeface="Arial" panose="020B0604020202020204" pitchFamily="34" charset="0"/>
                <a:cs typeface="Arial" panose="020B0604020202020204" pitchFamily="34" charset="0"/>
              </a:rPr>
              <a:t> and changes color similarly to pH paper</a:t>
            </a:r>
            <a:r>
              <a:rPr lang="ru-RU" altLang="en-US" sz="2400" b="1">
                <a:solidFill>
                  <a:srgbClr val="0000FF"/>
                </a:solidFill>
                <a:latin typeface="Arial" panose="020B0604020202020204" pitchFamily="34" charset="0"/>
                <a:cs typeface="Arial" panose="020B0604020202020204" pitchFamily="34" charset="0"/>
              </a:rPr>
              <a:t>! </a:t>
            </a:r>
            <a:endParaRPr lang="en-US" altLang="en-US" sz="2400" b="1">
              <a:solidFill>
                <a:srgbClr val="0000FF"/>
              </a:solidFill>
              <a:latin typeface="Arial" panose="020B0604020202020204" pitchFamily="34" charset="0"/>
              <a:cs typeface="Arial" panose="020B0604020202020204" pitchFamily="34" charset="0"/>
            </a:endParaRPr>
          </a:p>
          <a:p>
            <a:pPr algn="ctr">
              <a:spcBef>
                <a:spcPct val="0"/>
              </a:spcBef>
              <a:buFontTx/>
              <a:buNone/>
            </a:pPr>
            <a:endParaRPr lang="en-US" altLang="en-US" sz="2400" b="1">
              <a:solidFill>
                <a:srgbClr val="0000CC"/>
              </a:solidFill>
              <a:latin typeface="Arial" panose="020B0604020202020204" pitchFamily="34" charset="0"/>
              <a:cs typeface="Arial" panose="020B0604020202020204" pitchFamily="34" charset="0"/>
            </a:endParaRPr>
          </a:p>
          <a:p>
            <a:pPr algn="ctr">
              <a:spcBef>
                <a:spcPct val="0"/>
              </a:spcBef>
              <a:buFontTx/>
              <a:buNone/>
            </a:pPr>
            <a:endParaRPr lang="en-US" altLang="en-US" sz="2400" b="1">
              <a:solidFill>
                <a:srgbClr val="0000CC"/>
              </a:solidFill>
              <a:latin typeface="Arial" panose="020B0604020202020204" pitchFamily="34" charset="0"/>
              <a:cs typeface="Arial" panose="020B0604020202020204" pitchFamily="34" charset="0"/>
            </a:endParaRPr>
          </a:p>
          <a:p>
            <a:pPr algn="ctr">
              <a:spcBef>
                <a:spcPct val="0"/>
              </a:spcBef>
              <a:buFontTx/>
              <a:buNone/>
            </a:pPr>
            <a:r>
              <a:rPr lang="en-US" altLang="en-US" sz="2200">
                <a:latin typeface="Arial" panose="020B0604020202020204" pitchFamily="34" charset="0"/>
                <a:cs typeface="Arial" panose="020B0604020202020204" pitchFamily="34" charset="0"/>
              </a:rPr>
              <a:t>The sensor can be used as </a:t>
            </a:r>
            <a:r>
              <a:rPr lang="en-US" altLang="en-US" sz="2200" b="1" i="1">
                <a:latin typeface="Arial" panose="020B0604020202020204" pitchFamily="34" charset="0"/>
                <a:cs typeface="Arial" panose="020B0604020202020204" pitchFamily="34" charset="0"/>
              </a:rPr>
              <a:t>area detector</a:t>
            </a:r>
            <a:r>
              <a:rPr lang="en-US" altLang="en-US" sz="2200">
                <a:latin typeface="Arial" panose="020B0604020202020204" pitchFamily="34" charset="0"/>
                <a:cs typeface="Arial" panose="020B0604020202020204" pitchFamily="34" charset="0"/>
              </a:rPr>
              <a:t> for measurements of the UV-radiation fields in: </a:t>
            </a:r>
          </a:p>
          <a:p>
            <a:pPr>
              <a:spcBef>
                <a:spcPct val="0"/>
              </a:spcBef>
            </a:pPr>
            <a:r>
              <a:rPr lang="en-US" altLang="en-US" sz="2200">
                <a:latin typeface="Arial" panose="020B0604020202020204" pitchFamily="34" charset="0"/>
                <a:cs typeface="Arial" panose="020B0604020202020204" pitchFamily="34" charset="0"/>
              </a:rPr>
              <a:t>      habitable space objects, </a:t>
            </a:r>
            <a:r>
              <a:rPr lang="ru-RU" altLang="en-US" sz="2200">
                <a:latin typeface="Arial" panose="020B0604020202020204" pitchFamily="34" charset="0"/>
                <a:cs typeface="Arial" panose="020B0604020202020204" pitchFamily="34" charset="0"/>
              </a:rPr>
              <a:t> </a:t>
            </a:r>
            <a:endParaRPr lang="en-US" altLang="en-US" sz="2200">
              <a:latin typeface="Arial" panose="020B0604020202020204" pitchFamily="34" charset="0"/>
              <a:cs typeface="Arial" panose="020B0604020202020204" pitchFamily="34" charset="0"/>
            </a:endParaRPr>
          </a:p>
          <a:p>
            <a:pPr>
              <a:spcBef>
                <a:spcPct val="0"/>
              </a:spcBef>
            </a:pPr>
            <a:r>
              <a:rPr lang="en-US" altLang="en-US" sz="2200">
                <a:latin typeface="Arial" panose="020B0604020202020204" pitchFamily="34" charset="0"/>
                <a:cs typeface="Arial" panose="020B0604020202020204" pitchFamily="34" charset="0"/>
              </a:rPr>
              <a:t>      manufacturing sites with intensive welding  </a:t>
            </a:r>
          </a:p>
          <a:p>
            <a:pPr>
              <a:spcBef>
                <a:spcPct val="0"/>
              </a:spcBef>
              <a:buFontTx/>
              <a:buNone/>
            </a:pPr>
            <a:r>
              <a:rPr lang="en-US" altLang="en-US" sz="2200">
                <a:latin typeface="Arial" panose="020B0604020202020204" pitchFamily="34" charset="0"/>
                <a:cs typeface="Arial" panose="020B0604020202020204" pitchFamily="34" charset="0"/>
              </a:rPr>
              <a:t>       (cars, other metal constructions)</a:t>
            </a:r>
            <a:r>
              <a:rPr lang="ru-RU" altLang="en-US" sz="2200">
                <a:latin typeface="Arial" panose="020B0604020202020204" pitchFamily="34" charset="0"/>
                <a:cs typeface="Arial" panose="020B0604020202020204" pitchFamily="34" charset="0"/>
              </a:rPr>
              <a:t>, </a:t>
            </a:r>
            <a:endParaRPr lang="en-US" altLang="en-US" sz="2200">
              <a:latin typeface="Arial" panose="020B0604020202020204" pitchFamily="34" charset="0"/>
              <a:cs typeface="Arial" panose="020B0604020202020204" pitchFamily="34" charset="0"/>
            </a:endParaRPr>
          </a:p>
          <a:p>
            <a:pPr>
              <a:spcBef>
                <a:spcPct val="0"/>
              </a:spcBef>
            </a:pPr>
            <a:r>
              <a:rPr lang="en-US" altLang="en-US" sz="2200">
                <a:latin typeface="Arial" panose="020B0604020202020204" pitchFamily="34" charset="0"/>
                <a:cs typeface="Arial" panose="020B0604020202020204" pitchFamily="34" charset="0"/>
              </a:rPr>
              <a:t>      manufacturing of printed circuit boards </a:t>
            </a:r>
          </a:p>
          <a:p>
            <a:pPr>
              <a:spcBef>
                <a:spcPct val="0"/>
              </a:spcBef>
              <a:buFontTx/>
              <a:buNone/>
            </a:pPr>
            <a:r>
              <a:rPr lang="en-US" altLang="en-US" sz="2200">
                <a:latin typeface="Arial" panose="020B0604020202020204" pitchFamily="34" charset="0"/>
                <a:cs typeface="Arial" panose="020B0604020202020204" pitchFamily="34" charset="0"/>
              </a:rPr>
              <a:t>       (electronics, computers, etc.)</a:t>
            </a:r>
          </a:p>
        </p:txBody>
      </p:sp>
      <p:sp>
        <p:nvSpPr>
          <p:cNvPr id="94211" name="Rectangle 2"/>
          <p:cNvSpPr>
            <a:spLocks noChangeArrowheads="1"/>
          </p:cNvSpPr>
          <p:nvPr/>
        </p:nvSpPr>
        <p:spPr bwMode="auto">
          <a:xfrm>
            <a:off x="2819400" y="4953000"/>
            <a:ext cx="6553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solidFill>
                  <a:srgbClr val="FF0000"/>
                </a:solidFill>
                <a:cs typeface="Arial" panose="020B0604020202020204" pitchFamily="34" charset="0"/>
              </a:rPr>
              <a:t>The sensor can be further developed as a </a:t>
            </a:r>
          </a:p>
          <a:p>
            <a:pPr algn="ctr">
              <a:spcBef>
                <a:spcPct val="0"/>
              </a:spcBef>
              <a:buFontTx/>
              <a:buNone/>
            </a:pPr>
            <a:r>
              <a:rPr lang="en-US" altLang="en-US" sz="2000">
                <a:solidFill>
                  <a:srgbClr val="FF0000"/>
                </a:solidFill>
                <a:cs typeface="Arial" panose="020B0604020202020204" pitchFamily="34" charset="0"/>
              </a:rPr>
              <a:t>self-adhesive film/strip that can be easily removed from the surface at any time</a:t>
            </a:r>
            <a:r>
              <a:rPr lang="ru-RU" altLang="en-US" sz="2000">
                <a:solidFill>
                  <a:srgbClr val="FF0000"/>
                </a:solidFill>
                <a:cs typeface="Arial" panose="020B0604020202020204" pitchFamily="34" charset="0"/>
              </a:rPr>
              <a:t>! </a:t>
            </a:r>
            <a:endParaRPr lang="en-US" altLang="en-US" sz="2000">
              <a:solidFill>
                <a:srgbClr val="FF0000"/>
              </a:solidFill>
              <a:cs typeface="Arial" panose="020B0604020202020204" pitchFamily="34" charset="0"/>
            </a:endParaRPr>
          </a:p>
        </p:txBody>
      </p:sp>
      <p:sp>
        <p:nvSpPr>
          <p:cNvPr id="5" name="Rectangle 4"/>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311970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Oval 8"/>
          <p:cNvSpPr>
            <a:spLocks noChangeArrowheads="1"/>
          </p:cNvSpPr>
          <p:nvPr/>
        </p:nvSpPr>
        <p:spPr bwMode="auto">
          <a:xfrm>
            <a:off x="3657600" y="1550988"/>
            <a:ext cx="4953000" cy="3402012"/>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6259" name="Right Arrow 1"/>
          <p:cNvSpPr>
            <a:spLocks noChangeArrowheads="1"/>
          </p:cNvSpPr>
          <p:nvPr/>
        </p:nvSpPr>
        <p:spPr bwMode="auto">
          <a:xfrm rot="-2311448">
            <a:off x="7035800" y="1970088"/>
            <a:ext cx="1447800" cy="381000"/>
          </a:xfrm>
          <a:prstGeom prst="rightArrow">
            <a:avLst>
              <a:gd name="adj1" fmla="val 50000"/>
              <a:gd name="adj2" fmla="val 49998"/>
            </a:avLst>
          </a:prstGeom>
          <a:solidFill>
            <a:srgbClr val="0000FF"/>
          </a:solidFill>
          <a:ln w="9525" algn="ctr">
            <a:solidFill>
              <a:schemeClr val="bg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6260" name="Right Arrow 2"/>
          <p:cNvSpPr>
            <a:spLocks noChangeArrowheads="1"/>
          </p:cNvSpPr>
          <p:nvPr/>
        </p:nvSpPr>
        <p:spPr bwMode="auto">
          <a:xfrm rot="-8386086">
            <a:off x="3762375" y="1957388"/>
            <a:ext cx="1447800" cy="381000"/>
          </a:xfrm>
          <a:prstGeom prst="rightArrow">
            <a:avLst>
              <a:gd name="adj1" fmla="val 50000"/>
              <a:gd name="adj2" fmla="val 49998"/>
            </a:avLst>
          </a:prstGeom>
          <a:solidFill>
            <a:srgbClr val="0000FF"/>
          </a:solidFill>
          <a:ln w="9525" algn="ctr">
            <a:solidFill>
              <a:schemeClr val="bg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6261" name="Right Arrow 3"/>
          <p:cNvSpPr>
            <a:spLocks noChangeArrowheads="1"/>
          </p:cNvSpPr>
          <p:nvPr/>
        </p:nvSpPr>
        <p:spPr bwMode="auto">
          <a:xfrm rot="5400000">
            <a:off x="5334000" y="4381500"/>
            <a:ext cx="1524000" cy="381000"/>
          </a:xfrm>
          <a:prstGeom prst="rightArrow">
            <a:avLst>
              <a:gd name="adj1" fmla="val 50000"/>
              <a:gd name="adj2" fmla="val 50000"/>
            </a:avLst>
          </a:prstGeom>
          <a:solidFill>
            <a:srgbClr val="0000FF"/>
          </a:solidFill>
          <a:ln w="9525" algn="ctr">
            <a:solidFill>
              <a:schemeClr val="bg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96262" name="Rectangle 4"/>
          <p:cNvSpPr>
            <a:spLocks noChangeArrowheads="1"/>
          </p:cNvSpPr>
          <p:nvPr/>
        </p:nvSpPr>
        <p:spPr bwMode="auto">
          <a:xfrm>
            <a:off x="3810000" y="3135313"/>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a:solidFill>
                  <a:srgbClr val="0000FF"/>
                </a:solidFill>
              </a:rPr>
              <a:t>Light-insensitive AgL</a:t>
            </a:r>
          </a:p>
        </p:txBody>
      </p:sp>
      <p:sp>
        <p:nvSpPr>
          <p:cNvPr id="96263" name="Rectangle 5"/>
          <p:cNvSpPr>
            <a:spLocks noChangeArrowheads="1"/>
          </p:cNvSpPr>
          <p:nvPr/>
        </p:nvSpPr>
        <p:spPr bwMode="auto">
          <a:xfrm>
            <a:off x="4408679" y="5357813"/>
            <a:ext cx="33746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cs typeface="Arial" panose="020B0604020202020204" pitchFamily="34" charset="0"/>
              </a:rPr>
              <a:t>Antimicrobial compounds as</a:t>
            </a:r>
          </a:p>
          <a:p>
            <a:pPr algn="ctr">
              <a:spcBef>
                <a:spcPct val="0"/>
              </a:spcBef>
              <a:buFontTx/>
              <a:buNone/>
            </a:pPr>
            <a:r>
              <a:rPr lang="en-US" altLang="en-US" sz="2000">
                <a:cs typeface="Arial" panose="020B0604020202020204" pitchFamily="34" charset="0"/>
              </a:rPr>
              <a:t>additives to implants adhesives</a:t>
            </a:r>
          </a:p>
        </p:txBody>
      </p:sp>
      <p:sp>
        <p:nvSpPr>
          <p:cNvPr id="96264" name="Rectangle 6"/>
          <p:cNvSpPr>
            <a:spLocks noChangeArrowheads="1"/>
          </p:cNvSpPr>
          <p:nvPr/>
        </p:nvSpPr>
        <p:spPr bwMode="auto">
          <a:xfrm>
            <a:off x="2261769" y="838200"/>
            <a:ext cx="27916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i="1">
                <a:cs typeface="Arial" panose="020B0604020202020204" pitchFamily="34" charset="0"/>
              </a:rPr>
              <a:t>Battery-less </a:t>
            </a:r>
            <a:r>
              <a:rPr lang="ru-RU" altLang="en-US" sz="2000">
                <a:cs typeface="Arial" panose="020B0604020202020204" pitchFamily="34" charset="0"/>
              </a:rPr>
              <a:t> </a:t>
            </a:r>
            <a:endParaRPr lang="en-US" altLang="en-US" sz="2000">
              <a:cs typeface="Arial" panose="020B0604020202020204" pitchFamily="34" charset="0"/>
            </a:endParaRPr>
          </a:p>
          <a:p>
            <a:pPr algn="ctr">
              <a:spcBef>
                <a:spcPct val="0"/>
              </a:spcBef>
              <a:buFontTx/>
              <a:buNone/>
            </a:pPr>
            <a:r>
              <a:rPr lang="en-US" altLang="en-US" sz="2000">
                <a:cs typeface="Arial" panose="020B0604020202020204" pitchFamily="34" charset="0"/>
              </a:rPr>
              <a:t>detectors of UV-radiation</a:t>
            </a:r>
          </a:p>
        </p:txBody>
      </p:sp>
      <p:sp>
        <p:nvSpPr>
          <p:cNvPr id="96265" name="Rectangle 7"/>
          <p:cNvSpPr>
            <a:spLocks noChangeArrowheads="1"/>
          </p:cNvSpPr>
          <p:nvPr/>
        </p:nvSpPr>
        <p:spPr bwMode="auto">
          <a:xfrm>
            <a:off x="6952953" y="849313"/>
            <a:ext cx="29835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i="1">
                <a:cs typeface="Arial" panose="020B0604020202020204" pitchFamily="34" charset="0"/>
              </a:rPr>
              <a:t>Non-electrical</a:t>
            </a:r>
            <a:r>
              <a:rPr lang="ru-RU" altLang="en-US" sz="2000" i="1">
                <a:cs typeface="Arial" panose="020B0604020202020204" pitchFamily="34" charset="0"/>
              </a:rPr>
              <a:t> </a:t>
            </a:r>
            <a:r>
              <a:rPr lang="en-US" altLang="en-US" sz="2000" i="1">
                <a:cs typeface="Arial" panose="020B0604020202020204" pitchFamily="34" charset="0"/>
              </a:rPr>
              <a:t>sensors</a:t>
            </a:r>
            <a:r>
              <a:rPr lang="en-US" altLang="en-US" sz="2000">
                <a:cs typeface="Arial" panose="020B0604020202020204" pitchFamily="34" charset="0"/>
              </a:rPr>
              <a:t> of</a:t>
            </a:r>
          </a:p>
          <a:p>
            <a:pPr algn="ctr">
              <a:spcBef>
                <a:spcPct val="0"/>
              </a:spcBef>
              <a:buFontTx/>
              <a:buNone/>
            </a:pPr>
            <a:r>
              <a:rPr lang="en-US" altLang="en-US" sz="2000">
                <a:cs typeface="Arial" panose="020B0604020202020204" pitchFamily="34" charset="0"/>
              </a:rPr>
              <a:t>gases industrial importance</a:t>
            </a:r>
          </a:p>
        </p:txBody>
      </p:sp>
      <p:sp>
        <p:nvSpPr>
          <p:cNvPr id="96266" name="Rectangle 11"/>
          <p:cNvSpPr>
            <a:spLocks noChangeArrowheads="1"/>
          </p:cNvSpPr>
          <p:nvPr/>
        </p:nvSpPr>
        <p:spPr bwMode="auto">
          <a:xfrm>
            <a:off x="1524000" y="6488114"/>
            <a:ext cx="16623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CH" altLang="en-US" sz="1400" i="1"/>
              <a:t>Polymers.</a:t>
            </a:r>
            <a:r>
              <a:rPr lang="fr-CH" altLang="en-US" sz="1400"/>
              <a:t> </a:t>
            </a:r>
            <a:r>
              <a:rPr lang="fr-CH" altLang="en-US" sz="1400" b="1"/>
              <a:t>2011</a:t>
            </a:r>
            <a:r>
              <a:rPr lang="fr-CH" altLang="en-US" sz="1400"/>
              <a:t>, </a:t>
            </a:r>
            <a:r>
              <a:rPr lang="fr-CH" altLang="en-US" sz="1400" i="1"/>
              <a:t>3</a:t>
            </a:r>
            <a:r>
              <a:rPr lang="fr-CH" altLang="en-US" sz="1400"/>
              <a:t>, 2</a:t>
            </a:r>
            <a:endParaRPr lang="en-US" altLang="en-US" sz="1400"/>
          </a:p>
        </p:txBody>
      </p:sp>
      <p:pic>
        <p:nvPicPr>
          <p:cNvPr id="9626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039" y="1905001"/>
            <a:ext cx="16652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Heart 12"/>
          <p:cNvSpPr/>
          <p:nvPr/>
        </p:nvSpPr>
        <p:spPr>
          <a:xfrm>
            <a:off x="9753600" y="381000"/>
            <a:ext cx="609600" cy="533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1342637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12192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9051" y="831850"/>
            <a:ext cx="12172949"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sz="2000" dirty="0">
                <a:solidFill>
                  <a:schemeClr val="bg2">
                    <a:lumMod val="10000"/>
                  </a:schemeClr>
                </a:solidFill>
                <a:latin typeface="Centaur" panose="02030504050205020304" pitchFamily="18" charset="0"/>
              </a:rPr>
              <a:t>OMICS Journals  are poised in excellence by publishing high quality research. </a:t>
            </a:r>
            <a:r>
              <a:rPr lang="en-IN" sz="2000" dirty="0">
                <a:solidFill>
                  <a:schemeClr val="bg2">
                    <a:lumMod val="10000"/>
                  </a:schemeClr>
                </a:solidFill>
                <a:latin typeface="Centaur" panose="02030504050205020304" pitchFamily="18" charset="0"/>
              </a:rPr>
              <a:t>OMICS </a:t>
            </a:r>
            <a:r>
              <a:rPr lang="en-IN" sz="2000" dirty="0" smtClean="0">
                <a:solidFill>
                  <a:schemeClr val="bg2">
                    <a:lumMod val="10000"/>
                  </a:schemeClr>
                </a:solidFill>
                <a:latin typeface="Centaur" panose="02030504050205020304" pitchFamily="18" charset="0"/>
              </a:rPr>
              <a:t>International  </a:t>
            </a:r>
            <a:r>
              <a:rPr lang="en-IN" sz="2000" dirty="0">
                <a:solidFill>
                  <a:schemeClr val="bg2">
                    <a:lumMod val="10000"/>
                  </a:schemeClr>
                </a:solidFill>
                <a:latin typeface="Centaur" panose="02030504050205020304" pitchFamily="18" charset="0"/>
              </a:rPr>
              <a:t>follows an Editorial Manager® System peer review process and boasts of a strong and active editorial board.</a:t>
            </a:r>
            <a:endParaRPr lang="en-US" sz="2000" dirty="0">
              <a:solidFill>
                <a:schemeClr val="bg2">
                  <a:lumMod val="10000"/>
                </a:schemeClr>
              </a:solidFill>
              <a:latin typeface="Centaur" panose="02030504050205020304" pitchFamily="18" charset="0"/>
            </a:endParaRPr>
          </a:p>
          <a:p>
            <a:pPr algn="ctr">
              <a:defRPr/>
            </a:pPr>
            <a:r>
              <a:rPr lang="en-US" sz="2000" dirty="0">
                <a:solidFill>
                  <a:schemeClr val="bg2">
                    <a:lumMod val="10000"/>
                  </a:scheme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chemeClr val="bg2">
                    <a:lumMod val="10000"/>
                  </a:scheme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chemeClr val="bg2">
                  <a:lumMod val="10000"/>
                </a:schemeClr>
              </a:solidFill>
              <a:latin typeface="Centaur" panose="02030504050205020304" pitchFamily="18" charset="0"/>
            </a:endParaRPr>
          </a:p>
          <a:p>
            <a:pPr>
              <a:defRPr/>
            </a:pPr>
            <a:endParaRPr lang="en-US" sz="2000" dirty="0"/>
          </a:p>
        </p:txBody>
      </p:sp>
      <p:sp>
        <p:nvSpPr>
          <p:cNvPr id="6" name="Rectangle 5"/>
          <p:cNvSpPr/>
          <p:nvPr/>
        </p:nvSpPr>
        <p:spPr>
          <a:xfrm>
            <a:off x="425451" y="5910263"/>
            <a:ext cx="10140949" cy="6463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chemeClr val="accent5">
                    <a:lumMod val="10000"/>
                  </a:schemeClr>
                </a:solidFill>
                <a:latin typeface="Microsoft YaHei" panose="020B0503020204020204" pitchFamily="34" charset="-122"/>
                <a:ea typeface="Microsoft YaHei" panose="020B0503020204020204" pitchFamily="34" charset="-122"/>
                <a:hlinkClick r:id="rId3"/>
              </a:rPr>
              <a:t>http://</a:t>
            </a:r>
            <a:r>
              <a:rPr lang="en-US" b="1">
                <a:solidFill>
                  <a:schemeClr val="accent5">
                    <a:lumMod val="10000"/>
                  </a:schemeClr>
                </a:solidFill>
                <a:latin typeface="Microsoft YaHei" panose="020B0503020204020204" pitchFamily="34" charset="-122"/>
                <a:ea typeface="Microsoft YaHei" panose="020B0503020204020204" pitchFamily="34" charset="-122"/>
                <a:hlinkClick r:id="rId3"/>
              </a:rPr>
              <a:t>omicsonline.org/Submitmanuscript.php</a:t>
            </a:r>
            <a:r>
              <a:rPr lang="en-US" b="1">
                <a:solidFill>
                  <a:schemeClr val="accent5">
                    <a:lumMod val="10000"/>
                  </a:schemeClr>
                </a:solidFill>
                <a:latin typeface="Microsoft YaHei" panose="020B0503020204020204" pitchFamily="34" charset="-122"/>
                <a:ea typeface="Microsoft YaHei" panose="020B0503020204020204" pitchFamily="34" charset="-122"/>
              </a:rPr>
              <a:t> </a:t>
            </a:r>
            <a:endParaRPr lang="en-US" b="1" dirty="0">
              <a:solidFill>
                <a:schemeClr val="accent5">
                  <a:lumMod val="10000"/>
                </a:schemeClr>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425451" y="41275"/>
            <a:ext cx="113792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chemeClr val="accent4">
                    <a:lumMod val="10000"/>
                  </a:schemeClr>
                </a:solidFill>
                <a:latin typeface="Baskerville Old Face" panose="02020602080505020303" pitchFamily="18" charset="0"/>
              </a:rPr>
              <a:t>OMICS Journals are welcoming Submissions</a:t>
            </a:r>
            <a:r>
              <a:rPr lang="en-US" sz="3200" b="1" dirty="0" smtClean="0">
                <a:solidFill>
                  <a:schemeClr val="accent4">
                    <a:lumMod val="10000"/>
                  </a:schemeClr>
                </a:solidFill>
              </a:rPr>
              <a:t/>
            </a:r>
            <a:br>
              <a:rPr lang="en-US" sz="3200" b="1" dirty="0" smtClean="0">
                <a:solidFill>
                  <a:schemeClr val="accent4">
                    <a:lumMod val="10000"/>
                  </a:schemeClr>
                </a:solidFill>
              </a:rPr>
            </a:br>
            <a:endParaRPr lang="en-US" sz="3200" dirty="0">
              <a:solidFill>
                <a:schemeClr val="accent4">
                  <a:lumMod val="10000"/>
                </a:schemeClr>
              </a:solidFill>
            </a:endParaRPr>
          </a:p>
        </p:txBody>
      </p:sp>
    </p:spTree>
    <p:extLst>
      <p:ext uri="{BB962C8B-B14F-4D97-AF65-F5344CB8AC3E}">
        <p14:creationId xmlns:p14="http://schemas.microsoft.com/office/powerpoint/2010/main" val="1649840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Object 1"/>
          <p:cNvPicPr>
            <a:picLocks noChangeArrowheads="1"/>
          </p:cNvPicPr>
          <p:nvPr/>
        </p:nvPicPr>
        <p:blipFill>
          <a:blip r:embed="rId2">
            <a:extLst>
              <a:ext uri="{28A0092B-C50C-407E-A947-70E740481C1C}">
                <a14:useLocalDpi xmlns:a14="http://schemas.microsoft.com/office/drawing/2010/main" val="0"/>
              </a:ext>
            </a:extLst>
          </a:blip>
          <a:srcRect t="-111" b="-156"/>
          <a:stretch>
            <a:fillRect/>
          </a:stretch>
        </p:blipFill>
        <p:spPr bwMode="auto">
          <a:xfrm>
            <a:off x="2286000" y="2667000"/>
            <a:ext cx="25908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27" name="Object 2"/>
          <p:cNvPicPr>
            <a:picLocks noChangeArrowheads="1"/>
          </p:cNvPicPr>
          <p:nvPr/>
        </p:nvPicPr>
        <p:blipFill>
          <a:blip r:embed="rId3">
            <a:extLst>
              <a:ext uri="{28A0092B-C50C-407E-A947-70E740481C1C}">
                <a14:useLocalDpi xmlns:a14="http://schemas.microsoft.com/office/drawing/2010/main" val="0"/>
              </a:ext>
            </a:extLst>
          </a:blip>
          <a:srcRect l="-1802" t="-137" r="-1703" b="-150"/>
          <a:stretch>
            <a:fillRect/>
          </a:stretch>
        </p:blipFill>
        <p:spPr bwMode="auto">
          <a:xfrm>
            <a:off x="5562600" y="2286000"/>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Text Box 3"/>
          <p:cNvSpPr txBox="1">
            <a:spLocks noChangeArrowheads="1"/>
          </p:cNvSpPr>
          <p:nvPr/>
        </p:nvSpPr>
        <p:spPr bwMode="auto">
          <a:xfrm>
            <a:off x="8839201" y="1524001"/>
            <a:ext cx="384175" cy="4873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cs typeface="Times New Roman" panose="02020603050405020304" pitchFamily="18" charset="0"/>
              </a:rPr>
              <a:t>B</a:t>
            </a:r>
            <a:endParaRPr lang="en-US" altLang="en-US" sz="2400"/>
          </a:p>
        </p:txBody>
      </p:sp>
      <p:sp>
        <p:nvSpPr>
          <p:cNvPr id="103429" name="Text Box 4"/>
          <p:cNvSpPr txBox="1">
            <a:spLocks noChangeArrowheads="1"/>
          </p:cNvSpPr>
          <p:nvPr/>
        </p:nvSpPr>
        <p:spPr bwMode="auto">
          <a:xfrm>
            <a:off x="2514601" y="1676401"/>
            <a:ext cx="384175" cy="48736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a:cs typeface="Times New Roman" panose="02020603050405020304" pitchFamily="18" charset="0"/>
              </a:rPr>
              <a:t>A</a:t>
            </a:r>
            <a:endParaRPr lang="en-US" altLang="en-US" sz="2400"/>
          </a:p>
        </p:txBody>
      </p:sp>
      <p:sp>
        <p:nvSpPr>
          <p:cNvPr id="103430" name="Rectangle 5"/>
          <p:cNvSpPr>
            <a:spLocks noChangeArrowheads="1"/>
          </p:cNvSpPr>
          <p:nvPr/>
        </p:nvSpPr>
        <p:spPr bwMode="auto">
          <a:xfrm>
            <a:off x="1524001" y="-22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03431" name="Rectangle 8"/>
          <p:cNvSpPr>
            <a:spLocks noChangeArrowheads="1"/>
          </p:cNvSpPr>
          <p:nvPr/>
        </p:nvSpPr>
        <p:spPr bwMode="auto">
          <a:xfrm>
            <a:off x="2438401" y="2263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03432" name="Rectangle 9"/>
          <p:cNvSpPr>
            <a:spLocks noChangeArrowheads="1"/>
          </p:cNvSpPr>
          <p:nvPr/>
        </p:nvSpPr>
        <p:spPr bwMode="auto">
          <a:xfrm>
            <a:off x="6495619" y="2874319"/>
            <a:ext cx="8771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1200">
              <a:ea typeface="Times New Roman" panose="02020603050405020304" pitchFamily="18" charset="0"/>
              <a:cs typeface="Arial" panose="020B0604020202020204" pitchFamily="34" charset="0"/>
            </a:endParaRPr>
          </a:p>
          <a:p>
            <a:pPr algn="ctr">
              <a:spcBef>
                <a:spcPct val="0"/>
              </a:spcBef>
              <a:buFontTx/>
              <a:buNone/>
            </a:pPr>
            <a:r>
              <a:rPr lang="en-US" altLang="en-US" sz="1200">
                <a:ea typeface="Times New Roman" panose="02020603050405020304" pitchFamily="18" charset="0"/>
                <a:cs typeface="Arial" panose="020B0604020202020204" pitchFamily="34" charset="0"/>
              </a:rPr>
              <a:t>                  </a:t>
            </a:r>
            <a:endParaRPr lang="en-US" altLang="en-US" sz="2400">
              <a:ea typeface="Times New Roman" panose="02020603050405020304" pitchFamily="18" charset="0"/>
              <a:cs typeface="Arial" panose="020B0604020202020204" pitchFamily="34" charset="0"/>
            </a:endParaRPr>
          </a:p>
        </p:txBody>
      </p:sp>
      <p:sp>
        <p:nvSpPr>
          <p:cNvPr id="103433" name="Rectangle 8"/>
          <p:cNvSpPr>
            <a:spLocks noChangeArrowheads="1"/>
          </p:cNvSpPr>
          <p:nvPr/>
        </p:nvSpPr>
        <p:spPr bwMode="auto">
          <a:xfrm>
            <a:off x="1752600" y="533400"/>
            <a:ext cx="8915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rgbClr val="990099"/>
                </a:solidFill>
                <a:latin typeface="Arial" panose="020B0604020202020204" pitchFamily="34" charset="0"/>
                <a:cs typeface="Arial" panose="020B0604020202020204" pitchFamily="34" charset="0"/>
              </a:rPr>
              <a:t>Schematic diagram for the </a:t>
            </a:r>
            <a:r>
              <a:rPr lang="en-US" altLang="en-US" sz="2000" b="1" i="1">
                <a:solidFill>
                  <a:srgbClr val="990099"/>
                </a:solidFill>
                <a:latin typeface="Arial" panose="020B0604020202020204" pitchFamily="34" charset="0"/>
                <a:cs typeface="Arial" panose="020B0604020202020204" pitchFamily="34" charset="0"/>
              </a:rPr>
              <a:t>visual inspection</a:t>
            </a:r>
            <a:r>
              <a:rPr lang="en-US" altLang="en-US" sz="2000" b="1">
                <a:solidFill>
                  <a:srgbClr val="990099"/>
                </a:solidFill>
                <a:latin typeface="Arial" panose="020B0604020202020204" pitchFamily="34" charset="0"/>
                <a:cs typeface="Arial" panose="020B0604020202020204" pitchFamily="34" charset="0"/>
              </a:rPr>
              <a:t> (A), </a:t>
            </a:r>
            <a:r>
              <a:rPr lang="en-US" altLang="en-US" sz="2000" b="1" i="1" u="sng">
                <a:solidFill>
                  <a:srgbClr val="990099"/>
                </a:solidFill>
                <a:latin typeface="Arial" panose="020B0604020202020204" pitchFamily="34" charset="0"/>
                <a:cs typeface="Arial" panose="020B0604020202020204" pitchFamily="34" charset="0"/>
              </a:rPr>
              <a:t>or</a:t>
            </a:r>
            <a:r>
              <a:rPr lang="en-US" altLang="en-US" sz="2000" b="1">
                <a:solidFill>
                  <a:srgbClr val="990099"/>
                </a:solidFill>
                <a:latin typeface="Arial" panose="020B0604020202020204" pitchFamily="34" charset="0"/>
                <a:cs typeface="Arial" panose="020B0604020202020204" pitchFamily="34" charset="0"/>
              </a:rPr>
              <a:t> </a:t>
            </a:r>
            <a:r>
              <a:rPr lang="en-US" altLang="en-US" sz="2000" b="1" i="1">
                <a:solidFill>
                  <a:srgbClr val="990099"/>
                </a:solidFill>
                <a:latin typeface="Arial" panose="020B0604020202020204" pitchFamily="34" charset="0"/>
                <a:cs typeface="Arial" panose="020B0604020202020204" pitchFamily="34" charset="0"/>
              </a:rPr>
              <a:t>quantitative measurements</a:t>
            </a:r>
            <a:r>
              <a:rPr lang="en-US" altLang="en-US" sz="2000" b="1">
                <a:solidFill>
                  <a:srgbClr val="990099"/>
                </a:solidFill>
                <a:latin typeface="Arial" panose="020B0604020202020204" pitchFamily="34" charset="0"/>
                <a:cs typeface="Arial" panose="020B0604020202020204" pitchFamily="34" charset="0"/>
              </a:rPr>
              <a:t> using the optoelectronic pair (B) working in closed, illumined  premises.</a:t>
            </a:r>
          </a:p>
        </p:txBody>
      </p:sp>
      <p:sp>
        <p:nvSpPr>
          <p:cNvPr id="11" name="Rectangle 10"/>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670034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Oval 8"/>
          <p:cNvSpPr>
            <a:spLocks noChangeArrowheads="1"/>
          </p:cNvSpPr>
          <p:nvPr/>
        </p:nvSpPr>
        <p:spPr bwMode="auto">
          <a:xfrm>
            <a:off x="3657600" y="1550988"/>
            <a:ext cx="4953000" cy="3402012"/>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04451" name="Right Arrow 1"/>
          <p:cNvSpPr>
            <a:spLocks noChangeArrowheads="1"/>
          </p:cNvSpPr>
          <p:nvPr/>
        </p:nvSpPr>
        <p:spPr bwMode="auto">
          <a:xfrm rot="-2311448">
            <a:off x="7035800" y="1970088"/>
            <a:ext cx="1447800" cy="381000"/>
          </a:xfrm>
          <a:prstGeom prst="rightArrow">
            <a:avLst>
              <a:gd name="adj1" fmla="val 50000"/>
              <a:gd name="adj2" fmla="val 49998"/>
            </a:avLst>
          </a:prstGeom>
          <a:solidFill>
            <a:srgbClr val="0000FF"/>
          </a:solidFill>
          <a:ln w="9525" algn="ctr">
            <a:solidFill>
              <a:schemeClr val="bg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04452" name="Right Arrow 2"/>
          <p:cNvSpPr>
            <a:spLocks noChangeArrowheads="1"/>
          </p:cNvSpPr>
          <p:nvPr/>
        </p:nvSpPr>
        <p:spPr bwMode="auto">
          <a:xfrm rot="-8386086">
            <a:off x="3762375" y="1957388"/>
            <a:ext cx="1447800" cy="381000"/>
          </a:xfrm>
          <a:prstGeom prst="rightArrow">
            <a:avLst>
              <a:gd name="adj1" fmla="val 50000"/>
              <a:gd name="adj2" fmla="val 49998"/>
            </a:avLst>
          </a:prstGeom>
          <a:solidFill>
            <a:srgbClr val="0000FF"/>
          </a:solidFill>
          <a:ln w="9525" algn="ctr">
            <a:solidFill>
              <a:schemeClr val="bg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04453" name="Right Arrow 3"/>
          <p:cNvSpPr>
            <a:spLocks noChangeArrowheads="1"/>
          </p:cNvSpPr>
          <p:nvPr/>
        </p:nvSpPr>
        <p:spPr bwMode="auto">
          <a:xfrm rot="5400000">
            <a:off x="5334000" y="4381500"/>
            <a:ext cx="1524000" cy="381000"/>
          </a:xfrm>
          <a:prstGeom prst="rightArrow">
            <a:avLst>
              <a:gd name="adj1" fmla="val 50000"/>
              <a:gd name="adj2" fmla="val 50000"/>
            </a:avLst>
          </a:prstGeom>
          <a:solidFill>
            <a:srgbClr val="0000FF"/>
          </a:solidFill>
          <a:ln w="9525" algn="ctr">
            <a:solidFill>
              <a:schemeClr val="bg1"/>
            </a:solidFill>
            <a:round/>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04454" name="Rectangle 4"/>
          <p:cNvSpPr>
            <a:spLocks noChangeArrowheads="1"/>
          </p:cNvSpPr>
          <p:nvPr/>
        </p:nvSpPr>
        <p:spPr bwMode="auto">
          <a:xfrm>
            <a:off x="3810000" y="3135313"/>
            <a:ext cx="457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a:solidFill>
                  <a:srgbClr val="0000FF"/>
                </a:solidFill>
              </a:rPr>
              <a:t>Light-insensitive AgL</a:t>
            </a:r>
          </a:p>
        </p:txBody>
      </p:sp>
      <p:sp>
        <p:nvSpPr>
          <p:cNvPr id="104455" name="Rectangle 5"/>
          <p:cNvSpPr>
            <a:spLocks noChangeArrowheads="1"/>
          </p:cNvSpPr>
          <p:nvPr/>
        </p:nvSpPr>
        <p:spPr bwMode="auto">
          <a:xfrm>
            <a:off x="4408679" y="5357813"/>
            <a:ext cx="337464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a:cs typeface="Arial" panose="020B0604020202020204" pitchFamily="34" charset="0"/>
              </a:rPr>
              <a:t>Antimicrobial compounds as</a:t>
            </a:r>
          </a:p>
          <a:p>
            <a:pPr algn="ctr">
              <a:spcBef>
                <a:spcPct val="0"/>
              </a:spcBef>
              <a:buFontTx/>
              <a:buNone/>
            </a:pPr>
            <a:r>
              <a:rPr lang="en-US" altLang="en-US" sz="2000">
                <a:cs typeface="Arial" panose="020B0604020202020204" pitchFamily="34" charset="0"/>
              </a:rPr>
              <a:t>additives to implants adhesives</a:t>
            </a:r>
          </a:p>
        </p:txBody>
      </p:sp>
      <p:sp>
        <p:nvSpPr>
          <p:cNvPr id="104456" name="Rectangle 6"/>
          <p:cNvSpPr>
            <a:spLocks noChangeArrowheads="1"/>
          </p:cNvSpPr>
          <p:nvPr/>
        </p:nvSpPr>
        <p:spPr bwMode="auto">
          <a:xfrm>
            <a:off x="2261769" y="838200"/>
            <a:ext cx="27916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i="1">
                <a:cs typeface="Arial" panose="020B0604020202020204" pitchFamily="34" charset="0"/>
              </a:rPr>
              <a:t>Battery-less </a:t>
            </a:r>
            <a:r>
              <a:rPr lang="ru-RU" altLang="en-US" sz="2000">
                <a:cs typeface="Arial" panose="020B0604020202020204" pitchFamily="34" charset="0"/>
              </a:rPr>
              <a:t> </a:t>
            </a:r>
            <a:endParaRPr lang="en-US" altLang="en-US" sz="2000">
              <a:cs typeface="Arial" panose="020B0604020202020204" pitchFamily="34" charset="0"/>
            </a:endParaRPr>
          </a:p>
          <a:p>
            <a:pPr algn="ctr">
              <a:spcBef>
                <a:spcPct val="0"/>
              </a:spcBef>
              <a:buFontTx/>
              <a:buNone/>
            </a:pPr>
            <a:r>
              <a:rPr lang="en-US" altLang="en-US" sz="2000">
                <a:cs typeface="Arial" panose="020B0604020202020204" pitchFamily="34" charset="0"/>
              </a:rPr>
              <a:t>detectors of UV-radiation</a:t>
            </a:r>
          </a:p>
        </p:txBody>
      </p:sp>
      <p:sp>
        <p:nvSpPr>
          <p:cNvPr id="104457" name="Rectangle 7"/>
          <p:cNvSpPr>
            <a:spLocks noChangeArrowheads="1"/>
          </p:cNvSpPr>
          <p:nvPr/>
        </p:nvSpPr>
        <p:spPr bwMode="auto">
          <a:xfrm>
            <a:off x="6952953" y="849313"/>
            <a:ext cx="29835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000" i="1">
                <a:cs typeface="Arial" panose="020B0604020202020204" pitchFamily="34" charset="0"/>
              </a:rPr>
              <a:t>Non-electrical</a:t>
            </a:r>
            <a:r>
              <a:rPr lang="ru-RU" altLang="en-US" sz="2000" i="1">
                <a:cs typeface="Arial" panose="020B0604020202020204" pitchFamily="34" charset="0"/>
              </a:rPr>
              <a:t> </a:t>
            </a:r>
            <a:r>
              <a:rPr lang="en-US" altLang="en-US" sz="2000" i="1">
                <a:cs typeface="Arial" panose="020B0604020202020204" pitchFamily="34" charset="0"/>
              </a:rPr>
              <a:t>sensors</a:t>
            </a:r>
            <a:r>
              <a:rPr lang="en-US" altLang="en-US" sz="2000">
                <a:cs typeface="Arial" panose="020B0604020202020204" pitchFamily="34" charset="0"/>
              </a:rPr>
              <a:t> of</a:t>
            </a:r>
          </a:p>
          <a:p>
            <a:pPr algn="ctr">
              <a:spcBef>
                <a:spcPct val="0"/>
              </a:spcBef>
              <a:buFontTx/>
              <a:buNone/>
            </a:pPr>
            <a:r>
              <a:rPr lang="en-US" altLang="en-US" sz="2000">
                <a:cs typeface="Arial" panose="020B0604020202020204" pitchFamily="34" charset="0"/>
              </a:rPr>
              <a:t>gases industrial importance</a:t>
            </a:r>
          </a:p>
        </p:txBody>
      </p:sp>
      <p:sp>
        <p:nvSpPr>
          <p:cNvPr id="104458" name="Rectangle 11"/>
          <p:cNvSpPr>
            <a:spLocks noChangeArrowheads="1"/>
          </p:cNvSpPr>
          <p:nvPr/>
        </p:nvSpPr>
        <p:spPr bwMode="auto">
          <a:xfrm>
            <a:off x="1524000" y="6488114"/>
            <a:ext cx="16623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fr-CH" altLang="en-US" sz="1400" i="1"/>
              <a:t>Polymers.</a:t>
            </a:r>
            <a:r>
              <a:rPr lang="fr-CH" altLang="en-US" sz="1400"/>
              <a:t> </a:t>
            </a:r>
            <a:r>
              <a:rPr lang="fr-CH" altLang="en-US" sz="1400" b="1"/>
              <a:t>2011</a:t>
            </a:r>
            <a:r>
              <a:rPr lang="fr-CH" altLang="en-US" sz="1400"/>
              <a:t>, </a:t>
            </a:r>
            <a:r>
              <a:rPr lang="fr-CH" altLang="en-US" sz="1400" i="1"/>
              <a:t>3</a:t>
            </a:r>
            <a:r>
              <a:rPr lang="fr-CH" altLang="en-US" sz="1400"/>
              <a:t>, 2</a:t>
            </a:r>
            <a:endParaRPr lang="en-US" altLang="en-US" sz="1400"/>
          </a:p>
        </p:txBody>
      </p:sp>
      <p:pic>
        <p:nvPicPr>
          <p:cNvPr id="104459"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3039" y="1905001"/>
            <a:ext cx="16652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Heart 12"/>
          <p:cNvSpPr/>
          <p:nvPr/>
        </p:nvSpPr>
        <p:spPr>
          <a:xfrm>
            <a:off x="5791200" y="6096000"/>
            <a:ext cx="609600" cy="533400"/>
          </a:xfrm>
          <a:prstGeom prst="hear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1905071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1981200" y="304800"/>
            <a:ext cx="8305800" cy="62484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a:p>
        </p:txBody>
      </p:sp>
      <p:pic>
        <p:nvPicPr>
          <p:cNvPr id="105475" name="Picture 3" descr="HUMAN-SKELET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1" y="609600"/>
            <a:ext cx="3681413"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6" name="Line 4"/>
          <p:cNvSpPr>
            <a:spLocks noChangeShapeType="1"/>
          </p:cNvSpPr>
          <p:nvPr/>
        </p:nvSpPr>
        <p:spPr bwMode="auto">
          <a:xfrm flipH="1">
            <a:off x="5029200" y="3200400"/>
            <a:ext cx="2819400" cy="1447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77" name="Line 5"/>
          <p:cNvSpPr>
            <a:spLocks noChangeShapeType="1"/>
          </p:cNvSpPr>
          <p:nvPr/>
        </p:nvSpPr>
        <p:spPr bwMode="auto">
          <a:xfrm flipH="1">
            <a:off x="5181600" y="3048000"/>
            <a:ext cx="243840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78" name="Line 6"/>
          <p:cNvSpPr>
            <a:spLocks noChangeShapeType="1"/>
          </p:cNvSpPr>
          <p:nvPr/>
        </p:nvSpPr>
        <p:spPr bwMode="auto">
          <a:xfrm flipH="1" flipV="1">
            <a:off x="5257800" y="1828800"/>
            <a:ext cx="2438400" cy="6858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5479" name="Text Box 7"/>
          <p:cNvSpPr txBox="1">
            <a:spLocks noChangeArrowheads="1"/>
          </p:cNvSpPr>
          <p:nvPr/>
        </p:nvSpPr>
        <p:spPr bwMode="auto">
          <a:xfrm>
            <a:off x="7848600" y="2438401"/>
            <a:ext cx="21018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0000FF"/>
                </a:solidFill>
                <a:latin typeface="Arial Narrow" panose="020B0606020202030204" pitchFamily="34" charset="0"/>
              </a:rPr>
              <a:t>Joint </a:t>
            </a:r>
          </a:p>
          <a:p>
            <a:pPr>
              <a:spcBef>
                <a:spcPct val="0"/>
              </a:spcBef>
              <a:buFontTx/>
              <a:buNone/>
            </a:pPr>
            <a:r>
              <a:rPr lang="en-US" altLang="en-US" sz="2000">
                <a:solidFill>
                  <a:srgbClr val="0000FF"/>
                </a:solidFill>
                <a:latin typeface="Arial Narrow" panose="020B0606020202030204" pitchFamily="34" charset="0"/>
              </a:rPr>
              <a:t>replacement therapy</a:t>
            </a:r>
          </a:p>
        </p:txBody>
      </p:sp>
      <p:sp>
        <p:nvSpPr>
          <p:cNvPr id="105480" name="Rectangle 9"/>
          <p:cNvSpPr>
            <a:spLocks noChangeArrowheads="1"/>
          </p:cNvSpPr>
          <p:nvPr/>
        </p:nvSpPr>
        <p:spPr bwMode="auto">
          <a:xfrm>
            <a:off x="5715000" y="4953000"/>
            <a:ext cx="4953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800">
                <a:latin typeface="Arial" panose="020B0604020202020204" pitchFamily="34" charset="0"/>
                <a:cs typeface="Arial" panose="020B0604020202020204" pitchFamily="34" charset="0"/>
              </a:rPr>
              <a:t>In the United States alone, more than 4.4 </a:t>
            </a:r>
          </a:p>
          <a:p>
            <a:pPr>
              <a:spcBef>
                <a:spcPct val="0"/>
              </a:spcBef>
              <a:buFontTx/>
              <a:buNone/>
            </a:pPr>
            <a:r>
              <a:rPr lang="en-US" altLang="en-US" sz="1800">
                <a:latin typeface="Arial" panose="020B0604020202020204" pitchFamily="34" charset="0"/>
                <a:cs typeface="Arial" panose="020B0604020202020204" pitchFamily="34" charset="0"/>
              </a:rPr>
              <a:t>million people have at least one internal</a:t>
            </a:r>
          </a:p>
          <a:p>
            <a:pPr>
              <a:spcBef>
                <a:spcPct val="0"/>
              </a:spcBef>
              <a:buFontTx/>
              <a:buNone/>
            </a:pPr>
            <a:r>
              <a:rPr lang="en-US" altLang="en-US" sz="1800">
                <a:latin typeface="Arial" panose="020B0604020202020204" pitchFamily="34" charset="0"/>
                <a:cs typeface="Arial" panose="020B0604020202020204" pitchFamily="34" charset="0"/>
              </a:rPr>
              <a:t>fixation device and more than 1.3 million </a:t>
            </a:r>
          </a:p>
          <a:p>
            <a:pPr>
              <a:spcBef>
                <a:spcPct val="0"/>
              </a:spcBef>
              <a:buFontTx/>
              <a:buNone/>
            </a:pPr>
            <a:r>
              <a:rPr lang="en-US" altLang="en-US" sz="1800">
                <a:latin typeface="Arial" panose="020B0604020202020204" pitchFamily="34" charset="0"/>
                <a:cs typeface="Arial" panose="020B0604020202020204" pitchFamily="34" charset="0"/>
              </a:rPr>
              <a:t>people have an artificial joint </a:t>
            </a:r>
          </a:p>
        </p:txBody>
      </p:sp>
      <p:sp>
        <p:nvSpPr>
          <p:cNvPr id="105481" name="TextBox 10"/>
          <p:cNvSpPr txBox="1">
            <a:spLocks noChangeArrowheads="1"/>
          </p:cNvSpPr>
          <p:nvPr/>
        </p:nvSpPr>
        <p:spPr bwMode="auto">
          <a:xfrm>
            <a:off x="6934201" y="381001"/>
            <a:ext cx="29829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a:solidFill>
                  <a:srgbClr val="0000FF"/>
                </a:solidFill>
              </a:rPr>
              <a:t>When we get old…</a:t>
            </a:r>
          </a:p>
        </p:txBody>
      </p:sp>
      <p:sp>
        <p:nvSpPr>
          <p:cNvPr id="12" name="Rectangle 11"/>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1997657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ChangeArrowheads="1"/>
          </p:cNvSpPr>
          <p:nvPr/>
        </p:nvSpPr>
        <p:spPr bwMode="auto">
          <a:xfrm>
            <a:off x="1524001" y="28171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pic>
        <p:nvPicPr>
          <p:cNvPr id="1085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447801"/>
            <a:ext cx="5638800" cy="36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2590800"/>
            <a:ext cx="3390900"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9" name="Line 5"/>
          <p:cNvSpPr>
            <a:spLocks noChangeShapeType="1"/>
          </p:cNvSpPr>
          <p:nvPr/>
        </p:nvSpPr>
        <p:spPr bwMode="auto">
          <a:xfrm>
            <a:off x="6248400" y="3810000"/>
            <a:ext cx="1524000" cy="304800"/>
          </a:xfrm>
          <a:prstGeom prst="line">
            <a:avLst/>
          </a:prstGeom>
          <a:noFill/>
          <a:ln w="762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8550" name="Text Box 7"/>
          <p:cNvSpPr txBox="1">
            <a:spLocks noChangeArrowheads="1"/>
          </p:cNvSpPr>
          <p:nvPr/>
        </p:nvSpPr>
        <p:spPr bwMode="auto">
          <a:xfrm>
            <a:off x="4114800" y="304801"/>
            <a:ext cx="3805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000FF"/>
                </a:solidFill>
                <a:latin typeface="Arial" panose="020B0604020202020204" pitchFamily="34" charset="0"/>
                <a:cs typeface="Arial" panose="020B0604020202020204" pitchFamily="34" charset="0"/>
              </a:rPr>
              <a:t>Artificial joints: insertion</a:t>
            </a:r>
          </a:p>
        </p:txBody>
      </p:sp>
      <p:sp>
        <p:nvSpPr>
          <p:cNvPr id="9" name="Rectangle 8"/>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1171779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tooth-implant-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1" y="1219200"/>
            <a:ext cx="4513263" cy="319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Line 3"/>
          <p:cNvSpPr>
            <a:spLocks noChangeShapeType="1"/>
          </p:cNvSpPr>
          <p:nvPr/>
        </p:nvSpPr>
        <p:spPr bwMode="auto">
          <a:xfrm flipV="1">
            <a:off x="3705225" y="3351213"/>
            <a:ext cx="1295400" cy="3048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72" name="Text Box 4"/>
          <p:cNvSpPr txBox="1">
            <a:spLocks noChangeArrowheads="1"/>
          </p:cNvSpPr>
          <p:nvPr/>
        </p:nvSpPr>
        <p:spPr bwMode="auto">
          <a:xfrm>
            <a:off x="2486025" y="3503613"/>
            <a:ext cx="111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jaw bone</a:t>
            </a:r>
          </a:p>
        </p:txBody>
      </p:sp>
      <p:sp>
        <p:nvSpPr>
          <p:cNvPr id="109573" name="Line 5"/>
          <p:cNvSpPr>
            <a:spLocks noChangeShapeType="1"/>
          </p:cNvSpPr>
          <p:nvPr/>
        </p:nvSpPr>
        <p:spPr bwMode="auto">
          <a:xfrm>
            <a:off x="4162425" y="1598613"/>
            <a:ext cx="838200" cy="7620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7702" name="Text Box 6"/>
          <p:cNvSpPr txBox="1">
            <a:spLocks noChangeArrowheads="1"/>
          </p:cNvSpPr>
          <p:nvPr/>
        </p:nvSpPr>
        <p:spPr bwMode="auto">
          <a:xfrm>
            <a:off x="2790826" y="1141413"/>
            <a:ext cx="1936749" cy="400110"/>
          </a:xfrm>
          <a:prstGeom prst="rect">
            <a:avLst/>
          </a:prstGeom>
          <a:noFill/>
          <a:ln w="9525">
            <a:noFill/>
            <a:miter lim="800000"/>
            <a:headEnd/>
            <a:tailEnd/>
          </a:ln>
        </p:spPr>
        <p:txBody>
          <a:bodyPr wrap="none">
            <a:spAutoFit/>
          </a:bodyPr>
          <a:lstStyle/>
          <a:p>
            <a:pPr>
              <a:defRPr/>
            </a:pPr>
            <a:r>
              <a:rPr lang="en-US" sz="2000" dirty="0">
                <a:cs typeface="Arial" pitchFamily="34" charset="0"/>
              </a:rPr>
              <a:t>soft tissue, gums</a:t>
            </a:r>
          </a:p>
        </p:txBody>
      </p:sp>
      <p:sp>
        <p:nvSpPr>
          <p:cNvPr id="109575" name="Line 7"/>
          <p:cNvSpPr>
            <a:spLocks noChangeShapeType="1"/>
          </p:cNvSpPr>
          <p:nvPr/>
        </p:nvSpPr>
        <p:spPr bwMode="auto">
          <a:xfrm flipH="1">
            <a:off x="7058025" y="1217613"/>
            <a:ext cx="228600" cy="198120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76" name="Text Box 8"/>
          <p:cNvSpPr txBox="1">
            <a:spLocks noChangeArrowheads="1"/>
          </p:cNvSpPr>
          <p:nvPr/>
        </p:nvSpPr>
        <p:spPr bwMode="auto">
          <a:xfrm>
            <a:off x="6372226" y="760413"/>
            <a:ext cx="29321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t>tooth implant (metal alloy)</a:t>
            </a:r>
          </a:p>
        </p:txBody>
      </p:sp>
      <p:sp>
        <p:nvSpPr>
          <p:cNvPr id="109577" name="Line 9"/>
          <p:cNvSpPr>
            <a:spLocks noChangeShapeType="1"/>
          </p:cNvSpPr>
          <p:nvPr/>
        </p:nvSpPr>
        <p:spPr bwMode="auto">
          <a:xfrm flipV="1">
            <a:off x="6524625" y="3808413"/>
            <a:ext cx="228600" cy="1143000"/>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78" name="Line 10"/>
          <p:cNvSpPr>
            <a:spLocks noChangeShapeType="1"/>
          </p:cNvSpPr>
          <p:nvPr/>
        </p:nvSpPr>
        <p:spPr bwMode="auto">
          <a:xfrm flipH="1" flipV="1">
            <a:off x="7286626" y="3579814"/>
            <a:ext cx="485775" cy="1220787"/>
          </a:xfrm>
          <a:prstGeom prst="line">
            <a:avLst/>
          </a:prstGeom>
          <a:noFill/>
          <a:ln w="3810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79" name="Line 11"/>
          <p:cNvSpPr>
            <a:spLocks noChangeShapeType="1"/>
          </p:cNvSpPr>
          <p:nvPr/>
        </p:nvSpPr>
        <p:spPr bwMode="auto">
          <a:xfrm>
            <a:off x="6677025" y="3198813"/>
            <a:ext cx="76200" cy="609600"/>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80" name="Line 12"/>
          <p:cNvSpPr>
            <a:spLocks noChangeShapeType="1"/>
          </p:cNvSpPr>
          <p:nvPr/>
        </p:nvSpPr>
        <p:spPr bwMode="auto">
          <a:xfrm flipH="1">
            <a:off x="7210425" y="3198813"/>
            <a:ext cx="76200" cy="609600"/>
          </a:xfrm>
          <a:prstGeom prst="line">
            <a:avLst/>
          </a:prstGeom>
          <a:noFill/>
          <a:ln w="57150">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81" name="Text Box 13"/>
          <p:cNvSpPr txBox="1">
            <a:spLocks noChangeArrowheads="1"/>
          </p:cNvSpPr>
          <p:nvPr/>
        </p:nvSpPr>
        <p:spPr bwMode="auto">
          <a:xfrm>
            <a:off x="5638801" y="5029200"/>
            <a:ext cx="44608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Arial" panose="020B0604020202020204" pitchFamily="34" charset="0"/>
                <a:cs typeface="Arial" panose="020B0604020202020204" pitchFamily="34" charset="0"/>
              </a:rPr>
              <a:t>glue (to fix implant in place)</a:t>
            </a:r>
          </a:p>
          <a:p>
            <a:pPr>
              <a:spcBef>
                <a:spcPct val="0"/>
              </a:spcBef>
              <a:buFontTx/>
              <a:buNone/>
            </a:pPr>
            <a:r>
              <a:rPr lang="en-US" altLang="en-US" sz="2000">
                <a:latin typeface="Arial" panose="020B0604020202020204" pitchFamily="34" charset="0"/>
                <a:cs typeface="Arial" panose="020B0604020202020204" pitchFamily="34" charset="0"/>
              </a:rPr>
              <a:t>that contains water insoluble </a:t>
            </a:r>
          </a:p>
          <a:p>
            <a:pPr>
              <a:spcBef>
                <a:spcPct val="0"/>
              </a:spcBef>
              <a:buFontTx/>
              <a:buNone/>
            </a:pPr>
            <a:r>
              <a:rPr lang="en-US" altLang="en-US" sz="2000">
                <a:latin typeface="Arial" panose="020B0604020202020204" pitchFamily="34" charset="0"/>
                <a:cs typeface="Arial" panose="020B0604020202020204" pitchFamily="34" charset="0"/>
              </a:rPr>
              <a:t>antimicrobial additive Ag(I) compound</a:t>
            </a:r>
          </a:p>
        </p:txBody>
      </p:sp>
      <p:sp>
        <p:nvSpPr>
          <p:cNvPr id="15" name="Rectangle 14"/>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3277457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ChangeArrowheads="1"/>
          </p:cNvSpPr>
          <p:nvPr/>
        </p:nvSpPr>
        <p:spPr bwMode="auto">
          <a:xfrm>
            <a:off x="1752600" y="533400"/>
            <a:ext cx="8745538" cy="597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000FF"/>
                </a:solidFill>
                <a:latin typeface="Arial" panose="020B0604020202020204" pitchFamily="34" charset="0"/>
                <a:cs typeface="Arial" panose="020B0604020202020204" pitchFamily="34" charset="0"/>
              </a:rPr>
              <a:t>The US patents applications:</a:t>
            </a:r>
            <a:r>
              <a:rPr lang="en-US" altLang="en-US" sz="2200" b="1">
                <a:solidFill>
                  <a:srgbClr val="0000FF"/>
                </a:solidFill>
                <a:latin typeface="Arial" panose="020B0604020202020204" pitchFamily="34" charset="0"/>
                <a:cs typeface="Arial" panose="020B0604020202020204" pitchFamily="34" charset="0"/>
              </a:rPr>
              <a:t> </a:t>
            </a:r>
          </a:p>
          <a:p>
            <a:pPr>
              <a:spcBef>
                <a:spcPct val="0"/>
              </a:spcBef>
              <a:buFontTx/>
              <a:buNone/>
            </a:pPr>
            <a:endParaRPr lang="en-US" altLang="en-US" sz="2000" b="1">
              <a:solidFill>
                <a:srgbClr val="990099"/>
              </a:solidFill>
              <a:latin typeface="Arial" panose="020B0604020202020204" pitchFamily="34" charset="0"/>
              <a:cs typeface="Arial" panose="020B0604020202020204" pitchFamily="34" charset="0"/>
            </a:endParaRPr>
          </a:p>
          <a:p>
            <a:pPr>
              <a:spcBef>
                <a:spcPct val="0"/>
              </a:spcBef>
              <a:buFontTx/>
              <a:buNone/>
            </a:pPr>
            <a:r>
              <a:rPr lang="en-US" altLang="en-US" sz="2200" b="1">
                <a:solidFill>
                  <a:srgbClr val="990099"/>
                </a:solidFill>
                <a:latin typeface="Arial" panose="020B0604020202020204" pitchFamily="34" charset="0"/>
                <a:cs typeface="Arial" panose="020B0604020202020204" pitchFamily="34" charset="0"/>
              </a:rPr>
              <a:t>“Visible light-insensitive Silver(I) cyanoximates as </a:t>
            </a:r>
          </a:p>
          <a:p>
            <a:pPr>
              <a:spcBef>
                <a:spcPct val="0"/>
              </a:spcBef>
              <a:buFontTx/>
              <a:buNone/>
            </a:pPr>
            <a:r>
              <a:rPr lang="en-US" altLang="en-US" sz="2200" b="1">
                <a:solidFill>
                  <a:srgbClr val="990099"/>
                </a:solidFill>
                <a:latin typeface="Arial" panose="020B0604020202020204" pitchFamily="34" charset="0"/>
                <a:cs typeface="Arial" panose="020B0604020202020204" pitchFamily="34" charset="0"/>
              </a:rPr>
              <a:t> antimicrobial additives into polymeric light curable composites</a:t>
            </a:r>
          </a:p>
          <a:p>
            <a:pPr>
              <a:spcBef>
                <a:spcPct val="0"/>
              </a:spcBef>
              <a:buFontTx/>
              <a:buNone/>
            </a:pPr>
            <a:r>
              <a:rPr lang="en-US" altLang="en-US" sz="2200" b="1">
                <a:solidFill>
                  <a:srgbClr val="990099"/>
                </a:solidFill>
                <a:latin typeface="Arial" panose="020B0604020202020204" pitchFamily="34" charset="0"/>
                <a:cs typeface="Arial" panose="020B0604020202020204" pitchFamily="34" charset="0"/>
              </a:rPr>
              <a:t> used during introduction of indwelling medical devices” </a:t>
            </a:r>
          </a:p>
          <a:p>
            <a:pPr>
              <a:spcBef>
                <a:spcPct val="0"/>
              </a:spcBef>
              <a:buFontTx/>
              <a:buNone/>
            </a:pPr>
            <a:endParaRPr lang="en-US" altLang="en-US" sz="800" b="1">
              <a:solidFill>
                <a:srgbClr val="990099"/>
              </a:solidFill>
              <a:latin typeface="Arial" panose="020B0604020202020204" pitchFamily="34" charset="0"/>
              <a:cs typeface="Arial" panose="020B0604020202020204" pitchFamily="34" charset="0"/>
            </a:endParaRPr>
          </a:p>
          <a:p>
            <a:pPr>
              <a:spcBef>
                <a:spcPct val="0"/>
              </a:spcBef>
              <a:buFontTx/>
              <a:buNone/>
            </a:pPr>
            <a:r>
              <a:rPr lang="en-US" altLang="en-US" sz="2400" b="1">
                <a:latin typeface="Arial" panose="020B0604020202020204" pitchFamily="34" charset="0"/>
                <a:cs typeface="Arial" panose="020B0604020202020204" pitchFamily="34" charset="0"/>
              </a:rPr>
              <a:t>Full patent, October 2012</a:t>
            </a:r>
          </a:p>
          <a:p>
            <a:pPr>
              <a:spcBef>
                <a:spcPct val="0"/>
              </a:spcBef>
              <a:buFontTx/>
              <a:buNone/>
            </a:pPr>
            <a:endParaRPr lang="en-US" altLang="en-US" sz="2200">
              <a:latin typeface="Arial" panose="020B0604020202020204" pitchFamily="34" charset="0"/>
              <a:cs typeface="Arial" panose="020B0604020202020204" pitchFamily="34" charset="0"/>
            </a:endParaRPr>
          </a:p>
          <a:p>
            <a:pPr>
              <a:spcBef>
                <a:spcPct val="0"/>
              </a:spcBef>
              <a:buFontTx/>
              <a:buNone/>
            </a:pPr>
            <a:r>
              <a:rPr lang="en-US" altLang="en-US" sz="2200" b="1">
                <a:solidFill>
                  <a:srgbClr val="990099"/>
                </a:solidFill>
                <a:latin typeface="Arial" panose="020B0604020202020204" pitchFamily="34" charset="0"/>
                <a:ea typeface="Times New Roman" panose="02020603050405020304" pitchFamily="18" charset="0"/>
                <a:cs typeface="Arial" panose="020B0604020202020204" pitchFamily="34" charset="0"/>
              </a:rPr>
              <a:t>“Antimicrobial, thermally and visible light stable silver(I) </a:t>
            </a:r>
          </a:p>
          <a:p>
            <a:pPr>
              <a:spcBef>
                <a:spcPct val="0"/>
              </a:spcBef>
              <a:buFontTx/>
              <a:buNone/>
            </a:pPr>
            <a:r>
              <a:rPr lang="en-US" altLang="en-US" sz="2200" b="1">
                <a:solidFill>
                  <a:srgbClr val="990099"/>
                </a:solidFill>
                <a:latin typeface="Arial" panose="020B0604020202020204" pitchFamily="34" charset="0"/>
                <a:ea typeface="Times New Roman" panose="02020603050405020304" pitchFamily="18" charset="0"/>
                <a:cs typeface="Arial" panose="020B0604020202020204" pitchFamily="34" charset="0"/>
              </a:rPr>
              <a:t> cyanoximates that inhibit biofilm formation.”</a:t>
            </a:r>
            <a:r>
              <a:rPr lang="en-US" altLang="en-US" sz="2200" b="1">
                <a:solidFill>
                  <a:srgbClr val="990099"/>
                </a:solidFill>
                <a:latin typeface="Arial" panose="020B0604020202020204" pitchFamily="34" charset="0"/>
                <a:cs typeface="Arial" panose="020B0604020202020204" pitchFamily="34" charset="0"/>
              </a:rPr>
              <a:t> </a:t>
            </a:r>
          </a:p>
          <a:p>
            <a:pPr>
              <a:spcBef>
                <a:spcPct val="0"/>
              </a:spcBef>
              <a:buFontTx/>
              <a:buNone/>
            </a:pPr>
            <a:endParaRPr lang="en-US" altLang="en-US" sz="800">
              <a:latin typeface="Arial" panose="020B0604020202020204" pitchFamily="34" charset="0"/>
              <a:cs typeface="Arial" panose="020B0604020202020204" pitchFamily="34" charset="0"/>
            </a:endParaRPr>
          </a:p>
          <a:p>
            <a:pPr>
              <a:spcBef>
                <a:spcPct val="0"/>
              </a:spcBef>
              <a:buFontTx/>
              <a:buNone/>
            </a:pPr>
            <a:r>
              <a:rPr lang="en-US" altLang="en-US" sz="2400" b="1">
                <a:latin typeface="Arial" panose="020B0604020202020204" pitchFamily="34" charset="0"/>
                <a:cs typeface="Arial" panose="020B0604020202020204" pitchFamily="34" charset="0"/>
              </a:rPr>
              <a:t>Provisional patent, November 2013</a:t>
            </a:r>
          </a:p>
          <a:p>
            <a:pPr>
              <a:spcBef>
                <a:spcPct val="0"/>
              </a:spcBef>
              <a:buFontTx/>
              <a:buNone/>
            </a:pPr>
            <a:endParaRPr lang="en-US" altLang="en-US" sz="800" b="1">
              <a:solidFill>
                <a:srgbClr val="0000FF"/>
              </a:solidFill>
              <a:latin typeface="Arial" panose="020B0604020202020204" pitchFamily="34" charset="0"/>
              <a:cs typeface="Arial" panose="020B0604020202020204" pitchFamily="34" charset="0"/>
            </a:endParaRPr>
          </a:p>
          <a:p>
            <a:pPr>
              <a:spcBef>
                <a:spcPct val="0"/>
              </a:spcBef>
              <a:buFontTx/>
              <a:buNone/>
            </a:pPr>
            <a:endParaRPr lang="en-US" altLang="en-US" sz="800" b="1">
              <a:solidFill>
                <a:srgbClr val="0000FF"/>
              </a:solidFill>
              <a:latin typeface="Arial" panose="020B0604020202020204" pitchFamily="34" charset="0"/>
              <a:cs typeface="Arial" panose="020B0604020202020204" pitchFamily="34" charset="0"/>
            </a:endParaRPr>
          </a:p>
          <a:p>
            <a:pPr>
              <a:spcBef>
                <a:spcPct val="0"/>
              </a:spcBef>
              <a:buFontTx/>
              <a:buNone/>
            </a:pPr>
            <a:endParaRPr lang="en-US" altLang="en-US" sz="800" b="1">
              <a:solidFill>
                <a:srgbClr val="0000FF"/>
              </a:solidFill>
              <a:latin typeface="Arial" panose="020B0604020202020204" pitchFamily="34" charset="0"/>
              <a:cs typeface="Arial" panose="020B0604020202020204" pitchFamily="34" charset="0"/>
            </a:endParaRPr>
          </a:p>
          <a:p>
            <a:pPr>
              <a:spcBef>
                <a:spcPct val="0"/>
              </a:spcBef>
              <a:buFontTx/>
              <a:buNone/>
            </a:pPr>
            <a:endParaRPr lang="en-US" altLang="en-US" sz="800" b="1">
              <a:solidFill>
                <a:srgbClr val="0000FF"/>
              </a:solidFill>
              <a:latin typeface="Arial" panose="020B0604020202020204" pitchFamily="34" charset="0"/>
              <a:cs typeface="Arial" panose="020B0604020202020204" pitchFamily="34" charset="0"/>
            </a:endParaRPr>
          </a:p>
          <a:p>
            <a:pPr>
              <a:spcBef>
                <a:spcPct val="0"/>
              </a:spcBef>
              <a:buFontTx/>
              <a:buNone/>
            </a:pPr>
            <a:r>
              <a:rPr lang="en-US" altLang="en-US" sz="2200" b="1">
                <a:solidFill>
                  <a:srgbClr val="FF0000"/>
                </a:solidFill>
                <a:latin typeface="Arial" panose="020B0604020202020204" pitchFamily="34" charset="0"/>
                <a:cs typeface="Arial" panose="020B0604020202020204" pitchFamily="34" charset="0"/>
              </a:rPr>
              <a:t>			Claims are:</a:t>
            </a:r>
          </a:p>
          <a:p>
            <a:pPr lvl="3">
              <a:spcBef>
                <a:spcPct val="0"/>
              </a:spcBef>
              <a:buFontTx/>
              <a:buAutoNum type="arabicParenR"/>
            </a:pPr>
            <a:r>
              <a:rPr lang="en-US" altLang="en-US" sz="2200" b="1">
                <a:solidFill>
                  <a:srgbClr val="FF0000"/>
                </a:solidFill>
                <a:latin typeface="Arial" panose="020B0604020202020204" pitchFamily="34" charset="0"/>
                <a:cs typeface="Arial" panose="020B0604020202020204" pitchFamily="34" charset="0"/>
              </a:rPr>
              <a:t>Water insoluble (can’t leach out)</a:t>
            </a:r>
          </a:p>
          <a:p>
            <a:pPr lvl="3">
              <a:spcBef>
                <a:spcPct val="0"/>
              </a:spcBef>
              <a:buFontTx/>
              <a:buAutoNum type="arabicParenR"/>
            </a:pPr>
            <a:r>
              <a:rPr lang="en-US" altLang="en-US" sz="2200" b="1">
                <a:solidFill>
                  <a:srgbClr val="FF0000"/>
                </a:solidFill>
                <a:latin typeface="Arial" panose="020B0604020202020204" pitchFamily="34" charset="0"/>
                <a:cs typeface="Arial" panose="020B0604020202020204" pitchFamily="34" charset="0"/>
              </a:rPr>
              <a:t>Easily survive minutes of curing light </a:t>
            </a:r>
          </a:p>
          <a:p>
            <a:pPr lvl="3">
              <a:spcBef>
                <a:spcPct val="0"/>
              </a:spcBef>
              <a:buFontTx/>
              <a:buAutoNum type="arabicParenR"/>
            </a:pPr>
            <a:r>
              <a:rPr lang="en-US" altLang="en-US" sz="2200" b="1">
                <a:solidFill>
                  <a:srgbClr val="FF0000"/>
                </a:solidFill>
                <a:latin typeface="Arial" panose="020B0604020202020204" pitchFamily="34" charset="0"/>
                <a:cs typeface="Arial" panose="020B0604020202020204" pitchFamily="34" charset="0"/>
              </a:rPr>
              <a:t>Demonstrate antimicrobial activity</a:t>
            </a:r>
          </a:p>
          <a:p>
            <a:pPr lvl="3">
              <a:spcBef>
                <a:spcPct val="0"/>
              </a:spcBef>
              <a:buFontTx/>
              <a:buAutoNum type="arabicParenR"/>
            </a:pPr>
            <a:r>
              <a:rPr lang="en-US" altLang="en-US" sz="2200" b="1">
                <a:solidFill>
                  <a:srgbClr val="FF0000"/>
                </a:solidFill>
                <a:latin typeface="Arial" panose="020B0604020202020204" pitchFamily="34" charset="0"/>
                <a:cs typeface="Arial" panose="020B0604020202020204" pitchFamily="34" charset="0"/>
              </a:rPr>
              <a:t>Thermally stable up to 150</a:t>
            </a:r>
            <a:r>
              <a:rPr lang="en-US" altLang="en-US" sz="2200" b="1" baseline="30000">
                <a:solidFill>
                  <a:srgbClr val="FF0000"/>
                </a:solidFill>
                <a:latin typeface="Arial" panose="020B0604020202020204" pitchFamily="34" charset="0"/>
                <a:cs typeface="Arial" panose="020B0604020202020204" pitchFamily="34" charset="0"/>
              </a:rPr>
              <a:t>o</a:t>
            </a:r>
            <a:r>
              <a:rPr lang="en-US" altLang="en-US" sz="2200" b="1">
                <a:solidFill>
                  <a:srgbClr val="FF0000"/>
                </a:solidFill>
                <a:latin typeface="Arial" panose="020B0604020202020204" pitchFamily="34" charset="0"/>
                <a:cs typeface="Arial" panose="020B0604020202020204" pitchFamily="34" charset="0"/>
              </a:rPr>
              <a:t>C</a:t>
            </a:r>
            <a:endParaRPr lang="en-US" altLang="en-US" sz="2200">
              <a:solidFill>
                <a:srgbClr val="FF0000"/>
              </a:solidFill>
              <a:latin typeface="Arial" panose="020B0604020202020204" pitchFamily="34" charset="0"/>
              <a:cs typeface="Arial" panose="020B0604020202020204" pitchFamily="34" charset="0"/>
            </a:endParaRPr>
          </a:p>
        </p:txBody>
      </p:sp>
      <p:sp>
        <p:nvSpPr>
          <p:cNvPr id="5" name="Rectangle 4"/>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1457076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1787740" y="2743201"/>
            <a:ext cx="862287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3600" b="1">
                <a:solidFill>
                  <a:srgbClr val="990099"/>
                </a:solidFill>
                <a:latin typeface="Arial" panose="020B0604020202020204" pitchFamily="34" charset="0"/>
              </a:rPr>
              <a:t>1D conducting coordination polymers </a:t>
            </a:r>
          </a:p>
          <a:p>
            <a:pPr algn="ctr">
              <a:spcBef>
                <a:spcPct val="0"/>
              </a:spcBef>
              <a:buFontTx/>
              <a:buNone/>
            </a:pPr>
            <a:endParaRPr lang="en-US" altLang="en-US" sz="2400" b="1" i="1">
              <a:solidFill>
                <a:schemeClr val="accent2"/>
              </a:solidFill>
              <a:latin typeface="Arial" panose="020B0604020202020204" pitchFamily="34" charset="0"/>
            </a:endParaRPr>
          </a:p>
          <a:p>
            <a:pPr algn="ctr">
              <a:spcBef>
                <a:spcPct val="0"/>
              </a:spcBef>
              <a:buFontTx/>
              <a:buNone/>
            </a:pPr>
            <a:endParaRPr lang="en-US" altLang="en-US" sz="2400" b="1" i="1">
              <a:solidFill>
                <a:schemeClr val="accent2"/>
              </a:solidFill>
              <a:latin typeface="Arial" panose="020B0604020202020204" pitchFamily="34" charset="0"/>
            </a:endParaRPr>
          </a:p>
          <a:p>
            <a:pPr algn="ctr">
              <a:spcBef>
                <a:spcPct val="0"/>
              </a:spcBef>
            </a:pPr>
            <a:r>
              <a:rPr lang="en-US" altLang="en-US" sz="2400" b="1" i="1">
                <a:solidFill>
                  <a:schemeClr val="accent2"/>
                </a:solidFill>
                <a:latin typeface="Arial" panose="020B0604020202020204" pitchFamily="34" charset="0"/>
              </a:rPr>
              <a:t> Pt(II/IV) mixed valence “poker chips” stacks</a:t>
            </a:r>
          </a:p>
          <a:p>
            <a:pPr algn="ctr">
              <a:spcBef>
                <a:spcPct val="0"/>
              </a:spcBef>
              <a:buFontTx/>
              <a:buNone/>
            </a:pPr>
            <a:endParaRPr lang="en-US" altLang="en-US" sz="1800" b="1" i="1">
              <a:solidFill>
                <a:srgbClr val="FF0000"/>
              </a:solidFill>
              <a:latin typeface="Arial" panose="020B0604020202020204" pitchFamily="34" charset="0"/>
            </a:endParaRPr>
          </a:p>
        </p:txBody>
      </p:sp>
      <p:sp>
        <p:nvSpPr>
          <p:cNvPr id="116739" name="Rectangle 6"/>
          <p:cNvSpPr>
            <a:spLocks noChangeArrowheads="1"/>
          </p:cNvSpPr>
          <p:nvPr/>
        </p:nvSpPr>
        <p:spPr bwMode="auto">
          <a:xfrm>
            <a:off x="2209800" y="609600"/>
            <a:ext cx="990600" cy="914400"/>
          </a:xfrm>
          <a:prstGeom prst="rect">
            <a:avLst/>
          </a:prstGeom>
          <a:solidFill>
            <a:srgbClr val="FFCC00"/>
          </a:solidFill>
          <a:ln w="28575">
            <a:solidFill>
              <a:srgbClr val="FF00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4800">
                <a:latin typeface="Arial Rounded MT Bold" panose="020F0704030504030204" pitchFamily="34" charset="0"/>
              </a:rPr>
              <a:t>3</a:t>
            </a:r>
            <a:endParaRPr lang="en-US" altLang="en-US" sz="2400"/>
          </a:p>
        </p:txBody>
      </p:sp>
      <p:sp>
        <p:nvSpPr>
          <p:cNvPr id="5" name="Rectangle 4"/>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3440508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6" descr="Pt-PiPCO-solid_CROPP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371600"/>
            <a:ext cx="274320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7" name="Picture 7" descr="Pt-MCO-solid_CROPP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219201"/>
            <a:ext cx="2819400"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8788" name="Object 8"/>
          <p:cNvGraphicFramePr>
            <a:graphicFrameLocks noChangeAspect="1"/>
          </p:cNvGraphicFramePr>
          <p:nvPr/>
        </p:nvGraphicFramePr>
        <p:xfrm>
          <a:off x="2743200" y="152400"/>
          <a:ext cx="2730500" cy="1066800"/>
        </p:xfrm>
        <a:graphic>
          <a:graphicData uri="http://schemas.openxmlformats.org/presentationml/2006/ole">
            <mc:AlternateContent xmlns:mc="http://schemas.openxmlformats.org/markup-compatibility/2006">
              <mc:Choice xmlns:v="urn:schemas-microsoft-com:vml" Requires="v">
                <p:oleObj spid="_x0000_s7239" name="CS ChemDraw Drawing" r:id="rId5" imgW="3069336" imgH="1200912" progId="ChemDraw.Document.6.0">
                  <p:embed/>
                </p:oleObj>
              </mc:Choice>
              <mc:Fallback>
                <p:oleObj name="CS ChemDraw Drawing" r:id="rId5" imgW="3069336" imgH="1200912" progId="ChemDraw.Document.6.0">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152400"/>
                        <a:ext cx="2730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8789" name="Object 9"/>
          <p:cNvGraphicFramePr>
            <a:graphicFrameLocks noChangeAspect="1"/>
          </p:cNvGraphicFramePr>
          <p:nvPr/>
        </p:nvGraphicFramePr>
        <p:xfrm>
          <a:off x="7162800" y="381000"/>
          <a:ext cx="2643188" cy="1066800"/>
        </p:xfrm>
        <a:graphic>
          <a:graphicData uri="http://schemas.openxmlformats.org/presentationml/2006/ole">
            <mc:AlternateContent xmlns:mc="http://schemas.openxmlformats.org/markup-compatibility/2006">
              <mc:Choice xmlns:v="urn:schemas-microsoft-com:vml" Requires="v">
                <p:oleObj spid="_x0000_s7240" name="CS ChemDraw Drawing" r:id="rId7" imgW="2973324" imgH="1200912" progId="ChemDraw.Document.6.0">
                  <p:embed/>
                </p:oleObj>
              </mc:Choice>
              <mc:Fallback>
                <p:oleObj name="CS ChemDraw Drawing" r:id="rId7" imgW="2973324" imgH="1200912" progId="ChemDraw.Document.6.0">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2800" y="381000"/>
                        <a:ext cx="2643188"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790" name="Rectangle 8"/>
          <p:cNvSpPr>
            <a:spLocks noChangeArrowheads="1"/>
          </p:cNvSpPr>
          <p:nvPr/>
        </p:nvSpPr>
        <p:spPr bwMode="auto">
          <a:xfrm>
            <a:off x="5105400" y="1219200"/>
            <a:ext cx="838200" cy="533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18791" name="Rectangle 9"/>
          <p:cNvSpPr>
            <a:spLocks noChangeArrowheads="1"/>
          </p:cNvSpPr>
          <p:nvPr/>
        </p:nvSpPr>
        <p:spPr bwMode="auto">
          <a:xfrm>
            <a:off x="9296400" y="609600"/>
            <a:ext cx="838200" cy="533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aphicFrame>
        <p:nvGraphicFramePr>
          <p:cNvPr id="118792" name="Object 8"/>
          <p:cNvGraphicFramePr>
            <a:graphicFrameLocks noChangeAspect="1"/>
          </p:cNvGraphicFramePr>
          <p:nvPr/>
        </p:nvGraphicFramePr>
        <p:xfrm>
          <a:off x="1828801" y="4343400"/>
          <a:ext cx="7534275" cy="1905000"/>
        </p:xfrm>
        <a:graphic>
          <a:graphicData uri="http://schemas.openxmlformats.org/presentationml/2006/ole">
            <mc:AlternateContent xmlns:mc="http://schemas.openxmlformats.org/markup-compatibility/2006">
              <mc:Choice xmlns:v="urn:schemas-microsoft-com:vml" Requires="v">
                <p:oleObj spid="_x0000_s7241" name="CS ChemDraw Drawing" r:id="rId9" imgW="6160008" imgH="1557528" progId="ChemDraw.Document.6.0">
                  <p:embed/>
                </p:oleObj>
              </mc:Choice>
              <mc:Fallback>
                <p:oleObj name="CS ChemDraw Drawing" r:id="rId9" imgW="6160008" imgH="1557528" progId="ChemDraw.Document.6.0">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28801" y="4343400"/>
                        <a:ext cx="75342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793" name="Rectangle 11"/>
          <p:cNvSpPr>
            <a:spLocks noChangeArrowheads="1"/>
          </p:cNvSpPr>
          <p:nvPr/>
        </p:nvSpPr>
        <p:spPr bwMode="auto">
          <a:xfrm>
            <a:off x="4876800" y="609600"/>
            <a:ext cx="838200" cy="5334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2" name="Rectangle 11"/>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1819391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1"/>
          <p:cNvSpPr>
            <a:spLocks noChangeArrowheads="1"/>
          </p:cNvSpPr>
          <p:nvPr/>
        </p:nvSpPr>
        <p:spPr bwMode="auto">
          <a:xfrm>
            <a:off x="1524001" y="22075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nvGrpSpPr>
          <p:cNvPr id="120835" name="Group 5"/>
          <p:cNvGrpSpPr>
            <a:grpSpLocks noChangeAspect="1"/>
          </p:cNvGrpSpPr>
          <p:nvPr/>
        </p:nvGrpSpPr>
        <p:grpSpPr bwMode="auto">
          <a:xfrm>
            <a:off x="2209800" y="990600"/>
            <a:ext cx="5988024" cy="1981200"/>
            <a:chOff x="2527" y="1320"/>
            <a:chExt cx="11160" cy="3715"/>
          </a:xfrm>
        </p:grpSpPr>
        <p:sp>
          <p:nvSpPr>
            <p:cNvPr id="120850" name="AutoShape 20"/>
            <p:cNvSpPr>
              <a:spLocks noChangeAspect="1" noChangeArrowheads="1" noTextEdit="1"/>
            </p:cNvSpPr>
            <p:nvPr/>
          </p:nvSpPr>
          <p:spPr bwMode="auto">
            <a:xfrm>
              <a:off x="2527" y="1320"/>
              <a:ext cx="11077" cy="3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120851" name="Picture 19"/>
            <p:cNvPicPr>
              <a:picLocks noChangeAspect="1" noChangeArrowheads="1"/>
            </p:cNvPicPr>
            <p:nvPr/>
          </p:nvPicPr>
          <p:blipFill>
            <a:blip r:embed="rId3">
              <a:extLst>
                <a:ext uri="{28A0092B-C50C-407E-A947-70E740481C1C}">
                  <a14:useLocalDpi xmlns:a14="http://schemas.microsoft.com/office/drawing/2010/main" val="0"/>
                </a:ext>
              </a:extLst>
            </a:blip>
            <a:srcRect r="10786"/>
            <a:stretch>
              <a:fillRect/>
            </a:stretch>
          </p:blipFill>
          <p:spPr bwMode="auto">
            <a:xfrm>
              <a:off x="10079" y="1506"/>
              <a:ext cx="3525" cy="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52"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 y="1784"/>
              <a:ext cx="2615" cy="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53"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6" y="1784"/>
              <a:ext cx="2616" cy="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54" name="Picture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6" y="1784"/>
              <a:ext cx="2615" cy="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55" name="Line 15"/>
            <p:cNvSpPr>
              <a:spLocks noChangeShapeType="1"/>
            </p:cNvSpPr>
            <p:nvPr/>
          </p:nvSpPr>
          <p:spPr bwMode="auto">
            <a:xfrm>
              <a:off x="11942" y="2156"/>
              <a:ext cx="0" cy="1058"/>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0856" name="Text Box 14"/>
            <p:cNvSpPr txBox="1">
              <a:spLocks noChangeArrowheads="1"/>
            </p:cNvSpPr>
            <p:nvPr/>
          </p:nvSpPr>
          <p:spPr bwMode="auto">
            <a:xfrm>
              <a:off x="11296" y="2249"/>
              <a:ext cx="887"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9436" tIns="29718" rIns="59436" bIns="2971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800" b="1">
                  <a:solidFill>
                    <a:srgbClr val="000000"/>
                  </a:solidFill>
                  <a:latin typeface="Arial" panose="020B0604020202020204" pitchFamily="34" charset="0"/>
                  <a:ea typeface="Times New Roman" panose="02020603050405020304" pitchFamily="18" charset="0"/>
                  <a:cs typeface="Arial" panose="020B0604020202020204" pitchFamily="34" charset="0"/>
                </a:rPr>
                <a:t>264 nm</a:t>
              </a:r>
              <a:endParaRPr lang="en-US" altLang="en-US" sz="2400">
                <a:ea typeface="Times New Roman" panose="02020603050405020304" pitchFamily="18" charset="0"/>
                <a:cs typeface="Arial" panose="020B0604020202020204" pitchFamily="34" charset="0"/>
              </a:endParaRPr>
            </a:p>
          </p:txBody>
        </p:sp>
        <p:sp>
          <p:nvSpPr>
            <p:cNvPr id="120857" name="Line 13"/>
            <p:cNvSpPr>
              <a:spLocks noChangeShapeType="1"/>
            </p:cNvSpPr>
            <p:nvPr/>
          </p:nvSpPr>
          <p:spPr bwMode="auto">
            <a:xfrm>
              <a:off x="8527" y="3457"/>
              <a:ext cx="739" cy="464"/>
            </a:xfrm>
            <a:prstGeom prst="line">
              <a:avLst/>
            </a:prstGeom>
            <a:noFill/>
            <a:ln w="2857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58" name="Text Box 12"/>
            <p:cNvSpPr txBox="1">
              <a:spLocks noChangeArrowheads="1"/>
            </p:cNvSpPr>
            <p:nvPr/>
          </p:nvSpPr>
          <p:spPr bwMode="auto">
            <a:xfrm>
              <a:off x="5388" y="4386"/>
              <a:ext cx="3139" cy="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9436" tIns="29718" rIns="59436" bIns="2971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800">
                  <a:solidFill>
                    <a:srgbClr val="000000"/>
                  </a:solidFill>
                  <a:latin typeface="Arial" panose="020B0604020202020204" pitchFamily="34" charset="0"/>
                  <a:ea typeface="Times New Roman" panose="02020603050405020304" pitchFamily="18" charset="0"/>
                  <a:cs typeface="Arial" panose="020B0604020202020204" pitchFamily="34" charset="0"/>
                </a:rPr>
                <a:t>Average current=12.3 nA</a:t>
              </a:r>
              <a:endParaRPr lang="en-US" altLang="en-US" sz="2400">
                <a:ea typeface="Times New Roman" panose="02020603050405020304" pitchFamily="18" charset="0"/>
                <a:cs typeface="Arial" panose="020B0604020202020204" pitchFamily="34" charset="0"/>
              </a:endParaRPr>
            </a:p>
          </p:txBody>
        </p:sp>
        <p:sp>
          <p:nvSpPr>
            <p:cNvPr id="120859" name="Text Box 11"/>
            <p:cNvSpPr txBox="1">
              <a:spLocks noChangeArrowheads="1"/>
            </p:cNvSpPr>
            <p:nvPr/>
          </p:nvSpPr>
          <p:spPr bwMode="auto">
            <a:xfrm>
              <a:off x="2897" y="1412"/>
              <a:ext cx="1819"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9436" tIns="29718" rIns="59436" bIns="2971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800" b="1">
                  <a:solidFill>
                    <a:srgbClr val="000000"/>
                  </a:solidFill>
                  <a:latin typeface="Arial" panose="020B0604020202020204" pitchFamily="34" charset="0"/>
                  <a:ea typeface="Times New Roman" panose="02020603050405020304" pitchFamily="18" charset="0"/>
                  <a:cs typeface="Arial" panose="020B0604020202020204" pitchFamily="34" charset="0"/>
                </a:rPr>
                <a:t>Deflection image</a:t>
              </a:r>
              <a:r>
                <a:rPr lang="en-US" altLang="en-US" sz="900" b="1">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altLang="en-US" sz="2400">
                <a:ea typeface="Times New Roman" panose="02020603050405020304" pitchFamily="18" charset="0"/>
                <a:cs typeface="Arial" panose="020B0604020202020204" pitchFamily="34" charset="0"/>
              </a:endParaRPr>
            </a:p>
          </p:txBody>
        </p:sp>
        <p:sp>
          <p:nvSpPr>
            <p:cNvPr id="120860" name="Text Box 10"/>
            <p:cNvSpPr txBox="1">
              <a:spLocks noChangeArrowheads="1"/>
            </p:cNvSpPr>
            <p:nvPr/>
          </p:nvSpPr>
          <p:spPr bwMode="auto">
            <a:xfrm>
              <a:off x="8435" y="1412"/>
              <a:ext cx="199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9436" tIns="29718" rIns="59436" bIns="2971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800" b="1">
                  <a:solidFill>
                    <a:srgbClr val="000000"/>
                  </a:solidFill>
                  <a:latin typeface="Arial" panose="020B0604020202020204" pitchFamily="34" charset="0"/>
                  <a:ea typeface="Times New Roman" panose="02020603050405020304" pitchFamily="18" charset="0"/>
                  <a:cs typeface="Arial" panose="020B0604020202020204" pitchFamily="34" charset="0"/>
                </a:rPr>
                <a:t>Topography image </a:t>
              </a:r>
              <a:endParaRPr lang="en-US" altLang="en-US" sz="2400">
                <a:ea typeface="Times New Roman" panose="02020603050405020304" pitchFamily="18" charset="0"/>
                <a:cs typeface="Arial" panose="020B0604020202020204" pitchFamily="34" charset="0"/>
              </a:endParaRPr>
            </a:p>
          </p:txBody>
        </p:sp>
        <p:sp>
          <p:nvSpPr>
            <p:cNvPr id="120861" name="Text Box 9"/>
            <p:cNvSpPr txBox="1">
              <a:spLocks noChangeArrowheads="1"/>
            </p:cNvSpPr>
            <p:nvPr/>
          </p:nvSpPr>
          <p:spPr bwMode="auto">
            <a:xfrm>
              <a:off x="5850" y="1412"/>
              <a:ext cx="1583"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9436" tIns="29718" rIns="59436" bIns="2971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800" b="1">
                  <a:solidFill>
                    <a:srgbClr val="000000"/>
                  </a:solidFill>
                  <a:latin typeface="Arial" panose="020B0604020202020204" pitchFamily="34" charset="0"/>
                  <a:ea typeface="Times New Roman" panose="02020603050405020304" pitchFamily="18" charset="0"/>
                  <a:cs typeface="Arial" panose="020B0604020202020204" pitchFamily="34" charset="0"/>
                </a:rPr>
                <a:t>Current image</a:t>
              </a:r>
              <a:r>
                <a:rPr lang="en-US" altLang="en-US" sz="900" b="1">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altLang="en-US" sz="2400">
                <a:ea typeface="Times New Roman" panose="02020603050405020304" pitchFamily="18" charset="0"/>
                <a:cs typeface="Arial" panose="020B0604020202020204" pitchFamily="34" charset="0"/>
              </a:endParaRPr>
            </a:p>
          </p:txBody>
        </p:sp>
        <p:sp>
          <p:nvSpPr>
            <p:cNvPr id="120862" name="Text Box 8"/>
            <p:cNvSpPr txBox="1">
              <a:spLocks noChangeArrowheads="1"/>
            </p:cNvSpPr>
            <p:nvPr/>
          </p:nvSpPr>
          <p:spPr bwMode="auto">
            <a:xfrm>
              <a:off x="8249" y="4386"/>
              <a:ext cx="2279"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9436" tIns="29718" rIns="59436" bIns="2971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800">
                  <a:solidFill>
                    <a:srgbClr val="000000"/>
                  </a:solidFill>
                  <a:latin typeface="Arial" panose="020B0604020202020204" pitchFamily="34" charset="0"/>
                  <a:ea typeface="Times New Roman" panose="02020603050405020304" pitchFamily="18" charset="0"/>
                  <a:cs typeface="Arial" panose="020B0604020202020204" pitchFamily="34" charset="0"/>
                </a:rPr>
                <a:t>Scan size: 2.5 × 2.5 </a:t>
              </a:r>
              <a:r>
                <a:rPr lang="en-US" altLang="en-US" sz="800">
                  <a:solidFill>
                    <a:srgbClr val="000000"/>
                  </a:solidFill>
                  <a:ea typeface="Times New Roman" panose="02020603050405020304" pitchFamily="18" charset="0"/>
                  <a:cs typeface="Symbol" panose="05050102010706020507" pitchFamily="18" charset="2"/>
                </a:rPr>
                <a:t>m</a:t>
              </a:r>
              <a:r>
                <a:rPr lang="en-US" altLang="en-US" sz="800">
                  <a:solidFill>
                    <a:srgbClr val="000000"/>
                  </a:solidFill>
                  <a:latin typeface="Arial" panose="020B0604020202020204" pitchFamily="34" charset="0"/>
                  <a:ea typeface="Times New Roman" panose="02020603050405020304" pitchFamily="18" charset="0"/>
                  <a:cs typeface="Arial" panose="020B0604020202020204" pitchFamily="34" charset="0"/>
                </a:rPr>
                <a:t>m</a:t>
              </a:r>
              <a:endParaRPr lang="en-US" altLang="en-US" sz="2400"/>
            </a:p>
          </p:txBody>
        </p:sp>
        <p:sp>
          <p:nvSpPr>
            <p:cNvPr id="120863" name="Rectangle 7"/>
            <p:cNvSpPr>
              <a:spLocks noChangeArrowheads="1"/>
            </p:cNvSpPr>
            <p:nvPr/>
          </p:nvSpPr>
          <p:spPr bwMode="auto">
            <a:xfrm>
              <a:off x="11184" y="4273"/>
              <a:ext cx="2503"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9436" tIns="29718" rIns="59436" bIns="2971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n-US" sz="1200" b="1">
                  <a:solidFill>
                    <a:srgbClr val="000000"/>
                  </a:solidFill>
                  <a:latin typeface="Arial" panose="020B0604020202020204" pitchFamily="34" charset="0"/>
                  <a:ea typeface="Times New Roman" panose="02020603050405020304" pitchFamily="18" charset="0"/>
                  <a:cs typeface="Arial" panose="020B0604020202020204" pitchFamily="34" charset="0"/>
                </a:rPr>
                <a:t>σ</a:t>
              </a:r>
              <a:r>
                <a:rPr lang="en-US" altLang="en-US" sz="1200" b="1" baseline="-30000">
                  <a:solidFill>
                    <a:srgbClr val="000000"/>
                  </a:solidFill>
                  <a:latin typeface="Arial" panose="020B0604020202020204" pitchFamily="34" charset="0"/>
                  <a:ea typeface="Times New Roman" panose="02020603050405020304" pitchFamily="18" charset="0"/>
                  <a:cs typeface="Arial" panose="020B0604020202020204" pitchFamily="34" charset="0"/>
                </a:rPr>
                <a:t>ave</a:t>
              </a:r>
              <a:r>
                <a:rPr lang="en-US" altLang="en-US" sz="1200" b="1">
                  <a:solidFill>
                    <a:srgbClr val="000000"/>
                  </a:solidFill>
                  <a:latin typeface="Arial" panose="020B0604020202020204" pitchFamily="34" charset="0"/>
                  <a:ea typeface="Times New Roman" panose="02020603050405020304" pitchFamily="18" charset="0"/>
                  <a:cs typeface="Arial" panose="020B0604020202020204" pitchFamily="34" charset="0"/>
                </a:rPr>
                <a:t>= 33.3 [</a:t>
              </a:r>
              <a:r>
                <a:rPr lang="en-US" altLang="en-US" sz="1200" b="1" i="1">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US" altLang="en-US" sz="1200" b="1">
                  <a:solidFill>
                    <a:srgbClr val="000000"/>
                  </a:solidFill>
                  <a:latin typeface="Arial" panose="020B0604020202020204" pitchFamily="34" charset="0"/>
                  <a:ea typeface="Times New Roman" panose="02020603050405020304" pitchFamily="18" charset="0"/>
                  <a:cs typeface="Arial" panose="020B0604020202020204" pitchFamily="34" charset="0"/>
                </a:rPr>
                <a:t>/cm]</a:t>
              </a:r>
              <a:endParaRPr lang="en-US" altLang="en-US" sz="1200">
                <a:ea typeface="Times New Roman" panose="02020603050405020304" pitchFamily="18" charset="0"/>
                <a:cs typeface="Arial" panose="020B0604020202020204" pitchFamily="34" charset="0"/>
              </a:endParaRPr>
            </a:p>
          </p:txBody>
        </p:sp>
        <p:sp>
          <p:nvSpPr>
            <p:cNvPr id="120864" name="Text Box 6"/>
            <p:cNvSpPr txBox="1">
              <a:spLocks noChangeArrowheads="1"/>
            </p:cNvSpPr>
            <p:nvPr/>
          </p:nvSpPr>
          <p:spPr bwMode="auto">
            <a:xfrm>
              <a:off x="11388" y="1320"/>
              <a:ext cx="1532" cy="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9436" tIns="29718" rIns="59436" bIns="29718">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800" b="1">
                  <a:solidFill>
                    <a:srgbClr val="000000"/>
                  </a:solidFill>
                  <a:latin typeface="Arial" panose="020B0604020202020204" pitchFamily="34" charset="0"/>
                  <a:ea typeface="Times New Roman" panose="02020603050405020304" pitchFamily="18" charset="0"/>
                  <a:cs typeface="Arial" panose="020B0604020202020204" pitchFamily="34" charset="0"/>
                </a:rPr>
                <a:t>Tip travel, nm</a:t>
              </a:r>
              <a:r>
                <a:rPr lang="en-US" altLang="en-US" sz="900" b="1">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altLang="en-US" sz="2400">
                <a:ea typeface="Times New Roman" panose="02020603050405020304" pitchFamily="18" charset="0"/>
                <a:cs typeface="Arial" panose="020B0604020202020204" pitchFamily="34" charset="0"/>
              </a:endParaRPr>
            </a:p>
          </p:txBody>
        </p:sp>
      </p:grpSp>
      <p:sp>
        <p:nvSpPr>
          <p:cNvPr id="120836" name="Rectangle 30"/>
          <p:cNvSpPr>
            <a:spLocks noChangeArrowheads="1"/>
          </p:cNvSpPr>
          <p:nvPr/>
        </p:nvSpPr>
        <p:spPr bwMode="auto">
          <a:xfrm>
            <a:off x="1524001" y="41887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20837" name="Text Box 31"/>
          <p:cNvSpPr txBox="1">
            <a:spLocks noChangeArrowheads="1"/>
          </p:cNvSpPr>
          <p:nvPr/>
        </p:nvSpPr>
        <p:spPr bwMode="auto">
          <a:xfrm>
            <a:off x="2133600" y="228600"/>
            <a:ext cx="8020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a:solidFill>
                  <a:srgbClr val="0000FF"/>
                </a:solidFill>
                <a:latin typeface="Arial" panose="020B0604020202020204" pitchFamily="34" charset="0"/>
              </a:rPr>
              <a:t>Electrical conductivity of solid samples (AFM method)</a:t>
            </a:r>
          </a:p>
        </p:txBody>
      </p:sp>
      <p:sp>
        <p:nvSpPr>
          <p:cNvPr id="120838" name="Text Box 32"/>
          <p:cNvSpPr txBox="1">
            <a:spLocks noChangeArrowheads="1"/>
          </p:cNvSpPr>
          <p:nvPr/>
        </p:nvSpPr>
        <p:spPr bwMode="auto">
          <a:xfrm>
            <a:off x="8382001" y="2438400"/>
            <a:ext cx="12891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990099"/>
                </a:solidFill>
                <a:latin typeface="Arial" panose="020B0604020202020204" pitchFamily="34" charset="0"/>
              </a:rPr>
              <a:t>Pt(MCO)</a:t>
            </a:r>
            <a:r>
              <a:rPr lang="en-US" altLang="en-US" sz="2000" baseline="-25000">
                <a:solidFill>
                  <a:srgbClr val="990099"/>
                </a:solidFill>
                <a:latin typeface="Arial" panose="020B0604020202020204" pitchFamily="34" charset="0"/>
              </a:rPr>
              <a:t>2</a:t>
            </a:r>
          </a:p>
        </p:txBody>
      </p:sp>
      <p:sp>
        <p:nvSpPr>
          <p:cNvPr id="120839" name="Rectangle 34"/>
          <p:cNvSpPr>
            <a:spLocks noChangeArrowheads="1"/>
          </p:cNvSpPr>
          <p:nvPr/>
        </p:nvSpPr>
        <p:spPr bwMode="auto">
          <a:xfrm>
            <a:off x="6858001" y="2971800"/>
            <a:ext cx="13954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n-US" sz="1200" b="1">
                <a:solidFill>
                  <a:srgbClr val="000000"/>
                </a:solidFill>
                <a:latin typeface="Arial" panose="020B0604020202020204" pitchFamily="34" charset="0"/>
              </a:rPr>
              <a:t>σ</a:t>
            </a:r>
            <a:r>
              <a:rPr lang="en-US" altLang="en-US" sz="1200" b="1" baseline="-25000">
                <a:solidFill>
                  <a:srgbClr val="000000"/>
                </a:solidFill>
                <a:latin typeface="Arial" panose="020B0604020202020204" pitchFamily="34" charset="0"/>
              </a:rPr>
              <a:t>ave</a:t>
            </a:r>
            <a:r>
              <a:rPr lang="en-US" altLang="en-US" sz="1200" b="1">
                <a:solidFill>
                  <a:srgbClr val="000000"/>
                </a:solidFill>
                <a:latin typeface="Arial" panose="020B0604020202020204" pitchFamily="34" charset="0"/>
              </a:rPr>
              <a:t>= 22.8 [</a:t>
            </a:r>
            <a:r>
              <a:rPr lang="en-US" altLang="en-US" sz="1200" b="1" i="1">
                <a:solidFill>
                  <a:srgbClr val="000000"/>
                </a:solidFill>
                <a:latin typeface="Arial" panose="020B0604020202020204" pitchFamily="34" charset="0"/>
              </a:rPr>
              <a:t>S</a:t>
            </a:r>
            <a:r>
              <a:rPr lang="en-US" altLang="en-US" sz="1200" b="1">
                <a:solidFill>
                  <a:srgbClr val="000000"/>
                </a:solidFill>
                <a:latin typeface="Arial" panose="020B0604020202020204" pitchFamily="34" charset="0"/>
              </a:rPr>
              <a:t>/cm]</a:t>
            </a:r>
          </a:p>
        </p:txBody>
      </p:sp>
      <p:sp>
        <p:nvSpPr>
          <p:cNvPr id="120840" name="Text Box 35"/>
          <p:cNvSpPr txBox="1">
            <a:spLocks noChangeArrowheads="1"/>
          </p:cNvSpPr>
          <p:nvPr/>
        </p:nvSpPr>
        <p:spPr bwMode="auto">
          <a:xfrm>
            <a:off x="8382000" y="2895601"/>
            <a:ext cx="1600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solidFill>
                  <a:srgbClr val="990099"/>
                </a:solidFill>
                <a:latin typeface="Arial" panose="020B0604020202020204" pitchFamily="34" charset="0"/>
              </a:rPr>
              <a:t>Pt(PiPCO)</a:t>
            </a:r>
            <a:r>
              <a:rPr lang="en-US" altLang="en-US" sz="2000" baseline="-25000">
                <a:solidFill>
                  <a:srgbClr val="990099"/>
                </a:solidFill>
                <a:latin typeface="Arial" panose="020B0604020202020204" pitchFamily="34" charset="0"/>
              </a:rPr>
              <a:t>2</a:t>
            </a:r>
          </a:p>
        </p:txBody>
      </p:sp>
      <p:sp>
        <p:nvSpPr>
          <p:cNvPr id="120841" name="Rectangle 37"/>
          <p:cNvSpPr>
            <a:spLocks noChangeArrowheads="1"/>
          </p:cNvSpPr>
          <p:nvPr/>
        </p:nvSpPr>
        <p:spPr bwMode="auto">
          <a:xfrm>
            <a:off x="1524001" y="2093269"/>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aphicFrame>
        <p:nvGraphicFramePr>
          <p:cNvPr id="120842" name="Object 36"/>
          <p:cNvGraphicFramePr>
            <a:graphicFrameLocks noChangeAspect="1"/>
          </p:cNvGraphicFramePr>
          <p:nvPr/>
        </p:nvGraphicFramePr>
        <p:xfrm>
          <a:off x="3962400" y="3581400"/>
          <a:ext cx="3429000" cy="2762250"/>
        </p:xfrm>
        <a:graphic>
          <a:graphicData uri="http://schemas.openxmlformats.org/presentationml/2006/ole">
            <mc:AlternateContent xmlns:mc="http://schemas.openxmlformats.org/markup-compatibility/2006">
              <mc:Choice xmlns:v="urn:schemas-microsoft-com:vml" Requires="v">
                <p:oleObj spid="_x0000_s8217" name="Graph" r:id="rId7" imgW="3757574" imgH="3041904" progId="Origin50.Graph">
                  <p:embed/>
                </p:oleObj>
              </mc:Choice>
              <mc:Fallback>
                <p:oleObj name="Graph" r:id="rId7" imgW="3757574" imgH="3041904" progId="Origin50.Graph">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62400" y="3581400"/>
                        <a:ext cx="34290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843" name="Text Box 38"/>
          <p:cNvSpPr txBox="1">
            <a:spLocks noChangeArrowheads="1"/>
          </p:cNvSpPr>
          <p:nvPr/>
        </p:nvSpPr>
        <p:spPr bwMode="auto">
          <a:xfrm>
            <a:off x="2209801" y="3276601"/>
            <a:ext cx="2955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a:latin typeface="Arial" panose="020B0604020202020204" pitchFamily="34" charset="0"/>
              </a:rPr>
              <a:t>Pt</a:t>
            </a:r>
            <a:r>
              <a:rPr lang="en-US" altLang="en-US" sz="2000" baseline="30000">
                <a:latin typeface="Arial" panose="020B0604020202020204" pitchFamily="34" charset="0"/>
              </a:rPr>
              <a:t>2+</a:t>
            </a:r>
            <a:r>
              <a:rPr lang="en-US" altLang="en-US" sz="2000">
                <a:latin typeface="Arial" panose="020B0604020202020204" pitchFamily="34" charset="0"/>
              </a:rPr>
              <a:t> + Ag</a:t>
            </a:r>
            <a:r>
              <a:rPr lang="en-US" altLang="en-US" sz="2000" baseline="30000">
                <a:latin typeface="Arial" panose="020B0604020202020204" pitchFamily="34" charset="0"/>
              </a:rPr>
              <a:t>+</a:t>
            </a:r>
            <a:r>
              <a:rPr lang="en-US" altLang="en-US" sz="2000">
                <a:latin typeface="Arial" panose="020B0604020202020204" pitchFamily="34" charset="0"/>
              </a:rPr>
              <a:t>  </a:t>
            </a:r>
            <a:r>
              <a:rPr lang="en-US" altLang="en-US" sz="2000">
                <a:latin typeface="Arial" panose="020B0604020202020204" pitchFamily="34" charset="0"/>
                <a:sym typeface="Wingdings" panose="05000000000000000000" pitchFamily="2" charset="2"/>
              </a:rPr>
              <a:t> Pt</a:t>
            </a:r>
            <a:r>
              <a:rPr lang="en-US" altLang="en-US" sz="2000" baseline="30000">
                <a:latin typeface="Arial" panose="020B0604020202020204" pitchFamily="34" charset="0"/>
                <a:sym typeface="Wingdings" panose="05000000000000000000" pitchFamily="2" charset="2"/>
              </a:rPr>
              <a:t>4+</a:t>
            </a:r>
            <a:r>
              <a:rPr lang="en-US" altLang="en-US" sz="2000">
                <a:latin typeface="Arial" panose="020B0604020202020204" pitchFamily="34" charset="0"/>
                <a:sym typeface="Wingdings" panose="05000000000000000000" pitchFamily="2" charset="2"/>
              </a:rPr>
              <a:t>  + Ag</a:t>
            </a:r>
            <a:r>
              <a:rPr lang="en-US" altLang="en-US" sz="2000" baseline="30000">
                <a:latin typeface="Arial" panose="020B0604020202020204" pitchFamily="34" charset="0"/>
                <a:sym typeface="Wingdings" panose="05000000000000000000" pitchFamily="2" charset="2"/>
              </a:rPr>
              <a:t>0</a:t>
            </a:r>
            <a:endParaRPr lang="en-US" altLang="en-US" sz="2000" baseline="30000">
              <a:latin typeface="Arial" panose="020B0604020202020204" pitchFamily="34" charset="0"/>
            </a:endParaRPr>
          </a:p>
        </p:txBody>
      </p:sp>
      <p:sp>
        <p:nvSpPr>
          <p:cNvPr id="120844" name="Text Box 39"/>
          <p:cNvSpPr txBox="1">
            <a:spLocks noChangeArrowheads="1"/>
          </p:cNvSpPr>
          <p:nvPr/>
        </p:nvSpPr>
        <p:spPr bwMode="auto">
          <a:xfrm>
            <a:off x="1752601" y="6248401"/>
            <a:ext cx="4100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rgbClr val="FF0000"/>
                </a:solidFill>
                <a:latin typeface="Arial" panose="020B0604020202020204" pitchFamily="34" charset="0"/>
              </a:rPr>
              <a:t>mixed valence species: Pt(II/IV) !</a:t>
            </a:r>
          </a:p>
        </p:txBody>
      </p:sp>
      <p:sp>
        <p:nvSpPr>
          <p:cNvPr id="120845" name="Rectangle 40"/>
          <p:cNvSpPr>
            <a:spLocks noChangeArrowheads="1"/>
          </p:cNvSpPr>
          <p:nvPr/>
        </p:nvSpPr>
        <p:spPr bwMode="auto">
          <a:xfrm>
            <a:off x="8382000" y="5715000"/>
            <a:ext cx="13525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l-GR" altLang="en-US" sz="1200" b="1">
                <a:solidFill>
                  <a:srgbClr val="000000"/>
                </a:solidFill>
                <a:latin typeface="Arial" panose="020B0604020202020204" pitchFamily="34" charset="0"/>
              </a:rPr>
              <a:t>σ</a:t>
            </a:r>
            <a:r>
              <a:rPr lang="en-US" altLang="en-US" sz="1200" b="1" baseline="-25000">
                <a:solidFill>
                  <a:srgbClr val="000000"/>
                </a:solidFill>
                <a:latin typeface="Arial" panose="020B0604020202020204" pitchFamily="34" charset="0"/>
              </a:rPr>
              <a:t>ave</a:t>
            </a:r>
            <a:r>
              <a:rPr lang="en-US" altLang="en-US" sz="1200" b="1">
                <a:solidFill>
                  <a:srgbClr val="000000"/>
                </a:solidFill>
                <a:latin typeface="Arial" panose="020B0604020202020204" pitchFamily="34" charset="0"/>
              </a:rPr>
              <a:t>= 805 [</a:t>
            </a:r>
            <a:r>
              <a:rPr lang="en-US" altLang="en-US" sz="1200" b="1" i="1">
                <a:solidFill>
                  <a:srgbClr val="000000"/>
                </a:solidFill>
                <a:latin typeface="Arial" panose="020B0604020202020204" pitchFamily="34" charset="0"/>
              </a:rPr>
              <a:t>S</a:t>
            </a:r>
            <a:r>
              <a:rPr lang="en-US" altLang="en-US" sz="1200" b="1">
                <a:solidFill>
                  <a:srgbClr val="000000"/>
                </a:solidFill>
                <a:latin typeface="Arial" panose="020B0604020202020204" pitchFamily="34" charset="0"/>
              </a:rPr>
              <a:t>/cm]</a:t>
            </a:r>
          </a:p>
        </p:txBody>
      </p:sp>
      <p:pic>
        <p:nvPicPr>
          <p:cNvPr id="120846" name="Picture 4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77200" y="3657600"/>
            <a:ext cx="19621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47" name="Text Box 42"/>
          <p:cNvSpPr txBox="1">
            <a:spLocks noChangeArrowheads="1"/>
          </p:cNvSpPr>
          <p:nvPr/>
        </p:nvSpPr>
        <p:spPr bwMode="auto">
          <a:xfrm>
            <a:off x="5943601" y="4495800"/>
            <a:ext cx="625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1200">
                <a:latin typeface="Arial" panose="020B0604020202020204" pitchFamily="34" charset="0"/>
              </a:rPr>
              <a:t>Pt---Pt</a:t>
            </a:r>
          </a:p>
        </p:txBody>
      </p:sp>
      <p:sp>
        <p:nvSpPr>
          <p:cNvPr id="120848" name="AutoShape 43"/>
          <p:cNvSpPr>
            <a:spLocks noChangeArrowheads="1"/>
          </p:cNvSpPr>
          <p:nvPr/>
        </p:nvSpPr>
        <p:spPr bwMode="auto">
          <a:xfrm>
            <a:off x="7315200" y="4572000"/>
            <a:ext cx="533400" cy="304800"/>
          </a:xfrm>
          <a:prstGeom prst="rightArrow">
            <a:avLst>
              <a:gd name="adj1" fmla="val 50000"/>
              <a:gd name="adj2" fmla="val 43750"/>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3" name="Rectangle 32"/>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1526327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1905000" y="304800"/>
            <a:ext cx="8458200" cy="62484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endParaRPr lang="en-US" altLang="en-US" sz="2400" b="1"/>
          </a:p>
        </p:txBody>
      </p:sp>
      <p:sp>
        <p:nvSpPr>
          <p:cNvPr id="132099" name="Text Box 3"/>
          <p:cNvSpPr txBox="1">
            <a:spLocks noChangeArrowheads="1"/>
          </p:cNvSpPr>
          <p:nvPr/>
        </p:nvSpPr>
        <p:spPr bwMode="auto">
          <a:xfrm>
            <a:off x="2667001" y="1524000"/>
            <a:ext cx="7377113"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b="1">
                <a:latin typeface="Arial" panose="020B0604020202020204" pitchFamily="34" charset="0"/>
              </a:rPr>
              <a:t>Heat dissipation is the most pressing problem in </a:t>
            </a:r>
          </a:p>
          <a:p>
            <a:pPr eaLnBrk="1" hangingPunct="1">
              <a:spcBef>
                <a:spcPct val="0"/>
              </a:spcBef>
              <a:buFontTx/>
              <a:buNone/>
            </a:pPr>
            <a:r>
              <a:rPr lang="en-US" altLang="en-US" sz="2400" b="1">
                <a:latin typeface="Arial" panose="020B0604020202020204" pitchFamily="34" charset="0"/>
              </a:rPr>
              <a:t>miniature electronic devices…</a:t>
            </a:r>
            <a:r>
              <a:rPr lang="en-US" altLang="en-US" sz="2400" b="1">
                <a:solidFill>
                  <a:srgbClr val="0000FF"/>
                </a:solidFill>
                <a:latin typeface="Arial" panose="020B0604020202020204" pitchFamily="34" charset="0"/>
              </a:rPr>
              <a:t>        </a:t>
            </a:r>
          </a:p>
          <a:p>
            <a:pPr eaLnBrk="1" hangingPunct="1">
              <a:spcBef>
                <a:spcPct val="0"/>
              </a:spcBef>
              <a:buFontTx/>
              <a:buNone/>
            </a:pPr>
            <a:endParaRPr lang="en-US" altLang="en-US" sz="2400">
              <a:solidFill>
                <a:srgbClr val="0000FF"/>
              </a:solidFill>
              <a:latin typeface="Arial" panose="020B0604020202020204" pitchFamily="34" charset="0"/>
            </a:endParaRPr>
          </a:p>
          <a:p>
            <a:pPr eaLnBrk="1" hangingPunct="1">
              <a:spcBef>
                <a:spcPct val="0"/>
              </a:spcBef>
              <a:buFontTx/>
              <a:buNone/>
            </a:pPr>
            <a:r>
              <a:rPr lang="en-US" altLang="en-US" sz="2400">
                <a:solidFill>
                  <a:srgbClr val="0000FF"/>
                </a:solidFill>
                <a:latin typeface="Arial" panose="020B0604020202020204" pitchFamily="34" charset="0"/>
              </a:rPr>
              <a:t> </a:t>
            </a:r>
            <a:r>
              <a:rPr lang="en-US" altLang="en-US" sz="2800" b="1">
                <a:solidFill>
                  <a:srgbClr val="0000FF"/>
                </a:solidFill>
                <a:latin typeface="Arial" panose="020B0604020202020204" pitchFamily="34" charset="0"/>
              </a:rPr>
              <a:t>Potential applications:</a:t>
            </a:r>
          </a:p>
          <a:p>
            <a:pPr eaLnBrk="1" hangingPunct="1">
              <a:spcBef>
                <a:spcPct val="0"/>
              </a:spcBef>
              <a:buFontTx/>
              <a:buNone/>
            </a:pPr>
            <a:endParaRPr lang="en-US" altLang="en-US" sz="2800">
              <a:solidFill>
                <a:srgbClr val="990099"/>
              </a:solidFill>
              <a:latin typeface="Arial" panose="020B0604020202020204" pitchFamily="34" charset="0"/>
            </a:endParaRPr>
          </a:p>
          <a:p>
            <a:pPr eaLnBrk="1" hangingPunct="1">
              <a:spcBef>
                <a:spcPct val="0"/>
              </a:spcBef>
            </a:pPr>
            <a:r>
              <a:rPr lang="en-US" altLang="en-US" sz="1800">
                <a:latin typeface="Arial" panose="020B0604020202020204" pitchFamily="34" charset="0"/>
              </a:rPr>
              <a:t>   </a:t>
            </a:r>
            <a:r>
              <a:rPr lang="en-US" altLang="en-US" sz="2400">
                <a:latin typeface="Arial" panose="020B0604020202020204" pitchFamily="34" charset="0"/>
              </a:rPr>
              <a:t>molecular electronics: </a:t>
            </a:r>
          </a:p>
          <a:p>
            <a:pPr eaLnBrk="1" hangingPunct="1">
              <a:spcBef>
                <a:spcPct val="0"/>
              </a:spcBef>
              <a:buFontTx/>
              <a:buNone/>
            </a:pPr>
            <a:r>
              <a:rPr lang="en-US" altLang="en-US" sz="2400">
                <a:latin typeface="Arial" panose="020B0604020202020204" pitchFamily="34" charset="0"/>
              </a:rPr>
              <a:t>   thin, conducting films that can be deposited</a:t>
            </a:r>
          </a:p>
          <a:p>
            <a:pPr eaLnBrk="1" hangingPunct="1">
              <a:spcBef>
                <a:spcPct val="0"/>
              </a:spcBef>
              <a:buFontTx/>
              <a:buNone/>
            </a:pPr>
            <a:r>
              <a:rPr lang="en-US" altLang="en-US" sz="2400">
                <a:latin typeface="Arial" panose="020B0604020202020204" pitchFamily="34" charset="0"/>
              </a:rPr>
              <a:t>   from solutions</a:t>
            </a:r>
            <a:endParaRPr lang="en-US" altLang="en-US" sz="2400" b="1">
              <a:latin typeface="Arial Narrow" panose="020B0606020202030204" pitchFamily="34" charset="0"/>
            </a:endParaRPr>
          </a:p>
        </p:txBody>
      </p:sp>
      <p:sp>
        <p:nvSpPr>
          <p:cNvPr id="5" name="Rectangle 4"/>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3046744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2599963" y="1066800"/>
            <a:ext cx="680474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b="1">
                <a:solidFill>
                  <a:srgbClr val="990099"/>
                </a:solidFill>
                <a:latin typeface="Arial" panose="020B0604020202020204" pitchFamily="34" charset="0"/>
              </a:rPr>
              <a:t>CHEMISTRY AND APPLICATIONS </a:t>
            </a:r>
          </a:p>
          <a:p>
            <a:pPr algn="ctr">
              <a:spcBef>
                <a:spcPct val="0"/>
              </a:spcBef>
              <a:buFontTx/>
              <a:buNone/>
            </a:pPr>
            <a:r>
              <a:rPr lang="en-US" altLang="en-US" b="1">
                <a:solidFill>
                  <a:srgbClr val="990099"/>
                </a:solidFill>
                <a:latin typeface="Arial" panose="020B0604020202020204" pitchFamily="34" charset="0"/>
              </a:rPr>
              <a:t>OF CYANOXIMES AND THEIR </a:t>
            </a:r>
          </a:p>
          <a:p>
            <a:pPr algn="ctr">
              <a:spcBef>
                <a:spcPct val="0"/>
              </a:spcBef>
              <a:buFontTx/>
              <a:buNone/>
            </a:pPr>
            <a:r>
              <a:rPr lang="en-US" altLang="en-US" b="1">
                <a:solidFill>
                  <a:srgbClr val="990099"/>
                </a:solidFill>
                <a:latin typeface="Arial" panose="020B0604020202020204" pitchFamily="34" charset="0"/>
              </a:rPr>
              <a:t>METAL COMPLEXES</a:t>
            </a:r>
          </a:p>
        </p:txBody>
      </p:sp>
      <p:sp>
        <p:nvSpPr>
          <p:cNvPr id="17411" name="Text Box 5"/>
          <p:cNvSpPr txBox="1">
            <a:spLocks noChangeArrowheads="1"/>
          </p:cNvSpPr>
          <p:nvPr/>
        </p:nvSpPr>
        <p:spPr bwMode="auto">
          <a:xfrm>
            <a:off x="3810000" y="3276600"/>
            <a:ext cx="4694238"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a:t>by</a:t>
            </a:r>
          </a:p>
          <a:p>
            <a:pPr algn="ctr">
              <a:spcBef>
                <a:spcPct val="0"/>
              </a:spcBef>
              <a:buFontTx/>
              <a:buNone/>
            </a:pPr>
            <a:r>
              <a:rPr lang="en-US" altLang="en-US" sz="3600" b="1">
                <a:solidFill>
                  <a:srgbClr val="008000"/>
                </a:solidFill>
              </a:rPr>
              <a:t>Nikolay Gerasimchuk</a:t>
            </a:r>
          </a:p>
          <a:p>
            <a:pPr algn="ctr">
              <a:spcBef>
                <a:spcPct val="0"/>
              </a:spcBef>
              <a:buFontTx/>
              <a:buNone/>
            </a:pPr>
            <a:r>
              <a:rPr lang="en-US" altLang="en-US">
                <a:solidFill>
                  <a:srgbClr val="CC0066"/>
                </a:solidFill>
                <a:latin typeface="Berlin Sans FB" panose="020E0602020502020306" pitchFamily="34" charset="0"/>
              </a:rPr>
              <a:t>Department of Chemistry</a:t>
            </a:r>
            <a:endParaRPr lang="en-US" altLang="en-US">
              <a:solidFill>
                <a:srgbClr val="9900CC"/>
              </a:solidFill>
              <a:latin typeface="Berlin Sans FB" panose="020E0602020502020306" pitchFamily="34" charset="0"/>
            </a:endParaRPr>
          </a:p>
        </p:txBody>
      </p:sp>
      <p:pic>
        <p:nvPicPr>
          <p:cNvPr id="17412" name="Picture 6" descr="CarringtonHead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5181600"/>
            <a:ext cx="44958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1972301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smtClean="0"/>
          </a:p>
        </p:txBody>
      </p:sp>
      <p:sp>
        <p:nvSpPr>
          <p:cNvPr id="20483" name="Content Placeholder 2"/>
          <p:cNvSpPr>
            <a:spLocks noGrp="1"/>
          </p:cNvSpPr>
          <p:nvPr>
            <p:ph idx="4294967295"/>
          </p:nvPr>
        </p:nvSpPr>
        <p:spPr>
          <a:xfrm>
            <a:off x="609600" y="1600201"/>
            <a:ext cx="10972800" cy="4525963"/>
          </a:xfrm>
        </p:spPr>
        <p:txBody>
          <a:bodyPr/>
          <a:lstStyle/>
          <a:p>
            <a:pPr eaLnBrk="1" hangingPunct="1"/>
            <a:endParaRPr lang="en-US" smtClean="0"/>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99" y="0"/>
            <a:ext cx="122555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785284" y="152400"/>
            <a:ext cx="109728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smtClean="0"/>
              <a:t>Chemical Sciences</a:t>
            </a:r>
            <a:br>
              <a:rPr lang="en-US" dirty="0" smtClean="0"/>
            </a:br>
            <a:r>
              <a:rPr lang="en-US" dirty="0" smtClean="0"/>
              <a:t>Related Journals</a:t>
            </a:r>
            <a:endParaRPr lang="en-US" dirty="0"/>
          </a:p>
        </p:txBody>
      </p:sp>
      <p:sp>
        <p:nvSpPr>
          <p:cNvPr id="7" name="Vertical Scroll 6"/>
          <p:cNvSpPr/>
          <p:nvPr/>
        </p:nvSpPr>
        <p:spPr>
          <a:xfrm>
            <a:off x="-110066" y="1471613"/>
            <a:ext cx="7818967" cy="4014787"/>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hlinkClick r:id="rId3" tooltip="Journal of Thermodynamics &amp; Catalysis"/>
              </a:rPr>
              <a:t>Journal of Thermodynamics &amp; Catalysis </a:t>
            </a:r>
            <a:endParaRPr lang="en-US" sz="2000" dirty="0"/>
          </a:p>
          <a:p>
            <a:pPr marL="342900" indent="-342900">
              <a:buFont typeface="Wingdings" panose="05000000000000000000" pitchFamily="2" charset="2"/>
              <a:buChar char="Ø"/>
              <a:defRPr/>
            </a:pPr>
            <a:r>
              <a:rPr lang="en-US" sz="2000" dirty="0">
                <a:hlinkClick r:id="rId4" tooltip="Journal of Plant Biochemistry &amp; Physiology"/>
              </a:rPr>
              <a:t>Journal of Plant Biochemistry &amp; Physiology </a:t>
            </a:r>
            <a:endParaRPr lang="en-US" sz="2000" dirty="0"/>
          </a:p>
          <a:p>
            <a:pPr marL="342900" indent="-342900">
              <a:buFont typeface="Wingdings" panose="05000000000000000000" pitchFamily="2" charset="2"/>
              <a:buChar char="Ø"/>
              <a:defRPr/>
            </a:pPr>
            <a:r>
              <a:rPr lang="en-US" sz="2000" dirty="0">
                <a:hlinkClick r:id="rId5" tooltip="Organic Chemistry: Current Research"/>
              </a:rPr>
              <a:t>Organic Chemistry: Current Research</a:t>
            </a:r>
            <a:endParaRPr lang="en-US" sz="2000" dirty="0">
              <a:solidFill>
                <a:schemeClr val="bg2">
                  <a:lumMod val="50000"/>
                </a:schemeClr>
              </a:solidFill>
              <a:latin typeface="Estrangelo Edessa" panose="03080600000000000000" pitchFamily="66" charset="0"/>
              <a:cs typeface="Estrangelo Edessa" panose="03080600000000000000" pitchFamily="66" charset="0"/>
            </a:endParaRPr>
          </a:p>
        </p:txBody>
      </p:sp>
      <p:pic>
        <p:nvPicPr>
          <p:cNvPr id="20487" name="Picture 2" descr="http://www.typesofeverything.com/wp-content/uploads/2011/02/Chemistry-Scienc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08900" y="3963989"/>
            <a:ext cx="4277784"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7874880"/>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12192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461433" y="914400"/>
            <a:ext cx="109728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dirty="0">
                <a:hlinkClick r:id="rId3" tooltip="Click here"/>
              </a:rPr>
              <a:t>Medicinal Chemistry &amp; Computer Aided Drug Designing</a:t>
            </a:r>
            <a:endParaRPr lang="en-US" dirty="0"/>
          </a:p>
          <a:p>
            <a:pPr marL="285750" indent="-285750">
              <a:buFont typeface="Wingdings" panose="05000000000000000000" pitchFamily="2" charset="2"/>
              <a:buChar char="Ø"/>
              <a:defRPr/>
            </a:pPr>
            <a:r>
              <a:rPr lang="en-US" dirty="0">
                <a:hlinkClick r:id="rId3"/>
              </a:rPr>
              <a:t>3rd International Conference on Medicinal Chemistry &amp; Computer Aided Drug Designing</a:t>
            </a:r>
            <a:endParaRPr lang="en-US" sz="2200" dirty="0">
              <a:latin typeface="Footlight MT Light" panose="0204060206030A020304" pitchFamily="18" charset="0"/>
            </a:endParaRPr>
          </a:p>
        </p:txBody>
      </p:sp>
      <p:sp>
        <p:nvSpPr>
          <p:cNvPr id="7" name="Double Wave 6"/>
          <p:cNvSpPr/>
          <p:nvPr/>
        </p:nvSpPr>
        <p:spPr>
          <a:xfrm>
            <a:off x="249767" y="23813"/>
            <a:ext cx="11703051"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b="1" dirty="0"/>
              <a:t>Chemical Sciences</a:t>
            </a:r>
            <a:r>
              <a:rPr lang="en-US" sz="3600" dirty="0"/>
              <a:t/>
            </a:r>
            <a:br>
              <a:rPr lang="en-US" sz="3600" dirty="0"/>
            </a:br>
            <a:r>
              <a:rPr lang="en-US" sz="3600" dirty="0"/>
              <a:t>Related Conferences</a:t>
            </a:r>
          </a:p>
        </p:txBody>
      </p:sp>
    </p:spTree>
    <p:extLst>
      <p:ext uri="{BB962C8B-B14F-4D97-AF65-F5344CB8AC3E}">
        <p14:creationId xmlns:p14="http://schemas.microsoft.com/office/powerpoint/2010/main" val="1772235089"/>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smtClean="0"/>
          </a:p>
        </p:txBody>
      </p:sp>
      <p:sp>
        <p:nvSpPr>
          <p:cNvPr id="22531" name="Content Placeholder 2"/>
          <p:cNvSpPr>
            <a:spLocks noGrp="1"/>
          </p:cNvSpPr>
          <p:nvPr>
            <p:ph idx="4294967295"/>
          </p:nvPr>
        </p:nvSpPr>
        <p:spPr>
          <a:xfrm>
            <a:off x="609600" y="1600201"/>
            <a:ext cx="10972800" cy="4525963"/>
          </a:xfrm>
        </p:spPr>
        <p:txBody>
          <a:bodyPr/>
          <a:lstStyle/>
          <a:p>
            <a:pPr eaLnBrk="1" hangingPunct="1"/>
            <a:endParaRPr lang="en-US" smtClean="0"/>
          </a:p>
        </p:txBody>
      </p:sp>
      <p:pic>
        <p:nvPicPr>
          <p:cNvPr id="22532"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12192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359877" y="30163"/>
            <a:ext cx="11848123" cy="646331"/>
          </a:xfrm>
          <a:prstGeom prst="rect">
            <a:avLst/>
          </a:prstGeom>
        </p:spPr>
        <p:txBody>
          <a:bodyPr wrap="square">
            <a:spAutoFit/>
          </a:bodyPr>
          <a:lstStyle/>
          <a:p>
            <a:pPr>
              <a:defRPr/>
            </a:pPr>
            <a:r>
              <a:rPr lang="en-US" dirty="0">
                <a:solidFill>
                  <a:schemeClr val="accent5">
                    <a:lumMod val="10000"/>
                  </a:schemeClr>
                </a:solidFill>
                <a:latin typeface="Andalus" panose="02020603050405020304" pitchFamily="18" charset="-78"/>
                <a:cs typeface="Andalus" panose="02020603050405020304" pitchFamily="18" charset="-78"/>
              </a:rPr>
              <a:t>OMICS </a:t>
            </a:r>
            <a:r>
              <a:rPr lang="en-US" dirty="0" smtClean="0">
                <a:solidFill>
                  <a:schemeClr val="accent5">
                    <a:lumMod val="10000"/>
                  </a:schemeClr>
                </a:solidFill>
                <a:latin typeface="Andalus" panose="02020603050405020304" pitchFamily="18" charset="-78"/>
                <a:cs typeface="Andalus" panose="02020603050405020304" pitchFamily="18" charset="-78"/>
              </a:rPr>
              <a:t>International  </a:t>
            </a:r>
            <a:r>
              <a:rPr lang="en-US"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b="1" dirty="0">
                <a:solidFill>
                  <a:schemeClr val="accent5">
                    <a:lumMod val="10000"/>
                  </a:schemeClr>
                </a:solidFill>
                <a:latin typeface="Andalus" panose="02020603050405020304" pitchFamily="18" charset="-78"/>
                <a:cs typeface="Andalus" panose="02020603050405020304" pitchFamily="18" charset="-78"/>
              </a:rPr>
            </a:br>
            <a:endParaRPr lang="en-US"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812800" y="860426"/>
            <a:ext cx="10261600" cy="3330575"/>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sz="2000" dirty="0">
                <a:latin typeface="Calisto MT" panose="02040603050505030304" pitchFamily="18" charset="0"/>
              </a:rPr>
              <a:t>OMICS </a:t>
            </a:r>
            <a:r>
              <a:rPr lang="en-US" sz="2000" dirty="0" smtClean="0">
                <a:latin typeface="Calisto MT" panose="02040603050505030304" pitchFamily="18" charset="0"/>
              </a:rPr>
              <a:t>International  </a:t>
            </a:r>
            <a:r>
              <a:rPr lang="en-US" sz="2000" dirty="0">
                <a:latin typeface="Calisto MT" panose="02040603050505030304" pitchFamily="18" charset="0"/>
              </a:rPr>
              <a:t>Open Access Membership enables academic and research institutions, funders and corporations to actively encourage open access in scholarly communication and the dissemination of research published by their authors.</a:t>
            </a:r>
          </a:p>
          <a:p>
            <a:pPr>
              <a:defRPr/>
            </a:pPr>
            <a:r>
              <a:rPr lang="en-US" sz="2000" dirty="0">
                <a:latin typeface="Calisto MT" panose="02040603050505030304" pitchFamily="18" charset="0"/>
              </a:rPr>
              <a:t>For more details and benefits, click on the link below:</a:t>
            </a:r>
          </a:p>
          <a:p>
            <a:pPr>
              <a:defRPr/>
            </a:pPr>
            <a:r>
              <a:rPr lang="en-US" sz="2000" dirty="0">
                <a:solidFill>
                  <a:schemeClr val="accent4">
                    <a:lumMod val="10000"/>
                  </a:schemeClr>
                </a:solidFill>
                <a:latin typeface="Calisto MT" panose="02040603050505030304" pitchFamily="18" charset="0"/>
                <a:hlinkClick r:id="rId4"/>
              </a:rPr>
              <a:t>http://omicsonline.org/membership.ph</a:t>
            </a:r>
            <a:r>
              <a:rPr lang="en-US" dirty="0">
                <a:solidFill>
                  <a:schemeClr val="accent4">
                    <a:lumMod val="10000"/>
                  </a:schemeClr>
                </a:solidFill>
                <a:latin typeface="Calisto MT" panose="02040603050505030304" pitchFamily="18" charset="0"/>
                <a:hlinkClick r:id="rId4"/>
              </a:rPr>
              <a:t>p</a:t>
            </a:r>
            <a:r>
              <a:rPr lang="en-US" dirty="0">
                <a:solidFill>
                  <a:schemeClr val="accent4">
                    <a:lumMod val="10000"/>
                  </a:schemeClr>
                </a:solidFill>
                <a:latin typeface="Calisto MT" panose="02040603050505030304" pitchFamily="18" charset="0"/>
              </a:rPr>
              <a:t> </a:t>
            </a:r>
          </a:p>
        </p:txBody>
      </p:sp>
    </p:spTree>
    <p:extLst>
      <p:ext uri="{BB962C8B-B14F-4D97-AF65-F5344CB8AC3E}">
        <p14:creationId xmlns:p14="http://schemas.microsoft.com/office/powerpoint/2010/main" val="4162367541"/>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068" y="1623848"/>
            <a:ext cx="10812127" cy="1754326"/>
          </a:xfrm>
          <a:prstGeom prst="rect">
            <a:avLst/>
          </a:prstGeom>
          <a:noFill/>
        </p:spPr>
        <p:txBody>
          <a:bodyPr wrap="none" rtlCol="0">
            <a:spAutoFit/>
          </a:bodyPr>
          <a:lstStyle/>
          <a:p>
            <a:pPr algn="ctr">
              <a:lnSpc>
                <a:spcPct val="150000"/>
              </a:lnSpc>
            </a:pPr>
            <a:r>
              <a:rPr lang="en-US" sz="2400" dirty="0" smtClean="0">
                <a:solidFill>
                  <a:srgbClr val="0000FF"/>
                </a:solidFill>
              </a:rPr>
              <a:t>My research interests are in the area of modern inorganic chemistry. </a:t>
            </a:r>
          </a:p>
          <a:p>
            <a:pPr algn="ctr">
              <a:lnSpc>
                <a:spcPct val="150000"/>
              </a:lnSpc>
            </a:pPr>
            <a:r>
              <a:rPr lang="en-US" sz="2400" dirty="0" smtClean="0">
                <a:solidFill>
                  <a:srgbClr val="0000FF"/>
                </a:solidFill>
              </a:rPr>
              <a:t>My </a:t>
            </a:r>
            <a:r>
              <a:rPr lang="en-US" sz="2400" dirty="0" smtClean="0">
                <a:solidFill>
                  <a:srgbClr val="0000FF"/>
                </a:solidFill>
              </a:rPr>
              <a:t>International  </a:t>
            </a:r>
            <a:r>
              <a:rPr lang="en-US" sz="2400" dirty="0" smtClean="0">
                <a:solidFill>
                  <a:srgbClr val="0000FF"/>
                </a:solidFill>
              </a:rPr>
              <a:t>designs new ligands for preparation of a variety of metal complexes</a:t>
            </a:r>
          </a:p>
          <a:p>
            <a:pPr algn="ctr">
              <a:lnSpc>
                <a:spcPct val="150000"/>
              </a:lnSpc>
            </a:pPr>
            <a:r>
              <a:rPr lang="en-US" sz="2400" dirty="0" smtClean="0">
                <a:solidFill>
                  <a:srgbClr val="0000FF"/>
                </a:solidFill>
              </a:rPr>
              <a:t>for different applications. </a:t>
            </a:r>
            <a:endParaRPr lang="en-US" sz="2400" dirty="0">
              <a:solidFill>
                <a:srgbClr val="0000FF"/>
              </a:solidFill>
            </a:endParaRPr>
          </a:p>
        </p:txBody>
      </p:sp>
      <p:sp>
        <p:nvSpPr>
          <p:cNvPr id="3" name="Rectangle 2"/>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2790501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905000" y="381000"/>
            <a:ext cx="8382000" cy="60960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435" name="Text Box 3"/>
          <p:cNvSpPr txBox="1">
            <a:spLocks noChangeArrowheads="1"/>
          </p:cNvSpPr>
          <p:nvPr/>
        </p:nvSpPr>
        <p:spPr bwMode="auto">
          <a:xfrm>
            <a:off x="1219060" y="381000"/>
            <a:ext cx="993413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800" b="1" dirty="0" smtClean="0">
                <a:solidFill>
                  <a:srgbClr val="0000FF"/>
                </a:solidFill>
                <a:latin typeface="Arial" panose="020B0604020202020204" pitchFamily="34" charset="0"/>
                <a:cs typeface="Arial" panose="020B0604020202020204" pitchFamily="34" charset="0"/>
              </a:rPr>
              <a:t>Conventional ligand </a:t>
            </a:r>
            <a:r>
              <a:rPr lang="en-US" altLang="en-US" sz="2800" b="1" dirty="0">
                <a:solidFill>
                  <a:srgbClr val="0000FF"/>
                </a:solidFill>
                <a:latin typeface="Arial" panose="020B0604020202020204" pitchFamily="34" charset="0"/>
                <a:cs typeface="Arial" panose="020B0604020202020204" pitchFamily="34" charset="0"/>
              </a:rPr>
              <a:t>systems for coordination chemistry:</a:t>
            </a:r>
          </a:p>
          <a:p>
            <a:pPr>
              <a:spcBef>
                <a:spcPct val="0"/>
              </a:spcBef>
              <a:buFontTx/>
              <a:buNone/>
            </a:pPr>
            <a:endParaRPr lang="en-US" altLang="en-US" sz="2400" b="1" dirty="0">
              <a:solidFill>
                <a:srgbClr val="990099"/>
              </a:solidFill>
              <a:latin typeface="Arial Narrow" panose="020B0606020202030204" pitchFamily="34" charset="0"/>
            </a:endParaRPr>
          </a:p>
          <a:p>
            <a:pPr>
              <a:spcBef>
                <a:spcPct val="0"/>
              </a:spcBef>
              <a:buFontTx/>
              <a:buNone/>
            </a:pPr>
            <a:r>
              <a:rPr lang="en-US" altLang="en-US" sz="2000" dirty="0">
                <a:latin typeface="Arial Narrow" panose="020B0606020202030204" pitchFamily="34" charset="0"/>
              </a:rPr>
              <a:t>1</a:t>
            </a:r>
            <a:r>
              <a:rPr lang="en-US" altLang="en-US" sz="2400" dirty="0">
                <a:latin typeface="Arial Narrow" panose="020B0606020202030204" pitchFamily="34" charset="0"/>
              </a:rPr>
              <a:t>)  </a:t>
            </a:r>
            <a:r>
              <a:rPr lang="en-US" altLang="en-US" sz="2400" dirty="0" err="1">
                <a:latin typeface="Arial Narrow" panose="020B0606020202030204" pitchFamily="34" charset="0"/>
              </a:rPr>
              <a:t>macrocycles</a:t>
            </a:r>
            <a:r>
              <a:rPr lang="en-US" altLang="en-US" sz="2400" dirty="0">
                <a:latin typeface="Arial Narrow" panose="020B0606020202030204" pitchFamily="34" charset="0"/>
              </a:rPr>
              <a:t>: N, O-, S- crowns and their mixed donor analogs </a:t>
            </a:r>
          </a:p>
          <a:p>
            <a:pPr>
              <a:spcBef>
                <a:spcPct val="0"/>
              </a:spcBef>
              <a:buFontTx/>
              <a:buNone/>
            </a:pPr>
            <a:r>
              <a:rPr lang="en-US" altLang="en-US" sz="2400" dirty="0">
                <a:latin typeface="Arial Narrow" panose="020B0606020202030204" pitchFamily="34" charset="0"/>
              </a:rPr>
              <a:t>2)  aromatic </a:t>
            </a:r>
            <a:r>
              <a:rPr lang="en-US" altLang="en-US" sz="2400" dirty="0" err="1">
                <a:latin typeface="Arial Narrow" panose="020B0606020202030204" pitchFamily="34" charset="0"/>
              </a:rPr>
              <a:t>macrocycles</a:t>
            </a:r>
            <a:r>
              <a:rPr lang="en-US" altLang="en-US" sz="2400" dirty="0">
                <a:latin typeface="Arial Narrow" panose="020B0606020202030204" pitchFamily="34" charset="0"/>
              </a:rPr>
              <a:t>: </a:t>
            </a:r>
            <a:r>
              <a:rPr lang="en-US" altLang="en-US" sz="2400" dirty="0" err="1">
                <a:latin typeface="Arial Narrow" panose="020B0606020202030204" pitchFamily="34" charset="0"/>
              </a:rPr>
              <a:t>porphyrins</a:t>
            </a:r>
            <a:r>
              <a:rPr lang="en-US" altLang="en-US" sz="2400" dirty="0">
                <a:latin typeface="Arial Narrow" panose="020B0606020202030204" pitchFamily="34" charset="0"/>
              </a:rPr>
              <a:t>, </a:t>
            </a:r>
            <a:r>
              <a:rPr lang="en-US" altLang="en-US" sz="2400" dirty="0" err="1">
                <a:latin typeface="Arial Narrow" panose="020B0606020202030204" pitchFamily="34" charset="0"/>
              </a:rPr>
              <a:t>phtalocyanins</a:t>
            </a:r>
            <a:r>
              <a:rPr lang="en-US" altLang="en-US" sz="2400" dirty="0">
                <a:latin typeface="Arial Narrow" panose="020B0606020202030204" pitchFamily="34" charset="0"/>
              </a:rPr>
              <a:t>, </a:t>
            </a:r>
            <a:r>
              <a:rPr lang="en-US" altLang="en-US" sz="2400" dirty="0" err="1">
                <a:latin typeface="Arial Narrow" panose="020B0606020202030204" pitchFamily="34" charset="0"/>
              </a:rPr>
              <a:t>texaphyrins</a:t>
            </a:r>
            <a:endParaRPr lang="en-US" altLang="en-US" sz="2400" dirty="0">
              <a:latin typeface="Arial Narrow" panose="020B0606020202030204" pitchFamily="34" charset="0"/>
            </a:endParaRPr>
          </a:p>
          <a:p>
            <a:pPr>
              <a:spcBef>
                <a:spcPct val="0"/>
              </a:spcBef>
              <a:buFontTx/>
              <a:buNone/>
            </a:pPr>
            <a:r>
              <a:rPr lang="en-US" altLang="en-US" sz="2400" dirty="0">
                <a:latin typeface="Arial Narrow" panose="020B0606020202030204" pitchFamily="34" charset="0"/>
              </a:rPr>
              <a:t>3)  </a:t>
            </a:r>
            <a:r>
              <a:rPr lang="en-US" altLang="en-US" sz="2400" dirty="0" err="1">
                <a:latin typeface="Arial Narrow" panose="020B0606020202030204" pitchFamily="34" charset="0"/>
              </a:rPr>
              <a:t>pyrazolylboranes</a:t>
            </a:r>
            <a:r>
              <a:rPr lang="en-US" altLang="en-US" sz="2400" dirty="0">
                <a:latin typeface="Arial Narrow" panose="020B0606020202030204" pitchFamily="34" charset="0"/>
              </a:rPr>
              <a:t>, other </a:t>
            </a:r>
            <a:r>
              <a:rPr lang="en-US" altLang="en-US" sz="2400" dirty="0" err="1">
                <a:latin typeface="Arial Narrow" panose="020B0606020202030204" pitchFamily="34" charset="0"/>
              </a:rPr>
              <a:t>tripodal</a:t>
            </a:r>
            <a:r>
              <a:rPr lang="en-US" altLang="en-US" sz="2400" dirty="0">
                <a:latin typeface="Arial Narrow" panose="020B0606020202030204" pitchFamily="34" charset="0"/>
              </a:rPr>
              <a:t> ligands</a:t>
            </a:r>
          </a:p>
          <a:p>
            <a:pPr>
              <a:spcBef>
                <a:spcPct val="0"/>
              </a:spcBef>
              <a:buFontTx/>
              <a:buNone/>
            </a:pPr>
            <a:r>
              <a:rPr lang="en-US" altLang="en-US" sz="2400" dirty="0">
                <a:latin typeface="Arial Narrow" panose="020B0606020202030204" pitchFamily="34" charset="0"/>
              </a:rPr>
              <a:t>4)  </a:t>
            </a:r>
            <a:r>
              <a:rPr lang="en-US" altLang="en-US" sz="2400" dirty="0" err="1">
                <a:latin typeface="Arial Narrow" panose="020B0606020202030204" pitchFamily="34" charset="0"/>
              </a:rPr>
              <a:t>heterocycles</a:t>
            </a:r>
            <a:r>
              <a:rPr lang="en-US" altLang="en-US" sz="2400" dirty="0">
                <a:latin typeface="Arial Narrow" panose="020B0606020202030204" pitchFamily="34" charset="0"/>
              </a:rPr>
              <a:t> and heterocyclic mono-, polyamines</a:t>
            </a:r>
          </a:p>
          <a:p>
            <a:pPr>
              <a:spcBef>
                <a:spcPct val="0"/>
              </a:spcBef>
              <a:buFontTx/>
              <a:buNone/>
            </a:pPr>
            <a:r>
              <a:rPr lang="en-US" altLang="en-US" sz="2400" dirty="0">
                <a:latin typeface="Arial Narrow" panose="020B0606020202030204" pitchFamily="34" charset="0"/>
              </a:rPr>
              <a:t>5)  Schiff-bases</a:t>
            </a:r>
          </a:p>
          <a:p>
            <a:pPr>
              <a:spcBef>
                <a:spcPct val="0"/>
              </a:spcBef>
              <a:buFontTx/>
              <a:buNone/>
            </a:pPr>
            <a:r>
              <a:rPr lang="en-US" altLang="en-US" sz="2400" dirty="0">
                <a:latin typeface="Arial Narrow" panose="020B0606020202030204" pitchFamily="34" charset="0"/>
              </a:rPr>
              <a:t>		      and many, many others…</a:t>
            </a:r>
          </a:p>
          <a:p>
            <a:pPr>
              <a:spcBef>
                <a:spcPct val="0"/>
              </a:spcBef>
              <a:buFontTx/>
              <a:buNone/>
            </a:pPr>
            <a:r>
              <a:rPr lang="en-US" altLang="en-US" sz="2400" dirty="0"/>
              <a:t> </a:t>
            </a:r>
          </a:p>
        </p:txBody>
      </p:sp>
      <p:sp>
        <p:nvSpPr>
          <p:cNvPr id="18436" name="Line 4"/>
          <p:cNvSpPr>
            <a:spLocks noChangeShapeType="1"/>
          </p:cNvSpPr>
          <p:nvPr/>
        </p:nvSpPr>
        <p:spPr bwMode="auto">
          <a:xfrm>
            <a:off x="2057400" y="3886200"/>
            <a:ext cx="8001000" cy="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7" name="AutoShape 5"/>
          <p:cNvSpPr>
            <a:spLocks noChangeArrowheads="1"/>
          </p:cNvSpPr>
          <p:nvPr/>
        </p:nvSpPr>
        <p:spPr bwMode="auto">
          <a:xfrm>
            <a:off x="2133600" y="4114800"/>
            <a:ext cx="381000" cy="1447800"/>
          </a:xfrm>
          <a:prstGeom prst="downArrow">
            <a:avLst>
              <a:gd name="adj1" fmla="val 50000"/>
              <a:gd name="adj2" fmla="val 66658"/>
            </a:avLst>
          </a:prstGeom>
          <a:solidFill>
            <a:srgbClr val="FF00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438" name="AutoShape 6"/>
          <p:cNvSpPr>
            <a:spLocks noChangeArrowheads="1"/>
          </p:cNvSpPr>
          <p:nvPr/>
        </p:nvSpPr>
        <p:spPr bwMode="auto">
          <a:xfrm>
            <a:off x="6705600" y="4114800"/>
            <a:ext cx="381000" cy="1447800"/>
          </a:xfrm>
          <a:prstGeom prst="downArrow">
            <a:avLst>
              <a:gd name="adj1" fmla="val 50000"/>
              <a:gd name="adj2" fmla="val 66658"/>
            </a:avLst>
          </a:prstGeom>
          <a:solidFill>
            <a:srgbClr val="FF00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439" name="AutoShape 7"/>
          <p:cNvSpPr>
            <a:spLocks noChangeArrowheads="1"/>
          </p:cNvSpPr>
          <p:nvPr/>
        </p:nvSpPr>
        <p:spPr bwMode="auto">
          <a:xfrm>
            <a:off x="4419600" y="4114800"/>
            <a:ext cx="381000" cy="762000"/>
          </a:xfrm>
          <a:prstGeom prst="downArrow">
            <a:avLst>
              <a:gd name="adj1" fmla="val 50000"/>
              <a:gd name="adj2" fmla="val 66667"/>
            </a:avLst>
          </a:prstGeom>
          <a:solidFill>
            <a:srgbClr val="FF00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440" name="Text Box 8"/>
          <p:cNvSpPr txBox="1">
            <a:spLocks noChangeArrowheads="1"/>
          </p:cNvSpPr>
          <p:nvPr/>
        </p:nvSpPr>
        <p:spPr bwMode="auto">
          <a:xfrm>
            <a:off x="1752601" y="5867401"/>
            <a:ext cx="2060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rgbClr val="990000"/>
                </a:solidFill>
                <a:latin typeface="Arial Narrow" panose="020B0606020202030204" pitchFamily="34" charset="0"/>
              </a:rPr>
              <a:t>Unusual geometry,</a:t>
            </a:r>
          </a:p>
          <a:p>
            <a:pPr>
              <a:spcBef>
                <a:spcPct val="0"/>
              </a:spcBef>
              <a:buFontTx/>
              <a:buNone/>
            </a:pPr>
            <a:r>
              <a:rPr lang="en-US" altLang="en-US" sz="2000" b="1">
                <a:solidFill>
                  <a:srgbClr val="990000"/>
                </a:solidFill>
                <a:latin typeface="Arial Narrow" panose="020B0606020202030204" pitchFamily="34" charset="0"/>
              </a:rPr>
              <a:t>crystal structures</a:t>
            </a:r>
            <a:endParaRPr lang="en-US" altLang="en-US" sz="2000" b="1">
              <a:solidFill>
                <a:srgbClr val="990000"/>
              </a:solidFill>
            </a:endParaRPr>
          </a:p>
        </p:txBody>
      </p:sp>
      <p:sp>
        <p:nvSpPr>
          <p:cNvPr id="18441" name="Text Box 9"/>
          <p:cNvSpPr txBox="1">
            <a:spLocks noChangeArrowheads="1"/>
          </p:cNvSpPr>
          <p:nvPr/>
        </p:nvSpPr>
        <p:spPr bwMode="auto">
          <a:xfrm>
            <a:off x="3581400" y="5029201"/>
            <a:ext cx="2273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rgbClr val="990000"/>
                </a:solidFill>
                <a:latin typeface="Arial Narrow" panose="020B0606020202030204" pitchFamily="34" charset="0"/>
              </a:rPr>
              <a:t>Interesting chemical </a:t>
            </a:r>
          </a:p>
          <a:p>
            <a:pPr>
              <a:spcBef>
                <a:spcPct val="0"/>
              </a:spcBef>
              <a:buFontTx/>
              <a:buNone/>
            </a:pPr>
            <a:r>
              <a:rPr lang="en-US" altLang="en-US" sz="2000" b="1">
                <a:solidFill>
                  <a:srgbClr val="990000"/>
                </a:solidFill>
                <a:latin typeface="Arial Narrow" panose="020B0606020202030204" pitchFamily="34" charset="0"/>
              </a:rPr>
              <a:t>properties, catalysis</a:t>
            </a:r>
            <a:endParaRPr lang="en-US" altLang="en-US" sz="2000">
              <a:solidFill>
                <a:srgbClr val="990000"/>
              </a:solidFill>
            </a:endParaRPr>
          </a:p>
        </p:txBody>
      </p:sp>
      <p:sp>
        <p:nvSpPr>
          <p:cNvPr id="18442" name="Text Box 10"/>
          <p:cNvSpPr txBox="1">
            <a:spLocks noChangeArrowheads="1"/>
          </p:cNvSpPr>
          <p:nvPr/>
        </p:nvSpPr>
        <p:spPr bwMode="auto">
          <a:xfrm>
            <a:off x="5791201" y="5638800"/>
            <a:ext cx="24669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rgbClr val="990000"/>
                </a:solidFill>
                <a:latin typeface="Arial Narrow" panose="020B0606020202030204" pitchFamily="34" charset="0"/>
              </a:rPr>
              <a:t>Biological activity, </a:t>
            </a:r>
          </a:p>
          <a:p>
            <a:pPr>
              <a:spcBef>
                <a:spcPct val="0"/>
              </a:spcBef>
              <a:buFontTx/>
              <a:buNone/>
            </a:pPr>
            <a:r>
              <a:rPr lang="en-US" altLang="en-US" sz="2000" b="1">
                <a:solidFill>
                  <a:srgbClr val="990000"/>
                </a:solidFill>
                <a:latin typeface="Arial Narrow" panose="020B0606020202030204" pitchFamily="34" charset="0"/>
              </a:rPr>
              <a:t>modeling of biological </a:t>
            </a:r>
          </a:p>
          <a:p>
            <a:pPr>
              <a:spcBef>
                <a:spcPct val="0"/>
              </a:spcBef>
              <a:buFontTx/>
              <a:buNone/>
            </a:pPr>
            <a:r>
              <a:rPr lang="en-US" altLang="en-US" sz="2000" b="1">
                <a:solidFill>
                  <a:srgbClr val="990000"/>
                </a:solidFill>
                <a:latin typeface="Arial Narrow" panose="020B0606020202030204" pitchFamily="34" charset="0"/>
              </a:rPr>
              <a:t>systems, etc.</a:t>
            </a:r>
            <a:endParaRPr lang="en-US" altLang="en-US" sz="2000">
              <a:solidFill>
                <a:srgbClr val="990000"/>
              </a:solidFill>
            </a:endParaRPr>
          </a:p>
        </p:txBody>
      </p:sp>
      <p:sp>
        <p:nvSpPr>
          <p:cNvPr id="18443" name="Text Box 9"/>
          <p:cNvSpPr txBox="1">
            <a:spLocks noChangeArrowheads="1"/>
          </p:cNvSpPr>
          <p:nvPr/>
        </p:nvSpPr>
        <p:spPr bwMode="auto">
          <a:xfrm>
            <a:off x="8153400" y="5029201"/>
            <a:ext cx="27193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rgbClr val="990000"/>
                </a:solidFill>
                <a:latin typeface="Arial Narrow" panose="020B0606020202030204" pitchFamily="34" charset="0"/>
              </a:rPr>
              <a:t>Interesting physical </a:t>
            </a:r>
          </a:p>
          <a:p>
            <a:pPr>
              <a:spcBef>
                <a:spcPct val="0"/>
              </a:spcBef>
              <a:buFontTx/>
              <a:buNone/>
            </a:pPr>
            <a:r>
              <a:rPr lang="en-US" altLang="en-US" sz="2000" b="1">
                <a:solidFill>
                  <a:srgbClr val="990000"/>
                </a:solidFill>
                <a:latin typeface="Arial Narrow" panose="020B0606020202030204" pitchFamily="34" charset="0"/>
              </a:rPr>
              <a:t>properties: magnetism… </a:t>
            </a:r>
            <a:endParaRPr lang="en-US" altLang="en-US" sz="2000">
              <a:solidFill>
                <a:srgbClr val="990000"/>
              </a:solidFill>
            </a:endParaRPr>
          </a:p>
        </p:txBody>
      </p:sp>
      <p:sp>
        <p:nvSpPr>
          <p:cNvPr id="18444" name="AutoShape 7"/>
          <p:cNvSpPr>
            <a:spLocks noChangeArrowheads="1"/>
          </p:cNvSpPr>
          <p:nvPr/>
        </p:nvSpPr>
        <p:spPr bwMode="auto">
          <a:xfrm>
            <a:off x="8915400" y="4114800"/>
            <a:ext cx="381000" cy="762000"/>
          </a:xfrm>
          <a:prstGeom prst="downArrow">
            <a:avLst>
              <a:gd name="adj1" fmla="val 50000"/>
              <a:gd name="adj2" fmla="val 66667"/>
            </a:avLst>
          </a:prstGeom>
          <a:solidFill>
            <a:srgbClr val="FF0000"/>
          </a:solidFill>
          <a:ln w="9525">
            <a:solidFill>
              <a:srgbClr val="FFFF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Rectangle 13"/>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835790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ntroduction_TOOLS-screwdrivers-only!_cropp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914401"/>
            <a:ext cx="8148638" cy="530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2"/>
          <p:cNvSpPr txBox="1">
            <a:spLocks noChangeArrowheads="1"/>
          </p:cNvSpPr>
          <p:nvPr/>
        </p:nvSpPr>
        <p:spPr bwMode="auto">
          <a:xfrm>
            <a:off x="1293702" y="209850"/>
            <a:ext cx="9374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400" b="1" dirty="0" smtClean="0">
                <a:solidFill>
                  <a:srgbClr val="0000FF"/>
                </a:solidFill>
                <a:latin typeface="Arial" panose="020B0604020202020204" pitchFamily="34" charset="0"/>
                <a:cs typeface="Arial" panose="020B0604020202020204" pitchFamily="34" charset="0"/>
              </a:rPr>
              <a:t>Unfortunately, many of them represent a boring </a:t>
            </a:r>
            <a:r>
              <a:rPr lang="en-US" altLang="en-US" sz="2400" b="1" dirty="0">
                <a:solidFill>
                  <a:srgbClr val="0000FF"/>
                </a:solidFill>
                <a:latin typeface="Arial" panose="020B0604020202020204" pitchFamily="34" charset="0"/>
                <a:cs typeface="Arial" panose="020B0604020202020204" pitchFamily="34" charset="0"/>
              </a:rPr>
              <a:t>set of tools…</a:t>
            </a:r>
          </a:p>
        </p:txBody>
      </p:sp>
      <p:sp>
        <p:nvSpPr>
          <p:cNvPr id="5" name="Rectangle 4"/>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1113257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ntroduction_TOOLS-set!_cropp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9041" y="1106894"/>
            <a:ext cx="6553200" cy="534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
          <p:cNvSpPr txBox="1">
            <a:spLocks noChangeArrowheads="1"/>
          </p:cNvSpPr>
          <p:nvPr/>
        </p:nvSpPr>
        <p:spPr bwMode="auto">
          <a:xfrm>
            <a:off x="2173671" y="134008"/>
            <a:ext cx="78886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400" b="1" dirty="0" smtClean="0">
                <a:solidFill>
                  <a:srgbClr val="0000FF"/>
                </a:solidFill>
                <a:latin typeface="Arial" panose="020B0604020202020204" pitchFamily="34" charset="0"/>
                <a:cs typeface="Arial" panose="020B0604020202020204" pitchFamily="34" charset="0"/>
              </a:rPr>
              <a:t>My goal is to design universal</a:t>
            </a:r>
            <a:r>
              <a:rPr lang="en-US" altLang="en-US" sz="2400" b="1" dirty="0">
                <a:solidFill>
                  <a:srgbClr val="0000FF"/>
                </a:solidFill>
                <a:latin typeface="Arial" panose="020B0604020202020204" pitchFamily="34" charset="0"/>
                <a:cs typeface="Arial" panose="020B0604020202020204" pitchFamily="34" charset="0"/>
              </a:rPr>
              <a:t>, better set of tools for </a:t>
            </a:r>
            <a:endParaRPr lang="en-US" altLang="en-US" sz="2400" b="1" dirty="0" smtClean="0">
              <a:solidFill>
                <a:srgbClr val="0000FF"/>
              </a:solidFill>
              <a:latin typeface="Arial" panose="020B0604020202020204" pitchFamily="34" charset="0"/>
              <a:cs typeface="Arial" panose="020B0604020202020204" pitchFamily="34" charset="0"/>
            </a:endParaRPr>
          </a:p>
          <a:p>
            <a:pPr algn="ctr">
              <a:spcBef>
                <a:spcPct val="0"/>
              </a:spcBef>
              <a:buFontTx/>
              <a:buNone/>
            </a:pPr>
            <a:r>
              <a:rPr lang="en-US" altLang="en-US" sz="2400" b="1" dirty="0" smtClean="0">
                <a:solidFill>
                  <a:srgbClr val="0000FF"/>
                </a:solidFill>
                <a:latin typeface="Arial" panose="020B0604020202020204" pitchFamily="34" charset="0"/>
                <a:cs typeface="Arial" panose="020B0604020202020204" pitchFamily="34" charset="0"/>
              </a:rPr>
              <a:t>different and specific applications</a:t>
            </a:r>
            <a:r>
              <a:rPr lang="en-US" altLang="en-US" sz="2400" b="1" dirty="0">
                <a:solidFill>
                  <a:srgbClr val="0000FF"/>
                </a:solidFill>
                <a:latin typeface="Arial" panose="020B0604020202020204" pitchFamily="34" charset="0"/>
                <a:cs typeface="Arial" panose="020B0604020202020204" pitchFamily="34" charset="0"/>
              </a:rPr>
              <a:t>!</a:t>
            </a:r>
          </a:p>
        </p:txBody>
      </p:sp>
      <p:sp>
        <p:nvSpPr>
          <p:cNvPr id="5" name="Rectangle 4"/>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242747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3667" y="2298403"/>
            <a:ext cx="9613529" cy="523220"/>
          </a:xfrm>
          <a:prstGeom prst="rect">
            <a:avLst/>
          </a:prstGeom>
        </p:spPr>
        <p:txBody>
          <a:bodyPr wrap="none">
            <a:spAutoFit/>
          </a:bodyPr>
          <a:lstStyle/>
          <a:p>
            <a:r>
              <a:rPr lang="en-US" altLang="en-US" sz="2800" b="1" dirty="0" smtClean="0">
                <a:solidFill>
                  <a:srgbClr val="0000FF"/>
                </a:solidFill>
                <a:latin typeface="Arial" panose="020B0604020202020204" pitchFamily="34" charset="0"/>
              </a:rPr>
              <a:t>My choice of ligands is </a:t>
            </a:r>
            <a:r>
              <a:rPr lang="en-US" altLang="en-US" sz="2800" b="1" dirty="0" err="1" smtClean="0">
                <a:solidFill>
                  <a:srgbClr val="0000FF"/>
                </a:solidFill>
                <a:latin typeface="Arial" panose="020B0604020202020204" pitchFamily="34" charset="0"/>
              </a:rPr>
              <a:t>oximes</a:t>
            </a:r>
            <a:r>
              <a:rPr lang="en-US" altLang="en-US" sz="2800" b="1" dirty="0" smtClean="0">
                <a:solidFill>
                  <a:srgbClr val="0000FF"/>
                </a:solidFill>
                <a:latin typeface="Arial" panose="020B0604020202020204" pitchFamily="34" charset="0"/>
              </a:rPr>
              <a:t>, but not the usual ones!</a:t>
            </a:r>
            <a:endParaRPr lang="en-US" sz="2800" dirty="0"/>
          </a:p>
        </p:txBody>
      </p:sp>
      <p:sp>
        <p:nvSpPr>
          <p:cNvPr id="3" name="Rectangle 2"/>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1920433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981200" y="381000"/>
            <a:ext cx="8229600" cy="60198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2531" name="Text Box 3"/>
          <p:cNvSpPr txBox="1">
            <a:spLocks noChangeArrowheads="1"/>
          </p:cNvSpPr>
          <p:nvPr/>
        </p:nvSpPr>
        <p:spPr bwMode="auto">
          <a:xfrm>
            <a:off x="7543801" y="5791201"/>
            <a:ext cx="1376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rgbClr val="FF3300"/>
                </a:solidFill>
                <a:latin typeface="Arial Narrow" panose="020B0606020202030204" pitchFamily="34" charset="0"/>
              </a:rPr>
              <a:t>cyanoximes</a:t>
            </a:r>
            <a:endParaRPr lang="en-US" altLang="en-US" sz="2400"/>
          </a:p>
        </p:txBody>
      </p:sp>
      <p:sp>
        <p:nvSpPr>
          <p:cNvPr id="22532" name="Text Box 4"/>
          <p:cNvSpPr txBox="1">
            <a:spLocks noChangeArrowheads="1"/>
          </p:cNvSpPr>
          <p:nvPr/>
        </p:nvSpPr>
        <p:spPr bwMode="auto">
          <a:xfrm>
            <a:off x="3352800" y="5791201"/>
            <a:ext cx="1201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rgbClr val="FF00FF"/>
                </a:solidFill>
                <a:latin typeface="Arial Narrow" panose="020B0606020202030204" pitchFamily="34" charset="0"/>
              </a:rPr>
              <a:t>aldoximes</a:t>
            </a:r>
            <a:endParaRPr lang="en-US" altLang="en-US" sz="2400"/>
          </a:p>
        </p:txBody>
      </p:sp>
      <p:sp>
        <p:nvSpPr>
          <p:cNvPr id="22533" name="Rectangle 5"/>
          <p:cNvSpPr>
            <a:spLocks noChangeArrowheads="1"/>
          </p:cNvSpPr>
          <p:nvPr/>
        </p:nvSpPr>
        <p:spPr bwMode="auto">
          <a:xfrm>
            <a:off x="5410201" y="5791201"/>
            <a:ext cx="1203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b="1">
                <a:solidFill>
                  <a:schemeClr val="accent2"/>
                </a:solidFill>
                <a:latin typeface="Arial Narrow" panose="020B0606020202030204" pitchFamily="34" charset="0"/>
              </a:rPr>
              <a:t>ketoximes</a:t>
            </a:r>
          </a:p>
        </p:txBody>
      </p:sp>
      <p:graphicFrame>
        <p:nvGraphicFramePr>
          <p:cNvPr id="22534" name="Object 9"/>
          <p:cNvGraphicFramePr>
            <a:graphicFrameLocks noChangeAspect="1"/>
          </p:cNvGraphicFramePr>
          <p:nvPr/>
        </p:nvGraphicFramePr>
        <p:xfrm>
          <a:off x="3505200" y="1981201"/>
          <a:ext cx="5334000" cy="3578225"/>
        </p:xfrm>
        <a:graphic>
          <a:graphicData uri="http://schemas.openxmlformats.org/presentationml/2006/ole">
            <mc:AlternateContent xmlns:mc="http://schemas.openxmlformats.org/markup-compatibility/2006">
              <mc:Choice xmlns:v="urn:schemas-microsoft-com:vml" Requires="v">
                <p:oleObj spid="_x0000_s1050" name="CS ChemDraw Drawing" r:id="rId3" imgW="5542280" imgH="3718560" progId="ChemDraw.Document.5.0">
                  <p:embed/>
                </p:oleObj>
              </mc:Choice>
              <mc:Fallback>
                <p:oleObj name="CS ChemDraw Drawing" r:id="rId3" imgW="5542280" imgH="3718560" progId="ChemDraw.Document.5.0">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1981201"/>
                        <a:ext cx="5334000" cy="357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5" name="Rectangle 10"/>
          <p:cNvSpPr>
            <a:spLocks noChangeArrowheads="1"/>
          </p:cNvSpPr>
          <p:nvPr/>
        </p:nvSpPr>
        <p:spPr bwMode="auto">
          <a:xfrm>
            <a:off x="2819400" y="609600"/>
            <a:ext cx="6629400" cy="609600"/>
          </a:xfrm>
          <a:prstGeom prst="rect">
            <a:avLst/>
          </a:prstGeom>
          <a:solidFill>
            <a:schemeClr val="bg1"/>
          </a:solidFill>
          <a:ln w="9525">
            <a:solidFill>
              <a:schemeClr val="bg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US" altLang="en-US" sz="2800" b="1" dirty="0">
                <a:solidFill>
                  <a:srgbClr val="0000FF"/>
                </a:solidFill>
                <a:latin typeface="Arial" panose="020B0604020202020204" pitchFamily="34" charset="0"/>
              </a:rPr>
              <a:t>Types of </a:t>
            </a:r>
            <a:r>
              <a:rPr lang="en-US" altLang="en-US" sz="2800" b="1" dirty="0" err="1">
                <a:solidFill>
                  <a:srgbClr val="0000FF"/>
                </a:solidFill>
                <a:latin typeface="Arial" panose="020B0604020202020204" pitchFamily="34" charset="0"/>
              </a:rPr>
              <a:t>oximes</a:t>
            </a:r>
            <a:r>
              <a:rPr lang="en-US" altLang="en-US" sz="2800" b="1" dirty="0">
                <a:solidFill>
                  <a:srgbClr val="0000FF"/>
                </a:solidFill>
                <a:latin typeface="Arial" panose="020B0604020202020204" pitchFamily="34" charset="0"/>
              </a:rPr>
              <a:t> and their precursors.</a:t>
            </a:r>
            <a:r>
              <a:rPr lang="en-US" altLang="en-US" sz="2800" b="1" dirty="0">
                <a:solidFill>
                  <a:srgbClr val="990099"/>
                </a:solidFill>
              </a:rPr>
              <a:t> </a:t>
            </a:r>
          </a:p>
        </p:txBody>
      </p:sp>
      <p:sp>
        <p:nvSpPr>
          <p:cNvPr id="9" name="Rectangle 8"/>
          <p:cNvSpPr>
            <a:spLocks noChangeArrowheads="1"/>
          </p:cNvSpPr>
          <p:nvPr/>
        </p:nvSpPr>
        <p:spPr bwMode="auto">
          <a:xfrm>
            <a:off x="10114380" y="6457890"/>
            <a:ext cx="2900025" cy="400110"/>
          </a:xfrm>
          <a:prstGeom prst="rect">
            <a:avLst/>
          </a:prstGeom>
          <a:noFill/>
          <a:ln w="9525">
            <a:noFill/>
            <a:miter lim="800000"/>
            <a:headEnd/>
            <a:tailEnd/>
          </a:ln>
          <a:effectLst/>
        </p:spPr>
        <p:txBody>
          <a:bodyPr wrap="none">
            <a:spAutoFit/>
          </a:bodyPr>
          <a:lstStyle/>
          <a:p>
            <a:pPr>
              <a:defRPr/>
            </a:pPr>
            <a:r>
              <a:rPr lang="en-US" sz="2000" b="1" dirty="0" smtClean="0">
                <a:solidFill>
                  <a:srgbClr val="FFC000"/>
                </a:solidFill>
                <a:effectLst>
                  <a:outerShdw blurRad="38100" dist="38100" dir="2700000" algn="tl">
                    <a:srgbClr val="000000"/>
                  </a:outerShdw>
                </a:effectLst>
              </a:rPr>
              <a:t>NG-International -</a:t>
            </a:r>
            <a:r>
              <a:rPr lang="en-US" sz="2000" b="1" dirty="0" smtClean="0">
                <a:solidFill>
                  <a:srgbClr val="FFC000"/>
                </a:solidFill>
                <a:effectLst>
                  <a:outerShdw blurRad="38100" dist="38100" dir="2700000" algn="tl">
                    <a:srgbClr val="000000"/>
                  </a:outerShdw>
                </a:effectLst>
              </a:rPr>
              <a:t>in-brief</a:t>
            </a:r>
            <a:endParaRPr lang="en-US" sz="2000" b="1" dirty="0">
              <a:solidFill>
                <a:srgbClr val="FFC000"/>
              </a:solidFill>
              <a:effectLst>
                <a:outerShdw blurRad="38100" dist="38100" dir="2700000" algn="tl">
                  <a:srgbClr val="000000"/>
                </a:outerShdw>
              </a:effectLst>
            </a:endParaRPr>
          </a:p>
        </p:txBody>
      </p:sp>
    </p:spTree>
    <p:extLst>
      <p:ext uri="{BB962C8B-B14F-4D97-AF65-F5344CB8AC3E}">
        <p14:creationId xmlns:p14="http://schemas.microsoft.com/office/powerpoint/2010/main" val="3518389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1171</Words>
  <Application>Microsoft Office PowerPoint</Application>
  <PresentationFormat>Custom</PresentationFormat>
  <Paragraphs>211</Paragraphs>
  <Slides>32</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35" baseType="lpstr">
      <vt:lpstr>Office Theme</vt:lpstr>
      <vt:lpstr>CS ChemDraw Drawing</vt:lpstr>
      <vt:lpstr>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Gerasimchuk, Nikolay N</dc:creator>
  <cp:lastModifiedBy>Karthik Varma</cp:lastModifiedBy>
  <cp:revision>11</cp:revision>
  <dcterms:created xsi:type="dcterms:W3CDTF">2014-10-15T15:27:23Z</dcterms:created>
  <dcterms:modified xsi:type="dcterms:W3CDTF">2015-09-18T12:41:02Z</dcterms:modified>
</cp:coreProperties>
</file>