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201" r:id="rId1"/>
  </p:sldMasterIdLst>
  <p:notesMasterIdLst>
    <p:notesMasterId r:id="rId21"/>
  </p:notesMasterIdLst>
  <p:handoutMasterIdLst>
    <p:handoutMasterId r:id="rId22"/>
  </p:handoutMasterIdLst>
  <p:sldIdLst>
    <p:sldId id="576" r:id="rId2"/>
    <p:sldId id="558" r:id="rId3"/>
    <p:sldId id="559" r:id="rId4"/>
    <p:sldId id="560" r:id="rId5"/>
    <p:sldId id="561" r:id="rId6"/>
    <p:sldId id="562" r:id="rId7"/>
    <p:sldId id="564" r:id="rId8"/>
    <p:sldId id="563" r:id="rId9"/>
    <p:sldId id="565" r:id="rId10"/>
    <p:sldId id="566" r:id="rId11"/>
    <p:sldId id="570" r:id="rId12"/>
    <p:sldId id="567" r:id="rId13"/>
    <p:sldId id="568" r:id="rId14"/>
    <p:sldId id="569" r:id="rId15"/>
    <p:sldId id="571" r:id="rId16"/>
    <p:sldId id="574" r:id="rId17"/>
    <p:sldId id="572" r:id="rId18"/>
    <p:sldId id="573" r:id="rId19"/>
    <p:sldId id="575" r:id="rId20"/>
  </p:sldIdLst>
  <p:sldSz cx="9144000" cy="6858000" type="letter"/>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0099"/>
    <a:srgbClr val="FFFF66"/>
    <a:srgbClr val="FFFF00"/>
    <a:srgbClr val="FF0000"/>
    <a:srgbClr val="CC66FF"/>
    <a:srgbClr val="FFB089"/>
    <a:srgbClr val="66FFCC"/>
    <a:srgbClr val="000000"/>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2635" autoAdjust="0"/>
    <p:restoredTop sz="94615" autoAdjust="0"/>
  </p:normalViewPr>
  <p:slideViewPr>
    <p:cSldViewPr>
      <p:cViewPr varScale="1">
        <p:scale>
          <a:sx n="69" d="100"/>
          <a:sy n="69" d="100"/>
        </p:scale>
        <p:origin x="-117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2844"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charset="0"/>
              </a:defRPr>
            </a:lvl1pPr>
          </a:lstStyle>
          <a:p>
            <a:pPr>
              <a:defRPr/>
            </a:pPr>
            <a:endParaRPr lang="en-US"/>
          </a:p>
        </p:txBody>
      </p:sp>
      <p:sp>
        <p:nvSpPr>
          <p:cNvPr id="6451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charset="0"/>
              </a:defRPr>
            </a:lvl1pPr>
          </a:lstStyle>
          <a:p>
            <a:pPr>
              <a:defRPr/>
            </a:pPr>
            <a:endParaRPr lang="en-US"/>
          </a:p>
        </p:txBody>
      </p:sp>
      <p:sp>
        <p:nvSpPr>
          <p:cNvPr id="6451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charset="0"/>
              </a:defRPr>
            </a:lvl1pPr>
          </a:lstStyle>
          <a:p>
            <a:pPr>
              <a:defRPr/>
            </a:pPr>
            <a:endParaRPr lang="en-US"/>
          </a:p>
        </p:txBody>
      </p:sp>
      <p:sp>
        <p:nvSpPr>
          <p:cNvPr id="6451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charset="0"/>
              </a:defRPr>
            </a:lvl1pPr>
          </a:lstStyle>
          <a:p>
            <a:pPr>
              <a:defRPr/>
            </a:pPr>
            <a:fld id="{B7F7D614-27E2-4D40-8D5A-F44083F737FC}" type="slidenum">
              <a:rPr lang="en-US"/>
              <a:pPr>
                <a:defRPr/>
              </a:pPr>
              <a:t>‹#›</a:t>
            </a:fld>
            <a:endParaRPr lang="en-US"/>
          </a:p>
        </p:txBody>
      </p:sp>
    </p:spTree>
    <p:extLst>
      <p:ext uri="{BB962C8B-B14F-4D97-AF65-F5344CB8AC3E}">
        <p14:creationId xmlns:p14="http://schemas.microsoft.com/office/powerpoint/2010/main" val="14940591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charset="0"/>
              </a:defRPr>
            </a:lvl1pPr>
          </a:lstStyle>
          <a:p>
            <a:pPr>
              <a:defRPr/>
            </a:pPr>
            <a:endParaRPr lang="en-US"/>
          </a:p>
        </p:txBody>
      </p:sp>
      <p:sp>
        <p:nvSpPr>
          <p:cNvPr id="4301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charset="0"/>
              </a:defRPr>
            </a:lvl1pPr>
          </a:lstStyle>
          <a:p>
            <a:pPr>
              <a:defRPr/>
            </a:pPr>
            <a:endParaRPr lang="en-US"/>
          </a:p>
        </p:txBody>
      </p:sp>
      <p:sp>
        <p:nvSpPr>
          <p:cNvPr id="440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301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301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charset="0"/>
              </a:defRPr>
            </a:lvl1pPr>
          </a:lstStyle>
          <a:p>
            <a:pPr>
              <a:defRPr/>
            </a:pPr>
            <a:endParaRPr lang="en-US"/>
          </a:p>
        </p:txBody>
      </p:sp>
      <p:sp>
        <p:nvSpPr>
          <p:cNvPr id="4301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charset="0"/>
              </a:defRPr>
            </a:lvl1pPr>
          </a:lstStyle>
          <a:p>
            <a:pPr>
              <a:defRPr/>
            </a:pPr>
            <a:fld id="{6BC3DF8E-64DE-4DFE-AECD-42CF19B24DFB}" type="slidenum">
              <a:rPr lang="en-US"/>
              <a:pPr>
                <a:defRPr/>
              </a:pPr>
              <a:t>‹#›</a:t>
            </a:fld>
            <a:endParaRPr lang="en-US"/>
          </a:p>
        </p:txBody>
      </p:sp>
    </p:spTree>
    <p:extLst>
      <p:ext uri="{BB962C8B-B14F-4D97-AF65-F5344CB8AC3E}">
        <p14:creationId xmlns:p14="http://schemas.microsoft.com/office/powerpoint/2010/main" val="24012598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endParaRPr lang="en-US" smtClean="0"/>
          </a:p>
        </p:txBody>
      </p:sp>
      <p:sp>
        <p:nvSpPr>
          <p:cNvPr id="46084" name="Slide Number Placeholder 3"/>
          <p:cNvSpPr>
            <a:spLocks noGrp="1"/>
          </p:cNvSpPr>
          <p:nvPr>
            <p:ph type="sldNum" sz="quarter" idx="5"/>
          </p:nvPr>
        </p:nvSpPr>
        <p:spPr>
          <a:noFill/>
        </p:spPr>
        <p:txBody>
          <a:bodyPr/>
          <a:lstStyle/>
          <a:p>
            <a:fld id="{DC930A4D-F163-42B7-9773-56D17A4E9E18}" type="slidenum">
              <a:rPr lang="en-US" smtClean="0"/>
              <a:pPr/>
              <a:t>2</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pPr>
              <a:defRPr/>
            </a:pPr>
            <a:endParaRPr lang="en-US"/>
          </a:p>
        </p:txBody>
      </p:sp>
      <p:sp>
        <p:nvSpPr>
          <p:cNvPr id="17" name="Footer Placeholder 16"/>
          <p:cNvSpPr>
            <a:spLocks noGrp="1"/>
          </p:cNvSpPr>
          <p:nvPr>
            <p:ph type="ftr" sz="quarter" idx="11"/>
          </p:nvPr>
        </p:nvSpPr>
        <p:spPr/>
        <p:txBody>
          <a:bodyPr/>
          <a:lstStyle/>
          <a:p>
            <a:pPr>
              <a:defRPr/>
            </a:pPr>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pPr>
              <a:defRPr/>
            </a:pPr>
            <a:fld id="{4784E249-5826-4AF5-8DE8-AF676773CDAA}" type="slidenum">
              <a:rPr lang="en-US" smtClean="0"/>
              <a:pPr>
                <a:defRPr/>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E0F01F5-346F-49BA-BF97-9EDC490236E4}"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pPr>
              <a:defRPr/>
            </a:pPr>
            <a:fld id="{3B91C5F0-FE0B-4A7C-946E-00F94B7FA897}" type="slidenum">
              <a:rPr lang="en-US" smtClean="0"/>
              <a:pPr>
                <a:defRPr/>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361688" y="1026372"/>
            <a:ext cx="457200" cy="441325"/>
          </a:xfrm>
        </p:spPr>
        <p:txBody>
          <a:bodyPr/>
          <a:lstStyle/>
          <a:p>
            <a:pPr>
              <a:defRPr/>
            </a:pPr>
            <a:fld id="{512EBB48-2DA8-4D2A-B53E-AD64AA8D9A1C}" type="slidenum">
              <a:rPr lang="en-US" smtClean="0"/>
              <a:pPr>
                <a:defRPr/>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pPr>
              <a:defRPr/>
            </a:pPr>
            <a:endParaRPr lang="en-US"/>
          </a:p>
        </p:txBody>
      </p:sp>
      <p:sp>
        <p:nvSpPr>
          <p:cNvPr id="4" name="Date Placeholder 3"/>
          <p:cNvSpPr>
            <a:spLocks noGrp="1"/>
          </p:cNvSpPr>
          <p:nvPr>
            <p:ph type="dt" sz="half" idx="10"/>
          </p:nvPr>
        </p:nvSpPr>
        <p:spPr/>
        <p:txBody>
          <a:bodyPr/>
          <a:lstStyle/>
          <a:p>
            <a:pPr>
              <a:defRPr/>
            </a:pPr>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pPr>
              <a:defRPr/>
            </a:pPr>
            <a:fld id="{13C84279-509B-49DB-81E9-A883229E9EA0}" type="slidenum">
              <a:rPr lang="en-US" smtClean="0"/>
              <a:pPr>
                <a:defRPr/>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4B7FD23-69D5-4CFF-B119-D9B52FB60101}" type="slidenum">
              <a:rPr lang="en-US" smtClean="0"/>
              <a:pPr>
                <a:defRPr/>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a:xfrm>
            <a:off x="304800" y="6409944"/>
            <a:ext cx="3581400" cy="365760"/>
          </a:xfrm>
        </p:spPr>
        <p:txBody>
          <a:bodyPr/>
          <a:lstStyle/>
          <a:p>
            <a:pPr>
              <a:defRPr/>
            </a:pPr>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pPr>
              <a:defRPr/>
            </a:pPr>
            <a:fld id="{ABFED3F5-3120-40DC-BBAB-CB97F00F621A}" type="slidenum">
              <a:rPr lang="en-US" smtClean="0"/>
              <a:pPr>
                <a:defRPr/>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a:xfrm>
            <a:off x="4343400" y="1036020"/>
            <a:ext cx="457200" cy="441325"/>
          </a:xfrm>
        </p:spPr>
        <p:txBody>
          <a:bodyPr/>
          <a:lstStyle/>
          <a:p>
            <a:pPr>
              <a:defRPr/>
            </a:pPr>
            <a:fld id="{001E33D0-B078-4E33-AFE6-D36C8013A29B}"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pPr>
              <a:defRPr/>
            </a:pPr>
            <a:fld id="{EFF6DA40-DC1B-47B3-BD69-4A9810DE2A3C}"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pPr>
              <a:defRPr/>
            </a:pPr>
            <a:fld id="{7C400654-CDCC-4285-A085-6DFFDA94F5FE}" type="slidenum">
              <a:rPr lang="en-US" smtClean="0"/>
              <a:pPr>
                <a:defRPr/>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a:xfrm>
            <a:off x="301752" y="6410848"/>
            <a:ext cx="3383280" cy="365760"/>
          </a:xfrm>
        </p:spPr>
        <p:txBody>
          <a:body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pPr>
              <a:defRPr/>
            </a:pPr>
            <a:fld id="{884C1E98-DAB0-4D95-8136-B09A931E950F}" type="slidenum">
              <a:rPr lang="en-US" smtClean="0"/>
              <a:pPr>
                <a:defRPr/>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pPr>
              <a:defRPr/>
            </a:pPr>
            <a:endParaRPr lang="en-US"/>
          </a:p>
        </p:txBody>
      </p:sp>
      <p:sp>
        <p:nvSpPr>
          <p:cNvPr id="6" name="Footer Placeholder 5"/>
          <p:cNvSpPr>
            <a:spLocks noGrp="1"/>
          </p:cNvSpPr>
          <p:nvPr>
            <p:ph type="ftr" sz="quarter" idx="11"/>
          </p:nvPr>
        </p:nvSpPr>
        <p:spPr>
          <a:xfrm>
            <a:off x="301752" y="6410848"/>
            <a:ext cx="3584448" cy="365760"/>
          </a:xfrm>
        </p:spPr>
        <p:txBody>
          <a:body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a:defRPr/>
            </a:pPr>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a:defRPr/>
            </a:pPr>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defRPr/>
            </a:pPr>
            <a:fld id="{88187516-5833-4A2F-8999-A774B6040838}" type="slidenum">
              <a:rPr lang="en-US" smtClean="0"/>
              <a:pPr>
                <a:defRPr/>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4202" r:id="rId1"/>
    <p:sldLayoutId id="2147484203" r:id="rId2"/>
    <p:sldLayoutId id="2147484204" r:id="rId3"/>
    <p:sldLayoutId id="2147484205" r:id="rId4"/>
    <p:sldLayoutId id="2147484206" r:id="rId5"/>
    <p:sldLayoutId id="2147484207" r:id="rId6"/>
    <p:sldLayoutId id="2147484208" r:id="rId7"/>
    <p:sldLayoutId id="2147484209" r:id="rId8"/>
    <p:sldLayoutId id="2147484210" r:id="rId9"/>
    <p:sldLayoutId id="2147484211" r:id="rId10"/>
    <p:sldLayoutId id="2147484212"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omicsonline.org/Submitmanuscript.php"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1.xml"/><Relationship Id="rId7"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4.wmf"/><Relationship Id="rId5" Type="http://schemas.openxmlformats.org/officeDocument/2006/relationships/oleObject" Target="../embeddings/oleObject1.bin"/><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akesh-s\Desktop\blue_light_background_04_vector_1818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3663"/>
            <a:ext cx="9144000" cy="692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lowchart: Display 4"/>
          <p:cNvSpPr/>
          <p:nvPr/>
        </p:nvSpPr>
        <p:spPr>
          <a:xfrm>
            <a:off x="14288" y="831850"/>
            <a:ext cx="9129712" cy="4959350"/>
          </a:xfrm>
          <a:prstGeom prst="flowChartDisplay">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IN" sz="2000" dirty="0" err="1">
                <a:solidFill>
                  <a:schemeClr val="bg2">
                    <a:lumMod val="10000"/>
                  </a:schemeClr>
                </a:solidFill>
                <a:latin typeface="Centaur" panose="02030504050205020304" pitchFamily="18" charset="0"/>
              </a:rPr>
              <a:t>OMICS</a:t>
            </a:r>
            <a:r>
              <a:rPr lang="en-IN" sz="2000" dirty="0">
                <a:solidFill>
                  <a:schemeClr val="bg2">
                    <a:lumMod val="10000"/>
                  </a:schemeClr>
                </a:solidFill>
                <a:latin typeface="Centaur" panose="02030504050205020304" pitchFamily="18" charset="0"/>
              </a:rPr>
              <a:t> </a:t>
            </a:r>
            <a:r>
              <a:rPr lang="en-IN" sz="2000" dirty="0" smtClean="0">
                <a:solidFill>
                  <a:schemeClr val="bg2">
                    <a:lumMod val="10000"/>
                  </a:schemeClr>
                </a:solidFill>
                <a:latin typeface="Centaur" panose="02030504050205020304" pitchFamily="18" charset="0"/>
              </a:rPr>
              <a:t>International </a:t>
            </a:r>
            <a:r>
              <a:rPr lang="en-IN" sz="2000" dirty="0">
                <a:solidFill>
                  <a:schemeClr val="bg2">
                    <a:lumMod val="10000"/>
                  </a:schemeClr>
                </a:solidFill>
                <a:latin typeface="Centaur" panose="02030504050205020304" pitchFamily="18" charset="0"/>
              </a:rPr>
              <a:t>welcomes submissions that are original and technically so as to serve both the developing world and developed countries in the best possible way.</a:t>
            </a:r>
          </a:p>
          <a:p>
            <a:pPr algn="ctr">
              <a:defRPr/>
            </a:pPr>
            <a:r>
              <a:rPr lang="en-US" sz="2000" dirty="0">
                <a:solidFill>
                  <a:schemeClr val="bg2">
                    <a:lumMod val="10000"/>
                  </a:schemeClr>
                </a:solidFill>
                <a:latin typeface="Centaur" panose="02030504050205020304" pitchFamily="18" charset="0"/>
              </a:rPr>
              <a:t>OMICS Journals  are poised in excellence by publishing high quality research. </a:t>
            </a:r>
            <a:r>
              <a:rPr lang="en-IN" sz="2000" dirty="0" err="1">
                <a:solidFill>
                  <a:schemeClr val="bg2">
                    <a:lumMod val="10000"/>
                  </a:schemeClr>
                </a:solidFill>
                <a:latin typeface="Centaur" panose="02030504050205020304" pitchFamily="18" charset="0"/>
              </a:rPr>
              <a:t>OMICS</a:t>
            </a:r>
            <a:r>
              <a:rPr lang="en-IN" sz="2000" dirty="0">
                <a:solidFill>
                  <a:schemeClr val="bg2">
                    <a:lumMod val="10000"/>
                  </a:schemeClr>
                </a:solidFill>
                <a:latin typeface="Centaur" panose="02030504050205020304" pitchFamily="18" charset="0"/>
              </a:rPr>
              <a:t> </a:t>
            </a:r>
            <a:r>
              <a:rPr lang="en-IN" sz="2000" dirty="0" smtClean="0">
                <a:solidFill>
                  <a:schemeClr val="bg2">
                    <a:lumMod val="10000"/>
                  </a:schemeClr>
                </a:solidFill>
                <a:latin typeface="Centaur" panose="02030504050205020304" pitchFamily="18" charset="0"/>
              </a:rPr>
              <a:t> International follows </a:t>
            </a:r>
            <a:r>
              <a:rPr lang="en-IN" sz="2000" dirty="0">
                <a:solidFill>
                  <a:schemeClr val="bg2">
                    <a:lumMod val="10000"/>
                  </a:schemeClr>
                </a:solidFill>
                <a:latin typeface="Centaur" panose="02030504050205020304" pitchFamily="18" charset="0"/>
              </a:rPr>
              <a:t>an Editorial Manager® System peer review process and boasts of a strong and active editorial board.</a:t>
            </a:r>
            <a:endParaRPr lang="en-US" sz="2000" dirty="0">
              <a:solidFill>
                <a:schemeClr val="bg2">
                  <a:lumMod val="10000"/>
                </a:schemeClr>
              </a:solidFill>
              <a:latin typeface="Centaur" panose="02030504050205020304" pitchFamily="18" charset="0"/>
            </a:endParaRPr>
          </a:p>
          <a:p>
            <a:pPr algn="ctr">
              <a:defRPr/>
            </a:pPr>
            <a:r>
              <a:rPr lang="en-US" sz="2000" dirty="0">
                <a:solidFill>
                  <a:schemeClr val="bg2">
                    <a:lumMod val="10000"/>
                  </a:schemeClr>
                </a:solidFill>
                <a:latin typeface="Centaur" panose="02030504050205020304" pitchFamily="18" charset="0"/>
              </a:rPr>
              <a:t>Editors and reviewers are experts in their field and provide anonymous, unbiased and detailed reviews of all submissions.</a:t>
            </a:r>
          </a:p>
          <a:p>
            <a:pPr algn="ctr">
              <a:defRPr/>
            </a:pPr>
            <a:r>
              <a:rPr lang="en-IN" sz="2000" dirty="0">
                <a:solidFill>
                  <a:schemeClr val="bg2">
                    <a:lumMod val="10000"/>
                  </a:schemeClr>
                </a:solidFill>
                <a:latin typeface="Centaur" panose="02030504050205020304" pitchFamily="18" charset="0"/>
              </a:rPr>
              <a:t>The journal gives the options of multiple language translations for all the articles and all archived articles are available in HTML, XML, PDF and audio formats. Also, all the published articles are archived in repositories and indexing services like DOAJ, CAS, Google Scholar, Scientific Commons, Index Copernicus, EBSCO, HINARI and GALE.</a:t>
            </a:r>
            <a:endParaRPr lang="en-US" sz="2000" dirty="0">
              <a:solidFill>
                <a:schemeClr val="bg2">
                  <a:lumMod val="10000"/>
                </a:schemeClr>
              </a:solidFill>
              <a:latin typeface="Centaur" panose="02030504050205020304" pitchFamily="18" charset="0"/>
            </a:endParaRPr>
          </a:p>
          <a:p>
            <a:pPr>
              <a:defRPr/>
            </a:pPr>
            <a:endParaRPr lang="en-US" sz="2000" dirty="0"/>
          </a:p>
        </p:txBody>
      </p:sp>
      <p:sp>
        <p:nvSpPr>
          <p:cNvPr id="6" name="Rectangle 5"/>
          <p:cNvSpPr/>
          <p:nvPr/>
        </p:nvSpPr>
        <p:spPr>
          <a:xfrm>
            <a:off x="319088" y="5910263"/>
            <a:ext cx="7605712" cy="830262"/>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b="1" dirty="0">
                <a:solidFill>
                  <a:srgbClr val="0070C0"/>
                </a:solidFill>
                <a:latin typeface="Microsoft YaHei" panose="020B0503020204020204" pitchFamily="34" charset="-122"/>
                <a:ea typeface="Microsoft YaHei" panose="020B0503020204020204" pitchFamily="34" charset="-122"/>
              </a:rPr>
              <a:t>For more details please visit our website: </a:t>
            </a:r>
            <a:r>
              <a:rPr lang="en-US" b="1" dirty="0">
                <a:solidFill>
                  <a:schemeClr val="accent5">
                    <a:lumMod val="10000"/>
                  </a:schemeClr>
                </a:solidFill>
                <a:latin typeface="Microsoft YaHei" panose="020B0503020204020204" pitchFamily="34" charset="-122"/>
                <a:ea typeface="Microsoft YaHei" panose="020B0503020204020204" pitchFamily="34" charset="-122"/>
                <a:hlinkClick r:id="rId3"/>
              </a:rPr>
              <a:t>http://</a:t>
            </a:r>
            <a:r>
              <a:rPr lang="en-US" b="1">
                <a:solidFill>
                  <a:schemeClr val="accent5">
                    <a:lumMod val="10000"/>
                  </a:schemeClr>
                </a:solidFill>
                <a:latin typeface="Microsoft YaHei" panose="020B0503020204020204" pitchFamily="34" charset="-122"/>
                <a:ea typeface="Microsoft YaHei" panose="020B0503020204020204" pitchFamily="34" charset="-122"/>
                <a:hlinkClick r:id="rId3"/>
              </a:rPr>
              <a:t>omicsonline.org/Submitmanuscript.php</a:t>
            </a:r>
            <a:r>
              <a:rPr lang="en-US" b="1">
                <a:solidFill>
                  <a:schemeClr val="accent5">
                    <a:lumMod val="10000"/>
                  </a:schemeClr>
                </a:solidFill>
                <a:latin typeface="Microsoft YaHei" panose="020B0503020204020204" pitchFamily="34" charset="-122"/>
                <a:ea typeface="Microsoft YaHei" panose="020B0503020204020204" pitchFamily="34" charset="-122"/>
              </a:rPr>
              <a:t> </a:t>
            </a:r>
            <a:endParaRPr lang="en-US" b="1" dirty="0">
              <a:solidFill>
                <a:schemeClr val="accent5">
                  <a:lumMod val="10000"/>
                </a:schemeClr>
              </a:solidFill>
              <a:latin typeface="Microsoft YaHei" panose="020B0503020204020204" pitchFamily="34" charset="-122"/>
              <a:ea typeface="Microsoft YaHei" panose="020B0503020204020204" pitchFamily="34" charset="-122"/>
            </a:endParaRPr>
          </a:p>
        </p:txBody>
      </p:sp>
      <p:sp>
        <p:nvSpPr>
          <p:cNvPr id="7" name="Title 1"/>
          <p:cNvSpPr txBox="1">
            <a:spLocks/>
          </p:cNvSpPr>
          <p:nvPr/>
        </p:nvSpPr>
        <p:spPr>
          <a:xfrm>
            <a:off x="319088" y="158750"/>
            <a:ext cx="8534400" cy="831850"/>
          </a:xfrm>
          <a:prstGeom prst="rect">
            <a:avLst/>
          </a:prstGeom>
        </p:spPr>
        <p:txBody>
          <a:bodyPr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dirty="0" smtClean="0">
                <a:solidFill>
                  <a:schemeClr val="accent4">
                    <a:lumMod val="10000"/>
                  </a:schemeClr>
                </a:solidFill>
                <a:latin typeface="Baskerville Old Face" panose="02020602080505020303" pitchFamily="18" charset="0"/>
              </a:rPr>
              <a:t>OMICS Journals are welcoming Submissions</a:t>
            </a:r>
            <a:r>
              <a:rPr lang="en-US" sz="3200" b="1" dirty="0" smtClean="0">
                <a:solidFill>
                  <a:schemeClr val="accent4">
                    <a:lumMod val="10000"/>
                  </a:schemeClr>
                </a:solidFill>
              </a:rPr>
              <a:t/>
            </a:r>
            <a:br>
              <a:rPr lang="en-US" sz="3200" b="1" dirty="0" smtClean="0">
                <a:solidFill>
                  <a:schemeClr val="accent4">
                    <a:lumMod val="10000"/>
                  </a:schemeClr>
                </a:solidFill>
              </a:rPr>
            </a:br>
            <a:endParaRPr lang="en-US" sz="3200" dirty="0">
              <a:solidFill>
                <a:schemeClr val="accent4">
                  <a:lumMod val="10000"/>
                </a:schemeClr>
              </a:solidFill>
            </a:endParaRPr>
          </a:p>
        </p:txBody>
      </p:sp>
    </p:spTree>
    <p:extLst>
      <p:ext uri="{BB962C8B-B14F-4D97-AF65-F5344CB8AC3E}">
        <p14:creationId xmlns:p14="http://schemas.microsoft.com/office/powerpoint/2010/main" val="768063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srcRect/>
          <a:stretch>
            <a:fillRect/>
          </a:stretch>
        </p:blipFill>
        <p:spPr bwMode="auto">
          <a:xfrm>
            <a:off x="1752600" y="1143000"/>
            <a:ext cx="5350392" cy="4010025"/>
          </a:xfrm>
          <a:prstGeom prst="rect">
            <a:avLst/>
          </a:prstGeom>
          <a:noFill/>
          <a:ln w="9525">
            <a:noFill/>
            <a:miter lim="800000"/>
            <a:headEnd/>
            <a:tailEnd/>
          </a:ln>
          <a:effectLst/>
        </p:spPr>
      </p:pic>
      <p:pic>
        <p:nvPicPr>
          <p:cNvPr id="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099642" cy="945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srcRect/>
          <a:stretch>
            <a:fillRect/>
          </a:stretch>
        </p:blipFill>
        <p:spPr bwMode="auto">
          <a:xfrm>
            <a:off x="1066800" y="1143000"/>
            <a:ext cx="6919912" cy="4953000"/>
          </a:xfrm>
          <a:prstGeom prst="rect">
            <a:avLst/>
          </a:prstGeom>
          <a:noFill/>
          <a:ln w="9525">
            <a:noFill/>
            <a:miter lim="800000"/>
            <a:headEnd/>
            <a:tailEnd/>
          </a:ln>
          <a:effectLst/>
        </p:spPr>
      </p:pic>
      <p:pic>
        <p:nvPicPr>
          <p:cNvPr id="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099642" cy="945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030071" y="1046167"/>
            <a:ext cx="1826141" cy="369332"/>
          </a:xfrm>
          <a:prstGeom prst="rect">
            <a:avLst/>
          </a:prstGeom>
          <a:noFill/>
        </p:spPr>
        <p:txBody>
          <a:bodyPr wrap="none" rtlCol="0">
            <a:spAutoFit/>
          </a:bodyPr>
          <a:lstStyle/>
          <a:p>
            <a:r>
              <a:rPr lang="fr-FR" dirty="0" err="1" smtClean="0"/>
              <a:t>Hydatid</a:t>
            </a:r>
            <a:r>
              <a:rPr lang="fr-FR" dirty="0" smtClean="0"/>
              <a:t> </a:t>
            </a:r>
            <a:r>
              <a:rPr lang="fr-FR" dirty="0" err="1" smtClean="0"/>
              <a:t>disease</a:t>
            </a:r>
            <a:endParaRPr lang="fr-FR" dirty="0"/>
          </a:p>
        </p:txBody>
      </p:sp>
      <p:sp>
        <p:nvSpPr>
          <p:cNvPr id="3" name="Rectangle 2"/>
          <p:cNvSpPr/>
          <p:nvPr/>
        </p:nvSpPr>
        <p:spPr>
          <a:xfrm>
            <a:off x="1524000" y="3124200"/>
            <a:ext cx="4572000" cy="3139321"/>
          </a:xfrm>
          <a:prstGeom prst="rect">
            <a:avLst/>
          </a:prstGeom>
        </p:spPr>
        <p:txBody>
          <a:bodyPr>
            <a:spAutoFit/>
          </a:bodyPr>
          <a:lstStyle/>
          <a:p>
            <a:endParaRPr lang="fr-FR" dirty="0" smtClean="0"/>
          </a:p>
          <a:p>
            <a:r>
              <a:rPr lang="en-US" dirty="0" smtClean="0"/>
              <a:t> </a:t>
            </a:r>
            <a:r>
              <a:rPr lang="en-US" dirty="0" err="1" smtClean="0"/>
              <a:t>Hydatid</a:t>
            </a:r>
            <a:r>
              <a:rPr lang="en-US" dirty="0" smtClean="0"/>
              <a:t> disease is endemic in Tunisia and has been considered as one of the most common surgical pathology. Several localizations have been described, but </a:t>
            </a:r>
            <a:r>
              <a:rPr lang="en-US" dirty="0" err="1" smtClean="0"/>
              <a:t>hydatidosis</a:t>
            </a:r>
            <a:r>
              <a:rPr lang="en-US" dirty="0" smtClean="0"/>
              <a:t> of the liver is the most frequent clinical entity. Primary </a:t>
            </a:r>
            <a:r>
              <a:rPr lang="en-US" dirty="0" err="1" smtClean="0"/>
              <a:t>hydatid</a:t>
            </a:r>
            <a:r>
              <a:rPr lang="en-US" dirty="0" smtClean="0"/>
              <a:t> cyst of the gallbladder is very rare. We report in this observation a new case of primary </a:t>
            </a:r>
            <a:r>
              <a:rPr lang="en-US" dirty="0" err="1" smtClean="0"/>
              <a:t>hydatid</a:t>
            </a:r>
            <a:r>
              <a:rPr lang="en-US" dirty="0" smtClean="0"/>
              <a:t> cyst of the gallbladder diagnosed by Magnetic Resonance Imaging (MRI). </a:t>
            </a:r>
            <a:endParaRPr lang="fr-FR" dirty="0"/>
          </a:p>
        </p:txBody>
      </p:sp>
      <p:pic>
        <p:nvPicPr>
          <p:cNvPr id="5" name="Picture 2"/>
          <p:cNvPicPr>
            <a:picLocks noChangeAspect="1" noChangeArrowheads="1"/>
          </p:cNvPicPr>
          <p:nvPr/>
        </p:nvPicPr>
        <p:blipFill>
          <a:blip r:embed="rId2"/>
          <a:srcRect/>
          <a:stretch>
            <a:fillRect/>
          </a:stretch>
        </p:blipFill>
        <p:spPr bwMode="auto">
          <a:xfrm>
            <a:off x="533400" y="1524000"/>
            <a:ext cx="8382000" cy="1447800"/>
          </a:xfrm>
          <a:prstGeom prst="rect">
            <a:avLst/>
          </a:prstGeom>
          <a:noFill/>
          <a:ln w="9525">
            <a:noFill/>
            <a:miter lim="800000"/>
            <a:headEnd/>
            <a:tailEnd/>
          </a:ln>
          <a:effectLst/>
        </p:spPr>
      </p:pic>
      <p:pic>
        <p:nvPicPr>
          <p:cNvPr id="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099642" cy="945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895600" y="914400"/>
            <a:ext cx="2710999" cy="369332"/>
          </a:xfrm>
          <a:prstGeom prst="rect">
            <a:avLst/>
          </a:prstGeom>
          <a:noFill/>
        </p:spPr>
        <p:txBody>
          <a:bodyPr wrap="none" rtlCol="0">
            <a:spAutoFit/>
          </a:bodyPr>
          <a:lstStyle/>
          <a:p>
            <a:r>
              <a:rPr lang="fr-FR" dirty="0" smtClean="0"/>
              <a:t>Minimal invasive </a:t>
            </a:r>
            <a:r>
              <a:rPr lang="fr-FR" dirty="0" err="1" smtClean="0"/>
              <a:t>surgery</a:t>
            </a:r>
            <a:endParaRPr lang="fr-FR" dirty="0"/>
          </a:p>
        </p:txBody>
      </p:sp>
      <p:pic>
        <p:nvPicPr>
          <p:cNvPr id="23555" name="Picture 3"/>
          <p:cNvPicPr>
            <a:picLocks noChangeAspect="1" noChangeArrowheads="1"/>
          </p:cNvPicPr>
          <p:nvPr/>
        </p:nvPicPr>
        <p:blipFill>
          <a:blip r:embed="rId2"/>
          <a:srcRect/>
          <a:stretch>
            <a:fillRect/>
          </a:stretch>
        </p:blipFill>
        <p:spPr bwMode="auto">
          <a:xfrm>
            <a:off x="1295400" y="1408666"/>
            <a:ext cx="6924675" cy="4828479"/>
          </a:xfrm>
          <a:prstGeom prst="rect">
            <a:avLst/>
          </a:prstGeom>
          <a:noFill/>
          <a:ln w="9525">
            <a:noFill/>
            <a:miter lim="800000"/>
            <a:headEnd/>
            <a:tailEnd/>
          </a:ln>
          <a:effectLst/>
        </p:spPr>
      </p:pic>
      <p:pic>
        <p:nvPicPr>
          <p:cNvPr id="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099642" cy="945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srcRect/>
          <a:stretch>
            <a:fillRect/>
          </a:stretch>
        </p:blipFill>
        <p:spPr bwMode="auto">
          <a:xfrm>
            <a:off x="28575" y="1066801"/>
            <a:ext cx="9071067" cy="5638800"/>
          </a:xfrm>
          <a:prstGeom prst="rect">
            <a:avLst/>
          </a:prstGeom>
          <a:noFill/>
          <a:ln w="9525">
            <a:noFill/>
            <a:miter lim="800000"/>
            <a:headEnd/>
            <a:tailEnd/>
          </a:ln>
          <a:effectLst/>
        </p:spPr>
      </p:pic>
      <p:pic>
        <p:nvPicPr>
          <p:cNvPr id="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099642" cy="945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srcRect/>
          <a:stretch>
            <a:fillRect/>
          </a:stretch>
        </p:blipFill>
        <p:spPr bwMode="auto">
          <a:xfrm>
            <a:off x="0" y="945122"/>
            <a:ext cx="9105900" cy="5703328"/>
          </a:xfrm>
          <a:prstGeom prst="rect">
            <a:avLst/>
          </a:prstGeom>
          <a:noFill/>
          <a:ln w="9525">
            <a:noFill/>
            <a:miter lim="800000"/>
            <a:headEnd/>
            <a:tailEnd/>
          </a:ln>
          <a:effectLst/>
        </p:spPr>
      </p:pic>
      <p:pic>
        <p:nvPicPr>
          <p:cNvPr id="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099642" cy="945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srcRect/>
          <a:stretch>
            <a:fillRect/>
          </a:stretch>
        </p:blipFill>
        <p:spPr bwMode="auto">
          <a:xfrm>
            <a:off x="0" y="1102331"/>
            <a:ext cx="8749553" cy="5450869"/>
          </a:xfrm>
          <a:prstGeom prst="rect">
            <a:avLst/>
          </a:prstGeom>
          <a:noFill/>
          <a:ln w="9525">
            <a:noFill/>
            <a:miter lim="800000"/>
            <a:headEnd/>
            <a:tailEnd/>
          </a:ln>
          <a:effectLst/>
        </p:spPr>
      </p:pic>
      <p:pic>
        <p:nvPicPr>
          <p:cNvPr id="28675" name="Picture 3"/>
          <p:cNvPicPr>
            <a:picLocks noChangeAspect="1" noChangeArrowheads="1"/>
          </p:cNvPicPr>
          <p:nvPr/>
        </p:nvPicPr>
        <p:blipFill>
          <a:blip r:embed="rId3"/>
          <a:srcRect/>
          <a:stretch>
            <a:fillRect/>
          </a:stretch>
        </p:blipFill>
        <p:spPr bwMode="auto">
          <a:xfrm>
            <a:off x="5457825" y="2905125"/>
            <a:ext cx="3686175" cy="1238250"/>
          </a:xfrm>
          <a:prstGeom prst="rect">
            <a:avLst/>
          </a:prstGeom>
          <a:noFill/>
          <a:ln w="9525">
            <a:noFill/>
            <a:miter lim="800000"/>
            <a:headEnd/>
            <a:tailEnd/>
          </a:ln>
          <a:effectLst/>
        </p:spPr>
      </p:pic>
      <p:pic>
        <p:nvPicPr>
          <p:cNvPr id="4"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099642" cy="945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773117" y="990599"/>
            <a:ext cx="864339" cy="369332"/>
          </a:xfrm>
          <a:prstGeom prst="rect">
            <a:avLst/>
          </a:prstGeom>
          <a:noFill/>
        </p:spPr>
        <p:txBody>
          <a:bodyPr wrap="none" rtlCol="0">
            <a:spAutoFit/>
          </a:bodyPr>
          <a:lstStyle/>
          <a:p>
            <a:r>
              <a:rPr lang="fr-FR" dirty="0" err="1" smtClean="0"/>
              <a:t>Hernia</a:t>
            </a:r>
            <a:endParaRPr lang="fr-FR" dirty="0"/>
          </a:p>
        </p:txBody>
      </p:sp>
      <p:pic>
        <p:nvPicPr>
          <p:cNvPr id="27650" name="Picture 2"/>
          <p:cNvPicPr>
            <a:picLocks noChangeAspect="1" noChangeArrowheads="1"/>
          </p:cNvPicPr>
          <p:nvPr/>
        </p:nvPicPr>
        <p:blipFill>
          <a:blip r:embed="rId2"/>
          <a:srcRect/>
          <a:stretch>
            <a:fillRect/>
          </a:stretch>
        </p:blipFill>
        <p:spPr bwMode="auto">
          <a:xfrm>
            <a:off x="1600200" y="2057400"/>
            <a:ext cx="4992373" cy="4033837"/>
          </a:xfrm>
          <a:prstGeom prst="rect">
            <a:avLst/>
          </a:prstGeom>
          <a:noFill/>
          <a:ln w="9525">
            <a:noFill/>
            <a:miter lim="800000"/>
            <a:headEnd/>
            <a:tailEnd/>
          </a:ln>
          <a:effectLst/>
        </p:spPr>
      </p:pic>
      <p:pic>
        <p:nvPicPr>
          <p:cNvPr id="27651" name="Picture 3"/>
          <p:cNvPicPr>
            <a:picLocks noChangeAspect="1" noChangeArrowheads="1"/>
          </p:cNvPicPr>
          <p:nvPr/>
        </p:nvPicPr>
        <p:blipFill>
          <a:blip r:embed="rId3"/>
          <a:srcRect/>
          <a:stretch>
            <a:fillRect/>
          </a:stretch>
        </p:blipFill>
        <p:spPr bwMode="auto">
          <a:xfrm>
            <a:off x="457200" y="1338262"/>
            <a:ext cx="7496175" cy="1119188"/>
          </a:xfrm>
          <a:prstGeom prst="rect">
            <a:avLst/>
          </a:prstGeom>
          <a:noFill/>
          <a:ln w="9525">
            <a:noFill/>
            <a:miter lim="800000"/>
            <a:headEnd/>
            <a:tailEnd/>
          </a:ln>
          <a:effectLst/>
        </p:spPr>
      </p:pic>
      <p:pic>
        <p:nvPicPr>
          <p:cNvPr id="27652" name="Picture 4"/>
          <p:cNvPicPr>
            <a:picLocks noChangeAspect="1" noChangeArrowheads="1"/>
          </p:cNvPicPr>
          <p:nvPr/>
        </p:nvPicPr>
        <p:blipFill>
          <a:blip r:embed="rId4"/>
          <a:srcRect/>
          <a:stretch>
            <a:fillRect/>
          </a:stretch>
        </p:blipFill>
        <p:spPr bwMode="auto">
          <a:xfrm>
            <a:off x="6400800" y="2362200"/>
            <a:ext cx="1276350" cy="457200"/>
          </a:xfrm>
          <a:prstGeom prst="rect">
            <a:avLst/>
          </a:prstGeom>
          <a:noFill/>
          <a:ln w="9525">
            <a:noFill/>
            <a:miter lim="800000"/>
            <a:headEnd/>
            <a:tailEnd/>
          </a:ln>
          <a:effectLst/>
        </p:spPr>
      </p:pic>
      <p:pic>
        <p:nvPicPr>
          <p:cNvPr id="27653" name="Picture 5"/>
          <p:cNvPicPr>
            <a:picLocks noChangeAspect="1" noChangeArrowheads="1"/>
          </p:cNvPicPr>
          <p:nvPr/>
        </p:nvPicPr>
        <p:blipFill>
          <a:blip r:embed="rId5"/>
          <a:srcRect/>
          <a:stretch>
            <a:fillRect/>
          </a:stretch>
        </p:blipFill>
        <p:spPr bwMode="auto">
          <a:xfrm>
            <a:off x="6592573" y="827602"/>
            <a:ext cx="1962150" cy="695325"/>
          </a:xfrm>
          <a:prstGeom prst="rect">
            <a:avLst/>
          </a:prstGeom>
          <a:noFill/>
          <a:ln w="9525">
            <a:noFill/>
            <a:miter lim="800000"/>
            <a:headEnd/>
            <a:tailEnd/>
          </a:ln>
          <a:effectLst/>
        </p:spPr>
      </p:pic>
      <p:sp>
        <p:nvSpPr>
          <p:cNvPr id="7" name="ZoneTexte 6"/>
          <p:cNvSpPr txBox="1"/>
          <p:nvPr/>
        </p:nvSpPr>
        <p:spPr>
          <a:xfrm>
            <a:off x="1752600" y="2362200"/>
            <a:ext cx="457200" cy="369332"/>
          </a:xfrm>
          <a:prstGeom prst="rect">
            <a:avLst/>
          </a:prstGeom>
          <a:solidFill>
            <a:schemeClr val="bg1"/>
          </a:solidFill>
        </p:spPr>
        <p:txBody>
          <a:bodyPr wrap="square" rtlCol="0">
            <a:spAutoFit/>
          </a:bodyPr>
          <a:lstStyle/>
          <a:p>
            <a:endParaRPr lang="fr-FR" dirty="0"/>
          </a:p>
        </p:txBody>
      </p:sp>
      <p:pic>
        <p:nvPicPr>
          <p:cNvPr id="8"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9979"/>
            <a:ext cx="9144000" cy="945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33400" y="1314454"/>
            <a:ext cx="1484124" cy="369332"/>
          </a:xfrm>
          <a:prstGeom prst="rect">
            <a:avLst/>
          </a:prstGeom>
          <a:noFill/>
        </p:spPr>
        <p:txBody>
          <a:bodyPr wrap="none" rtlCol="0">
            <a:spAutoFit/>
          </a:bodyPr>
          <a:lstStyle/>
          <a:p>
            <a:r>
              <a:rPr lang="fr-FR" dirty="0" smtClean="0"/>
              <a:t>Tuberculosis</a:t>
            </a:r>
            <a:endParaRPr lang="fr-FR" dirty="0"/>
          </a:p>
        </p:txBody>
      </p:sp>
      <p:pic>
        <p:nvPicPr>
          <p:cNvPr id="29698" name="Picture 2"/>
          <p:cNvPicPr>
            <a:picLocks noChangeAspect="1" noChangeArrowheads="1"/>
          </p:cNvPicPr>
          <p:nvPr/>
        </p:nvPicPr>
        <p:blipFill>
          <a:blip r:embed="rId2"/>
          <a:srcRect/>
          <a:stretch>
            <a:fillRect/>
          </a:stretch>
        </p:blipFill>
        <p:spPr bwMode="auto">
          <a:xfrm>
            <a:off x="2362200" y="1107376"/>
            <a:ext cx="6490754" cy="2308737"/>
          </a:xfrm>
          <a:prstGeom prst="rect">
            <a:avLst/>
          </a:prstGeom>
          <a:noFill/>
          <a:ln w="9525">
            <a:noFill/>
            <a:miter lim="800000"/>
            <a:headEnd/>
            <a:tailEnd/>
          </a:ln>
          <a:effectLst/>
        </p:spPr>
      </p:pic>
      <p:pic>
        <p:nvPicPr>
          <p:cNvPr id="29699" name="Picture 3"/>
          <p:cNvPicPr>
            <a:picLocks noChangeAspect="1" noChangeArrowheads="1"/>
          </p:cNvPicPr>
          <p:nvPr/>
        </p:nvPicPr>
        <p:blipFill>
          <a:blip r:embed="rId3"/>
          <a:srcRect/>
          <a:stretch>
            <a:fillRect/>
          </a:stretch>
        </p:blipFill>
        <p:spPr bwMode="auto">
          <a:xfrm>
            <a:off x="381000" y="3505200"/>
            <a:ext cx="6153150" cy="2819400"/>
          </a:xfrm>
          <a:prstGeom prst="rect">
            <a:avLst/>
          </a:prstGeom>
          <a:noFill/>
          <a:ln w="9525">
            <a:noFill/>
            <a:miter lim="800000"/>
            <a:headEnd/>
            <a:tailEnd/>
          </a:ln>
          <a:effectLst/>
        </p:spPr>
      </p:pic>
      <p:pic>
        <p:nvPicPr>
          <p:cNvPr id="29702" name="Picture 6"/>
          <p:cNvPicPr>
            <a:picLocks noChangeAspect="1" noChangeArrowheads="1"/>
          </p:cNvPicPr>
          <p:nvPr/>
        </p:nvPicPr>
        <p:blipFill>
          <a:blip r:embed="rId4"/>
          <a:srcRect/>
          <a:stretch>
            <a:fillRect/>
          </a:stretch>
        </p:blipFill>
        <p:spPr bwMode="auto">
          <a:xfrm>
            <a:off x="762000" y="3333750"/>
            <a:ext cx="6067425" cy="400050"/>
          </a:xfrm>
          <a:prstGeom prst="rect">
            <a:avLst/>
          </a:prstGeom>
          <a:noFill/>
          <a:ln w="9525">
            <a:noFill/>
            <a:miter lim="800000"/>
            <a:headEnd/>
            <a:tailEnd/>
          </a:ln>
          <a:effectLst/>
        </p:spPr>
      </p:pic>
      <p:pic>
        <p:nvPicPr>
          <p:cNvPr id="6"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099642" cy="945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209800" y="1066800"/>
            <a:ext cx="3583160" cy="2308324"/>
          </a:xfrm>
          <a:prstGeom prst="rect">
            <a:avLst/>
          </a:prstGeom>
          <a:noFill/>
        </p:spPr>
        <p:txBody>
          <a:bodyPr wrap="none" rtlCol="0">
            <a:spAutoFit/>
          </a:bodyPr>
          <a:lstStyle/>
          <a:p>
            <a:r>
              <a:rPr lang="fr-FR" dirty="0" smtClean="0"/>
              <a:t>Dr Rabii Noomene</a:t>
            </a:r>
          </a:p>
          <a:p>
            <a:r>
              <a:rPr lang="fr-FR" dirty="0" smtClean="0"/>
              <a:t>Habib </a:t>
            </a:r>
            <a:r>
              <a:rPr lang="fr-FR" dirty="0" err="1" smtClean="0"/>
              <a:t>Thameur</a:t>
            </a:r>
            <a:r>
              <a:rPr lang="fr-FR" dirty="0" smtClean="0"/>
              <a:t> </a:t>
            </a:r>
            <a:r>
              <a:rPr lang="fr-FR" dirty="0" err="1" smtClean="0"/>
              <a:t>Hospital</a:t>
            </a:r>
            <a:endParaRPr lang="fr-FR" dirty="0" smtClean="0"/>
          </a:p>
          <a:p>
            <a:endParaRPr lang="fr-FR" dirty="0" smtClean="0"/>
          </a:p>
          <a:p>
            <a:r>
              <a:rPr lang="fr-FR" dirty="0" smtClean="0"/>
              <a:t>Faculty of medicine Tunis Tunisia</a:t>
            </a:r>
          </a:p>
          <a:p>
            <a:endParaRPr lang="fr-FR" dirty="0" smtClean="0"/>
          </a:p>
          <a:p>
            <a:r>
              <a:rPr lang="fr-FR" dirty="0" smtClean="0"/>
              <a:t>Phone: 0097465898</a:t>
            </a:r>
          </a:p>
          <a:p>
            <a:r>
              <a:rPr lang="fr-FR" dirty="0" smtClean="0"/>
              <a:t>rabiinoomene@yahoo.fr</a:t>
            </a:r>
          </a:p>
          <a:p>
            <a:endParaRPr lang="fr-FR" dirty="0"/>
          </a:p>
        </p:txBody>
      </p:sp>
      <p:sp>
        <p:nvSpPr>
          <p:cNvPr id="3" name="ZoneTexte 2"/>
          <p:cNvSpPr txBox="1"/>
          <p:nvPr/>
        </p:nvSpPr>
        <p:spPr>
          <a:xfrm>
            <a:off x="3429000" y="6324600"/>
            <a:ext cx="2316660" cy="369332"/>
          </a:xfrm>
          <a:prstGeom prst="rect">
            <a:avLst/>
          </a:prstGeom>
          <a:noFill/>
        </p:spPr>
        <p:txBody>
          <a:bodyPr wrap="none" rtlCol="0">
            <a:spAutoFit/>
          </a:bodyPr>
          <a:lstStyle/>
          <a:p>
            <a:r>
              <a:rPr lang="fr-FR" dirty="0" smtClean="0"/>
              <a:t>Dr Rabii Noomene ©</a:t>
            </a:r>
            <a:endParaRPr lang="fr-FR" dirty="0"/>
          </a:p>
        </p:txBody>
      </p:sp>
      <p:pic>
        <p:nvPicPr>
          <p:cNvPr id="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432"/>
            <a:ext cx="9125712" cy="103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h1"/>
          <p:cNvPicPr>
            <a:picLocks noChangeAspect="1" noChangeArrowheads="1"/>
          </p:cNvPicPr>
          <p:nvPr/>
        </p:nvPicPr>
        <p:blipFill>
          <a:blip r:embed="rId4" cstate="print">
            <a:lum bright="4000" contrast="-26000"/>
          </a:blip>
          <a:srcRect/>
          <a:stretch>
            <a:fillRect/>
          </a:stretch>
        </p:blipFill>
        <p:spPr bwMode="auto">
          <a:xfrm>
            <a:off x="0" y="1224802"/>
            <a:ext cx="9144000" cy="55973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1026" name="Object 4"/>
          <p:cNvGraphicFramePr>
            <a:graphicFrameLocks noChangeAspect="1"/>
          </p:cNvGraphicFramePr>
          <p:nvPr>
            <p:extLst>
              <p:ext uri="{D42A27DB-BD31-4B8C-83A1-F6EECF244321}">
                <p14:modId xmlns:p14="http://schemas.microsoft.com/office/powerpoint/2010/main" val="3790853408"/>
              </p:ext>
            </p:extLst>
          </p:nvPr>
        </p:nvGraphicFramePr>
        <p:xfrm>
          <a:off x="7772400" y="1224802"/>
          <a:ext cx="1214437" cy="1168400"/>
        </p:xfrm>
        <a:graphic>
          <a:graphicData uri="http://schemas.openxmlformats.org/presentationml/2006/ole">
            <mc:AlternateContent xmlns:mc="http://schemas.openxmlformats.org/markup-compatibility/2006">
              <mc:Choice xmlns:v="urn:schemas-microsoft-com:vml" Requires="v">
                <p:oleObj spid="_x0000_s1030" name="Picture" r:id="rId5" imgW="800640" imgH="772200" progId="Word.Picture.8">
                  <p:embed/>
                </p:oleObj>
              </mc:Choice>
              <mc:Fallback>
                <p:oleObj name="Picture" r:id="rId5" imgW="800640" imgH="772200" progId="Word.Picture.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72400" y="1224802"/>
                        <a:ext cx="1214437" cy="1168400"/>
                      </a:xfrm>
                      <a:prstGeom prst="rect">
                        <a:avLst/>
                      </a:prstGeom>
                      <a:noFill/>
                      <a:ln w="9525">
                        <a:solidFill>
                          <a:srgbClr val="000000">
                            <a:alpha val="0"/>
                          </a:srgbClr>
                        </a:solidFill>
                        <a:miter lim="800000"/>
                        <a:headEnd/>
                        <a:tailEnd/>
                      </a:ln>
                      <a:extLst>
                        <a:ext uri="{909E8E84-426E-40DD-AFC4-6F175D3DCCD1}">
                          <a14:hiddenFill xmlns:a14="http://schemas.microsoft.com/office/drawing/2010/main">
                            <a:solidFill>
                              <a:srgbClr val="009900"/>
                            </a:solidFill>
                          </a14:hiddenFill>
                        </a:ext>
                      </a:extLst>
                    </p:spPr>
                  </p:pic>
                </p:oleObj>
              </mc:Fallback>
            </mc:AlternateContent>
          </a:graphicData>
        </a:graphic>
      </p:graphicFrame>
      <p:pic>
        <p:nvPicPr>
          <p:cNvPr id="1027" name="Picture 3"/>
          <p:cNvPicPr>
            <a:picLocks noChangeAspect="1" noChangeArrowheads="1"/>
          </p:cNvPicPr>
          <p:nvPr/>
        </p:nvPicPr>
        <p:blipFill>
          <a:blip r:embed="rId7" cstate="print"/>
          <a:srcRect/>
          <a:stretch>
            <a:fillRect/>
          </a:stretch>
        </p:blipFill>
        <p:spPr bwMode="auto">
          <a:xfrm>
            <a:off x="990599" y="3048000"/>
            <a:ext cx="1819275" cy="1809750"/>
          </a:xfrm>
          <a:prstGeom prst="rect">
            <a:avLst/>
          </a:prstGeom>
          <a:noFill/>
          <a:ln w="9525">
            <a:noFill/>
            <a:miter lim="800000"/>
            <a:headEnd/>
            <a:tailEnd/>
          </a:ln>
        </p:spPr>
      </p:pic>
      <p:sp>
        <p:nvSpPr>
          <p:cNvPr id="11" name="ZoneTexte 10"/>
          <p:cNvSpPr txBox="1"/>
          <p:nvPr/>
        </p:nvSpPr>
        <p:spPr>
          <a:xfrm>
            <a:off x="3200400" y="3048000"/>
            <a:ext cx="5715000" cy="2985433"/>
          </a:xfrm>
          <a:prstGeom prst="rect">
            <a:avLst/>
          </a:prstGeom>
          <a:noFill/>
        </p:spPr>
        <p:txBody>
          <a:bodyPr wrap="square" rtlCol="0">
            <a:spAutoFit/>
          </a:bodyPr>
          <a:lstStyle/>
          <a:p>
            <a:r>
              <a:rPr lang="fr-FR" sz="4400" b="1" i="1" dirty="0" smtClean="0">
                <a:solidFill>
                  <a:schemeClr val="bg1"/>
                </a:solidFill>
              </a:rPr>
              <a:t>Dr </a:t>
            </a:r>
            <a:r>
              <a:rPr lang="fr-FR" sz="4400" b="1" i="1" dirty="0" err="1" smtClean="0">
                <a:solidFill>
                  <a:schemeClr val="bg1"/>
                </a:solidFill>
              </a:rPr>
              <a:t>Rabii</a:t>
            </a:r>
            <a:r>
              <a:rPr lang="fr-FR" sz="4400" b="1" i="1" dirty="0" smtClean="0">
                <a:solidFill>
                  <a:schemeClr val="bg1"/>
                </a:solidFill>
              </a:rPr>
              <a:t> </a:t>
            </a:r>
            <a:r>
              <a:rPr lang="fr-FR" sz="4400" b="1" i="1" dirty="0" err="1" smtClean="0">
                <a:solidFill>
                  <a:schemeClr val="bg1"/>
                </a:solidFill>
              </a:rPr>
              <a:t>Noomene</a:t>
            </a:r>
            <a:endParaRPr lang="fr-FR" sz="4400" b="1" i="1" dirty="0" smtClean="0">
              <a:solidFill>
                <a:schemeClr val="bg1"/>
              </a:solidFill>
            </a:endParaRPr>
          </a:p>
          <a:p>
            <a:r>
              <a:rPr lang="fr-FR" sz="2400" b="1" i="1" dirty="0" smtClean="0">
                <a:solidFill>
                  <a:schemeClr val="bg1"/>
                </a:solidFill>
              </a:rPr>
              <a:t>Gastro-intestinal surgeon </a:t>
            </a:r>
          </a:p>
          <a:p>
            <a:endParaRPr lang="fr-FR" sz="2400" b="1" i="1" dirty="0" smtClean="0">
              <a:solidFill>
                <a:schemeClr val="bg1"/>
              </a:solidFill>
            </a:endParaRPr>
          </a:p>
          <a:p>
            <a:r>
              <a:rPr lang="fr-FR" sz="2400" b="1" i="1" dirty="0" smtClean="0">
                <a:solidFill>
                  <a:schemeClr val="bg1"/>
                </a:solidFill>
              </a:rPr>
              <a:t>Department of </a:t>
            </a:r>
            <a:r>
              <a:rPr lang="fr-FR" sz="2400" b="1" i="1" dirty="0" err="1" smtClean="0">
                <a:solidFill>
                  <a:schemeClr val="bg1"/>
                </a:solidFill>
              </a:rPr>
              <a:t>general</a:t>
            </a:r>
            <a:r>
              <a:rPr lang="fr-FR" sz="2400" b="1" i="1" dirty="0" smtClean="0">
                <a:solidFill>
                  <a:schemeClr val="bg1"/>
                </a:solidFill>
              </a:rPr>
              <a:t> surgery</a:t>
            </a:r>
          </a:p>
          <a:p>
            <a:endParaRPr lang="fr-FR" sz="2400" b="1" i="1" dirty="0" smtClean="0">
              <a:solidFill>
                <a:schemeClr val="bg1"/>
              </a:solidFill>
            </a:endParaRPr>
          </a:p>
          <a:p>
            <a:r>
              <a:rPr lang="fr-FR" sz="2400" b="1" i="1" dirty="0" smtClean="0">
                <a:solidFill>
                  <a:schemeClr val="bg1"/>
                </a:solidFill>
              </a:rPr>
              <a:t>Habib </a:t>
            </a:r>
            <a:r>
              <a:rPr lang="fr-FR" sz="2400" b="1" i="1" dirty="0" err="1" smtClean="0">
                <a:solidFill>
                  <a:schemeClr val="bg1"/>
                </a:solidFill>
              </a:rPr>
              <a:t>Thameur</a:t>
            </a:r>
            <a:r>
              <a:rPr lang="fr-FR" sz="2400" b="1" i="1" dirty="0" smtClean="0">
                <a:solidFill>
                  <a:schemeClr val="bg1"/>
                </a:solidFill>
              </a:rPr>
              <a:t> Hospital Tunis Tunisia</a:t>
            </a:r>
          </a:p>
        </p:txBody>
      </p:sp>
      <p:pic>
        <p:nvPicPr>
          <p:cNvPr id="6"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27432"/>
            <a:ext cx="9125712" cy="103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304800" y="304800"/>
            <a:ext cx="8521418" cy="3124200"/>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2133600" y="3505200"/>
            <a:ext cx="2185987" cy="2798063"/>
          </a:xfrm>
          <a:prstGeom prst="rect">
            <a:avLst/>
          </a:prstGeom>
          <a:noFill/>
          <a:ln w="9525">
            <a:noFill/>
            <a:miter lim="800000"/>
            <a:headEnd/>
            <a:tailEnd/>
          </a:ln>
        </p:spPr>
      </p:pic>
      <p:sp>
        <p:nvSpPr>
          <p:cNvPr id="4" name="ZoneTexte 3"/>
          <p:cNvSpPr txBox="1"/>
          <p:nvPr/>
        </p:nvSpPr>
        <p:spPr>
          <a:xfrm>
            <a:off x="3962400" y="4648200"/>
            <a:ext cx="5083443" cy="646331"/>
          </a:xfrm>
          <a:prstGeom prst="rect">
            <a:avLst/>
          </a:prstGeom>
          <a:noFill/>
        </p:spPr>
        <p:txBody>
          <a:bodyPr wrap="square" rtlCol="0">
            <a:spAutoFit/>
          </a:bodyPr>
          <a:lstStyle/>
          <a:p>
            <a:pPr algn="ctr"/>
            <a:r>
              <a:rPr lang="fr-FR" b="1" dirty="0" smtClean="0"/>
              <a:t>Associate </a:t>
            </a:r>
            <a:r>
              <a:rPr lang="fr-FR" b="1" dirty="0" err="1" smtClean="0"/>
              <a:t>professor</a:t>
            </a:r>
            <a:r>
              <a:rPr lang="fr-FR" b="1" dirty="0" smtClean="0"/>
              <a:t> of </a:t>
            </a:r>
            <a:r>
              <a:rPr lang="fr-FR" b="1" dirty="0" err="1" smtClean="0"/>
              <a:t>surgery</a:t>
            </a:r>
            <a:r>
              <a:rPr lang="fr-FR" b="1" dirty="0" smtClean="0"/>
              <a:t> </a:t>
            </a:r>
          </a:p>
          <a:p>
            <a:pPr algn="ctr"/>
            <a:r>
              <a:rPr lang="fr-FR" b="1" dirty="0" smtClean="0"/>
              <a:t>and </a:t>
            </a:r>
            <a:r>
              <a:rPr lang="fr-FR" b="1" dirty="0" err="1" smtClean="0"/>
              <a:t>anatomy</a:t>
            </a:r>
            <a:endParaRPr lang="fr-FR" b="1" dirty="0"/>
          </a:p>
        </p:txBody>
      </p:sp>
      <p:sp>
        <p:nvSpPr>
          <p:cNvPr id="5" name="ZoneTexte 4"/>
          <p:cNvSpPr txBox="1"/>
          <p:nvPr/>
        </p:nvSpPr>
        <p:spPr>
          <a:xfrm>
            <a:off x="4953000" y="609600"/>
            <a:ext cx="3583160" cy="369332"/>
          </a:xfrm>
          <a:prstGeom prst="rect">
            <a:avLst/>
          </a:prstGeom>
          <a:noFill/>
        </p:spPr>
        <p:txBody>
          <a:bodyPr wrap="none" rtlCol="0">
            <a:spAutoFit/>
          </a:bodyPr>
          <a:lstStyle/>
          <a:p>
            <a:r>
              <a:rPr lang="fr-FR" dirty="0" smtClean="0"/>
              <a:t>Faculty of medicine Tunis Tunisia</a:t>
            </a:r>
            <a:endParaRPr lang="fr-FR" dirty="0"/>
          </a:p>
        </p:txBody>
      </p:sp>
      <p:pic>
        <p:nvPicPr>
          <p:cNvPr id="6" name="Picture 3"/>
          <p:cNvPicPr>
            <a:picLocks noChangeAspect="1" noChangeArrowheads="1"/>
          </p:cNvPicPr>
          <p:nvPr/>
        </p:nvPicPr>
        <p:blipFill>
          <a:blip r:embed="rId4" cstate="print"/>
          <a:srcRect/>
          <a:stretch>
            <a:fillRect/>
          </a:stretch>
        </p:blipFill>
        <p:spPr bwMode="auto">
          <a:xfrm>
            <a:off x="304800" y="3962400"/>
            <a:ext cx="1819275" cy="1809750"/>
          </a:xfrm>
          <a:prstGeom prst="rect">
            <a:avLst/>
          </a:prstGeom>
          <a:noFill/>
          <a:ln w="9525">
            <a:noFill/>
            <a:miter lim="800000"/>
            <a:headEnd/>
            <a:tailEnd/>
          </a:ln>
        </p:spPr>
      </p:pic>
      <p:pic>
        <p:nvPicPr>
          <p:cNvPr id="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019800"/>
            <a:ext cx="9144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1295400"/>
            <a:ext cx="7848600" cy="2862322"/>
          </a:xfrm>
          <a:prstGeom prst="rect">
            <a:avLst/>
          </a:prstGeom>
        </p:spPr>
        <p:txBody>
          <a:bodyPr wrap="square">
            <a:spAutoFit/>
          </a:bodyPr>
          <a:lstStyle/>
          <a:p>
            <a:pPr algn="just"/>
            <a:r>
              <a:rPr lang="fr-FR" b="1" dirty="0" smtClean="0"/>
              <a:t>Dr Rabii Noomene</a:t>
            </a:r>
            <a:r>
              <a:rPr lang="fr-FR" dirty="0" smtClean="0"/>
              <a:t> </a:t>
            </a:r>
            <a:r>
              <a:rPr lang="fr-FR" dirty="0" err="1" smtClean="0"/>
              <a:t>obtained</a:t>
            </a:r>
            <a:r>
              <a:rPr lang="fr-FR" dirty="0" smtClean="0"/>
              <a:t> </a:t>
            </a:r>
            <a:r>
              <a:rPr lang="fr-FR" dirty="0" err="1" smtClean="0"/>
              <a:t>his</a:t>
            </a:r>
            <a:r>
              <a:rPr lang="fr-FR" dirty="0" smtClean="0"/>
              <a:t> </a:t>
            </a:r>
            <a:r>
              <a:rPr lang="fr-FR" dirty="0" err="1" smtClean="0"/>
              <a:t>Medical</a:t>
            </a:r>
            <a:r>
              <a:rPr lang="fr-FR" dirty="0" smtClean="0"/>
              <a:t> </a:t>
            </a:r>
            <a:r>
              <a:rPr lang="fr-FR" dirty="0" err="1" smtClean="0"/>
              <a:t>degree</a:t>
            </a:r>
            <a:r>
              <a:rPr lang="fr-FR" dirty="0" smtClean="0"/>
              <a:t> </a:t>
            </a:r>
            <a:r>
              <a:rPr lang="fr-FR" dirty="0" err="1" smtClean="0"/>
              <a:t>from</a:t>
            </a:r>
            <a:r>
              <a:rPr lang="fr-FR" dirty="0" smtClean="0"/>
              <a:t> the </a:t>
            </a:r>
            <a:r>
              <a:rPr lang="fr-FR" dirty="0" err="1" smtClean="0"/>
              <a:t>faculty</a:t>
            </a:r>
            <a:r>
              <a:rPr lang="fr-FR" dirty="0" smtClean="0"/>
              <a:t> of medicine, Tunis Tunisia, in 2002. He </a:t>
            </a:r>
            <a:r>
              <a:rPr lang="fr-FR" dirty="0" err="1" smtClean="0"/>
              <a:t>fulfilled</a:t>
            </a:r>
            <a:r>
              <a:rPr lang="fr-FR" dirty="0" smtClean="0"/>
              <a:t> </a:t>
            </a:r>
            <a:r>
              <a:rPr lang="fr-FR" dirty="0" err="1" smtClean="0"/>
              <a:t>his</a:t>
            </a:r>
            <a:r>
              <a:rPr lang="fr-FR" dirty="0" smtClean="0"/>
              <a:t> national </a:t>
            </a:r>
            <a:r>
              <a:rPr lang="fr-FR" dirty="0" err="1" smtClean="0"/>
              <a:t>medical</a:t>
            </a:r>
            <a:r>
              <a:rPr lang="fr-FR" dirty="0" smtClean="0"/>
              <a:t> services as a </a:t>
            </a:r>
            <a:r>
              <a:rPr lang="fr-FR" dirty="0" err="1" smtClean="0"/>
              <a:t>medical</a:t>
            </a:r>
            <a:r>
              <a:rPr lang="fr-FR" dirty="0" smtClean="0"/>
              <a:t> </a:t>
            </a:r>
            <a:r>
              <a:rPr lang="fr-FR" dirty="0" err="1" smtClean="0"/>
              <a:t>practitioner</a:t>
            </a:r>
            <a:r>
              <a:rPr lang="fr-FR" dirty="0" smtClean="0"/>
              <a:t> in </a:t>
            </a:r>
            <a:r>
              <a:rPr lang="fr-FR" dirty="0" err="1" smtClean="0"/>
              <a:t>many</a:t>
            </a:r>
            <a:r>
              <a:rPr lang="fr-FR" dirty="0" smtClean="0"/>
              <a:t> </a:t>
            </a:r>
            <a:r>
              <a:rPr lang="fr-FR" dirty="0" err="1" smtClean="0"/>
              <a:t>hospital</a:t>
            </a:r>
            <a:r>
              <a:rPr lang="fr-FR" dirty="0" smtClean="0"/>
              <a:t> of Tunis. </a:t>
            </a:r>
          </a:p>
          <a:p>
            <a:pPr algn="just"/>
            <a:r>
              <a:rPr lang="fr-FR" dirty="0" smtClean="0"/>
              <a:t>He </a:t>
            </a:r>
            <a:r>
              <a:rPr lang="fr-FR" dirty="0" err="1" smtClean="0"/>
              <a:t>completed</a:t>
            </a:r>
            <a:r>
              <a:rPr lang="fr-FR" dirty="0" smtClean="0"/>
              <a:t> </a:t>
            </a:r>
            <a:r>
              <a:rPr lang="fr-FR" dirty="0" err="1" smtClean="0"/>
              <a:t>his</a:t>
            </a:r>
            <a:r>
              <a:rPr lang="fr-FR" dirty="0" smtClean="0"/>
              <a:t> training in </a:t>
            </a:r>
            <a:r>
              <a:rPr lang="fr-FR" dirty="0" err="1" smtClean="0"/>
              <a:t>general</a:t>
            </a:r>
            <a:r>
              <a:rPr lang="fr-FR" dirty="0" smtClean="0"/>
              <a:t>  and gastro-intestinal </a:t>
            </a:r>
            <a:r>
              <a:rPr lang="fr-FR" dirty="0" err="1" smtClean="0"/>
              <a:t>surgery</a:t>
            </a:r>
            <a:r>
              <a:rPr lang="fr-FR" dirty="0" smtClean="0"/>
              <a:t> </a:t>
            </a:r>
            <a:r>
              <a:rPr lang="fr-FR" dirty="0" err="1" smtClean="0"/>
              <a:t>at</a:t>
            </a:r>
            <a:r>
              <a:rPr lang="fr-FR" dirty="0" smtClean="0"/>
              <a:t> the </a:t>
            </a:r>
            <a:r>
              <a:rPr lang="fr-FR" dirty="0" err="1" smtClean="0"/>
              <a:t>Rabta</a:t>
            </a:r>
            <a:r>
              <a:rPr lang="fr-FR" dirty="0" smtClean="0"/>
              <a:t> </a:t>
            </a:r>
            <a:r>
              <a:rPr lang="fr-FR" dirty="0" err="1" smtClean="0"/>
              <a:t>hospital</a:t>
            </a:r>
            <a:r>
              <a:rPr lang="fr-FR" dirty="0" smtClean="0"/>
              <a:t>. He </a:t>
            </a:r>
            <a:r>
              <a:rPr lang="fr-FR" dirty="0" err="1" smtClean="0"/>
              <a:t>is</a:t>
            </a:r>
            <a:r>
              <a:rPr lang="fr-FR" dirty="0" smtClean="0"/>
              <a:t> </a:t>
            </a:r>
            <a:r>
              <a:rPr lang="fr-FR" dirty="0" err="1" smtClean="0"/>
              <a:t>currently</a:t>
            </a:r>
            <a:r>
              <a:rPr lang="fr-FR" dirty="0" smtClean="0"/>
              <a:t> a senior surgeon in the </a:t>
            </a:r>
            <a:r>
              <a:rPr lang="fr-FR" dirty="0" err="1" smtClean="0"/>
              <a:t>department</a:t>
            </a:r>
            <a:r>
              <a:rPr lang="fr-FR" dirty="0" smtClean="0"/>
              <a:t> of </a:t>
            </a:r>
            <a:r>
              <a:rPr lang="fr-FR" dirty="0" err="1" smtClean="0"/>
              <a:t>visceral</a:t>
            </a:r>
            <a:r>
              <a:rPr lang="fr-FR" dirty="0" smtClean="0"/>
              <a:t> </a:t>
            </a:r>
            <a:r>
              <a:rPr lang="fr-FR" dirty="0" err="1" smtClean="0"/>
              <a:t>surgery</a:t>
            </a:r>
            <a:r>
              <a:rPr lang="fr-FR" dirty="0" smtClean="0"/>
              <a:t> in the Habib </a:t>
            </a:r>
            <a:r>
              <a:rPr lang="fr-FR" dirty="0" err="1" smtClean="0"/>
              <a:t>Thameur</a:t>
            </a:r>
            <a:r>
              <a:rPr lang="fr-FR" dirty="0" smtClean="0"/>
              <a:t> </a:t>
            </a:r>
            <a:r>
              <a:rPr lang="fr-FR" dirty="0" err="1" smtClean="0"/>
              <a:t>hospital</a:t>
            </a:r>
            <a:r>
              <a:rPr lang="fr-FR" dirty="0" smtClean="0"/>
              <a:t> Tunis Tunisia. He </a:t>
            </a:r>
            <a:r>
              <a:rPr lang="fr-FR" dirty="0" err="1" smtClean="0"/>
              <a:t>is</a:t>
            </a:r>
            <a:r>
              <a:rPr lang="fr-FR" dirty="0" smtClean="0"/>
              <a:t>  an </a:t>
            </a:r>
            <a:r>
              <a:rPr lang="fr-FR" dirty="0" err="1" smtClean="0"/>
              <a:t>associate</a:t>
            </a:r>
            <a:r>
              <a:rPr lang="fr-FR" dirty="0" smtClean="0"/>
              <a:t> </a:t>
            </a:r>
            <a:r>
              <a:rPr lang="fr-FR" dirty="0" err="1" smtClean="0"/>
              <a:t>professor</a:t>
            </a:r>
            <a:r>
              <a:rPr lang="fr-FR" dirty="0" smtClean="0"/>
              <a:t> of </a:t>
            </a:r>
            <a:r>
              <a:rPr lang="fr-FR" dirty="0" err="1" smtClean="0"/>
              <a:t>surgery</a:t>
            </a:r>
            <a:r>
              <a:rPr lang="fr-FR" dirty="0" smtClean="0"/>
              <a:t> and </a:t>
            </a:r>
            <a:r>
              <a:rPr lang="fr-FR" dirty="0" err="1" smtClean="0"/>
              <a:t>anatomy</a:t>
            </a:r>
            <a:r>
              <a:rPr lang="fr-FR" dirty="0" smtClean="0"/>
              <a:t> </a:t>
            </a:r>
            <a:r>
              <a:rPr lang="fr-FR" dirty="0" err="1" smtClean="0"/>
              <a:t>teaching</a:t>
            </a:r>
            <a:r>
              <a:rPr lang="fr-FR" dirty="0" smtClean="0"/>
              <a:t> in the </a:t>
            </a:r>
            <a:r>
              <a:rPr lang="fr-FR" dirty="0" err="1" smtClean="0"/>
              <a:t>faculty</a:t>
            </a:r>
            <a:r>
              <a:rPr lang="fr-FR" dirty="0" smtClean="0"/>
              <a:t> of </a:t>
            </a:r>
            <a:r>
              <a:rPr lang="fr-FR" dirty="0" err="1" smtClean="0"/>
              <a:t>medecine</a:t>
            </a:r>
            <a:r>
              <a:rPr lang="fr-FR" dirty="0" smtClean="0"/>
              <a:t> and the </a:t>
            </a:r>
            <a:r>
              <a:rPr lang="fr-FR" dirty="0" err="1" smtClean="0"/>
              <a:t>health</a:t>
            </a:r>
            <a:r>
              <a:rPr lang="fr-FR" dirty="0" smtClean="0"/>
              <a:t> science </a:t>
            </a:r>
            <a:r>
              <a:rPr lang="fr-FR" dirty="0" err="1" smtClean="0"/>
              <a:t>high</a:t>
            </a:r>
            <a:r>
              <a:rPr lang="fr-FR" dirty="0" smtClean="0"/>
              <a:t> </a:t>
            </a:r>
            <a:r>
              <a:rPr lang="fr-FR" dirty="0" err="1" smtClean="0"/>
              <a:t>school</a:t>
            </a:r>
            <a:r>
              <a:rPr lang="fr-FR" dirty="0" smtClean="0"/>
              <a:t> Tunis Tunisia. He has </a:t>
            </a:r>
            <a:r>
              <a:rPr lang="fr-FR" dirty="0" err="1" smtClean="0"/>
              <a:t>authored</a:t>
            </a:r>
            <a:r>
              <a:rPr lang="fr-FR" dirty="0" smtClean="0"/>
              <a:t>   over </a:t>
            </a:r>
            <a:r>
              <a:rPr lang="fr-FR" dirty="0" err="1" smtClean="0"/>
              <a:t>then</a:t>
            </a:r>
            <a:r>
              <a:rPr lang="fr-FR" dirty="0" smtClean="0"/>
              <a:t> 20  journal </a:t>
            </a:r>
            <a:r>
              <a:rPr lang="fr-FR" dirty="0" err="1" smtClean="0"/>
              <a:t>peer</a:t>
            </a:r>
            <a:r>
              <a:rPr lang="fr-FR" dirty="0" smtClean="0"/>
              <a:t>-</a:t>
            </a:r>
            <a:r>
              <a:rPr lang="fr-FR" dirty="0" err="1" smtClean="0"/>
              <a:t>reviewed</a:t>
            </a:r>
            <a:r>
              <a:rPr lang="fr-FR" dirty="0" smtClean="0"/>
              <a:t> publications. He </a:t>
            </a:r>
            <a:r>
              <a:rPr lang="fr-FR" dirty="0" err="1" smtClean="0"/>
              <a:t>is</a:t>
            </a:r>
            <a:r>
              <a:rPr lang="fr-FR" dirty="0" smtClean="0"/>
              <a:t> a </a:t>
            </a:r>
            <a:r>
              <a:rPr lang="fr-FR" dirty="0" err="1" smtClean="0"/>
              <a:t>regular</a:t>
            </a:r>
            <a:r>
              <a:rPr lang="fr-FR" dirty="0" smtClean="0"/>
              <a:t> </a:t>
            </a:r>
            <a:r>
              <a:rPr lang="fr-FR" dirty="0" err="1" smtClean="0"/>
              <a:t>reviewer</a:t>
            </a:r>
            <a:r>
              <a:rPr lang="fr-FR" dirty="0" smtClean="0"/>
              <a:t>  and Editorial </a:t>
            </a:r>
            <a:r>
              <a:rPr lang="fr-FR" dirty="0" err="1" smtClean="0"/>
              <a:t>Board</a:t>
            </a:r>
            <a:r>
              <a:rPr lang="fr-FR" dirty="0" smtClean="0"/>
              <a:t> </a:t>
            </a:r>
            <a:r>
              <a:rPr lang="fr-FR" dirty="0" err="1" smtClean="0"/>
              <a:t>member</a:t>
            </a:r>
            <a:r>
              <a:rPr lang="fr-FR" dirty="0" smtClean="0"/>
              <a:t> in </a:t>
            </a:r>
            <a:r>
              <a:rPr lang="fr-FR" dirty="0" err="1" smtClean="0"/>
              <a:t>several</a:t>
            </a:r>
            <a:r>
              <a:rPr lang="fr-FR" dirty="0" smtClean="0"/>
              <a:t> </a:t>
            </a:r>
            <a:r>
              <a:rPr lang="fr-FR" dirty="0" err="1" smtClean="0"/>
              <a:t>journals</a:t>
            </a:r>
            <a:r>
              <a:rPr lang="fr-FR" dirty="0" smtClean="0"/>
              <a:t>.</a:t>
            </a:r>
          </a:p>
        </p:txBody>
      </p:sp>
      <p:pic>
        <p:nvPicPr>
          <p:cNvPr id="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99642" cy="945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2590800"/>
            <a:ext cx="6705600" cy="1015663"/>
          </a:xfrm>
          <a:prstGeom prst="rect">
            <a:avLst/>
          </a:prstGeom>
        </p:spPr>
        <p:txBody>
          <a:bodyPr wrap="square">
            <a:spAutoFit/>
          </a:bodyPr>
          <a:lstStyle/>
          <a:p>
            <a:pPr algn="just"/>
            <a:r>
              <a:rPr lang="fr-FR" sz="6000" dirty="0" err="1" smtClean="0"/>
              <a:t>Research</a:t>
            </a:r>
            <a:r>
              <a:rPr lang="fr-FR" sz="6000" dirty="0" smtClean="0"/>
              <a:t> </a:t>
            </a:r>
            <a:r>
              <a:rPr lang="fr-FR" sz="6000" dirty="0" err="1" smtClean="0"/>
              <a:t>interest</a:t>
            </a:r>
            <a:endParaRPr lang="fr-FR" sz="6000" dirty="0" smtClean="0"/>
          </a:p>
        </p:txBody>
      </p:sp>
      <p:pic>
        <p:nvPicPr>
          <p:cNvPr id="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99642" cy="945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srcRect/>
          <a:stretch>
            <a:fillRect/>
          </a:stretch>
        </p:blipFill>
        <p:spPr bwMode="auto">
          <a:xfrm>
            <a:off x="762000" y="1524000"/>
            <a:ext cx="6905625" cy="2647950"/>
          </a:xfrm>
          <a:prstGeom prst="rect">
            <a:avLst/>
          </a:prstGeom>
          <a:noFill/>
          <a:ln w="9525">
            <a:noFill/>
            <a:miter lim="800000"/>
            <a:headEnd/>
            <a:tailEnd/>
          </a:ln>
          <a:effectLst/>
        </p:spPr>
      </p:pic>
      <p:pic>
        <p:nvPicPr>
          <p:cNvPr id="17411" name="Picture 3"/>
          <p:cNvPicPr>
            <a:picLocks noChangeAspect="1" noChangeArrowheads="1"/>
          </p:cNvPicPr>
          <p:nvPr/>
        </p:nvPicPr>
        <p:blipFill>
          <a:blip r:embed="rId3"/>
          <a:srcRect/>
          <a:stretch>
            <a:fillRect/>
          </a:stretch>
        </p:blipFill>
        <p:spPr bwMode="auto">
          <a:xfrm>
            <a:off x="3429000" y="4267200"/>
            <a:ext cx="3705225" cy="1828800"/>
          </a:xfrm>
          <a:prstGeom prst="rect">
            <a:avLst/>
          </a:prstGeom>
          <a:noFill/>
          <a:ln w="9525">
            <a:noFill/>
            <a:miter lim="800000"/>
            <a:headEnd/>
            <a:tailEnd/>
          </a:ln>
          <a:effectLst/>
        </p:spPr>
      </p:pic>
      <p:sp>
        <p:nvSpPr>
          <p:cNvPr id="4" name="ZoneTexte 3"/>
          <p:cNvSpPr txBox="1"/>
          <p:nvPr/>
        </p:nvSpPr>
        <p:spPr>
          <a:xfrm>
            <a:off x="3519846" y="1245205"/>
            <a:ext cx="2364750" cy="369332"/>
          </a:xfrm>
          <a:prstGeom prst="rect">
            <a:avLst/>
          </a:prstGeom>
          <a:noFill/>
        </p:spPr>
        <p:txBody>
          <a:bodyPr wrap="none" rtlCol="0">
            <a:spAutoFit/>
          </a:bodyPr>
          <a:lstStyle/>
          <a:p>
            <a:r>
              <a:rPr lang="fr-FR" dirty="0" err="1" smtClean="0"/>
              <a:t>Adult</a:t>
            </a:r>
            <a:r>
              <a:rPr lang="fr-FR" dirty="0" smtClean="0"/>
              <a:t> intussusception</a:t>
            </a:r>
            <a:endParaRPr lang="fr-FR" dirty="0"/>
          </a:p>
        </p:txBody>
      </p:sp>
      <p:pic>
        <p:nvPicPr>
          <p:cNvPr id="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5859"/>
            <a:ext cx="9144000" cy="945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srcRect/>
          <a:stretch>
            <a:fillRect/>
          </a:stretch>
        </p:blipFill>
        <p:spPr bwMode="auto">
          <a:xfrm>
            <a:off x="457200" y="1143000"/>
            <a:ext cx="8305800" cy="2809875"/>
          </a:xfrm>
          <a:prstGeom prst="rect">
            <a:avLst/>
          </a:prstGeom>
          <a:noFill/>
          <a:ln w="9525">
            <a:noFill/>
            <a:miter lim="800000"/>
            <a:headEnd/>
            <a:tailEnd/>
          </a:ln>
          <a:effectLst/>
        </p:spPr>
      </p:pic>
      <p:pic>
        <p:nvPicPr>
          <p:cNvPr id="18436" name="Picture 4"/>
          <p:cNvPicPr>
            <a:picLocks noChangeAspect="1" noChangeArrowheads="1"/>
          </p:cNvPicPr>
          <p:nvPr/>
        </p:nvPicPr>
        <p:blipFill>
          <a:blip r:embed="rId3"/>
          <a:srcRect/>
          <a:stretch>
            <a:fillRect/>
          </a:stretch>
        </p:blipFill>
        <p:spPr bwMode="auto">
          <a:xfrm>
            <a:off x="228600" y="4305300"/>
            <a:ext cx="8610600" cy="647700"/>
          </a:xfrm>
          <a:prstGeom prst="rect">
            <a:avLst/>
          </a:prstGeom>
          <a:noFill/>
          <a:ln w="9525">
            <a:noFill/>
            <a:miter lim="800000"/>
            <a:headEnd/>
            <a:tailEnd/>
          </a:ln>
          <a:effectLst/>
        </p:spPr>
      </p:pic>
      <p:pic>
        <p:nvPicPr>
          <p:cNvPr id="4"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9128776" cy="945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048000" y="1031176"/>
            <a:ext cx="813108" cy="369332"/>
          </a:xfrm>
          <a:prstGeom prst="rect">
            <a:avLst/>
          </a:prstGeom>
          <a:noFill/>
        </p:spPr>
        <p:txBody>
          <a:bodyPr wrap="none" rtlCol="0">
            <a:spAutoFit/>
          </a:bodyPr>
          <a:lstStyle/>
          <a:p>
            <a:r>
              <a:rPr lang="fr-FR" dirty="0" err="1" smtClean="0"/>
              <a:t>GISTs</a:t>
            </a:r>
            <a:endParaRPr lang="fr-FR" dirty="0"/>
          </a:p>
        </p:txBody>
      </p:sp>
      <p:pic>
        <p:nvPicPr>
          <p:cNvPr id="19458" name="Picture 2"/>
          <p:cNvPicPr>
            <a:picLocks noChangeAspect="1" noChangeArrowheads="1"/>
          </p:cNvPicPr>
          <p:nvPr/>
        </p:nvPicPr>
        <p:blipFill>
          <a:blip r:embed="rId2"/>
          <a:srcRect/>
          <a:stretch>
            <a:fillRect/>
          </a:stretch>
        </p:blipFill>
        <p:spPr bwMode="auto">
          <a:xfrm>
            <a:off x="3048000" y="2590800"/>
            <a:ext cx="1571625" cy="542925"/>
          </a:xfrm>
          <a:prstGeom prst="rect">
            <a:avLst/>
          </a:prstGeom>
          <a:noFill/>
          <a:ln w="9525">
            <a:noFill/>
            <a:miter lim="800000"/>
            <a:headEnd/>
            <a:tailEnd/>
          </a:ln>
          <a:effectLst/>
        </p:spPr>
      </p:pic>
      <p:pic>
        <p:nvPicPr>
          <p:cNvPr id="19459" name="Picture 3"/>
          <p:cNvPicPr>
            <a:picLocks noChangeAspect="1" noChangeArrowheads="1"/>
          </p:cNvPicPr>
          <p:nvPr/>
        </p:nvPicPr>
        <p:blipFill>
          <a:blip r:embed="rId3"/>
          <a:srcRect/>
          <a:stretch>
            <a:fillRect/>
          </a:stretch>
        </p:blipFill>
        <p:spPr bwMode="auto">
          <a:xfrm>
            <a:off x="838200" y="1600200"/>
            <a:ext cx="6572250" cy="1028700"/>
          </a:xfrm>
          <a:prstGeom prst="rect">
            <a:avLst/>
          </a:prstGeom>
          <a:noFill/>
          <a:ln w="9525">
            <a:noFill/>
            <a:miter lim="800000"/>
            <a:headEnd/>
            <a:tailEnd/>
          </a:ln>
          <a:effectLst/>
        </p:spPr>
      </p:pic>
      <p:pic>
        <p:nvPicPr>
          <p:cNvPr id="19461" name="Picture 5"/>
          <p:cNvPicPr>
            <a:picLocks noChangeAspect="1" noChangeArrowheads="1"/>
          </p:cNvPicPr>
          <p:nvPr/>
        </p:nvPicPr>
        <p:blipFill>
          <a:blip r:embed="rId4"/>
          <a:srcRect/>
          <a:stretch>
            <a:fillRect/>
          </a:stretch>
        </p:blipFill>
        <p:spPr bwMode="auto">
          <a:xfrm>
            <a:off x="2286000" y="3352800"/>
            <a:ext cx="3857625" cy="2657475"/>
          </a:xfrm>
          <a:prstGeom prst="rect">
            <a:avLst/>
          </a:prstGeom>
          <a:noFill/>
          <a:ln w="9525">
            <a:noFill/>
            <a:miter lim="800000"/>
            <a:headEnd/>
            <a:tailEnd/>
          </a:ln>
          <a:effectLst/>
        </p:spPr>
      </p:pic>
      <p:pic>
        <p:nvPicPr>
          <p:cNvPr id="6"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099642" cy="945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srcRect/>
          <a:stretch>
            <a:fillRect/>
          </a:stretch>
        </p:blipFill>
        <p:spPr bwMode="auto">
          <a:xfrm>
            <a:off x="1481138" y="1081088"/>
            <a:ext cx="6181725" cy="4695825"/>
          </a:xfrm>
          <a:prstGeom prst="rect">
            <a:avLst/>
          </a:prstGeom>
          <a:noFill/>
          <a:ln w="9525">
            <a:noFill/>
            <a:miter lim="800000"/>
            <a:headEnd/>
            <a:tailEnd/>
          </a:ln>
          <a:effectLst/>
        </p:spPr>
      </p:pic>
      <p:pic>
        <p:nvPicPr>
          <p:cNvPr id="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099642" cy="945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25025</TotalTime>
  <Words>401</Words>
  <Application>Microsoft Office PowerPoint</Application>
  <PresentationFormat>Letter Paper (8.5x11 in)</PresentationFormat>
  <Paragraphs>35</Paragraphs>
  <Slides>19</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Civic</vt:lpstr>
      <vt:lpstr>Picture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VAMC, Emory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AX+/BX-</dc:title>
  <dc:creator>Tanja Jovanovic</dc:creator>
  <cp:lastModifiedBy>Anupama Pallekonda</cp:lastModifiedBy>
  <cp:revision>962</cp:revision>
  <dcterms:created xsi:type="dcterms:W3CDTF">2003-09-17T17:21:47Z</dcterms:created>
  <dcterms:modified xsi:type="dcterms:W3CDTF">2015-10-14T06:50:36Z</dcterms:modified>
</cp:coreProperties>
</file>