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80" r:id="rId2"/>
    <p:sldId id="257" r:id="rId3"/>
    <p:sldId id="258" r:id="rId4"/>
    <p:sldId id="259" r:id="rId5"/>
    <p:sldId id="260" r:id="rId6"/>
    <p:sldId id="261" r:id="rId7"/>
    <p:sldId id="262" r:id="rId8"/>
    <p:sldId id="263" r:id="rId9"/>
    <p:sldId id="272" r:id="rId10"/>
    <p:sldId id="273" r:id="rId11"/>
    <p:sldId id="265" r:id="rId12"/>
    <p:sldId id="274" r:id="rId13"/>
    <p:sldId id="275" r:id="rId14"/>
    <p:sldId id="276" r:id="rId15"/>
    <p:sldId id="277" r:id="rId16"/>
    <p:sldId id="278" r:id="rId17"/>
    <p:sldId id="28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1F0EFF-F386-4BD5-A53A-F336704A0951}" type="datetimeFigureOut">
              <a:rPr lang="en-US" smtClean="0"/>
              <a:t>10/19/2015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B78092-6738-405A-9F3B-237829C142B4}" type="slidenum">
              <a:rPr lang="en-US" smtClean="0"/>
              <a:t>‹#›</a:t>
            </a:fld>
            <a:endParaRPr lang="en-US"/>
          </a:p>
        </p:txBody>
      </p:sp>
    </p:spTree>
    <p:extLst>
      <p:ext uri="{BB962C8B-B14F-4D97-AF65-F5344CB8AC3E}">
        <p14:creationId xmlns:p14="http://schemas.microsoft.com/office/powerpoint/2010/main" val="723014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3.gif"/></Relationships>
</file>

<file path=ppt/slides/_rels/slide15.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omicsonline.org/membership.php"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733800"/>
            <a:ext cx="8229600" cy="2209800"/>
          </a:xfrm>
        </p:spPr>
        <p:txBody>
          <a:bodyPr>
            <a:normAutofit fontScale="90000"/>
          </a:bodyPr>
          <a:lstStyle/>
          <a:p>
            <a:r>
              <a:rPr lang="en-US" sz="3600" b="1" dirty="0" smtClean="0"/>
              <a:t>Norimitsu Ichikawa</a:t>
            </a:r>
            <a:r>
              <a:rPr lang="en-US" dirty="0" smtClean="0"/>
              <a:t/>
            </a:r>
            <a:br>
              <a:rPr lang="en-US" dirty="0" smtClean="0"/>
            </a:br>
            <a:r>
              <a:rPr lang="en-US" sz="2200" dirty="0" smtClean="0"/>
              <a:t>Associate Professor</a:t>
            </a:r>
            <a:br>
              <a:rPr lang="en-US" sz="2200" dirty="0" smtClean="0"/>
            </a:br>
            <a:r>
              <a:rPr lang="en-US" sz="2200" dirty="0" smtClean="0"/>
              <a:t>Department of Electrical Engineering</a:t>
            </a:r>
            <a:br>
              <a:rPr lang="en-US" sz="2200" dirty="0" smtClean="0"/>
            </a:br>
            <a:r>
              <a:rPr lang="en-US" sz="2200" dirty="0" smtClean="0"/>
              <a:t>Kogakuin University</a:t>
            </a:r>
            <a:br>
              <a:rPr lang="en-US" sz="2200" dirty="0" smtClean="0"/>
            </a:br>
            <a:r>
              <a:rPr lang="en-US" sz="2200" dirty="0" smtClean="0"/>
              <a:t>Japan</a:t>
            </a:r>
            <a:br>
              <a:rPr lang="en-US" sz="2200" dirty="0" smtClean="0"/>
            </a:br>
            <a:r>
              <a:rPr lang="en-US" sz="2700" b="1" dirty="0" smtClean="0"/>
              <a:t>Editor-in-Chief</a:t>
            </a:r>
            <a:r>
              <a:rPr lang="en-US" sz="2000" b="1" dirty="0" smtClean="0"/>
              <a:t/>
            </a:r>
            <a:br>
              <a:rPr lang="en-US" sz="2000" b="1" dirty="0" smtClean="0"/>
            </a:br>
            <a:r>
              <a:rPr lang="en-US" sz="2000" dirty="0" smtClean="0"/>
              <a:t>Automatic Control of Physiological State and Function</a:t>
            </a:r>
            <a:br>
              <a:rPr lang="en-US" sz="2000" dirty="0" smtClean="0"/>
            </a:br>
            <a:endParaRPr lang="en-US" sz="2200" dirty="0"/>
          </a:p>
        </p:txBody>
      </p:sp>
      <p:pic>
        <p:nvPicPr>
          <p:cNvPr id="1026" name="Picture 2" descr="C:\Users\home\Desktop\omics\journal-of-generalized-lie-theory-and-applications-norimitsu-ichikawa-12797.jpg"/>
          <p:cNvPicPr>
            <a:picLocks noChangeAspect="1" noChangeArrowheads="1"/>
          </p:cNvPicPr>
          <p:nvPr/>
        </p:nvPicPr>
        <p:blipFill>
          <a:blip r:embed="rId2"/>
          <a:srcRect/>
          <a:stretch>
            <a:fillRect/>
          </a:stretch>
        </p:blipFill>
        <p:spPr bwMode="auto">
          <a:xfrm>
            <a:off x="0" y="0"/>
            <a:ext cx="2819400" cy="3124200"/>
          </a:xfrm>
          <a:prstGeom prst="rect">
            <a:avLst/>
          </a:prstGeom>
          <a:noFill/>
        </p:spPr>
      </p:pic>
      <p:pic>
        <p:nvPicPr>
          <p:cNvPr id="1027" name="Picture 3" descr="C:\Users\home\Desktop\omics\工学院大学ロゴマークA.jpg"/>
          <p:cNvPicPr>
            <a:picLocks noChangeAspect="1" noChangeArrowheads="1"/>
          </p:cNvPicPr>
          <p:nvPr/>
        </p:nvPicPr>
        <p:blipFill>
          <a:blip r:embed="rId3"/>
          <a:srcRect/>
          <a:stretch>
            <a:fillRect/>
          </a:stretch>
        </p:blipFill>
        <p:spPr bwMode="auto">
          <a:xfrm>
            <a:off x="2819400" y="0"/>
            <a:ext cx="6172199" cy="2247900"/>
          </a:xfrm>
          <a:prstGeom prst="rect">
            <a:avLst/>
          </a:prstGeom>
          <a:noFill/>
        </p:spPr>
      </p:pic>
    </p:spTree>
    <p:extLst>
      <p:ext uri="{BB962C8B-B14F-4D97-AF65-F5344CB8AC3E}">
        <p14:creationId xmlns:p14="http://schemas.microsoft.com/office/powerpoint/2010/main" val="91422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http://www.csao.org/Uploadfiles/Magazine/VOL11NO1/10b.jpg"/>
          <p:cNvPicPr>
            <a:picLocks noChangeAspect="1" noChangeArrowheads="1"/>
          </p:cNvPicPr>
          <p:nvPr/>
        </p:nvPicPr>
        <p:blipFill>
          <a:blip r:embed="rId3"/>
          <a:srcRect/>
          <a:stretch>
            <a:fillRect/>
          </a:stretch>
        </p:blipFill>
        <p:spPr bwMode="auto">
          <a:xfrm>
            <a:off x="3929063" y="1714500"/>
            <a:ext cx="3094037" cy="4071938"/>
          </a:xfrm>
          <a:prstGeom prst="rect">
            <a:avLst/>
          </a:prstGeom>
          <a:noFill/>
          <a:ln w="9525">
            <a:noFill/>
            <a:miter lim="800000"/>
            <a:headEnd/>
            <a:tailEnd/>
          </a:ln>
        </p:spPr>
      </p:pic>
      <p:sp>
        <p:nvSpPr>
          <p:cNvPr id="9219" name="Title 1"/>
          <p:cNvSpPr>
            <a:spLocks noGrp="1"/>
          </p:cNvSpPr>
          <p:nvPr>
            <p:ph type="title"/>
          </p:nvPr>
        </p:nvSpPr>
        <p:spPr/>
        <p:txBody>
          <a:bodyPr/>
          <a:lstStyle/>
          <a:p>
            <a:pPr eaLnBrk="1" hangingPunct="1"/>
            <a:r>
              <a:rPr lang="en-AU" b="1" dirty="0" smtClean="0"/>
              <a:t>Electric shock</a:t>
            </a:r>
          </a:p>
        </p:txBody>
      </p:sp>
      <p:sp>
        <p:nvSpPr>
          <p:cNvPr id="3" name="Content Placeholder 2"/>
          <p:cNvSpPr>
            <a:spLocks noGrp="1"/>
          </p:cNvSpPr>
          <p:nvPr>
            <p:ph idx="1"/>
          </p:nvPr>
        </p:nvSpPr>
        <p:spPr>
          <a:xfrm>
            <a:off x="0" y="1357313"/>
            <a:ext cx="3829050" cy="5072062"/>
          </a:xfrm>
        </p:spPr>
        <p:txBody>
          <a:bodyPr>
            <a:normAutofit/>
          </a:bodyPr>
          <a:lstStyle/>
          <a:p>
            <a:pPr eaLnBrk="1" hangingPunct="1">
              <a:lnSpc>
                <a:spcPct val="90000"/>
              </a:lnSpc>
            </a:pPr>
            <a:r>
              <a:rPr lang="en-AU" sz="2400" dirty="0" smtClean="0"/>
              <a:t>The effect of electric shock can depend on three main factors:</a:t>
            </a:r>
          </a:p>
          <a:p>
            <a:pPr eaLnBrk="1" hangingPunct="1">
              <a:lnSpc>
                <a:spcPct val="90000"/>
              </a:lnSpc>
            </a:pPr>
            <a:r>
              <a:rPr lang="en-AU" sz="2400" dirty="0" smtClean="0"/>
              <a:t>1) how much current is flowing through the body</a:t>
            </a:r>
          </a:p>
          <a:p>
            <a:pPr eaLnBrk="1" hangingPunct="1">
              <a:lnSpc>
                <a:spcPct val="90000"/>
              </a:lnSpc>
            </a:pPr>
            <a:r>
              <a:rPr lang="en-AU" sz="2400" dirty="0" smtClean="0"/>
              <a:t>2) the path of current through the body</a:t>
            </a:r>
          </a:p>
          <a:p>
            <a:pPr eaLnBrk="1" hangingPunct="1">
              <a:lnSpc>
                <a:spcPct val="90000"/>
              </a:lnSpc>
            </a:pPr>
            <a:r>
              <a:rPr lang="en-AU" sz="2400" dirty="0" smtClean="0"/>
              <a:t>3) how long the body is in the circuit.</a:t>
            </a:r>
          </a:p>
          <a:p>
            <a:pPr eaLnBrk="1" hangingPunct="1">
              <a:lnSpc>
                <a:spcPct val="90000"/>
              </a:lnSpc>
            </a:pPr>
            <a:endParaRPr lang="en-AU" sz="2400" dirty="0" smtClean="0"/>
          </a:p>
        </p:txBody>
      </p:sp>
      <p:sp>
        <p:nvSpPr>
          <p:cNvPr id="9221" name="TextBox 3"/>
          <p:cNvSpPr txBox="1">
            <a:spLocks noChangeArrowheads="1"/>
          </p:cNvSpPr>
          <p:nvPr/>
        </p:nvSpPr>
        <p:spPr bwMode="auto">
          <a:xfrm>
            <a:off x="4572000" y="1357313"/>
            <a:ext cx="4286250" cy="646112"/>
          </a:xfrm>
          <a:prstGeom prst="rect">
            <a:avLst/>
          </a:prstGeom>
          <a:noFill/>
          <a:ln w="9525">
            <a:noFill/>
            <a:miter lim="800000"/>
            <a:headEnd/>
            <a:tailEnd/>
          </a:ln>
        </p:spPr>
        <p:txBody>
          <a:bodyPr>
            <a:spAutoFit/>
          </a:bodyPr>
          <a:lstStyle/>
          <a:p>
            <a:r>
              <a:rPr lang="en-AU">
                <a:latin typeface="Calibri" pitchFamily="34" charset="0"/>
              </a:rPr>
              <a:t>  </a:t>
            </a:r>
            <a:r>
              <a:rPr lang="en-AU" b="1">
                <a:latin typeface="Calibri" pitchFamily="34" charset="0"/>
              </a:rPr>
              <a:t>Mild Shock</a:t>
            </a:r>
            <a:r>
              <a:rPr lang="en-AU">
                <a:latin typeface="Calibri" pitchFamily="34" charset="0"/>
              </a:rPr>
              <a:t/>
            </a:r>
            <a:br>
              <a:rPr lang="en-AU">
                <a:latin typeface="Calibri" pitchFamily="34" charset="0"/>
              </a:rPr>
            </a:br>
            <a:endParaRPr lang="en-AU">
              <a:latin typeface="Calibri" pitchFamily="34" charset="0"/>
            </a:endParaRPr>
          </a:p>
        </p:txBody>
      </p:sp>
      <p:graphicFrame>
        <p:nvGraphicFramePr>
          <p:cNvPr id="6" name="Table 5"/>
          <p:cNvGraphicFramePr>
            <a:graphicFrameLocks noGrp="1"/>
          </p:cNvGraphicFramePr>
          <p:nvPr/>
        </p:nvGraphicFramePr>
        <p:xfrm>
          <a:off x="4429125" y="1071563"/>
          <a:ext cx="4714876" cy="5572161"/>
        </p:xfrm>
        <a:graphic>
          <a:graphicData uri="http://schemas.openxmlformats.org/drawingml/2006/table">
            <a:tbl>
              <a:tblPr/>
              <a:tblGrid>
                <a:gridCol w="2357438"/>
                <a:gridCol w="2357438"/>
              </a:tblGrid>
              <a:tr h="252801">
                <a:tc rowSpan="11">
                  <a:txBody>
                    <a:bodyPr/>
                    <a:lstStyle/>
                    <a:p>
                      <a:endParaRPr lang="en-AU" sz="1200" dirty="0">
                        <a:solidFill>
                          <a:srgbClr val="00FFFF"/>
                        </a:solidFill>
                      </a:endParaRPr>
                    </a:p>
                  </a:txBody>
                  <a:tcPr marL="0" marR="0" marT="0" marB="0" anchor="ctr">
                    <a:lnL>
                      <a:noFill/>
                    </a:lnL>
                    <a:lnR>
                      <a:noFill/>
                    </a:lnR>
                    <a:lnT>
                      <a:noFill/>
                    </a:lnT>
                    <a:lnB>
                      <a:noFill/>
                    </a:lnB>
                  </a:tcPr>
                </a:tc>
                <a:tc>
                  <a:txBody>
                    <a:bodyPr/>
                    <a:lstStyle/>
                    <a:p>
                      <a:pPr algn="ctr"/>
                      <a:r>
                        <a:rPr lang="en-AU" sz="1200">
                          <a:solidFill>
                            <a:srgbClr val="00FFFF"/>
                          </a:solidFill>
                        </a:rPr>
                        <a:t> </a:t>
                      </a:r>
                    </a:p>
                  </a:txBody>
                  <a:tcPr marL="0" marR="0" marT="0" marB="0" anchor="ctr">
                    <a:lnL>
                      <a:noFill/>
                    </a:lnL>
                    <a:lnR>
                      <a:noFill/>
                    </a:lnR>
                    <a:lnT>
                      <a:noFill/>
                    </a:lnT>
                    <a:lnB>
                      <a:noFill/>
                    </a:lnB>
                  </a:tcPr>
                </a:tc>
              </a:tr>
              <a:tr h="1011205">
                <a:tc vMerge="1">
                  <a:txBody>
                    <a:bodyPr/>
                    <a:lstStyle/>
                    <a:p>
                      <a:endParaRPr lang="en-AU"/>
                    </a:p>
                  </a:txBody>
                  <a:tcPr/>
                </a:tc>
                <a:tc>
                  <a:txBody>
                    <a:bodyPr/>
                    <a:lstStyle/>
                    <a:p>
                      <a:pPr algn="ctr"/>
                      <a:r>
                        <a:rPr lang="en-AU" sz="1200" b="1" dirty="0">
                          <a:solidFill>
                            <a:schemeClr val="tx1"/>
                          </a:solidFill>
                        </a:rPr>
                        <a:t>Mild Shock</a:t>
                      </a:r>
                      <a:r>
                        <a:rPr lang="en-AU" sz="1200" dirty="0">
                          <a:solidFill>
                            <a:schemeClr val="tx1"/>
                          </a:solidFill>
                        </a:rPr>
                        <a:t/>
                      </a:r>
                      <a:br>
                        <a:rPr lang="en-AU" sz="1200" dirty="0">
                          <a:solidFill>
                            <a:schemeClr val="tx1"/>
                          </a:solidFill>
                        </a:rPr>
                      </a:br>
                      <a:r>
                        <a:rPr lang="en-AU" sz="1200" dirty="0">
                          <a:solidFill>
                            <a:schemeClr val="tx1"/>
                          </a:solidFill>
                        </a:rPr>
                        <a:t>Trip setting for ground fault</a:t>
                      </a:r>
                      <a:br>
                        <a:rPr lang="en-AU" sz="1200" dirty="0">
                          <a:solidFill>
                            <a:schemeClr val="tx1"/>
                          </a:solidFill>
                        </a:rPr>
                      </a:br>
                      <a:r>
                        <a:rPr lang="en-AU" sz="1200" dirty="0">
                          <a:solidFill>
                            <a:schemeClr val="tx1"/>
                          </a:solidFill>
                        </a:rPr>
                        <a:t>circuit interrupter </a:t>
                      </a:r>
                    </a:p>
                  </a:txBody>
                  <a:tcPr marL="0" marR="0" marT="0" marB="0" anchor="ctr">
                    <a:lnL>
                      <a:noFill/>
                    </a:lnL>
                    <a:lnR>
                      <a:noFill/>
                    </a:lnR>
                    <a:lnT>
                      <a:noFill/>
                    </a:lnT>
                    <a:lnB>
                      <a:noFill/>
                    </a:lnB>
                  </a:tcPr>
                </a:tc>
              </a:tr>
              <a:tr h="505603">
                <a:tc vMerge="1">
                  <a:txBody>
                    <a:bodyPr/>
                    <a:lstStyle/>
                    <a:p>
                      <a:endParaRPr lang="en-AU"/>
                    </a:p>
                  </a:txBody>
                  <a:tcPr/>
                </a:tc>
                <a:tc>
                  <a:txBody>
                    <a:bodyPr/>
                    <a:lstStyle/>
                    <a:p>
                      <a:pPr algn="ctr"/>
                      <a:r>
                        <a:rPr lang="en-AU" sz="1200" b="1" dirty="0">
                          <a:solidFill>
                            <a:schemeClr val="tx1"/>
                          </a:solidFill>
                        </a:rPr>
                        <a:t>Muscle Contractions</a:t>
                      </a:r>
                      <a:r>
                        <a:rPr lang="en-AU" sz="1200" dirty="0">
                          <a:solidFill>
                            <a:schemeClr val="tx1"/>
                          </a:solidFill>
                        </a:rPr>
                        <a:t/>
                      </a:r>
                      <a:br>
                        <a:rPr lang="en-AU" sz="1200" dirty="0">
                          <a:solidFill>
                            <a:schemeClr val="tx1"/>
                          </a:solidFill>
                        </a:rPr>
                      </a:br>
                      <a:r>
                        <a:rPr lang="en-AU" sz="1200" dirty="0" err="1">
                          <a:solidFill>
                            <a:schemeClr val="tx1"/>
                          </a:solidFill>
                        </a:rPr>
                        <a:t>Victom</a:t>
                      </a:r>
                      <a:r>
                        <a:rPr lang="en-AU" sz="1200" dirty="0">
                          <a:solidFill>
                            <a:schemeClr val="tx1"/>
                          </a:solidFill>
                        </a:rPr>
                        <a:t> cannot let go </a:t>
                      </a:r>
                    </a:p>
                  </a:txBody>
                  <a:tcPr marL="0" marR="0" marT="0" marB="0" anchor="ctr">
                    <a:lnL>
                      <a:noFill/>
                    </a:lnL>
                    <a:lnR>
                      <a:noFill/>
                    </a:lnR>
                    <a:lnT>
                      <a:noFill/>
                    </a:lnT>
                    <a:lnB>
                      <a:noFill/>
                    </a:lnB>
                  </a:tcPr>
                </a:tc>
              </a:tr>
              <a:tr h="1011205">
                <a:tc vMerge="1">
                  <a:txBody>
                    <a:bodyPr/>
                    <a:lstStyle/>
                    <a:p>
                      <a:endParaRPr lang="en-AU"/>
                    </a:p>
                  </a:txBody>
                  <a:tcPr/>
                </a:tc>
                <a:tc>
                  <a:txBody>
                    <a:bodyPr/>
                    <a:lstStyle/>
                    <a:p>
                      <a:pPr algn="ctr"/>
                      <a:r>
                        <a:rPr lang="en-AU" sz="1200" b="1" dirty="0">
                          <a:solidFill>
                            <a:schemeClr val="tx1"/>
                          </a:solidFill>
                        </a:rPr>
                        <a:t> Severe Shock</a:t>
                      </a:r>
                      <a:r>
                        <a:rPr lang="en-AU" sz="1200" dirty="0">
                          <a:solidFill>
                            <a:schemeClr val="tx1"/>
                          </a:solidFill>
                        </a:rPr>
                        <a:t/>
                      </a:r>
                      <a:br>
                        <a:rPr lang="en-AU" sz="1200" dirty="0">
                          <a:solidFill>
                            <a:schemeClr val="tx1"/>
                          </a:solidFill>
                        </a:rPr>
                      </a:br>
                      <a:r>
                        <a:rPr lang="en-AU" sz="1200" dirty="0">
                          <a:solidFill>
                            <a:schemeClr val="tx1"/>
                          </a:solidFill>
                        </a:rPr>
                        <a:t>Breathing difficult - possible</a:t>
                      </a:r>
                      <a:br>
                        <a:rPr lang="en-AU" sz="1200" dirty="0">
                          <a:solidFill>
                            <a:schemeClr val="tx1"/>
                          </a:solidFill>
                        </a:rPr>
                      </a:br>
                      <a:r>
                        <a:rPr lang="en-AU" sz="1200" dirty="0">
                          <a:solidFill>
                            <a:schemeClr val="tx1"/>
                          </a:solidFill>
                        </a:rPr>
                        <a:t>respiratory arrest</a:t>
                      </a:r>
                    </a:p>
                  </a:txBody>
                  <a:tcPr marL="0" marR="0" marT="0" marB="0" anchor="ctr">
                    <a:lnL>
                      <a:noFill/>
                    </a:lnL>
                    <a:lnR>
                      <a:noFill/>
                    </a:lnR>
                    <a:lnT>
                      <a:noFill/>
                    </a:lnT>
                    <a:lnB>
                      <a:noFill/>
                    </a:lnB>
                  </a:tcPr>
                </a:tc>
              </a:tr>
              <a:tr h="252801">
                <a:tc vMerge="1">
                  <a:txBody>
                    <a:bodyPr/>
                    <a:lstStyle/>
                    <a:p>
                      <a:endParaRPr lang="en-AU"/>
                    </a:p>
                  </a:txBody>
                  <a:tcPr/>
                </a:tc>
                <a:tc>
                  <a:txBody>
                    <a:bodyPr/>
                    <a:lstStyle/>
                    <a:p>
                      <a:r>
                        <a:rPr lang="en-AU" sz="1200" dirty="0">
                          <a:solidFill>
                            <a:schemeClr val="tx1"/>
                          </a:solidFill>
                        </a:rPr>
                        <a:t> </a:t>
                      </a:r>
                    </a:p>
                  </a:txBody>
                  <a:tcPr marL="0" marR="0" marT="0" marB="0" anchor="ctr">
                    <a:lnL>
                      <a:noFill/>
                    </a:lnL>
                    <a:lnR>
                      <a:noFill/>
                    </a:lnR>
                    <a:lnT>
                      <a:noFill/>
                    </a:lnT>
                    <a:lnB>
                      <a:noFill/>
                    </a:lnB>
                  </a:tcPr>
                </a:tc>
              </a:tr>
              <a:tr h="252801">
                <a:tc vMerge="1">
                  <a:txBody>
                    <a:bodyPr/>
                    <a:lstStyle/>
                    <a:p>
                      <a:endParaRPr lang="en-AU"/>
                    </a:p>
                  </a:txBody>
                  <a:tcPr/>
                </a:tc>
                <a:tc>
                  <a:txBody>
                    <a:bodyPr/>
                    <a:lstStyle/>
                    <a:p>
                      <a:pPr algn="ctr"/>
                      <a:r>
                        <a:rPr lang="en-AU" sz="1200" dirty="0">
                          <a:solidFill>
                            <a:schemeClr val="tx1"/>
                          </a:solidFill>
                        </a:rPr>
                        <a:t> </a:t>
                      </a:r>
                    </a:p>
                  </a:txBody>
                  <a:tcPr marL="0" marR="0" marT="0" marB="0" anchor="ctr">
                    <a:lnL>
                      <a:noFill/>
                    </a:lnL>
                    <a:lnR>
                      <a:noFill/>
                    </a:lnR>
                    <a:lnT>
                      <a:noFill/>
                    </a:lnT>
                    <a:lnB>
                      <a:noFill/>
                    </a:lnB>
                  </a:tcPr>
                </a:tc>
              </a:tr>
              <a:tr h="252801">
                <a:tc vMerge="1">
                  <a:txBody>
                    <a:bodyPr/>
                    <a:lstStyle/>
                    <a:p>
                      <a:endParaRPr lang="en-AU"/>
                    </a:p>
                  </a:txBody>
                  <a:tcPr/>
                </a:tc>
                <a:tc>
                  <a:txBody>
                    <a:bodyPr/>
                    <a:lstStyle/>
                    <a:p>
                      <a:pPr algn="ctr"/>
                      <a:r>
                        <a:rPr lang="en-AU" sz="1200" dirty="0">
                          <a:solidFill>
                            <a:schemeClr val="tx1"/>
                          </a:solidFill>
                        </a:rPr>
                        <a:t>Heart Stops pumping </a:t>
                      </a:r>
                    </a:p>
                  </a:txBody>
                  <a:tcPr marL="0" marR="0" marT="0" marB="0" anchor="ctr">
                    <a:lnL>
                      <a:noFill/>
                    </a:lnL>
                    <a:lnR>
                      <a:noFill/>
                    </a:lnR>
                    <a:lnT>
                      <a:noFill/>
                    </a:lnT>
                    <a:lnB>
                      <a:noFill/>
                    </a:lnB>
                  </a:tcPr>
                </a:tc>
              </a:tr>
              <a:tr h="252801">
                <a:tc vMerge="1">
                  <a:txBody>
                    <a:bodyPr/>
                    <a:lstStyle/>
                    <a:p>
                      <a:endParaRPr lang="en-AU"/>
                    </a:p>
                  </a:txBody>
                  <a:tcPr/>
                </a:tc>
                <a:tc>
                  <a:txBody>
                    <a:bodyPr/>
                    <a:lstStyle/>
                    <a:p>
                      <a:pPr algn="ctr"/>
                      <a:endParaRPr lang="en-AU" sz="1200" dirty="0">
                        <a:solidFill>
                          <a:schemeClr val="tx1"/>
                        </a:solidFill>
                      </a:endParaRPr>
                    </a:p>
                  </a:txBody>
                  <a:tcPr marL="0" marR="0" marT="0" marB="0" anchor="ctr">
                    <a:lnL>
                      <a:noFill/>
                    </a:lnL>
                    <a:lnR>
                      <a:noFill/>
                    </a:lnR>
                    <a:lnT>
                      <a:noFill/>
                    </a:lnT>
                    <a:lnB>
                      <a:noFill/>
                    </a:lnB>
                  </a:tcPr>
                </a:tc>
              </a:tr>
              <a:tr h="505603">
                <a:tc vMerge="1">
                  <a:txBody>
                    <a:bodyPr/>
                    <a:lstStyle/>
                    <a:p>
                      <a:endParaRPr lang="en-AU"/>
                    </a:p>
                  </a:txBody>
                  <a:tcPr/>
                </a:tc>
                <a:tc>
                  <a:txBody>
                    <a:bodyPr/>
                    <a:lstStyle/>
                    <a:p>
                      <a:pPr algn="ctr"/>
                      <a:r>
                        <a:rPr lang="en-AU" sz="1200" dirty="0">
                          <a:solidFill>
                            <a:schemeClr val="tx1"/>
                          </a:solidFill>
                        </a:rPr>
                        <a:t>Increasing probability of death  </a:t>
                      </a:r>
                    </a:p>
                  </a:txBody>
                  <a:tcPr marL="0" marR="0" marT="0" marB="0" anchor="ctr">
                    <a:lnL>
                      <a:noFill/>
                    </a:lnL>
                    <a:lnR>
                      <a:noFill/>
                    </a:lnR>
                    <a:lnT>
                      <a:noFill/>
                    </a:lnT>
                    <a:lnB>
                      <a:noFill/>
                    </a:lnB>
                  </a:tcPr>
                </a:tc>
              </a:tr>
              <a:tr h="1011205">
                <a:tc vMerge="1">
                  <a:txBody>
                    <a:bodyPr/>
                    <a:lstStyle/>
                    <a:p>
                      <a:endParaRPr lang="en-AU"/>
                    </a:p>
                  </a:txBody>
                  <a:tcPr/>
                </a:tc>
                <a:tc>
                  <a:txBody>
                    <a:bodyPr/>
                    <a:lstStyle/>
                    <a:p>
                      <a:pPr algn="ctr"/>
                      <a:r>
                        <a:rPr lang="en-AU" sz="1200" dirty="0">
                          <a:solidFill>
                            <a:schemeClr val="tx1"/>
                          </a:solidFill>
                        </a:rPr>
                        <a:t> </a:t>
                      </a:r>
                    </a:p>
                    <a:p>
                      <a:pPr algn="ctr"/>
                      <a:r>
                        <a:rPr lang="en-AU" sz="1200" dirty="0">
                          <a:solidFill>
                            <a:schemeClr val="tx1"/>
                          </a:solidFill>
                        </a:rPr>
                        <a:t>Enough current to light</a:t>
                      </a:r>
                      <a:br>
                        <a:rPr lang="en-AU" sz="1200" dirty="0">
                          <a:solidFill>
                            <a:schemeClr val="tx1"/>
                          </a:solidFill>
                        </a:rPr>
                      </a:br>
                      <a:r>
                        <a:rPr lang="en-AU" sz="1200" dirty="0">
                          <a:solidFill>
                            <a:schemeClr val="tx1"/>
                          </a:solidFill>
                        </a:rPr>
                        <a:t>a 100-watt bulb  </a:t>
                      </a:r>
                    </a:p>
                  </a:txBody>
                  <a:tcPr marL="0" marR="0" marT="0" marB="0" anchor="ctr">
                    <a:lnL>
                      <a:noFill/>
                    </a:lnL>
                    <a:lnR>
                      <a:noFill/>
                    </a:lnR>
                    <a:lnT>
                      <a:noFill/>
                    </a:lnT>
                    <a:lnB>
                      <a:noFill/>
                    </a:lnB>
                  </a:tcPr>
                </a:tc>
              </a:tr>
              <a:tr h="263335">
                <a:tc vMerge="1">
                  <a:txBody>
                    <a:bodyPr/>
                    <a:lstStyle/>
                    <a:p>
                      <a:endParaRPr lang="en-AU"/>
                    </a:p>
                  </a:txBody>
                  <a:tcPr/>
                </a:tc>
                <a:tc>
                  <a:txBody>
                    <a:bodyPr/>
                    <a:lstStyle/>
                    <a:p>
                      <a:r>
                        <a:rPr lang="en-AU" sz="1200" dirty="0"/>
                        <a:t> </a:t>
                      </a:r>
                    </a:p>
                  </a:txBody>
                  <a:tcPr marL="0" marR="0" marT="0" marB="0" anchor="ctr">
                    <a:lnL>
                      <a:noFill/>
                    </a:lnL>
                    <a:lnR>
                      <a:noFill/>
                    </a:lnR>
                    <a:lnT>
                      <a:noFill/>
                    </a:lnT>
                    <a:lnB>
                      <a:noFill/>
                    </a:lnB>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
            <a:ext cx="7772400" cy="1066800"/>
          </a:xfrm>
        </p:spPr>
        <p:txBody>
          <a:bodyPr/>
          <a:lstStyle/>
          <a:p>
            <a:r>
              <a:rPr lang="en-US" b="1" dirty="0" smtClean="0"/>
              <a:t>Mechanism of Death</a:t>
            </a:r>
            <a:endParaRPr lang="en-US" dirty="0"/>
          </a:p>
        </p:txBody>
      </p:sp>
      <p:sp>
        <p:nvSpPr>
          <p:cNvPr id="5" name="Subtitle 4"/>
          <p:cNvSpPr>
            <a:spLocks noGrp="1"/>
          </p:cNvSpPr>
          <p:nvPr>
            <p:ph type="subTitle" idx="1"/>
          </p:nvPr>
        </p:nvSpPr>
        <p:spPr>
          <a:xfrm>
            <a:off x="381000" y="990600"/>
            <a:ext cx="8458200" cy="5562600"/>
          </a:xfrm>
        </p:spPr>
        <p:txBody>
          <a:bodyPr>
            <a:normAutofit lnSpcReduction="10000"/>
          </a:bodyPr>
          <a:lstStyle/>
          <a:p>
            <a:pPr marL="342900" lvl="0" indent="-342900" algn="just">
              <a:buFont typeface="Arial" pitchFamily="34" charset="0"/>
              <a:buChar char="•"/>
            </a:pPr>
            <a:r>
              <a:rPr lang="en-US" sz="2400" b="1" i="1" dirty="0" smtClean="0">
                <a:solidFill>
                  <a:prstClr val="black"/>
                </a:solidFill>
              </a:rPr>
              <a:t>Ventricular fibrillation</a:t>
            </a:r>
          </a:p>
          <a:p>
            <a:pPr marL="742950" lvl="1" indent="-285750" algn="just">
              <a:buFont typeface="Arial" pitchFamily="34" charset="0"/>
              <a:buChar char="–"/>
            </a:pPr>
            <a:r>
              <a:rPr lang="en-US" sz="2400" dirty="0" smtClean="0">
                <a:solidFill>
                  <a:prstClr val="black"/>
                </a:solidFill>
              </a:rPr>
              <a:t>Commonest mechanism of death</a:t>
            </a:r>
          </a:p>
          <a:p>
            <a:pPr marL="742950" lvl="1" indent="-285750" algn="just">
              <a:buFont typeface="Arial" pitchFamily="34" charset="0"/>
              <a:buChar char="–"/>
            </a:pPr>
            <a:r>
              <a:rPr lang="en-US" sz="2400" dirty="0" smtClean="0">
                <a:solidFill>
                  <a:prstClr val="black"/>
                </a:solidFill>
              </a:rPr>
              <a:t>Associated with passage of current though the heart</a:t>
            </a:r>
          </a:p>
          <a:p>
            <a:pPr marL="742950" lvl="1" indent="-285750" algn="just">
              <a:buFont typeface="Arial" pitchFamily="34" charset="0"/>
              <a:buChar char="–"/>
            </a:pPr>
            <a:r>
              <a:rPr lang="en-US" sz="2400" dirty="0" smtClean="0">
                <a:solidFill>
                  <a:prstClr val="black"/>
                </a:solidFill>
              </a:rPr>
              <a:t>Current acts on cardiac myocytes, nodal tissue and conduction tracts</a:t>
            </a:r>
          </a:p>
          <a:p>
            <a:pPr marL="342900" lvl="0" indent="-342900" algn="just">
              <a:buFont typeface="Arial" pitchFamily="34" charset="0"/>
              <a:buChar char="•"/>
            </a:pPr>
            <a:r>
              <a:rPr lang="en-US" sz="2400" b="1" i="1" dirty="0" smtClean="0">
                <a:solidFill>
                  <a:prstClr val="black"/>
                </a:solidFill>
              </a:rPr>
              <a:t>Respiratory Paralysis</a:t>
            </a:r>
          </a:p>
          <a:p>
            <a:pPr marL="742950" lvl="1" indent="-285750" algn="just">
              <a:buFont typeface="Arial" pitchFamily="34" charset="0"/>
              <a:buChar char="–"/>
            </a:pPr>
            <a:r>
              <a:rPr lang="en-US" sz="2400" dirty="0" smtClean="0">
                <a:solidFill>
                  <a:prstClr val="black"/>
                </a:solidFill>
              </a:rPr>
              <a:t>Less common than ventricular fibrillation</a:t>
            </a:r>
          </a:p>
          <a:p>
            <a:pPr marL="742950" lvl="1" indent="-285750" algn="just">
              <a:buFont typeface="Arial" pitchFamily="34" charset="0"/>
              <a:buChar char="–"/>
            </a:pPr>
            <a:r>
              <a:rPr lang="en-US" sz="2400" dirty="0" smtClean="0">
                <a:solidFill>
                  <a:prstClr val="black"/>
                </a:solidFill>
              </a:rPr>
              <a:t>severe contraction of respiratory muscles such as diaphragm and intercostal muscles</a:t>
            </a:r>
          </a:p>
          <a:p>
            <a:pPr marL="742950" lvl="1" indent="-285750" algn="just">
              <a:buFont typeface="Arial" pitchFamily="34" charset="0"/>
              <a:buChar char="–"/>
            </a:pPr>
            <a:r>
              <a:rPr lang="en-US" sz="2400" dirty="0" smtClean="0">
                <a:solidFill>
                  <a:prstClr val="black"/>
                </a:solidFill>
              </a:rPr>
              <a:t>More commonly seen in high voltage deaths</a:t>
            </a:r>
          </a:p>
          <a:p>
            <a:pPr marL="342900" lvl="0" indent="-342900" algn="just">
              <a:buFont typeface="Arial" pitchFamily="34" charset="0"/>
              <a:buChar char="•"/>
            </a:pPr>
            <a:r>
              <a:rPr lang="en-US" sz="2400" b="1" i="1" dirty="0" smtClean="0">
                <a:solidFill>
                  <a:prstClr val="black"/>
                </a:solidFill>
              </a:rPr>
              <a:t>Blunt Force Trauma</a:t>
            </a:r>
          </a:p>
          <a:p>
            <a:pPr marL="742950" lvl="1" indent="-285750" algn="just">
              <a:buFont typeface="Arial" pitchFamily="34" charset="0"/>
              <a:buChar char="–"/>
            </a:pPr>
            <a:r>
              <a:rPr lang="en-US" sz="2400" dirty="0" smtClean="0">
                <a:solidFill>
                  <a:prstClr val="black"/>
                </a:solidFill>
              </a:rPr>
              <a:t>Contact with electricity may fling or throw the victim causing potentially lethal injuries or complications thereof leading to death</a:t>
            </a:r>
          </a:p>
          <a:p>
            <a:pPr marL="742950" lvl="1" indent="-285750" algn="just">
              <a:buFont typeface="Arial" pitchFamily="34" charset="0"/>
              <a:buChar char="–"/>
            </a:pPr>
            <a:endParaRPr lang="en-US" sz="2000" dirty="0" smtClean="0">
              <a:solidFill>
                <a:prstClr val="black"/>
              </a:solidFill>
            </a:endParaRP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AU" b="1" dirty="0" smtClean="0"/>
              <a:t>Signs and symptoms </a:t>
            </a:r>
          </a:p>
        </p:txBody>
      </p:sp>
      <p:sp>
        <p:nvSpPr>
          <p:cNvPr id="3" name="Content Placeholder 2"/>
          <p:cNvSpPr>
            <a:spLocks noGrp="1"/>
          </p:cNvSpPr>
          <p:nvPr>
            <p:ph idx="1"/>
          </p:nvPr>
        </p:nvSpPr>
        <p:spPr/>
        <p:txBody>
          <a:bodyPr rtlCol="0">
            <a:normAutofit fontScale="92500" lnSpcReduction="10000"/>
          </a:bodyPr>
          <a:lstStyle/>
          <a:p>
            <a:pPr marL="514350" indent="-514350" eaLnBrk="1" fontAlgn="auto" hangingPunct="1">
              <a:spcAft>
                <a:spcPts val="0"/>
              </a:spcAft>
              <a:buFont typeface="Arial" charset="0"/>
              <a:buChar char="•"/>
              <a:defRPr/>
            </a:pPr>
            <a:r>
              <a:rPr lang="en-AU" dirty="0" smtClean="0"/>
              <a:t>Burns on the skin surface where the energy has entered and exited the body</a:t>
            </a:r>
          </a:p>
          <a:p>
            <a:pPr marL="514350" indent="-514350" eaLnBrk="1" fontAlgn="auto" hangingPunct="1">
              <a:spcAft>
                <a:spcPts val="0"/>
              </a:spcAft>
              <a:buFont typeface="Arial" charset="0"/>
              <a:buChar char="•"/>
              <a:defRPr/>
            </a:pPr>
            <a:r>
              <a:rPr lang="en-AU" dirty="0" smtClean="0"/>
              <a:t>Dazed and confused condition</a:t>
            </a:r>
          </a:p>
          <a:p>
            <a:pPr marL="514350" indent="-514350" eaLnBrk="1" fontAlgn="auto" hangingPunct="1">
              <a:spcAft>
                <a:spcPts val="0"/>
              </a:spcAft>
              <a:buFont typeface="Arial" charset="0"/>
              <a:buChar char="•"/>
              <a:defRPr/>
            </a:pPr>
            <a:r>
              <a:rPr lang="en-AU" dirty="0" smtClean="0"/>
              <a:t>Problems with sight</a:t>
            </a:r>
          </a:p>
          <a:p>
            <a:pPr marL="514350" indent="-514350" eaLnBrk="1" fontAlgn="auto" hangingPunct="1">
              <a:spcAft>
                <a:spcPts val="0"/>
              </a:spcAft>
              <a:buFont typeface="Arial" charset="0"/>
              <a:buChar char="•"/>
              <a:defRPr/>
            </a:pPr>
            <a:r>
              <a:rPr lang="en-AU" dirty="0" smtClean="0"/>
              <a:t>Paralysis (from disrupted nerve pathways)</a:t>
            </a:r>
          </a:p>
          <a:p>
            <a:pPr marL="514350" indent="-514350" eaLnBrk="1" fontAlgn="auto" hangingPunct="1">
              <a:spcAft>
                <a:spcPts val="0"/>
              </a:spcAft>
              <a:buFont typeface="Arial" charset="0"/>
              <a:buChar char="•"/>
              <a:defRPr/>
            </a:pPr>
            <a:r>
              <a:rPr lang="en-AU" dirty="0" smtClean="0"/>
              <a:t>Irritable or restless, whether conscious or unconscious </a:t>
            </a:r>
          </a:p>
          <a:p>
            <a:pPr marL="514350" indent="-514350" eaLnBrk="1" fontAlgn="auto" hangingPunct="1">
              <a:spcAft>
                <a:spcPts val="0"/>
              </a:spcAft>
              <a:buFont typeface="Arial" charset="0"/>
              <a:buChar char="•"/>
              <a:defRPr/>
            </a:pPr>
            <a:r>
              <a:rPr lang="en-AU" dirty="0" smtClean="0"/>
              <a:t>Weak, irregular, or absent pulse</a:t>
            </a:r>
          </a:p>
          <a:p>
            <a:pPr marL="514350" indent="-514350" eaLnBrk="1" fontAlgn="auto" hangingPunct="1">
              <a:spcAft>
                <a:spcPts val="0"/>
              </a:spcAft>
              <a:buFont typeface="Arial" charset="0"/>
              <a:buChar char="•"/>
              <a:defRPr/>
            </a:pPr>
            <a:r>
              <a:rPr lang="en-AU" dirty="0" smtClean="0"/>
              <a:t>Damage to internal muscles and tissues</a:t>
            </a:r>
          </a:p>
          <a:p>
            <a:pPr marL="514350" indent="-514350" eaLnBrk="1" fontAlgn="auto" hangingPunct="1">
              <a:spcAft>
                <a:spcPts val="0"/>
              </a:spcAft>
              <a:buFont typeface="Arial" pitchFamily="34" charset="0"/>
              <a:buNone/>
              <a:defRPr/>
            </a:pPr>
            <a:endParaRPr lang="en-AU" dirty="0">
              <a:solidFill>
                <a:srgbClr val="FF0000"/>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3" y="428625"/>
            <a:ext cx="8186737" cy="5983288"/>
          </a:xfrm>
        </p:spPr>
        <p:txBody>
          <a:bodyPr rtlCol="0">
            <a:normAutofit fontScale="92500"/>
          </a:bodyPr>
          <a:lstStyle/>
          <a:p>
            <a:pPr eaLnBrk="1" fontAlgn="auto" hangingPunct="1">
              <a:spcAft>
                <a:spcPts val="0"/>
              </a:spcAft>
              <a:buFont typeface="Arial" charset="0"/>
              <a:buChar char="•"/>
              <a:defRPr/>
            </a:pPr>
            <a:r>
              <a:rPr lang="en-AU" dirty="0" smtClean="0"/>
              <a:t>Irregular heartbeat or cardiac arrest</a:t>
            </a:r>
          </a:p>
          <a:p>
            <a:pPr eaLnBrk="1" fontAlgn="auto" hangingPunct="1">
              <a:spcAft>
                <a:spcPts val="0"/>
              </a:spcAft>
              <a:buFont typeface="Arial" charset="0"/>
              <a:buChar char="•"/>
              <a:defRPr/>
            </a:pPr>
            <a:r>
              <a:rPr lang="en-AU" dirty="0" smtClean="0"/>
              <a:t>Blood pressure elevated or low with signs of shock</a:t>
            </a:r>
          </a:p>
          <a:p>
            <a:pPr eaLnBrk="1" fontAlgn="auto" hangingPunct="1">
              <a:spcAft>
                <a:spcPts val="0"/>
              </a:spcAft>
              <a:buFont typeface="Arial" charset="0"/>
              <a:buChar char="•"/>
              <a:defRPr/>
            </a:pPr>
            <a:r>
              <a:rPr lang="en-AU" dirty="0" smtClean="0"/>
              <a:t>Shallow, irregular or absent breathing (tongue may swell and block the airway)</a:t>
            </a:r>
          </a:p>
          <a:p>
            <a:pPr eaLnBrk="1" fontAlgn="auto" hangingPunct="1">
              <a:spcAft>
                <a:spcPts val="0"/>
              </a:spcAft>
              <a:buFont typeface="Arial" charset="0"/>
              <a:buChar char="•"/>
              <a:defRPr/>
            </a:pPr>
            <a:r>
              <a:rPr lang="en-AU" dirty="0" smtClean="0"/>
              <a:t>Multiple fractured bones and dislocations from intense muscular contractions or from falling</a:t>
            </a:r>
          </a:p>
          <a:p>
            <a:pPr eaLnBrk="1" fontAlgn="auto" hangingPunct="1">
              <a:spcAft>
                <a:spcPts val="0"/>
              </a:spcAft>
              <a:buFont typeface="Arial" charset="0"/>
              <a:buChar char="•"/>
              <a:defRPr/>
            </a:pPr>
            <a:r>
              <a:rPr lang="en-AU" dirty="0" smtClean="0"/>
              <a:t>Seizures</a:t>
            </a:r>
          </a:p>
          <a:p>
            <a:pPr eaLnBrk="1" fontAlgn="auto" hangingPunct="1">
              <a:spcAft>
                <a:spcPts val="0"/>
              </a:spcAft>
              <a:buFont typeface="Arial" pitchFamily="34" charset="0"/>
              <a:buNone/>
              <a:defRPr/>
            </a:pPr>
            <a:endParaRPr lang="en-AU" dirty="0" smtClean="0">
              <a:solidFill>
                <a:srgbClr val="FF0000"/>
              </a:solidFill>
            </a:endParaRPr>
          </a:p>
          <a:p>
            <a:pPr eaLnBrk="1" fontAlgn="auto" hangingPunct="1">
              <a:spcAft>
                <a:spcPts val="0"/>
              </a:spcAft>
              <a:buFont typeface="Arial" pitchFamily="34" charset="0"/>
              <a:buNone/>
              <a:defRPr/>
            </a:pPr>
            <a:endParaRPr lang="en-AU" dirty="0" smtClean="0">
              <a:solidFill>
                <a:srgbClr val="FF0000"/>
              </a:solidFill>
            </a:endParaRPr>
          </a:p>
          <a:p>
            <a:pPr eaLnBrk="1" fontAlgn="auto" hangingPunct="1">
              <a:spcAft>
                <a:spcPts val="0"/>
              </a:spcAft>
              <a:buFont typeface="Arial" pitchFamily="34" charset="0"/>
              <a:buNone/>
              <a:defRPr/>
            </a:pPr>
            <a:r>
              <a:rPr lang="en-AU" dirty="0" smtClean="0">
                <a:solidFill>
                  <a:srgbClr val="FF0000"/>
                </a:solidFill>
              </a:rPr>
              <a:t> </a:t>
            </a:r>
            <a:endParaRPr lang="en-AU" dirty="0">
              <a:solidFill>
                <a:srgbClr val="FF0000"/>
              </a:solidFill>
            </a:endParaRPr>
          </a:p>
        </p:txBody>
      </p:sp>
      <p:pic>
        <p:nvPicPr>
          <p:cNvPr id="11267" name="Picture 3" descr="838766_electrocution.jpg"/>
          <p:cNvPicPr>
            <a:picLocks noChangeAspect="1"/>
          </p:cNvPicPr>
          <p:nvPr/>
        </p:nvPicPr>
        <p:blipFill>
          <a:blip r:embed="rId3"/>
          <a:srcRect/>
          <a:stretch>
            <a:fillRect/>
          </a:stretch>
        </p:blipFill>
        <p:spPr bwMode="auto">
          <a:xfrm>
            <a:off x="3286125" y="4143375"/>
            <a:ext cx="2857500" cy="23336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395288" y="549275"/>
            <a:ext cx="8229600" cy="4525963"/>
          </a:xfrm>
        </p:spPr>
        <p:txBody>
          <a:bodyPr/>
          <a:lstStyle/>
          <a:p>
            <a:pPr eaLnBrk="1" hangingPunct="1"/>
            <a:r>
              <a:rPr lang="en-AU" dirty="0" smtClean="0"/>
              <a:t>It necessary to remove the victim from the source or to break the current if conditions allow and then immediately arrange for transport to a hospital to be treated properly.</a:t>
            </a:r>
            <a:r>
              <a:rPr lang="en-AU" dirty="0" smtClean="0">
                <a:solidFill>
                  <a:srgbClr val="3399FF"/>
                </a:solidFill>
              </a:rPr>
              <a:t> </a:t>
            </a:r>
          </a:p>
          <a:p>
            <a:pPr eaLnBrk="1" hangingPunct="1">
              <a:buFont typeface="Arial" pitchFamily="34" charset="0"/>
              <a:buNone/>
            </a:pPr>
            <a:endParaRPr lang="en-AU" dirty="0" smtClean="0">
              <a:solidFill>
                <a:srgbClr val="3399FF"/>
              </a:solidFill>
            </a:endParaRPr>
          </a:p>
        </p:txBody>
      </p:sp>
      <p:pic>
        <p:nvPicPr>
          <p:cNvPr id="13316" name="Picture 4" descr="medical_11.gif"/>
          <p:cNvPicPr>
            <a:picLocks noChangeAspect="1"/>
          </p:cNvPicPr>
          <p:nvPr/>
        </p:nvPicPr>
        <p:blipFill>
          <a:blip r:embed="rId3"/>
          <a:srcRect/>
          <a:stretch>
            <a:fillRect/>
          </a:stretch>
        </p:blipFill>
        <p:spPr bwMode="auto">
          <a:xfrm>
            <a:off x="1403350" y="3284538"/>
            <a:ext cx="438150" cy="3357562"/>
          </a:xfrm>
          <a:prstGeom prst="rect">
            <a:avLst/>
          </a:prstGeom>
          <a:noFill/>
          <a:ln w="9525">
            <a:noFill/>
            <a:miter lim="800000"/>
            <a:headEnd/>
            <a:tailEnd/>
          </a:ln>
        </p:spPr>
      </p:pic>
      <p:pic>
        <p:nvPicPr>
          <p:cNvPr id="13317" name="Picture 5" descr="medical_16.gif"/>
          <p:cNvPicPr>
            <a:picLocks noChangeAspect="1"/>
          </p:cNvPicPr>
          <p:nvPr/>
        </p:nvPicPr>
        <p:blipFill>
          <a:blip r:embed="rId4"/>
          <a:srcRect/>
          <a:stretch>
            <a:fillRect/>
          </a:stretch>
        </p:blipFill>
        <p:spPr bwMode="auto">
          <a:xfrm>
            <a:off x="3857625" y="3786188"/>
            <a:ext cx="3362325" cy="22193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500063" y="500063"/>
            <a:ext cx="8186737" cy="5626100"/>
          </a:xfrm>
        </p:spPr>
        <p:txBody>
          <a:bodyPr>
            <a:normAutofit lnSpcReduction="10000"/>
          </a:bodyPr>
          <a:lstStyle/>
          <a:p>
            <a:pPr eaLnBrk="1" hangingPunct="1"/>
            <a:r>
              <a:rPr lang="en-AU" dirty="0" smtClean="0"/>
              <a:t>When treating Electrical and lightening burns it is important to:</a:t>
            </a:r>
          </a:p>
          <a:p>
            <a:pPr eaLnBrk="1" hangingPunct="1">
              <a:buFontTx/>
              <a:buChar char="-"/>
            </a:pPr>
            <a:r>
              <a:rPr lang="en-AU" dirty="0" smtClean="0"/>
              <a:t>Avoid or neutralise electrical and other dangers</a:t>
            </a:r>
          </a:p>
          <a:p>
            <a:pPr eaLnBrk="1" hangingPunct="1">
              <a:buFontTx/>
              <a:buChar char="-"/>
            </a:pPr>
            <a:r>
              <a:rPr lang="en-AU" dirty="0" smtClean="0"/>
              <a:t>Conduct a primary survey</a:t>
            </a:r>
          </a:p>
          <a:p>
            <a:pPr eaLnBrk="1" hangingPunct="1">
              <a:buFontTx/>
              <a:buChar char="-"/>
            </a:pPr>
            <a:r>
              <a:rPr lang="en-AU" dirty="0" smtClean="0"/>
              <a:t>Arrange medical aid as required</a:t>
            </a:r>
          </a:p>
          <a:p>
            <a:pPr eaLnBrk="1" hangingPunct="1">
              <a:buFontTx/>
              <a:buChar char="-"/>
            </a:pPr>
            <a:r>
              <a:rPr lang="en-AU" dirty="0" smtClean="0"/>
              <a:t>Remove victim to a safe environment</a:t>
            </a:r>
          </a:p>
          <a:p>
            <a:pPr eaLnBrk="1" hangingPunct="1">
              <a:buFontTx/>
              <a:buChar char="-"/>
            </a:pPr>
            <a:r>
              <a:rPr lang="en-AU" dirty="0" smtClean="0"/>
              <a:t>Remove all jewellery from the affected area</a:t>
            </a:r>
          </a:p>
          <a:p>
            <a:pPr eaLnBrk="1" hangingPunct="1">
              <a:buFontTx/>
              <a:buChar char="-"/>
            </a:pPr>
            <a:r>
              <a:rPr lang="en-AU" dirty="0" smtClean="0"/>
              <a:t>Provide oxygen to victims if necessary</a:t>
            </a:r>
          </a:p>
          <a:p>
            <a:pPr eaLnBrk="1" hangingPunct="1">
              <a:buFontTx/>
              <a:buChar char="-"/>
            </a:pPr>
            <a:r>
              <a:rPr lang="en-AU" dirty="0" smtClean="0"/>
              <a:t>Apply a dry sterile dressing to the wound</a:t>
            </a:r>
          </a:p>
        </p:txBody>
      </p:sp>
      <p:pic>
        <p:nvPicPr>
          <p:cNvPr id="14339" name="Picture 3" descr="lyn1.gif"/>
          <p:cNvPicPr>
            <a:picLocks noChangeAspect="1"/>
          </p:cNvPicPr>
          <p:nvPr/>
        </p:nvPicPr>
        <p:blipFill>
          <a:blip r:embed="rId3"/>
          <a:srcRect/>
          <a:stretch>
            <a:fillRect/>
          </a:stretch>
        </p:blipFill>
        <p:spPr bwMode="auto">
          <a:xfrm>
            <a:off x="6962775" y="2143125"/>
            <a:ext cx="2181225" cy="327183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4043363" cy="1143000"/>
          </a:xfrm>
        </p:spPr>
        <p:txBody>
          <a:bodyPr rtlCol="0">
            <a:normAutofit fontScale="90000"/>
          </a:bodyPr>
          <a:lstStyle/>
          <a:p>
            <a:pPr eaLnBrk="1" fontAlgn="auto" hangingPunct="1">
              <a:spcAft>
                <a:spcPts val="0"/>
              </a:spcAft>
              <a:defRPr/>
            </a:pPr>
            <a:r>
              <a:rPr lang="en-AU" sz="2900" b="1" dirty="0" smtClean="0"/>
              <a:t>If the victim suffers a fracture:</a:t>
            </a:r>
            <a:r>
              <a:rPr lang="en-AU" dirty="0" smtClean="0">
                <a:solidFill>
                  <a:srgbClr val="FFFF00"/>
                </a:solidFill>
              </a:rPr>
              <a:t/>
            </a:r>
            <a:br>
              <a:rPr lang="en-AU" dirty="0" smtClean="0">
                <a:solidFill>
                  <a:srgbClr val="FFFF00"/>
                </a:solidFill>
              </a:rPr>
            </a:br>
            <a:endParaRPr lang="en-AU" dirty="0">
              <a:solidFill>
                <a:srgbClr val="FFFF00"/>
              </a:solidFill>
            </a:endParaRPr>
          </a:p>
        </p:txBody>
      </p:sp>
      <p:sp>
        <p:nvSpPr>
          <p:cNvPr id="3" name="Content Placeholder 2"/>
          <p:cNvSpPr>
            <a:spLocks noGrp="1"/>
          </p:cNvSpPr>
          <p:nvPr>
            <p:ph idx="1"/>
          </p:nvPr>
        </p:nvSpPr>
        <p:spPr>
          <a:xfrm>
            <a:off x="285750" y="928688"/>
            <a:ext cx="4357688" cy="5197475"/>
          </a:xfrm>
        </p:spPr>
        <p:txBody>
          <a:bodyPr rtlCol="0">
            <a:normAutofit fontScale="85000" lnSpcReduction="10000"/>
          </a:bodyPr>
          <a:lstStyle/>
          <a:p>
            <a:pPr eaLnBrk="1" fontAlgn="auto" hangingPunct="1">
              <a:spcAft>
                <a:spcPts val="0"/>
              </a:spcAft>
              <a:defRPr/>
            </a:pPr>
            <a:r>
              <a:rPr lang="en-AU" dirty="0" smtClean="0"/>
              <a:t> Prevent any movement at the site of the fracture</a:t>
            </a:r>
          </a:p>
          <a:p>
            <a:pPr eaLnBrk="1" fontAlgn="auto" hangingPunct="1">
              <a:spcAft>
                <a:spcPts val="0"/>
              </a:spcAft>
              <a:defRPr/>
            </a:pPr>
            <a:r>
              <a:rPr lang="en-AU" dirty="0" smtClean="0"/>
              <a:t>Immobilise the joint above and below the fracture site, if possible</a:t>
            </a:r>
          </a:p>
          <a:p>
            <a:pPr eaLnBrk="1" fontAlgn="auto" hangingPunct="1">
              <a:spcAft>
                <a:spcPts val="0"/>
              </a:spcAft>
              <a:defRPr/>
            </a:pPr>
            <a:r>
              <a:rPr lang="en-AU" dirty="0" smtClean="0"/>
              <a:t>If ambulance transport is not available, splint the fractured area in a position that is comfortable for the victim</a:t>
            </a:r>
          </a:p>
          <a:p>
            <a:pPr eaLnBrk="1" fontAlgn="auto" hangingPunct="1">
              <a:spcAft>
                <a:spcPts val="0"/>
              </a:spcAft>
              <a:defRPr/>
            </a:pPr>
            <a:r>
              <a:rPr lang="en-AU" dirty="0" smtClean="0"/>
              <a:t>Do not attempt to realign the body</a:t>
            </a:r>
          </a:p>
        </p:txBody>
      </p:sp>
      <p:sp>
        <p:nvSpPr>
          <p:cNvPr id="4" name="Title 1"/>
          <p:cNvSpPr txBox="1">
            <a:spLocks/>
          </p:cNvSpPr>
          <p:nvPr/>
        </p:nvSpPr>
        <p:spPr>
          <a:xfrm>
            <a:off x="5100638" y="0"/>
            <a:ext cx="4043362" cy="1143000"/>
          </a:xfrm>
          <a:prstGeom prst="rect">
            <a:avLst/>
          </a:prstGeom>
        </p:spPr>
        <p:txBody>
          <a:bodyPr anchor="ctr">
            <a:normAutofit fontScale="60000" lnSpcReduction="20000"/>
          </a:bodyPr>
          <a:lstStyle/>
          <a:p>
            <a:pPr algn="ctr" fontAlgn="auto">
              <a:spcAft>
                <a:spcPts val="0"/>
              </a:spcAft>
              <a:defRPr/>
            </a:pPr>
            <a:r>
              <a:rPr lang="en-AU" sz="4400" b="1" dirty="0">
                <a:latin typeface="+mj-lt"/>
                <a:ea typeface="+mj-ea"/>
                <a:cs typeface="+mj-cs"/>
              </a:rPr>
              <a:t>If the victim suffers shock:</a:t>
            </a:r>
            <a:r>
              <a:rPr lang="en-AU" sz="4400" b="1" dirty="0">
                <a:solidFill>
                  <a:srgbClr val="FFFF00"/>
                </a:solidFill>
                <a:latin typeface="+mj-lt"/>
                <a:ea typeface="+mj-ea"/>
                <a:cs typeface="+mj-cs"/>
              </a:rPr>
              <a:t/>
            </a:r>
            <a:br>
              <a:rPr lang="en-AU" sz="4400" b="1" dirty="0">
                <a:solidFill>
                  <a:srgbClr val="FFFF00"/>
                </a:solidFill>
                <a:latin typeface="+mj-lt"/>
                <a:ea typeface="+mj-ea"/>
                <a:cs typeface="+mj-cs"/>
              </a:rPr>
            </a:br>
            <a:endParaRPr lang="en-AU" sz="4400" b="1" dirty="0">
              <a:solidFill>
                <a:srgbClr val="FFFF00"/>
              </a:solidFill>
              <a:latin typeface="+mj-lt"/>
              <a:ea typeface="+mj-ea"/>
              <a:cs typeface="+mj-cs"/>
            </a:endParaRPr>
          </a:p>
        </p:txBody>
      </p:sp>
      <p:sp>
        <p:nvSpPr>
          <p:cNvPr id="5" name="Content Placeholder 2"/>
          <p:cNvSpPr txBox="1">
            <a:spLocks/>
          </p:cNvSpPr>
          <p:nvPr/>
        </p:nvSpPr>
        <p:spPr>
          <a:xfrm>
            <a:off x="4786313" y="928688"/>
            <a:ext cx="4357687" cy="5268912"/>
          </a:xfrm>
          <a:prstGeom prst="rect">
            <a:avLst/>
          </a:prstGeom>
        </p:spPr>
        <p:txBody>
          <a:bodyPr>
            <a:normAutofit fontScale="92500"/>
          </a:bodyPr>
          <a:lstStyle/>
          <a:p>
            <a:pPr marL="342900" indent="-342900" fontAlgn="auto">
              <a:spcBef>
                <a:spcPct val="20000"/>
              </a:spcBef>
              <a:spcAft>
                <a:spcPts val="0"/>
              </a:spcAft>
              <a:buFont typeface="Arial" pitchFamily="34" charset="0"/>
              <a:buChar char="•"/>
              <a:defRPr/>
            </a:pPr>
            <a:r>
              <a:rPr lang="en-AU" sz="2900" dirty="0">
                <a:solidFill>
                  <a:srgbClr val="FF0066"/>
                </a:solidFill>
                <a:latin typeface="+mn-lt"/>
                <a:cs typeface="+mn-cs"/>
              </a:rPr>
              <a:t> </a:t>
            </a:r>
            <a:r>
              <a:rPr lang="en-AU" sz="2900" dirty="0">
                <a:latin typeface="+mn-lt"/>
                <a:cs typeface="+mn-cs"/>
              </a:rPr>
              <a:t>Lay the victim down and elevate their legs</a:t>
            </a:r>
          </a:p>
          <a:p>
            <a:pPr marL="342900" indent="-342900" fontAlgn="auto">
              <a:spcBef>
                <a:spcPct val="20000"/>
              </a:spcBef>
              <a:spcAft>
                <a:spcPts val="0"/>
              </a:spcAft>
              <a:buFont typeface="Arial" pitchFamily="34" charset="0"/>
              <a:buChar char="•"/>
              <a:defRPr/>
            </a:pPr>
            <a:r>
              <a:rPr lang="en-AU" sz="2900" dirty="0">
                <a:latin typeface="+mn-lt"/>
                <a:cs typeface="+mn-cs"/>
              </a:rPr>
              <a:t>If possible, treat the cause</a:t>
            </a:r>
          </a:p>
          <a:p>
            <a:pPr marL="342900" indent="-342900" fontAlgn="auto">
              <a:spcBef>
                <a:spcPct val="20000"/>
              </a:spcBef>
              <a:spcAft>
                <a:spcPts val="0"/>
              </a:spcAft>
              <a:buFont typeface="Arial" pitchFamily="34" charset="0"/>
              <a:buChar char="•"/>
              <a:defRPr/>
            </a:pPr>
            <a:r>
              <a:rPr lang="en-AU" sz="2900" dirty="0">
                <a:latin typeface="+mn-lt"/>
                <a:cs typeface="+mn-cs"/>
              </a:rPr>
              <a:t>Monitor and record the victims vital signs</a:t>
            </a:r>
          </a:p>
          <a:p>
            <a:pPr marL="342900" indent="-342900" fontAlgn="auto">
              <a:spcBef>
                <a:spcPct val="20000"/>
              </a:spcBef>
              <a:spcAft>
                <a:spcPts val="0"/>
              </a:spcAft>
              <a:buFont typeface="Arial" pitchFamily="34" charset="0"/>
              <a:buChar char="•"/>
              <a:defRPr/>
            </a:pPr>
            <a:r>
              <a:rPr lang="en-AU" sz="2900" dirty="0">
                <a:latin typeface="+mn-lt"/>
                <a:cs typeface="+mn-cs"/>
              </a:rPr>
              <a:t>Comfort and reassure</a:t>
            </a:r>
          </a:p>
          <a:p>
            <a:pPr marL="342900" indent="-342900" fontAlgn="auto">
              <a:spcBef>
                <a:spcPct val="20000"/>
              </a:spcBef>
              <a:spcAft>
                <a:spcPts val="0"/>
              </a:spcAft>
              <a:buFont typeface="Arial" pitchFamily="34" charset="0"/>
              <a:buChar char="•"/>
              <a:defRPr/>
            </a:pPr>
            <a:r>
              <a:rPr lang="en-AU" sz="2900" dirty="0">
                <a:latin typeface="+mn-lt"/>
                <a:cs typeface="+mn-cs"/>
              </a:rPr>
              <a:t>Provide supplementary oxygen if able to</a:t>
            </a:r>
          </a:p>
          <a:p>
            <a:pPr marL="342900" indent="-342900" fontAlgn="auto">
              <a:spcBef>
                <a:spcPct val="20000"/>
              </a:spcBef>
              <a:spcAft>
                <a:spcPts val="0"/>
              </a:spcAft>
              <a:buFont typeface="Arial" pitchFamily="34" charset="0"/>
              <a:buChar char="•"/>
              <a:defRPr/>
            </a:pPr>
            <a:r>
              <a:rPr lang="en-AU" sz="2900" dirty="0">
                <a:latin typeface="+mn-lt"/>
                <a:cs typeface="+mn-cs"/>
              </a:rPr>
              <a:t>Maintain body temperature</a:t>
            </a:r>
          </a:p>
          <a:p>
            <a:pPr marL="342900" indent="-342900" fontAlgn="auto">
              <a:spcBef>
                <a:spcPct val="20000"/>
              </a:spcBef>
              <a:spcAft>
                <a:spcPts val="0"/>
              </a:spcAft>
              <a:buFont typeface="Arial" pitchFamily="34" charset="0"/>
              <a:buChar char="•"/>
              <a:defRPr/>
            </a:pPr>
            <a:r>
              <a:rPr lang="en-AU" sz="2900" dirty="0">
                <a:latin typeface="+mn-lt"/>
                <a:cs typeface="+mn-cs"/>
              </a:rPr>
              <a:t>Seek medical assistance</a:t>
            </a:r>
          </a:p>
          <a:p>
            <a:pPr marL="342900" indent="-342900" fontAlgn="auto">
              <a:spcBef>
                <a:spcPct val="20000"/>
              </a:spcBef>
              <a:spcAft>
                <a:spcPts val="0"/>
              </a:spcAft>
              <a:buFont typeface="Arial" pitchFamily="34" charset="0"/>
              <a:buChar char="•"/>
              <a:defRPr/>
            </a:pPr>
            <a:endParaRPr lang="en-AU" sz="3200" dirty="0">
              <a:solidFill>
                <a:srgbClr val="FF0066"/>
              </a:solidFill>
              <a:latin typeface="+mn-lt"/>
              <a:cs typeface="+mn-cs"/>
            </a:endParaRPr>
          </a:p>
          <a:p>
            <a:pPr marL="342900" indent="-342900" fontAlgn="auto">
              <a:spcBef>
                <a:spcPct val="20000"/>
              </a:spcBef>
              <a:spcAft>
                <a:spcPts val="0"/>
              </a:spcAft>
              <a:buFont typeface="Arial" pitchFamily="34" charset="0"/>
              <a:buChar char="•"/>
              <a:defRPr/>
            </a:pPr>
            <a:endParaRPr lang="en-AU" sz="3200" dirty="0">
              <a:solidFill>
                <a:srgbClr val="FF0066"/>
              </a:solidFill>
              <a:latin typeface="+mn-lt"/>
              <a:cs typeface="+mn-cs"/>
            </a:endParaRPr>
          </a:p>
          <a:p>
            <a:pPr marL="342900" indent="-342900" fontAlgn="auto">
              <a:spcBef>
                <a:spcPct val="20000"/>
              </a:spcBef>
              <a:spcAft>
                <a:spcPts val="0"/>
              </a:spcAft>
              <a:buFont typeface="Arial" pitchFamily="34" charset="0"/>
              <a:buChar char="•"/>
              <a:defRPr/>
            </a:pPr>
            <a:endParaRPr lang="en-AU" sz="3200" dirty="0">
              <a:solidFill>
                <a:srgbClr val="FF0066"/>
              </a:solidFill>
              <a:latin typeface="+mn-lt"/>
              <a:cs typeface="+mn-cs"/>
            </a:endParaRPr>
          </a:p>
          <a:p>
            <a:pPr marL="342900" indent="-342900" fontAlgn="auto">
              <a:spcBef>
                <a:spcPct val="20000"/>
              </a:spcBef>
              <a:spcAft>
                <a:spcPts val="0"/>
              </a:spcAft>
              <a:buFont typeface="Arial" pitchFamily="34" charset="0"/>
              <a:buChar char="•"/>
              <a:defRPr/>
            </a:pPr>
            <a:endParaRPr lang="en-AU" sz="3200" dirty="0">
              <a:solidFill>
                <a:srgbClr val="FF0066"/>
              </a:solidFill>
              <a:latin typeface="+mn-lt"/>
              <a:cs typeface="+mn-cs"/>
            </a:endParaRPr>
          </a:p>
        </p:txBody>
      </p:sp>
      <p:pic>
        <p:nvPicPr>
          <p:cNvPr id="15366" name="Picture 5" descr="medical_21.gif"/>
          <p:cNvPicPr>
            <a:picLocks noChangeAspect="1"/>
          </p:cNvPicPr>
          <p:nvPr/>
        </p:nvPicPr>
        <p:blipFill>
          <a:blip r:embed="rId3"/>
          <a:srcRect/>
          <a:stretch>
            <a:fillRect/>
          </a:stretch>
        </p:blipFill>
        <p:spPr bwMode="auto">
          <a:xfrm>
            <a:off x="2714625" y="5372100"/>
            <a:ext cx="2476500" cy="14859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533400"/>
            <a:ext cx="8229600" cy="3124200"/>
          </a:xfrm>
        </p:spPr>
        <p:txBody>
          <a:bodyPr>
            <a:noAutofit/>
          </a:bodyPr>
          <a:lstStyle/>
          <a:p>
            <a:r>
              <a:rPr lang="en-US" sz="2400" dirty="0">
                <a:solidFill>
                  <a:schemeClr val="accent5">
                    <a:lumMod val="10000"/>
                  </a:schemeClr>
                </a:solidFill>
                <a:latin typeface="Andalus" panose="02020603050405020304" pitchFamily="18" charset="-78"/>
                <a:ea typeface="Osaka" charset="-12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ea typeface="Osaka" charset="-128"/>
                <a:cs typeface="Andalus" panose="02020603050405020304" pitchFamily="18" charset="-78"/>
              </a:rPr>
              <a:t>Open Access Membership</a:t>
            </a:r>
            <a:br>
              <a:rPr lang="en-US" sz="2400" b="1" dirty="0" smtClean="0">
                <a:solidFill>
                  <a:schemeClr val="accent5">
                    <a:lumMod val="10000"/>
                  </a:schemeClr>
                </a:solidFill>
                <a:latin typeface="Andalus" panose="02020603050405020304" pitchFamily="18" charset="-78"/>
                <a:ea typeface="Osaka" charset="-128"/>
                <a:cs typeface="Andalus" panose="02020603050405020304" pitchFamily="18" charset="-78"/>
              </a:rPr>
            </a:br>
            <a:r>
              <a:rPr lang="en-US" sz="2400" b="1" dirty="0" smtClean="0">
                <a:solidFill>
                  <a:schemeClr val="accent5">
                    <a:lumMod val="10000"/>
                  </a:schemeClr>
                </a:solidFill>
                <a:latin typeface="Andalus" panose="02020603050405020304" pitchFamily="18" charset="-78"/>
                <a:ea typeface="Osaka" charset="-128"/>
                <a:cs typeface="Andalus" panose="02020603050405020304" pitchFamily="18" charset="-78"/>
              </a:rPr>
              <a:t/>
            </a:r>
            <a:br>
              <a:rPr lang="en-US" sz="2400" b="1" dirty="0" smtClean="0">
                <a:solidFill>
                  <a:schemeClr val="accent5">
                    <a:lumMod val="10000"/>
                  </a:schemeClr>
                </a:solidFill>
                <a:latin typeface="Andalus" panose="02020603050405020304" pitchFamily="18" charset="-78"/>
                <a:ea typeface="Osaka" charset="-128"/>
                <a:cs typeface="Andalus" panose="02020603050405020304" pitchFamily="18" charset="-78"/>
              </a:rPr>
            </a:br>
            <a:r>
              <a:rPr lang="en-US" sz="2400" dirty="0">
                <a:latin typeface="Calisto MT" panose="02040603050505030304" pitchFamily="18" charset="0"/>
              </a:rPr>
              <a:t>OMICS </a:t>
            </a:r>
            <a:r>
              <a:rPr lang="en-US" sz="2400" dirty="0" smtClean="0">
                <a:latin typeface="Calisto MT" panose="02040603050505030304" pitchFamily="18" charset="0"/>
              </a:rPr>
              <a:t>International Open Access Membership enables academic and research institutions, funders and corporations to actively encourage open access in scholarly communication and the dissemination of research published by their authors.</a:t>
            </a:r>
            <a:br>
              <a:rPr lang="en-US" sz="2400" dirty="0" smtClean="0">
                <a:latin typeface="Calisto MT" panose="02040603050505030304" pitchFamily="18" charset="0"/>
              </a:rPr>
            </a:br>
            <a:r>
              <a:rPr lang="en-US" sz="2400" dirty="0" smtClean="0">
                <a:latin typeface="Calisto MT" panose="02040603050505030304" pitchFamily="18" charset="0"/>
              </a:rPr>
              <a:t>For more details and benefits, click on the link below:</a:t>
            </a:r>
            <a:br>
              <a:rPr lang="en-US" sz="2400" dirty="0" smtClean="0">
                <a:latin typeface="Calisto MT" panose="02040603050505030304" pitchFamily="18" charset="0"/>
              </a:rPr>
            </a:br>
            <a:r>
              <a:rPr lang="en-US" sz="2400" dirty="0" smtClean="0">
                <a:solidFill>
                  <a:schemeClr val="accent4">
                    <a:lumMod val="10000"/>
                  </a:schemeClr>
                </a:solidFill>
                <a:latin typeface="Calisto MT" panose="02040603050505030304" pitchFamily="18" charset="0"/>
                <a:hlinkClick r:id="rId2"/>
              </a:rPr>
              <a:t>http://omicsonline.org/membership.php</a:t>
            </a:r>
            <a:r>
              <a:rPr lang="en-US" sz="2400" dirty="0" smtClean="0">
                <a:solidFill>
                  <a:schemeClr val="accent4">
                    <a:lumMod val="10000"/>
                  </a:schemeClr>
                </a:solidFill>
                <a:latin typeface="Calisto MT" panose="02040603050505030304" pitchFamily="18" charset="0"/>
              </a:rPr>
              <a:t> </a:t>
            </a:r>
            <a:br>
              <a:rPr lang="en-US" sz="2400" dirty="0" smtClean="0">
                <a:solidFill>
                  <a:schemeClr val="accent4">
                    <a:lumMod val="10000"/>
                  </a:schemeClr>
                </a:solidFill>
                <a:latin typeface="Calisto MT" panose="02040603050505030304" pitchFamily="18" charset="0"/>
              </a:rPr>
            </a:br>
            <a:endParaRPr lang="en-US" sz="2400" dirty="0"/>
          </a:p>
        </p:txBody>
      </p:sp>
      <p:pic>
        <p:nvPicPr>
          <p:cNvPr id="7" name="Picture 2" descr="C:\Users\mounika\Desktop\EB PICS\1.jp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0" y="3505200"/>
            <a:ext cx="9144000"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6415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
            <a:ext cx="7772400" cy="1219199"/>
          </a:xfrm>
        </p:spPr>
        <p:txBody>
          <a:bodyPr/>
          <a:lstStyle/>
          <a:p>
            <a:r>
              <a:rPr lang="en-US" b="1" dirty="0" smtClean="0"/>
              <a:t>BIOGRAPHY</a:t>
            </a:r>
            <a:endParaRPr lang="en-US" b="1" dirty="0"/>
          </a:p>
        </p:txBody>
      </p:sp>
      <p:sp>
        <p:nvSpPr>
          <p:cNvPr id="5" name="Subtitle 4"/>
          <p:cNvSpPr>
            <a:spLocks noGrp="1"/>
          </p:cNvSpPr>
          <p:nvPr>
            <p:ph type="subTitle" idx="1"/>
          </p:nvPr>
        </p:nvSpPr>
        <p:spPr>
          <a:xfrm>
            <a:off x="762000" y="1066800"/>
            <a:ext cx="7696200" cy="4724400"/>
          </a:xfrm>
        </p:spPr>
        <p:txBody>
          <a:bodyPr>
            <a:noAutofit/>
          </a:bodyPr>
          <a:lstStyle/>
          <a:p>
            <a:pPr algn="l"/>
            <a:r>
              <a:rPr lang="en-US" sz="2000" dirty="0" smtClean="0">
                <a:solidFill>
                  <a:schemeClr val="tx1"/>
                </a:solidFill>
              </a:rPr>
              <a:t>Kogakuin University, Tokyo, JAPAN (04/01/2012 – the present)</a:t>
            </a:r>
            <a:br>
              <a:rPr lang="en-US" sz="2000" dirty="0" smtClean="0">
                <a:solidFill>
                  <a:schemeClr val="tx1"/>
                </a:solidFill>
              </a:rPr>
            </a:br>
            <a:r>
              <a:rPr lang="en-US" sz="2000" dirty="0" smtClean="0">
                <a:solidFill>
                  <a:schemeClr val="tx1"/>
                </a:solidFill>
              </a:rPr>
              <a:t>"Associate Professor", National Institute of Occupational Safety </a:t>
            </a:r>
          </a:p>
          <a:p>
            <a:pPr algn="l"/>
            <a:r>
              <a:rPr lang="en-US" sz="2000" dirty="0" smtClean="0">
                <a:solidFill>
                  <a:schemeClr val="tx1"/>
                </a:solidFill>
              </a:rPr>
              <a:t>and Health (JNIOSH), Tokyo, JAPAN</a:t>
            </a:r>
            <a:br>
              <a:rPr lang="en-US" sz="2000" dirty="0" smtClean="0">
                <a:solidFill>
                  <a:schemeClr val="tx1"/>
                </a:solidFill>
              </a:rPr>
            </a:br>
            <a:r>
              <a:rPr lang="en-US" sz="2000" dirty="0" smtClean="0">
                <a:solidFill>
                  <a:schemeClr val="tx1"/>
                </a:solidFill>
              </a:rPr>
              <a:t>(04/01/2010 – the present),Kogakuin University, Tokyo, JAPAN (04/01/2009 – 03/31/2012)</a:t>
            </a:r>
            <a:br>
              <a:rPr lang="en-US" sz="2000" dirty="0" smtClean="0">
                <a:solidFill>
                  <a:schemeClr val="tx1"/>
                </a:solidFill>
              </a:rPr>
            </a:br>
            <a:r>
              <a:rPr lang="en-US" sz="2000" dirty="0" smtClean="0">
                <a:solidFill>
                  <a:schemeClr val="tx1"/>
                </a:solidFill>
              </a:rPr>
              <a:t>"Assistant Professor", National Institute of Occupational Safety and Health (JNIOSH), Tokyo, JAPAN</a:t>
            </a:r>
            <a:br>
              <a:rPr lang="en-US" sz="2000" dirty="0" smtClean="0">
                <a:solidFill>
                  <a:schemeClr val="tx1"/>
                </a:solidFill>
              </a:rPr>
            </a:br>
            <a:r>
              <a:rPr lang="en-US" sz="2000" dirty="0" smtClean="0">
                <a:solidFill>
                  <a:schemeClr val="tx1"/>
                </a:solidFill>
              </a:rPr>
              <a:t>(04/01/2006 - 03/31/2009),National Institute of Industrial Safety (NIIS), Tokyo, JAPAN (04/01/2005 –</a:t>
            </a:r>
            <a:br>
              <a:rPr lang="en-US" sz="2000" dirty="0" smtClean="0">
                <a:solidFill>
                  <a:schemeClr val="tx1"/>
                </a:solidFill>
              </a:rPr>
            </a:br>
            <a:r>
              <a:rPr lang="en-US" sz="2000" dirty="0" smtClean="0">
                <a:solidFill>
                  <a:schemeClr val="tx1"/>
                </a:solidFill>
              </a:rPr>
              <a:t>03/31/2006),Japan Society for the Promotion of Science, Tokyo, JAPAN (04/01/2004 –</a:t>
            </a:r>
            <a:br>
              <a:rPr lang="en-US" sz="2000" dirty="0" smtClean="0">
                <a:solidFill>
                  <a:schemeClr val="tx1"/>
                </a:solidFill>
              </a:rPr>
            </a:br>
            <a:r>
              <a:rPr lang="en-US" sz="2000" dirty="0" smtClean="0">
                <a:solidFill>
                  <a:schemeClr val="tx1"/>
                </a:solidFill>
              </a:rPr>
              <a:t>03/31/2005),Tokyo University of Agriculture and Technology, Tokyo, JAPAN (04/01/2002 –</a:t>
            </a:r>
            <a:br>
              <a:rPr lang="en-US" sz="2000" dirty="0" smtClean="0">
                <a:solidFill>
                  <a:schemeClr val="tx1"/>
                </a:solidFill>
              </a:rPr>
            </a:br>
            <a:r>
              <a:rPr lang="en-US" sz="2000" dirty="0" smtClean="0">
                <a:solidFill>
                  <a:schemeClr val="tx1"/>
                </a:solidFill>
              </a:rPr>
              <a:t>03/31/2003),Shibaura Institute of Technology, Tokyo, JAPAN (04/01/2000 – 03/31/2002)</a:t>
            </a:r>
            <a:br>
              <a:rPr lang="en-US" sz="2000" dirty="0" smtClean="0">
                <a:solidFill>
                  <a:schemeClr val="tx1"/>
                </a:solidFill>
              </a:rPr>
            </a:br>
            <a:r>
              <a:rPr lang="en-US" sz="2000" dirty="0" smtClean="0">
                <a:solidFill>
                  <a:schemeClr val="tx1"/>
                </a:solidFill>
              </a:rPr>
              <a:t>“Teaching Assistant (Lecturer for experiment)”</a:t>
            </a:r>
            <a:endParaRPr lang="en-US" sz="2000" dirty="0">
              <a:solidFill>
                <a:schemeClr val="tx1"/>
              </a:solidFill>
            </a:endParaRPr>
          </a:p>
        </p:txBody>
      </p:sp>
      <p:pic>
        <p:nvPicPr>
          <p:cNvPr id="3074" name="Picture 2" descr="C:\Users\home\Desktop\omics\biography-book-character-show-books-life-38130187.jpg"/>
          <p:cNvPicPr>
            <a:picLocks noChangeAspect="1" noChangeArrowheads="1"/>
          </p:cNvPicPr>
          <p:nvPr/>
        </p:nvPicPr>
        <p:blipFill>
          <a:blip r:embed="rId2"/>
          <a:srcRect/>
          <a:stretch>
            <a:fillRect/>
          </a:stretch>
        </p:blipFill>
        <p:spPr bwMode="auto">
          <a:xfrm>
            <a:off x="7467600" y="0"/>
            <a:ext cx="1676400" cy="28194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04801"/>
            <a:ext cx="5105400" cy="1371599"/>
          </a:xfrm>
        </p:spPr>
        <p:txBody>
          <a:bodyPr/>
          <a:lstStyle/>
          <a:p>
            <a:r>
              <a:rPr lang="en-US" b="1" dirty="0" smtClean="0"/>
              <a:t>RESEARCH INTEREST</a:t>
            </a:r>
            <a:endParaRPr lang="en-US" b="1" dirty="0"/>
          </a:p>
        </p:txBody>
      </p:sp>
      <p:sp>
        <p:nvSpPr>
          <p:cNvPr id="5" name="Subtitle 4"/>
          <p:cNvSpPr>
            <a:spLocks noGrp="1"/>
          </p:cNvSpPr>
          <p:nvPr>
            <p:ph type="subTitle" idx="1"/>
          </p:nvPr>
        </p:nvSpPr>
        <p:spPr>
          <a:xfrm>
            <a:off x="381000" y="1828800"/>
            <a:ext cx="8534400" cy="3962400"/>
          </a:xfrm>
        </p:spPr>
        <p:txBody>
          <a:bodyPr>
            <a:normAutofit fontScale="85000" lnSpcReduction="20000"/>
          </a:bodyPr>
          <a:lstStyle/>
          <a:p>
            <a:pPr indent="457200" algn="just">
              <a:lnSpc>
                <a:spcPct val="170000"/>
              </a:lnSpc>
              <a:spcBef>
                <a:spcPts val="0"/>
              </a:spcBef>
            </a:pPr>
            <a:r>
              <a:rPr lang="en-US" dirty="0" smtClean="0">
                <a:solidFill>
                  <a:schemeClr val="tx1"/>
                </a:solidFill>
              </a:rPr>
              <a:t>Induced voltage generated in a partly opened metal box when a human body moves, Study of technique for detecting electromagnetic pulse generated by discharge, The case study and statistical analysis of the accident with electrocution, Study of technique for detecting electromagnetic pulse generated by discharge.</a:t>
            </a:r>
            <a:endParaRPr lang="en-US" dirty="0">
              <a:solidFill>
                <a:schemeClr val="tx1"/>
              </a:solidFill>
            </a:endParaRPr>
          </a:p>
        </p:txBody>
      </p:sp>
      <p:pic>
        <p:nvPicPr>
          <p:cNvPr id="4098" name="Picture 2" descr="C:\Users\home\Desktop\omics\images (1).jpg"/>
          <p:cNvPicPr>
            <a:picLocks noChangeAspect="1" noChangeArrowheads="1"/>
          </p:cNvPicPr>
          <p:nvPr/>
        </p:nvPicPr>
        <p:blipFill>
          <a:blip r:embed="rId2"/>
          <a:srcRect/>
          <a:stretch>
            <a:fillRect/>
          </a:stretch>
        </p:blipFill>
        <p:spPr bwMode="auto">
          <a:xfrm>
            <a:off x="6248400" y="0"/>
            <a:ext cx="2895600" cy="19812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28601"/>
            <a:ext cx="7772400" cy="1371599"/>
          </a:xfrm>
        </p:spPr>
        <p:txBody>
          <a:bodyPr/>
          <a:lstStyle/>
          <a:p>
            <a:r>
              <a:rPr lang="en-AU" b="1" dirty="0" smtClean="0"/>
              <a:t>ELECTROCUTION</a:t>
            </a:r>
            <a:endParaRPr lang="en-US" b="1" dirty="0"/>
          </a:p>
        </p:txBody>
      </p:sp>
      <p:sp>
        <p:nvSpPr>
          <p:cNvPr id="5" name="Subtitle 4"/>
          <p:cNvSpPr>
            <a:spLocks noGrp="1"/>
          </p:cNvSpPr>
          <p:nvPr>
            <p:ph type="subTitle" idx="1"/>
          </p:nvPr>
        </p:nvSpPr>
        <p:spPr>
          <a:xfrm>
            <a:off x="0" y="1219200"/>
            <a:ext cx="8686800" cy="5334000"/>
          </a:xfrm>
        </p:spPr>
        <p:txBody>
          <a:bodyPr>
            <a:normAutofit fontScale="92500" lnSpcReduction="10000"/>
          </a:bodyPr>
          <a:lstStyle/>
          <a:p>
            <a:pPr indent="457200" algn="l">
              <a:lnSpc>
                <a:spcPct val="150000"/>
              </a:lnSpc>
              <a:spcBef>
                <a:spcPts val="0"/>
              </a:spcBef>
            </a:pPr>
            <a:r>
              <a:rPr lang="en-US" b="1" dirty="0" smtClean="0">
                <a:solidFill>
                  <a:schemeClr val="tx1"/>
                </a:solidFill>
              </a:rPr>
              <a:t>Definition:</a:t>
            </a:r>
          </a:p>
          <a:p>
            <a:pPr indent="457200" algn="just">
              <a:lnSpc>
                <a:spcPct val="150000"/>
              </a:lnSpc>
              <a:spcBef>
                <a:spcPts val="0"/>
              </a:spcBef>
            </a:pPr>
            <a:r>
              <a:rPr lang="en-US" i="1" dirty="0" smtClean="0">
                <a:solidFill>
                  <a:schemeClr val="tx1"/>
                </a:solidFill>
              </a:rPr>
              <a:t>“Death brought about by electricity”</a:t>
            </a:r>
          </a:p>
          <a:p>
            <a:pPr indent="457200" algn="just">
              <a:lnSpc>
                <a:spcPct val="150000"/>
              </a:lnSpc>
              <a:spcBef>
                <a:spcPts val="0"/>
              </a:spcBef>
            </a:pPr>
            <a:r>
              <a:rPr lang="en-US" dirty="0" smtClean="0">
                <a:solidFill>
                  <a:schemeClr val="tx1"/>
                </a:solidFill>
              </a:rPr>
              <a:t>Death, murder or a sudden accident caused by an electric shock.</a:t>
            </a:r>
          </a:p>
          <a:p>
            <a:pPr indent="457200" algn="just">
              <a:lnSpc>
                <a:spcPct val="150000"/>
              </a:lnSpc>
              <a:spcBef>
                <a:spcPts val="0"/>
              </a:spcBef>
            </a:pPr>
            <a:r>
              <a:rPr lang="en-US" dirty="0" smtClean="0">
                <a:solidFill>
                  <a:schemeClr val="tx1"/>
                </a:solidFill>
              </a:rPr>
              <a:t>Deliberate execution by means of an electric shock, such as an electric chair; "electrocution" is a portmanteau for "electrical execution". It has never been proven as cause of death</a:t>
            </a:r>
            <a:endParaRPr lang="en-US" dirty="0">
              <a:solidFill>
                <a:schemeClr val="tx1"/>
              </a:solidFill>
            </a:endParaRPr>
          </a:p>
        </p:txBody>
      </p:sp>
      <p:pic>
        <p:nvPicPr>
          <p:cNvPr id="5122" name="Picture 2" descr="C:\Users\home\Desktop\omics\images (2).jpg"/>
          <p:cNvPicPr>
            <a:picLocks noChangeAspect="1" noChangeArrowheads="1"/>
          </p:cNvPicPr>
          <p:nvPr/>
        </p:nvPicPr>
        <p:blipFill>
          <a:blip r:embed="rId2"/>
          <a:srcRect/>
          <a:stretch>
            <a:fillRect/>
          </a:stretch>
        </p:blipFill>
        <p:spPr bwMode="auto">
          <a:xfrm>
            <a:off x="6781800" y="304800"/>
            <a:ext cx="2143125" cy="21431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
            <a:ext cx="7772400" cy="1219199"/>
          </a:xfrm>
        </p:spPr>
        <p:txBody>
          <a:bodyPr>
            <a:normAutofit/>
          </a:bodyPr>
          <a:lstStyle/>
          <a:p>
            <a:r>
              <a:rPr lang="en-AU" sz="3200" b="1" dirty="0" smtClean="0"/>
              <a:t>The nature of electrocution</a:t>
            </a:r>
            <a:endParaRPr lang="en-US" sz="3200" dirty="0"/>
          </a:p>
        </p:txBody>
      </p:sp>
      <p:sp>
        <p:nvSpPr>
          <p:cNvPr id="5" name="Subtitle 4"/>
          <p:cNvSpPr>
            <a:spLocks noGrp="1"/>
          </p:cNvSpPr>
          <p:nvPr>
            <p:ph type="subTitle" idx="1"/>
          </p:nvPr>
        </p:nvSpPr>
        <p:spPr>
          <a:xfrm>
            <a:off x="0" y="762000"/>
            <a:ext cx="8686800" cy="2590800"/>
          </a:xfrm>
        </p:spPr>
        <p:txBody>
          <a:bodyPr>
            <a:normAutofit fontScale="25000" lnSpcReduction="20000"/>
          </a:bodyPr>
          <a:lstStyle/>
          <a:p>
            <a:pPr indent="457200" algn="just">
              <a:lnSpc>
                <a:spcPct val="170000"/>
              </a:lnSpc>
              <a:spcBef>
                <a:spcPts val="0"/>
              </a:spcBef>
              <a:buFont typeface="Wingdings" pitchFamily="2" charset="2"/>
              <a:buChar char="Ø"/>
            </a:pPr>
            <a:r>
              <a:rPr lang="en-AU" sz="8000" dirty="0" smtClean="0">
                <a:solidFill>
                  <a:schemeClr val="tx1"/>
                </a:solidFill>
              </a:rPr>
              <a:t>An electrical current through the body can cause breathing or heart to stop and can also cause burns. </a:t>
            </a:r>
          </a:p>
          <a:p>
            <a:pPr indent="457200" algn="just">
              <a:lnSpc>
                <a:spcPct val="170000"/>
              </a:lnSpc>
              <a:spcBef>
                <a:spcPts val="0"/>
              </a:spcBef>
              <a:buFont typeface="Wingdings" pitchFamily="2" charset="2"/>
              <a:buChar char="Ø"/>
            </a:pPr>
            <a:r>
              <a:rPr lang="en-AU" sz="8000" dirty="0" smtClean="0">
                <a:solidFill>
                  <a:schemeClr val="tx1"/>
                </a:solidFill>
              </a:rPr>
              <a:t>The current which causes electrocution usually comes from low or high voltage electricity and lightening.</a:t>
            </a:r>
          </a:p>
          <a:p>
            <a:pPr indent="457200" algn="just">
              <a:lnSpc>
                <a:spcPct val="170000"/>
              </a:lnSpc>
              <a:spcBef>
                <a:spcPts val="0"/>
              </a:spcBef>
              <a:buFont typeface="Wingdings" pitchFamily="2" charset="2"/>
              <a:buChar char="Ø"/>
            </a:pPr>
            <a:endParaRPr lang="en-AU" sz="8000" dirty="0" smtClean="0">
              <a:solidFill>
                <a:schemeClr val="tx1"/>
              </a:solidFill>
            </a:endParaRPr>
          </a:p>
          <a:p>
            <a:pPr indent="457200" algn="just">
              <a:lnSpc>
                <a:spcPct val="170000"/>
              </a:lnSpc>
              <a:spcBef>
                <a:spcPts val="0"/>
              </a:spcBef>
              <a:buFont typeface="Wingdings" pitchFamily="2" charset="2"/>
              <a:buChar char="Ø"/>
            </a:pPr>
            <a:r>
              <a:rPr lang="en-US" sz="8000" dirty="0" smtClean="0">
                <a:solidFill>
                  <a:schemeClr val="tx1"/>
                </a:solidFill>
              </a:rPr>
              <a:t>Electrocution may be due to </a:t>
            </a:r>
          </a:p>
          <a:p>
            <a:pPr indent="457200" algn="just">
              <a:lnSpc>
                <a:spcPct val="170000"/>
              </a:lnSpc>
              <a:spcBef>
                <a:spcPts val="0"/>
              </a:spcBef>
            </a:pPr>
            <a:r>
              <a:rPr lang="en-US" sz="8000" dirty="0" smtClean="0">
                <a:solidFill>
                  <a:schemeClr val="tx1"/>
                </a:solidFill>
              </a:rPr>
              <a:t>Low Voltage (&lt;1000 Volts)</a:t>
            </a:r>
          </a:p>
          <a:p>
            <a:pPr indent="457200" algn="just">
              <a:lnSpc>
                <a:spcPct val="170000"/>
              </a:lnSpc>
              <a:spcBef>
                <a:spcPts val="0"/>
              </a:spcBef>
            </a:pPr>
            <a:r>
              <a:rPr lang="en-US" sz="8000" dirty="0" smtClean="0">
                <a:solidFill>
                  <a:schemeClr val="tx1"/>
                </a:solidFill>
              </a:rPr>
              <a:t>High Voltage (&gt;1000 Volts)</a:t>
            </a:r>
          </a:p>
          <a:p>
            <a:pPr indent="457200" algn="just">
              <a:lnSpc>
                <a:spcPct val="170000"/>
              </a:lnSpc>
              <a:spcBef>
                <a:spcPts val="0"/>
              </a:spcBef>
            </a:pPr>
            <a:r>
              <a:rPr lang="en-US" sz="8000" dirty="0" smtClean="0">
                <a:solidFill>
                  <a:schemeClr val="tx1"/>
                </a:solidFill>
              </a:rPr>
              <a:t>Lightning (up to 100,000,000 Volts)</a:t>
            </a:r>
          </a:p>
          <a:p>
            <a:pPr indent="457200" algn="just">
              <a:lnSpc>
                <a:spcPct val="170000"/>
              </a:lnSpc>
              <a:spcBef>
                <a:spcPts val="0"/>
              </a:spcBef>
              <a:buFont typeface="Wingdings" pitchFamily="2" charset="2"/>
              <a:buChar char="Ø"/>
            </a:pPr>
            <a:r>
              <a:rPr lang="en-US" sz="8000" dirty="0" smtClean="0">
                <a:solidFill>
                  <a:schemeClr val="tx1"/>
                </a:solidFill>
              </a:rPr>
              <a:t>Sources of low and high voltage electricity which may cause injuries can be found in appliances and cables found in the home, office, shops or workplace,  however, these are often insulated by non conducting materials such as plastic or rubber to prevent injuries from occurring. </a:t>
            </a:r>
          </a:p>
          <a:p>
            <a:endParaRPr lang="en-US" sz="8600" dirty="0" smtClean="0">
              <a:solidFill>
                <a:schemeClr val="tx1"/>
              </a:solidFill>
            </a:endParaRPr>
          </a:p>
          <a:p>
            <a:endParaRPr lang="en-AU" dirty="0" smtClean="0">
              <a:solidFill>
                <a:srgbClr val="00B0F0"/>
              </a:solidFill>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62000"/>
            <a:ext cx="8229600" cy="2514600"/>
          </a:xfrm>
        </p:spPr>
        <p:txBody>
          <a:bodyPr>
            <a:normAutofit fontScale="90000"/>
          </a:bodyPr>
          <a:lstStyle/>
          <a:p>
            <a:pPr indent="457200" algn="just">
              <a:lnSpc>
                <a:spcPct val="150000"/>
              </a:lnSpc>
            </a:pPr>
            <a:r>
              <a:rPr lang="en-US" sz="3100" dirty="0" smtClean="0"/>
              <a:t>Water conducts electricity so using wet hands or standing on a wet floor when handling an electrical appliance may increase the risk of an electrical injury.</a:t>
            </a:r>
            <a:r>
              <a:rPr lang="en-US" dirty="0" smtClean="0"/>
              <a:t/>
            </a:r>
            <a:br>
              <a:rPr lang="en-US" dirty="0" smtClean="0"/>
            </a:br>
            <a:endParaRPr lang="en-US" dirty="0"/>
          </a:p>
        </p:txBody>
      </p:sp>
      <p:pic>
        <p:nvPicPr>
          <p:cNvPr id="7" name="Picture 3" descr="bath.jpg"/>
          <p:cNvPicPr>
            <a:picLocks noChangeAspect="1"/>
          </p:cNvPicPr>
          <p:nvPr/>
        </p:nvPicPr>
        <p:blipFill>
          <a:blip r:embed="rId2"/>
          <a:srcRect/>
          <a:stretch>
            <a:fillRect/>
          </a:stretch>
        </p:blipFill>
        <p:spPr bwMode="auto">
          <a:xfrm>
            <a:off x="228600" y="2667000"/>
            <a:ext cx="3929062" cy="3851275"/>
          </a:xfrm>
          <a:prstGeom prst="rect">
            <a:avLst/>
          </a:prstGeom>
          <a:noFill/>
          <a:ln w="9525">
            <a:noFill/>
            <a:miter lim="800000"/>
            <a:headEnd/>
            <a:tailEnd/>
          </a:ln>
        </p:spPr>
      </p:pic>
      <p:pic>
        <p:nvPicPr>
          <p:cNvPr id="8" name="Picture 4" descr="StephenAndCables.jpg"/>
          <p:cNvPicPr>
            <a:picLocks noChangeAspect="1"/>
          </p:cNvPicPr>
          <p:nvPr/>
        </p:nvPicPr>
        <p:blipFill>
          <a:blip r:embed="rId3"/>
          <a:srcRect/>
          <a:stretch>
            <a:fillRect/>
          </a:stretch>
        </p:blipFill>
        <p:spPr bwMode="auto">
          <a:xfrm>
            <a:off x="4876800" y="2895600"/>
            <a:ext cx="3352800" cy="358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28601"/>
            <a:ext cx="5105400" cy="1219199"/>
          </a:xfrm>
        </p:spPr>
        <p:txBody>
          <a:bodyPr/>
          <a:lstStyle/>
          <a:p>
            <a:r>
              <a:rPr lang="en-US" b="1" dirty="0" smtClean="0"/>
              <a:t>Factors affecting</a:t>
            </a:r>
            <a:endParaRPr lang="en-US" dirty="0"/>
          </a:p>
        </p:txBody>
      </p:sp>
      <p:sp>
        <p:nvSpPr>
          <p:cNvPr id="5" name="Subtitle 4"/>
          <p:cNvSpPr>
            <a:spLocks noGrp="1"/>
          </p:cNvSpPr>
          <p:nvPr>
            <p:ph type="subTitle" idx="1"/>
          </p:nvPr>
        </p:nvSpPr>
        <p:spPr>
          <a:xfrm>
            <a:off x="304800" y="1524000"/>
            <a:ext cx="5638800" cy="4495800"/>
          </a:xfrm>
        </p:spPr>
        <p:txBody>
          <a:bodyPr>
            <a:normAutofit/>
          </a:bodyPr>
          <a:lstStyle/>
          <a:p>
            <a:pPr algn="l">
              <a:buFont typeface="Wingdings" pitchFamily="2" charset="2"/>
              <a:buChar char="ü"/>
            </a:pPr>
            <a:r>
              <a:rPr lang="en-US" dirty="0" smtClean="0">
                <a:solidFill>
                  <a:schemeClr val="tx1"/>
                </a:solidFill>
              </a:rPr>
              <a:t>Type of current (alternating or direct)</a:t>
            </a:r>
          </a:p>
          <a:p>
            <a:pPr algn="l">
              <a:buFont typeface="Wingdings" pitchFamily="2" charset="2"/>
              <a:buChar char="ü"/>
            </a:pPr>
            <a:r>
              <a:rPr lang="en-US" dirty="0" smtClean="0">
                <a:solidFill>
                  <a:schemeClr val="tx1"/>
                </a:solidFill>
              </a:rPr>
              <a:t>Amount of current (Amperage)</a:t>
            </a:r>
          </a:p>
          <a:p>
            <a:pPr algn="l">
              <a:buFont typeface="Wingdings" pitchFamily="2" charset="2"/>
              <a:buChar char="ü"/>
            </a:pPr>
            <a:r>
              <a:rPr lang="en-US" dirty="0" smtClean="0">
                <a:solidFill>
                  <a:schemeClr val="tx1"/>
                </a:solidFill>
              </a:rPr>
              <a:t>Potential difference (Voltage)</a:t>
            </a:r>
          </a:p>
          <a:p>
            <a:pPr algn="l">
              <a:buFont typeface="Wingdings" pitchFamily="2" charset="2"/>
              <a:buChar char="ü"/>
            </a:pPr>
            <a:r>
              <a:rPr lang="en-US" dirty="0" smtClean="0">
                <a:solidFill>
                  <a:schemeClr val="tx1"/>
                </a:solidFill>
              </a:rPr>
              <a:t>Resistance (Ohms)</a:t>
            </a:r>
          </a:p>
          <a:p>
            <a:pPr algn="l">
              <a:buFont typeface="Wingdings" pitchFamily="2" charset="2"/>
              <a:buChar char="ü"/>
            </a:pPr>
            <a:r>
              <a:rPr lang="en-US" dirty="0" smtClean="0">
                <a:solidFill>
                  <a:schemeClr val="tx1"/>
                </a:solidFill>
              </a:rPr>
              <a:t>Duration of event</a:t>
            </a:r>
          </a:p>
          <a:p>
            <a:pPr algn="l">
              <a:buFont typeface="Wingdings" pitchFamily="2" charset="2"/>
              <a:buChar char="ü"/>
            </a:pPr>
            <a:r>
              <a:rPr lang="en-US" dirty="0" smtClean="0">
                <a:solidFill>
                  <a:schemeClr val="tx1"/>
                </a:solidFill>
              </a:rPr>
              <a:t>Route of current</a:t>
            </a:r>
          </a:p>
          <a:p>
            <a:endParaRPr lang="en-US" dirty="0"/>
          </a:p>
        </p:txBody>
      </p:sp>
      <p:pic>
        <p:nvPicPr>
          <p:cNvPr id="2050" name="Picture 2" descr="C:\Users\home\Desktop\omics\images.jpg"/>
          <p:cNvPicPr>
            <a:picLocks noChangeAspect="1" noChangeArrowheads="1"/>
          </p:cNvPicPr>
          <p:nvPr/>
        </p:nvPicPr>
        <p:blipFill>
          <a:blip r:embed="rId2"/>
          <a:srcRect/>
          <a:stretch>
            <a:fillRect/>
          </a:stretch>
        </p:blipFill>
        <p:spPr bwMode="auto">
          <a:xfrm>
            <a:off x="5867400" y="0"/>
            <a:ext cx="3276600" cy="6858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
            <a:ext cx="7772400" cy="1143000"/>
          </a:xfrm>
        </p:spPr>
        <p:txBody>
          <a:bodyPr/>
          <a:lstStyle/>
          <a:p>
            <a:r>
              <a:rPr lang="en-US" b="1" dirty="0" smtClean="0"/>
              <a:t>LIGHTNING</a:t>
            </a:r>
            <a:endParaRPr lang="en-US" dirty="0"/>
          </a:p>
        </p:txBody>
      </p:sp>
      <p:sp>
        <p:nvSpPr>
          <p:cNvPr id="5" name="Subtitle 4"/>
          <p:cNvSpPr>
            <a:spLocks noGrp="1"/>
          </p:cNvSpPr>
          <p:nvPr>
            <p:ph type="subTitle" idx="1"/>
          </p:nvPr>
        </p:nvSpPr>
        <p:spPr>
          <a:xfrm>
            <a:off x="228600" y="914400"/>
            <a:ext cx="8915400" cy="5715000"/>
          </a:xfrm>
        </p:spPr>
        <p:txBody>
          <a:bodyPr>
            <a:normAutofit fontScale="70000" lnSpcReduction="20000"/>
          </a:bodyPr>
          <a:lstStyle/>
          <a:p>
            <a:pPr indent="457200" algn="just">
              <a:lnSpc>
                <a:spcPct val="170000"/>
              </a:lnSpc>
              <a:spcBef>
                <a:spcPts val="0"/>
              </a:spcBef>
            </a:pPr>
            <a:r>
              <a:rPr lang="en-US" dirty="0" smtClean="0">
                <a:solidFill>
                  <a:schemeClr val="tx1"/>
                </a:solidFill>
              </a:rPr>
              <a:t>Lightening is a natural source of electricity which travels through a tall feature in the landscape in order to reach the ground. If struck by lightening the casualty may suffer shock, burns or even death.</a:t>
            </a:r>
          </a:p>
          <a:p>
            <a:pPr indent="457200" algn="just">
              <a:lnSpc>
                <a:spcPct val="170000"/>
              </a:lnSpc>
              <a:spcBef>
                <a:spcPts val="0"/>
              </a:spcBef>
            </a:pPr>
            <a:endParaRPr lang="en-US" dirty="0" smtClean="0">
              <a:solidFill>
                <a:schemeClr val="tx1"/>
              </a:solidFill>
            </a:endParaRPr>
          </a:p>
          <a:p>
            <a:pPr algn="l"/>
            <a:r>
              <a:rPr lang="en-US" dirty="0" smtClean="0">
                <a:solidFill>
                  <a:schemeClr val="tx1"/>
                </a:solidFill>
              </a:rPr>
              <a:t>Lightning is caused by atmospheric electricity </a:t>
            </a:r>
          </a:p>
          <a:p>
            <a:pPr algn="l"/>
            <a:r>
              <a:rPr lang="en-US" dirty="0" smtClean="0">
                <a:solidFill>
                  <a:schemeClr val="tx1"/>
                </a:solidFill>
              </a:rPr>
              <a:t>Temperatures of up to 30,000o C </a:t>
            </a:r>
          </a:p>
          <a:p>
            <a:pPr algn="l"/>
            <a:r>
              <a:rPr lang="en-US" dirty="0" smtClean="0">
                <a:solidFill>
                  <a:schemeClr val="tx1"/>
                </a:solidFill>
              </a:rPr>
              <a:t>Current of up to 20,000 A</a:t>
            </a:r>
          </a:p>
          <a:p>
            <a:pPr algn="l"/>
            <a:r>
              <a:rPr lang="en-US" dirty="0" smtClean="0">
                <a:solidFill>
                  <a:schemeClr val="tx1"/>
                </a:solidFill>
              </a:rPr>
              <a:t>Potential difference of up to 100,000,000 V</a:t>
            </a:r>
          </a:p>
          <a:p>
            <a:pPr algn="l"/>
            <a:endParaRPr lang="en-US" dirty="0" smtClean="0">
              <a:solidFill>
                <a:schemeClr val="tx1"/>
              </a:solidFill>
            </a:endParaRPr>
          </a:p>
          <a:p>
            <a:pPr algn="l"/>
            <a:r>
              <a:rPr lang="en-US" dirty="0" smtClean="0">
                <a:solidFill>
                  <a:schemeClr val="tx1"/>
                </a:solidFill>
              </a:rPr>
              <a:t>Direct or Indirect Strike</a:t>
            </a:r>
          </a:p>
          <a:p>
            <a:pPr algn="l"/>
            <a:r>
              <a:rPr lang="en-US" dirty="0" smtClean="0">
                <a:solidFill>
                  <a:schemeClr val="tx1"/>
                </a:solidFill>
              </a:rPr>
              <a:t>Side flash Strike</a:t>
            </a:r>
          </a:p>
          <a:p>
            <a:pPr algn="l"/>
            <a:r>
              <a:rPr lang="en-US" dirty="0" smtClean="0">
                <a:solidFill>
                  <a:schemeClr val="tx1"/>
                </a:solidFill>
              </a:rPr>
              <a:t>Step Potential</a:t>
            </a:r>
          </a:p>
          <a:p>
            <a:pPr algn="l"/>
            <a:r>
              <a:rPr lang="en-US" dirty="0" smtClean="0">
                <a:solidFill>
                  <a:schemeClr val="tx1"/>
                </a:solidFill>
              </a:rPr>
              <a:t>Streamer</a:t>
            </a:r>
            <a:endParaRPr lang="en-US"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428625" y="214313"/>
            <a:ext cx="8229600" cy="4525962"/>
          </a:xfrm>
        </p:spPr>
        <p:txBody>
          <a:bodyPr/>
          <a:lstStyle/>
          <a:p>
            <a:pPr eaLnBrk="1" hangingPunct="1"/>
            <a:r>
              <a:rPr lang="en-AU" dirty="0" smtClean="0"/>
              <a:t>Electrical burns are often a consequence of faulty or misuse of electrical appliances. Downed power lines can be, in some cases, a potential source of severe electrical burns. </a:t>
            </a:r>
          </a:p>
          <a:p>
            <a:pPr eaLnBrk="1" hangingPunct="1">
              <a:buFont typeface="Arial" pitchFamily="34" charset="0"/>
              <a:buNone/>
            </a:pPr>
            <a:endParaRPr lang="en-AU" dirty="0" smtClean="0">
              <a:solidFill>
                <a:srgbClr val="00B050"/>
              </a:solidFill>
            </a:endParaRPr>
          </a:p>
          <a:p>
            <a:pPr eaLnBrk="1" hangingPunct="1">
              <a:buFont typeface="Arial" pitchFamily="34" charset="0"/>
              <a:buNone/>
            </a:pPr>
            <a:endParaRPr lang="en-AU" dirty="0" smtClean="0">
              <a:solidFill>
                <a:srgbClr val="00B050"/>
              </a:solidFill>
            </a:endParaRPr>
          </a:p>
        </p:txBody>
      </p:sp>
      <p:pic>
        <p:nvPicPr>
          <p:cNvPr id="8195" name="Picture 3" descr="burn1.jpg"/>
          <p:cNvPicPr>
            <a:picLocks noChangeAspect="1"/>
          </p:cNvPicPr>
          <p:nvPr/>
        </p:nvPicPr>
        <p:blipFill>
          <a:blip r:embed="rId3"/>
          <a:srcRect/>
          <a:stretch>
            <a:fillRect/>
          </a:stretch>
        </p:blipFill>
        <p:spPr bwMode="auto">
          <a:xfrm>
            <a:off x="2786063" y="2714625"/>
            <a:ext cx="2795587" cy="354806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815</Words>
  <Application>Microsoft Office PowerPoint</Application>
  <PresentationFormat>On-screen Show (4:3)</PresentationFormat>
  <Paragraphs>111</Paragraphs>
  <Slides>17</Slides>
  <Notes>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Norimitsu Ichikawa Associate Professor Department of Electrical Engineering Kogakuin University Japan Editor-in-Chief Automatic Control of Physiological State and Function </vt:lpstr>
      <vt:lpstr>BIOGRAPHY</vt:lpstr>
      <vt:lpstr>RESEARCH INTEREST</vt:lpstr>
      <vt:lpstr>ELECTROCUTION</vt:lpstr>
      <vt:lpstr>The nature of electrocution</vt:lpstr>
      <vt:lpstr>Water conducts electricity so using wet hands or standing on a wet floor when handling an electrical appliance may increase the risk of an electrical injury. </vt:lpstr>
      <vt:lpstr>Factors affecting</vt:lpstr>
      <vt:lpstr>LIGHTNING</vt:lpstr>
      <vt:lpstr>PowerPoint Presentation</vt:lpstr>
      <vt:lpstr>Electric shock</vt:lpstr>
      <vt:lpstr>Mechanism of Death</vt:lpstr>
      <vt:lpstr>Signs and symptoms </vt:lpstr>
      <vt:lpstr>PowerPoint Presentation</vt:lpstr>
      <vt:lpstr>PowerPoint Presentation</vt:lpstr>
      <vt:lpstr>PowerPoint Presentation</vt:lpstr>
      <vt:lpstr>If the victim suffers a fracture: </vt:lpstr>
      <vt:lpstr>OMICS International Open Access Membership  OMICS International Open Access Membership enables academic and research institutions, funders and corporations to actively encourage open access in scholarly communication and the dissemination of research published by their authors. For more details and benefits, click on the link below: http://omicsonline.org/membership.php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SHASHI KANTH-PC</dc:creator>
  <cp:lastModifiedBy>Mohd Shabana Begum</cp:lastModifiedBy>
  <cp:revision>66</cp:revision>
  <dcterms:created xsi:type="dcterms:W3CDTF">2006-08-16T00:00:00Z</dcterms:created>
  <dcterms:modified xsi:type="dcterms:W3CDTF">2015-10-19T08:36:16Z</dcterms:modified>
</cp:coreProperties>
</file>