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59" r:id="rId5"/>
    <p:sldId id="260" r:id="rId6"/>
    <p:sldId id="261" r:id="rId7"/>
    <p:sldId id="263" r:id="rId8"/>
    <p:sldId id="264" r:id="rId9"/>
    <p:sldId id="265" r:id="rId10"/>
    <p:sldId id="267" r:id="rId11"/>
    <p:sldId id="268" r:id="rId12"/>
    <p:sldId id="269" r:id="rId13"/>
    <p:sldId id="271" r:id="rId14"/>
    <p:sldId id="272" r:id="rId15"/>
    <p:sldId id="274" r:id="rId16"/>
    <p:sldId id="275" r:id="rId17"/>
    <p:sldId id="277" r:id="rId18"/>
    <p:sldId id="278" r:id="rId19"/>
    <p:sldId id="280" r:id="rId20"/>
    <p:sldId id="285" r:id="rId21"/>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Marcador de Posição d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CD2ECD-8A9B-4D0C-B2C2-E3B18FD85198}" type="datetimeFigureOut">
              <a:rPr lang="en-US" smtClean="0"/>
              <a:pPr/>
              <a:t>7/24/2014</a:t>
            </a:fld>
            <a:endParaRPr lang="en-US"/>
          </a:p>
        </p:txBody>
      </p:sp>
      <p:sp>
        <p:nvSpPr>
          <p:cNvPr id="4" name="Marcador de Posição da Imagem do Diapositivo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Posição de Nota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6" name="Marcador de Posição do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Marcador de Posição do Número do Diapositivo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02A37C-A33C-4F36-9305-90828DCF64F4}" type="slidenum">
              <a:rPr lang="en-US" smtClean="0"/>
              <a:pPr/>
              <a:t>‹nº›</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bg>
      <p:bgRef idx="1002">
        <a:schemeClr val="bg2"/>
      </p:bgRef>
    </p:bg>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PT" smtClean="0"/>
              <a:t>Clique para editar o estilo</a:t>
            </a:r>
            <a:endParaRPr kumimoji="0"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PT" smtClean="0"/>
              <a:t>Faça clique para editar o estilo</a:t>
            </a:r>
            <a:endParaRPr kumimoji="0" lang="en-US"/>
          </a:p>
        </p:txBody>
      </p:sp>
      <p:sp>
        <p:nvSpPr>
          <p:cNvPr id="30" name="Marcador de Posição da Data 29"/>
          <p:cNvSpPr>
            <a:spLocks noGrp="1"/>
          </p:cNvSpPr>
          <p:nvPr>
            <p:ph type="dt" sz="half" idx="10"/>
          </p:nvPr>
        </p:nvSpPr>
        <p:spPr/>
        <p:txBody>
          <a:bodyPr/>
          <a:lstStyle/>
          <a:p>
            <a:fld id="{7265EC92-004B-45BA-831B-A6909809AE19}" type="datetime1">
              <a:rPr lang="pt-PT" smtClean="0"/>
              <a:pPr/>
              <a:t>24-07-2014</a:t>
            </a:fld>
            <a:endParaRPr lang="pt-PT"/>
          </a:p>
        </p:txBody>
      </p:sp>
      <p:sp>
        <p:nvSpPr>
          <p:cNvPr id="19" name="Marcador de Posição do Rodapé 18"/>
          <p:cNvSpPr>
            <a:spLocks noGrp="1"/>
          </p:cNvSpPr>
          <p:nvPr>
            <p:ph type="ftr" sz="quarter" idx="11"/>
          </p:nvPr>
        </p:nvSpPr>
        <p:spPr/>
        <p:txBody>
          <a:bodyPr/>
          <a:lstStyle/>
          <a:p>
            <a:endParaRPr lang="pt-PT"/>
          </a:p>
        </p:txBody>
      </p:sp>
      <p:sp>
        <p:nvSpPr>
          <p:cNvPr id="27" name="Marcador de Posição do Número do Diapositivo 26"/>
          <p:cNvSpPr>
            <a:spLocks noGrp="1"/>
          </p:cNvSpPr>
          <p:nvPr>
            <p:ph type="sldNum" sz="quarter" idx="12"/>
          </p:nvPr>
        </p:nvSpPr>
        <p:spPr/>
        <p:txBody>
          <a:bodyPr/>
          <a:lstStyle/>
          <a:p>
            <a:fld id="{30432E14-5114-4652-8118-CD504C39BE97}" type="slidenum">
              <a:rPr lang="pt-PT" smtClean="0"/>
              <a:pPr/>
              <a:t>‹nº›</a:t>
            </a:fld>
            <a:endParaRPr lang="pt-P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D3A6646E-E4BF-4EE7-9952-836243F79F3C}" type="datetime1">
              <a:rPr lang="pt-PT" smtClean="0"/>
              <a:pPr/>
              <a:t>24-07-2014</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30432E14-5114-4652-8118-CD504C39BE97}"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a:xfrm>
            <a:off x="457200" y="914401"/>
            <a:ext cx="6019800" cy="5211763"/>
          </a:xfrm>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45E2F195-43B7-4F33-94F8-53EB81345FD0}" type="datetime1">
              <a:rPr lang="pt-PT" smtClean="0"/>
              <a:pPr/>
              <a:t>24-07-2014</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30432E14-5114-4652-8118-CD504C39BE97}" type="slidenum">
              <a:rPr lang="pt-PT" smtClean="0"/>
              <a:pPr/>
              <a:t>‹nº›</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e Conteúdo 2"/>
          <p:cNvSpPr>
            <a:spLocks noGrp="1"/>
          </p:cNvSpPr>
          <p:nvPr>
            <p:ph idx="1"/>
          </p:nvPr>
        </p:nvSpPr>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04D6504D-E767-42F4-AA97-97A4D67338EC}" type="datetime1">
              <a:rPr lang="pt-PT" smtClean="0"/>
              <a:pPr/>
              <a:t>24-07-2014</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30432E14-5114-4652-8118-CD504C39BE97}" type="slidenum">
              <a:rPr lang="pt-PT" smtClean="0"/>
              <a:pPr/>
              <a:t>‹nº›</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t-PT" smtClean="0"/>
              <a:t>Clique para editar o estilo</a:t>
            </a:r>
            <a:endParaRPr kumimoji="0" lang="en-US"/>
          </a:p>
        </p:txBody>
      </p:sp>
      <p:sp>
        <p:nvSpPr>
          <p:cNvPr id="3" name="Marcador de Posição do Tex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PT" smtClean="0"/>
              <a:t>Clique para editar os estilos</a:t>
            </a:r>
          </a:p>
        </p:txBody>
      </p:sp>
      <p:sp>
        <p:nvSpPr>
          <p:cNvPr id="4" name="Marcador de Posição da Data 3"/>
          <p:cNvSpPr>
            <a:spLocks noGrp="1"/>
          </p:cNvSpPr>
          <p:nvPr>
            <p:ph type="dt" sz="half" idx="10"/>
          </p:nvPr>
        </p:nvSpPr>
        <p:spPr/>
        <p:txBody>
          <a:bodyPr/>
          <a:lstStyle/>
          <a:p>
            <a:fld id="{F998D3F8-606B-4E12-A31D-AEDF743A77B9}" type="datetime1">
              <a:rPr lang="pt-PT" smtClean="0"/>
              <a:pPr/>
              <a:t>24-07-2014</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30432E14-5114-4652-8118-CD504C39BE97}" type="slidenum">
              <a:rPr lang="pt-PT" smtClean="0"/>
              <a:pPr/>
              <a:t>‹nº›</a:t>
            </a:fld>
            <a:endParaRPr lang="pt-P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kumimoji="0" lang="pt-PT" smtClean="0"/>
              <a:t>Clique para editar o estilo</a:t>
            </a:r>
            <a:endParaRPr kumimoji="0" lang="en-US"/>
          </a:p>
        </p:txBody>
      </p:sp>
      <p:sp>
        <p:nvSpPr>
          <p:cNvPr id="3" name="Marcador de Posição de Conteú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e Conteú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5" name="Marcador de Posição da Data 4"/>
          <p:cNvSpPr>
            <a:spLocks noGrp="1"/>
          </p:cNvSpPr>
          <p:nvPr>
            <p:ph type="dt" sz="half" idx="10"/>
          </p:nvPr>
        </p:nvSpPr>
        <p:spPr/>
        <p:txBody>
          <a:bodyPr/>
          <a:lstStyle/>
          <a:p>
            <a:fld id="{403C4ABD-9AEC-4714-8759-E1116534E282}" type="datetime1">
              <a:rPr lang="pt-PT" smtClean="0"/>
              <a:pPr/>
              <a:t>24-07-2014</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30432E14-5114-4652-8118-CD504C39BE97}" type="slidenum">
              <a:rPr lang="pt-PT" smtClean="0"/>
              <a:pPr/>
              <a:t>‹nº›</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tIns="45720" anchor="b"/>
          <a:lstStyle>
            <a:lvl1pPr>
              <a:defRPr/>
            </a:lvl1pPr>
          </a:lstStyle>
          <a:p>
            <a:r>
              <a:rPr kumimoji="0" lang="pt-PT" smtClean="0"/>
              <a:t>Clique para editar o estilo</a:t>
            </a:r>
            <a:endParaRPr kumimoji="0" lang="en-US"/>
          </a:p>
        </p:txBody>
      </p:sp>
      <p:sp>
        <p:nvSpPr>
          <p:cNvPr id="3" name="Marcador de Posição do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PT" smtClean="0"/>
              <a:t>Clique para editar os estilos</a:t>
            </a:r>
          </a:p>
        </p:txBody>
      </p:sp>
      <p:sp>
        <p:nvSpPr>
          <p:cNvPr id="4" name="Marcador de Posição do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PT" smtClean="0"/>
              <a:t>Clique para editar os estilos</a:t>
            </a:r>
          </a:p>
        </p:txBody>
      </p:sp>
      <p:sp>
        <p:nvSpPr>
          <p:cNvPr id="5" name="Marcador de Posição de Conteú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6" name="Marcador de Posição de Conteú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7" name="Marcador de Posição da Data 6"/>
          <p:cNvSpPr>
            <a:spLocks noGrp="1"/>
          </p:cNvSpPr>
          <p:nvPr>
            <p:ph type="dt" sz="half" idx="10"/>
          </p:nvPr>
        </p:nvSpPr>
        <p:spPr/>
        <p:txBody>
          <a:bodyPr/>
          <a:lstStyle/>
          <a:p>
            <a:fld id="{D39D4E2D-04BC-45FF-8662-842F2672E461}" type="datetime1">
              <a:rPr lang="pt-PT" smtClean="0"/>
              <a:pPr/>
              <a:t>24-07-2014</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30432E14-5114-4652-8118-CD504C39BE97}" type="slidenum">
              <a:rPr lang="pt-PT" smtClean="0"/>
              <a:pPr/>
              <a:t>‹nº›</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PT" smtClean="0"/>
              <a:t>Clique para editar o estilo</a:t>
            </a:r>
            <a:endParaRPr kumimoji="0" lang="en-US"/>
          </a:p>
        </p:txBody>
      </p:sp>
      <p:sp>
        <p:nvSpPr>
          <p:cNvPr id="3" name="Marcador de Posição da Data 2"/>
          <p:cNvSpPr>
            <a:spLocks noGrp="1"/>
          </p:cNvSpPr>
          <p:nvPr>
            <p:ph type="dt" sz="half" idx="10"/>
          </p:nvPr>
        </p:nvSpPr>
        <p:spPr/>
        <p:txBody>
          <a:bodyPr/>
          <a:lstStyle/>
          <a:p>
            <a:fld id="{9D570D38-0BF2-4F17-95F1-E2CDAF58FCA5}" type="datetime1">
              <a:rPr lang="pt-PT" smtClean="0"/>
              <a:pPr/>
              <a:t>24-07-2014</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30432E14-5114-4652-8118-CD504C39BE97}" type="slidenum">
              <a:rPr lang="pt-PT" smtClean="0"/>
              <a:pPr/>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F20AD8C5-A437-4A18-9E96-5669D154AB36}" type="datetime1">
              <a:rPr lang="pt-PT" smtClean="0"/>
              <a:pPr/>
              <a:t>24-07-2014</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30432E14-5114-4652-8118-CD504C39BE97}"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PT" smtClean="0"/>
              <a:t>Clique para editar o estilo</a:t>
            </a:r>
            <a:endParaRPr kumimoji="0" lang="en-US"/>
          </a:p>
        </p:txBody>
      </p:sp>
      <p:sp>
        <p:nvSpPr>
          <p:cNvPr id="3" name="Marcador de Posição do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PT" smtClean="0"/>
              <a:t>Clique para editar os estilos</a:t>
            </a:r>
          </a:p>
        </p:txBody>
      </p:sp>
      <p:sp>
        <p:nvSpPr>
          <p:cNvPr id="4" name="Marcador de Posição de Conteú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5" name="Marcador de Posição da Data 4"/>
          <p:cNvSpPr>
            <a:spLocks noGrp="1"/>
          </p:cNvSpPr>
          <p:nvPr>
            <p:ph type="dt" sz="half" idx="10"/>
          </p:nvPr>
        </p:nvSpPr>
        <p:spPr/>
        <p:txBody>
          <a:bodyPr/>
          <a:lstStyle/>
          <a:p>
            <a:fld id="{F8701510-C1CA-485F-B593-165B25039DB8}" type="datetime1">
              <a:rPr lang="pt-PT" smtClean="0"/>
              <a:pPr/>
              <a:t>24-07-2014</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30432E14-5114-4652-8118-CD504C39BE97}" type="slidenum">
              <a:rPr lang="pt-PT" smtClean="0"/>
              <a:pPr/>
              <a:t>‹nº›</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Cortar e Arredondar Rectângulo de Canto Simples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ângulo rectângu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ítu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t-PT" smtClean="0"/>
              <a:t>Clique para editar o estilo</a:t>
            </a:r>
            <a:endParaRPr kumimoji="0" lang="en-US"/>
          </a:p>
        </p:txBody>
      </p:sp>
      <p:sp>
        <p:nvSpPr>
          <p:cNvPr id="4" name="Marcador de Posição do Tex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PT" smtClean="0"/>
              <a:t>Clique para editar os estilos</a:t>
            </a:r>
          </a:p>
        </p:txBody>
      </p:sp>
      <p:sp>
        <p:nvSpPr>
          <p:cNvPr id="5" name="Marcador de Posição da Data 4"/>
          <p:cNvSpPr>
            <a:spLocks noGrp="1"/>
          </p:cNvSpPr>
          <p:nvPr>
            <p:ph type="dt" sz="half" idx="10"/>
          </p:nvPr>
        </p:nvSpPr>
        <p:spPr/>
        <p:txBody>
          <a:bodyPr/>
          <a:lstStyle/>
          <a:p>
            <a:fld id="{F61E6C2F-A9D4-43E2-8C54-8120B1EF16E8}" type="datetime1">
              <a:rPr lang="pt-PT" smtClean="0"/>
              <a:pPr/>
              <a:t>24-07-2014</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a:xfrm>
            <a:off x="8077200" y="6356350"/>
            <a:ext cx="609600" cy="365125"/>
          </a:xfrm>
        </p:spPr>
        <p:txBody>
          <a:bodyPr/>
          <a:lstStyle/>
          <a:p>
            <a:fld id="{30432E14-5114-4652-8118-CD504C39BE97}" type="slidenum">
              <a:rPr lang="pt-PT" smtClean="0"/>
              <a:pPr/>
              <a:t>‹nº›</a:t>
            </a:fld>
            <a:endParaRPr lang="pt-PT"/>
          </a:p>
        </p:txBody>
      </p:sp>
      <p:sp>
        <p:nvSpPr>
          <p:cNvPr id="3" name="Marcador de Posição da Imagem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PT" smtClean="0"/>
              <a:t>Clique no ícone para adicionar uma imagem</a:t>
            </a:r>
            <a:endParaRPr kumimoji="0" lang="en-US" dirty="0"/>
          </a:p>
        </p:txBody>
      </p:sp>
      <p:sp>
        <p:nvSpPr>
          <p:cNvPr id="10" name="Forma liv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a liv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a liv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a liv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Marcador de Posição do Títu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t-PT" smtClean="0"/>
              <a:t>Clique para editar o estilo</a:t>
            </a:r>
            <a:endParaRPr kumimoji="0" lang="en-US"/>
          </a:p>
        </p:txBody>
      </p:sp>
      <p:sp>
        <p:nvSpPr>
          <p:cNvPr id="30" name="Marcador de Posição do Tex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t-PT" smtClean="0"/>
              <a:t>Clique para editar os estilos</a:t>
            </a:r>
          </a:p>
          <a:p>
            <a:pPr lvl="1" eaLnBrk="1" latinLnBrk="0" hangingPunct="1"/>
            <a:r>
              <a:rPr kumimoji="0" lang="pt-PT" smtClean="0"/>
              <a:t>Segundo nível</a:t>
            </a:r>
          </a:p>
          <a:p>
            <a:pPr lvl="2" eaLnBrk="1" latinLnBrk="0" hangingPunct="1"/>
            <a:r>
              <a:rPr kumimoji="0" lang="pt-PT" smtClean="0"/>
              <a:t>Terceiro nível</a:t>
            </a:r>
          </a:p>
          <a:p>
            <a:pPr lvl="3" eaLnBrk="1" latinLnBrk="0" hangingPunct="1"/>
            <a:r>
              <a:rPr kumimoji="0" lang="pt-PT" smtClean="0"/>
              <a:t>Quarto nível</a:t>
            </a:r>
          </a:p>
          <a:p>
            <a:pPr lvl="4" eaLnBrk="1" latinLnBrk="0" hangingPunct="1"/>
            <a:r>
              <a:rPr kumimoji="0" lang="pt-PT" smtClean="0"/>
              <a:t>Quinto nível</a:t>
            </a:r>
            <a:endParaRPr kumimoji="0" lang="en-US"/>
          </a:p>
        </p:txBody>
      </p:sp>
      <p:sp>
        <p:nvSpPr>
          <p:cNvPr id="10" name="Marcador de Posição da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32C668D-B90A-46CC-BAC1-E60E326D074D}" type="datetime1">
              <a:rPr lang="pt-PT" smtClean="0"/>
              <a:pPr/>
              <a:t>24-07-2014</a:t>
            </a:fld>
            <a:endParaRPr lang="pt-PT"/>
          </a:p>
        </p:txBody>
      </p:sp>
      <p:sp>
        <p:nvSpPr>
          <p:cNvPr id="22" name="Marcador de Posição do Rodapé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t-PT"/>
          </a:p>
        </p:txBody>
      </p:sp>
      <p:sp>
        <p:nvSpPr>
          <p:cNvPr id="18" name="Marcador de Posição do Número do Diapositivo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0432E14-5114-4652-8118-CD504C39BE97}" type="slidenum">
              <a:rPr lang="pt-PT" smtClean="0"/>
              <a:pPr/>
              <a:t>‹nº›</a:t>
            </a:fld>
            <a:endParaRPr lang="pt-PT"/>
          </a:p>
        </p:txBody>
      </p:sp>
      <p:grpSp>
        <p:nvGrpSpPr>
          <p:cNvPr id="2" name="Grupo 1"/>
          <p:cNvGrpSpPr/>
          <p:nvPr/>
        </p:nvGrpSpPr>
        <p:grpSpPr>
          <a:xfrm>
            <a:off x="-19017" y="202408"/>
            <a:ext cx="9180548" cy="649224"/>
            <a:chOff x="-19045" y="216550"/>
            <a:chExt cx="9180548" cy="649224"/>
          </a:xfrm>
        </p:grpSpPr>
        <p:sp>
          <p:nvSpPr>
            <p:cNvPr id="12" name="Forma liv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a liv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195736" y="692696"/>
            <a:ext cx="5468144" cy="1470025"/>
          </a:xfrm>
        </p:spPr>
        <p:txBody>
          <a:bodyPr/>
          <a:lstStyle/>
          <a:p>
            <a:r>
              <a:rPr lang="pt-PT" dirty="0" smtClean="0">
                <a:effectLst/>
              </a:rPr>
              <a:t>Orlando Gomes</a:t>
            </a:r>
            <a:endParaRPr lang="pt-PT" dirty="0">
              <a:effectLst/>
            </a:endParaRPr>
          </a:p>
        </p:txBody>
      </p:sp>
      <p:sp>
        <p:nvSpPr>
          <p:cNvPr id="3" name="Subtítulo 2"/>
          <p:cNvSpPr>
            <a:spLocks noGrp="1"/>
          </p:cNvSpPr>
          <p:nvPr>
            <p:ph type="subTitle" idx="1"/>
          </p:nvPr>
        </p:nvSpPr>
        <p:spPr>
          <a:xfrm>
            <a:off x="1331640" y="2276872"/>
            <a:ext cx="6400800" cy="1608584"/>
          </a:xfrm>
        </p:spPr>
        <p:txBody>
          <a:bodyPr>
            <a:normAutofit fontScale="77500" lnSpcReduction="20000"/>
          </a:bodyPr>
          <a:lstStyle/>
          <a:p>
            <a:r>
              <a:rPr lang="en-US" dirty="0" smtClean="0"/>
              <a:t>Lisbon School of Accounting and Administration</a:t>
            </a:r>
          </a:p>
          <a:p>
            <a:r>
              <a:rPr lang="en-US" dirty="0" smtClean="0"/>
              <a:t>of the Lisbon Polytechnic Institute</a:t>
            </a:r>
          </a:p>
          <a:p>
            <a:r>
              <a:rPr lang="en-US" dirty="0" smtClean="0"/>
              <a:t>&amp;</a:t>
            </a:r>
          </a:p>
          <a:p>
            <a:r>
              <a:rPr lang="en-US" dirty="0" smtClean="0"/>
              <a:t>Business Research Unit </a:t>
            </a:r>
          </a:p>
          <a:p>
            <a:r>
              <a:rPr lang="en-US" dirty="0" smtClean="0"/>
              <a:t>of the Lisbon University Institute</a:t>
            </a:r>
          </a:p>
          <a:p>
            <a:endParaRPr lang="pt-PT" dirty="0" smtClean="0"/>
          </a:p>
          <a:p>
            <a:endParaRPr lang="pt-PT" dirty="0"/>
          </a:p>
        </p:txBody>
      </p:sp>
      <p:sp>
        <p:nvSpPr>
          <p:cNvPr id="8" name="CaixaDeTexto 7"/>
          <p:cNvSpPr txBox="1"/>
          <p:nvPr/>
        </p:nvSpPr>
        <p:spPr>
          <a:xfrm>
            <a:off x="1043608" y="4365104"/>
            <a:ext cx="7200800" cy="1323439"/>
          </a:xfrm>
          <a:prstGeom prst="rect">
            <a:avLst/>
          </a:prstGeom>
          <a:noFill/>
        </p:spPr>
        <p:txBody>
          <a:bodyPr wrap="square" rtlCol="0">
            <a:spAutoFit/>
          </a:bodyPr>
          <a:lstStyle/>
          <a:p>
            <a:pPr>
              <a:buFont typeface="Arial" pitchFamily="34" charset="0"/>
              <a:buChar char="•"/>
            </a:pPr>
            <a:r>
              <a:rPr lang="pt-PT" sz="1600" dirty="0" smtClean="0"/>
              <a:t> </a:t>
            </a:r>
            <a:r>
              <a:rPr lang="en-US" sz="1600" dirty="0" smtClean="0"/>
              <a:t>Research highlights, prepared for the </a:t>
            </a:r>
          </a:p>
          <a:p>
            <a:pPr>
              <a:buFont typeface="Arial" pitchFamily="34" charset="0"/>
              <a:buChar char="•"/>
            </a:pPr>
            <a:endParaRPr lang="pt-PT" sz="1600" dirty="0" smtClean="0"/>
          </a:p>
          <a:p>
            <a:pPr algn="ctr"/>
            <a:r>
              <a:rPr lang="en-US" sz="1600" i="1" dirty="0" smtClean="0"/>
              <a:t>Journal of Applied &amp; Computational Mathematics</a:t>
            </a:r>
          </a:p>
          <a:p>
            <a:endParaRPr lang="en-US" sz="1600" i="1" dirty="0"/>
          </a:p>
          <a:p>
            <a:pPr algn="r"/>
            <a:r>
              <a:rPr lang="en-US" sz="1600" dirty="0" smtClean="0"/>
              <a:t>July, 2014</a:t>
            </a:r>
            <a:endParaRPr lang="pt-PT" sz="1600" dirty="0"/>
          </a:p>
        </p:txBody>
      </p:sp>
      <p:sp>
        <p:nvSpPr>
          <p:cNvPr id="5" name="Marcador de Posição do Número do Diapositivo 4"/>
          <p:cNvSpPr>
            <a:spLocks noGrp="1"/>
          </p:cNvSpPr>
          <p:nvPr>
            <p:ph type="sldNum" sz="quarter" idx="12"/>
          </p:nvPr>
        </p:nvSpPr>
        <p:spPr/>
        <p:txBody>
          <a:bodyPr/>
          <a:lstStyle/>
          <a:p>
            <a:fld id="{30432E14-5114-4652-8118-CD504C39BE97}" type="slidenum">
              <a:rPr lang="pt-PT" smtClean="0"/>
              <a:pPr/>
              <a:t>1</a:t>
            </a:fld>
            <a:endParaRPr lang="pt-P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196752"/>
            <a:ext cx="8229600" cy="5127848"/>
          </a:xfrm>
        </p:spPr>
        <p:txBody>
          <a:bodyPr>
            <a:normAutofit fontScale="92500"/>
          </a:bodyPr>
          <a:lstStyle/>
          <a:p>
            <a:r>
              <a:rPr lang="en-US" dirty="0" smtClean="0"/>
              <a:t>In the mentioned framework, </a:t>
            </a:r>
            <a:r>
              <a:rPr lang="en-US" dirty="0" smtClean="0">
                <a:solidFill>
                  <a:schemeClr val="accent1"/>
                </a:solidFill>
              </a:rPr>
              <a:t>spatiotemporal dynamics </a:t>
            </a:r>
            <a:r>
              <a:rPr lang="en-US" dirty="0" smtClean="0"/>
              <a:t>are determined essentially by two parameters: </a:t>
            </a:r>
          </a:p>
          <a:p>
            <a:pPr>
              <a:buNone/>
            </a:pPr>
            <a:endParaRPr lang="en-US" dirty="0" smtClean="0"/>
          </a:p>
          <a:p>
            <a:pPr lvl="1"/>
            <a:r>
              <a:rPr lang="en-US" dirty="0" smtClean="0"/>
              <a:t>the frequency of meetings, given by the rate of adoption </a:t>
            </a:r>
            <a:r>
              <a:rPr lang="en-US" i="1" dirty="0" smtClean="0">
                <a:sym typeface="Symbol"/>
              </a:rPr>
              <a:t></a:t>
            </a:r>
            <a:r>
              <a:rPr lang="en-US" dirty="0" smtClean="0">
                <a:sym typeface="Symbol"/>
              </a:rPr>
              <a:t></a:t>
            </a:r>
            <a:r>
              <a:rPr lang="en-US" dirty="0" smtClean="0"/>
              <a:t>(0,1), and a parameter translating the fall in the probability to meet when distance between agents increases, </a:t>
            </a:r>
            <a:r>
              <a:rPr lang="en-US" i="1" dirty="0" smtClean="0">
                <a:sym typeface="Symbol"/>
              </a:rPr>
              <a:t></a:t>
            </a:r>
            <a:r>
              <a:rPr lang="en-US" i="1" dirty="0" smtClean="0"/>
              <a:t>&gt;</a:t>
            </a:r>
            <a:r>
              <a:rPr lang="en-US" dirty="0" smtClean="0"/>
              <a:t>0. </a:t>
            </a:r>
          </a:p>
          <a:p>
            <a:endParaRPr lang="en-US" dirty="0" smtClean="0"/>
          </a:p>
          <a:p>
            <a:pPr lvl="1"/>
            <a:r>
              <a:rPr lang="en-US" dirty="0" smtClean="0"/>
              <a:t>this last parameter works in the following way: </a:t>
            </a:r>
          </a:p>
          <a:p>
            <a:pPr lvl="1"/>
            <a:endParaRPr lang="en-US" dirty="0" smtClean="0"/>
          </a:p>
          <a:p>
            <a:pPr lvl="2"/>
            <a:r>
              <a:rPr lang="en-US" dirty="0" smtClean="0"/>
              <a:t>the probability that an agent located at point </a:t>
            </a:r>
            <a:r>
              <a:rPr lang="en-US" dirty="0" smtClean="0">
                <a:sym typeface="MT Extra"/>
              </a:rPr>
              <a:t></a:t>
            </a:r>
            <a:r>
              <a:rPr lang="en-US" dirty="0" smtClean="0"/>
              <a:t> in space meets an agent at point </a:t>
            </a:r>
            <a:r>
              <a:rPr lang="en-US" dirty="0" smtClean="0">
                <a:sym typeface="MT Extra"/>
              </a:rPr>
              <a:t></a:t>
            </a:r>
            <a:r>
              <a:rPr lang="en-US" dirty="0" smtClean="0"/>
              <a:t>’ is exp(-</a:t>
            </a:r>
            <a:r>
              <a:rPr lang="en-US" i="1" dirty="0" smtClean="0">
                <a:sym typeface="Symbol"/>
              </a:rPr>
              <a:t></a:t>
            </a:r>
            <a:r>
              <a:rPr lang="en-US" dirty="0" smtClean="0"/>
              <a:t>|</a:t>
            </a:r>
            <a:r>
              <a:rPr lang="en-US" dirty="0" smtClean="0">
                <a:sym typeface="MT Extra"/>
              </a:rPr>
              <a:t></a:t>
            </a:r>
            <a:r>
              <a:rPr lang="en-US" dirty="0" smtClean="0"/>
              <a:t>-</a:t>
            </a:r>
            <a:r>
              <a:rPr lang="en-US" dirty="0" smtClean="0">
                <a:sym typeface="MT Extra"/>
              </a:rPr>
              <a:t></a:t>
            </a:r>
            <a:r>
              <a:rPr lang="en-US" dirty="0" smtClean="0"/>
              <a:t>’|) times lower than the probability of meeting an agent located in the original point in space.</a:t>
            </a:r>
            <a:endParaRPr lang="en-US" dirty="0"/>
          </a:p>
        </p:txBody>
      </p:sp>
      <p:sp>
        <p:nvSpPr>
          <p:cNvPr id="4" name="Marcador de Posição do Número do Diapositivo 3"/>
          <p:cNvSpPr>
            <a:spLocks noGrp="1"/>
          </p:cNvSpPr>
          <p:nvPr>
            <p:ph type="sldNum" sz="quarter" idx="12"/>
          </p:nvPr>
        </p:nvSpPr>
        <p:spPr/>
        <p:txBody>
          <a:bodyPr/>
          <a:lstStyle/>
          <a:p>
            <a:fld id="{30432E14-5114-4652-8118-CD504C39BE97}" type="slidenum">
              <a:rPr lang="pt-PT" smtClean="0"/>
              <a:pPr/>
              <a:t>10</a:t>
            </a:fld>
            <a:endParaRPr lang="pt-PT"/>
          </a:p>
        </p:txBody>
      </p:sp>
      <p:sp>
        <p:nvSpPr>
          <p:cNvPr id="6" name="CaixaDeTexto 5"/>
          <p:cNvSpPr txBox="1"/>
          <p:nvPr/>
        </p:nvSpPr>
        <p:spPr>
          <a:xfrm>
            <a:off x="2627784" y="334397"/>
            <a:ext cx="6192688" cy="461665"/>
          </a:xfrm>
          <a:prstGeom prst="rect">
            <a:avLst/>
          </a:prstGeom>
          <a:solidFill>
            <a:schemeClr val="accent3">
              <a:lumMod val="50000"/>
            </a:schemeClr>
          </a:solidFill>
          <a:effectLst/>
          <a:scene3d>
            <a:camera prst="orthographicFront"/>
            <a:lightRig rig="threePt" dir="t"/>
          </a:scene3d>
          <a:sp3d>
            <a:bevelT/>
          </a:sp3d>
        </p:spPr>
        <p:txBody>
          <a:bodyPr wrap="square" rtlCol="0">
            <a:spAutoFit/>
          </a:bodyPr>
          <a:lstStyle/>
          <a:p>
            <a:pPr marL="0" lvl="1"/>
            <a:r>
              <a:rPr lang="en-US" sz="1200" dirty="0" smtClean="0">
                <a:solidFill>
                  <a:schemeClr val="bg2"/>
                </a:solidFill>
              </a:rPr>
              <a:t>Gomes, O. (2012). “Spatiotemporal Modeling in Economics.” </a:t>
            </a:r>
            <a:r>
              <a:rPr lang="en-US" sz="1200" i="1" dirty="0" smtClean="0">
                <a:solidFill>
                  <a:schemeClr val="bg2"/>
                </a:solidFill>
              </a:rPr>
              <a:t>Journal of Applied and Computational Mathematics</a:t>
            </a:r>
            <a:r>
              <a:rPr lang="en-US" sz="1200" dirty="0" smtClean="0">
                <a:solidFill>
                  <a:schemeClr val="bg2"/>
                </a:solidFill>
              </a:rPr>
              <a:t>, vol. 2, issue 2, </a:t>
            </a:r>
            <a:r>
              <a:rPr lang="en-US" sz="1200" dirty="0" err="1" smtClean="0">
                <a:solidFill>
                  <a:schemeClr val="bg2"/>
                </a:solidFill>
              </a:rPr>
              <a:t>doi</a:t>
            </a:r>
            <a:r>
              <a:rPr lang="en-US" sz="1200" dirty="0" smtClean="0">
                <a:solidFill>
                  <a:schemeClr val="bg2"/>
                </a:solidFill>
              </a:rPr>
              <a:t>: 10.4172/2168-9679.1000e128.</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412776"/>
            <a:ext cx="8229600" cy="4752528"/>
          </a:xfrm>
        </p:spPr>
        <p:txBody>
          <a:bodyPr>
            <a:normAutofit fontScale="70000" lnSpcReduction="20000"/>
          </a:bodyPr>
          <a:lstStyle/>
          <a:p>
            <a:r>
              <a:rPr lang="en-US" dirty="0" smtClean="0"/>
              <a:t>If agents are distributed uniformly throughout the space, we can split it into a given number of locations, say </a:t>
            </a:r>
            <a:r>
              <a:rPr lang="en-US" i="1" dirty="0" smtClean="0"/>
              <a:t>N</a:t>
            </a:r>
            <a:r>
              <a:rPr lang="en-US" dirty="0" smtClean="0"/>
              <a:t>, each one containing an identical share of agents. </a:t>
            </a:r>
          </a:p>
          <a:p>
            <a:endParaRPr lang="en-US" dirty="0" smtClean="0"/>
          </a:p>
          <a:p>
            <a:r>
              <a:rPr lang="en-US" dirty="0" smtClean="0"/>
              <a:t>Let </a:t>
            </a:r>
            <a:r>
              <a:rPr lang="en-US" i="1" dirty="0" smtClean="0"/>
              <a:t>G</a:t>
            </a:r>
            <a:r>
              <a:rPr lang="en-US" dirty="0" smtClean="0"/>
              <a:t> (</a:t>
            </a:r>
            <a:r>
              <a:rPr lang="en-US" dirty="0" smtClean="0">
                <a:sym typeface="MT Extra"/>
              </a:rPr>
              <a:t></a:t>
            </a:r>
            <a:r>
              <a:rPr lang="en-US" dirty="0" smtClean="0"/>
              <a:t>,</a:t>
            </a:r>
            <a:r>
              <a:rPr lang="en-US" i="1" dirty="0" smtClean="0"/>
              <a:t>t</a:t>
            </a:r>
            <a:r>
              <a:rPr lang="en-US" dirty="0" smtClean="0"/>
              <a:t>) be the share of agents at location </a:t>
            </a:r>
            <a:r>
              <a:rPr lang="en-US" dirty="0" smtClean="0">
                <a:sym typeface="MT Extra"/>
              </a:rPr>
              <a:t></a:t>
            </a:r>
            <a:r>
              <a:rPr lang="en-US" dirty="0" smtClean="0"/>
              <a:t> and time </a:t>
            </a:r>
            <a:r>
              <a:rPr lang="en-US" i="1" dirty="0" smtClean="0"/>
              <a:t>t</a:t>
            </a:r>
            <a:r>
              <a:rPr lang="en-US" dirty="0" smtClean="0"/>
              <a:t> that have not yet adopted the new idea. </a:t>
            </a:r>
          </a:p>
          <a:p>
            <a:pPr>
              <a:buNone/>
            </a:pPr>
            <a:endParaRPr lang="en-US" dirty="0" smtClean="0"/>
          </a:p>
          <a:p>
            <a:pPr lvl="1"/>
            <a:r>
              <a:rPr lang="en-US" dirty="0" smtClean="0"/>
              <a:t>the probability of not accessing the new idea in period </a:t>
            </a:r>
            <a:r>
              <a:rPr lang="en-US" i="1" dirty="0" smtClean="0"/>
              <a:t>t</a:t>
            </a:r>
            <a:r>
              <a:rPr lang="en-US" dirty="0" smtClean="0"/>
              <a:t>+1 conditional on not having accessed it in period </a:t>
            </a:r>
            <a:r>
              <a:rPr lang="en-US" i="1" dirty="0" smtClean="0"/>
              <a:t>t</a:t>
            </a:r>
            <a:r>
              <a:rPr lang="en-US" dirty="0" smtClean="0"/>
              <a:t>, at location </a:t>
            </a:r>
            <a:r>
              <a:rPr lang="en-US" dirty="0" smtClean="0">
                <a:sym typeface="MT Extra"/>
              </a:rPr>
              <a:t></a:t>
            </a:r>
            <a:r>
              <a:rPr lang="en-US" dirty="0" smtClean="0"/>
              <a:t>’, corresponds to</a:t>
            </a:r>
          </a:p>
          <a:p>
            <a:pPr lvl="1"/>
            <a:endParaRPr lang="en-US" dirty="0" smtClean="0"/>
          </a:p>
          <a:p>
            <a:pPr lvl="1">
              <a:buNone/>
            </a:pPr>
            <a:endParaRPr lang="en-US" dirty="0" smtClean="0"/>
          </a:p>
          <a:p>
            <a:pPr lvl="1"/>
            <a:endParaRPr lang="en-US" dirty="0" smtClean="0"/>
          </a:p>
          <a:p>
            <a:pPr lvl="1">
              <a:buNone/>
            </a:pPr>
            <a:endParaRPr lang="en-US" dirty="0" smtClean="0"/>
          </a:p>
          <a:p>
            <a:pPr lvl="1"/>
            <a:endParaRPr lang="en-US" dirty="0" smtClean="0"/>
          </a:p>
          <a:p>
            <a:pPr lvl="1"/>
            <a:endParaRPr lang="en-US" dirty="0" smtClean="0"/>
          </a:p>
          <a:p>
            <a:pPr lvl="1"/>
            <a:r>
              <a:rPr lang="en-US" dirty="0" smtClean="0"/>
              <a:t>This difference equation allows to characterize a process of diffusion of ideas in space and time.</a:t>
            </a:r>
          </a:p>
          <a:p>
            <a:pPr lvl="1"/>
            <a:r>
              <a:rPr lang="en-US" dirty="0" smtClean="0"/>
              <a:t> Regardless of the initial state, knowledge will disseminate and, asymptotically, reach all points in space and every agent located at each point. </a:t>
            </a:r>
          </a:p>
          <a:p>
            <a:pPr lvl="1"/>
            <a:endParaRPr lang="en-US" dirty="0" smtClean="0"/>
          </a:p>
          <a:p>
            <a:endParaRPr lang="en-US" dirty="0"/>
          </a:p>
        </p:txBody>
      </p:sp>
      <p:sp>
        <p:nvSpPr>
          <p:cNvPr id="4" name="Marcador de Posição do Número do Diapositivo 3"/>
          <p:cNvSpPr>
            <a:spLocks noGrp="1"/>
          </p:cNvSpPr>
          <p:nvPr>
            <p:ph type="sldNum" sz="quarter" idx="12"/>
          </p:nvPr>
        </p:nvSpPr>
        <p:spPr/>
        <p:txBody>
          <a:bodyPr/>
          <a:lstStyle/>
          <a:p>
            <a:fld id="{30432E14-5114-4652-8118-CD504C39BE97}" type="slidenum">
              <a:rPr lang="pt-PT" smtClean="0"/>
              <a:pPr/>
              <a:t>11</a:t>
            </a:fld>
            <a:endParaRPr lang="pt-PT"/>
          </a:p>
        </p:txBody>
      </p:sp>
      <p:sp>
        <p:nvSpPr>
          <p:cNvPr id="6" name="CaixaDeTexto 5"/>
          <p:cNvSpPr txBox="1"/>
          <p:nvPr/>
        </p:nvSpPr>
        <p:spPr>
          <a:xfrm>
            <a:off x="2627784" y="334397"/>
            <a:ext cx="6192688" cy="461665"/>
          </a:xfrm>
          <a:prstGeom prst="rect">
            <a:avLst/>
          </a:prstGeom>
          <a:solidFill>
            <a:schemeClr val="accent3">
              <a:lumMod val="50000"/>
            </a:schemeClr>
          </a:solidFill>
          <a:effectLst/>
          <a:scene3d>
            <a:camera prst="orthographicFront"/>
            <a:lightRig rig="threePt" dir="t"/>
          </a:scene3d>
          <a:sp3d>
            <a:bevelT/>
          </a:sp3d>
        </p:spPr>
        <p:txBody>
          <a:bodyPr wrap="square" rtlCol="0">
            <a:spAutoFit/>
          </a:bodyPr>
          <a:lstStyle/>
          <a:p>
            <a:pPr marL="0" lvl="1"/>
            <a:r>
              <a:rPr lang="en-US" sz="1200" dirty="0" smtClean="0">
                <a:solidFill>
                  <a:schemeClr val="bg2"/>
                </a:solidFill>
              </a:rPr>
              <a:t>Gomes, O. (2012). “Spatiotemporal Modeling in Economics.” </a:t>
            </a:r>
            <a:r>
              <a:rPr lang="en-US" sz="1200" i="1" dirty="0" smtClean="0">
                <a:solidFill>
                  <a:schemeClr val="bg2"/>
                </a:solidFill>
              </a:rPr>
              <a:t>Journal of Applied and Computational Mathematics</a:t>
            </a:r>
            <a:r>
              <a:rPr lang="en-US" sz="1200" dirty="0" smtClean="0">
                <a:solidFill>
                  <a:schemeClr val="bg2"/>
                </a:solidFill>
              </a:rPr>
              <a:t>, vol. 2, issue 2, </a:t>
            </a:r>
            <a:r>
              <a:rPr lang="en-US" sz="1200" dirty="0" err="1" smtClean="0">
                <a:solidFill>
                  <a:schemeClr val="bg2"/>
                </a:solidFill>
              </a:rPr>
              <a:t>doi</a:t>
            </a:r>
            <a:r>
              <a:rPr lang="en-US" sz="1200" dirty="0" smtClean="0">
                <a:solidFill>
                  <a:schemeClr val="bg2"/>
                </a:solidFill>
              </a:rPr>
              <a:t>: 10.4172/2168-9679.1000e128.</a:t>
            </a:r>
          </a:p>
        </p:txBody>
      </p:sp>
      <p:sp>
        <p:nvSpPr>
          <p:cNvPr id="204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483" name="Rectangle 3"/>
          <p:cNvSpPr>
            <a:spLocks noChangeArrowheads="1"/>
          </p:cNvSpPr>
          <p:nvPr/>
        </p:nvSpPr>
        <p:spPr bwMode="auto">
          <a:xfrm>
            <a:off x="0" y="88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PT" sz="1800" b="0" i="0" u="none" strike="noStrike" cap="none" normalizeH="0" baseline="0" smtClean="0">
              <a:ln>
                <a:noFill/>
              </a:ln>
              <a:solidFill>
                <a:schemeClr val="tx1"/>
              </a:solidFill>
              <a:effectLst/>
              <a:latin typeface="Arial" pitchFamily="34" charset="0"/>
              <a:cs typeface="Arial" pitchFamily="34" charset="0"/>
            </a:endParaRPr>
          </a:p>
        </p:txBody>
      </p:sp>
      <p:sp>
        <p:nvSpPr>
          <p:cNvPr id="2048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486" name="Rectangle 6"/>
          <p:cNvSpPr>
            <a:spLocks noChangeArrowheads="1"/>
          </p:cNvSpPr>
          <p:nvPr/>
        </p:nvSpPr>
        <p:spPr bwMode="auto">
          <a:xfrm>
            <a:off x="0" y="88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PT" sz="1800" b="0" i="0" u="none" strike="noStrike" cap="none" normalizeH="0" baseline="0" smtClean="0">
              <a:ln>
                <a:noFill/>
              </a:ln>
              <a:solidFill>
                <a:schemeClr val="tx1"/>
              </a:solidFill>
              <a:effectLst/>
              <a:latin typeface="Arial" pitchFamily="34" charset="0"/>
              <a:cs typeface="Arial" pitchFamily="34" charset="0"/>
            </a:endParaRPr>
          </a:p>
        </p:txBody>
      </p:sp>
      <p:sp>
        <p:nvSpPr>
          <p:cNvPr id="20489"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490" name="Rectangle 10"/>
          <p:cNvSpPr>
            <a:spLocks noChangeArrowheads="1"/>
          </p:cNvSpPr>
          <p:nvPr/>
        </p:nvSpPr>
        <p:spPr bwMode="auto">
          <a:xfrm>
            <a:off x="0" y="88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PT" sz="1800" b="0" i="0" u="none" strike="noStrike" cap="none" normalizeH="0" baseline="0" smtClean="0">
              <a:ln>
                <a:noFill/>
              </a:ln>
              <a:solidFill>
                <a:schemeClr val="tx1"/>
              </a:solidFill>
              <a:effectLst/>
              <a:latin typeface="Arial" pitchFamily="34" charset="0"/>
              <a:cs typeface="Arial" pitchFamily="34" charset="0"/>
            </a:endParaRPr>
          </a:p>
        </p:txBody>
      </p:sp>
      <p:sp>
        <p:nvSpPr>
          <p:cNvPr id="20493"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495"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0494" name="Object 14"/>
          <p:cNvGraphicFramePr>
            <a:graphicFrameLocks noChangeAspect="1"/>
          </p:cNvGraphicFramePr>
          <p:nvPr/>
        </p:nvGraphicFramePr>
        <p:xfrm>
          <a:off x="2123728" y="3933056"/>
          <a:ext cx="4896544" cy="912618"/>
        </p:xfrm>
        <a:graphic>
          <a:graphicData uri="http://schemas.openxmlformats.org/presentationml/2006/ole">
            <p:oleObj spid="_x0000_s20494" name="Equação" r:id="rId3" imgW="2654300" imgH="495300" progId="Equation.3">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268760"/>
            <a:ext cx="8229600" cy="4752528"/>
          </a:xfrm>
        </p:spPr>
        <p:txBody>
          <a:bodyPr>
            <a:normAutofit fontScale="70000" lnSpcReduction="20000"/>
          </a:bodyPr>
          <a:lstStyle/>
          <a:p>
            <a:endParaRPr lang="en-US" dirty="0" smtClean="0"/>
          </a:p>
          <a:p>
            <a:r>
              <a:rPr lang="en-US" dirty="0" smtClean="0"/>
              <a:t>The fundamental information the structure of analysis offers relates the speed of adjustment towards the steady-state of 100% adopters. </a:t>
            </a:r>
          </a:p>
          <a:p>
            <a:endParaRPr lang="en-US" dirty="0" smtClean="0"/>
          </a:p>
          <a:p>
            <a:pPr lvl="1"/>
            <a:r>
              <a:rPr lang="en-US" dirty="0" smtClean="0"/>
              <a:t>As it should be obvious, the more frequent are the meetings among agents (larger </a:t>
            </a:r>
            <a:r>
              <a:rPr lang="en-US" i="1" dirty="0" smtClean="0">
                <a:sym typeface="Symbol"/>
              </a:rPr>
              <a:t></a:t>
            </a:r>
            <a:r>
              <a:rPr lang="en-US" dirty="0" smtClean="0"/>
              <a:t>) and the less localized the diffusion process is (smaller </a:t>
            </a:r>
            <a:r>
              <a:rPr lang="en-US" i="1" dirty="0" smtClean="0">
                <a:sym typeface="Symbol"/>
              </a:rPr>
              <a:t></a:t>
            </a:r>
            <a:r>
              <a:rPr lang="en-US" dirty="0" smtClean="0"/>
              <a:t>), the faster will be the adjustment process.</a:t>
            </a:r>
          </a:p>
          <a:p>
            <a:endParaRPr lang="en-US" dirty="0" smtClean="0"/>
          </a:p>
          <a:p>
            <a:endParaRPr lang="en-US" dirty="0" smtClean="0"/>
          </a:p>
          <a:p>
            <a:r>
              <a:rPr lang="en-US" dirty="0" smtClean="0"/>
              <a:t>The presented model is one viable way of taking together the impact of </a:t>
            </a:r>
            <a:r>
              <a:rPr lang="en-US" dirty="0" smtClean="0">
                <a:solidFill>
                  <a:schemeClr val="accent1"/>
                </a:solidFill>
              </a:rPr>
              <a:t>time </a:t>
            </a:r>
            <a:r>
              <a:rPr lang="en-US" dirty="0" smtClean="0"/>
              <a:t>and </a:t>
            </a:r>
            <a:r>
              <a:rPr lang="en-US" dirty="0" smtClean="0">
                <a:solidFill>
                  <a:schemeClr val="accent1"/>
                </a:solidFill>
              </a:rPr>
              <a:t>space</a:t>
            </a:r>
            <a:r>
              <a:rPr lang="en-US" dirty="0" smtClean="0"/>
              <a:t> when addressing the behavior of economic agents. Obviously, there are many other ways of addressing economics as a spatiotemporal science.</a:t>
            </a:r>
          </a:p>
          <a:p>
            <a:endParaRPr lang="en-US" dirty="0" smtClean="0"/>
          </a:p>
          <a:p>
            <a:r>
              <a:rPr lang="en-US" dirty="0" smtClean="0"/>
              <a:t>A successful adaptation of modeling techniques originating on other sciences to economics requires the capacity to understand the specificity of economic relations, relatively to other processes of interaction one observes in society and in nature.</a:t>
            </a:r>
            <a:endParaRPr lang="pt-PT" dirty="0" smtClean="0"/>
          </a:p>
          <a:p>
            <a:endParaRPr lang="pt-PT" dirty="0" smtClean="0"/>
          </a:p>
        </p:txBody>
      </p:sp>
      <p:sp>
        <p:nvSpPr>
          <p:cNvPr id="4" name="Marcador de Posição do Número do Diapositivo 3"/>
          <p:cNvSpPr>
            <a:spLocks noGrp="1"/>
          </p:cNvSpPr>
          <p:nvPr>
            <p:ph type="sldNum" sz="quarter" idx="12"/>
          </p:nvPr>
        </p:nvSpPr>
        <p:spPr/>
        <p:txBody>
          <a:bodyPr/>
          <a:lstStyle/>
          <a:p>
            <a:fld id="{30432E14-5114-4652-8118-CD504C39BE97}" type="slidenum">
              <a:rPr lang="pt-PT" smtClean="0"/>
              <a:pPr/>
              <a:t>12</a:t>
            </a:fld>
            <a:endParaRPr lang="pt-PT"/>
          </a:p>
        </p:txBody>
      </p:sp>
      <p:sp>
        <p:nvSpPr>
          <p:cNvPr id="5" name="CaixaDeTexto 4"/>
          <p:cNvSpPr txBox="1"/>
          <p:nvPr/>
        </p:nvSpPr>
        <p:spPr>
          <a:xfrm>
            <a:off x="2627784" y="334397"/>
            <a:ext cx="6192688" cy="461665"/>
          </a:xfrm>
          <a:prstGeom prst="rect">
            <a:avLst/>
          </a:prstGeom>
          <a:solidFill>
            <a:schemeClr val="accent3">
              <a:lumMod val="50000"/>
            </a:schemeClr>
          </a:solidFill>
          <a:effectLst/>
          <a:scene3d>
            <a:camera prst="orthographicFront"/>
            <a:lightRig rig="threePt" dir="t"/>
          </a:scene3d>
          <a:sp3d>
            <a:bevelT/>
          </a:sp3d>
        </p:spPr>
        <p:txBody>
          <a:bodyPr wrap="square" rtlCol="0">
            <a:spAutoFit/>
          </a:bodyPr>
          <a:lstStyle/>
          <a:p>
            <a:pPr marL="0" lvl="1"/>
            <a:r>
              <a:rPr lang="en-US" sz="1200" dirty="0" smtClean="0">
                <a:solidFill>
                  <a:schemeClr val="bg2"/>
                </a:solidFill>
              </a:rPr>
              <a:t>Gomes, O. (2012). “Spatiotemporal Modeling in Economics.” </a:t>
            </a:r>
            <a:r>
              <a:rPr lang="en-US" sz="1200" i="1" dirty="0" smtClean="0">
                <a:solidFill>
                  <a:schemeClr val="bg2"/>
                </a:solidFill>
              </a:rPr>
              <a:t>Journal of Applied and Computational Mathematics</a:t>
            </a:r>
            <a:r>
              <a:rPr lang="en-US" sz="1200" dirty="0" smtClean="0">
                <a:solidFill>
                  <a:schemeClr val="bg2"/>
                </a:solidFill>
              </a:rPr>
              <a:t>, vol. 2, issue 2, </a:t>
            </a:r>
            <a:r>
              <a:rPr lang="en-US" sz="1200" dirty="0" err="1" smtClean="0">
                <a:solidFill>
                  <a:schemeClr val="bg2"/>
                </a:solidFill>
              </a:rPr>
              <a:t>doi</a:t>
            </a:r>
            <a:r>
              <a:rPr lang="en-US" sz="1200" dirty="0" smtClean="0">
                <a:solidFill>
                  <a:schemeClr val="bg2"/>
                </a:solidFill>
              </a:rPr>
              <a:t>: 10.4172/2168-9679.1000e128.</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556792"/>
            <a:ext cx="8229600" cy="4608512"/>
          </a:xfrm>
        </p:spPr>
        <p:txBody>
          <a:bodyPr>
            <a:normAutofit fontScale="92500" lnSpcReduction="20000"/>
          </a:bodyPr>
          <a:lstStyle/>
          <a:p>
            <a:r>
              <a:rPr lang="en-US" dirty="0" smtClean="0"/>
              <a:t>The economist Friedrich Von Hayek, to whom it was awarded the Nobel memorial prize in Economic Sciences in 1974, viewed and interpreted the economic system as an entity governed by a </a:t>
            </a:r>
            <a:r>
              <a:rPr lang="en-US" i="1" dirty="0" smtClean="0">
                <a:solidFill>
                  <a:schemeClr val="accent1"/>
                </a:solidFill>
              </a:rPr>
              <a:t>spontaneous order</a:t>
            </a:r>
            <a:r>
              <a:rPr lang="en-US" dirty="0" smtClean="0"/>
              <a:t>.</a:t>
            </a:r>
          </a:p>
          <a:p>
            <a:endParaRPr lang="en-US" dirty="0" smtClean="0"/>
          </a:p>
          <a:p>
            <a:pPr lvl="1"/>
            <a:r>
              <a:rPr lang="en-US" dirty="0" smtClean="0"/>
              <a:t>Such term designates the potential of the market relations to be self-organized, thus not requiring any centralized coordination.</a:t>
            </a:r>
          </a:p>
          <a:p>
            <a:endParaRPr lang="en-US" dirty="0" smtClean="0"/>
          </a:p>
          <a:p>
            <a:pPr lvl="1"/>
            <a:r>
              <a:rPr lang="en-US" dirty="0" smtClean="0"/>
              <a:t>Self-interested agents, pursuing their own goals, will form a spontaneous, hence not planned, network of relations that scientists need to carefully analyze in order to acquire a panoramic and solid understanding on how the economy as a whole truly works.</a:t>
            </a:r>
            <a:endParaRPr lang="pt-PT" dirty="0" smtClean="0"/>
          </a:p>
          <a:p>
            <a:endParaRPr lang="en-US" dirty="0"/>
          </a:p>
        </p:txBody>
      </p:sp>
      <p:sp>
        <p:nvSpPr>
          <p:cNvPr id="4" name="Marcador de Posição do Número do Diapositivo 3"/>
          <p:cNvSpPr>
            <a:spLocks noGrp="1"/>
          </p:cNvSpPr>
          <p:nvPr>
            <p:ph type="sldNum" sz="quarter" idx="12"/>
          </p:nvPr>
        </p:nvSpPr>
        <p:spPr/>
        <p:txBody>
          <a:bodyPr/>
          <a:lstStyle/>
          <a:p>
            <a:fld id="{30432E14-5114-4652-8118-CD504C39BE97}" type="slidenum">
              <a:rPr lang="pt-PT" smtClean="0"/>
              <a:pPr/>
              <a:t>13</a:t>
            </a:fld>
            <a:endParaRPr lang="pt-PT"/>
          </a:p>
        </p:txBody>
      </p:sp>
      <p:sp>
        <p:nvSpPr>
          <p:cNvPr id="6" name="CaixaDeTexto 5"/>
          <p:cNvSpPr txBox="1"/>
          <p:nvPr/>
        </p:nvSpPr>
        <p:spPr>
          <a:xfrm>
            <a:off x="2627784" y="334397"/>
            <a:ext cx="6192688" cy="646331"/>
          </a:xfrm>
          <a:prstGeom prst="rect">
            <a:avLst/>
          </a:prstGeom>
          <a:solidFill>
            <a:srgbClr val="00B0F0"/>
          </a:solidFill>
          <a:effectLst/>
          <a:scene3d>
            <a:camera prst="orthographicFront"/>
            <a:lightRig rig="threePt" dir="t"/>
          </a:scene3d>
          <a:sp3d>
            <a:bevelT/>
          </a:sp3d>
        </p:spPr>
        <p:txBody>
          <a:bodyPr wrap="square" rtlCol="0">
            <a:spAutoFit/>
          </a:bodyPr>
          <a:lstStyle/>
          <a:p>
            <a:pPr marL="0" lvl="1"/>
            <a:r>
              <a:rPr lang="en-US" sz="1200" dirty="0" smtClean="0">
                <a:solidFill>
                  <a:schemeClr val="bg2"/>
                </a:solidFill>
              </a:rPr>
              <a:t>Gomes, O. (2014). “Complex Networks in Macroeconomics: a New Research Frontier.” </a:t>
            </a:r>
            <a:r>
              <a:rPr lang="en-US" sz="1200" i="1" dirty="0" smtClean="0">
                <a:solidFill>
                  <a:schemeClr val="bg2"/>
                </a:solidFill>
              </a:rPr>
              <a:t>Journal of Applied and Computational Mathematics</a:t>
            </a:r>
            <a:r>
              <a:rPr lang="en-US" sz="1200" dirty="0" smtClean="0">
                <a:solidFill>
                  <a:schemeClr val="bg2"/>
                </a:solidFill>
              </a:rPr>
              <a:t>, volume 3, issue 3, </a:t>
            </a:r>
            <a:r>
              <a:rPr lang="en-US" sz="1200" dirty="0" err="1" smtClean="0">
                <a:solidFill>
                  <a:schemeClr val="bg2"/>
                </a:solidFill>
              </a:rPr>
              <a:t>doi</a:t>
            </a:r>
            <a:r>
              <a:rPr lang="en-US" sz="1200" dirty="0" smtClean="0">
                <a:solidFill>
                  <a:schemeClr val="bg2"/>
                </a:solidFill>
              </a:rPr>
              <a:t>: 10.4172/2168-9679.1000e138.</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340768"/>
            <a:ext cx="8229600" cy="4983832"/>
          </a:xfrm>
        </p:spPr>
        <p:txBody>
          <a:bodyPr>
            <a:normAutofit fontScale="70000" lnSpcReduction="20000"/>
          </a:bodyPr>
          <a:lstStyle/>
          <a:p>
            <a:endParaRPr lang="en-US" dirty="0" smtClean="0"/>
          </a:p>
          <a:p>
            <a:r>
              <a:rPr lang="en-US" dirty="0" smtClean="0"/>
              <a:t>Despite the advancements on other sciences, </a:t>
            </a:r>
            <a:r>
              <a:rPr lang="en-US" dirty="0" err="1" smtClean="0"/>
              <a:t>e.g</a:t>
            </a:r>
            <a:r>
              <a:rPr lang="en-US" dirty="0" smtClean="0"/>
              <a:t>, biology or physics, concerning the study of network relations, economics has resisted to adopt </a:t>
            </a:r>
            <a:r>
              <a:rPr lang="en-US" dirty="0" smtClean="0">
                <a:solidFill>
                  <a:schemeClr val="accent1"/>
                </a:solidFill>
              </a:rPr>
              <a:t>network analysis </a:t>
            </a:r>
            <a:r>
              <a:rPr lang="en-US" dirty="0" smtClean="0"/>
              <a:t>as a central instrument for its research.</a:t>
            </a:r>
          </a:p>
          <a:p>
            <a:endParaRPr lang="en-US" dirty="0" smtClean="0"/>
          </a:p>
          <a:p>
            <a:r>
              <a:rPr lang="en-US" dirty="0" smtClean="0"/>
              <a:t>Economists seem to be fully satisfied with the explanatory power of the representative agent benchmark model, and use it to the exhaustion to address every possible issue.</a:t>
            </a:r>
          </a:p>
          <a:p>
            <a:endParaRPr lang="en-US" dirty="0" smtClean="0"/>
          </a:p>
          <a:p>
            <a:r>
              <a:rPr lang="en-US" dirty="0" smtClean="0"/>
              <a:t>Under fully rational </a:t>
            </a:r>
            <a:r>
              <a:rPr lang="en-US" dirty="0" smtClean="0">
                <a:solidFill>
                  <a:schemeClr val="accent1"/>
                </a:solidFill>
              </a:rPr>
              <a:t>representative agent models</a:t>
            </a:r>
            <a:r>
              <a:rPr lang="en-US" dirty="0" smtClean="0"/>
              <a:t>, the macro economy could be characterized taking the behavior of a single average agent, who consequently would be a central planner. </a:t>
            </a:r>
          </a:p>
          <a:p>
            <a:endParaRPr lang="en-US" dirty="0" smtClean="0"/>
          </a:p>
          <a:p>
            <a:r>
              <a:rPr lang="en-US" dirty="0" smtClean="0"/>
              <a:t> In such a worldview, the difference between micro and macro analysis would be just a matter of scale.</a:t>
            </a:r>
          </a:p>
          <a:p>
            <a:endParaRPr lang="en-US" dirty="0" smtClean="0"/>
          </a:p>
          <a:p>
            <a:r>
              <a:rPr lang="en-US" dirty="0" smtClean="0"/>
              <a:t>A</a:t>
            </a:r>
            <a:r>
              <a:rPr lang="en-US" dirty="0" smtClean="0">
                <a:solidFill>
                  <a:schemeClr val="accent1"/>
                </a:solidFill>
              </a:rPr>
              <a:t> fallacy of composition </a:t>
            </a:r>
            <a:r>
              <a:rPr lang="en-US" dirty="0" smtClean="0"/>
              <a:t>emerges from the above </a:t>
            </a:r>
            <a:r>
              <a:rPr lang="en-US" dirty="0" smtClean="0"/>
              <a:t>argument. </a:t>
            </a:r>
            <a:r>
              <a:rPr lang="en-US" dirty="0" smtClean="0"/>
              <a:t>In most scenarios, the whole is far from being just the sum of its constituent parts, and it is precisely this simple observation that is leading to a gradual but firm paradigm shift in economics. </a:t>
            </a:r>
            <a:endParaRPr lang="pt-PT" dirty="0" smtClean="0"/>
          </a:p>
          <a:p>
            <a:endParaRPr lang="en-US" dirty="0" smtClean="0"/>
          </a:p>
          <a:p>
            <a:endParaRPr lang="en-US" dirty="0" smtClean="0"/>
          </a:p>
          <a:p>
            <a:endParaRPr lang="en-US" dirty="0"/>
          </a:p>
        </p:txBody>
      </p:sp>
      <p:sp>
        <p:nvSpPr>
          <p:cNvPr id="4" name="Marcador de Posição do Número do Diapositivo 3"/>
          <p:cNvSpPr>
            <a:spLocks noGrp="1"/>
          </p:cNvSpPr>
          <p:nvPr>
            <p:ph type="sldNum" sz="quarter" idx="12"/>
          </p:nvPr>
        </p:nvSpPr>
        <p:spPr/>
        <p:txBody>
          <a:bodyPr/>
          <a:lstStyle/>
          <a:p>
            <a:fld id="{30432E14-5114-4652-8118-CD504C39BE97}" type="slidenum">
              <a:rPr lang="pt-PT" smtClean="0"/>
              <a:pPr/>
              <a:t>14</a:t>
            </a:fld>
            <a:endParaRPr lang="pt-PT"/>
          </a:p>
        </p:txBody>
      </p:sp>
      <p:sp>
        <p:nvSpPr>
          <p:cNvPr id="5" name="CaixaDeTexto 4"/>
          <p:cNvSpPr txBox="1"/>
          <p:nvPr/>
        </p:nvSpPr>
        <p:spPr>
          <a:xfrm>
            <a:off x="2627784" y="334397"/>
            <a:ext cx="6192688" cy="646331"/>
          </a:xfrm>
          <a:prstGeom prst="rect">
            <a:avLst/>
          </a:prstGeom>
          <a:solidFill>
            <a:srgbClr val="00B0F0"/>
          </a:solidFill>
          <a:effectLst/>
          <a:scene3d>
            <a:camera prst="orthographicFront"/>
            <a:lightRig rig="threePt" dir="t"/>
          </a:scene3d>
          <a:sp3d>
            <a:bevelT/>
          </a:sp3d>
        </p:spPr>
        <p:txBody>
          <a:bodyPr wrap="square" rtlCol="0">
            <a:spAutoFit/>
          </a:bodyPr>
          <a:lstStyle/>
          <a:p>
            <a:pPr marL="0" lvl="1"/>
            <a:r>
              <a:rPr lang="en-US" sz="1200" dirty="0" smtClean="0">
                <a:solidFill>
                  <a:schemeClr val="bg2"/>
                </a:solidFill>
              </a:rPr>
              <a:t>Gomes, O. (2014). “Complex Networks in Macroeconomics: a New Research Frontier.” </a:t>
            </a:r>
            <a:r>
              <a:rPr lang="en-US" sz="1200" i="1" dirty="0" smtClean="0">
                <a:solidFill>
                  <a:schemeClr val="bg2"/>
                </a:solidFill>
              </a:rPr>
              <a:t>Journal of Applied and Computational Mathematics</a:t>
            </a:r>
            <a:r>
              <a:rPr lang="en-US" sz="1200" dirty="0" smtClean="0">
                <a:solidFill>
                  <a:schemeClr val="bg2"/>
                </a:solidFill>
              </a:rPr>
              <a:t>, volume 3, issue 3, </a:t>
            </a:r>
            <a:r>
              <a:rPr lang="en-US" sz="1200" dirty="0" err="1" smtClean="0">
                <a:solidFill>
                  <a:schemeClr val="bg2"/>
                </a:solidFill>
              </a:rPr>
              <a:t>doi</a:t>
            </a:r>
            <a:r>
              <a:rPr lang="en-US" sz="1200" dirty="0" smtClean="0">
                <a:solidFill>
                  <a:schemeClr val="bg2"/>
                </a:solidFill>
              </a:rPr>
              <a:t>: 10.4172/2168-9679.1000e138.</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196752"/>
            <a:ext cx="8229600" cy="5127848"/>
          </a:xfrm>
        </p:spPr>
        <p:txBody>
          <a:bodyPr>
            <a:normAutofit fontScale="77500" lnSpcReduction="20000"/>
          </a:bodyPr>
          <a:lstStyle/>
          <a:p>
            <a:endParaRPr lang="en-US" dirty="0" smtClean="0"/>
          </a:p>
          <a:p>
            <a:endParaRPr lang="en-US" dirty="0" smtClean="0"/>
          </a:p>
          <a:p>
            <a:r>
              <a:rPr lang="en-US" dirty="0" err="1" smtClean="0"/>
              <a:t>Tesfatsion</a:t>
            </a:r>
            <a:r>
              <a:rPr lang="en-US" dirty="0" smtClean="0"/>
              <a:t> (2006), </a:t>
            </a:r>
            <a:r>
              <a:rPr lang="en-US" dirty="0" err="1" smtClean="0"/>
              <a:t>Delli</a:t>
            </a:r>
            <a:r>
              <a:rPr lang="en-US" dirty="0" smtClean="0"/>
              <a:t> </a:t>
            </a:r>
            <a:r>
              <a:rPr lang="en-US" dirty="0" err="1" smtClean="0"/>
              <a:t>Gatti</a:t>
            </a:r>
            <a:r>
              <a:rPr lang="en-US" dirty="0" smtClean="0"/>
              <a:t> </a:t>
            </a:r>
            <a:r>
              <a:rPr lang="en-US" i="1" dirty="0" smtClean="0"/>
              <a:t>et al.</a:t>
            </a:r>
            <a:r>
              <a:rPr lang="en-US" dirty="0" smtClean="0"/>
              <a:t> (2010), </a:t>
            </a:r>
            <a:r>
              <a:rPr lang="en-US" dirty="0" err="1" smtClean="0"/>
              <a:t>Kirman</a:t>
            </a:r>
            <a:r>
              <a:rPr lang="en-US" dirty="0" smtClean="0"/>
              <a:t> (2012), </a:t>
            </a:r>
            <a:r>
              <a:rPr lang="en-US" dirty="0" err="1" smtClean="0"/>
              <a:t>Bargigli</a:t>
            </a:r>
            <a:r>
              <a:rPr lang="en-US" dirty="0" smtClean="0"/>
              <a:t> and </a:t>
            </a:r>
            <a:r>
              <a:rPr lang="en-US" dirty="0" err="1" smtClean="0"/>
              <a:t>Tedeschi</a:t>
            </a:r>
            <a:r>
              <a:rPr lang="en-US" dirty="0" smtClean="0"/>
              <a:t> (2014): </a:t>
            </a:r>
            <a:r>
              <a:rPr lang="en-US" dirty="0" smtClean="0">
                <a:solidFill>
                  <a:schemeClr val="accent1"/>
                </a:solidFill>
              </a:rPr>
              <a:t>the macro economy is a complex adaptive network</a:t>
            </a:r>
            <a:r>
              <a:rPr lang="en-US" dirty="0" smtClean="0"/>
              <a:t>, where the same micro units might generate different macro outcomes in response to different patterns of interaction. </a:t>
            </a:r>
          </a:p>
          <a:p>
            <a:endParaRPr lang="en-US" dirty="0" smtClean="0"/>
          </a:p>
          <a:p>
            <a:r>
              <a:rPr lang="en-US" dirty="0" smtClean="0"/>
              <a:t>Economic relations are no longer seen as being mechanical; instead, they are the result of strategic interaction by agents who meet locally, leading to </a:t>
            </a:r>
            <a:r>
              <a:rPr lang="en-US" dirty="0" smtClean="0">
                <a:solidFill>
                  <a:schemeClr val="accent1"/>
                </a:solidFill>
              </a:rPr>
              <a:t>unrepeatable complex outcomes and out-of-equilibrium dynamics</a:t>
            </a:r>
            <a:r>
              <a:rPr lang="en-US" dirty="0" smtClean="0"/>
              <a:t>.</a:t>
            </a:r>
          </a:p>
          <a:p>
            <a:endParaRPr lang="en-US" dirty="0" smtClean="0"/>
          </a:p>
          <a:p>
            <a:endParaRPr lang="en-US" dirty="0" smtClean="0"/>
          </a:p>
          <a:p>
            <a:r>
              <a:rPr lang="en-US" dirty="0" smtClean="0"/>
              <a:t>A complexity approach allows for replacing a strict view of rationality by a series of behavioral characteristics one encounters in the real world, namely </a:t>
            </a:r>
            <a:r>
              <a:rPr lang="en-US" dirty="0" smtClean="0">
                <a:solidFill>
                  <a:schemeClr val="accent1"/>
                </a:solidFill>
              </a:rPr>
              <a:t>deliberate experimentation</a:t>
            </a:r>
            <a:r>
              <a:rPr lang="en-US" dirty="0" smtClean="0"/>
              <a:t>, </a:t>
            </a:r>
            <a:r>
              <a:rPr lang="en-US" dirty="0" smtClean="0">
                <a:solidFill>
                  <a:schemeClr val="accent1"/>
                </a:solidFill>
              </a:rPr>
              <a:t>learning from experience </a:t>
            </a:r>
            <a:r>
              <a:rPr lang="en-US" dirty="0" smtClean="0"/>
              <a:t>or the </a:t>
            </a:r>
            <a:r>
              <a:rPr lang="en-US" dirty="0" smtClean="0">
                <a:solidFill>
                  <a:schemeClr val="accent1"/>
                </a:solidFill>
              </a:rPr>
              <a:t>ability to adapt to existing social interaction patterns and norms</a:t>
            </a:r>
            <a:r>
              <a:rPr lang="en-US" dirty="0" smtClean="0"/>
              <a:t>.</a:t>
            </a:r>
            <a:endParaRPr lang="pt-PT" dirty="0" smtClean="0"/>
          </a:p>
          <a:p>
            <a:pPr>
              <a:buNone/>
            </a:pPr>
            <a:r>
              <a:rPr lang="en-US" dirty="0" smtClean="0"/>
              <a:t> </a:t>
            </a:r>
          </a:p>
          <a:p>
            <a:endParaRPr lang="en-US" dirty="0" smtClean="0"/>
          </a:p>
          <a:p>
            <a:endParaRPr lang="pt-PT" dirty="0" smtClean="0"/>
          </a:p>
          <a:p>
            <a:endParaRPr lang="en-US" dirty="0"/>
          </a:p>
        </p:txBody>
      </p:sp>
      <p:sp>
        <p:nvSpPr>
          <p:cNvPr id="4" name="Marcador de Posição do Número do Diapositivo 3"/>
          <p:cNvSpPr>
            <a:spLocks noGrp="1"/>
          </p:cNvSpPr>
          <p:nvPr>
            <p:ph type="sldNum" sz="quarter" idx="12"/>
          </p:nvPr>
        </p:nvSpPr>
        <p:spPr/>
        <p:txBody>
          <a:bodyPr/>
          <a:lstStyle/>
          <a:p>
            <a:fld id="{30432E14-5114-4652-8118-CD504C39BE97}" type="slidenum">
              <a:rPr lang="pt-PT" smtClean="0"/>
              <a:pPr/>
              <a:t>15</a:t>
            </a:fld>
            <a:endParaRPr lang="pt-PT"/>
          </a:p>
        </p:txBody>
      </p:sp>
      <p:sp>
        <p:nvSpPr>
          <p:cNvPr id="5" name="CaixaDeTexto 4"/>
          <p:cNvSpPr txBox="1"/>
          <p:nvPr/>
        </p:nvSpPr>
        <p:spPr>
          <a:xfrm>
            <a:off x="2627784" y="334397"/>
            <a:ext cx="6192688" cy="646331"/>
          </a:xfrm>
          <a:prstGeom prst="rect">
            <a:avLst/>
          </a:prstGeom>
          <a:solidFill>
            <a:srgbClr val="00B0F0"/>
          </a:solidFill>
          <a:effectLst/>
          <a:scene3d>
            <a:camera prst="orthographicFront"/>
            <a:lightRig rig="threePt" dir="t"/>
          </a:scene3d>
          <a:sp3d>
            <a:bevelT/>
          </a:sp3d>
        </p:spPr>
        <p:txBody>
          <a:bodyPr wrap="square" rtlCol="0">
            <a:spAutoFit/>
          </a:bodyPr>
          <a:lstStyle/>
          <a:p>
            <a:pPr marL="0" lvl="1"/>
            <a:r>
              <a:rPr lang="en-US" sz="1200" dirty="0" smtClean="0">
                <a:solidFill>
                  <a:schemeClr val="bg2"/>
                </a:solidFill>
              </a:rPr>
              <a:t>Gomes, O. (2014). “Complex Networks in Macroeconomics: a New Research Frontier.” </a:t>
            </a:r>
            <a:r>
              <a:rPr lang="en-US" sz="1200" i="1" dirty="0" smtClean="0">
                <a:solidFill>
                  <a:schemeClr val="bg2"/>
                </a:solidFill>
              </a:rPr>
              <a:t>Journal of Applied and Computational Mathematics</a:t>
            </a:r>
            <a:r>
              <a:rPr lang="en-US" sz="1200" dirty="0" smtClean="0">
                <a:solidFill>
                  <a:schemeClr val="bg2"/>
                </a:solidFill>
              </a:rPr>
              <a:t>, volume 3, issue 3, </a:t>
            </a:r>
            <a:r>
              <a:rPr lang="en-US" sz="1200" dirty="0" err="1" smtClean="0">
                <a:solidFill>
                  <a:schemeClr val="bg2"/>
                </a:solidFill>
              </a:rPr>
              <a:t>doi</a:t>
            </a:r>
            <a:r>
              <a:rPr lang="en-US" sz="1200" dirty="0" smtClean="0">
                <a:solidFill>
                  <a:schemeClr val="bg2"/>
                </a:solidFill>
              </a:rPr>
              <a:t>: 10.4172/2168-9679.1000e138.</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196752"/>
            <a:ext cx="8229600" cy="5127848"/>
          </a:xfrm>
        </p:spPr>
        <p:txBody>
          <a:bodyPr>
            <a:normAutofit fontScale="70000" lnSpcReduction="20000"/>
          </a:bodyPr>
          <a:lstStyle/>
          <a:p>
            <a:r>
              <a:rPr lang="en-US" dirty="0" smtClean="0"/>
              <a:t>The literature on </a:t>
            </a:r>
            <a:r>
              <a:rPr lang="en-US" dirty="0" smtClean="0">
                <a:solidFill>
                  <a:schemeClr val="accent1"/>
                </a:solidFill>
              </a:rPr>
              <a:t>complex networks </a:t>
            </a:r>
            <a:r>
              <a:rPr lang="en-US" dirty="0" smtClean="0"/>
              <a:t>apparently provides a meaningful setting to study patterns of collective behavior as the ones economic relations involve. </a:t>
            </a:r>
          </a:p>
          <a:p>
            <a:endParaRPr lang="en-US" dirty="0" smtClean="0"/>
          </a:p>
          <a:p>
            <a:r>
              <a:rPr lang="en-US" dirty="0" smtClean="0"/>
              <a:t>Economic networks are truly complex:</a:t>
            </a:r>
          </a:p>
          <a:p>
            <a:endParaRPr lang="en-US" dirty="0" smtClean="0"/>
          </a:p>
          <a:p>
            <a:pPr marL="880110" lvl="1" indent="-514350">
              <a:buFont typeface="+mj-lt"/>
              <a:buAutoNum type="arabicPeriod"/>
            </a:pPr>
            <a:r>
              <a:rPr lang="en-US" dirty="0" smtClean="0"/>
              <a:t>links may acquire many different shapes, e.g., they can be undirected or directed, they might represent strong or weak ties between two units, and the strength of the connections they represent is likely to change over time.</a:t>
            </a:r>
          </a:p>
          <a:p>
            <a:pPr marL="880110" lvl="1" indent="-514350">
              <a:buFont typeface="+mj-lt"/>
              <a:buAutoNum type="arabicPeriod"/>
            </a:pPr>
            <a:endParaRPr lang="en-US" dirty="0" smtClean="0"/>
          </a:p>
          <a:p>
            <a:pPr marL="880110" lvl="1" indent="-514350">
              <a:buFont typeface="+mj-lt"/>
              <a:buAutoNum type="arabicPeriod"/>
            </a:pPr>
            <a:r>
              <a:rPr lang="en-US" dirty="0" smtClean="0"/>
              <a:t>some peculiar and well known complex network forms are well suited to address economic issues, namely, those that relate to </a:t>
            </a:r>
            <a:r>
              <a:rPr lang="en-US" dirty="0" smtClean="0">
                <a:solidFill>
                  <a:schemeClr val="accent1"/>
                </a:solidFill>
              </a:rPr>
              <a:t>small-world networks </a:t>
            </a:r>
            <a:r>
              <a:rPr lang="en-US" dirty="0" smtClean="0"/>
              <a:t>and </a:t>
            </a:r>
            <a:r>
              <a:rPr lang="en-US" dirty="0" smtClean="0">
                <a:solidFill>
                  <a:schemeClr val="accent1"/>
                </a:solidFill>
              </a:rPr>
              <a:t>scale-free networks</a:t>
            </a:r>
            <a:r>
              <a:rPr lang="en-US" dirty="0" smtClean="0"/>
              <a:t>.</a:t>
            </a:r>
          </a:p>
          <a:p>
            <a:pPr marL="880110" lvl="1" indent="-514350">
              <a:buFont typeface="+mj-lt"/>
              <a:buAutoNum type="arabicPeriod"/>
            </a:pPr>
            <a:endParaRPr lang="en-US" dirty="0" smtClean="0"/>
          </a:p>
          <a:p>
            <a:pPr marL="880110" lvl="1" indent="-514350">
              <a:buFont typeface="+mj-lt"/>
              <a:buAutoNum type="arabicPeriod"/>
            </a:pPr>
            <a:r>
              <a:rPr lang="en-US" dirty="0" smtClean="0"/>
              <a:t>economic networks are, </a:t>
            </a:r>
            <a:r>
              <a:rPr lang="en-US" dirty="0" smtClean="0"/>
              <a:t>in </a:t>
            </a:r>
            <a:r>
              <a:rPr lang="en-US" dirty="0" smtClean="0"/>
              <a:t>their essence, dynamic, in the sense they involve relations between agents that adapt their behavior, learn and form expectations on future events.</a:t>
            </a:r>
            <a:r>
              <a:rPr lang="pt-PT" dirty="0" smtClean="0"/>
              <a:t> </a:t>
            </a:r>
          </a:p>
          <a:p>
            <a:pPr marL="880110" lvl="1" indent="-514350">
              <a:buFont typeface="+mj-lt"/>
              <a:buAutoNum type="arabicPeriod"/>
            </a:pPr>
            <a:endParaRPr lang="pt-PT" dirty="0" smtClean="0"/>
          </a:p>
          <a:p>
            <a:pPr marL="880110" lvl="1" indent="-514350">
              <a:buFont typeface="+mj-lt"/>
              <a:buAutoNum type="arabicPeriod"/>
            </a:pPr>
            <a:r>
              <a:rPr lang="en-US" dirty="0" smtClean="0"/>
              <a:t>economic agents interact locally, i.e., they seldom have an overall and integrated view of the whole of the relevant economic relations; furthermore, their actions are inherently strategic. </a:t>
            </a:r>
            <a:endParaRPr lang="pt-PT" dirty="0" smtClean="0"/>
          </a:p>
          <a:p>
            <a:pPr marL="880110" lvl="1" indent="-514350">
              <a:buFont typeface="+mj-lt"/>
              <a:buAutoNum type="arabicPeriod"/>
            </a:pPr>
            <a:endParaRPr lang="pt-PT" dirty="0" smtClean="0"/>
          </a:p>
          <a:p>
            <a:pPr marL="880110" lvl="1" indent="-514350">
              <a:buFont typeface="+mj-lt"/>
              <a:buAutoNum type="arabicPeriod"/>
            </a:pPr>
            <a:endParaRPr lang="en-US" dirty="0" smtClean="0"/>
          </a:p>
          <a:p>
            <a:pPr marL="880110" lvl="1" indent="-514350">
              <a:buFont typeface="+mj-lt"/>
              <a:buAutoNum type="arabicPeriod"/>
            </a:pPr>
            <a:endParaRPr lang="en-US" dirty="0" smtClean="0"/>
          </a:p>
          <a:p>
            <a:endParaRPr lang="en-US" dirty="0"/>
          </a:p>
        </p:txBody>
      </p:sp>
      <p:sp>
        <p:nvSpPr>
          <p:cNvPr id="4" name="Marcador de Posição do Número do Diapositivo 3"/>
          <p:cNvSpPr>
            <a:spLocks noGrp="1"/>
          </p:cNvSpPr>
          <p:nvPr>
            <p:ph type="sldNum" sz="quarter" idx="12"/>
          </p:nvPr>
        </p:nvSpPr>
        <p:spPr/>
        <p:txBody>
          <a:bodyPr/>
          <a:lstStyle/>
          <a:p>
            <a:fld id="{30432E14-5114-4652-8118-CD504C39BE97}" type="slidenum">
              <a:rPr lang="pt-PT" smtClean="0"/>
              <a:pPr/>
              <a:t>16</a:t>
            </a:fld>
            <a:endParaRPr lang="pt-PT"/>
          </a:p>
        </p:txBody>
      </p:sp>
      <p:sp>
        <p:nvSpPr>
          <p:cNvPr id="5" name="CaixaDeTexto 4"/>
          <p:cNvSpPr txBox="1"/>
          <p:nvPr/>
        </p:nvSpPr>
        <p:spPr>
          <a:xfrm>
            <a:off x="2627784" y="334397"/>
            <a:ext cx="6192688" cy="646331"/>
          </a:xfrm>
          <a:prstGeom prst="rect">
            <a:avLst/>
          </a:prstGeom>
          <a:solidFill>
            <a:srgbClr val="00B0F0"/>
          </a:solidFill>
          <a:effectLst/>
          <a:scene3d>
            <a:camera prst="orthographicFront"/>
            <a:lightRig rig="threePt" dir="t"/>
          </a:scene3d>
          <a:sp3d>
            <a:bevelT/>
          </a:sp3d>
        </p:spPr>
        <p:txBody>
          <a:bodyPr wrap="square" rtlCol="0">
            <a:spAutoFit/>
          </a:bodyPr>
          <a:lstStyle/>
          <a:p>
            <a:pPr marL="0" lvl="1"/>
            <a:r>
              <a:rPr lang="en-US" sz="1200" dirty="0" smtClean="0">
                <a:solidFill>
                  <a:schemeClr val="bg2"/>
                </a:solidFill>
              </a:rPr>
              <a:t>Gomes, O. (2014). “Complex Networks in Macroeconomics: a New Research Frontier.” </a:t>
            </a:r>
            <a:r>
              <a:rPr lang="en-US" sz="1200" i="1" dirty="0" smtClean="0">
                <a:solidFill>
                  <a:schemeClr val="bg2"/>
                </a:solidFill>
              </a:rPr>
              <a:t>Journal of Applied and Computational Mathematics</a:t>
            </a:r>
            <a:r>
              <a:rPr lang="en-US" sz="1200" dirty="0" smtClean="0">
                <a:solidFill>
                  <a:schemeClr val="bg2"/>
                </a:solidFill>
              </a:rPr>
              <a:t>, volume 3, issue 3, </a:t>
            </a:r>
            <a:r>
              <a:rPr lang="en-US" sz="1200" dirty="0" err="1" smtClean="0">
                <a:solidFill>
                  <a:schemeClr val="bg2"/>
                </a:solidFill>
              </a:rPr>
              <a:t>doi</a:t>
            </a:r>
            <a:r>
              <a:rPr lang="en-US" sz="1200" dirty="0" smtClean="0">
                <a:solidFill>
                  <a:schemeClr val="bg2"/>
                </a:solidFill>
              </a:rPr>
              <a:t>: 10.4172/2168-9679.1000e138.</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412776"/>
            <a:ext cx="8229600" cy="4911824"/>
          </a:xfrm>
        </p:spPr>
        <p:txBody>
          <a:bodyPr>
            <a:normAutofit fontScale="62500" lnSpcReduction="20000"/>
          </a:bodyPr>
          <a:lstStyle/>
          <a:p>
            <a:endParaRPr lang="en-US" dirty="0" smtClean="0"/>
          </a:p>
          <a:p>
            <a:r>
              <a:rPr lang="en-US" dirty="0" smtClean="0"/>
              <a:t>So </a:t>
            </a:r>
            <a:r>
              <a:rPr lang="en-US" dirty="0" smtClean="0"/>
              <a:t>far, the models on complex networks have approached essentially two topics: </a:t>
            </a:r>
          </a:p>
          <a:p>
            <a:pPr>
              <a:buNone/>
            </a:pPr>
            <a:endParaRPr lang="en-US" dirty="0" smtClean="0"/>
          </a:p>
          <a:p>
            <a:pPr lvl="1"/>
            <a:r>
              <a:rPr lang="en-US" dirty="0" smtClean="0"/>
              <a:t>(</a:t>
            </a:r>
            <a:r>
              <a:rPr lang="en-US" i="1" dirty="0" err="1" smtClean="0"/>
              <a:t>i</a:t>
            </a:r>
            <a:r>
              <a:rPr lang="en-US" dirty="0" smtClean="0"/>
              <a:t>) Financial contagion. Financial networks allow for studying credit markets and asset markets. The nodes will correspond to the investors and the links will represent credit-debit relations; </a:t>
            </a:r>
          </a:p>
          <a:p>
            <a:pPr lvl="1"/>
            <a:endParaRPr lang="en-US" dirty="0" smtClean="0"/>
          </a:p>
          <a:p>
            <a:pPr lvl="1"/>
            <a:r>
              <a:rPr lang="en-US" dirty="0" smtClean="0"/>
              <a:t>(</a:t>
            </a:r>
            <a:r>
              <a:rPr lang="en-US" i="1" dirty="0" smtClean="0"/>
              <a:t>ii</a:t>
            </a:r>
            <a:r>
              <a:rPr lang="en-US" dirty="0" smtClean="0"/>
              <a:t>) The organization of decentralized markets of goods and services. In these, nodes represent buyers and sellers and the market structure evolves endogenously given the specific links that the interaction in the network allows for.</a:t>
            </a:r>
          </a:p>
          <a:p>
            <a:pPr>
              <a:buNone/>
            </a:pPr>
            <a:endParaRPr lang="en-US" dirty="0" smtClean="0"/>
          </a:p>
          <a:p>
            <a:endParaRPr lang="en-US" dirty="0" smtClean="0"/>
          </a:p>
          <a:p>
            <a:r>
              <a:rPr lang="en-US" dirty="0" smtClean="0"/>
              <a:t>In synthesis, one might say that recent literature on the structure and dynamics of complex networks, both the theoretical contributions and the applications to fields that range from engineering to medicine, are paving the way for a new kind of science, less centered on optimal or efficient decisions and more focused on concrete and observable patterns of interaction. </a:t>
            </a:r>
          </a:p>
          <a:p>
            <a:endParaRPr lang="en-US" dirty="0" smtClean="0"/>
          </a:p>
          <a:p>
            <a:r>
              <a:rPr lang="en-US" dirty="0" smtClean="0"/>
              <a:t>A better understanding of interaction processes is particularly vital in </a:t>
            </a:r>
            <a:r>
              <a:rPr lang="en-US" dirty="0" smtClean="0"/>
              <a:t>macroeconomics</a:t>
            </a:r>
            <a:r>
              <a:rPr lang="en-US" dirty="0" smtClean="0"/>
              <a:t>.</a:t>
            </a:r>
            <a:endParaRPr lang="pt-PT" dirty="0" smtClean="0"/>
          </a:p>
          <a:p>
            <a:pPr>
              <a:buNone/>
            </a:pPr>
            <a:endParaRPr lang="pt-PT" dirty="0" smtClean="0"/>
          </a:p>
        </p:txBody>
      </p:sp>
      <p:sp>
        <p:nvSpPr>
          <p:cNvPr id="4" name="Marcador de Posição do Número do Diapositivo 3"/>
          <p:cNvSpPr>
            <a:spLocks noGrp="1"/>
          </p:cNvSpPr>
          <p:nvPr>
            <p:ph type="sldNum" sz="quarter" idx="12"/>
          </p:nvPr>
        </p:nvSpPr>
        <p:spPr/>
        <p:txBody>
          <a:bodyPr/>
          <a:lstStyle/>
          <a:p>
            <a:fld id="{30432E14-5114-4652-8118-CD504C39BE97}" type="slidenum">
              <a:rPr lang="pt-PT" smtClean="0"/>
              <a:pPr/>
              <a:t>17</a:t>
            </a:fld>
            <a:endParaRPr lang="pt-PT"/>
          </a:p>
        </p:txBody>
      </p:sp>
      <p:sp>
        <p:nvSpPr>
          <p:cNvPr id="5" name="CaixaDeTexto 4"/>
          <p:cNvSpPr txBox="1"/>
          <p:nvPr/>
        </p:nvSpPr>
        <p:spPr>
          <a:xfrm>
            <a:off x="2627784" y="334397"/>
            <a:ext cx="6192688" cy="646331"/>
          </a:xfrm>
          <a:prstGeom prst="rect">
            <a:avLst/>
          </a:prstGeom>
          <a:solidFill>
            <a:srgbClr val="00B0F0"/>
          </a:solidFill>
          <a:effectLst/>
          <a:scene3d>
            <a:camera prst="orthographicFront"/>
            <a:lightRig rig="threePt" dir="t"/>
          </a:scene3d>
          <a:sp3d>
            <a:bevelT/>
          </a:sp3d>
        </p:spPr>
        <p:txBody>
          <a:bodyPr wrap="square" rtlCol="0">
            <a:spAutoFit/>
          </a:bodyPr>
          <a:lstStyle/>
          <a:p>
            <a:pPr marL="0" lvl="1"/>
            <a:r>
              <a:rPr lang="en-US" sz="1200" dirty="0" smtClean="0">
                <a:solidFill>
                  <a:schemeClr val="bg2"/>
                </a:solidFill>
              </a:rPr>
              <a:t>Gomes, O. (2014). “Complex Networks in Macroeconomics: a New Research Frontier.” </a:t>
            </a:r>
            <a:r>
              <a:rPr lang="en-US" sz="1200" i="1" dirty="0" smtClean="0">
                <a:solidFill>
                  <a:schemeClr val="bg2"/>
                </a:solidFill>
              </a:rPr>
              <a:t>Journal of Applied and Computational Mathematics</a:t>
            </a:r>
            <a:r>
              <a:rPr lang="en-US" sz="1200" dirty="0" smtClean="0">
                <a:solidFill>
                  <a:schemeClr val="bg2"/>
                </a:solidFill>
              </a:rPr>
              <a:t>, volume 3, issue 3, </a:t>
            </a:r>
            <a:r>
              <a:rPr lang="en-US" sz="1200" dirty="0" err="1" smtClean="0">
                <a:solidFill>
                  <a:schemeClr val="bg2"/>
                </a:solidFill>
              </a:rPr>
              <a:t>doi</a:t>
            </a:r>
            <a:r>
              <a:rPr lang="en-US" sz="1200" dirty="0" smtClean="0">
                <a:solidFill>
                  <a:schemeClr val="bg2"/>
                </a:solidFill>
              </a:rPr>
              <a:t>: 10.4172/2168-9679.1000e138.</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268760"/>
            <a:ext cx="8229600" cy="5184576"/>
          </a:xfrm>
        </p:spPr>
        <p:txBody>
          <a:bodyPr>
            <a:normAutofit fontScale="70000" lnSpcReduction="20000"/>
          </a:bodyPr>
          <a:lstStyle/>
          <a:p>
            <a:r>
              <a:rPr lang="en-US" dirty="0" smtClean="0"/>
              <a:t>Regarding </a:t>
            </a:r>
            <a:r>
              <a:rPr lang="en-US" dirty="0" smtClean="0">
                <a:solidFill>
                  <a:schemeClr val="accent1"/>
                </a:solidFill>
              </a:rPr>
              <a:t>complex networks</a:t>
            </a:r>
            <a:r>
              <a:rPr lang="en-US" dirty="0" smtClean="0"/>
              <a:t>, an important discovery was made by </a:t>
            </a:r>
            <a:r>
              <a:rPr lang="en-US" dirty="0" err="1" smtClean="0"/>
              <a:t>Barabási</a:t>
            </a:r>
            <a:r>
              <a:rPr lang="en-US" dirty="0" smtClean="0"/>
              <a:t> and Albert (1999). </a:t>
            </a:r>
          </a:p>
          <a:p>
            <a:endParaRPr lang="en-US" dirty="0" smtClean="0"/>
          </a:p>
          <a:p>
            <a:pPr lvl="1"/>
            <a:r>
              <a:rPr lang="en-US" dirty="0" smtClean="0"/>
              <a:t>These authors claimed that many observable networks display power-law shaped degree distributions and, consequently, they can be designated </a:t>
            </a:r>
            <a:r>
              <a:rPr lang="en-US" b="1" dirty="0" smtClean="0">
                <a:solidFill>
                  <a:schemeClr val="accent1"/>
                </a:solidFill>
              </a:rPr>
              <a:t>scale-free networks</a:t>
            </a:r>
            <a:r>
              <a:rPr lang="en-US" dirty="0" smtClean="0"/>
              <a:t>. </a:t>
            </a:r>
            <a:endParaRPr lang="en-US" dirty="0" smtClean="0"/>
          </a:p>
          <a:p>
            <a:pPr lvl="1">
              <a:buNone/>
            </a:pPr>
            <a:endParaRPr lang="en-US" dirty="0" smtClean="0"/>
          </a:p>
          <a:p>
            <a:pPr lvl="1"/>
            <a:r>
              <a:rPr lang="en-US" dirty="0" smtClean="0"/>
              <a:t>When the degree of a network follows a </a:t>
            </a:r>
            <a:r>
              <a:rPr lang="en-US" dirty="0" smtClean="0">
                <a:solidFill>
                  <a:schemeClr val="accent1"/>
                </a:solidFill>
              </a:rPr>
              <a:t>power-law distribution</a:t>
            </a:r>
            <a:r>
              <a:rPr lang="en-US" dirty="0" smtClean="0"/>
              <a:t>, </a:t>
            </a:r>
            <a:r>
              <a:rPr lang="en-US" dirty="0" smtClean="0"/>
              <a:t>a </a:t>
            </a:r>
            <a:r>
              <a:rPr lang="en-US" dirty="0" smtClean="0"/>
              <a:t>restrict number of nodes is strongly connected to the rest of the network </a:t>
            </a:r>
            <a:r>
              <a:rPr lang="en-US" dirty="0" smtClean="0"/>
              <a:t>and </a:t>
            </a:r>
            <a:r>
              <a:rPr lang="en-US" dirty="0" smtClean="0"/>
              <a:t>a large percentage of nodes is poorly connected, i.e., they exhibit few links to other points in the network. </a:t>
            </a:r>
          </a:p>
          <a:p>
            <a:pPr lvl="1"/>
            <a:endParaRPr lang="en-US" dirty="0" smtClean="0"/>
          </a:p>
          <a:p>
            <a:r>
              <a:rPr lang="en-US" dirty="0" smtClean="0"/>
              <a:t>According to </a:t>
            </a:r>
            <a:r>
              <a:rPr lang="en-US" dirty="0" err="1" smtClean="0"/>
              <a:t>Barabási</a:t>
            </a:r>
            <a:r>
              <a:rPr lang="en-US" dirty="0" smtClean="0"/>
              <a:t> (2009), the emergence of scale-free networks is essentially the outcome of two features that one often encounters in socio-economic relations: </a:t>
            </a:r>
            <a:r>
              <a:rPr lang="en-US" dirty="0" smtClean="0">
                <a:solidFill>
                  <a:schemeClr val="accent1"/>
                </a:solidFill>
              </a:rPr>
              <a:t>incremental growth </a:t>
            </a:r>
            <a:r>
              <a:rPr lang="en-US" dirty="0" smtClean="0"/>
              <a:t>and </a:t>
            </a:r>
            <a:r>
              <a:rPr lang="en-US" dirty="0" smtClean="0">
                <a:solidFill>
                  <a:schemeClr val="accent1"/>
                </a:solidFill>
              </a:rPr>
              <a:t>preferential attachment</a:t>
            </a:r>
            <a:r>
              <a:rPr lang="en-US" dirty="0" smtClean="0"/>
              <a:t>. </a:t>
            </a:r>
          </a:p>
          <a:p>
            <a:endParaRPr lang="en-US" dirty="0" smtClean="0"/>
          </a:p>
          <a:p>
            <a:pPr marL="850392" lvl="1" indent="-457200">
              <a:buFont typeface="+mj-lt"/>
              <a:buAutoNum type="arabicPeriod"/>
            </a:pPr>
            <a:r>
              <a:rPr lang="en-US" dirty="0" smtClean="0"/>
              <a:t>Incremental growth relates to the idea that networks are not static structures; they evolve with the systematic addition of new nodes</a:t>
            </a:r>
            <a:r>
              <a:rPr lang="en-US" dirty="0" smtClean="0"/>
              <a:t>.</a:t>
            </a:r>
            <a:endParaRPr lang="en-US" dirty="0" smtClean="0"/>
          </a:p>
          <a:p>
            <a:pPr marL="850392" lvl="1" indent="-457200">
              <a:buFont typeface="+mj-lt"/>
              <a:buAutoNum type="arabicPeriod"/>
            </a:pPr>
            <a:r>
              <a:rPr lang="en-US" dirty="0" smtClean="0"/>
              <a:t>Preferential attachment signifies that the new nodes that enter the network prefer to attach to the nodes that display a higher degree of connectivity; this is often described as a ‘rich-gets-richer’ process. </a:t>
            </a:r>
            <a:endParaRPr lang="pt-PT" dirty="0" smtClean="0"/>
          </a:p>
          <a:p>
            <a:endParaRPr lang="en-US" dirty="0"/>
          </a:p>
        </p:txBody>
      </p:sp>
      <p:sp>
        <p:nvSpPr>
          <p:cNvPr id="4" name="Marcador de Posição do Número do Diapositivo 3"/>
          <p:cNvSpPr>
            <a:spLocks noGrp="1"/>
          </p:cNvSpPr>
          <p:nvPr>
            <p:ph type="sldNum" sz="quarter" idx="12"/>
          </p:nvPr>
        </p:nvSpPr>
        <p:spPr/>
        <p:txBody>
          <a:bodyPr/>
          <a:lstStyle/>
          <a:p>
            <a:fld id="{30432E14-5114-4652-8118-CD504C39BE97}" type="slidenum">
              <a:rPr lang="pt-PT" smtClean="0"/>
              <a:pPr/>
              <a:t>18</a:t>
            </a:fld>
            <a:endParaRPr lang="pt-PT"/>
          </a:p>
        </p:txBody>
      </p:sp>
      <p:sp>
        <p:nvSpPr>
          <p:cNvPr id="5" name="CaixaDeTexto 4"/>
          <p:cNvSpPr txBox="1"/>
          <p:nvPr/>
        </p:nvSpPr>
        <p:spPr>
          <a:xfrm>
            <a:off x="2627784" y="334397"/>
            <a:ext cx="6192688" cy="461665"/>
          </a:xfrm>
          <a:prstGeom prst="rect">
            <a:avLst/>
          </a:prstGeom>
          <a:solidFill>
            <a:schemeClr val="tx2">
              <a:lumMod val="75000"/>
            </a:schemeClr>
          </a:solidFill>
          <a:effectLst/>
          <a:scene3d>
            <a:camera prst="orthographicFront"/>
            <a:lightRig rig="threePt" dir="t"/>
          </a:scene3d>
          <a:sp3d>
            <a:bevelT/>
          </a:sp3d>
        </p:spPr>
        <p:txBody>
          <a:bodyPr wrap="square" rtlCol="0">
            <a:spAutoFit/>
          </a:bodyPr>
          <a:lstStyle/>
          <a:p>
            <a:pPr marL="0" lvl="1"/>
            <a:r>
              <a:rPr lang="en-US" sz="1200" dirty="0" smtClean="0">
                <a:solidFill>
                  <a:schemeClr val="bg2"/>
                </a:solidFill>
              </a:rPr>
              <a:t>Gomes, O. (2014). “Scale-Free Networks in Economics.” </a:t>
            </a:r>
            <a:r>
              <a:rPr lang="en-US" sz="1200" i="1" dirty="0" smtClean="0">
                <a:solidFill>
                  <a:schemeClr val="bg2"/>
                </a:solidFill>
              </a:rPr>
              <a:t>Journal of Applied and Computational Mathematics</a:t>
            </a:r>
            <a:r>
              <a:rPr lang="en-US" sz="1200" dirty="0" smtClean="0">
                <a:solidFill>
                  <a:schemeClr val="bg2"/>
                </a:solidFill>
              </a:rPr>
              <a:t>, volume 3, issue 4, </a:t>
            </a:r>
            <a:r>
              <a:rPr lang="en-US" sz="1200" dirty="0" err="1" smtClean="0">
                <a:solidFill>
                  <a:schemeClr val="bg2"/>
                </a:solidFill>
              </a:rPr>
              <a:t>doi</a:t>
            </a:r>
            <a:r>
              <a:rPr lang="en-US" sz="1200" dirty="0" smtClean="0">
                <a:solidFill>
                  <a:schemeClr val="bg2"/>
                </a:solidFill>
              </a:rPr>
              <a:t>: 10.4172/2168-9679.1000e139.</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196752"/>
            <a:ext cx="8229600" cy="5127848"/>
          </a:xfrm>
        </p:spPr>
        <p:txBody>
          <a:bodyPr>
            <a:normAutofit fontScale="62500" lnSpcReduction="20000"/>
          </a:bodyPr>
          <a:lstStyle/>
          <a:p>
            <a:r>
              <a:rPr lang="en-US" dirty="0" smtClean="0"/>
              <a:t>Those who are acquainted with how business relations are organized in a decentralized </a:t>
            </a:r>
            <a:r>
              <a:rPr lang="en-US" dirty="0" smtClean="0"/>
              <a:t>economy, </a:t>
            </a:r>
            <a:r>
              <a:rPr lang="en-US" dirty="0" smtClean="0"/>
              <a:t>will encounter in the above description of scale-free networks some familiar features. </a:t>
            </a:r>
          </a:p>
          <a:p>
            <a:endParaRPr lang="en-US" dirty="0" smtClean="0"/>
          </a:p>
          <a:p>
            <a:r>
              <a:rPr lang="en-US" dirty="0" smtClean="0"/>
              <a:t>A market for a given good, the financial system or the world economy, all display characteristics of a </a:t>
            </a:r>
            <a:r>
              <a:rPr lang="en-US" dirty="0" smtClean="0">
                <a:solidFill>
                  <a:schemeClr val="accent1"/>
                </a:solidFill>
              </a:rPr>
              <a:t>complex network </a:t>
            </a:r>
            <a:r>
              <a:rPr lang="en-US" dirty="0" smtClean="0"/>
              <a:t>and, more specifically, of a </a:t>
            </a:r>
            <a:r>
              <a:rPr lang="en-US" dirty="0" smtClean="0">
                <a:solidFill>
                  <a:schemeClr val="accent1"/>
                </a:solidFill>
              </a:rPr>
              <a:t>scale-free network</a:t>
            </a:r>
            <a:r>
              <a:rPr lang="en-US" dirty="0" smtClean="0"/>
              <a:t>. </a:t>
            </a:r>
          </a:p>
          <a:p>
            <a:pPr>
              <a:buNone/>
            </a:pPr>
            <a:endParaRPr lang="en-US" dirty="0" smtClean="0"/>
          </a:p>
          <a:p>
            <a:pPr lvl="1"/>
            <a:r>
              <a:rPr lang="en-US" dirty="0" smtClean="0"/>
              <a:t>They are all frameworks involving thousands or millions of individual entities that have different degrees of connectivity inside the network; </a:t>
            </a:r>
          </a:p>
          <a:p>
            <a:pPr lvl="1"/>
            <a:r>
              <a:rPr lang="en-US" dirty="0" smtClean="0"/>
              <a:t>typically, a few economic agents have a dominant position, which might translate in a high degree of connectivity within the network, whereas the large majority of the agents are linked only with a small group of other agents. </a:t>
            </a:r>
          </a:p>
          <a:p>
            <a:endParaRPr lang="en-US" dirty="0" smtClean="0"/>
          </a:p>
          <a:p>
            <a:pPr>
              <a:buNone/>
            </a:pPr>
            <a:endParaRPr lang="en-US" dirty="0" smtClean="0"/>
          </a:p>
          <a:p>
            <a:r>
              <a:rPr lang="en-US" dirty="0" smtClean="0"/>
              <a:t>Scale-free networks offer a substantive tool that the economic science can resort to in order to explain most observable phenomena. </a:t>
            </a:r>
          </a:p>
          <a:p>
            <a:endParaRPr lang="en-US" dirty="0" smtClean="0"/>
          </a:p>
          <a:p>
            <a:r>
              <a:rPr lang="en-US" dirty="0" smtClean="0"/>
              <a:t>Their analytical tractability, associated to the fact that they accurately translate many aspects of the economic life, as the organization of markets, the functioning of the financial system, the distribution of wealth or the correlation of forces in the global economy, make them an indispensable tool to approach economic issues.</a:t>
            </a:r>
            <a:endParaRPr lang="pt-PT" dirty="0" smtClean="0"/>
          </a:p>
          <a:p>
            <a:endParaRPr lang="en-US" dirty="0"/>
          </a:p>
        </p:txBody>
      </p:sp>
      <p:sp>
        <p:nvSpPr>
          <p:cNvPr id="4" name="Marcador de Posição do Número do Diapositivo 3"/>
          <p:cNvSpPr>
            <a:spLocks noGrp="1"/>
          </p:cNvSpPr>
          <p:nvPr>
            <p:ph type="sldNum" sz="quarter" idx="12"/>
          </p:nvPr>
        </p:nvSpPr>
        <p:spPr/>
        <p:txBody>
          <a:bodyPr/>
          <a:lstStyle/>
          <a:p>
            <a:fld id="{30432E14-5114-4652-8118-CD504C39BE97}" type="slidenum">
              <a:rPr lang="pt-PT" smtClean="0"/>
              <a:pPr/>
              <a:t>19</a:t>
            </a:fld>
            <a:endParaRPr lang="pt-PT"/>
          </a:p>
        </p:txBody>
      </p:sp>
      <p:sp>
        <p:nvSpPr>
          <p:cNvPr id="5" name="CaixaDeTexto 4"/>
          <p:cNvSpPr txBox="1"/>
          <p:nvPr/>
        </p:nvSpPr>
        <p:spPr>
          <a:xfrm>
            <a:off x="2627784" y="334397"/>
            <a:ext cx="6192688" cy="461665"/>
          </a:xfrm>
          <a:prstGeom prst="rect">
            <a:avLst/>
          </a:prstGeom>
          <a:solidFill>
            <a:schemeClr val="tx2">
              <a:lumMod val="75000"/>
            </a:schemeClr>
          </a:solidFill>
          <a:effectLst/>
          <a:scene3d>
            <a:camera prst="orthographicFront"/>
            <a:lightRig rig="threePt" dir="t"/>
          </a:scene3d>
          <a:sp3d>
            <a:bevelT/>
          </a:sp3d>
        </p:spPr>
        <p:txBody>
          <a:bodyPr wrap="square" rtlCol="0">
            <a:spAutoFit/>
          </a:bodyPr>
          <a:lstStyle/>
          <a:p>
            <a:pPr marL="0" lvl="1"/>
            <a:r>
              <a:rPr lang="en-US" sz="1200" dirty="0" smtClean="0">
                <a:solidFill>
                  <a:schemeClr val="bg2"/>
                </a:solidFill>
              </a:rPr>
              <a:t>Gomes, O. (2014). “Scale-Free Networks in Economics.” </a:t>
            </a:r>
            <a:r>
              <a:rPr lang="en-US" sz="1200" i="1" dirty="0" smtClean="0">
                <a:solidFill>
                  <a:schemeClr val="bg2"/>
                </a:solidFill>
              </a:rPr>
              <a:t>Journal of Applied and Computational Mathematics</a:t>
            </a:r>
            <a:r>
              <a:rPr lang="en-US" sz="1200" dirty="0" smtClean="0">
                <a:solidFill>
                  <a:schemeClr val="bg2"/>
                </a:solidFill>
              </a:rPr>
              <a:t>, volume 3, issue 4, </a:t>
            </a:r>
            <a:r>
              <a:rPr lang="en-US" sz="1200" dirty="0" err="1" smtClean="0">
                <a:solidFill>
                  <a:schemeClr val="bg2"/>
                </a:solidFill>
              </a:rPr>
              <a:t>doi</a:t>
            </a:r>
            <a:r>
              <a:rPr lang="en-US" sz="1200" dirty="0" smtClean="0">
                <a:solidFill>
                  <a:schemeClr val="bg2"/>
                </a:solidFill>
              </a:rPr>
              <a:t>: 10.4172/2168-9679.1000e139.</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620688"/>
            <a:ext cx="8229600" cy="5400600"/>
          </a:xfrm>
        </p:spPr>
        <p:txBody>
          <a:bodyPr>
            <a:normAutofit fontScale="70000" lnSpcReduction="20000"/>
          </a:bodyPr>
          <a:lstStyle/>
          <a:p>
            <a:pPr algn="ctr">
              <a:buNone/>
            </a:pPr>
            <a:endParaRPr lang="pt-PT" dirty="0" smtClean="0"/>
          </a:p>
          <a:p>
            <a:pPr algn="ctr">
              <a:buNone/>
            </a:pPr>
            <a:endParaRPr lang="pt-PT" i="1" dirty="0" smtClean="0"/>
          </a:p>
          <a:p>
            <a:pPr algn="ctr">
              <a:buNone/>
            </a:pPr>
            <a:endParaRPr lang="pt-PT" i="1" dirty="0" smtClean="0"/>
          </a:p>
          <a:p>
            <a:pPr algn="ctr">
              <a:buNone/>
            </a:pPr>
            <a:r>
              <a:rPr lang="en-US" sz="3100" i="1" dirty="0" smtClean="0"/>
              <a:t>Economy, indeed, being concerned with quantities, has always of necessity been mathematical in its subject, but the strict and general statement, and the easy comprehension of its quantitative laws has been prevented by a neglect of those powerful methods of expression which have been applied to most other sciences with so much success. It is not to be supposed, however, that because economy becomes mathematical in form, it will, therefore, become a matter of rigorous calculation. Its mathematical principles may become formal and certain, while its individual data remain as inexact as ever.</a:t>
            </a:r>
          </a:p>
          <a:p>
            <a:endParaRPr lang="en-US" dirty="0" smtClean="0"/>
          </a:p>
          <a:p>
            <a:pPr>
              <a:buNone/>
            </a:pPr>
            <a:endParaRPr lang="en-US" dirty="0" smtClean="0"/>
          </a:p>
          <a:p>
            <a:pPr>
              <a:buNone/>
            </a:pPr>
            <a:endParaRPr lang="en-US" dirty="0" smtClean="0"/>
          </a:p>
          <a:p>
            <a:pPr algn="r">
              <a:buNone/>
            </a:pPr>
            <a:r>
              <a:rPr lang="en-US" sz="1900" b="1" dirty="0" smtClean="0"/>
              <a:t>William Stanley Jevons</a:t>
            </a:r>
            <a:r>
              <a:rPr lang="en-US" sz="1900" dirty="0" smtClean="0"/>
              <a:t>,</a:t>
            </a:r>
          </a:p>
          <a:p>
            <a:pPr algn="r">
              <a:buNone/>
            </a:pPr>
            <a:r>
              <a:rPr lang="en-US" sz="1900" dirty="0" smtClean="0"/>
              <a:t> ‘A Brief Account of a General Mathematical Theory of Political Economy.’ </a:t>
            </a:r>
          </a:p>
          <a:p>
            <a:pPr algn="r">
              <a:buNone/>
            </a:pPr>
            <a:r>
              <a:rPr lang="en-US" sz="1900" dirty="0" smtClean="0"/>
              <a:t>published in the </a:t>
            </a:r>
            <a:r>
              <a:rPr lang="en-US" sz="1900" i="1" dirty="0" smtClean="0"/>
              <a:t>Journal of the Royal Statistical Society</a:t>
            </a:r>
            <a:r>
              <a:rPr lang="en-US" sz="1900" dirty="0" smtClean="0"/>
              <a:t>, </a:t>
            </a:r>
          </a:p>
          <a:p>
            <a:pPr algn="r">
              <a:buNone/>
            </a:pPr>
            <a:r>
              <a:rPr lang="en-US" sz="1900" dirty="0" smtClean="0"/>
              <a:t>June 1866.</a:t>
            </a:r>
            <a:endParaRPr lang="en-US" sz="1900" dirty="0"/>
          </a:p>
        </p:txBody>
      </p:sp>
      <p:sp>
        <p:nvSpPr>
          <p:cNvPr id="4" name="Marcador de Posição do Número do Diapositivo 3"/>
          <p:cNvSpPr>
            <a:spLocks noGrp="1"/>
          </p:cNvSpPr>
          <p:nvPr>
            <p:ph type="sldNum" sz="quarter" idx="12"/>
          </p:nvPr>
        </p:nvSpPr>
        <p:spPr/>
        <p:txBody>
          <a:bodyPr/>
          <a:lstStyle/>
          <a:p>
            <a:fld id="{30432E14-5114-4652-8118-CD504C39BE97}" type="slidenum">
              <a:rPr lang="pt-PT" smtClean="0"/>
              <a:pPr/>
              <a:t>2</a:t>
            </a:fld>
            <a:endParaRPr lang="pt-PT"/>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052736"/>
            <a:ext cx="8229600" cy="5271864"/>
          </a:xfrm>
        </p:spPr>
        <p:txBody>
          <a:bodyPr>
            <a:normAutofit fontScale="55000" lnSpcReduction="20000"/>
          </a:bodyPr>
          <a:lstStyle/>
          <a:p>
            <a:pPr>
              <a:lnSpc>
                <a:spcPct val="120000"/>
              </a:lnSpc>
            </a:pPr>
            <a:r>
              <a:rPr lang="en-US" b="1" dirty="0" err="1" smtClean="0"/>
              <a:t>Barabási</a:t>
            </a:r>
            <a:r>
              <a:rPr lang="en-US" b="1" dirty="0" smtClean="0"/>
              <a:t>, A.L. and R. Albert </a:t>
            </a:r>
            <a:r>
              <a:rPr lang="en-US" dirty="0" smtClean="0"/>
              <a:t>(1999). “Emergence of Scaling in Random Networks.” </a:t>
            </a:r>
            <a:r>
              <a:rPr lang="en-US" i="1" dirty="0" smtClean="0"/>
              <a:t>Science</a:t>
            </a:r>
            <a:r>
              <a:rPr lang="en-US" dirty="0" smtClean="0"/>
              <a:t>, vol. 286, pp. 509-512.</a:t>
            </a:r>
            <a:endParaRPr lang="pt-PT" dirty="0" smtClean="0"/>
          </a:p>
          <a:p>
            <a:pPr>
              <a:lnSpc>
                <a:spcPct val="120000"/>
              </a:lnSpc>
            </a:pPr>
            <a:r>
              <a:rPr lang="en-US" b="1" dirty="0" err="1" smtClean="0"/>
              <a:t>Barabási</a:t>
            </a:r>
            <a:r>
              <a:rPr lang="en-US" b="1" dirty="0" smtClean="0"/>
              <a:t>, A.L. </a:t>
            </a:r>
            <a:r>
              <a:rPr lang="en-US" dirty="0" smtClean="0"/>
              <a:t>(2009). “Scale-Free Networks: a Decade and Beyond.” </a:t>
            </a:r>
            <a:r>
              <a:rPr lang="en-US" i="1" dirty="0" smtClean="0"/>
              <a:t>Science</a:t>
            </a:r>
            <a:r>
              <a:rPr lang="en-US" dirty="0" smtClean="0"/>
              <a:t>, vol. 325, pp. 412-413.</a:t>
            </a:r>
            <a:endParaRPr lang="pt-PT" dirty="0" smtClean="0"/>
          </a:p>
          <a:p>
            <a:pPr>
              <a:lnSpc>
                <a:spcPct val="120000"/>
              </a:lnSpc>
            </a:pPr>
            <a:r>
              <a:rPr lang="en-US" b="1" dirty="0" err="1" smtClean="0"/>
              <a:t>Bargigli</a:t>
            </a:r>
            <a:r>
              <a:rPr lang="en-US" b="1" dirty="0" smtClean="0"/>
              <a:t>, L. and G. </a:t>
            </a:r>
            <a:r>
              <a:rPr lang="en-US" b="1" dirty="0" err="1" smtClean="0"/>
              <a:t>Tedeschi</a:t>
            </a:r>
            <a:r>
              <a:rPr lang="en-US" b="1" dirty="0" smtClean="0"/>
              <a:t> </a:t>
            </a:r>
            <a:r>
              <a:rPr lang="en-US" dirty="0" smtClean="0"/>
              <a:t>(2014). ‘Interaction in Agent-Based Economics: a Survey on the Network Approach.’ </a:t>
            </a:r>
            <a:r>
              <a:rPr lang="en-US" i="1" dirty="0" err="1" smtClean="0"/>
              <a:t>Physica</a:t>
            </a:r>
            <a:r>
              <a:rPr lang="en-US" i="1" dirty="0" smtClean="0"/>
              <a:t> A</a:t>
            </a:r>
            <a:r>
              <a:rPr lang="en-US" dirty="0" smtClean="0"/>
              <a:t>, vol. 399, pp. 1-15. </a:t>
            </a:r>
            <a:endParaRPr lang="pt-PT" dirty="0" smtClean="0"/>
          </a:p>
          <a:p>
            <a:pPr>
              <a:lnSpc>
                <a:spcPct val="120000"/>
              </a:lnSpc>
            </a:pPr>
            <a:r>
              <a:rPr lang="en-US" b="1" dirty="0" err="1" smtClean="0"/>
              <a:t>Comin</a:t>
            </a:r>
            <a:r>
              <a:rPr lang="en-US" b="1" dirty="0" smtClean="0"/>
              <a:t>, D.A.; M. </a:t>
            </a:r>
            <a:r>
              <a:rPr lang="en-US" b="1" dirty="0" err="1" smtClean="0"/>
              <a:t>Dmitriev</a:t>
            </a:r>
            <a:r>
              <a:rPr lang="en-US" b="1" dirty="0" smtClean="0"/>
              <a:t> and E. Rossi-</a:t>
            </a:r>
            <a:r>
              <a:rPr lang="en-US" b="1" dirty="0" err="1" smtClean="0"/>
              <a:t>Hansberg</a:t>
            </a:r>
            <a:r>
              <a:rPr lang="en-US" b="1" dirty="0" smtClean="0"/>
              <a:t> </a:t>
            </a:r>
            <a:r>
              <a:rPr lang="en-US" dirty="0" smtClean="0"/>
              <a:t>(2012). “The Spatial Diffusion of Technology.” </a:t>
            </a:r>
            <a:r>
              <a:rPr lang="en-US" i="1" dirty="0" smtClean="0"/>
              <a:t>NBER working paper</a:t>
            </a:r>
            <a:r>
              <a:rPr lang="en-US" dirty="0" smtClean="0"/>
              <a:t> nº 18534.</a:t>
            </a:r>
            <a:endParaRPr lang="pt-PT" dirty="0" smtClean="0"/>
          </a:p>
          <a:p>
            <a:pPr>
              <a:lnSpc>
                <a:spcPct val="120000"/>
              </a:lnSpc>
            </a:pPr>
            <a:r>
              <a:rPr lang="en-US" b="1" dirty="0" err="1" smtClean="0"/>
              <a:t>Delli</a:t>
            </a:r>
            <a:r>
              <a:rPr lang="en-US" b="1" dirty="0" smtClean="0"/>
              <a:t> </a:t>
            </a:r>
            <a:r>
              <a:rPr lang="en-US" b="1" dirty="0" err="1" smtClean="0"/>
              <a:t>Gatti</a:t>
            </a:r>
            <a:r>
              <a:rPr lang="en-US" b="1" dirty="0" smtClean="0"/>
              <a:t>, D.; E. </a:t>
            </a:r>
            <a:r>
              <a:rPr lang="en-US" b="1" dirty="0" err="1" smtClean="0"/>
              <a:t>Gaffeo</a:t>
            </a:r>
            <a:r>
              <a:rPr lang="en-US" b="1" dirty="0" smtClean="0"/>
              <a:t> and M. </a:t>
            </a:r>
            <a:r>
              <a:rPr lang="en-US" b="1" dirty="0" err="1" smtClean="0"/>
              <a:t>Gallegati</a:t>
            </a:r>
            <a:r>
              <a:rPr lang="en-US" b="1" dirty="0" smtClean="0"/>
              <a:t> </a:t>
            </a:r>
            <a:r>
              <a:rPr lang="en-US" dirty="0" smtClean="0"/>
              <a:t>(2010). ‘Complex Agent-Based Macroeconomics: a Manifesto for a New Paradigm.’ </a:t>
            </a:r>
            <a:r>
              <a:rPr lang="en-US" i="1" dirty="0" smtClean="0"/>
              <a:t>Journal of Economic Interaction and Coordination</a:t>
            </a:r>
            <a:r>
              <a:rPr lang="en-US" dirty="0" smtClean="0"/>
              <a:t>, vol. 5. pp. 111-135.</a:t>
            </a:r>
          </a:p>
          <a:p>
            <a:pPr>
              <a:lnSpc>
                <a:spcPct val="120000"/>
              </a:lnSpc>
            </a:pPr>
            <a:r>
              <a:rPr lang="en-US" b="1" dirty="0" err="1" smtClean="0"/>
              <a:t>Kirman</a:t>
            </a:r>
            <a:r>
              <a:rPr lang="en-US" b="1" dirty="0" smtClean="0"/>
              <a:t>, A.P. </a:t>
            </a:r>
            <a:r>
              <a:rPr lang="en-US" dirty="0" smtClean="0"/>
              <a:t>(2012). ‘Can Artificial Economies Help us Understand Real Economies?’ Revue de I’OFCE, nº 124, pp. 15-41.</a:t>
            </a:r>
            <a:endParaRPr lang="pt-PT" dirty="0" smtClean="0"/>
          </a:p>
          <a:p>
            <a:pPr>
              <a:lnSpc>
                <a:spcPct val="120000"/>
              </a:lnSpc>
            </a:pPr>
            <a:r>
              <a:rPr lang="en-US" b="1" dirty="0" smtClean="0"/>
              <a:t>Lucas, R.E. </a:t>
            </a:r>
            <a:r>
              <a:rPr lang="en-US" dirty="0" smtClean="0"/>
              <a:t>(1972). ‘Expectations and the Neutrality of Money.’ </a:t>
            </a:r>
            <a:r>
              <a:rPr lang="en-US" i="1" dirty="0" smtClean="0"/>
              <a:t>Journal of Economic Theory</a:t>
            </a:r>
            <a:r>
              <a:rPr lang="en-US" dirty="0" smtClean="0"/>
              <a:t>, vol. 4, pp. 103-124. </a:t>
            </a:r>
            <a:endParaRPr lang="pt-PT" dirty="0" smtClean="0"/>
          </a:p>
          <a:p>
            <a:pPr>
              <a:lnSpc>
                <a:spcPct val="120000"/>
              </a:lnSpc>
            </a:pPr>
            <a:r>
              <a:rPr lang="en-US" b="1" dirty="0" smtClean="0"/>
              <a:t>Lucas, R.E. </a:t>
            </a:r>
            <a:r>
              <a:rPr lang="en-US" dirty="0" smtClean="0"/>
              <a:t>(2009). “Ideas and Growth.” </a:t>
            </a:r>
            <a:r>
              <a:rPr lang="pt-PT" i="1" dirty="0" err="1" smtClean="0"/>
              <a:t>Economica</a:t>
            </a:r>
            <a:r>
              <a:rPr lang="pt-PT" dirty="0" smtClean="0"/>
              <a:t>, vol.76, pp.1-19.</a:t>
            </a:r>
          </a:p>
          <a:p>
            <a:pPr>
              <a:lnSpc>
                <a:spcPct val="120000"/>
              </a:lnSpc>
            </a:pPr>
            <a:r>
              <a:rPr lang="en-US" b="1" dirty="0" err="1" smtClean="0"/>
              <a:t>Muth</a:t>
            </a:r>
            <a:r>
              <a:rPr lang="en-US" b="1" dirty="0" smtClean="0"/>
              <a:t>, J.F. </a:t>
            </a:r>
            <a:r>
              <a:rPr lang="en-US" dirty="0" smtClean="0"/>
              <a:t>(1961). ‘Rational Expectations and the Theory of Price Movements.’ </a:t>
            </a:r>
            <a:r>
              <a:rPr lang="en-US" i="1" dirty="0" err="1" smtClean="0"/>
              <a:t>Econometrica</a:t>
            </a:r>
            <a:r>
              <a:rPr lang="en-US" dirty="0" smtClean="0"/>
              <a:t>, vol. 29, pp. 315-335.  </a:t>
            </a:r>
            <a:endParaRPr lang="pt-PT" dirty="0" smtClean="0"/>
          </a:p>
          <a:p>
            <a:pPr>
              <a:lnSpc>
                <a:spcPct val="120000"/>
              </a:lnSpc>
            </a:pPr>
            <a:r>
              <a:rPr lang="en-US" b="1" dirty="0" err="1" smtClean="0"/>
              <a:t>Sargent</a:t>
            </a:r>
            <a:r>
              <a:rPr lang="en-US" b="1" dirty="0" smtClean="0"/>
              <a:t>, T.J. </a:t>
            </a:r>
            <a:r>
              <a:rPr lang="en-US" dirty="0" smtClean="0"/>
              <a:t>(1973). ‘Rational Expectations, the Real Rate of Interest, and the Natural Rate of Unemployment.’ </a:t>
            </a:r>
            <a:r>
              <a:rPr lang="en-US" i="1" dirty="0" smtClean="0"/>
              <a:t>Brookings Papers on Economic Activity</a:t>
            </a:r>
            <a:r>
              <a:rPr lang="en-US" dirty="0" smtClean="0"/>
              <a:t>, vol. 4, pp. 429-480.</a:t>
            </a:r>
            <a:endParaRPr lang="pt-PT" dirty="0" smtClean="0"/>
          </a:p>
          <a:p>
            <a:pPr>
              <a:lnSpc>
                <a:spcPct val="120000"/>
              </a:lnSpc>
            </a:pPr>
            <a:r>
              <a:rPr lang="en-US" b="1" dirty="0" err="1" smtClean="0"/>
              <a:t>Tesfatsion</a:t>
            </a:r>
            <a:r>
              <a:rPr lang="en-US" b="1" dirty="0" smtClean="0"/>
              <a:t>, L. </a:t>
            </a:r>
            <a:r>
              <a:rPr lang="en-US" dirty="0" smtClean="0"/>
              <a:t>(2006). ‘Agent-based Computational Economics: a Constructive Approach to Economic Theory.’ </a:t>
            </a:r>
            <a:r>
              <a:rPr lang="en-US" dirty="0" err="1" smtClean="0"/>
              <a:t>Tesfatsion</a:t>
            </a:r>
            <a:r>
              <a:rPr lang="en-US" dirty="0" smtClean="0"/>
              <a:t>, L. and K.L. Judd (eds.), </a:t>
            </a:r>
            <a:r>
              <a:rPr lang="en-US" i="1" dirty="0" smtClean="0"/>
              <a:t>Handbook of Computational Economics</a:t>
            </a:r>
            <a:r>
              <a:rPr lang="en-US" dirty="0" smtClean="0"/>
              <a:t>, vol. 2, pp. 831-880 (chapter 16). Amsterdam: Elsevier.</a:t>
            </a:r>
            <a:endParaRPr lang="pt-PT" dirty="0" smtClean="0"/>
          </a:p>
          <a:p>
            <a:endParaRPr lang="pt-PT" dirty="0" smtClean="0"/>
          </a:p>
          <a:p>
            <a:endParaRPr lang="pt-PT" dirty="0" smtClean="0"/>
          </a:p>
          <a:p>
            <a:endParaRPr lang="en-US" dirty="0"/>
          </a:p>
        </p:txBody>
      </p:sp>
      <p:sp>
        <p:nvSpPr>
          <p:cNvPr id="4" name="Marcador de Posição do Número do Diapositivo 3"/>
          <p:cNvSpPr>
            <a:spLocks noGrp="1"/>
          </p:cNvSpPr>
          <p:nvPr>
            <p:ph type="sldNum" sz="quarter" idx="12"/>
          </p:nvPr>
        </p:nvSpPr>
        <p:spPr/>
        <p:txBody>
          <a:bodyPr/>
          <a:lstStyle/>
          <a:p>
            <a:fld id="{30432E14-5114-4652-8118-CD504C39BE97}" type="slidenum">
              <a:rPr lang="pt-PT" smtClean="0"/>
              <a:pPr/>
              <a:t>20</a:t>
            </a:fld>
            <a:endParaRPr lang="pt-PT"/>
          </a:p>
        </p:txBody>
      </p:sp>
      <p:sp>
        <p:nvSpPr>
          <p:cNvPr id="5" name="CaixaDeTexto 4"/>
          <p:cNvSpPr txBox="1"/>
          <p:nvPr/>
        </p:nvSpPr>
        <p:spPr>
          <a:xfrm>
            <a:off x="2627784" y="334396"/>
            <a:ext cx="6192688" cy="369332"/>
          </a:xfrm>
          <a:prstGeom prst="rect">
            <a:avLst/>
          </a:prstGeom>
          <a:solidFill>
            <a:schemeClr val="accent1">
              <a:lumMod val="50000"/>
            </a:schemeClr>
          </a:solidFill>
          <a:effectLst/>
          <a:scene3d>
            <a:camera prst="orthographicFront"/>
            <a:lightRig rig="threePt" dir="t"/>
          </a:scene3d>
          <a:sp3d>
            <a:bevelT/>
          </a:sp3d>
        </p:spPr>
        <p:txBody>
          <a:bodyPr wrap="square" rtlCol="0">
            <a:spAutoFit/>
          </a:bodyPr>
          <a:lstStyle/>
          <a:p>
            <a:pPr marL="0" lvl="1"/>
            <a:r>
              <a:rPr lang="en-US" b="1" i="1" dirty="0" smtClean="0">
                <a:solidFill>
                  <a:schemeClr val="bg2"/>
                </a:solidFill>
              </a:rPr>
              <a:t>References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196752"/>
            <a:ext cx="8229600" cy="5127848"/>
          </a:xfrm>
        </p:spPr>
        <p:txBody>
          <a:bodyPr>
            <a:normAutofit fontScale="70000" lnSpcReduction="20000"/>
          </a:bodyPr>
          <a:lstStyle/>
          <a:p>
            <a:endParaRPr lang="en-US" dirty="0" smtClean="0"/>
          </a:p>
          <a:p>
            <a:r>
              <a:rPr lang="en-US" dirty="0" smtClean="0"/>
              <a:t>These research highlights originate on four editorial papers published in the </a:t>
            </a:r>
            <a:r>
              <a:rPr lang="en-US" i="1" dirty="0" smtClean="0">
                <a:solidFill>
                  <a:schemeClr val="accent1"/>
                </a:solidFill>
              </a:rPr>
              <a:t>Journal of Applied and Computational Mathematics</a:t>
            </a:r>
            <a:r>
              <a:rPr lang="en-US" dirty="0" smtClean="0"/>
              <a:t>:</a:t>
            </a:r>
          </a:p>
          <a:p>
            <a:endParaRPr lang="pt-PT" dirty="0" smtClean="0"/>
          </a:p>
          <a:p>
            <a:endParaRPr lang="pt-PT" dirty="0" smtClean="0"/>
          </a:p>
          <a:p>
            <a:pPr lvl="1"/>
            <a:r>
              <a:rPr lang="en-US" dirty="0" smtClean="0"/>
              <a:t>Gomes, O. (2012). “Applied Mathematics and Economics: Tools for Addressing Rationality, Expectations and Related Phenomena.” </a:t>
            </a:r>
            <a:r>
              <a:rPr lang="en-US" i="1" dirty="0" smtClean="0"/>
              <a:t>Journal of Applied and Computational Mathematics</a:t>
            </a:r>
            <a:r>
              <a:rPr lang="en-US" dirty="0" smtClean="0"/>
              <a:t>, volume 1, issue 4, </a:t>
            </a:r>
            <a:r>
              <a:rPr lang="en-US" dirty="0" err="1" smtClean="0"/>
              <a:t>doi</a:t>
            </a:r>
            <a:r>
              <a:rPr lang="en-US" dirty="0" smtClean="0"/>
              <a:t>: 10.4172/2168-9679.1000e111.</a:t>
            </a:r>
          </a:p>
          <a:p>
            <a:pPr lvl="1"/>
            <a:endParaRPr lang="en-US" dirty="0" smtClean="0"/>
          </a:p>
          <a:p>
            <a:pPr lvl="1"/>
            <a:r>
              <a:rPr lang="en-US" dirty="0" smtClean="0"/>
              <a:t>Gomes, O. (2012). “Spatiotemporal Modeling in Economics.” </a:t>
            </a:r>
            <a:r>
              <a:rPr lang="en-US" i="1" dirty="0" smtClean="0"/>
              <a:t>Journal of Applied and Computational Mathematics</a:t>
            </a:r>
            <a:r>
              <a:rPr lang="en-US" dirty="0" smtClean="0"/>
              <a:t>, vol. 2, issue 2, </a:t>
            </a:r>
            <a:r>
              <a:rPr lang="en-US" dirty="0" err="1" smtClean="0"/>
              <a:t>doi</a:t>
            </a:r>
            <a:r>
              <a:rPr lang="en-US" dirty="0" smtClean="0"/>
              <a:t>: 10.4172/2168-9679.1000e128.</a:t>
            </a:r>
          </a:p>
          <a:p>
            <a:pPr lvl="1"/>
            <a:endParaRPr lang="en-US" dirty="0" smtClean="0"/>
          </a:p>
          <a:p>
            <a:pPr lvl="1"/>
            <a:r>
              <a:rPr lang="en-US" dirty="0" smtClean="0"/>
              <a:t>Gomes, O. (2014). “Complex Networks in Macroeconomics: a New Research Frontier.” </a:t>
            </a:r>
            <a:r>
              <a:rPr lang="en-US" i="1" dirty="0" smtClean="0"/>
              <a:t>Journal of Applied and Computational Mathematics</a:t>
            </a:r>
            <a:r>
              <a:rPr lang="en-US" dirty="0" smtClean="0"/>
              <a:t>, volume 3, issue 3, </a:t>
            </a:r>
            <a:r>
              <a:rPr lang="en-US" dirty="0" err="1" smtClean="0"/>
              <a:t>doi</a:t>
            </a:r>
            <a:r>
              <a:rPr lang="en-US" dirty="0" smtClean="0"/>
              <a:t>: 10.4172/2168-9679.1000e138.</a:t>
            </a:r>
          </a:p>
          <a:p>
            <a:pPr lvl="1"/>
            <a:endParaRPr lang="en-US" dirty="0" smtClean="0"/>
          </a:p>
          <a:p>
            <a:pPr lvl="1"/>
            <a:r>
              <a:rPr lang="en-US" dirty="0" smtClean="0"/>
              <a:t>Gomes, O. (2014). “Scale-Free Networks in Economics.” </a:t>
            </a:r>
            <a:r>
              <a:rPr lang="en-US" i="1" dirty="0" smtClean="0"/>
              <a:t>Journal of Applied and Computational Mathematics</a:t>
            </a:r>
            <a:r>
              <a:rPr lang="en-US" dirty="0" smtClean="0"/>
              <a:t>, volume 3, issue 4, </a:t>
            </a:r>
            <a:r>
              <a:rPr lang="en-US" dirty="0" err="1" smtClean="0"/>
              <a:t>doi</a:t>
            </a:r>
            <a:r>
              <a:rPr lang="en-US" dirty="0" smtClean="0"/>
              <a:t>: 10.4172/2168-9679.1000e139.</a:t>
            </a:r>
            <a:endParaRPr lang="pt-PT" dirty="0" smtClean="0"/>
          </a:p>
          <a:p>
            <a:pPr lvl="1"/>
            <a:endParaRPr lang="en-US" dirty="0" smtClean="0"/>
          </a:p>
          <a:p>
            <a:endParaRPr lang="pt-PT" dirty="0" smtClean="0"/>
          </a:p>
          <a:p>
            <a:endParaRPr lang="pt-PT" dirty="0" smtClean="0"/>
          </a:p>
          <a:p>
            <a:endParaRPr lang="pt-PT" dirty="0" smtClean="0"/>
          </a:p>
          <a:p>
            <a:pPr>
              <a:buNone/>
            </a:pPr>
            <a:endParaRPr lang="pt-PT" dirty="0" smtClean="0"/>
          </a:p>
          <a:p>
            <a:endParaRPr lang="pt-PT" dirty="0"/>
          </a:p>
        </p:txBody>
      </p:sp>
      <p:sp>
        <p:nvSpPr>
          <p:cNvPr id="4" name="Marcador de Posição do Número do Diapositivo 3"/>
          <p:cNvSpPr>
            <a:spLocks noGrp="1"/>
          </p:cNvSpPr>
          <p:nvPr>
            <p:ph type="sldNum" sz="quarter" idx="12"/>
          </p:nvPr>
        </p:nvSpPr>
        <p:spPr/>
        <p:txBody>
          <a:bodyPr/>
          <a:lstStyle/>
          <a:p>
            <a:fld id="{30432E14-5114-4652-8118-CD504C39BE97}" type="slidenum">
              <a:rPr lang="pt-PT" smtClean="0"/>
              <a:pPr/>
              <a:t>3</a:t>
            </a:fld>
            <a:endParaRPr lang="pt-P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196752"/>
            <a:ext cx="8229600" cy="5127848"/>
          </a:xfrm>
        </p:spPr>
        <p:txBody>
          <a:bodyPr>
            <a:normAutofit/>
          </a:bodyPr>
          <a:lstStyle/>
          <a:p>
            <a:endParaRPr lang="en-US" dirty="0" smtClean="0"/>
          </a:p>
          <a:p>
            <a:r>
              <a:rPr lang="en-US" sz="2200" dirty="0" smtClean="0"/>
              <a:t>Economics is a fascinating field of knowledge;</a:t>
            </a:r>
          </a:p>
          <a:p>
            <a:endParaRPr lang="en-US" sz="2200" dirty="0" smtClean="0"/>
          </a:p>
          <a:p>
            <a:r>
              <a:rPr lang="en-US" sz="2200" dirty="0" smtClean="0"/>
              <a:t>Economics apply rigorous notions and tools from the exact sciences to the understanding of human behavior and social relations;</a:t>
            </a:r>
          </a:p>
          <a:p>
            <a:endParaRPr lang="en-US" sz="2200" dirty="0" smtClean="0"/>
          </a:p>
          <a:p>
            <a:r>
              <a:rPr lang="en-US" sz="2200" dirty="0" smtClean="0"/>
              <a:t>The economic science employs concepts that are unique to its domain and that require a formal design that only mathematics can provide;</a:t>
            </a:r>
          </a:p>
          <a:p>
            <a:endParaRPr lang="en-US" sz="2200" dirty="0" smtClean="0"/>
          </a:p>
          <a:p>
            <a:r>
              <a:rPr lang="en-US" sz="2200" dirty="0" smtClean="0"/>
              <a:t>One of these tools, e.g., is the notion of </a:t>
            </a:r>
            <a:r>
              <a:rPr lang="en-US" sz="2200" dirty="0" smtClean="0">
                <a:solidFill>
                  <a:srgbClr val="0070C0"/>
                </a:solidFill>
              </a:rPr>
              <a:t>rational expectations</a:t>
            </a:r>
            <a:r>
              <a:rPr lang="en-US" sz="2200" dirty="0" smtClean="0"/>
              <a:t>.</a:t>
            </a:r>
          </a:p>
          <a:p>
            <a:endParaRPr lang="en-US" dirty="0" smtClean="0"/>
          </a:p>
          <a:p>
            <a:endParaRPr lang="en-US" dirty="0" smtClean="0"/>
          </a:p>
          <a:p>
            <a:endParaRPr lang="en-US" dirty="0" smtClean="0"/>
          </a:p>
          <a:p>
            <a:endParaRPr lang="en-US" dirty="0" smtClean="0"/>
          </a:p>
          <a:p>
            <a:endParaRPr lang="en-US" dirty="0"/>
          </a:p>
        </p:txBody>
      </p:sp>
      <p:sp>
        <p:nvSpPr>
          <p:cNvPr id="4" name="Marcador de Posição do Número do Diapositivo 3"/>
          <p:cNvSpPr>
            <a:spLocks noGrp="1"/>
          </p:cNvSpPr>
          <p:nvPr>
            <p:ph type="sldNum" sz="quarter" idx="12"/>
          </p:nvPr>
        </p:nvSpPr>
        <p:spPr/>
        <p:txBody>
          <a:bodyPr/>
          <a:lstStyle/>
          <a:p>
            <a:fld id="{30432E14-5114-4652-8118-CD504C39BE97}" type="slidenum">
              <a:rPr lang="pt-PT" smtClean="0"/>
              <a:pPr/>
              <a:t>4</a:t>
            </a:fld>
            <a:endParaRPr lang="pt-PT"/>
          </a:p>
        </p:txBody>
      </p:sp>
      <p:sp>
        <p:nvSpPr>
          <p:cNvPr id="5" name="CaixaDeTexto 4"/>
          <p:cNvSpPr txBox="1"/>
          <p:nvPr/>
        </p:nvSpPr>
        <p:spPr>
          <a:xfrm>
            <a:off x="2627784" y="334397"/>
            <a:ext cx="6192688" cy="646331"/>
          </a:xfrm>
          <a:prstGeom prst="rect">
            <a:avLst/>
          </a:prstGeom>
          <a:solidFill>
            <a:schemeClr val="accent1"/>
          </a:solidFill>
          <a:effectLst/>
          <a:scene3d>
            <a:camera prst="orthographicFront"/>
            <a:lightRig rig="threePt" dir="t"/>
          </a:scene3d>
          <a:sp3d>
            <a:bevelT/>
          </a:sp3d>
        </p:spPr>
        <p:txBody>
          <a:bodyPr wrap="square" rtlCol="0">
            <a:spAutoFit/>
          </a:bodyPr>
          <a:lstStyle/>
          <a:p>
            <a:pPr marL="0" lvl="1"/>
            <a:r>
              <a:rPr lang="en-US" sz="1200" dirty="0" smtClean="0">
                <a:solidFill>
                  <a:schemeClr val="bg2"/>
                </a:solidFill>
              </a:rPr>
              <a:t>Gomes, O. (2012). “Applied Mathematics and Economics: Tools for Addressing Rationality, Expectations and Related Phenomena.” </a:t>
            </a:r>
            <a:r>
              <a:rPr lang="en-US" sz="1200" i="1" dirty="0" smtClean="0">
                <a:solidFill>
                  <a:schemeClr val="bg2"/>
                </a:solidFill>
              </a:rPr>
              <a:t>Journal of Applied and Computational Mathematics</a:t>
            </a:r>
            <a:r>
              <a:rPr lang="en-US" sz="1200" dirty="0" smtClean="0">
                <a:solidFill>
                  <a:schemeClr val="bg2"/>
                </a:solidFill>
              </a:rPr>
              <a:t>, volume 1, issue 4, </a:t>
            </a:r>
            <a:r>
              <a:rPr lang="en-US" sz="1200" dirty="0" err="1" smtClean="0">
                <a:solidFill>
                  <a:schemeClr val="bg2"/>
                </a:solidFill>
              </a:rPr>
              <a:t>doi</a:t>
            </a:r>
            <a:r>
              <a:rPr lang="en-US" sz="1200" dirty="0" smtClean="0">
                <a:solidFill>
                  <a:schemeClr val="bg2"/>
                </a:solidFill>
              </a:rPr>
              <a:t>: 10.4172/2168-9679.1000e111.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340768"/>
            <a:ext cx="8229600" cy="4983832"/>
          </a:xfrm>
        </p:spPr>
        <p:txBody>
          <a:bodyPr>
            <a:normAutofit fontScale="85000" lnSpcReduction="20000"/>
          </a:bodyPr>
          <a:lstStyle/>
          <a:p>
            <a:endParaRPr lang="en-US" dirty="0" smtClean="0"/>
          </a:p>
          <a:p>
            <a:r>
              <a:rPr lang="en-US" dirty="0" smtClean="0"/>
              <a:t>Benchmark model of economic analysis:</a:t>
            </a:r>
          </a:p>
          <a:p>
            <a:endParaRPr lang="en-US" dirty="0" smtClean="0"/>
          </a:p>
          <a:p>
            <a:endParaRPr lang="en-US" dirty="0" smtClean="0"/>
          </a:p>
          <a:p>
            <a:endParaRPr lang="en-US" dirty="0" smtClean="0"/>
          </a:p>
          <a:p>
            <a:pPr lvl="1"/>
            <a:endParaRPr lang="en-US" dirty="0" smtClean="0"/>
          </a:p>
          <a:p>
            <a:pPr lvl="1"/>
            <a:r>
              <a:rPr lang="en-US" dirty="0" smtClean="0"/>
              <a:t>A representative agent maximizes utility, </a:t>
            </a:r>
            <a:r>
              <a:rPr lang="en-US" i="1" dirty="0" smtClean="0"/>
              <a:t>u</a:t>
            </a:r>
            <a:r>
              <a:rPr lang="en-US" dirty="0" smtClean="0"/>
              <a:t>;</a:t>
            </a:r>
          </a:p>
          <a:p>
            <a:pPr lvl="1"/>
            <a:endParaRPr lang="en-US" dirty="0" smtClean="0"/>
          </a:p>
          <a:p>
            <a:pPr lvl="1"/>
            <a:r>
              <a:rPr lang="en-US" dirty="0" smtClean="0"/>
              <a:t>The agent draws utility from consumption, </a:t>
            </a:r>
            <a:r>
              <a:rPr lang="en-US" i="1" dirty="0" smtClean="0"/>
              <a:t>c</a:t>
            </a:r>
            <a:r>
              <a:rPr lang="en-US" dirty="0" smtClean="0"/>
              <a:t>;</a:t>
            </a:r>
          </a:p>
          <a:p>
            <a:pPr lvl="1"/>
            <a:endParaRPr lang="en-US" dirty="0" smtClean="0"/>
          </a:p>
          <a:p>
            <a:pPr lvl="1"/>
            <a:r>
              <a:rPr lang="en-US" dirty="0" smtClean="0"/>
              <a:t>This is an inter-temporal problem: the agent establishes a consumption plan, starting in the current period, </a:t>
            </a:r>
            <a:r>
              <a:rPr lang="en-US" i="1" dirty="0" smtClean="0"/>
              <a:t>t=</a:t>
            </a:r>
            <a:r>
              <a:rPr lang="en-US" dirty="0" smtClean="0"/>
              <a:t>0, and assuming an infinite horizon;</a:t>
            </a:r>
          </a:p>
          <a:p>
            <a:pPr lvl="1"/>
            <a:endParaRPr lang="en-US" dirty="0" smtClean="0"/>
          </a:p>
          <a:p>
            <a:pPr lvl="1"/>
            <a:r>
              <a:rPr lang="en-US" i="1" dirty="0" smtClean="0">
                <a:sym typeface="Symbol"/>
              </a:rPr>
              <a:t></a:t>
            </a:r>
            <a:r>
              <a:rPr lang="en-US" dirty="0" smtClean="0">
                <a:sym typeface="Symbol"/>
              </a:rPr>
              <a:t>(0,1): </a:t>
            </a:r>
            <a:r>
              <a:rPr lang="en-US" dirty="0" smtClean="0"/>
              <a:t>discount factor (the future is discounted at a constant rate).</a:t>
            </a:r>
          </a:p>
          <a:p>
            <a:endParaRPr lang="en-US" dirty="0" smtClean="0"/>
          </a:p>
          <a:p>
            <a:endParaRPr lang="en-US" dirty="0"/>
          </a:p>
        </p:txBody>
      </p:sp>
      <p:graphicFrame>
        <p:nvGraphicFramePr>
          <p:cNvPr id="1026" name="Object 2"/>
          <p:cNvGraphicFramePr>
            <a:graphicFrameLocks noChangeAspect="1"/>
          </p:cNvGraphicFramePr>
          <p:nvPr/>
        </p:nvGraphicFramePr>
        <p:xfrm>
          <a:off x="3491880" y="2060848"/>
          <a:ext cx="2223776" cy="1080120"/>
        </p:xfrm>
        <a:graphic>
          <a:graphicData uri="http://schemas.openxmlformats.org/presentationml/2006/ole">
            <p:oleObj spid="_x0000_s1026" name="Equação" r:id="rId3" imgW="888840" imgH="431640" progId="Equation.3">
              <p:embed/>
            </p:oleObj>
          </a:graphicData>
        </a:graphic>
      </p:graphicFrame>
      <p:sp>
        <p:nvSpPr>
          <p:cNvPr id="5" name="Marcador de Posição do Número do Diapositivo 4"/>
          <p:cNvSpPr>
            <a:spLocks noGrp="1"/>
          </p:cNvSpPr>
          <p:nvPr>
            <p:ph type="sldNum" sz="quarter" idx="12"/>
          </p:nvPr>
        </p:nvSpPr>
        <p:spPr/>
        <p:txBody>
          <a:bodyPr/>
          <a:lstStyle/>
          <a:p>
            <a:fld id="{30432E14-5114-4652-8118-CD504C39BE97}" type="slidenum">
              <a:rPr lang="pt-PT" smtClean="0"/>
              <a:pPr/>
              <a:t>5</a:t>
            </a:fld>
            <a:endParaRPr lang="pt-PT"/>
          </a:p>
        </p:txBody>
      </p:sp>
      <p:sp>
        <p:nvSpPr>
          <p:cNvPr id="7" name="CaixaDeTexto 6"/>
          <p:cNvSpPr txBox="1"/>
          <p:nvPr/>
        </p:nvSpPr>
        <p:spPr>
          <a:xfrm>
            <a:off x="2627784" y="334397"/>
            <a:ext cx="6192688" cy="646331"/>
          </a:xfrm>
          <a:prstGeom prst="rect">
            <a:avLst/>
          </a:prstGeom>
          <a:solidFill>
            <a:schemeClr val="accent1"/>
          </a:solidFill>
          <a:effectLst/>
          <a:scene3d>
            <a:camera prst="orthographicFront"/>
            <a:lightRig rig="threePt" dir="t"/>
          </a:scene3d>
          <a:sp3d>
            <a:bevelT/>
          </a:sp3d>
        </p:spPr>
        <p:txBody>
          <a:bodyPr wrap="square" rtlCol="0">
            <a:spAutoFit/>
          </a:bodyPr>
          <a:lstStyle/>
          <a:p>
            <a:pPr marL="0" lvl="1"/>
            <a:r>
              <a:rPr lang="en-US" sz="1200" dirty="0" smtClean="0">
                <a:solidFill>
                  <a:schemeClr val="bg2"/>
                </a:solidFill>
              </a:rPr>
              <a:t>Gomes, O. (2012). “Applied Mathematics and Economics: Tools for Addressing Rationality, Expectations and Related Phenomena.” </a:t>
            </a:r>
            <a:r>
              <a:rPr lang="en-US" sz="1200" i="1" dirty="0" smtClean="0">
                <a:solidFill>
                  <a:schemeClr val="bg2"/>
                </a:solidFill>
              </a:rPr>
              <a:t>Journal of Applied and Computational Mathematics</a:t>
            </a:r>
            <a:r>
              <a:rPr lang="en-US" sz="1200" dirty="0" smtClean="0">
                <a:solidFill>
                  <a:schemeClr val="bg2"/>
                </a:solidFill>
              </a:rPr>
              <a:t>, volume 1, issue 4, </a:t>
            </a:r>
            <a:r>
              <a:rPr lang="en-US" sz="1200" dirty="0" err="1" smtClean="0">
                <a:solidFill>
                  <a:schemeClr val="bg2"/>
                </a:solidFill>
              </a:rPr>
              <a:t>doi</a:t>
            </a:r>
            <a:r>
              <a:rPr lang="en-US" sz="1200" dirty="0" smtClean="0">
                <a:solidFill>
                  <a:schemeClr val="bg2"/>
                </a:solidFill>
              </a:rPr>
              <a:t>: 10.4172/2168-9679.1000e111.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67544" y="1484784"/>
            <a:ext cx="8229600" cy="4824536"/>
          </a:xfrm>
        </p:spPr>
        <p:txBody>
          <a:bodyPr>
            <a:normAutofit fontScale="70000" lnSpcReduction="20000"/>
          </a:bodyPr>
          <a:lstStyle/>
          <a:p>
            <a:endParaRPr lang="en-US" dirty="0" smtClean="0"/>
          </a:p>
          <a:p>
            <a:r>
              <a:rPr lang="en-US" dirty="0" smtClean="0"/>
              <a:t>Utility maximization is a constrained problem.</a:t>
            </a:r>
          </a:p>
          <a:p>
            <a:pPr>
              <a:buNone/>
            </a:pPr>
            <a:r>
              <a:rPr lang="en-US" dirty="0" smtClean="0"/>
              <a:t> </a:t>
            </a:r>
          </a:p>
          <a:p>
            <a:pPr lvl="1"/>
            <a:r>
              <a:rPr lang="en-US" dirty="0" smtClean="0"/>
              <a:t>The representative agent chooses how much to consume at each time period – consumption is the control variable – but subject to a constraint;</a:t>
            </a:r>
          </a:p>
          <a:p>
            <a:endParaRPr lang="en-US" dirty="0" smtClean="0"/>
          </a:p>
          <a:p>
            <a:r>
              <a:rPr lang="en-US" dirty="0" smtClean="0"/>
              <a:t>All economic problems involve constraints </a:t>
            </a:r>
            <a:r>
              <a:rPr lang="en-US" dirty="0" smtClean="0">
                <a:sym typeface="Symbol"/>
              </a:rPr>
              <a:t> this is what makes them economic problems!</a:t>
            </a:r>
          </a:p>
          <a:p>
            <a:endParaRPr lang="en-US" dirty="0" smtClean="0">
              <a:sym typeface="Symbol"/>
            </a:endParaRPr>
          </a:p>
          <a:p>
            <a:pPr lvl="1"/>
            <a:r>
              <a:rPr lang="en-US" dirty="0" smtClean="0">
                <a:sym typeface="Symbol"/>
              </a:rPr>
              <a:t>In this particular case, the constraint is a difference equation of accumulation of financial resources,</a:t>
            </a:r>
          </a:p>
          <a:p>
            <a:endParaRPr lang="en-US" dirty="0" smtClean="0">
              <a:sym typeface="Symbol"/>
            </a:endParaRPr>
          </a:p>
          <a:p>
            <a:endParaRPr lang="en-US" dirty="0" smtClean="0">
              <a:sym typeface="Symbol"/>
            </a:endParaRPr>
          </a:p>
          <a:p>
            <a:endParaRPr lang="en-US" dirty="0" smtClean="0">
              <a:sym typeface="Symbol"/>
            </a:endParaRPr>
          </a:p>
          <a:p>
            <a:endParaRPr lang="en-US" dirty="0" smtClean="0">
              <a:sym typeface="Symbol"/>
            </a:endParaRPr>
          </a:p>
          <a:p>
            <a:pPr lvl="1"/>
            <a:r>
              <a:rPr lang="en-US" i="1" dirty="0" smtClean="0"/>
              <a:t>a</a:t>
            </a:r>
            <a:r>
              <a:rPr lang="en-US" i="1" baseline="-25000" dirty="0" smtClean="0"/>
              <a:t>t</a:t>
            </a:r>
            <a:r>
              <a:rPr lang="en-US" i="1" dirty="0" smtClean="0"/>
              <a:t>: </a:t>
            </a:r>
            <a:r>
              <a:rPr lang="en-US" dirty="0" smtClean="0"/>
              <a:t>financial wealth;</a:t>
            </a:r>
          </a:p>
          <a:p>
            <a:pPr lvl="1"/>
            <a:r>
              <a:rPr lang="en-US" i="1" dirty="0" smtClean="0"/>
              <a:t>w</a:t>
            </a:r>
            <a:r>
              <a:rPr lang="en-US" i="1" baseline="-25000" dirty="0" smtClean="0"/>
              <a:t>t</a:t>
            </a:r>
            <a:r>
              <a:rPr lang="en-US" i="1" dirty="0" smtClean="0"/>
              <a:t>: </a:t>
            </a:r>
            <a:r>
              <a:rPr lang="en-US" dirty="0" smtClean="0"/>
              <a:t>labor income;</a:t>
            </a:r>
          </a:p>
          <a:p>
            <a:pPr lvl="1"/>
            <a:r>
              <a:rPr lang="en-US" i="1" dirty="0" smtClean="0"/>
              <a:t>r</a:t>
            </a:r>
            <a:r>
              <a:rPr lang="en-US" dirty="0" smtClean="0"/>
              <a:t>: interest rate.</a:t>
            </a:r>
          </a:p>
          <a:p>
            <a:endParaRPr lang="en-US" dirty="0" smtClean="0">
              <a:sym typeface="Symbol"/>
            </a:endParaRPr>
          </a:p>
          <a:p>
            <a:endParaRPr lang="en-US" dirty="0" smtClean="0">
              <a:sym typeface="Symbol"/>
            </a:endParaRPr>
          </a:p>
          <a:p>
            <a:endParaRPr lang="en-US" dirty="0" smtClean="0">
              <a:sym typeface="Symbol"/>
            </a:endParaRPr>
          </a:p>
          <a:p>
            <a:endParaRPr lang="en-US" dirty="0" smtClean="0">
              <a:sym typeface="Symbol"/>
            </a:endParaRPr>
          </a:p>
          <a:p>
            <a:endParaRPr lang="en-US" dirty="0" smtClean="0">
              <a:sym typeface="Symbol"/>
            </a:endParaRPr>
          </a:p>
          <a:p>
            <a:endParaRPr lang="en-US" dirty="0"/>
          </a:p>
        </p:txBody>
      </p:sp>
      <p:sp>
        <p:nvSpPr>
          <p:cNvPr id="4" name="Marcador de Posição do Número do Diapositivo 3"/>
          <p:cNvSpPr>
            <a:spLocks noGrp="1"/>
          </p:cNvSpPr>
          <p:nvPr>
            <p:ph type="sldNum" sz="quarter" idx="12"/>
          </p:nvPr>
        </p:nvSpPr>
        <p:spPr/>
        <p:txBody>
          <a:bodyPr/>
          <a:lstStyle/>
          <a:p>
            <a:fld id="{30432E14-5114-4652-8118-CD504C39BE97}" type="slidenum">
              <a:rPr lang="pt-PT" smtClean="0"/>
              <a:pPr/>
              <a:t>6</a:t>
            </a:fld>
            <a:endParaRPr lang="pt-PT"/>
          </a:p>
        </p:txBody>
      </p:sp>
      <p:graphicFrame>
        <p:nvGraphicFramePr>
          <p:cNvPr id="2050" name="Object 2"/>
          <p:cNvGraphicFramePr>
            <a:graphicFrameLocks noChangeAspect="1"/>
          </p:cNvGraphicFramePr>
          <p:nvPr/>
        </p:nvGraphicFramePr>
        <p:xfrm>
          <a:off x="2555776" y="4509120"/>
          <a:ext cx="4176713" cy="431800"/>
        </p:xfrm>
        <a:graphic>
          <a:graphicData uri="http://schemas.openxmlformats.org/presentationml/2006/ole">
            <p:oleObj spid="_x0000_s2050" name="Equação" r:id="rId3" imgW="1841400" imgH="190440" progId="Equation.3">
              <p:embed/>
            </p:oleObj>
          </a:graphicData>
        </a:graphic>
      </p:graphicFrame>
      <p:sp>
        <p:nvSpPr>
          <p:cNvPr id="6" name="CaixaDeTexto 5"/>
          <p:cNvSpPr txBox="1"/>
          <p:nvPr/>
        </p:nvSpPr>
        <p:spPr>
          <a:xfrm>
            <a:off x="2627784" y="334397"/>
            <a:ext cx="6192688" cy="646331"/>
          </a:xfrm>
          <a:prstGeom prst="rect">
            <a:avLst/>
          </a:prstGeom>
          <a:solidFill>
            <a:schemeClr val="accent1"/>
          </a:solidFill>
          <a:effectLst/>
          <a:scene3d>
            <a:camera prst="orthographicFront"/>
            <a:lightRig rig="threePt" dir="t"/>
          </a:scene3d>
          <a:sp3d>
            <a:bevelT/>
          </a:sp3d>
        </p:spPr>
        <p:txBody>
          <a:bodyPr wrap="square" rtlCol="0">
            <a:spAutoFit/>
          </a:bodyPr>
          <a:lstStyle/>
          <a:p>
            <a:pPr marL="0" lvl="1"/>
            <a:r>
              <a:rPr lang="en-US" sz="1200" dirty="0" smtClean="0">
                <a:solidFill>
                  <a:schemeClr val="bg2"/>
                </a:solidFill>
              </a:rPr>
              <a:t>Gomes, O. (2012). “Applied Mathematics and Economics: Tools for Addressing Rationality, Expectations and Related Phenomena.” </a:t>
            </a:r>
            <a:r>
              <a:rPr lang="en-US" sz="1200" i="1" dirty="0" smtClean="0">
                <a:solidFill>
                  <a:schemeClr val="bg2"/>
                </a:solidFill>
              </a:rPr>
              <a:t>Journal of Applied and Computational Mathematics</a:t>
            </a:r>
            <a:r>
              <a:rPr lang="en-US" sz="1200" dirty="0" smtClean="0">
                <a:solidFill>
                  <a:schemeClr val="bg2"/>
                </a:solidFill>
              </a:rPr>
              <a:t>, volume 1, issue 4, </a:t>
            </a:r>
            <a:r>
              <a:rPr lang="en-US" sz="1200" dirty="0" err="1" smtClean="0">
                <a:solidFill>
                  <a:schemeClr val="bg2"/>
                </a:solidFill>
              </a:rPr>
              <a:t>doi</a:t>
            </a:r>
            <a:r>
              <a:rPr lang="en-US" sz="1200" dirty="0" smtClean="0">
                <a:solidFill>
                  <a:schemeClr val="bg2"/>
                </a:solidFill>
              </a:rPr>
              <a:t>: 10.4172/2168-9679.1000e111.</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628800"/>
            <a:ext cx="8229600" cy="4695800"/>
          </a:xfrm>
        </p:spPr>
        <p:txBody>
          <a:bodyPr>
            <a:normAutofit fontScale="85000" lnSpcReduction="20000"/>
          </a:bodyPr>
          <a:lstStyle/>
          <a:p>
            <a:r>
              <a:rPr lang="en-US" dirty="0" smtClean="0"/>
              <a:t>The presented problem reveals the true nature of economics: </a:t>
            </a:r>
            <a:r>
              <a:rPr lang="en-US" i="1" dirty="0" smtClean="0">
                <a:solidFill>
                  <a:srgbClr val="0070C0"/>
                </a:solidFill>
              </a:rPr>
              <a:t>economics is a forward-looking science</a:t>
            </a:r>
            <a:r>
              <a:rPr lang="en-US" dirty="0" smtClean="0"/>
              <a:t>,</a:t>
            </a:r>
          </a:p>
          <a:p>
            <a:endParaRPr lang="en-US" dirty="0" smtClean="0"/>
          </a:p>
          <a:p>
            <a:pPr lvl="1"/>
            <a:r>
              <a:rPr lang="en-US" dirty="0" smtClean="0"/>
              <a:t>Agents take decisions today that have implications over a probably long horizon;</a:t>
            </a:r>
          </a:p>
          <a:p>
            <a:pPr lvl="1">
              <a:buNone/>
            </a:pPr>
            <a:endParaRPr lang="en-US" dirty="0" smtClean="0"/>
          </a:p>
          <a:p>
            <a:pPr lvl="1"/>
            <a:r>
              <a:rPr lang="en-US" dirty="0" smtClean="0"/>
              <a:t>The past is irrelevant for current decisions;</a:t>
            </a:r>
          </a:p>
          <a:p>
            <a:pPr lvl="1">
              <a:buNone/>
            </a:pPr>
            <a:endParaRPr lang="en-US" dirty="0" smtClean="0"/>
          </a:p>
          <a:p>
            <a:pPr lvl="1"/>
            <a:r>
              <a:rPr lang="en-US" dirty="0" smtClean="0"/>
              <a:t>Expectations become central to the analysis – uncertainty can be mitigated </a:t>
            </a:r>
            <a:r>
              <a:rPr lang="en-US" dirty="0" smtClean="0"/>
              <a:t>resorting </a:t>
            </a:r>
            <a:r>
              <a:rPr lang="en-US" dirty="0" smtClean="0"/>
              <a:t>to the powerful notion of </a:t>
            </a:r>
            <a:r>
              <a:rPr lang="en-US" dirty="0" smtClean="0">
                <a:solidFill>
                  <a:srgbClr val="0070C0"/>
                </a:solidFill>
              </a:rPr>
              <a:t>rational expectations</a:t>
            </a:r>
            <a:r>
              <a:rPr lang="en-US" dirty="0" smtClean="0"/>
              <a:t>.</a:t>
            </a:r>
          </a:p>
          <a:p>
            <a:pPr lvl="1">
              <a:buNone/>
            </a:pPr>
            <a:endParaRPr lang="en-US" dirty="0" smtClean="0"/>
          </a:p>
          <a:p>
            <a:pPr lvl="2"/>
            <a:r>
              <a:rPr lang="en-US" dirty="0" smtClean="0"/>
              <a:t>Under rational expectations agents are endowed with the ability to avoid incurring in systematic mistakes.</a:t>
            </a:r>
          </a:p>
          <a:p>
            <a:pPr lvl="2"/>
            <a:endParaRPr lang="en-US" dirty="0" smtClean="0"/>
          </a:p>
          <a:p>
            <a:pPr lvl="2"/>
            <a:r>
              <a:rPr lang="en-US" dirty="0" smtClean="0"/>
              <a:t>See </a:t>
            </a:r>
            <a:r>
              <a:rPr lang="en-US" dirty="0" err="1" smtClean="0"/>
              <a:t>Muth</a:t>
            </a:r>
            <a:r>
              <a:rPr lang="en-US" dirty="0" smtClean="0"/>
              <a:t> (1961), Lucas (1972) and </a:t>
            </a:r>
            <a:r>
              <a:rPr lang="en-US" dirty="0" err="1" smtClean="0"/>
              <a:t>Sargent</a:t>
            </a:r>
            <a:r>
              <a:rPr lang="en-US" dirty="0" smtClean="0"/>
              <a:t> (1973), concerning the rational expectations revolution in economics.</a:t>
            </a:r>
            <a:endParaRPr lang="en-US" dirty="0"/>
          </a:p>
        </p:txBody>
      </p:sp>
      <p:sp>
        <p:nvSpPr>
          <p:cNvPr id="4" name="Marcador de Posição do Número do Diapositivo 3"/>
          <p:cNvSpPr>
            <a:spLocks noGrp="1"/>
          </p:cNvSpPr>
          <p:nvPr>
            <p:ph type="sldNum" sz="quarter" idx="12"/>
          </p:nvPr>
        </p:nvSpPr>
        <p:spPr/>
        <p:txBody>
          <a:bodyPr/>
          <a:lstStyle/>
          <a:p>
            <a:fld id="{30432E14-5114-4652-8118-CD504C39BE97}" type="slidenum">
              <a:rPr lang="pt-PT" smtClean="0"/>
              <a:pPr/>
              <a:t>7</a:t>
            </a:fld>
            <a:endParaRPr lang="pt-PT"/>
          </a:p>
        </p:txBody>
      </p:sp>
      <p:sp>
        <p:nvSpPr>
          <p:cNvPr id="5" name="CaixaDeTexto 4"/>
          <p:cNvSpPr txBox="1"/>
          <p:nvPr/>
        </p:nvSpPr>
        <p:spPr>
          <a:xfrm>
            <a:off x="2627784" y="334397"/>
            <a:ext cx="6192688" cy="646331"/>
          </a:xfrm>
          <a:prstGeom prst="rect">
            <a:avLst/>
          </a:prstGeom>
          <a:solidFill>
            <a:schemeClr val="accent1"/>
          </a:solidFill>
          <a:effectLst/>
          <a:scene3d>
            <a:camera prst="orthographicFront"/>
            <a:lightRig rig="threePt" dir="t"/>
          </a:scene3d>
          <a:sp3d>
            <a:bevelT/>
          </a:sp3d>
        </p:spPr>
        <p:txBody>
          <a:bodyPr wrap="square" rtlCol="0">
            <a:spAutoFit/>
          </a:bodyPr>
          <a:lstStyle/>
          <a:p>
            <a:pPr marL="0" lvl="1"/>
            <a:r>
              <a:rPr lang="en-US" sz="1200" dirty="0" smtClean="0">
                <a:solidFill>
                  <a:schemeClr val="bg2"/>
                </a:solidFill>
              </a:rPr>
              <a:t>Gomes, O. (2012). “Applied Mathematics and Economics: Tools for Addressing Rationality, Expectations and Related Phenomena.” </a:t>
            </a:r>
            <a:r>
              <a:rPr lang="en-US" sz="1200" i="1" dirty="0" smtClean="0">
                <a:solidFill>
                  <a:schemeClr val="bg2"/>
                </a:solidFill>
              </a:rPr>
              <a:t>Journal of Applied and Computational Mathematics</a:t>
            </a:r>
            <a:r>
              <a:rPr lang="en-US" sz="1200" dirty="0" smtClean="0">
                <a:solidFill>
                  <a:schemeClr val="bg2"/>
                </a:solidFill>
              </a:rPr>
              <a:t>, volume 1, issue 4, </a:t>
            </a:r>
            <a:r>
              <a:rPr lang="en-US" sz="1200" dirty="0" err="1" smtClean="0">
                <a:solidFill>
                  <a:schemeClr val="bg2"/>
                </a:solidFill>
              </a:rPr>
              <a:t>doi</a:t>
            </a:r>
            <a:r>
              <a:rPr lang="en-US" sz="1200" dirty="0" smtClean="0">
                <a:solidFill>
                  <a:schemeClr val="bg2"/>
                </a:solidFill>
              </a:rPr>
              <a:t>: 10.4172/2168-9679.1000e111.</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484784"/>
            <a:ext cx="8229600" cy="4752528"/>
          </a:xfrm>
        </p:spPr>
        <p:txBody>
          <a:bodyPr>
            <a:normAutofit fontScale="70000" lnSpcReduction="20000"/>
          </a:bodyPr>
          <a:lstStyle/>
          <a:p>
            <a:r>
              <a:rPr lang="en-US" dirty="0" smtClean="0"/>
              <a:t>The notion of rational expectations is a paradigmatic example of how the rigor of the exact sciences may assist economists in </a:t>
            </a:r>
            <a:r>
              <a:rPr lang="en-US" dirty="0" smtClean="0"/>
              <a:t>understanding </a:t>
            </a:r>
            <a:r>
              <a:rPr lang="en-US" dirty="0" smtClean="0"/>
              <a:t>observable phenomena.</a:t>
            </a:r>
          </a:p>
          <a:p>
            <a:endParaRPr lang="en-US" dirty="0" smtClean="0"/>
          </a:p>
          <a:p>
            <a:r>
              <a:rPr lang="en-US" dirty="0" smtClean="0"/>
              <a:t>But are agents truly rational in the way they behave </a:t>
            </a:r>
            <a:r>
              <a:rPr lang="en-US" dirty="0" smtClean="0"/>
              <a:t>and </a:t>
            </a:r>
            <a:r>
              <a:rPr lang="en-US" dirty="0" smtClean="0"/>
              <a:t>forecast future events?</a:t>
            </a:r>
          </a:p>
          <a:p>
            <a:endParaRPr lang="en-US" dirty="0" smtClean="0"/>
          </a:p>
          <a:p>
            <a:r>
              <a:rPr lang="en-US" dirty="0" smtClean="0"/>
              <a:t>Models based on the rationality assumption helped in constructing an economic theory well equipped to explain relevant economic issues, </a:t>
            </a:r>
            <a:r>
              <a:rPr lang="en-US" dirty="0" smtClean="0"/>
              <a:t>like </a:t>
            </a:r>
            <a:endParaRPr lang="en-US" dirty="0" smtClean="0"/>
          </a:p>
          <a:p>
            <a:pPr lvl="1"/>
            <a:r>
              <a:rPr lang="en-US" dirty="0" smtClean="0"/>
              <a:t>economic growth, </a:t>
            </a:r>
          </a:p>
          <a:p>
            <a:pPr lvl="1"/>
            <a:r>
              <a:rPr lang="en-US" dirty="0" smtClean="0"/>
              <a:t>business cycles, </a:t>
            </a:r>
          </a:p>
          <a:p>
            <a:pPr lvl="1"/>
            <a:r>
              <a:rPr lang="en-US" dirty="0" smtClean="0"/>
              <a:t>unemployment, </a:t>
            </a:r>
          </a:p>
          <a:p>
            <a:pPr lvl="1"/>
            <a:r>
              <a:rPr lang="en-US" dirty="0" smtClean="0"/>
              <a:t>asset pricing ,</a:t>
            </a:r>
          </a:p>
          <a:p>
            <a:pPr lvl="1"/>
            <a:r>
              <a:rPr lang="en-US" dirty="0" smtClean="0"/>
              <a:t>the market power of firms, …</a:t>
            </a:r>
          </a:p>
          <a:p>
            <a:endParaRPr lang="en-US" dirty="0" smtClean="0"/>
          </a:p>
          <a:p>
            <a:r>
              <a:rPr lang="en-US" dirty="0" smtClean="0"/>
              <a:t>However, it is time to move beyond the fully rational representative agent paradigm: there are many powerful tools that </a:t>
            </a:r>
            <a:r>
              <a:rPr lang="en-US" dirty="0" smtClean="0">
                <a:solidFill>
                  <a:srgbClr val="0070C0"/>
                </a:solidFill>
              </a:rPr>
              <a:t>applied and computational mathematics</a:t>
            </a:r>
            <a:r>
              <a:rPr lang="en-US" dirty="0" smtClean="0"/>
              <a:t> can offer to economics to enrich its ability to explain real world events. </a:t>
            </a:r>
          </a:p>
          <a:p>
            <a:endParaRPr lang="en-US" dirty="0"/>
          </a:p>
        </p:txBody>
      </p:sp>
      <p:sp>
        <p:nvSpPr>
          <p:cNvPr id="4" name="Marcador de Posição do Número do Diapositivo 3"/>
          <p:cNvSpPr>
            <a:spLocks noGrp="1"/>
          </p:cNvSpPr>
          <p:nvPr>
            <p:ph type="sldNum" sz="quarter" idx="12"/>
          </p:nvPr>
        </p:nvSpPr>
        <p:spPr/>
        <p:txBody>
          <a:bodyPr/>
          <a:lstStyle/>
          <a:p>
            <a:fld id="{30432E14-5114-4652-8118-CD504C39BE97}" type="slidenum">
              <a:rPr lang="pt-PT" smtClean="0"/>
              <a:pPr/>
              <a:t>8</a:t>
            </a:fld>
            <a:endParaRPr lang="pt-PT"/>
          </a:p>
        </p:txBody>
      </p:sp>
      <p:sp>
        <p:nvSpPr>
          <p:cNvPr id="5" name="CaixaDeTexto 4"/>
          <p:cNvSpPr txBox="1"/>
          <p:nvPr/>
        </p:nvSpPr>
        <p:spPr>
          <a:xfrm>
            <a:off x="2627784" y="334397"/>
            <a:ext cx="6192688" cy="646331"/>
          </a:xfrm>
          <a:prstGeom prst="rect">
            <a:avLst/>
          </a:prstGeom>
          <a:solidFill>
            <a:schemeClr val="accent1"/>
          </a:solidFill>
          <a:effectLst/>
          <a:scene3d>
            <a:camera prst="orthographicFront"/>
            <a:lightRig rig="threePt" dir="t"/>
          </a:scene3d>
          <a:sp3d>
            <a:bevelT/>
          </a:sp3d>
        </p:spPr>
        <p:txBody>
          <a:bodyPr wrap="square" rtlCol="0">
            <a:spAutoFit/>
          </a:bodyPr>
          <a:lstStyle/>
          <a:p>
            <a:pPr marL="0" lvl="1"/>
            <a:r>
              <a:rPr lang="en-US" sz="1200" dirty="0" smtClean="0">
                <a:solidFill>
                  <a:schemeClr val="bg2"/>
                </a:solidFill>
              </a:rPr>
              <a:t>Gomes, O. (2012). “Applied Mathematics and Economics: Tools for Addressing Rationality, Expectations and Related Phenomena.” </a:t>
            </a:r>
            <a:r>
              <a:rPr lang="en-US" sz="1200" i="1" dirty="0" smtClean="0">
                <a:solidFill>
                  <a:schemeClr val="bg2"/>
                </a:solidFill>
              </a:rPr>
              <a:t>Journal of Applied and Computational Mathematics</a:t>
            </a:r>
            <a:r>
              <a:rPr lang="en-US" sz="1200" dirty="0" smtClean="0">
                <a:solidFill>
                  <a:schemeClr val="bg2"/>
                </a:solidFill>
              </a:rPr>
              <a:t>, volume 1, issue 4, </a:t>
            </a:r>
            <a:r>
              <a:rPr lang="en-US" sz="1200" dirty="0" err="1" smtClean="0">
                <a:solidFill>
                  <a:schemeClr val="bg2"/>
                </a:solidFill>
              </a:rPr>
              <a:t>doi</a:t>
            </a:r>
            <a:r>
              <a:rPr lang="en-US" sz="1200" dirty="0" smtClean="0">
                <a:solidFill>
                  <a:schemeClr val="bg2"/>
                </a:solidFill>
              </a:rPr>
              <a:t>: 10.4172/2168-9679.1000e111.</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340768"/>
            <a:ext cx="8229600" cy="4680520"/>
          </a:xfrm>
        </p:spPr>
        <p:txBody>
          <a:bodyPr>
            <a:normAutofit fontScale="92500"/>
          </a:bodyPr>
          <a:lstStyle/>
          <a:p>
            <a:r>
              <a:rPr lang="en-US" dirty="0" smtClean="0"/>
              <a:t>Besides the </a:t>
            </a:r>
            <a:r>
              <a:rPr lang="en-US" dirty="0" smtClean="0">
                <a:solidFill>
                  <a:schemeClr val="accent1"/>
                </a:solidFill>
              </a:rPr>
              <a:t>time</a:t>
            </a:r>
            <a:r>
              <a:rPr lang="en-US" dirty="0" smtClean="0"/>
              <a:t> dimension, </a:t>
            </a:r>
            <a:r>
              <a:rPr lang="en-US" dirty="0" smtClean="0">
                <a:solidFill>
                  <a:schemeClr val="accent1"/>
                </a:solidFill>
              </a:rPr>
              <a:t>space</a:t>
            </a:r>
            <a:r>
              <a:rPr lang="en-US" dirty="0" smtClean="0"/>
              <a:t> has also a prominent role in economics. </a:t>
            </a:r>
          </a:p>
          <a:p>
            <a:endParaRPr lang="en-US" dirty="0" smtClean="0"/>
          </a:p>
          <a:p>
            <a:pPr lvl="1"/>
            <a:r>
              <a:rPr lang="en-US" dirty="0" smtClean="0"/>
              <a:t>International trade, capital flows or the diffusion of knowledge occur in time, but also through the physical space.</a:t>
            </a:r>
          </a:p>
          <a:p>
            <a:pPr lvl="1"/>
            <a:endParaRPr lang="en-US" dirty="0" smtClean="0"/>
          </a:p>
          <a:p>
            <a:pPr lvl="1"/>
            <a:r>
              <a:rPr lang="en-US" dirty="0" smtClean="0"/>
              <a:t>An effort to merge both dimensions seems a logical step in developing a more robust economic science.</a:t>
            </a:r>
          </a:p>
          <a:p>
            <a:pPr lvl="1"/>
            <a:endParaRPr lang="en-US" dirty="0" smtClean="0"/>
          </a:p>
          <a:p>
            <a:pPr lvl="1"/>
            <a:r>
              <a:rPr lang="en-US" dirty="0" smtClean="0"/>
              <a:t>Example of a model that integrates space and time: Lucas (2009) and </a:t>
            </a:r>
            <a:r>
              <a:rPr lang="en-US" dirty="0" err="1" smtClean="0"/>
              <a:t>Comin</a:t>
            </a:r>
            <a:r>
              <a:rPr lang="en-US" dirty="0" smtClean="0"/>
              <a:t> </a:t>
            </a:r>
            <a:r>
              <a:rPr lang="en-US" i="1" dirty="0" smtClean="0"/>
              <a:t>et al.</a:t>
            </a:r>
            <a:r>
              <a:rPr lang="en-US" dirty="0" smtClean="0"/>
              <a:t> (2012) on the diffusion of ideas.</a:t>
            </a:r>
          </a:p>
          <a:p>
            <a:pPr lvl="1">
              <a:buNone/>
            </a:pPr>
            <a:endParaRPr lang="en-US" dirty="0" smtClean="0"/>
          </a:p>
          <a:p>
            <a:pPr lvl="1"/>
            <a:endParaRPr lang="en-US" dirty="0" smtClean="0"/>
          </a:p>
          <a:p>
            <a:pPr lvl="1"/>
            <a:endParaRPr lang="en-US" dirty="0" smtClean="0"/>
          </a:p>
          <a:p>
            <a:pPr lvl="1"/>
            <a:endParaRPr lang="en-US" dirty="0" smtClean="0"/>
          </a:p>
          <a:p>
            <a:endParaRPr lang="en-US" dirty="0" smtClean="0"/>
          </a:p>
          <a:p>
            <a:pPr lvl="1"/>
            <a:endParaRPr lang="en-US" dirty="0" smtClean="0"/>
          </a:p>
        </p:txBody>
      </p:sp>
      <p:sp>
        <p:nvSpPr>
          <p:cNvPr id="4" name="Marcador de Posição do Número do Diapositivo 3"/>
          <p:cNvSpPr>
            <a:spLocks noGrp="1"/>
          </p:cNvSpPr>
          <p:nvPr>
            <p:ph type="sldNum" sz="quarter" idx="12"/>
          </p:nvPr>
        </p:nvSpPr>
        <p:spPr/>
        <p:txBody>
          <a:bodyPr/>
          <a:lstStyle/>
          <a:p>
            <a:fld id="{30432E14-5114-4652-8118-CD504C39BE97}" type="slidenum">
              <a:rPr lang="pt-PT" smtClean="0"/>
              <a:pPr/>
              <a:t>9</a:t>
            </a:fld>
            <a:endParaRPr lang="pt-PT"/>
          </a:p>
        </p:txBody>
      </p:sp>
      <p:sp>
        <p:nvSpPr>
          <p:cNvPr id="5" name="CaixaDeTexto 4"/>
          <p:cNvSpPr txBox="1"/>
          <p:nvPr/>
        </p:nvSpPr>
        <p:spPr>
          <a:xfrm>
            <a:off x="2627784" y="334397"/>
            <a:ext cx="6192688" cy="461665"/>
          </a:xfrm>
          <a:prstGeom prst="rect">
            <a:avLst/>
          </a:prstGeom>
          <a:solidFill>
            <a:schemeClr val="accent3">
              <a:lumMod val="50000"/>
            </a:schemeClr>
          </a:solidFill>
          <a:effectLst/>
          <a:scene3d>
            <a:camera prst="orthographicFront"/>
            <a:lightRig rig="threePt" dir="t"/>
          </a:scene3d>
          <a:sp3d>
            <a:bevelT/>
          </a:sp3d>
        </p:spPr>
        <p:txBody>
          <a:bodyPr wrap="square" rtlCol="0">
            <a:spAutoFit/>
          </a:bodyPr>
          <a:lstStyle/>
          <a:p>
            <a:pPr marL="0" lvl="1"/>
            <a:r>
              <a:rPr lang="en-US" sz="1200" dirty="0" smtClean="0">
                <a:solidFill>
                  <a:schemeClr val="bg2"/>
                </a:solidFill>
              </a:rPr>
              <a:t>Gomes, O. (2012). “Spatiotemporal Modeling in Economics.” </a:t>
            </a:r>
            <a:r>
              <a:rPr lang="en-US" sz="1200" i="1" dirty="0" smtClean="0">
                <a:solidFill>
                  <a:schemeClr val="bg2"/>
                </a:solidFill>
              </a:rPr>
              <a:t>Journal of Applied and Computational Mathematics</a:t>
            </a:r>
            <a:r>
              <a:rPr lang="en-US" sz="1200" dirty="0" smtClean="0">
                <a:solidFill>
                  <a:schemeClr val="bg2"/>
                </a:solidFill>
              </a:rPr>
              <a:t>, vol. 2, issue 2, </a:t>
            </a:r>
            <a:r>
              <a:rPr lang="en-US" sz="1200" dirty="0" err="1" smtClean="0">
                <a:solidFill>
                  <a:schemeClr val="bg2"/>
                </a:solidFill>
              </a:rPr>
              <a:t>doi</a:t>
            </a:r>
            <a:r>
              <a:rPr lang="en-US" sz="1200" dirty="0" smtClean="0">
                <a:solidFill>
                  <a:schemeClr val="bg2"/>
                </a:solidFill>
              </a:rPr>
              <a:t>: 10.4172/2168-9679.1000e128.</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349</TotalTime>
  <Words>3223</Words>
  <Application>Microsoft Office PowerPoint</Application>
  <PresentationFormat>Apresentação no Ecrã (4:3)</PresentationFormat>
  <Paragraphs>263</Paragraphs>
  <Slides>20</Slides>
  <Notes>0</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dos diapositivos</vt:lpstr>
      </vt:variant>
      <vt:variant>
        <vt:i4>20</vt:i4>
      </vt:variant>
    </vt:vector>
  </HeadingPairs>
  <TitlesOfParts>
    <vt:vector size="22" baseType="lpstr">
      <vt:lpstr>Fluxo</vt:lpstr>
      <vt:lpstr>Equação</vt:lpstr>
      <vt:lpstr>Orlando Gomes</vt:lpstr>
      <vt:lpstr>Diapositivo 2</vt:lpstr>
      <vt:lpstr>Diapositivo 3</vt:lpstr>
      <vt:lpstr>Diapositivo 4</vt:lpstr>
      <vt:lpstr>Diapositivo 5</vt:lpstr>
      <vt:lpstr>Diapositivo 6</vt:lpstr>
      <vt:lpstr>Diapositivo 7</vt:lpstr>
      <vt:lpstr>Diapositivo 8</vt:lpstr>
      <vt:lpstr>Diapositivo 9</vt:lpstr>
      <vt:lpstr>Diapositivo 10</vt:lpstr>
      <vt:lpstr>Diapositivo 11</vt:lpstr>
      <vt:lpstr>Diapositivo 12</vt:lpstr>
      <vt:lpstr>Diapositivo 13</vt:lpstr>
      <vt:lpstr>Diapositivo 14</vt:lpstr>
      <vt:lpstr>Diapositivo 15</vt:lpstr>
      <vt:lpstr>Diapositivo 16</vt:lpstr>
      <vt:lpstr>Diapositivo 17</vt:lpstr>
      <vt:lpstr>Diapositivo 18</vt:lpstr>
      <vt:lpstr>Diapositivo 19</vt:lpstr>
      <vt:lpstr>Diapositivo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Orlando Gomes</dc:title>
  <dc:creator>omgomes</dc:creator>
  <cp:lastModifiedBy>omgomes</cp:lastModifiedBy>
  <cp:revision>50</cp:revision>
  <dcterms:created xsi:type="dcterms:W3CDTF">2014-07-17T16:17:53Z</dcterms:created>
  <dcterms:modified xsi:type="dcterms:W3CDTF">2014-07-24T15:48:59Z</dcterms:modified>
</cp:coreProperties>
</file>