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86" r:id="rId3"/>
    <p:sldId id="256" r:id="rId4"/>
    <p:sldId id="257" r:id="rId5"/>
    <p:sldId id="258" r:id="rId6"/>
    <p:sldId id="259" r:id="rId7"/>
    <p:sldId id="263" r:id="rId8"/>
    <p:sldId id="267" r:id="rId9"/>
    <p:sldId id="268" r:id="rId10"/>
    <p:sldId id="260" r:id="rId11"/>
    <p:sldId id="261" r:id="rId12"/>
    <p:sldId id="262" r:id="rId13"/>
    <p:sldId id="270" r:id="rId14"/>
    <p:sldId id="266" r:id="rId15"/>
    <p:sldId id="269" r:id="rId16"/>
    <p:sldId id="264" r:id="rId17"/>
    <p:sldId id="271" r:id="rId18"/>
    <p:sldId id="273" r:id="rId19"/>
    <p:sldId id="275" r:id="rId20"/>
    <p:sldId id="272" r:id="rId21"/>
    <p:sldId id="280" r:id="rId22"/>
    <p:sldId id="281" r:id="rId23"/>
    <p:sldId id="277" r:id="rId24"/>
    <p:sldId id="279" r:id="rId25"/>
    <p:sldId id="283" r:id="rId26"/>
    <p:sldId id="282" r:id="rId27"/>
    <p:sldId id="284"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p:scale>
          <a:sx n="75" d="100"/>
          <a:sy n="75" d="100"/>
        </p:scale>
        <p:origin x="-1182"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C0770-0D5D-4A72-BD04-1E8D79E6A39E}" type="datetimeFigureOut">
              <a:rPr lang="en-US" smtClean="0"/>
              <a:pPr/>
              <a:t>11/22/2014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0515A-F5E7-4CB3-A103-CFB426D1C7BD}" type="slidenum">
              <a:rPr lang="en-US" smtClean="0"/>
              <a:pPr/>
              <a:t>‹#›</a:t>
            </a:fld>
            <a:endParaRPr lang="en-US"/>
          </a:p>
        </p:txBody>
      </p:sp>
    </p:spTree>
    <p:extLst>
      <p:ext uri="{BB962C8B-B14F-4D97-AF65-F5344CB8AC3E}">
        <p14:creationId xmlns:p14="http://schemas.microsoft.com/office/powerpoint/2010/main" val="353077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8CE7AB-C1F5-4345-99B5-D30FC64CAA52}" type="slidenum">
              <a:rPr lang="en-US" smtClean="0"/>
              <a:pPr>
                <a:defRPr/>
              </a:pPr>
              <a:t>9</a:t>
            </a:fld>
            <a:endParaRPr lang="en-US"/>
          </a:p>
        </p:txBody>
      </p:sp>
    </p:spTree>
    <p:extLst>
      <p:ext uri="{BB962C8B-B14F-4D97-AF65-F5344CB8AC3E}">
        <p14:creationId xmlns:p14="http://schemas.microsoft.com/office/powerpoint/2010/main" val="220652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B4B967E8-AFCE-4B42-8DB2-2D78583A1381}" type="slidenum">
              <a:rPr lang="en-US" smtClean="0">
                <a:solidFill>
                  <a:prstClr val="black"/>
                </a:solidFill>
              </a:rPr>
              <a:pPr/>
              <a:t>18</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xfrm>
            <a:off x="1163638" y="719138"/>
            <a:ext cx="4560887" cy="3419475"/>
          </a:xfrm>
          <a:ln/>
        </p:spPr>
      </p:sp>
      <p:sp>
        <p:nvSpPr>
          <p:cNvPr id="48132" name="Rectangle 3"/>
          <p:cNvSpPr>
            <a:spLocks noGrp="1" noChangeArrowheads="1"/>
          </p:cNvSpPr>
          <p:nvPr>
            <p:ph type="body" idx="1"/>
          </p:nvPr>
        </p:nvSpPr>
        <p:spPr>
          <a:xfrm>
            <a:off x="1073151" y="4226915"/>
            <a:ext cx="4741863" cy="2518659"/>
          </a:xfrm>
          <a:noFill/>
          <a:ln/>
        </p:spPr>
        <p:txBody>
          <a:bodyPr/>
          <a:lstStyle/>
          <a:p>
            <a:r>
              <a:rPr lang="en-US" b="1" dirty="0" smtClean="0"/>
              <a:t>Slide 14: </a:t>
            </a:r>
            <a:r>
              <a:rPr lang="en-US" dirty="0" smtClean="0"/>
              <a:t>One-year survival rates after transplantation have generally improved in the last two decades. Outcomes of unrelated donor transplants are approaching those observed with related donors. Improvements in HLA-matching techniques, with consequently better donor selection, better overall patient selection for transplantation, and improvements in supportive care are the likely explanation for this trend. </a:t>
            </a:r>
            <a:r>
              <a:rPr lang="en-US" b="1"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41267-E746-4EA3-A650-A8A83B9FD1B6}"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51EE-7C1B-4D15-8C7C-23B4AAE162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41267-E746-4EA3-A650-A8A83B9FD1B6}" type="datetimeFigureOut">
              <a:rPr lang="en-US" smtClean="0"/>
              <a:pPr/>
              <a:t>11/22/2014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D51EE-7C1B-4D15-8C7C-23B4AAE162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37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00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definition of Palliative Care</a:t>
            </a:r>
            <a:endParaRPr lang="en-US" dirty="0"/>
          </a:p>
        </p:txBody>
      </p:sp>
      <p:sp>
        <p:nvSpPr>
          <p:cNvPr id="3" name="Content Placeholder 2"/>
          <p:cNvSpPr>
            <a:spLocks noGrp="1"/>
          </p:cNvSpPr>
          <p:nvPr>
            <p:ph idx="1"/>
          </p:nvPr>
        </p:nvSpPr>
        <p:spPr/>
        <p:txBody>
          <a:bodyPr>
            <a:normAutofit fontScale="92500" lnSpcReduction="20000"/>
          </a:bodyPr>
          <a:lstStyle/>
          <a:p>
            <a:pPr>
              <a:buNone/>
              <a:defRPr/>
            </a:pPr>
            <a:r>
              <a:rPr lang="en-US" dirty="0" smtClean="0"/>
              <a:t>    Palliative </a:t>
            </a:r>
            <a:r>
              <a:rPr lang="en-US" dirty="0"/>
              <a:t>care is an approach that improves the quality of </a:t>
            </a:r>
            <a:r>
              <a:rPr lang="en-US" dirty="0" smtClean="0"/>
              <a:t>life of </a:t>
            </a:r>
            <a:r>
              <a:rPr lang="en-US" dirty="0"/>
              <a:t>patients and their families facing the problem </a:t>
            </a:r>
            <a:r>
              <a:rPr lang="en-US" dirty="0" smtClean="0"/>
              <a:t>associated </a:t>
            </a:r>
            <a:r>
              <a:rPr lang="en-US" dirty="0"/>
              <a:t>with life-threatening illness………. </a:t>
            </a:r>
          </a:p>
          <a:p>
            <a:pPr>
              <a:defRPr/>
            </a:pPr>
            <a:endParaRPr lang="en-US" dirty="0"/>
          </a:p>
          <a:p>
            <a:pPr>
              <a:buNone/>
              <a:defRPr/>
            </a:pPr>
            <a:r>
              <a:rPr lang="en-US" dirty="0"/>
              <a:t>    </a:t>
            </a:r>
            <a:r>
              <a:rPr lang="en-US" dirty="0" smtClean="0"/>
              <a:t>is </a:t>
            </a:r>
            <a:r>
              <a:rPr lang="en-US" dirty="0"/>
              <a:t>applicable early in the course of illness, </a:t>
            </a:r>
            <a:r>
              <a:rPr lang="en-US" u="sng" dirty="0">
                <a:solidFill>
                  <a:schemeClr val="tx2"/>
                </a:solidFill>
              </a:rPr>
              <a:t>in conjunction with other therapies that are intended to prolong life</a:t>
            </a:r>
            <a:r>
              <a:rPr lang="en-US" dirty="0"/>
              <a:t>, such as chemotherapy or radiation therapy, and includes those investigations needed to better understand and manage distressing clinical complications.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model of Palliative Care</a:t>
            </a:r>
            <a:endParaRPr lang="en-US" dirty="0"/>
          </a:p>
        </p:txBody>
      </p:sp>
      <p:pic>
        <p:nvPicPr>
          <p:cNvPr id="6" name="Picture 7"/>
          <p:cNvPicPr>
            <a:picLocks noGrp="1" noChangeAspect="1" noChangeArrowheads="1"/>
          </p:cNvPicPr>
          <p:nvPr>
            <p:ph idx="1"/>
          </p:nvPr>
        </p:nvPicPr>
        <p:blipFill>
          <a:blip r:embed="rId2" cstate="print"/>
          <a:srcRect/>
          <a:stretch>
            <a:fillRect/>
          </a:stretch>
        </p:blipFill>
        <p:spPr>
          <a:xfrm>
            <a:off x="1371600" y="1905000"/>
            <a:ext cx="6508722" cy="3170234"/>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to Advance Palliative Care</a:t>
            </a:r>
            <a:endParaRPr lang="en-US" dirty="0"/>
          </a:p>
        </p:txBody>
      </p:sp>
      <p:sp>
        <p:nvSpPr>
          <p:cNvPr id="3" name="Content Placeholder 2"/>
          <p:cNvSpPr>
            <a:spLocks noGrp="1"/>
          </p:cNvSpPr>
          <p:nvPr>
            <p:ph idx="1"/>
          </p:nvPr>
        </p:nvSpPr>
        <p:spPr/>
        <p:txBody>
          <a:bodyPr>
            <a:normAutofit/>
          </a:bodyPr>
          <a:lstStyle/>
          <a:p>
            <a:pPr marL="0" indent="0">
              <a:buNone/>
              <a:defRPr/>
            </a:pPr>
            <a:r>
              <a:rPr lang="en-US" dirty="0" smtClean="0"/>
              <a:t>   </a:t>
            </a:r>
            <a:r>
              <a:rPr lang="en-US" sz="3000" dirty="0" smtClean="0"/>
              <a:t>Palliative </a:t>
            </a:r>
            <a:r>
              <a:rPr lang="en-US" sz="3000" dirty="0"/>
              <a:t>care is provided by </a:t>
            </a:r>
            <a:r>
              <a:rPr lang="en-US" sz="3000" dirty="0" smtClean="0"/>
              <a:t>an interdisciplinary</a:t>
            </a:r>
            <a:br>
              <a:rPr lang="en-US" sz="3000" dirty="0" smtClean="0"/>
            </a:br>
            <a:r>
              <a:rPr lang="en-US" sz="3000" dirty="0" smtClean="0"/>
              <a:t>   </a:t>
            </a:r>
            <a:r>
              <a:rPr lang="en-US" sz="3000" dirty="0"/>
              <a:t>team and </a:t>
            </a:r>
            <a:r>
              <a:rPr lang="en-US" sz="3000" dirty="0" smtClean="0"/>
              <a:t>offered </a:t>
            </a:r>
            <a:r>
              <a:rPr lang="en-US" sz="3000" dirty="0"/>
              <a:t>in </a:t>
            </a:r>
            <a:r>
              <a:rPr lang="en-US" sz="3000" dirty="0" smtClean="0"/>
              <a:t>conjunction </a:t>
            </a:r>
            <a:r>
              <a:rPr lang="en-US" sz="3000" dirty="0"/>
              <a:t>with all </a:t>
            </a:r>
            <a:r>
              <a:rPr lang="en-US" sz="3000" dirty="0" smtClean="0"/>
              <a:t>other </a:t>
            </a:r>
            <a:br>
              <a:rPr lang="en-US" sz="3000" dirty="0" smtClean="0"/>
            </a:br>
            <a:r>
              <a:rPr lang="en-US" sz="3000" dirty="0" smtClean="0"/>
              <a:t>   appropriate forms of medical treatment.</a:t>
            </a:r>
          </a:p>
          <a:p>
            <a:pPr marL="0" indent="0">
              <a:buNone/>
              <a:defRPr/>
            </a:pPr>
            <a:r>
              <a:rPr lang="en-US" sz="3000" dirty="0" smtClean="0"/>
              <a:t>   </a:t>
            </a:r>
            <a:endParaRPr lang="en-US" sz="3000" dirty="0"/>
          </a:p>
          <a:p>
            <a:pPr marL="0" indent="0">
              <a:buNone/>
              <a:defRPr/>
            </a:pPr>
            <a:r>
              <a:rPr lang="en-US" sz="3000" dirty="0"/>
              <a:t>    It is appropriate at any point in a serious illness </a:t>
            </a:r>
            <a:r>
              <a:rPr lang="en-US" sz="3000" dirty="0" smtClean="0"/>
              <a:t/>
            </a:r>
            <a:br>
              <a:rPr lang="en-US" sz="3000" dirty="0" smtClean="0"/>
            </a:br>
            <a:r>
              <a:rPr lang="en-US" sz="3000" dirty="0" smtClean="0"/>
              <a:t>    and </a:t>
            </a:r>
            <a:r>
              <a:rPr lang="en-US" sz="3000" u="sng" dirty="0">
                <a:solidFill>
                  <a:schemeClr val="tx2">
                    <a:lumMod val="75000"/>
                  </a:schemeClr>
                </a:solidFill>
              </a:rPr>
              <a:t>can </a:t>
            </a:r>
            <a:r>
              <a:rPr lang="en-US" sz="3000" u="sng" dirty="0" smtClean="0">
                <a:solidFill>
                  <a:schemeClr val="tx2">
                    <a:lumMod val="75000"/>
                  </a:schemeClr>
                </a:solidFill>
              </a:rPr>
              <a:t>be provided </a:t>
            </a:r>
            <a:r>
              <a:rPr lang="en-US" sz="3000" u="sng" dirty="0">
                <a:solidFill>
                  <a:schemeClr val="tx2">
                    <a:lumMod val="75000"/>
                  </a:schemeClr>
                </a:solidFill>
              </a:rPr>
              <a:t>at the same time </a:t>
            </a:r>
            <a:r>
              <a:rPr lang="en-US" sz="3000" u="sng" dirty="0" smtClean="0">
                <a:solidFill>
                  <a:schemeClr val="tx2">
                    <a:lumMod val="75000"/>
                  </a:schemeClr>
                </a:solidFill>
              </a:rPr>
              <a:t>as</a:t>
            </a:r>
            <a:r>
              <a:rPr lang="en-US" sz="3000" dirty="0" smtClean="0">
                <a:solidFill>
                  <a:schemeClr val="tx2">
                    <a:lumMod val="75000"/>
                  </a:schemeClr>
                </a:solidFill>
              </a:rPr>
              <a:t/>
            </a:r>
            <a:br>
              <a:rPr lang="en-US" sz="3000" dirty="0" smtClean="0">
                <a:solidFill>
                  <a:schemeClr val="tx2">
                    <a:lumMod val="75000"/>
                  </a:schemeClr>
                </a:solidFill>
              </a:rPr>
            </a:br>
            <a:r>
              <a:rPr lang="en-US" sz="3000" dirty="0" smtClean="0">
                <a:solidFill>
                  <a:schemeClr val="tx2">
                    <a:lumMod val="75000"/>
                  </a:schemeClr>
                </a:solidFill>
              </a:rPr>
              <a:t>    </a:t>
            </a:r>
            <a:r>
              <a:rPr lang="en-US" sz="3000" u="sng" dirty="0">
                <a:solidFill>
                  <a:schemeClr val="tx2">
                    <a:lumMod val="75000"/>
                  </a:schemeClr>
                </a:solidFill>
              </a:rPr>
              <a:t>treatment that is meant to cure.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a:t>
            </a:r>
            <a:endParaRPr lang="en-US" dirty="0"/>
          </a:p>
        </p:txBody>
      </p:sp>
      <p:sp>
        <p:nvSpPr>
          <p:cNvPr id="3" name="Content Placeholder 2"/>
          <p:cNvSpPr>
            <a:spLocks noGrp="1"/>
          </p:cNvSpPr>
          <p:nvPr>
            <p:ph idx="1"/>
          </p:nvPr>
        </p:nvSpPr>
        <p:spPr/>
        <p:txBody>
          <a:bodyPr/>
          <a:lstStyle/>
          <a:p>
            <a:pPr>
              <a:spcBef>
                <a:spcPct val="35000"/>
              </a:spcBef>
              <a:buClr>
                <a:srgbClr val="FFFF00"/>
              </a:buClr>
              <a:buSzPct val="70000"/>
              <a:buNone/>
            </a:pPr>
            <a:r>
              <a:rPr lang="en-US" dirty="0" smtClean="0"/>
              <a:t>    </a:t>
            </a:r>
            <a:r>
              <a:rPr lang="en-US" sz="3000" dirty="0" smtClean="0"/>
              <a:t>Interdisciplinary Care</a:t>
            </a:r>
          </a:p>
          <a:p>
            <a:pPr>
              <a:spcBef>
                <a:spcPct val="35000"/>
              </a:spcBef>
              <a:buClr>
                <a:srgbClr val="FFFF00"/>
              </a:buClr>
              <a:buSzPct val="70000"/>
              <a:buNone/>
            </a:pPr>
            <a:r>
              <a:rPr lang="en-US" sz="3000" dirty="0" smtClean="0"/>
              <a:t>     Aims to </a:t>
            </a:r>
            <a:br>
              <a:rPr lang="en-US" sz="3000" dirty="0" smtClean="0"/>
            </a:br>
            <a:r>
              <a:rPr lang="en-US" sz="3000" dirty="0" smtClean="0"/>
              <a:t>• relieve suffering</a:t>
            </a:r>
            <a:br>
              <a:rPr lang="en-US" sz="3000" dirty="0" smtClean="0"/>
            </a:br>
            <a:r>
              <a:rPr lang="en-US" sz="3000" dirty="0" smtClean="0"/>
              <a:t>• improve quality of life</a:t>
            </a:r>
          </a:p>
          <a:p>
            <a:pPr>
              <a:spcBef>
                <a:spcPct val="35000"/>
              </a:spcBef>
              <a:buClr>
                <a:srgbClr val="FFFF00"/>
              </a:buClr>
              <a:buSzPct val="70000"/>
            </a:pPr>
            <a:endParaRPr lang="en-US" sz="3000" dirty="0" smtClean="0"/>
          </a:p>
          <a:p>
            <a:pPr>
              <a:spcBef>
                <a:spcPct val="35000"/>
              </a:spcBef>
              <a:buClr>
                <a:srgbClr val="FFFF00"/>
              </a:buClr>
              <a:buSzPct val="70000"/>
              <a:buNone/>
            </a:pPr>
            <a:r>
              <a:rPr lang="en-US" sz="3000" dirty="0" smtClean="0"/>
              <a:t>    Combined with </a:t>
            </a:r>
            <a:r>
              <a:rPr lang="en-US" sz="3000" u="sng" dirty="0" smtClean="0"/>
              <a:t>ALL OTHER</a:t>
            </a:r>
            <a:r>
              <a:rPr lang="en-US" sz="3000" dirty="0" smtClean="0"/>
              <a:t> appropriate medical treatments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Model: Comfort or Cure </a:t>
            </a:r>
            <a:endParaRPr lang="en-US" dirty="0"/>
          </a:p>
        </p:txBody>
      </p:sp>
      <p:pic>
        <p:nvPicPr>
          <p:cNvPr id="4" name="Content Placeholder 1"/>
          <p:cNvPicPr>
            <a:picLocks noGrp="1" noChangeAspect="1"/>
          </p:cNvPicPr>
          <p:nvPr>
            <p:ph idx="1"/>
          </p:nvPr>
        </p:nvPicPr>
        <p:blipFill>
          <a:blip r:embed="rId2" cstate="print"/>
          <a:srcRect/>
          <a:stretch>
            <a:fillRect/>
          </a:stretch>
        </p:blipFill>
        <p:spPr>
          <a:xfrm>
            <a:off x="488950" y="1920081"/>
            <a:ext cx="8166100" cy="3886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Need of Palliative Care</a:t>
            </a:r>
            <a:endParaRPr lang="en-US" dirty="0"/>
          </a:p>
        </p:txBody>
      </p:sp>
      <p:pic>
        <p:nvPicPr>
          <p:cNvPr id="6" name="Picture 2"/>
          <p:cNvPicPr>
            <a:picLocks noGrp="1" noChangeAspect="1" noChangeArrowheads="1"/>
          </p:cNvPicPr>
          <p:nvPr>
            <p:ph idx="1"/>
          </p:nvPr>
        </p:nvPicPr>
        <p:blipFill>
          <a:blip r:embed="rId2" cstate="print"/>
          <a:srcRect/>
          <a:stretch>
            <a:fillRect/>
          </a:stretch>
        </p:blipFill>
        <p:spPr>
          <a:xfrm>
            <a:off x="776911" y="1447800"/>
            <a:ext cx="7590178" cy="3712786"/>
          </a:xfrm>
          <a:noFill/>
        </p:spPr>
      </p:pic>
      <p:sp>
        <p:nvSpPr>
          <p:cNvPr id="7" name="Rectangle 6"/>
          <p:cNvSpPr/>
          <p:nvPr/>
        </p:nvSpPr>
        <p:spPr>
          <a:xfrm>
            <a:off x="0" y="5410200"/>
            <a:ext cx="9144000" cy="461665"/>
          </a:xfrm>
          <a:prstGeom prst="rect">
            <a:avLst/>
          </a:prstGeom>
        </p:spPr>
        <p:txBody>
          <a:bodyPr wrap="square">
            <a:spAutoFit/>
          </a:bodyPr>
          <a:lstStyle/>
          <a:p>
            <a:r>
              <a:rPr lang="en-US" sz="1200" dirty="0" smtClean="0"/>
              <a:t>With permission from:</a:t>
            </a:r>
          </a:p>
          <a:p>
            <a:r>
              <a:rPr lang="en-US" sz="1200" dirty="0" smtClean="0"/>
              <a:t>Frank D. Ferris, MD, Director, International Programs, San Diego Hospice and the Institute for Palliative Medicine, San Diego, California.</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and Cure Model</a:t>
            </a:r>
            <a:endParaRPr lang="en-US" dirty="0"/>
          </a:p>
        </p:txBody>
      </p:sp>
      <p:pic>
        <p:nvPicPr>
          <p:cNvPr id="4" name="Content Placeholder 1"/>
          <p:cNvPicPr>
            <a:picLocks noGrp="1" noChangeAspect="1"/>
          </p:cNvPicPr>
          <p:nvPr>
            <p:ph idx="1"/>
          </p:nvPr>
        </p:nvPicPr>
        <p:blipFill>
          <a:blip r:embed="rId2" cstate="print"/>
          <a:srcRect/>
          <a:stretch>
            <a:fillRect/>
          </a:stretch>
        </p:blipFill>
        <p:spPr>
          <a:xfrm>
            <a:off x="863600" y="1735931"/>
            <a:ext cx="7416800" cy="4254500"/>
          </a:xfrm>
        </p:spPr>
      </p:pic>
      <p:sp>
        <p:nvSpPr>
          <p:cNvPr id="5" name="Rectangle 4"/>
          <p:cNvSpPr/>
          <p:nvPr/>
        </p:nvSpPr>
        <p:spPr>
          <a:xfrm>
            <a:off x="0" y="6019800"/>
            <a:ext cx="9144000" cy="461665"/>
          </a:xfrm>
          <a:prstGeom prst="rect">
            <a:avLst/>
          </a:prstGeom>
        </p:spPr>
        <p:txBody>
          <a:bodyPr wrap="square">
            <a:spAutoFit/>
          </a:bodyPr>
          <a:lstStyle/>
          <a:p>
            <a:r>
              <a:rPr lang="en-US" sz="1200" dirty="0" err="1" smtClean="0"/>
              <a:t>Bharadwaj</a:t>
            </a:r>
            <a:r>
              <a:rPr lang="en-US" sz="1200" dirty="0" smtClean="0"/>
              <a:t> P, </a:t>
            </a:r>
            <a:r>
              <a:rPr lang="en-US" sz="1200" dirty="0" err="1" smtClean="0"/>
              <a:t>Shinde</a:t>
            </a:r>
            <a:r>
              <a:rPr lang="en-US" sz="1200" dirty="0" smtClean="0"/>
              <a:t> A, </a:t>
            </a:r>
            <a:r>
              <a:rPr lang="en-US" sz="1200" dirty="0" err="1" smtClean="0"/>
              <a:t>Lill</a:t>
            </a:r>
            <a:r>
              <a:rPr lang="en-US" sz="1200" dirty="0" smtClean="0"/>
              <a:t> M, Schwarz ER. Palliative Care: It is time to move toward a comfort and cure </a:t>
            </a:r>
            <a:r>
              <a:rPr lang="en-US" sz="1200" dirty="0" err="1" smtClean="0"/>
              <a:t>model.J</a:t>
            </a:r>
            <a:r>
              <a:rPr lang="en-US" sz="1200" dirty="0" smtClean="0"/>
              <a:t> </a:t>
            </a:r>
            <a:r>
              <a:rPr lang="en-US" sz="1200" dirty="0" err="1" smtClean="0"/>
              <a:t>Palliat</a:t>
            </a:r>
            <a:r>
              <a:rPr lang="en-US" sz="1200" dirty="0" smtClean="0"/>
              <a:t> Med. 2011 Oct; 14(10) : 1091-3.</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Involvement of Palliative Care</a:t>
            </a:r>
            <a:endParaRPr lang="en-US" dirty="0"/>
          </a:p>
        </p:txBody>
      </p:sp>
      <p:sp>
        <p:nvSpPr>
          <p:cNvPr id="3" name="Content Placeholder 2"/>
          <p:cNvSpPr>
            <a:spLocks noGrp="1"/>
          </p:cNvSpPr>
          <p:nvPr>
            <p:ph idx="1"/>
          </p:nvPr>
        </p:nvSpPr>
        <p:spPr/>
        <p:txBody>
          <a:bodyPr/>
          <a:lstStyle/>
          <a:p>
            <a:pPr>
              <a:defRPr/>
            </a:pPr>
            <a:r>
              <a:rPr lang="en-US" sz="3000" dirty="0"/>
              <a:t>Independent of treatment plan and </a:t>
            </a:r>
            <a:r>
              <a:rPr lang="en-US" sz="3000" dirty="0" smtClean="0"/>
              <a:t>prognosis</a:t>
            </a:r>
          </a:p>
          <a:p>
            <a:pPr>
              <a:defRPr/>
            </a:pPr>
            <a:endParaRPr lang="en-US" sz="3000" dirty="0"/>
          </a:p>
          <a:p>
            <a:pPr>
              <a:defRPr/>
            </a:pPr>
            <a:r>
              <a:rPr lang="en-US" sz="3000" dirty="0"/>
              <a:t>Focus on relief of suffering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77" name="Rectangle 73"/>
          <p:cNvSpPr>
            <a:spLocks noGrp="1" noChangeArrowheads="1"/>
          </p:cNvSpPr>
          <p:nvPr>
            <p:ph type="title"/>
          </p:nvPr>
        </p:nvSpPr>
        <p:spPr>
          <a:xfrm>
            <a:off x="390525" y="180975"/>
            <a:ext cx="8212138" cy="1343025"/>
          </a:xfrm>
        </p:spPr>
        <p:txBody>
          <a:bodyPr>
            <a:normAutofit/>
          </a:bodyPr>
          <a:lstStyle/>
          <a:p>
            <a:pPr>
              <a:defRPr/>
            </a:pPr>
            <a:r>
              <a:rPr lang="en-US" dirty="0" smtClean="0"/>
              <a:t>Stem Cell Transplant</a:t>
            </a:r>
          </a:p>
        </p:txBody>
      </p:sp>
      <p:sp>
        <p:nvSpPr>
          <p:cNvPr id="15364" name="Rectangle 119"/>
          <p:cNvSpPr>
            <a:spLocks noChangeArrowheads="1"/>
          </p:cNvSpPr>
          <p:nvPr/>
        </p:nvSpPr>
        <p:spPr bwMode="auto">
          <a:xfrm rot="-5400000">
            <a:off x="168145" y="4022855"/>
            <a:ext cx="1586973" cy="246863"/>
          </a:xfrm>
          <a:prstGeom prst="rect">
            <a:avLst/>
          </a:prstGeom>
          <a:noFill/>
          <a:ln w="9525">
            <a:noFill/>
            <a:miter lim="800000"/>
            <a:headEnd/>
            <a:tailEnd/>
          </a:ln>
        </p:spPr>
        <p:txBody>
          <a:bodyPr wrap="none" lIns="92075" tIns="46038" rIns="92075" bIns="46038">
            <a:spAutoFit/>
          </a:bodyPr>
          <a:lstStyle/>
          <a:p>
            <a:pPr algn="ctr" eaLnBrk="0" hangingPunct="0"/>
            <a:r>
              <a:rPr lang="en-US" sz="1000" b="0" i="0" dirty="0">
                <a:latin typeface="Verdana" pitchFamily="34" charset="0"/>
              </a:rPr>
              <a:t>One-Year Survival, %</a:t>
            </a:r>
          </a:p>
        </p:txBody>
      </p:sp>
      <p:pic>
        <p:nvPicPr>
          <p:cNvPr id="172091" name="Picture 59"/>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447800" y="2286000"/>
            <a:ext cx="6248400" cy="412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676400"/>
            <a:ext cx="9144000" cy="646331"/>
          </a:xfrm>
          <a:prstGeom prst="rect">
            <a:avLst/>
          </a:prstGeom>
        </p:spPr>
        <p:txBody>
          <a:bodyPr wrap="square">
            <a:spAutoFit/>
          </a:bodyPr>
          <a:lstStyle/>
          <a:p>
            <a:r>
              <a:rPr lang="en-US" dirty="0" smtClean="0"/>
              <a:t>One-year survival after </a:t>
            </a:r>
            <a:r>
              <a:rPr lang="en-US" dirty="0" err="1" smtClean="0"/>
              <a:t>myeloablative</a:t>
            </a:r>
            <a:r>
              <a:rPr lang="en-US" dirty="0" smtClean="0"/>
              <a:t> conditioning for acute </a:t>
            </a:r>
            <a:r>
              <a:rPr lang="en-US" dirty="0" err="1" smtClean="0"/>
              <a:t>leukemias</a:t>
            </a:r>
            <a:r>
              <a:rPr lang="en-US" dirty="0" smtClean="0"/>
              <a:t> in any remission phase, </a:t>
            </a:r>
            <a:br>
              <a:rPr lang="en-US" dirty="0" smtClean="0"/>
            </a:br>
            <a:r>
              <a:rPr lang="en-US" dirty="0" smtClean="0"/>
              <a:t>CML or MDS, age </a:t>
            </a:r>
            <a:r>
              <a:rPr lang="en-US" dirty="0" smtClean="0">
                <a:latin typeface="Symbol" pitchFamily="18" charset="2"/>
              </a:rPr>
              <a:t>&lt;</a:t>
            </a:r>
            <a:r>
              <a:rPr lang="en-US" dirty="0" smtClean="0"/>
              <a:t>50 years, by year of transplant and graft source, 1988-2009</a:t>
            </a:r>
            <a:endParaRPr lang="en-US" dirty="0"/>
          </a:p>
        </p:txBody>
      </p:sp>
    </p:spTree>
    <p:extLst>
      <p:ext uri="{BB962C8B-B14F-4D97-AF65-F5344CB8AC3E}">
        <p14:creationId xmlns:p14="http://schemas.microsoft.com/office/powerpoint/2010/main" val="1056689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Model</a:t>
            </a:r>
            <a:endParaRPr lang="en-US" dirty="0"/>
          </a:p>
        </p:txBody>
      </p:sp>
      <p:sp>
        <p:nvSpPr>
          <p:cNvPr id="3" name="Content Placeholder 2"/>
          <p:cNvSpPr>
            <a:spLocks noGrp="1"/>
          </p:cNvSpPr>
          <p:nvPr>
            <p:ph idx="1"/>
          </p:nvPr>
        </p:nvSpPr>
        <p:spPr/>
        <p:txBody>
          <a:bodyPr>
            <a:normAutofit/>
          </a:bodyPr>
          <a:lstStyle/>
          <a:p>
            <a:pPr lvl="0" fontAlgn="base">
              <a:spcAft>
                <a:spcPct val="0"/>
              </a:spcAft>
              <a:buFontTx/>
              <a:buChar char="•"/>
            </a:pPr>
            <a:r>
              <a:rPr kumimoji="0" lang="en-US" sz="3000" b="0" i="0" u="none" strike="noStrike" kern="0" cap="none" spc="0" normalizeH="0" baseline="0" noProof="0" dirty="0" smtClean="0">
                <a:ln>
                  <a:noFill/>
                </a:ln>
                <a:solidFill>
                  <a:srgbClr val="000000"/>
                </a:solidFill>
                <a:effectLst/>
                <a:uLnTx/>
                <a:uFillTx/>
                <a:ea typeface="ＭＳ Ｐゴシック" charset="0"/>
              </a:rPr>
              <a:t>Starts before admission!!!!</a:t>
            </a:r>
          </a:p>
          <a:p>
            <a:pPr lvl="0" fontAlgn="base">
              <a:spcAft>
                <a:spcPct val="0"/>
              </a:spcAft>
              <a:buFontTx/>
              <a:buChar char="•"/>
            </a:pPr>
            <a:endParaRPr kumimoji="0" lang="en-US" sz="3000" b="0" i="0" u="none" strike="noStrike" kern="0" cap="none" spc="0" normalizeH="0" baseline="0" noProof="0" dirty="0" smtClean="0">
              <a:ln>
                <a:noFill/>
              </a:ln>
              <a:solidFill>
                <a:srgbClr val="000000"/>
              </a:solidFill>
              <a:effectLst/>
              <a:uLnTx/>
              <a:uFillTx/>
              <a:ea typeface="ＭＳ Ｐゴシック" charset="0"/>
            </a:endParaRPr>
          </a:p>
          <a:p>
            <a:pPr lvl="0" fontAlgn="base">
              <a:spcAft>
                <a:spcPct val="0"/>
              </a:spcAft>
              <a:buFontTx/>
              <a:buChar char="•"/>
            </a:pPr>
            <a:r>
              <a:rPr kumimoji="0" lang="en-US" sz="3000" b="0" i="0" u="none" strike="noStrike" kern="0" cap="none" spc="0" normalizeH="0" baseline="0" noProof="0" dirty="0" smtClean="0">
                <a:ln>
                  <a:noFill/>
                </a:ln>
                <a:solidFill>
                  <a:srgbClr val="000000"/>
                </a:solidFill>
                <a:effectLst/>
                <a:uLnTx/>
                <a:uFillTx/>
                <a:ea typeface="ＭＳ Ｐゴシック" charset="0"/>
              </a:rPr>
              <a:t>Cancer Center Supportive Care Service</a:t>
            </a:r>
          </a:p>
          <a:p>
            <a:pPr lvl="0" fontAlgn="base">
              <a:spcAft>
                <a:spcPct val="0"/>
              </a:spcAft>
              <a:buFontTx/>
              <a:buChar char="•"/>
            </a:pPr>
            <a:endParaRPr kumimoji="0" lang="en-US" sz="3000" b="0" i="0" u="none" strike="noStrike" kern="0" cap="none" spc="0" normalizeH="0" baseline="0" noProof="0" dirty="0" smtClean="0">
              <a:ln>
                <a:noFill/>
              </a:ln>
              <a:solidFill>
                <a:srgbClr val="000000"/>
              </a:solidFill>
              <a:effectLst/>
              <a:uLnTx/>
              <a:uFillTx/>
              <a:ea typeface="ＭＳ Ｐゴシック" charset="0"/>
            </a:endParaRPr>
          </a:p>
          <a:p>
            <a:pPr lvl="0" fontAlgn="base">
              <a:spcAft>
                <a:spcPct val="0"/>
              </a:spcAft>
              <a:buFontTx/>
              <a:buChar char="•"/>
            </a:pPr>
            <a:r>
              <a:rPr kumimoji="0" lang="en-US" sz="3000" b="0" i="0" u="none" strike="noStrike" kern="0" cap="none" spc="0" normalizeH="0" baseline="0" noProof="0" dirty="0" smtClean="0">
                <a:ln>
                  <a:noFill/>
                </a:ln>
                <a:solidFill>
                  <a:srgbClr val="000000"/>
                </a:solidFill>
                <a:effectLst/>
                <a:uLnTx/>
                <a:uFillTx/>
                <a:ea typeface="ＭＳ Ｐゴシック" charset="0"/>
              </a:rPr>
              <a:t>Involvement of inpatient service upon admission</a:t>
            </a:r>
          </a:p>
          <a:p>
            <a:pPr lvl="0" fontAlgn="base">
              <a:spcAft>
                <a:spcPct val="0"/>
              </a:spcAft>
              <a:buFontTx/>
              <a:buChar char="•"/>
            </a:pPr>
            <a:endParaRPr kumimoji="0" lang="en-US" sz="3000" b="0" i="0" u="none" strike="noStrike" kern="0" cap="none" spc="0" normalizeH="0" baseline="0" noProof="0" dirty="0" smtClean="0">
              <a:ln>
                <a:noFill/>
              </a:ln>
              <a:solidFill>
                <a:srgbClr val="000000"/>
              </a:solidFill>
              <a:effectLst/>
              <a:uLnTx/>
              <a:uFillTx/>
              <a:ea typeface="ＭＳ Ｐゴシック" charset="0"/>
            </a:endParaRPr>
          </a:p>
          <a:p>
            <a:pPr lvl="0" fontAlgn="base">
              <a:spcAft>
                <a:spcPct val="0"/>
              </a:spcAft>
              <a:buFontTx/>
              <a:buChar char="•"/>
            </a:pPr>
            <a:r>
              <a:rPr kumimoji="0" lang="en-US" sz="3000" b="0" i="0" u="none" strike="noStrike" kern="0" cap="none" spc="0" normalizeH="0" baseline="0" noProof="0" dirty="0" smtClean="0">
                <a:ln>
                  <a:noFill/>
                </a:ln>
                <a:solidFill>
                  <a:srgbClr val="000000"/>
                </a:solidFill>
                <a:effectLst/>
                <a:uLnTx/>
                <a:uFillTx/>
                <a:ea typeface="ＭＳ Ｐゴシック" charset="0"/>
              </a:rPr>
              <a:t>Independent of  diagnosis/ prognosis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28600"/>
            <a:ext cx="8462432" cy="63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09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Early Palliative Care</a:t>
            </a:r>
            <a:endParaRPr lang="en-US" dirty="0"/>
          </a:p>
        </p:txBody>
      </p:sp>
      <p:sp>
        <p:nvSpPr>
          <p:cNvPr id="3" name="Content Placeholder 2"/>
          <p:cNvSpPr>
            <a:spLocks noGrp="1"/>
          </p:cNvSpPr>
          <p:nvPr>
            <p:ph idx="1"/>
          </p:nvPr>
        </p:nvSpPr>
        <p:spPr/>
        <p:txBody>
          <a:bodyPr/>
          <a:lstStyle/>
          <a:p>
            <a:r>
              <a:rPr lang="en-US" sz="3000" dirty="0" smtClean="0"/>
              <a:t>Assessment at baseline</a:t>
            </a:r>
          </a:p>
          <a:p>
            <a:r>
              <a:rPr lang="en-US" sz="3000" dirty="0" smtClean="0"/>
              <a:t>Smoother transitions</a:t>
            </a:r>
          </a:p>
          <a:p>
            <a:r>
              <a:rPr lang="en-US" sz="3000" dirty="0" smtClean="0"/>
              <a:t>Continuity of care- transfers</a:t>
            </a:r>
          </a:p>
          <a:p>
            <a:r>
              <a:rPr lang="en-US" sz="3000" dirty="0" smtClean="0"/>
              <a:t>Better symptom assessment</a:t>
            </a:r>
          </a:p>
          <a:p>
            <a:r>
              <a:rPr lang="en-US" sz="3000" dirty="0" smtClean="0"/>
              <a:t>Continuity of care- transfers</a:t>
            </a:r>
          </a:p>
          <a:p>
            <a:r>
              <a:rPr lang="en-US" sz="3000" dirty="0" smtClean="0"/>
              <a:t>Improved EOL care – transfer to hospice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Family</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r>
              <a:rPr lang="en-US" sz="3000" dirty="0" smtClean="0"/>
              <a:t>“</a:t>
            </a:r>
            <a:r>
              <a:rPr lang="en-US" sz="3000" dirty="0" smtClean="0">
                <a:solidFill>
                  <a:schemeClr val="tx1"/>
                </a:solidFill>
              </a:rPr>
              <a:t>They helped me to coordinate my husband's care. They listened to all my many concerns. Then they connected me to the resources appropriate to the needs. Thank you so much for having this service available.”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Burnout</a:t>
            </a:r>
            <a:endParaRPr lang="en-US" dirty="0"/>
          </a:p>
        </p:txBody>
      </p:sp>
      <p:sp>
        <p:nvSpPr>
          <p:cNvPr id="3" name="Content Placeholder 2"/>
          <p:cNvSpPr>
            <a:spLocks noGrp="1"/>
          </p:cNvSpPr>
          <p:nvPr>
            <p:ph idx="1"/>
          </p:nvPr>
        </p:nvSpPr>
        <p:spPr/>
        <p:txBody>
          <a:bodyPr>
            <a:normAutofit/>
          </a:bodyPr>
          <a:lstStyle/>
          <a:p>
            <a:endParaRPr lang="en-US" sz="3000" dirty="0" smtClean="0"/>
          </a:p>
          <a:p>
            <a:r>
              <a:rPr lang="en-US" sz="3000" dirty="0" smtClean="0"/>
              <a:t>Decrease clinician burnout</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Palliation Prolongs life</a:t>
            </a:r>
            <a:endParaRPr lang="en-US" dirty="0"/>
          </a:p>
        </p:txBody>
      </p:sp>
      <p:sp>
        <p:nvSpPr>
          <p:cNvPr id="3" name="Content Placeholder 2"/>
          <p:cNvSpPr>
            <a:spLocks noGrp="1"/>
          </p:cNvSpPr>
          <p:nvPr>
            <p:ph idx="1"/>
          </p:nvPr>
        </p:nvSpPr>
        <p:spPr/>
        <p:txBody>
          <a:bodyPr/>
          <a:lstStyle/>
          <a:p>
            <a:pPr>
              <a:spcBef>
                <a:spcPts val="1776"/>
              </a:spcBef>
            </a:pPr>
            <a:r>
              <a:rPr lang="en-US" sz="3000" dirty="0" smtClean="0">
                <a:solidFill>
                  <a:schemeClr val="tx1"/>
                </a:solidFill>
              </a:rPr>
              <a:t>Early Palliative Care for Patients with Metastatic Non–Small-Cell Lung Cancer</a:t>
            </a:r>
            <a:br>
              <a:rPr lang="en-US" sz="3000" dirty="0" smtClean="0">
                <a:solidFill>
                  <a:schemeClr val="tx1"/>
                </a:solidFill>
              </a:rPr>
            </a:br>
            <a:r>
              <a:rPr lang="en-US" sz="1800" dirty="0" smtClean="0">
                <a:solidFill>
                  <a:schemeClr val="tx1"/>
                </a:solidFill>
              </a:rPr>
              <a:t>                                         </a:t>
            </a:r>
            <a:r>
              <a:rPr lang="en-US" sz="1800" dirty="0" err="1" smtClean="0">
                <a:solidFill>
                  <a:schemeClr val="tx1"/>
                </a:solidFill>
              </a:rPr>
              <a:t>Temel</a:t>
            </a:r>
            <a:r>
              <a:rPr lang="en-US" sz="1800" dirty="0" smtClean="0">
                <a:solidFill>
                  <a:schemeClr val="tx1"/>
                </a:solidFill>
              </a:rPr>
              <a:t> JS et al. N </a:t>
            </a:r>
            <a:r>
              <a:rPr lang="en-US" sz="1800" dirty="0" err="1" smtClean="0">
                <a:solidFill>
                  <a:schemeClr val="tx1"/>
                </a:solidFill>
              </a:rPr>
              <a:t>Engl</a:t>
            </a:r>
            <a:r>
              <a:rPr lang="en-US" sz="1800" dirty="0" smtClean="0">
                <a:solidFill>
                  <a:schemeClr val="tx1"/>
                </a:solidFill>
              </a:rPr>
              <a:t> J Med. 2010 Aug 19;363(8):733-42</a:t>
            </a:r>
          </a:p>
          <a:p>
            <a:pPr marL="65087" indent="0">
              <a:spcBef>
                <a:spcPts val="1776"/>
              </a:spcBef>
              <a:buNone/>
            </a:pPr>
            <a:endParaRPr lang="en-US" sz="1800" dirty="0" smtClean="0">
              <a:solidFill>
                <a:schemeClr val="tx1"/>
              </a:solidFill>
            </a:endParaRPr>
          </a:p>
          <a:p>
            <a:pPr>
              <a:spcBef>
                <a:spcPts val="1776"/>
              </a:spcBef>
            </a:pPr>
            <a:r>
              <a:rPr lang="en-US" sz="3000" dirty="0" smtClean="0">
                <a:solidFill>
                  <a:schemeClr val="tx1"/>
                </a:solidFill>
              </a:rPr>
              <a:t>Comparing hospice and non hospice patient survival among patients who die within a three-year window</a:t>
            </a:r>
            <a:br>
              <a:rPr lang="en-US" sz="3000" dirty="0" smtClean="0">
                <a:solidFill>
                  <a:schemeClr val="tx1"/>
                </a:solidFill>
              </a:rPr>
            </a:br>
            <a:r>
              <a:rPr lang="en-US" dirty="0" smtClean="0">
                <a:solidFill>
                  <a:schemeClr val="tx1"/>
                </a:solidFill>
              </a:rPr>
              <a:t>                </a:t>
            </a:r>
            <a:r>
              <a:rPr lang="en-US" sz="1800" dirty="0" smtClean="0">
                <a:solidFill>
                  <a:schemeClr val="tx1"/>
                </a:solidFill>
              </a:rPr>
              <a:t>Connor SR et al. J Pain Symptom Manage. 2007 Mar;33(3):238-46</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giving Increases Mortality</a:t>
            </a:r>
            <a:endParaRPr lang="en-US" dirty="0"/>
          </a:p>
        </p:txBody>
      </p:sp>
      <p:sp>
        <p:nvSpPr>
          <p:cNvPr id="3" name="Content Placeholder 2"/>
          <p:cNvSpPr>
            <a:spLocks noGrp="1"/>
          </p:cNvSpPr>
          <p:nvPr>
            <p:ph idx="1"/>
          </p:nvPr>
        </p:nvSpPr>
        <p:spPr/>
        <p:txBody>
          <a:bodyPr>
            <a:normAutofit/>
          </a:bodyPr>
          <a:lstStyle/>
          <a:p>
            <a:pPr lvl="0"/>
            <a:r>
              <a:rPr lang="en-US" sz="3000" dirty="0">
                <a:solidFill>
                  <a:prstClr val="black"/>
                </a:solidFill>
              </a:rPr>
              <a:t>Increased risk of MI or cardiac death: RR 1.8 if care giving &gt;9 hrs/wk for ill spouse     </a:t>
            </a:r>
          </a:p>
          <a:p>
            <a:pPr marL="65087" lvl="0" indent="0">
              <a:buNone/>
            </a:pPr>
            <a:r>
              <a:rPr lang="en-US" sz="1800" dirty="0">
                <a:solidFill>
                  <a:prstClr val="black"/>
                </a:solidFill>
              </a:rPr>
              <a:t>                                                                       Lee et al. Am J </a:t>
            </a:r>
            <a:r>
              <a:rPr lang="en-US" sz="1800" dirty="0" err="1">
                <a:solidFill>
                  <a:prstClr val="black"/>
                </a:solidFill>
              </a:rPr>
              <a:t>Prev</a:t>
            </a:r>
            <a:r>
              <a:rPr lang="en-US" sz="1800" dirty="0">
                <a:solidFill>
                  <a:prstClr val="black"/>
                </a:solidFill>
              </a:rPr>
              <a:t> Med </a:t>
            </a:r>
            <a:r>
              <a:rPr lang="en-US" sz="1800" dirty="0" smtClean="0">
                <a:solidFill>
                  <a:prstClr val="black"/>
                </a:solidFill>
              </a:rPr>
              <a:t>2003;24:113</a:t>
            </a:r>
            <a:endParaRPr lang="en-US" sz="1800" dirty="0">
              <a:solidFill>
                <a:prstClr val="black"/>
              </a:solidFill>
            </a:endParaRPr>
          </a:p>
          <a:p>
            <a:pPr lvl="0"/>
            <a:endParaRPr lang="en-US" sz="1800" dirty="0">
              <a:solidFill>
                <a:prstClr val="black"/>
              </a:solidFill>
            </a:endParaRPr>
          </a:p>
          <a:p>
            <a:pPr lvl="0"/>
            <a:r>
              <a:rPr lang="en-US" sz="3000" dirty="0">
                <a:solidFill>
                  <a:prstClr val="black"/>
                </a:solidFill>
              </a:rPr>
              <a:t>Increased risk of death: RR 1.6 among caregivers reporting emotional strain</a:t>
            </a:r>
          </a:p>
          <a:p>
            <a:pPr marL="65087" lvl="0" indent="0">
              <a:buNone/>
            </a:pPr>
            <a:r>
              <a:rPr lang="en-US" sz="1800" dirty="0">
                <a:solidFill>
                  <a:prstClr val="black"/>
                </a:solidFill>
              </a:rPr>
              <a:t>                                                                             Schulz et al. JAMA 1999;282:2215</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a:bodyPr>
          <a:lstStyle/>
          <a:p>
            <a:r>
              <a:rPr lang="en-US" sz="3000" dirty="0" smtClean="0"/>
              <a:t>Palliative Care consulted on admission </a:t>
            </a:r>
          </a:p>
          <a:p>
            <a:r>
              <a:rPr lang="en-US" sz="3000" dirty="0" smtClean="0"/>
              <a:t>Patient diagnosed with stage IV colon cancer</a:t>
            </a:r>
          </a:p>
          <a:p>
            <a:r>
              <a:rPr lang="en-US" sz="3000" dirty="0" smtClean="0"/>
              <a:t>Advance care planning</a:t>
            </a:r>
          </a:p>
          <a:p>
            <a:r>
              <a:rPr lang="en-US" sz="3000" dirty="0" smtClean="0"/>
              <a:t>Surgery</a:t>
            </a:r>
          </a:p>
          <a:p>
            <a:r>
              <a:rPr lang="en-US" sz="3000" dirty="0" smtClean="0"/>
              <a:t>Chemotherapy</a:t>
            </a:r>
          </a:p>
          <a:p>
            <a:r>
              <a:rPr lang="en-US" sz="3000" dirty="0" smtClean="0"/>
              <a:t>Hospice care</a:t>
            </a:r>
          </a:p>
          <a:p>
            <a:r>
              <a:rPr lang="en-US" sz="3000" dirty="0" smtClean="0"/>
              <a:t>End of life care</a:t>
            </a:r>
            <a:br>
              <a:rPr lang="en-US" sz="3000" dirty="0" smtClean="0"/>
            </a:br>
            <a:endParaRPr lang="en-US" sz="3000" dirty="0" smtClean="0"/>
          </a:p>
          <a:p>
            <a:pPr>
              <a:buNone/>
            </a:pPr>
            <a:endParaRPr lang="en-US" sz="3000" dirty="0" smtClean="0"/>
          </a:p>
          <a:p>
            <a:endParaRPr lang="en-US"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Involvement of Palliative Care</a:t>
            </a:r>
            <a:endParaRPr lang="en-US" dirty="0"/>
          </a:p>
        </p:txBody>
      </p:sp>
      <p:pic>
        <p:nvPicPr>
          <p:cNvPr id="4" name="Content Placeholder 3" descr="Late Presentation.gif"/>
          <p:cNvPicPr>
            <a:picLocks noGrp="1" noChangeAspect="1"/>
          </p:cNvPicPr>
          <p:nvPr>
            <p:ph idx="1"/>
          </p:nvPr>
        </p:nvPicPr>
        <p:blipFill>
          <a:blip r:embed="rId2" cstate="print"/>
          <a:stretch>
            <a:fillRect/>
          </a:stretch>
        </p:blipFill>
        <p:spPr>
          <a:xfrm>
            <a:off x="457200" y="1981413"/>
            <a:ext cx="8229600" cy="3763537"/>
          </a:xfrm>
        </p:spPr>
      </p:pic>
      <p:sp>
        <p:nvSpPr>
          <p:cNvPr id="5" name="Rectangle 4"/>
          <p:cNvSpPr/>
          <p:nvPr/>
        </p:nvSpPr>
        <p:spPr>
          <a:xfrm>
            <a:off x="0" y="5710535"/>
            <a:ext cx="9144000" cy="461665"/>
          </a:xfrm>
          <a:prstGeom prst="rect">
            <a:avLst/>
          </a:prstGeom>
        </p:spPr>
        <p:txBody>
          <a:bodyPr wrap="square">
            <a:spAutoFit/>
          </a:bodyPr>
          <a:lstStyle/>
          <a:p>
            <a:r>
              <a:rPr lang="en-US" sz="1200" dirty="0" smtClean="0"/>
              <a:t>With permission from:</a:t>
            </a:r>
          </a:p>
          <a:p>
            <a:r>
              <a:rPr lang="en-US" sz="1200" dirty="0" smtClean="0"/>
              <a:t>Frank D. Ferris, MD, Director, International Programs, San Diego Hospice and the Institute for Palliative Medicine, San Diego, California.</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smtClean="0"/>
              <a:t>Home Message</a:t>
            </a:r>
            <a:endParaRPr lang="en-US" dirty="0"/>
          </a:p>
        </p:txBody>
      </p:sp>
      <p:sp>
        <p:nvSpPr>
          <p:cNvPr id="3" name="Content Placeholder 2"/>
          <p:cNvSpPr>
            <a:spLocks noGrp="1"/>
          </p:cNvSpPr>
          <p:nvPr>
            <p:ph idx="1"/>
          </p:nvPr>
        </p:nvSpPr>
        <p:spPr/>
        <p:txBody>
          <a:bodyPr>
            <a:normAutofit/>
          </a:bodyPr>
          <a:lstStyle/>
          <a:p>
            <a:r>
              <a:rPr lang="en-US" sz="3000" dirty="0" smtClean="0"/>
              <a:t>Palliative Care should get involved early in the disease process, as close to diagnosis as possible</a:t>
            </a:r>
            <a:br>
              <a:rPr lang="en-US" sz="3000" dirty="0" smtClean="0"/>
            </a:br>
            <a:endParaRPr lang="en-US" sz="3000" dirty="0" smtClean="0"/>
          </a:p>
          <a:p>
            <a:pPr>
              <a:buNone/>
            </a:pPr>
            <a:endParaRPr lang="en-US" sz="3000" dirty="0" smtClean="0"/>
          </a:p>
          <a:p>
            <a:endParaRPr lang="en-US"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7649"/>
            <a:ext cx="8360833"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2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1470025"/>
          </a:xfrm>
        </p:spPr>
        <p:txBody>
          <a:bodyPr>
            <a:noAutofit/>
          </a:bodyPr>
          <a:lstStyle/>
          <a:p>
            <a:r>
              <a:rPr lang="en-US" sz="4000" dirty="0" smtClean="0">
                <a:solidFill>
                  <a:schemeClr val="tx1"/>
                </a:solidFill>
              </a:rPr>
              <a:t>Oncology and Palliative Care: </a:t>
            </a:r>
            <a:br>
              <a:rPr lang="en-US" sz="4000" dirty="0" smtClean="0">
                <a:solidFill>
                  <a:schemeClr val="tx1"/>
                </a:solidFill>
              </a:rPr>
            </a:br>
            <a:r>
              <a:rPr lang="en-US" sz="4000" dirty="0" smtClean="0">
                <a:solidFill>
                  <a:schemeClr val="tx1"/>
                </a:solidFill>
              </a:rPr>
              <a:t>Promoting the Comfort and Cure Model</a:t>
            </a:r>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Parag Bharadwaj, MD FAAHPM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Palliative Care Patient</a:t>
            </a:r>
            <a:endParaRPr lang="en-US" dirty="0"/>
          </a:p>
        </p:txBody>
      </p:sp>
      <p:sp>
        <p:nvSpPr>
          <p:cNvPr id="3" name="Content Placeholder 2"/>
          <p:cNvSpPr>
            <a:spLocks noGrp="1"/>
          </p:cNvSpPr>
          <p:nvPr>
            <p:ph idx="1"/>
          </p:nvPr>
        </p:nvSpPr>
        <p:spPr/>
        <p:txBody>
          <a:bodyPr>
            <a:normAutofit/>
          </a:bodyPr>
          <a:lstStyle/>
          <a:p>
            <a:pPr algn="ctr">
              <a:buNone/>
            </a:pPr>
            <a:r>
              <a:rPr lang="en-US" sz="20000" dirty="0" smtClean="0"/>
              <a:t>?</a:t>
            </a:r>
            <a:endParaRPr lang="en-US" sz="20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a:bodyPr>
          <a:lstStyle/>
          <a:p>
            <a:r>
              <a:rPr lang="en-US" sz="3000" dirty="0" smtClean="0"/>
              <a:t> 45 year old patient presents to the Emergency Room with severe abdominal pain</a:t>
            </a:r>
          </a:p>
          <a:p>
            <a:endParaRPr lang="en-US" sz="3000" dirty="0"/>
          </a:p>
          <a:p>
            <a:r>
              <a:rPr lang="en-US" sz="3000" dirty="0" smtClean="0"/>
              <a:t>Patient gives history to progressive and significant weight loss over last 3 months</a:t>
            </a:r>
          </a:p>
          <a:p>
            <a:endParaRPr lang="en-US" sz="3000" dirty="0"/>
          </a:p>
          <a:p>
            <a:r>
              <a:rPr lang="en-US" sz="3000" dirty="0" smtClean="0"/>
              <a:t>CT scan of the abdomen shows multiple liver masses</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you call Palliative Care?</a:t>
            </a:r>
            <a:endParaRPr lang="en-US" dirty="0"/>
          </a:p>
        </p:txBody>
      </p:sp>
      <p:pic>
        <p:nvPicPr>
          <p:cNvPr id="4" name="Content Placeholder 1"/>
          <p:cNvPicPr>
            <a:picLocks noGrp="1" noChangeAspect="1"/>
          </p:cNvPicPr>
          <p:nvPr>
            <p:ph idx="1"/>
          </p:nvPr>
        </p:nvPicPr>
        <p:blipFill>
          <a:blip r:embed="rId2" cstate="print"/>
          <a:srcRect/>
          <a:stretch>
            <a:fillRect/>
          </a:stretch>
        </p:blipFill>
        <p:spPr>
          <a:xfrm>
            <a:off x="488950" y="1920081"/>
            <a:ext cx="8166100" cy="3886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Prognostication Challenge</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8666" y="1996514"/>
            <a:ext cx="7266667" cy="37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 and Hospice</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buNone/>
            </a:pPr>
            <a:endParaRPr lang="en-US" sz="3000" dirty="0" smtClean="0"/>
          </a:p>
          <a:p>
            <a:pPr algn="ctr">
              <a:buNone/>
            </a:pPr>
            <a:r>
              <a:rPr lang="en-US" sz="3000" dirty="0" smtClean="0"/>
              <a:t>Palliative Care is not Hospice</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 and Hospice</a:t>
            </a:r>
            <a:endParaRPr lang="en-US" dirty="0"/>
          </a:p>
        </p:txBody>
      </p:sp>
      <p:sp>
        <p:nvSpPr>
          <p:cNvPr id="17410" name="Content Placeholder 2"/>
          <p:cNvSpPr>
            <a:spLocks noGrp="1"/>
          </p:cNvSpPr>
          <p:nvPr>
            <p:ph idx="1"/>
          </p:nvPr>
        </p:nvSpPr>
        <p:spPr/>
        <p:txBody>
          <a:bodyPr/>
          <a:lstStyle/>
          <a:p>
            <a:pPr>
              <a:buNone/>
            </a:pPr>
            <a:r>
              <a:rPr lang="en-US" sz="3000" dirty="0" smtClean="0">
                <a:solidFill>
                  <a:schemeClr val="tx1"/>
                </a:solidFill>
              </a:rPr>
              <a:t>    All </a:t>
            </a:r>
            <a:r>
              <a:rPr lang="en-US" sz="3000" dirty="0"/>
              <a:t>H</a:t>
            </a:r>
            <a:r>
              <a:rPr lang="en-US" sz="3000" dirty="0" smtClean="0">
                <a:solidFill>
                  <a:schemeClr val="tx1"/>
                </a:solidFill>
              </a:rPr>
              <a:t>ospice </a:t>
            </a:r>
            <a:r>
              <a:rPr lang="en-US" sz="3000" dirty="0"/>
              <a:t>C</a:t>
            </a:r>
            <a:r>
              <a:rPr lang="en-US" sz="3000" dirty="0" smtClean="0">
                <a:solidFill>
                  <a:schemeClr val="tx1"/>
                </a:solidFill>
              </a:rPr>
              <a:t>are is Palliative, all Palliative </a:t>
            </a:r>
            <a:r>
              <a:rPr lang="en-US" sz="3000" dirty="0"/>
              <a:t>C</a:t>
            </a:r>
            <a:r>
              <a:rPr lang="en-US" sz="3000" dirty="0" smtClean="0">
                <a:solidFill>
                  <a:schemeClr val="tx1"/>
                </a:solidFill>
              </a:rPr>
              <a:t>are is not Hospice</a:t>
            </a:r>
          </a:p>
          <a:p>
            <a:endParaRPr lang="en-US" dirty="0">
              <a:solidFill>
                <a:schemeClr val="tx1"/>
              </a:solidFill>
            </a:endParaRPr>
          </a:p>
          <a:p>
            <a:endParaRPr lang="en-US" dirty="0" smtClean="0">
              <a:solidFill>
                <a:schemeClr val="tx1"/>
              </a:solidFill>
            </a:endParaRPr>
          </a:p>
          <a:p>
            <a:pPr marL="65087" indent="0">
              <a:buNone/>
            </a:pP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a:buFont typeface="Wingdings" pitchFamily="2" charset="2"/>
              <a:buNone/>
            </a:pPr>
            <a:endParaRPr lang="en-US" dirty="0" smtClean="0">
              <a:solidFill>
                <a:schemeClr val="tx1"/>
              </a:solidFill>
            </a:endParaRPr>
          </a:p>
          <a:p>
            <a:pPr>
              <a:buFont typeface="Wingdings" pitchFamily="2" charset="2"/>
              <a:buNone/>
            </a:pPr>
            <a:endParaRPr lang="en-US" dirty="0" smtClean="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818" y="2743200"/>
            <a:ext cx="450532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7754" y="4419600"/>
            <a:ext cx="20669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3609" y="3276600"/>
            <a:ext cx="23352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613</Words>
  <Application>Microsoft Office PowerPoint</Application>
  <PresentationFormat>On-screen Show (4:3)</PresentationFormat>
  <Paragraphs>98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Oncology and Palliative Care:  Promoting the Comfort and Cure Model</vt:lpstr>
      <vt:lpstr>The Palliative Care Patient</vt:lpstr>
      <vt:lpstr>Case Scenario</vt:lpstr>
      <vt:lpstr>When do you call Palliative Care?</vt:lpstr>
      <vt:lpstr>Prognostication Challenge</vt:lpstr>
      <vt:lpstr>Palliative Care and Hospice</vt:lpstr>
      <vt:lpstr>Palliative Care and Hospice</vt:lpstr>
      <vt:lpstr>WHO definition of Palliative Care</vt:lpstr>
      <vt:lpstr>WHO model of Palliative Care</vt:lpstr>
      <vt:lpstr>Center to Advance Palliative Care</vt:lpstr>
      <vt:lpstr>Palliative Care</vt:lpstr>
      <vt:lpstr>Traditional Model: Comfort or Cure </vt:lpstr>
      <vt:lpstr>Suggested Need of Palliative Care</vt:lpstr>
      <vt:lpstr>Comfort and Cure Model</vt:lpstr>
      <vt:lpstr>Involvement of Palliative Care</vt:lpstr>
      <vt:lpstr>Stem Cell Transplant</vt:lpstr>
      <vt:lpstr>Our Model</vt:lpstr>
      <vt:lpstr>Benefits of Early Palliative Care</vt:lpstr>
      <vt:lpstr>Impact: Family</vt:lpstr>
      <vt:lpstr>Impact: Burnout</vt:lpstr>
      <vt:lpstr>Palliation Prolongs life</vt:lpstr>
      <vt:lpstr>Care giving Increases Mortality</vt:lpstr>
      <vt:lpstr>Case Scenario</vt:lpstr>
      <vt:lpstr>Involvement of Palliative Care</vt:lpstr>
      <vt:lpstr>Take Home Message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Oncology and Palliative Care:  Promoting the Comfort and Cure Model</dc:title>
  <dc:creator>Kusum</dc:creator>
  <cp:lastModifiedBy>Anchal Singh</cp:lastModifiedBy>
  <cp:revision>5</cp:revision>
  <dcterms:created xsi:type="dcterms:W3CDTF">2012-10-31T04:52:48Z</dcterms:created>
  <dcterms:modified xsi:type="dcterms:W3CDTF">2014-11-22T13:21:27Z</dcterms:modified>
</cp:coreProperties>
</file>