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2" r:id="rId3"/>
    <p:sldMasterId id="2147483720" r:id="rId4"/>
    <p:sldMasterId id="2147483738" r:id="rId5"/>
    <p:sldMasterId id="2147483756" r:id="rId6"/>
  </p:sldMasterIdLst>
  <p:sldIdLst>
    <p:sldId id="269" r:id="rId7"/>
    <p:sldId id="270" r:id="rId8"/>
    <p:sldId id="256" r:id="rId9"/>
    <p:sldId id="257" r:id="rId10"/>
    <p:sldId id="258" r:id="rId11"/>
    <p:sldId id="263" r:id="rId12"/>
    <p:sldId id="264" r:id="rId13"/>
    <p:sldId id="265" r:id="rId14"/>
    <p:sldId id="266" r:id="rId15"/>
    <p:sldId id="267" r:id="rId16"/>
    <p:sldId id="268" r:id="rId17"/>
    <p:sldId id="259" r:id="rId18"/>
    <p:sldId id="261" r:id="rId19"/>
    <p:sldId id="262" r:id="rId20"/>
    <p:sldId id="260" r:id="rId21"/>
    <p:sldId id="274" r:id="rId22"/>
    <p:sldId id="272" r:id="rId23"/>
    <p:sldId id="273" r:id="rId24"/>
    <p:sldId id="27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24"/>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9337FD-5DE1-4FF1-B707-BBB7B902CCB2}"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B105F-DE29-4A5B-A1D2-FE853ABC3F64}"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337FD-5DE1-4FF1-B707-BBB7B902CCB2}"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B105F-DE29-4A5B-A1D2-FE853ABC3F6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9337FD-5DE1-4FF1-B707-BBB7B902CCB2}"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B105F-DE29-4A5B-A1D2-FE853ABC3F6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 y="3"/>
            <a:ext cx="1728788"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31"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07331"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308133" y="5410226"/>
            <a:ext cx="2057400" cy="365125"/>
          </a:xfrm>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a:xfrm>
            <a:off x="1407330" y="5410226"/>
            <a:ext cx="3843665"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7422696" y="5410224"/>
            <a:ext cx="578317" cy="365125"/>
          </a:xfrm>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14211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93933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51"/>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32910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9" y="2249486"/>
            <a:ext cx="3658792"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38521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51"/>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7527" y="2249486"/>
            <a:ext cx="3487337"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6070" y="3073422"/>
            <a:ext cx="3658793"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7" y="2249485"/>
            <a:ext cx="348495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3073422"/>
            <a:ext cx="3656408"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80657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57960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95434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31"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62" y="592666"/>
            <a:ext cx="4418407"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31"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62622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337FD-5DE1-4FF1-B707-BBB7B902CCB2}"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B105F-DE29-4A5B-A1D2-FE853ABC3F64}"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4450881"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5541" y="609626"/>
            <a:ext cx="275001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6059" y="2249486"/>
            <a:ext cx="4450883"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66785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304689"/>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60" y="606426"/>
            <a:ext cx="7434266"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66976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60" y="4419624"/>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57166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2"/>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56060"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
        <p:nvSpPr>
          <p:cNvPr id="60" name="TextBox 59"/>
          <p:cNvSpPr txBox="1"/>
          <p:nvPr/>
        </p:nvSpPr>
        <p:spPr>
          <a:xfrm>
            <a:off x="677634" y="73239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61" name="TextBox 60"/>
          <p:cNvSpPr txBox="1"/>
          <p:nvPr/>
        </p:nvSpPr>
        <p:spPr>
          <a:xfrm>
            <a:off x="7903028"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2842456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70" y="2134066"/>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35"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2126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72"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9" y="2674463"/>
            <a:ext cx="2397674"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845951" y="3360263"/>
            <a:ext cx="2406551"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86087" y="2677635"/>
            <a:ext cx="238828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78172" y="3363435"/>
            <a:ext cx="2396873"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90785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71"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83"/>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66791"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89344"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79"/>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77938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570052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24"/>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69" y="609624"/>
            <a:ext cx="5811443"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074228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 y="3"/>
            <a:ext cx="1728788"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29"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07329"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308133" y="5410222"/>
            <a:ext cx="2057400" cy="365125"/>
          </a:xfrm>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a:xfrm>
            <a:off x="1407328" y="5410222"/>
            <a:ext cx="3843665"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7422694" y="5410220"/>
            <a:ext cx="578317" cy="365125"/>
          </a:xfrm>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464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88"/>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9337FD-5DE1-4FF1-B707-BBB7B902CCB2}"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B105F-DE29-4A5B-A1D2-FE853ABC3F64}"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37975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47"/>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91650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9" y="2249486"/>
            <a:ext cx="3658792"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43432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47"/>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7525" y="2249486"/>
            <a:ext cx="3487337"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6068" y="3073418"/>
            <a:ext cx="3658793"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7" y="2249485"/>
            <a:ext cx="348495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3073418"/>
            <a:ext cx="3656408"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47091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611851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42074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31"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60" y="592666"/>
            <a:ext cx="4418407"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31"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396757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4450881"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5541" y="609622"/>
            <a:ext cx="275001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6059" y="2249486"/>
            <a:ext cx="4450883"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783783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304685"/>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60" y="606426"/>
            <a:ext cx="7434266"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540661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60" y="441962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57850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9337FD-5DE1-4FF1-B707-BBB7B902CCB2}"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B105F-DE29-4A5B-A1D2-FE853ABC3F64}"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2"/>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56060"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
        <p:nvSpPr>
          <p:cNvPr id="60" name="TextBox 59"/>
          <p:cNvSpPr txBox="1"/>
          <p:nvPr/>
        </p:nvSpPr>
        <p:spPr>
          <a:xfrm>
            <a:off x="677634" y="73239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61" name="TextBox 60"/>
          <p:cNvSpPr txBox="1"/>
          <p:nvPr/>
        </p:nvSpPr>
        <p:spPr>
          <a:xfrm>
            <a:off x="7903028"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750835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8" y="2134062"/>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3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354609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70"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9" y="2674463"/>
            <a:ext cx="2397674"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845949" y="3360263"/>
            <a:ext cx="2406551"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86085" y="2677635"/>
            <a:ext cx="238828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78170" y="3363435"/>
            <a:ext cx="2396873"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84934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69"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7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66791"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8934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7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860746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047172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20"/>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67" y="609620"/>
            <a:ext cx="5811443"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680531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 y="3"/>
            <a:ext cx="1728788"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27"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07327"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308133" y="5410218"/>
            <a:ext cx="2057400" cy="365125"/>
          </a:xfrm>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a:xfrm>
            <a:off x="1407326" y="5410218"/>
            <a:ext cx="3843665"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7422692" y="5410216"/>
            <a:ext cx="578317" cy="365125"/>
          </a:xfrm>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775137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899140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43"/>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097696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9" y="2249486"/>
            <a:ext cx="3658792"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20098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9337FD-5DE1-4FF1-B707-BBB7B902CCB2}" type="datetimeFigureOut">
              <a:rPr lang="en-US" smtClean="0"/>
              <a:t>10/28/2014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3B105F-DE29-4A5B-A1D2-FE853ABC3F64}" type="slidenum">
              <a:rPr lang="en-US" smtClean="0"/>
              <a:t>‹#›</a:t>
            </a:fld>
            <a:endParaRPr lang="en-US"/>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43"/>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7523" y="2249486"/>
            <a:ext cx="3487337"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6066" y="3073414"/>
            <a:ext cx="3658793"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7" y="2249485"/>
            <a:ext cx="348495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3073414"/>
            <a:ext cx="3656408"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977567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227345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170419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31"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8" y="592666"/>
            <a:ext cx="4418407"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31"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161891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4450881"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5541" y="609618"/>
            <a:ext cx="275001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6059" y="2249486"/>
            <a:ext cx="4450883"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594797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304681"/>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60" y="606426"/>
            <a:ext cx="7434266"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130686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60" y="4419616"/>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853718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2"/>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56060"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
        <p:nvSpPr>
          <p:cNvPr id="60" name="TextBox 59"/>
          <p:cNvSpPr txBox="1"/>
          <p:nvPr/>
        </p:nvSpPr>
        <p:spPr>
          <a:xfrm>
            <a:off x="677634" y="73239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61" name="TextBox 60"/>
          <p:cNvSpPr txBox="1"/>
          <p:nvPr/>
        </p:nvSpPr>
        <p:spPr>
          <a:xfrm>
            <a:off x="7903028"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4898230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6" y="2134058"/>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31"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959464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8"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9" y="2674463"/>
            <a:ext cx="2397674"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845947" y="3360263"/>
            <a:ext cx="2406551"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86083" y="2677635"/>
            <a:ext cx="238828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78168" y="3363435"/>
            <a:ext cx="2396873"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88491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9337FD-5DE1-4FF1-B707-BBB7B902CCB2}" type="datetimeFigureOut">
              <a:rPr lang="en-US" smtClean="0"/>
              <a:t>10/28/2014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3B105F-DE29-4A5B-A1D2-FE853ABC3F64}"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67"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75"/>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66791"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89340"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71"/>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134165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085938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16"/>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65" y="609616"/>
            <a:ext cx="5811443"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4707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 y="3"/>
            <a:ext cx="1728788"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24"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07324"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308133" y="5410212"/>
            <a:ext cx="2057400" cy="365125"/>
          </a:xfrm>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a:xfrm>
            <a:off x="1407323" y="5410212"/>
            <a:ext cx="3843665"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7422689" y="5410210"/>
            <a:ext cx="578317" cy="365125"/>
          </a:xfrm>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818648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909370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37"/>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460102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9" y="2249486"/>
            <a:ext cx="3658792"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734202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37"/>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7520" y="2249486"/>
            <a:ext cx="3487337"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6063" y="3073408"/>
            <a:ext cx="3658793"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7" y="2249485"/>
            <a:ext cx="348495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3073408"/>
            <a:ext cx="3656408"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976204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512331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89354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337FD-5DE1-4FF1-B707-BBB7B902CCB2}" type="datetimeFigureOut">
              <a:rPr lang="en-US" smtClean="0"/>
              <a:t>10/28/2014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3B105F-DE29-4A5B-A1D2-FE853ABC3F64}"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31"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5" y="592666"/>
            <a:ext cx="4418407"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31"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570124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4450881"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5541" y="609612"/>
            <a:ext cx="275001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6059" y="2249486"/>
            <a:ext cx="4450883"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222959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304675"/>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60" y="606426"/>
            <a:ext cx="7434266"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149750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60" y="441961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871468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2"/>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56060"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
        <p:nvSpPr>
          <p:cNvPr id="60" name="TextBox 59"/>
          <p:cNvSpPr txBox="1"/>
          <p:nvPr/>
        </p:nvSpPr>
        <p:spPr>
          <a:xfrm>
            <a:off x="677634" y="73239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61" name="TextBox 60"/>
          <p:cNvSpPr txBox="1"/>
          <p:nvPr/>
        </p:nvSpPr>
        <p:spPr>
          <a:xfrm>
            <a:off x="7903028"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26603633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3" y="2134052"/>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8"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741560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5"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9" y="2674463"/>
            <a:ext cx="2397674"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845944" y="3360263"/>
            <a:ext cx="2406551"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86080" y="2677635"/>
            <a:ext cx="238828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78165" y="3363435"/>
            <a:ext cx="2396873"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669366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64"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6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66791"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89337"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6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447216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909447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10"/>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62" y="609610"/>
            <a:ext cx="5811443"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8912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76"/>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9337FD-5DE1-4FF1-B707-BBB7B902CCB2}"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B105F-DE29-4A5B-A1D2-FE853ABC3F64}" type="slidenum">
              <a:rPr lang="en-US" smtClean="0"/>
              <a:t>‹#›</a:t>
            </a:fld>
            <a:endParaRPr lang="en-US"/>
          </a:p>
        </p:txBody>
      </p:sp>
      <p:cxnSp>
        <p:nvCxnSpPr>
          <p:cNvPr id="9" name="Straight Connector 8"/>
          <p:cNvCxnSpPr/>
          <p:nvPr/>
        </p:nvCxnSpPr>
        <p:spPr>
          <a:xfrm rot="5400000">
            <a:off x="-13116" y="3580209"/>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 y="1"/>
            <a:ext cx="1728788"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19"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07319"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308133" y="5410202"/>
            <a:ext cx="2057400" cy="365125"/>
          </a:xfrm>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a:xfrm>
            <a:off x="1407318" y="5410202"/>
            <a:ext cx="3843665"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7422684" y="5410200"/>
            <a:ext cx="578317" cy="365125"/>
          </a:xfrm>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976261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921377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905189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981949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7515" y="2249486"/>
            <a:ext cx="3487337"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6" y="2249485"/>
            <a:ext cx="348495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342795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910355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406129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411787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4450881"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5541" y="609602"/>
            <a:ext cx="275001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6058" y="2249486"/>
            <a:ext cx="4450883"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052864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77198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9337FD-5DE1-4FF1-B707-BBB7B902CCB2}"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B105F-DE29-4A5B-A1D2-FE853ABC3F64}" type="slidenum">
              <a:rPr lang="en-US" smtClean="0"/>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587731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
        <p:nvSpPr>
          <p:cNvPr id="60" name="TextBox 59"/>
          <p:cNvSpPr txBox="1"/>
          <p:nvPr/>
        </p:nvSpPr>
        <p:spPr>
          <a:xfrm>
            <a:off x="677634" y="73239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61" name="TextBox 60"/>
          <p:cNvSpPr txBox="1"/>
          <p:nvPr/>
        </p:nvSpPr>
        <p:spPr>
          <a:xfrm>
            <a:off x="7903028"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7121581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451483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845939" y="3360263"/>
            <a:ext cx="2406551"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78160" y="3363435"/>
            <a:ext cx="2396873"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996105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499977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63263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79678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3.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image" Target="../media/image3.pn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heme" Target="../theme/theme6.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19" Type="http://schemas.openxmlformats.org/officeDocument/2006/relationships/image" Target="../media/image3.png"/><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F9337FD-5DE1-4FF1-B707-BBB7B902CCB2}" type="datetimeFigureOut">
              <a:rPr lang="en-US" smtClean="0"/>
              <a:t>10/28/2014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53B105F-DE29-4A5B-A1D2-FE853ABC3F6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0716" y="3"/>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72"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72" y="2249487"/>
            <a:ext cx="74294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301"/>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3"/>
          </p:nvPr>
        </p:nvSpPr>
        <p:spPr>
          <a:xfrm>
            <a:off x="856059" y="5883300"/>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707253" y="5883299"/>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1465581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0716" y="3"/>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7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70" y="2249487"/>
            <a:ext cx="74294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9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3"/>
          </p:nvPr>
        </p:nvSpPr>
        <p:spPr>
          <a:xfrm>
            <a:off x="856059" y="5883296"/>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707251" y="588329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33998374"/>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0716" y="3"/>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8"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8" y="2249487"/>
            <a:ext cx="74294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93"/>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3"/>
          </p:nvPr>
        </p:nvSpPr>
        <p:spPr>
          <a:xfrm>
            <a:off x="856059" y="5883292"/>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707249" y="5883291"/>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81960353"/>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0716" y="3"/>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5"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5" y="2249487"/>
            <a:ext cx="74294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8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3"/>
          </p:nvPr>
        </p:nvSpPr>
        <p:spPr>
          <a:xfrm>
            <a:off x="856059" y="5883286"/>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707246" y="588328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63053763"/>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0716" y="1"/>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09996796"/>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omicsonline.org/drug-metabolism-toxicology.php" TargetMode="External"/><Relationship Id="rId2" Type="http://schemas.openxmlformats.org/officeDocument/2006/relationships/hyperlink" Target="http://www.omicsgroup.org/journals/drug-designing.php" TargetMode="External"/><Relationship Id="rId1" Type="http://schemas.openxmlformats.org/officeDocument/2006/relationships/slideLayout" Target="../slideLayouts/slideLayout69.xml"/><Relationship Id="rId4" Type="http://schemas.openxmlformats.org/officeDocument/2006/relationships/hyperlink" Target="http://www.omicsonline.org/bioequivalence-bioavailability.ph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7.xml"/><Relationship Id="rId4" Type="http://schemas.openxmlformats.org/officeDocument/2006/relationships/hyperlink" Target="http://omicsonline.org/membership.php"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1" y="28"/>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27" y="285750"/>
            <a:ext cx="6556375" cy="11636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rgbClr val="8AC4A7"/>
                </a:solidFill>
                <a:latin typeface="Stencil" panose="040409050D0802020404" pitchFamily="82" charset="0"/>
              </a:rPr>
              <a:t>OMICS Group</a:t>
            </a:r>
            <a:endParaRPr lang="en-US" sz="5400" dirty="0">
              <a:solidFill>
                <a:srgbClr val="8AC4A7"/>
              </a:solidFill>
              <a:latin typeface="Stencil" panose="040409050D0802020404" pitchFamily="82" charset="0"/>
            </a:endParaRPr>
          </a:p>
        </p:txBody>
      </p:sp>
      <p:sp>
        <p:nvSpPr>
          <p:cNvPr id="3076" name="Rectangle 8"/>
          <p:cNvSpPr>
            <a:spLocks noChangeArrowheads="1"/>
          </p:cNvSpPr>
          <p:nvPr/>
        </p:nvSpPr>
        <p:spPr bwMode="auto">
          <a:xfrm>
            <a:off x="2209814" y="6372225"/>
            <a:ext cx="5456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solidFill>
                  <a:srgbClr val="7030A0"/>
                </a:solidFill>
              </a:rPr>
              <a:t>Contact us at: contact.omics@omicsonline.org</a:t>
            </a:r>
          </a:p>
        </p:txBody>
      </p:sp>
      <p:pic>
        <p:nvPicPr>
          <p:cNvPr id="3077" name="Picture 3" descr="C:\Users\rakesh-s\Desktop\indexF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849313"/>
            <a:ext cx="198120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ded Corner 1"/>
          <p:cNvSpPr/>
          <p:nvPr/>
        </p:nvSpPr>
        <p:spPr>
          <a:xfrm>
            <a:off x="6351" y="2849563"/>
            <a:ext cx="9137650"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Group International through its Open Access Initiative is committed to make genuine and reliable contributions to the scientific community. OMICS Group hosts over </a:t>
            </a:r>
            <a:r>
              <a:rPr lang="en-US" sz="2200" b="1" dirty="0">
                <a:solidFill>
                  <a:srgbClr val="0070C0"/>
                </a:solidFill>
                <a:latin typeface="Nyala" panose="02000504070300020003" pitchFamily="2" charset="0"/>
              </a:rPr>
              <a:t>400</a:t>
            </a:r>
            <a:r>
              <a:rPr lang="en-US" sz="2200" dirty="0">
                <a:solidFill>
                  <a:srgbClr val="0070C0"/>
                </a:solidFill>
                <a:latin typeface="Nyala" panose="02000504070300020003" pitchFamily="2" charset="0"/>
              </a:rPr>
              <a:t> leading-edge peer reviewed Open Access Journals and organizes over </a:t>
            </a:r>
            <a:r>
              <a:rPr lang="en-US" sz="2200" b="1" dirty="0">
                <a:solidFill>
                  <a:srgbClr val="0070C0"/>
                </a:solidFill>
                <a:latin typeface="Nyala" panose="02000504070300020003" pitchFamily="2" charset="0"/>
              </a:rPr>
              <a:t>300</a:t>
            </a:r>
            <a:r>
              <a:rPr lang="en-US" sz="2200" dirty="0">
                <a:solidFill>
                  <a:srgbClr val="0070C0"/>
                </a:solidFill>
                <a:latin typeface="Nyala" panose="02000504070300020003" pitchFamily="2" charset="0"/>
              </a:rPr>
              <a:t> International Conferences annually all over the world. OMICS Publishing Group journals have over </a:t>
            </a:r>
            <a:r>
              <a:rPr lang="en-US" sz="2200" b="1" dirty="0">
                <a:solidFill>
                  <a:srgbClr val="0070C0"/>
                </a:solidFill>
                <a:latin typeface="Nyala" panose="02000504070300020003" pitchFamily="2" charset="0"/>
              </a:rPr>
              <a:t>3 million</a:t>
            </a:r>
            <a:r>
              <a:rPr lang="en-US" sz="2200" dirty="0">
                <a:solidFill>
                  <a:srgbClr val="0070C0"/>
                </a:solidFill>
                <a:latin typeface="Nyala" panose="02000504070300020003" pitchFamily="2" charset="0"/>
              </a:rPr>
              <a:t> readers and the fame and success of the same can be attributed to the strong editorial board which contains over </a:t>
            </a:r>
            <a:r>
              <a:rPr lang="en-US" sz="2200" b="1" dirty="0">
                <a:solidFill>
                  <a:srgbClr val="0070C0"/>
                </a:solidFill>
                <a:latin typeface="Nyala" panose="02000504070300020003" pitchFamily="2" charset="0"/>
              </a:rPr>
              <a:t>30000</a:t>
            </a:r>
            <a:r>
              <a:rPr lang="en-US" sz="2200" dirty="0">
                <a:solidFill>
                  <a:srgbClr val="0070C0"/>
                </a:solidFill>
                <a:latin typeface="Nyala" panose="02000504070300020003" pitchFamily="2" charset="0"/>
              </a:rPr>
              <a:t> eminent personalities that ensure a rapid, quality and quick review process. OMICS Group 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extLst>
      <p:ext uri="{BB962C8B-B14F-4D97-AF65-F5344CB8AC3E}">
        <p14:creationId xmlns:p14="http://schemas.microsoft.com/office/powerpoint/2010/main" val="2100505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image.slidesharecdn.com/chapter15communitypharmacy-121106145624-phpapp02/95/chapter-15-community-pharmacy-17-638.jpg?cb=13522355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86" y="0"/>
            <a:ext cx="8683625"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059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mage.slidesharecdn.com/chapter15communitypharmacy-121106145624-phpapp02/95/chapter-15-community-pharmacy-37-638.jpg?cb=13522355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228600"/>
            <a:ext cx="8683626"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504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tkearney.com.tr/documents/10192/649132/FG-Future-of-Community-Pharmacy-1.png/7a851f81-4656-49af-97a5-d5bd8c40ca12?t=1348856071928?t=13488560719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0"/>
            <a:ext cx="8836026"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492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lidesharecdn.com/thecommunitypharmacy-110531112052-phpapp02/95/the-community-pharmacy-3-728.jpg?cb=13068588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304800"/>
            <a:ext cx="8836025"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91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age.slidesharecdn.com/thecommunitypharmacy-110531112052-phpapp02/95/the-community-pharmacy-4-728.jpg?cb=13068588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86" y="0"/>
            <a:ext cx="8531225"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350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docstoccdn.com/thumb/orig/750218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838200"/>
            <a:ext cx="8912226"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779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SIGNATURE</a:t>
            </a:r>
            <a:endParaRPr lang="en-US" sz="3600" dirty="0"/>
          </a:p>
        </p:txBody>
      </p:sp>
      <p:sp>
        <p:nvSpPr>
          <p:cNvPr id="3" name="Subtitle 2"/>
          <p:cNvSpPr>
            <a:spLocks noGrp="1"/>
          </p:cNvSpPr>
          <p:nvPr>
            <p:ph type="subTitle" idx="1"/>
          </p:nvPr>
        </p:nvSpPr>
        <p:spPr/>
        <p:txBody>
          <a:bodyPr/>
          <a:lstStyle/>
          <a:p>
            <a:r>
              <a:rPr lang="en-US" b="1" dirty="0"/>
              <a:t>Patricia L </a:t>
            </a:r>
            <a:r>
              <a:rPr lang="en-US" b="1" dirty="0" err="1"/>
              <a:t>Darbishire</a:t>
            </a:r>
            <a:endParaRPr lang="en-US" dirty="0"/>
          </a:p>
        </p:txBody>
      </p:sp>
    </p:spTree>
    <p:extLst>
      <p:ext uri="{BB962C8B-B14F-4D97-AF65-F5344CB8AC3E}">
        <p14:creationId xmlns:p14="http://schemas.microsoft.com/office/powerpoint/2010/main" val="2577377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9171" y="927470"/>
            <a:ext cx="5368835" cy="5047536"/>
          </a:xfrm>
          <a:prstGeom prst="rect">
            <a:avLst/>
          </a:prstGeom>
        </p:spPr>
        <p:txBody>
          <a:bodyPr wrap="square">
            <a:spAutoFit/>
          </a:bodyPr>
          <a:lstStyle/>
          <a:p>
            <a:r>
              <a:rPr lang="en-US" sz="4400" dirty="0" smtClean="0">
                <a:solidFill>
                  <a:prstClr val="white"/>
                </a:solidFill>
              </a:rPr>
              <a:t>Journals</a:t>
            </a:r>
            <a:r>
              <a:rPr lang="en-US" dirty="0" smtClean="0">
                <a:solidFill>
                  <a:prstClr val="white"/>
                </a:solidFill>
              </a:rPr>
              <a:t> </a:t>
            </a:r>
          </a:p>
          <a:p>
            <a:r>
              <a:rPr lang="en-US" sz="3200" dirty="0" smtClean="0">
                <a:solidFill>
                  <a:prstClr val="white"/>
                </a:solidFill>
                <a:hlinkClick r:id="rId2"/>
              </a:rPr>
              <a:t>Drug Designing</a:t>
            </a:r>
            <a:endParaRPr lang="en-US" sz="3200" dirty="0" smtClean="0">
              <a:solidFill>
                <a:prstClr val="white"/>
              </a:solidFill>
            </a:endParaRPr>
          </a:p>
          <a:p>
            <a:endParaRPr lang="en-US" sz="3200" dirty="0" smtClean="0">
              <a:solidFill>
                <a:prstClr val="white"/>
              </a:solidFill>
            </a:endParaRPr>
          </a:p>
          <a:p>
            <a:r>
              <a:rPr lang="en-US" sz="3200" dirty="0" smtClean="0">
                <a:solidFill>
                  <a:prstClr val="white"/>
                </a:solidFill>
                <a:hlinkClick r:id="rId3"/>
              </a:rPr>
              <a:t>Drug Metabolism &amp; Toxicology</a:t>
            </a:r>
            <a:endParaRPr lang="en-US" sz="3200" dirty="0" smtClean="0">
              <a:solidFill>
                <a:prstClr val="white"/>
              </a:solidFill>
            </a:endParaRPr>
          </a:p>
          <a:p>
            <a:endParaRPr lang="en-US" sz="3200" dirty="0" smtClean="0">
              <a:solidFill>
                <a:prstClr val="white"/>
              </a:solidFill>
            </a:endParaRPr>
          </a:p>
          <a:p>
            <a:r>
              <a:rPr lang="en-US" sz="3200" dirty="0" smtClean="0">
                <a:solidFill>
                  <a:prstClr val="white"/>
                </a:solidFill>
                <a:hlinkClick r:id="rId4"/>
              </a:rPr>
              <a:t>Bioequivalence &amp; Bioavailability</a:t>
            </a:r>
            <a:endParaRPr lang="en-US" sz="3200" dirty="0" smtClean="0">
              <a:solidFill>
                <a:prstClr val="white"/>
              </a:solidFill>
            </a:endParaRPr>
          </a:p>
          <a:p>
            <a:r>
              <a:rPr lang="en-US" dirty="0" smtClean="0">
                <a:solidFill>
                  <a:prstClr val="white"/>
                </a:solidFill>
              </a:rPr>
              <a:t> </a:t>
            </a:r>
          </a:p>
          <a:p>
            <a:endParaRPr lang="en-US" dirty="0" smtClean="0">
              <a:solidFill>
                <a:prstClr val="white"/>
              </a:solidFill>
            </a:endParaRPr>
          </a:p>
          <a:p>
            <a:r>
              <a:rPr lang="en-US" dirty="0" smtClean="0">
                <a:solidFill>
                  <a:prstClr val="white"/>
                </a:solidFill>
              </a:rPr>
              <a:t> </a:t>
            </a:r>
            <a:endParaRPr lang="en-US" dirty="0">
              <a:solidFill>
                <a:prstClr val="white"/>
              </a:solidFill>
            </a:endParaRPr>
          </a:p>
        </p:txBody>
      </p:sp>
    </p:spTree>
    <p:extLst>
      <p:ext uri="{BB962C8B-B14F-4D97-AF65-F5344CB8AC3E}">
        <p14:creationId xmlns:p14="http://schemas.microsoft.com/office/powerpoint/2010/main" val="1510666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7320" y="1122363"/>
            <a:ext cx="6593681" cy="693374"/>
          </a:xfrm>
        </p:spPr>
        <p:txBody>
          <a:bodyPr>
            <a:normAutofit fontScale="90000"/>
          </a:bodyPr>
          <a:lstStyle/>
          <a:p>
            <a:r>
              <a:rPr lang="en-US" dirty="0" smtClean="0"/>
              <a:t>conferences</a:t>
            </a:r>
            <a:endParaRPr lang="en-US" dirty="0"/>
          </a:p>
        </p:txBody>
      </p:sp>
      <p:sp>
        <p:nvSpPr>
          <p:cNvPr id="3" name="Subtitle 2"/>
          <p:cNvSpPr>
            <a:spLocks noGrp="1"/>
          </p:cNvSpPr>
          <p:nvPr>
            <p:ph type="subTitle" idx="1"/>
          </p:nvPr>
        </p:nvSpPr>
        <p:spPr>
          <a:xfrm>
            <a:off x="1407320" y="1907177"/>
            <a:ext cx="6593681" cy="4336869"/>
          </a:xfrm>
        </p:spPr>
        <p:txBody>
          <a:bodyPr>
            <a:normAutofit fontScale="70000" lnSpcReduction="20000"/>
          </a:bodyPr>
          <a:lstStyle/>
          <a:p>
            <a:r>
              <a:rPr lang="en-US" dirty="0" smtClean="0"/>
              <a:t>3</a:t>
            </a:r>
            <a:r>
              <a:rPr lang="en-US" baseline="30000" dirty="0" smtClean="0"/>
              <a:t>rd</a:t>
            </a:r>
            <a:r>
              <a:rPr lang="en-US" dirty="0" smtClean="0"/>
              <a:t>  international summit on </a:t>
            </a:r>
            <a:r>
              <a:rPr lang="en-US" dirty="0" err="1" smtClean="0"/>
              <a:t>gmp</a:t>
            </a:r>
            <a:r>
              <a:rPr lang="en-US" dirty="0" smtClean="0"/>
              <a:t>, </a:t>
            </a:r>
            <a:r>
              <a:rPr lang="en-US" dirty="0" err="1" smtClean="0"/>
              <a:t>gcp</a:t>
            </a:r>
            <a:r>
              <a:rPr lang="en-US" dirty="0" smtClean="0"/>
              <a:t> and quality control</a:t>
            </a:r>
          </a:p>
          <a:p>
            <a:r>
              <a:rPr lang="en-US" dirty="0" smtClean="0"/>
              <a:t>http://www.pharmaceuticalconferences.com/gmp-gcp-quality-control-2014/</a:t>
            </a:r>
          </a:p>
          <a:p>
            <a:r>
              <a:rPr lang="en-US" dirty="0" smtClean="0"/>
              <a:t>5</a:t>
            </a:r>
            <a:r>
              <a:rPr lang="en-US" baseline="30000" dirty="0" smtClean="0"/>
              <a:t>th</a:t>
            </a:r>
            <a:r>
              <a:rPr lang="en-US" dirty="0" smtClean="0"/>
              <a:t> international conference and </a:t>
            </a:r>
            <a:r>
              <a:rPr lang="en-US" dirty="0" err="1" smtClean="0"/>
              <a:t>exhibittion</a:t>
            </a:r>
            <a:r>
              <a:rPr lang="en-US" dirty="0" smtClean="0"/>
              <a:t> on </a:t>
            </a:r>
            <a:r>
              <a:rPr lang="en-US" dirty="0" err="1" smtClean="0"/>
              <a:t>pharmaceuttics</a:t>
            </a:r>
            <a:r>
              <a:rPr lang="en-US" dirty="0" smtClean="0"/>
              <a:t> &amp; novel drug delivery system</a:t>
            </a:r>
          </a:p>
          <a:p>
            <a:r>
              <a:rPr lang="en-US" dirty="0" smtClean="0"/>
              <a:t>http://novel-drugdelivery-systems.pharmaceuticalconferences.com/</a:t>
            </a:r>
          </a:p>
          <a:p>
            <a:r>
              <a:rPr lang="en-US" dirty="0" smtClean="0"/>
              <a:t>3</a:t>
            </a:r>
            <a:r>
              <a:rPr lang="en-US" baseline="30000" dirty="0" smtClean="0"/>
              <a:t>rd</a:t>
            </a:r>
            <a:r>
              <a:rPr lang="en-US" dirty="0" smtClean="0"/>
              <a:t>  International Conference and Exhibition on </a:t>
            </a:r>
            <a:r>
              <a:rPr lang="en-US" dirty="0" err="1" smtClean="0"/>
              <a:t>Pharmacognosy</a:t>
            </a:r>
            <a:r>
              <a:rPr lang="en-US" dirty="0" smtClean="0"/>
              <a:t>, </a:t>
            </a:r>
            <a:r>
              <a:rPr lang="en-US" dirty="0" err="1" smtClean="0"/>
              <a:t>Phytochemistry</a:t>
            </a:r>
            <a:r>
              <a:rPr lang="en-US" dirty="0" smtClean="0"/>
              <a:t> &amp; Natural Products</a:t>
            </a:r>
          </a:p>
          <a:p>
            <a:r>
              <a:rPr lang="en-US" dirty="0" smtClean="0"/>
              <a:t>http://pharmacognosy-phytochemistry-natural products.pharmaceuticalconferences.com/</a:t>
            </a:r>
          </a:p>
          <a:p>
            <a:r>
              <a:rPr lang="en-US" dirty="0" smtClean="0"/>
              <a:t>3</a:t>
            </a:r>
            <a:r>
              <a:rPr lang="en-US" baseline="30000" dirty="0" smtClean="0"/>
              <a:t>rd</a:t>
            </a:r>
            <a:r>
              <a:rPr lang="en-US" dirty="0" smtClean="0"/>
              <a:t>  International Conference and Exhibition on </a:t>
            </a:r>
            <a:r>
              <a:rPr lang="en-US" dirty="0" err="1" smtClean="0"/>
              <a:t>Pharmacovigilance</a:t>
            </a:r>
            <a:r>
              <a:rPr lang="en-US" dirty="0" smtClean="0"/>
              <a:t> &amp; Clinical Trials</a:t>
            </a:r>
          </a:p>
          <a:p>
            <a:r>
              <a:rPr lang="en-US" dirty="0" smtClean="0"/>
              <a:t>http://www.pharmaceuticalconferences.com/pharmacovigilance-clinical-trials-2014/</a:t>
            </a:r>
            <a:endParaRPr lang="en-US" dirty="0"/>
          </a:p>
        </p:txBody>
      </p:sp>
    </p:spTree>
    <p:extLst>
      <p:ext uri="{BB962C8B-B14F-4D97-AF65-F5344CB8AC3E}">
        <p14:creationId xmlns:p14="http://schemas.microsoft.com/office/powerpoint/2010/main" val="3185597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rgbClr val="63A0CC">
                    <a:lumMod val="10000"/>
                  </a:srgbClr>
                </a:solidFill>
                <a:latin typeface="Andalus" panose="02020603050405020304" pitchFamily="18" charset="-78"/>
                <a:cs typeface="Andalus" panose="02020603050405020304" pitchFamily="18" charset="-78"/>
              </a:rPr>
              <a:t>OMICS Group </a:t>
            </a:r>
            <a:r>
              <a:rPr lang="en-US" sz="2400" b="1" dirty="0">
                <a:solidFill>
                  <a:srgbClr val="63A0CC">
                    <a:lumMod val="10000"/>
                  </a:srgbClr>
                </a:solidFill>
                <a:latin typeface="Andalus" panose="02020603050405020304" pitchFamily="18" charset="-78"/>
                <a:cs typeface="Andalus" panose="02020603050405020304" pitchFamily="18" charset="-78"/>
              </a:rPr>
              <a:t>Open Access Membership</a:t>
            </a:r>
            <a:br>
              <a:rPr lang="en-US" sz="2400" b="1" dirty="0">
                <a:solidFill>
                  <a:srgbClr val="63A0CC">
                    <a:lumMod val="10000"/>
                  </a:srgbClr>
                </a:solidFill>
                <a:latin typeface="Andalus" panose="02020603050405020304" pitchFamily="18" charset="-78"/>
                <a:cs typeface="Andalus" panose="02020603050405020304" pitchFamily="18" charset="-78"/>
              </a:rPr>
            </a:br>
            <a:endParaRPr lang="en-US" sz="2400" dirty="0">
              <a:solidFill>
                <a:srgbClr val="63A0CC">
                  <a:lumMod val="10000"/>
                </a:srgb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solidFill>
                  <a:prstClr val="black"/>
                </a:solidFill>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solidFill>
                  <a:prstClr val="black"/>
                </a:solidFill>
                <a:latin typeface="Calisto MT" panose="02040603050505030304" pitchFamily="18" charset="0"/>
              </a:rPr>
              <a:t>For more details and benefits, click on the link below:</a:t>
            </a:r>
          </a:p>
          <a:p>
            <a:pPr>
              <a:defRPr/>
            </a:pPr>
            <a:r>
              <a:rPr lang="en-US" dirty="0">
                <a:solidFill>
                  <a:srgbClr val="B258D3">
                    <a:lumMod val="10000"/>
                  </a:srgbClr>
                </a:solidFill>
                <a:latin typeface="Calisto MT" panose="02040603050505030304" pitchFamily="18" charset="0"/>
                <a:hlinkClick r:id="rId4"/>
              </a:rPr>
              <a:t>http://omicsonline.org/membership.php</a:t>
            </a:r>
            <a:r>
              <a:rPr lang="en-US" dirty="0">
                <a:solidFill>
                  <a:srgbClr val="B258D3">
                    <a:lumMod val="10000"/>
                  </a:srgbClr>
                </a:solidFill>
                <a:latin typeface="Calisto MT" panose="02040603050505030304" pitchFamily="18" charset="0"/>
              </a:rPr>
              <a:t> </a:t>
            </a:r>
          </a:p>
        </p:txBody>
      </p:sp>
    </p:spTree>
    <p:extLst>
      <p:ext uri="{BB962C8B-B14F-4D97-AF65-F5344CB8AC3E}">
        <p14:creationId xmlns:p14="http://schemas.microsoft.com/office/powerpoint/2010/main" val="358898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9"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rgbClr val="134770">
                    <a:lumMod val="10000"/>
                  </a:srgbClr>
                </a:solidFill>
                <a:latin typeface="Centaur" panose="02030504050205020304" pitchFamily="18" charset="0"/>
              </a:rPr>
              <a:t>OMICS Group welcomes submissions that are original and technically so as to serve both the developing world and developed countries in the best possible way.</a:t>
            </a:r>
          </a:p>
          <a:p>
            <a:pPr algn="ctr">
              <a:defRPr/>
            </a:pPr>
            <a:r>
              <a:rPr lang="en-US" sz="2000" dirty="0">
                <a:solidFill>
                  <a:srgbClr val="134770">
                    <a:lumMod val="10000"/>
                  </a:srgbClr>
                </a:solidFill>
                <a:latin typeface="Centaur" panose="02030504050205020304" pitchFamily="18" charset="0"/>
              </a:rPr>
              <a:t>OMICS Journals  are poised in excellence by publishing high quality research. </a:t>
            </a:r>
            <a:r>
              <a:rPr lang="en-IN" sz="2000" dirty="0">
                <a:solidFill>
                  <a:srgbClr val="134770">
                    <a:lumMod val="10000"/>
                  </a:srgbClr>
                </a:solidFill>
                <a:latin typeface="Centaur" panose="02030504050205020304" pitchFamily="18" charset="0"/>
              </a:rPr>
              <a:t>OMICS Group follows an Editorial Manager® System peer review process and boasts of a strong and active editorial board.</a:t>
            </a:r>
            <a:endParaRPr lang="en-US" sz="2000" dirty="0">
              <a:solidFill>
                <a:srgbClr val="134770">
                  <a:lumMod val="10000"/>
                </a:srgbClr>
              </a:solidFill>
              <a:latin typeface="Centaur" panose="02030504050205020304" pitchFamily="18" charset="0"/>
            </a:endParaRPr>
          </a:p>
          <a:p>
            <a:pPr algn="ctr">
              <a:defRPr/>
            </a:pPr>
            <a:r>
              <a:rPr lang="en-US" sz="2000" dirty="0">
                <a:solidFill>
                  <a:srgbClr val="134770">
                    <a:lumMod val="10000"/>
                  </a:srgb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rgbClr val="134770">
                    <a:lumMod val="10000"/>
                  </a:srgb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rgbClr val="134770">
                  <a:lumMod val="10000"/>
                </a:srgbClr>
              </a:solidFill>
              <a:latin typeface="Centaur" panose="02030504050205020304" pitchFamily="18" charset="0"/>
            </a:endParaRPr>
          </a:p>
          <a:p>
            <a:pPr>
              <a:defRPr/>
            </a:pPr>
            <a:endParaRPr lang="en-US" sz="2000" dirty="0">
              <a:solidFill>
                <a:prstClr val="black"/>
              </a:solidFill>
            </a:endParaRPr>
          </a:p>
        </p:txBody>
      </p:sp>
      <p:sp>
        <p:nvSpPr>
          <p:cNvPr id="6" name="Rectangle 5"/>
          <p:cNvSpPr/>
          <p:nvPr/>
        </p:nvSpPr>
        <p:spPr>
          <a:xfrm>
            <a:off x="319088" y="5910262"/>
            <a:ext cx="70104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rgbClr val="63A0CC">
                    <a:lumMod val="10000"/>
                  </a:srgb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rgbClr val="63A0CC">
                    <a:lumMod val="10000"/>
                  </a:srgb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rgbClr val="B258D3">
                    <a:lumMod val="10000"/>
                  </a:srgbClr>
                </a:solidFill>
                <a:latin typeface="Baskerville Old Face" panose="02020602080505020303" pitchFamily="18" charset="0"/>
              </a:rPr>
              <a:t>OMICS Journals are welcoming Submissions</a:t>
            </a:r>
            <a:r>
              <a:rPr lang="en-US" sz="3200" b="1" dirty="0" smtClean="0">
                <a:solidFill>
                  <a:srgbClr val="B258D3">
                    <a:lumMod val="10000"/>
                  </a:srgbClr>
                </a:solidFill>
              </a:rPr>
              <a:t/>
            </a:r>
            <a:br>
              <a:rPr lang="en-US" sz="3200" b="1" dirty="0" smtClean="0">
                <a:solidFill>
                  <a:srgbClr val="B258D3">
                    <a:lumMod val="10000"/>
                  </a:srgbClr>
                </a:solidFill>
              </a:rPr>
            </a:br>
            <a:endParaRPr lang="en-US" sz="3200" dirty="0">
              <a:solidFill>
                <a:srgbClr val="B258D3">
                  <a:lumMod val="10000"/>
                </a:srgbClr>
              </a:solidFill>
            </a:endParaRPr>
          </a:p>
        </p:txBody>
      </p:sp>
    </p:spTree>
    <p:extLst>
      <p:ext uri="{BB962C8B-B14F-4D97-AF65-F5344CB8AC3E}">
        <p14:creationId xmlns:p14="http://schemas.microsoft.com/office/powerpoint/2010/main" val="2595880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Patricia L </a:t>
            </a:r>
            <a:r>
              <a:rPr lang="en-US" b="1" dirty="0" err="1" smtClean="0"/>
              <a:t>Darbishire</a:t>
            </a:r>
            <a:r>
              <a:rPr lang="en-US" b="1" dirty="0" smtClean="0"/>
              <a:t/>
            </a:r>
            <a:br>
              <a:rPr lang="en-US" b="1" dirty="0" smtClean="0"/>
            </a:br>
            <a:endParaRPr lang="en-US" dirty="0"/>
          </a:p>
        </p:txBody>
      </p:sp>
      <p:sp>
        <p:nvSpPr>
          <p:cNvPr id="3" name="Subtitle 2"/>
          <p:cNvSpPr>
            <a:spLocks noGrp="1"/>
          </p:cNvSpPr>
          <p:nvPr>
            <p:ph type="subTitle" idx="1"/>
          </p:nvPr>
        </p:nvSpPr>
        <p:spPr/>
        <p:txBody>
          <a:bodyPr/>
          <a:lstStyle/>
          <a:p>
            <a:r>
              <a:rPr lang="en-US" dirty="0" smtClean="0"/>
              <a:t>EB PPT</a:t>
            </a:r>
            <a:endParaRPr lang="en-US" dirty="0"/>
          </a:p>
        </p:txBody>
      </p:sp>
    </p:spTree>
    <p:extLst>
      <p:ext uri="{BB962C8B-B14F-4D97-AF65-F5344CB8AC3E}">
        <p14:creationId xmlns:p14="http://schemas.microsoft.com/office/powerpoint/2010/main" val="1942512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25"/>
            <a:ext cx="7772400" cy="914399"/>
          </a:xfrm>
        </p:spPr>
        <p:txBody>
          <a:bodyPr/>
          <a:lstStyle/>
          <a:p>
            <a:r>
              <a:rPr lang="en-US" dirty="0" smtClean="0"/>
              <a:t>BIOGRAPHY</a:t>
            </a:r>
            <a:endParaRPr lang="en-US" dirty="0"/>
          </a:p>
        </p:txBody>
      </p:sp>
      <p:sp>
        <p:nvSpPr>
          <p:cNvPr id="3" name="Subtitle 2"/>
          <p:cNvSpPr>
            <a:spLocks noGrp="1"/>
          </p:cNvSpPr>
          <p:nvPr>
            <p:ph type="subTitle" idx="1"/>
          </p:nvPr>
        </p:nvSpPr>
        <p:spPr>
          <a:xfrm>
            <a:off x="228600" y="1143000"/>
            <a:ext cx="8610600" cy="5410200"/>
          </a:xfrm>
        </p:spPr>
        <p:txBody>
          <a:bodyPr>
            <a:normAutofit fontScale="92500" lnSpcReduction="10000"/>
          </a:bodyPr>
          <a:lstStyle/>
          <a:p>
            <a:r>
              <a:rPr lang="en-US" dirty="0" smtClean="0"/>
              <a:t>Dr. Patti </a:t>
            </a:r>
            <a:r>
              <a:rPr lang="en-US" dirty="0" err="1" smtClean="0"/>
              <a:t>Darbishire</a:t>
            </a:r>
            <a:r>
              <a:rPr lang="en-US" dirty="0" smtClean="0"/>
              <a:t> is a Clinical Associate Professor of Pharmacy Practice and Director for the Introductory Pharmacy Practice Experience Program at Purdue University. She teaches pharmacy practice, research-based independent study and experiential courses in the professional pharmacy program. She is a Service-Learning faculty fellow, faculty fellow with the Purdue Center for Instructional Excellence, and an active member of the American Association of Colleges of Pharmacy. She is an editorial board member for two peer-review journals, has </a:t>
            </a:r>
            <a:r>
              <a:rPr lang="en-US" smtClean="0"/>
              <a:t>published 28 </a:t>
            </a:r>
            <a:r>
              <a:rPr lang="en-US" dirty="0" smtClean="0"/>
              <a:t>peer reviewed articles on medications, disease states and experiential program development. She regularly gives national, state, and local presentations to pharmacists, healthcare providers and community organizations. Dr. </a:t>
            </a:r>
            <a:r>
              <a:rPr lang="en-US" dirty="0" err="1" smtClean="0"/>
              <a:t>Darbishire</a:t>
            </a:r>
            <a:r>
              <a:rPr lang="en-US" dirty="0" smtClean="0"/>
              <a:t> has received numerous awards and grants including Purdue Preceptor of the Year, assessment and engagement grants, as well as a HRSA grant to develop a comprehensive geriatric education program</a:t>
            </a:r>
            <a:endParaRPr lang="en-US" dirty="0"/>
          </a:p>
        </p:txBody>
      </p:sp>
    </p:spTree>
    <p:extLst>
      <p:ext uri="{BB962C8B-B14F-4D97-AF65-F5344CB8AC3E}">
        <p14:creationId xmlns:p14="http://schemas.microsoft.com/office/powerpoint/2010/main" val="1368340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25"/>
            <a:ext cx="7772400" cy="990599"/>
          </a:xfrm>
        </p:spPr>
        <p:txBody>
          <a:bodyPr/>
          <a:lstStyle/>
          <a:p>
            <a:r>
              <a:rPr lang="en-US" dirty="0" smtClean="0"/>
              <a:t>RESEARCH INTEREST</a:t>
            </a:r>
            <a:endParaRPr lang="en-US" dirty="0"/>
          </a:p>
        </p:txBody>
      </p:sp>
      <p:sp>
        <p:nvSpPr>
          <p:cNvPr id="3" name="Subtitle 2"/>
          <p:cNvSpPr>
            <a:spLocks noGrp="1"/>
          </p:cNvSpPr>
          <p:nvPr>
            <p:ph type="subTitle" idx="1"/>
          </p:nvPr>
        </p:nvSpPr>
        <p:spPr>
          <a:xfrm>
            <a:off x="228600" y="1295400"/>
            <a:ext cx="8686800" cy="5257800"/>
          </a:xfrm>
        </p:spPr>
        <p:txBody>
          <a:bodyPr>
            <a:normAutofit/>
          </a:bodyPr>
          <a:lstStyle/>
          <a:p>
            <a:r>
              <a:rPr lang="en-US" dirty="0" smtClean="0"/>
              <a:t>Dr. </a:t>
            </a:r>
            <a:r>
              <a:rPr lang="en-US" dirty="0" err="1" smtClean="0"/>
              <a:t>Darbishire</a:t>
            </a:r>
            <a:r>
              <a:rPr lang="en-US" dirty="0" smtClean="0"/>
              <a:t> has developed clinical programs in community practice, ambulatory care, hospice care, and with underserved populations. Her research interests include medication management, community pharmacy operations, patient education and counseling, medication error prevention, medication adherence, as well as assessment methods and learning outcomes. She holds state and national certifications in several practice areas, including pharmaceutical care, diabetes management, and Medicare.</a:t>
            </a:r>
            <a:endParaRPr lang="en-US" dirty="0"/>
          </a:p>
        </p:txBody>
      </p:sp>
    </p:spTree>
    <p:extLst>
      <p:ext uri="{BB962C8B-B14F-4D97-AF65-F5344CB8AC3E}">
        <p14:creationId xmlns:p14="http://schemas.microsoft.com/office/powerpoint/2010/main" val="2700948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age.slidesharecdn.com/chapter15communitypharmacy-121106145624-phpapp02/95/chapter-15-community-pharmacy-3-638.jpg?cb=13522355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381000"/>
            <a:ext cx="8836026"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521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age.slidesharecdn.com/chapter15communitypharmacy-121106145624-phpapp02/95/chapter-15-community-pharmacy-4-638.jpg?cb=13522355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86" y="228600"/>
            <a:ext cx="8683625"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48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age.slidesharecdn.com/chapter15communitypharmacy-121106145624-phpapp02/95/chapter-15-community-pharmacy-6-638.jpg?cb=13522355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86" y="381000"/>
            <a:ext cx="8607425"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166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mage.slidesharecdn.com/chapter15communitypharmacy-121106145624-phpapp02/95/chapter-15-community-pharmacy-7-638.jpg?cb=13522355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86" y="304800"/>
            <a:ext cx="8683625"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9758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larit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1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ppt/theme/theme4.xml><?xml version="1.0" encoding="utf-8"?>
<a:theme xmlns:a="http://schemas.openxmlformats.org/drawingml/2006/main" name="2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ppt/theme/theme5.xml><?xml version="1.0" encoding="utf-8"?>
<a:theme xmlns:a="http://schemas.openxmlformats.org/drawingml/2006/main" name="3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6.xml><?xml version="1.0" encoding="utf-8"?>
<a:theme xmlns:a="http://schemas.openxmlformats.org/drawingml/2006/main" name="4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
  <TotalTime>67</TotalTime>
  <Words>593</Words>
  <Application>Microsoft Office PowerPoint</Application>
  <PresentationFormat>On-screen Show (4:3)</PresentationFormat>
  <Paragraphs>39</Paragraphs>
  <Slides>19</Slides>
  <Notes>0</Notes>
  <HiddenSlides>0</HiddenSlides>
  <MMClips>0</MMClips>
  <ScaleCrop>false</ScaleCrop>
  <HeadingPairs>
    <vt:vector size="4" baseType="variant">
      <vt:variant>
        <vt:lpstr>Theme</vt:lpstr>
      </vt:variant>
      <vt:variant>
        <vt:i4>6</vt:i4>
      </vt:variant>
      <vt:variant>
        <vt:lpstr>Slide Titles</vt:lpstr>
      </vt:variant>
      <vt:variant>
        <vt:i4>19</vt:i4>
      </vt:variant>
    </vt:vector>
  </HeadingPairs>
  <TitlesOfParts>
    <vt:vector size="25" baseType="lpstr">
      <vt:lpstr>Clarity</vt:lpstr>
      <vt:lpstr>Circuit</vt:lpstr>
      <vt:lpstr>1_Circuit</vt:lpstr>
      <vt:lpstr>2_Circuit</vt:lpstr>
      <vt:lpstr>3_Circuit</vt:lpstr>
      <vt:lpstr>4_Circuit</vt:lpstr>
      <vt:lpstr>PowerPoint Presentation</vt:lpstr>
      <vt:lpstr>PowerPoint Presentation</vt:lpstr>
      <vt:lpstr>Patricia L Darbishire </vt:lpstr>
      <vt:lpstr>BIOGRAPHY</vt:lpstr>
      <vt:lpstr>RESEARCH INTEREST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SIGNATURE</vt:lpstr>
      <vt:lpstr>PowerPoint Presentation</vt:lpstr>
      <vt:lpstr>conferences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Patricia L Darbishire</dc:title>
  <dc:creator>Sri Harsha Jalli</dc:creator>
  <cp:lastModifiedBy>Sri Harsha Jalli</cp:lastModifiedBy>
  <cp:revision>6</cp:revision>
  <dcterms:created xsi:type="dcterms:W3CDTF">2014-10-25T07:20:01Z</dcterms:created>
  <dcterms:modified xsi:type="dcterms:W3CDTF">2014-10-28T11:16:25Z</dcterms:modified>
</cp:coreProperties>
</file>