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23"/>
  </p:notesMasterIdLst>
  <p:sldIdLst>
    <p:sldId id="258" r:id="rId3"/>
    <p:sldId id="259" r:id="rId4"/>
    <p:sldId id="260" r:id="rId5"/>
    <p:sldId id="261" r:id="rId6"/>
    <p:sldId id="266" r:id="rId7"/>
    <p:sldId id="273" r:id="rId8"/>
    <p:sldId id="263" r:id="rId9"/>
    <p:sldId id="262" r:id="rId10"/>
    <p:sldId id="264" r:id="rId11"/>
    <p:sldId id="274" r:id="rId12"/>
    <p:sldId id="275" r:id="rId13"/>
    <p:sldId id="276" r:id="rId14"/>
    <p:sldId id="277" r:id="rId15"/>
    <p:sldId id="278" r:id="rId16"/>
    <p:sldId id="267" r:id="rId17"/>
    <p:sldId id="268" r:id="rId18"/>
    <p:sldId id="272" r:id="rId19"/>
    <p:sldId id="271" r:id="rId20"/>
    <p:sldId id="270" r:id="rId21"/>
    <p:sldId id="26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32" y="-2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6E4A5F-81C8-4309-A82E-8E9EE629E459}" type="datetimeFigureOut">
              <a:rPr lang="en-IN" smtClean="0"/>
              <a:t>19-10-2015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878B02-CE69-4F77-8996-3E1845CEC8F0}" type="slidenum">
              <a:rPr lang="en-IN" smtClean="0"/>
              <a:t>‹#›</a:t>
            </a:fld>
            <a:endParaRPr lang="en-IN"/>
          </a:p>
        </p:txBody>
      </p:sp>
    </p:spTree>
    <p:extLst>
      <p:ext uri="{BB962C8B-B14F-4D97-AF65-F5344CB8AC3E}">
        <p14:creationId xmlns:p14="http://schemas.microsoft.com/office/powerpoint/2010/main" val="2508686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1</a:t>
            </a:fld>
            <a:endParaRPr lang="en-IN"/>
          </a:p>
        </p:txBody>
      </p:sp>
    </p:spTree>
    <p:extLst>
      <p:ext uri="{BB962C8B-B14F-4D97-AF65-F5344CB8AC3E}">
        <p14:creationId xmlns:p14="http://schemas.microsoft.com/office/powerpoint/2010/main" val="2084072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Rectangle 1"/>
          <p:cNvSpPr txBox="1">
            <a:spLocks noGrp="1" noRot="1" noChangeAspect="1" noChangeArrowheads="1"/>
          </p:cNvSpPr>
          <p:nvPr>
            <p:ph type="sldImg"/>
          </p:nvPr>
        </p:nvSpPr>
        <p:spPr bwMode="auto">
          <a:xfrm>
            <a:off x="1319213" y="877888"/>
            <a:ext cx="4219575"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Rectangle 2"/>
          <p:cNvSpPr txBox="1">
            <a:spLocks noGrp="1" noChangeArrowheads="1"/>
          </p:cNvSpPr>
          <p:nvPr>
            <p:ph type="body" idx="1"/>
          </p:nvPr>
        </p:nvSpPr>
        <p:spPr bwMode="auto">
          <a:xfrm>
            <a:off x="1061392" y="4350019"/>
            <a:ext cx="4740978" cy="351368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txBox="1">
            <a:spLocks noGrp="1" noRot="1" noChangeAspect="1" noChangeArrowheads="1"/>
          </p:cNvSpPr>
          <p:nvPr>
            <p:ph type="sldImg"/>
          </p:nvPr>
        </p:nvSpPr>
        <p:spPr bwMode="auto">
          <a:xfrm>
            <a:off x="1319213" y="877888"/>
            <a:ext cx="4219575"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p:cNvSpPr txBox="1">
            <a:spLocks noGrp="1" noChangeArrowheads="1"/>
          </p:cNvSpPr>
          <p:nvPr>
            <p:ph type="body" idx="1"/>
          </p:nvPr>
        </p:nvSpPr>
        <p:spPr bwMode="auto">
          <a:xfrm>
            <a:off x="1061392" y="4350019"/>
            <a:ext cx="4740978" cy="351368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Rectangle 1"/>
          <p:cNvSpPr txBox="1">
            <a:spLocks noGrp="1" noRot="1" noChangeAspect="1" noChangeArrowheads="1"/>
          </p:cNvSpPr>
          <p:nvPr>
            <p:ph type="sldImg"/>
          </p:nvPr>
        </p:nvSpPr>
        <p:spPr bwMode="auto">
          <a:xfrm>
            <a:off x="1319213" y="877888"/>
            <a:ext cx="4219575"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2" name="Rectangle 2"/>
          <p:cNvSpPr txBox="1">
            <a:spLocks noGrp="1" noChangeArrowheads="1"/>
          </p:cNvSpPr>
          <p:nvPr>
            <p:ph type="body" idx="1"/>
          </p:nvPr>
        </p:nvSpPr>
        <p:spPr bwMode="auto">
          <a:xfrm>
            <a:off x="1061392" y="4350019"/>
            <a:ext cx="4740978" cy="351368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Rectangle 1"/>
          <p:cNvSpPr txBox="1">
            <a:spLocks noGrp="1" noRot="1" noChangeAspect="1" noChangeArrowheads="1"/>
          </p:cNvSpPr>
          <p:nvPr>
            <p:ph type="sldImg"/>
          </p:nvPr>
        </p:nvSpPr>
        <p:spPr bwMode="auto">
          <a:xfrm>
            <a:off x="1319213" y="877888"/>
            <a:ext cx="4219575"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6" name="Rectangle 2"/>
          <p:cNvSpPr txBox="1">
            <a:spLocks noGrp="1" noChangeArrowheads="1"/>
          </p:cNvSpPr>
          <p:nvPr>
            <p:ph type="body" idx="1"/>
          </p:nvPr>
        </p:nvSpPr>
        <p:spPr bwMode="auto">
          <a:xfrm>
            <a:off x="1061392" y="4350019"/>
            <a:ext cx="4740978" cy="351368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09" name="Rectangle 1"/>
          <p:cNvSpPr txBox="1">
            <a:spLocks noGrp="1" noRot="1" noChangeAspect="1" noChangeArrowheads="1"/>
          </p:cNvSpPr>
          <p:nvPr>
            <p:ph type="sldImg"/>
          </p:nvPr>
        </p:nvSpPr>
        <p:spPr bwMode="auto">
          <a:xfrm>
            <a:off x="1319213" y="877888"/>
            <a:ext cx="4219575"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p:cNvSpPr txBox="1">
            <a:spLocks noGrp="1" noChangeArrowheads="1"/>
          </p:cNvSpPr>
          <p:nvPr>
            <p:ph type="body" idx="1"/>
          </p:nvPr>
        </p:nvSpPr>
        <p:spPr bwMode="auto">
          <a:xfrm>
            <a:off x="1061392" y="4350019"/>
            <a:ext cx="4740978" cy="351368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15</a:t>
            </a:fld>
            <a:endParaRPr lang="en-IN"/>
          </a:p>
        </p:txBody>
      </p:sp>
    </p:spTree>
    <p:extLst>
      <p:ext uri="{BB962C8B-B14F-4D97-AF65-F5344CB8AC3E}">
        <p14:creationId xmlns:p14="http://schemas.microsoft.com/office/powerpoint/2010/main" val="295567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16</a:t>
            </a:fld>
            <a:endParaRPr lang="en-IN"/>
          </a:p>
        </p:txBody>
      </p:sp>
    </p:spTree>
    <p:extLst>
      <p:ext uri="{BB962C8B-B14F-4D97-AF65-F5344CB8AC3E}">
        <p14:creationId xmlns:p14="http://schemas.microsoft.com/office/powerpoint/2010/main" val="39487754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19</a:t>
            </a:fld>
            <a:endParaRPr lang="en-IN"/>
          </a:p>
        </p:txBody>
      </p:sp>
    </p:spTree>
    <p:extLst>
      <p:ext uri="{BB962C8B-B14F-4D97-AF65-F5344CB8AC3E}">
        <p14:creationId xmlns:p14="http://schemas.microsoft.com/office/powerpoint/2010/main" val="3317388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20</a:t>
            </a:fld>
            <a:endParaRPr lang="en-IN"/>
          </a:p>
        </p:txBody>
      </p:sp>
    </p:spTree>
    <p:extLst>
      <p:ext uri="{BB962C8B-B14F-4D97-AF65-F5344CB8AC3E}">
        <p14:creationId xmlns:p14="http://schemas.microsoft.com/office/powerpoint/2010/main" val="1953411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2</a:t>
            </a:fld>
            <a:endParaRPr lang="en-IN"/>
          </a:p>
        </p:txBody>
      </p:sp>
    </p:spTree>
    <p:extLst>
      <p:ext uri="{BB962C8B-B14F-4D97-AF65-F5344CB8AC3E}">
        <p14:creationId xmlns:p14="http://schemas.microsoft.com/office/powerpoint/2010/main" val="13496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3</a:t>
            </a:fld>
            <a:endParaRPr lang="en-IN"/>
          </a:p>
        </p:txBody>
      </p:sp>
    </p:spTree>
    <p:extLst>
      <p:ext uri="{BB962C8B-B14F-4D97-AF65-F5344CB8AC3E}">
        <p14:creationId xmlns:p14="http://schemas.microsoft.com/office/powerpoint/2010/main" val="392323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4</a:t>
            </a:fld>
            <a:endParaRPr lang="en-IN"/>
          </a:p>
        </p:txBody>
      </p:sp>
    </p:spTree>
    <p:extLst>
      <p:ext uri="{BB962C8B-B14F-4D97-AF65-F5344CB8AC3E}">
        <p14:creationId xmlns:p14="http://schemas.microsoft.com/office/powerpoint/2010/main" val="3126748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5</a:t>
            </a:fld>
            <a:endParaRPr lang="en-IN"/>
          </a:p>
        </p:txBody>
      </p:sp>
    </p:spTree>
    <p:extLst>
      <p:ext uri="{BB962C8B-B14F-4D97-AF65-F5344CB8AC3E}">
        <p14:creationId xmlns:p14="http://schemas.microsoft.com/office/powerpoint/2010/main" val="3697864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Rectangle 1"/>
          <p:cNvSpPr txBox="1">
            <a:spLocks noGrp="1" noRot="1" noChangeAspect="1" noChangeArrowheads="1"/>
          </p:cNvSpPr>
          <p:nvPr>
            <p:ph type="sldImg"/>
          </p:nvPr>
        </p:nvSpPr>
        <p:spPr bwMode="auto">
          <a:xfrm>
            <a:off x="1319213" y="877888"/>
            <a:ext cx="4219575" cy="31654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Rectangle 2"/>
          <p:cNvSpPr txBox="1">
            <a:spLocks noGrp="1" noChangeArrowheads="1"/>
          </p:cNvSpPr>
          <p:nvPr>
            <p:ph type="body" idx="1"/>
          </p:nvPr>
        </p:nvSpPr>
        <p:spPr bwMode="auto">
          <a:xfrm>
            <a:off x="1061392" y="4350019"/>
            <a:ext cx="4740978" cy="351368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7</a:t>
            </a:fld>
            <a:endParaRPr lang="en-IN"/>
          </a:p>
        </p:txBody>
      </p:sp>
    </p:spTree>
    <p:extLst>
      <p:ext uri="{BB962C8B-B14F-4D97-AF65-F5344CB8AC3E}">
        <p14:creationId xmlns:p14="http://schemas.microsoft.com/office/powerpoint/2010/main" val="1768822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8</a:t>
            </a:fld>
            <a:endParaRPr lang="en-IN"/>
          </a:p>
        </p:txBody>
      </p:sp>
    </p:spTree>
    <p:extLst>
      <p:ext uri="{BB962C8B-B14F-4D97-AF65-F5344CB8AC3E}">
        <p14:creationId xmlns:p14="http://schemas.microsoft.com/office/powerpoint/2010/main" val="1123571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5F878B02-CE69-4F77-8996-3E1845CEC8F0}" type="slidenum">
              <a:rPr lang="en-IN" smtClean="0"/>
              <a:t>9</a:t>
            </a:fld>
            <a:endParaRPr lang="en-IN"/>
          </a:p>
        </p:txBody>
      </p:sp>
    </p:spTree>
    <p:extLst>
      <p:ext uri="{BB962C8B-B14F-4D97-AF65-F5344CB8AC3E}">
        <p14:creationId xmlns:p14="http://schemas.microsoft.com/office/powerpoint/2010/main" val="1883431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B58F6E5-1689-4294-BD1F-3BBB8060F54A}" type="datetimeFigureOut">
              <a:rPr lang="en-IN" smtClean="0"/>
              <a:t>19-10-2015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402144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B58F6E5-1689-4294-BD1F-3BBB8060F54A}" type="datetimeFigureOut">
              <a:rPr lang="en-IN" smtClean="0"/>
              <a:t>19-10-2015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519419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B58F6E5-1689-4294-BD1F-3BBB8060F54A}" type="datetimeFigureOut">
              <a:rPr lang="en-IN" smtClean="0"/>
              <a:t>19-10-2015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36670054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D651312-11D1-47BD-8781-40DD543B3794}" type="datetimeFigureOut">
              <a:rPr lang="en-IN" smtClean="0"/>
              <a:pPr/>
              <a:t>19-10-2015</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68ECAD4-09AE-4DC0-B4FB-D8C81CD31332}" type="slidenum">
              <a:rPr lang="en-IN" smtClean="0"/>
              <a:pPr/>
              <a:t>‹#›</a:t>
            </a:fld>
            <a:endParaRPr lang="en-IN"/>
          </a:p>
        </p:txBody>
      </p:sp>
    </p:spTree>
    <p:extLst>
      <p:ext uri="{BB962C8B-B14F-4D97-AF65-F5344CB8AC3E}">
        <p14:creationId xmlns:p14="http://schemas.microsoft.com/office/powerpoint/2010/main" val="3731047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651312-11D1-47BD-8781-40DD543B3794}" type="datetimeFigureOut">
              <a:rPr lang="en-IN" smtClean="0">
                <a:solidFill>
                  <a:prstClr val="black"/>
                </a:solidFill>
              </a:rPr>
              <a:pPr/>
              <a:t>19-10-2015</a:t>
            </a:fld>
            <a:endParaRPr lang="en-IN">
              <a:solidFill>
                <a:prstClr val="black"/>
              </a:solidFill>
            </a:endParaRPr>
          </a:p>
        </p:txBody>
      </p:sp>
      <p:sp>
        <p:nvSpPr>
          <p:cNvPr id="5" name="Footer Placeholder 4"/>
          <p:cNvSpPr>
            <a:spLocks noGrp="1"/>
          </p:cNvSpPr>
          <p:nvPr>
            <p:ph type="ftr" sz="quarter" idx="11"/>
          </p:nvPr>
        </p:nvSpPr>
        <p:spPr/>
        <p:txBody>
          <a:bodyPr/>
          <a:lstStyle>
            <a:extLst/>
          </a:lstStyle>
          <a:p>
            <a:endParaRPr lang="en-IN">
              <a:solidFill>
                <a:prstClr val="black"/>
              </a:solidFill>
            </a:endParaRPr>
          </a:p>
        </p:txBody>
      </p:sp>
      <p:sp>
        <p:nvSpPr>
          <p:cNvPr id="6" name="Slide Number Placeholder 5"/>
          <p:cNvSpPr>
            <a:spLocks noGrp="1"/>
          </p:cNvSpPr>
          <p:nvPr>
            <p:ph type="sldNum" sz="quarter" idx="12"/>
          </p:nvPr>
        </p:nvSpPr>
        <p:spPr/>
        <p:txBody>
          <a:bodyPr/>
          <a:lstStyle>
            <a:extLst/>
          </a:lstStyle>
          <a:p>
            <a:fld id="{468ECAD4-09AE-4DC0-B4FB-D8C81CD31332}" type="slidenum">
              <a:rPr lang="en-IN" smtClean="0">
                <a:solidFill>
                  <a:prstClr val="black"/>
                </a:solidFill>
              </a:rPr>
              <a:pPr/>
              <a:t>‹#›</a:t>
            </a:fld>
            <a:endParaRPr lang="en-IN">
              <a:solidFill>
                <a:prstClr val="black"/>
              </a:solidFill>
            </a:endParaRP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2546070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D651312-11D1-47BD-8781-40DD543B3794}" type="datetimeFigureOut">
              <a:rPr lang="en-IN" smtClean="0">
                <a:solidFill>
                  <a:prstClr val="white"/>
                </a:solidFill>
              </a:rPr>
              <a:pPr/>
              <a:t>19-10-2015</a:t>
            </a:fld>
            <a:endParaRPr lang="en-IN">
              <a:solidFill>
                <a:prstClr val="white"/>
              </a:solidFill>
            </a:endParaRPr>
          </a:p>
        </p:txBody>
      </p:sp>
      <p:sp>
        <p:nvSpPr>
          <p:cNvPr id="5" name="Footer Placeholder 4"/>
          <p:cNvSpPr>
            <a:spLocks noGrp="1"/>
          </p:cNvSpPr>
          <p:nvPr>
            <p:ph type="ftr" sz="quarter" idx="11"/>
          </p:nvPr>
        </p:nvSpPr>
        <p:spPr/>
        <p:txBody>
          <a:bodyPr/>
          <a:lstStyle>
            <a:extLst/>
          </a:lstStyle>
          <a:p>
            <a:endParaRPr lang="en-IN">
              <a:solidFill>
                <a:prstClr val="white"/>
              </a:solidFill>
            </a:endParaRPr>
          </a:p>
        </p:txBody>
      </p:sp>
      <p:sp>
        <p:nvSpPr>
          <p:cNvPr id="6" name="Slide Number Placeholder 5"/>
          <p:cNvSpPr>
            <a:spLocks noGrp="1"/>
          </p:cNvSpPr>
          <p:nvPr>
            <p:ph type="sldNum" sz="quarter" idx="12"/>
          </p:nvPr>
        </p:nvSpPr>
        <p:spPr/>
        <p:txBody>
          <a:bodyPr/>
          <a:lstStyle>
            <a:extLst/>
          </a:lstStyle>
          <a:p>
            <a:fld id="{468ECAD4-09AE-4DC0-B4FB-D8C81CD31332}" type="slidenum">
              <a:rPr lang="en-IN" smtClean="0">
                <a:solidFill>
                  <a:prstClr val="white"/>
                </a:solidFill>
              </a:rPr>
              <a:pPr/>
              <a:t>‹#›</a:t>
            </a:fld>
            <a:endParaRPr lang="en-IN">
              <a:solidFill>
                <a:prstClr val="white"/>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178513512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651312-11D1-47BD-8781-40DD543B3794}" type="datetimeFigureOut">
              <a:rPr lang="en-IN" smtClean="0">
                <a:solidFill>
                  <a:prstClr val="white"/>
                </a:solidFill>
              </a:rPr>
              <a:pPr/>
              <a:t>19-10-2015</a:t>
            </a:fld>
            <a:endParaRPr lang="en-IN">
              <a:solidFill>
                <a:prstClr val="white"/>
              </a:solidFill>
            </a:endParaRPr>
          </a:p>
        </p:txBody>
      </p:sp>
      <p:sp>
        <p:nvSpPr>
          <p:cNvPr id="6" name="Footer Placeholder 5"/>
          <p:cNvSpPr>
            <a:spLocks noGrp="1"/>
          </p:cNvSpPr>
          <p:nvPr>
            <p:ph type="ftr" sz="quarter" idx="11"/>
          </p:nvPr>
        </p:nvSpPr>
        <p:spPr/>
        <p:txBody>
          <a:bodyPr/>
          <a:lstStyle>
            <a:extLst/>
          </a:lstStyle>
          <a:p>
            <a:endParaRPr lang="en-IN">
              <a:solidFill>
                <a:prstClr val="white"/>
              </a:solidFill>
            </a:endParaRPr>
          </a:p>
        </p:txBody>
      </p:sp>
      <p:sp>
        <p:nvSpPr>
          <p:cNvPr id="7" name="Slide Number Placeholder 6"/>
          <p:cNvSpPr>
            <a:spLocks noGrp="1"/>
          </p:cNvSpPr>
          <p:nvPr>
            <p:ph type="sldNum" sz="quarter" idx="12"/>
          </p:nvPr>
        </p:nvSpPr>
        <p:spPr/>
        <p:txBody>
          <a:bodyPr/>
          <a:lstStyle>
            <a:extLst/>
          </a:lstStyle>
          <a:p>
            <a:fld id="{468ECAD4-09AE-4DC0-B4FB-D8C81CD31332}" type="slidenum">
              <a:rPr lang="en-IN" smtClean="0">
                <a:solidFill>
                  <a:prstClr val="white"/>
                </a:solidFill>
              </a:rPr>
              <a:pPr/>
              <a:t>‹#›</a:t>
            </a:fld>
            <a:endParaRPr lang="en-IN">
              <a:solidFill>
                <a:prstClr val="white"/>
              </a:solidFill>
            </a:endParaRP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4247398066"/>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651312-11D1-47BD-8781-40DD543B3794}" type="datetimeFigureOut">
              <a:rPr lang="en-IN" smtClean="0">
                <a:solidFill>
                  <a:prstClr val="black"/>
                </a:solidFill>
              </a:rPr>
              <a:pPr/>
              <a:t>19-10-2015</a:t>
            </a:fld>
            <a:endParaRPr lang="en-IN">
              <a:solidFill>
                <a:prstClr val="black"/>
              </a:solidFill>
            </a:endParaRPr>
          </a:p>
        </p:txBody>
      </p:sp>
      <p:sp>
        <p:nvSpPr>
          <p:cNvPr id="8" name="Footer Placeholder 7"/>
          <p:cNvSpPr>
            <a:spLocks noGrp="1"/>
          </p:cNvSpPr>
          <p:nvPr>
            <p:ph type="ftr" sz="quarter" idx="11"/>
          </p:nvPr>
        </p:nvSpPr>
        <p:spPr/>
        <p:txBody>
          <a:bodyPr/>
          <a:lstStyle>
            <a:extLst/>
          </a:lstStyle>
          <a:p>
            <a:endParaRPr lang="en-IN">
              <a:solidFill>
                <a:prstClr val="black"/>
              </a:solidFill>
            </a:endParaRPr>
          </a:p>
        </p:txBody>
      </p:sp>
      <p:sp>
        <p:nvSpPr>
          <p:cNvPr id="9" name="Slide Number Placeholder 8"/>
          <p:cNvSpPr>
            <a:spLocks noGrp="1"/>
          </p:cNvSpPr>
          <p:nvPr>
            <p:ph type="sldNum" sz="quarter" idx="12"/>
          </p:nvPr>
        </p:nvSpPr>
        <p:spPr/>
        <p:txBody>
          <a:bodyPr/>
          <a:lstStyle>
            <a:extLst/>
          </a:lstStyle>
          <a:p>
            <a:fld id="{468ECAD4-09AE-4DC0-B4FB-D8C81CD31332}" type="slidenum">
              <a:rPr lang="en-IN" smtClean="0">
                <a:solidFill>
                  <a:prstClr val="black"/>
                </a:solidFill>
              </a:rPr>
              <a:pPr/>
              <a:t>‹#›</a:t>
            </a:fld>
            <a:endParaRPr lang="en-IN">
              <a:solidFill>
                <a:prstClr val="black"/>
              </a:solidFill>
            </a:endParaRPr>
          </a:p>
        </p:txBody>
      </p:sp>
    </p:spTree>
    <p:extLst>
      <p:ext uri="{BB962C8B-B14F-4D97-AF65-F5344CB8AC3E}">
        <p14:creationId xmlns:p14="http://schemas.microsoft.com/office/powerpoint/2010/main" val="412604955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D651312-11D1-47BD-8781-40DD543B3794}" type="datetimeFigureOut">
              <a:rPr lang="en-IN" smtClean="0">
                <a:solidFill>
                  <a:prstClr val="white"/>
                </a:solidFill>
              </a:rPr>
              <a:pPr/>
              <a:t>19-10-2015</a:t>
            </a:fld>
            <a:endParaRPr lang="en-IN">
              <a:solidFill>
                <a:prstClr val="white"/>
              </a:solidFill>
            </a:endParaRPr>
          </a:p>
        </p:txBody>
      </p:sp>
      <p:sp>
        <p:nvSpPr>
          <p:cNvPr id="4" name="Footer Placeholder 3"/>
          <p:cNvSpPr>
            <a:spLocks noGrp="1"/>
          </p:cNvSpPr>
          <p:nvPr>
            <p:ph type="ftr" sz="quarter" idx="11"/>
          </p:nvPr>
        </p:nvSpPr>
        <p:spPr/>
        <p:txBody>
          <a:bodyPr/>
          <a:lstStyle>
            <a:extLst/>
          </a:lstStyle>
          <a:p>
            <a:endParaRPr lang="en-IN">
              <a:solidFill>
                <a:prstClr val="white"/>
              </a:solidFill>
            </a:endParaRPr>
          </a:p>
        </p:txBody>
      </p:sp>
      <p:sp>
        <p:nvSpPr>
          <p:cNvPr id="5" name="Slide Number Placeholder 4"/>
          <p:cNvSpPr>
            <a:spLocks noGrp="1"/>
          </p:cNvSpPr>
          <p:nvPr>
            <p:ph type="sldNum" sz="quarter" idx="12"/>
          </p:nvPr>
        </p:nvSpPr>
        <p:spPr/>
        <p:txBody>
          <a:bodyPr/>
          <a:lstStyle>
            <a:extLst/>
          </a:lstStyle>
          <a:p>
            <a:fld id="{468ECAD4-09AE-4DC0-B4FB-D8C81CD31332}" type="slidenum">
              <a:rPr lang="en-IN" smtClean="0">
                <a:solidFill>
                  <a:prstClr val="white"/>
                </a:solidFill>
              </a:rPr>
              <a:pPr/>
              <a:t>‹#›</a:t>
            </a:fld>
            <a:endParaRPr lang="en-IN">
              <a:solidFill>
                <a:prstClr val="white"/>
              </a:solidFill>
            </a:endParaRP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1390825291"/>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D651312-11D1-47BD-8781-40DD543B3794}" type="datetimeFigureOut">
              <a:rPr lang="en-IN" smtClean="0">
                <a:solidFill>
                  <a:prstClr val="black"/>
                </a:solidFill>
              </a:rPr>
              <a:pPr/>
              <a:t>19-10-2015</a:t>
            </a:fld>
            <a:endParaRPr lang="en-IN">
              <a:solidFill>
                <a:prstClr val="black"/>
              </a:solidFill>
            </a:endParaRPr>
          </a:p>
        </p:txBody>
      </p:sp>
      <p:sp>
        <p:nvSpPr>
          <p:cNvPr id="3" name="Footer Placeholder 2"/>
          <p:cNvSpPr>
            <a:spLocks noGrp="1"/>
          </p:cNvSpPr>
          <p:nvPr>
            <p:ph type="ftr" sz="quarter" idx="11"/>
          </p:nvPr>
        </p:nvSpPr>
        <p:spPr/>
        <p:txBody>
          <a:bodyPr/>
          <a:lstStyle>
            <a:extLst/>
          </a:lstStyle>
          <a:p>
            <a:endParaRPr lang="en-IN">
              <a:solidFill>
                <a:prstClr val="black"/>
              </a:solidFill>
            </a:endParaRPr>
          </a:p>
        </p:txBody>
      </p:sp>
      <p:sp>
        <p:nvSpPr>
          <p:cNvPr id="4" name="Slide Number Placeholder 3"/>
          <p:cNvSpPr>
            <a:spLocks noGrp="1"/>
          </p:cNvSpPr>
          <p:nvPr>
            <p:ph type="sldNum" sz="quarter" idx="12"/>
          </p:nvPr>
        </p:nvSpPr>
        <p:spPr/>
        <p:txBody>
          <a:bodyPr/>
          <a:lstStyle>
            <a:extLst/>
          </a:lstStyle>
          <a:p>
            <a:fld id="{468ECAD4-09AE-4DC0-B4FB-D8C81CD31332}" type="slidenum">
              <a:rPr lang="en-IN" smtClean="0">
                <a:solidFill>
                  <a:prstClr val="black"/>
                </a:solidFill>
              </a:rPr>
              <a:pPr/>
              <a:t>‹#›</a:t>
            </a:fld>
            <a:endParaRPr lang="en-IN">
              <a:solidFill>
                <a:prstClr val="black"/>
              </a:solidFill>
            </a:endParaRPr>
          </a:p>
        </p:txBody>
      </p:sp>
    </p:spTree>
    <p:extLst>
      <p:ext uri="{BB962C8B-B14F-4D97-AF65-F5344CB8AC3E}">
        <p14:creationId xmlns:p14="http://schemas.microsoft.com/office/powerpoint/2010/main" val="22414098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D651312-11D1-47BD-8781-40DD543B3794}" type="datetimeFigureOut">
              <a:rPr lang="en-IN" smtClean="0">
                <a:solidFill>
                  <a:prstClr val="black"/>
                </a:solidFill>
              </a:rPr>
              <a:pPr/>
              <a:t>19-10-2015</a:t>
            </a:fld>
            <a:endParaRPr lang="en-IN">
              <a:solidFill>
                <a:prstClr val="black"/>
              </a:solidFill>
            </a:endParaRPr>
          </a:p>
        </p:txBody>
      </p:sp>
      <p:sp>
        <p:nvSpPr>
          <p:cNvPr id="6" name="Footer Placeholder 5"/>
          <p:cNvSpPr>
            <a:spLocks noGrp="1"/>
          </p:cNvSpPr>
          <p:nvPr>
            <p:ph type="ftr" sz="quarter" idx="11"/>
          </p:nvPr>
        </p:nvSpPr>
        <p:spPr/>
        <p:txBody>
          <a:bodyPr/>
          <a:lstStyle>
            <a:extLst/>
          </a:lstStyle>
          <a:p>
            <a:endParaRPr lang="en-IN">
              <a:solidFill>
                <a:prstClr val="black"/>
              </a:solidFill>
            </a:endParaRPr>
          </a:p>
        </p:txBody>
      </p:sp>
      <p:sp>
        <p:nvSpPr>
          <p:cNvPr id="7" name="Slide Number Placeholder 6"/>
          <p:cNvSpPr>
            <a:spLocks noGrp="1"/>
          </p:cNvSpPr>
          <p:nvPr>
            <p:ph type="sldNum" sz="quarter" idx="12"/>
          </p:nvPr>
        </p:nvSpPr>
        <p:spPr/>
        <p:txBody>
          <a:bodyPr/>
          <a:lstStyle>
            <a:extLst/>
          </a:lstStyle>
          <a:p>
            <a:fld id="{468ECAD4-09AE-4DC0-B4FB-D8C81CD31332}" type="slidenum">
              <a:rPr lang="en-IN" smtClean="0">
                <a:solidFill>
                  <a:prstClr val="black"/>
                </a:solidFill>
              </a:rPr>
              <a:pPr/>
              <a:t>‹#›</a:t>
            </a:fld>
            <a:endParaRPr lang="en-IN">
              <a:solidFill>
                <a:prstClr val="black"/>
              </a:solidFill>
            </a:endParaRPr>
          </a:p>
        </p:txBody>
      </p:sp>
    </p:spTree>
    <p:extLst>
      <p:ext uri="{BB962C8B-B14F-4D97-AF65-F5344CB8AC3E}">
        <p14:creationId xmlns:p14="http://schemas.microsoft.com/office/powerpoint/2010/main" val="76776155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B58F6E5-1689-4294-BD1F-3BBB8060F54A}" type="datetimeFigureOut">
              <a:rPr lang="en-IN" smtClean="0"/>
              <a:t>19-10-2015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3365295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D651312-11D1-47BD-8781-40DD543B3794}" type="datetimeFigureOut">
              <a:rPr lang="en-IN" smtClean="0">
                <a:solidFill>
                  <a:prstClr val="white"/>
                </a:solidFill>
              </a:rPr>
              <a:pPr/>
              <a:t>19-10-2015</a:t>
            </a:fld>
            <a:endParaRPr lang="en-IN">
              <a:solidFill>
                <a:prstClr val="white"/>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solidFill>
                <a:prstClr val="white"/>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68ECAD4-09AE-4DC0-B4FB-D8C81CD31332}" type="slidenum">
              <a:rPr lang="en-IN" smtClean="0">
                <a:solidFill>
                  <a:prstClr val="white"/>
                </a:solidFill>
              </a:rPr>
              <a:pPr/>
              <a:t>‹#›</a:t>
            </a:fld>
            <a:endParaRPr lang="en-IN">
              <a:solidFill>
                <a:prstClr val="white"/>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white"/>
              </a:solidFill>
            </a:endParaRPr>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endParaRPr lang="en-US">
              <a:solidFill>
                <a:prstClr val="white"/>
              </a:solidFill>
            </a:endParaRPr>
          </a:p>
        </p:txBody>
      </p:sp>
    </p:spTree>
    <p:extLst>
      <p:ext uri="{BB962C8B-B14F-4D97-AF65-F5344CB8AC3E}">
        <p14:creationId xmlns:p14="http://schemas.microsoft.com/office/powerpoint/2010/main" val="2046048741"/>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651312-11D1-47BD-8781-40DD543B3794}" type="datetimeFigureOut">
              <a:rPr lang="en-IN" smtClean="0">
                <a:solidFill>
                  <a:prstClr val="black"/>
                </a:solidFill>
              </a:rPr>
              <a:pPr/>
              <a:t>19-10-2015</a:t>
            </a:fld>
            <a:endParaRPr lang="en-IN">
              <a:solidFill>
                <a:prstClr val="black"/>
              </a:solidFill>
            </a:endParaRPr>
          </a:p>
        </p:txBody>
      </p:sp>
      <p:sp>
        <p:nvSpPr>
          <p:cNvPr id="5" name="Footer Placeholder 4"/>
          <p:cNvSpPr>
            <a:spLocks noGrp="1"/>
          </p:cNvSpPr>
          <p:nvPr>
            <p:ph type="ftr" sz="quarter" idx="11"/>
          </p:nvPr>
        </p:nvSpPr>
        <p:spPr/>
        <p:txBody>
          <a:bodyPr/>
          <a:lstStyle>
            <a:extLst/>
          </a:lstStyle>
          <a:p>
            <a:endParaRPr lang="en-IN">
              <a:solidFill>
                <a:prstClr val="black"/>
              </a:solidFill>
            </a:endParaRPr>
          </a:p>
        </p:txBody>
      </p:sp>
      <p:sp>
        <p:nvSpPr>
          <p:cNvPr id="6" name="Slide Number Placeholder 5"/>
          <p:cNvSpPr>
            <a:spLocks noGrp="1"/>
          </p:cNvSpPr>
          <p:nvPr>
            <p:ph type="sldNum" sz="quarter" idx="12"/>
          </p:nvPr>
        </p:nvSpPr>
        <p:spPr/>
        <p:txBody>
          <a:bodyPr/>
          <a:lstStyle>
            <a:extLst/>
          </a:lstStyle>
          <a:p>
            <a:fld id="{468ECAD4-09AE-4DC0-B4FB-D8C81CD31332}" type="slidenum">
              <a:rPr lang="en-IN" smtClean="0">
                <a:solidFill>
                  <a:prstClr val="black"/>
                </a:solidFill>
              </a:rPr>
              <a:pPr/>
              <a:t>‹#›</a:t>
            </a:fld>
            <a:endParaRPr lang="en-IN">
              <a:solidFill>
                <a:prstClr val="black"/>
              </a:solidFill>
            </a:endParaRPr>
          </a:p>
        </p:txBody>
      </p:sp>
    </p:spTree>
    <p:extLst>
      <p:ext uri="{BB962C8B-B14F-4D97-AF65-F5344CB8AC3E}">
        <p14:creationId xmlns:p14="http://schemas.microsoft.com/office/powerpoint/2010/main" val="8296815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651312-11D1-47BD-8781-40DD543B3794}" type="datetimeFigureOut">
              <a:rPr lang="en-IN" smtClean="0">
                <a:solidFill>
                  <a:prstClr val="black"/>
                </a:solidFill>
              </a:rPr>
              <a:pPr/>
              <a:t>19-10-2015</a:t>
            </a:fld>
            <a:endParaRPr lang="en-IN">
              <a:solidFill>
                <a:prstClr val="black"/>
              </a:solidFill>
            </a:endParaRPr>
          </a:p>
        </p:txBody>
      </p:sp>
      <p:sp>
        <p:nvSpPr>
          <p:cNvPr id="5" name="Footer Placeholder 4"/>
          <p:cNvSpPr>
            <a:spLocks noGrp="1"/>
          </p:cNvSpPr>
          <p:nvPr>
            <p:ph type="ftr" sz="quarter" idx="11"/>
          </p:nvPr>
        </p:nvSpPr>
        <p:spPr/>
        <p:txBody>
          <a:bodyPr/>
          <a:lstStyle>
            <a:extLst/>
          </a:lstStyle>
          <a:p>
            <a:endParaRPr lang="en-IN">
              <a:solidFill>
                <a:prstClr val="black"/>
              </a:solidFill>
            </a:endParaRPr>
          </a:p>
        </p:txBody>
      </p:sp>
      <p:sp>
        <p:nvSpPr>
          <p:cNvPr id="6" name="Slide Number Placeholder 5"/>
          <p:cNvSpPr>
            <a:spLocks noGrp="1"/>
          </p:cNvSpPr>
          <p:nvPr>
            <p:ph type="sldNum" sz="quarter" idx="12"/>
          </p:nvPr>
        </p:nvSpPr>
        <p:spPr/>
        <p:txBody>
          <a:bodyPr/>
          <a:lstStyle>
            <a:extLst/>
          </a:lstStyle>
          <a:p>
            <a:fld id="{468ECAD4-09AE-4DC0-B4FB-D8C81CD31332}" type="slidenum">
              <a:rPr lang="en-IN" smtClean="0">
                <a:solidFill>
                  <a:prstClr val="black"/>
                </a:solidFill>
              </a:rPr>
              <a:pPr/>
              <a:t>‹#›</a:t>
            </a:fld>
            <a:endParaRPr lang="en-IN">
              <a:solidFill>
                <a:prstClr val="black"/>
              </a:solidFill>
            </a:endParaRPr>
          </a:p>
        </p:txBody>
      </p:sp>
    </p:spTree>
    <p:extLst>
      <p:ext uri="{BB962C8B-B14F-4D97-AF65-F5344CB8AC3E}">
        <p14:creationId xmlns:p14="http://schemas.microsoft.com/office/powerpoint/2010/main" val="3389293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58F6E5-1689-4294-BD1F-3BBB8060F54A}" type="datetimeFigureOut">
              <a:rPr lang="en-IN" smtClean="0"/>
              <a:t>19-10-2015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58409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B58F6E5-1689-4294-BD1F-3BBB8060F54A}" type="datetimeFigureOut">
              <a:rPr lang="en-IN" smtClean="0"/>
              <a:t>19-10-2015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3131126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B58F6E5-1689-4294-BD1F-3BBB8060F54A}" type="datetimeFigureOut">
              <a:rPr lang="en-IN" smtClean="0"/>
              <a:t>19-10-2015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3886786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B58F6E5-1689-4294-BD1F-3BBB8060F54A}" type="datetimeFigureOut">
              <a:rPr lang="en-IN" smtClean="0"/>
              <a:t>19-10-2015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2131839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58F6E5-1689-4294-BD1F-3BBB8060F54A}" type="datetimeFigureOut">
              <a:rPr lang="en-IN" smtClean="0"/>
              <a:t>19-10-2015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1705925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8F6E5-1689-4294-BD1F-3BBB8060F54A}" type="datetimeFigureOut">
              <a:rPr lang="en-IN" smtClean="0"/>
              <a:t>19-10-2015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4214864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8F6E5-1689-4294-BD1F-3BBB8060F54A}" type="datetimeFigureOut">
              <a:rPr lang="en-IN" smtClean="0"/>
              <a:t>19-10-2015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F594ACA-3B27-4F56-97CF-B3A01B281AFD}" type="slidenum">
              <a:rPr lang="en-IN" smtClean="0"/>
              <a:t>‹#›</a:t>
            </a:fld>
            <a:endParaRPr lang="en-IN"/>
          </a:p>
        </p:txBody>
      </p:sp>
    </p:spTree>
    <p:extLst>
      <p:ext uri="{BB962C8B-B14F-4D97-AF65-F5344CB8AC3E}">
        <p14:creationId xmlns:p14="http://schemas.microsoft.com/office/powerpoint/2010/main" val="2357704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58F6E5-1689-4294-BD1F-3BBB8060F54A}" type="datetimeFigureOut">
              <a:rPr lang="en-IN" smtClean="0"/>
              <a:t>19-10-2015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94ACA-3B27-4F56-97CF-B3A01B281AFD}" type="slidenum">
              <a:rPr lang="en-IN" smtClean="0"/>
              <a:t>‹#›</a:t>
            </a:fld>
            <a:endParaRPr lang="en-IN"/>
          </a:p>
        </p:txBody>
      </p:sp>
    </p:spTree>
    <p:extLst>
      <p:ext uri="{BB962C8B-B14F-4D97-AF65-F5344CB8AC3E}">
        <p14:creationId xmlns:p14="http://schemas.microsoft.com/office/powerpoint/2010/main" val="3004414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D651312-11D1-47BD-8781-40DD543B3794}" type="datetimeFigureOut">
              <a:rPr lang="en-IN" smtClean="0">
                <a:solidFill>
                  <a:prstClr val="black"/>
                </a:solidFill>
              </a:rPr>
              <a:pPr/>
              <a:t>19-10-2015</a:t>
            </a:fld>
            <a:endParaRPr lang="en-IN">
              <a:solidFill>
                <a:prstClr val="black"/>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solidFill>
                <a:prstClr val="black"/>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68ECAD4-09AE-4DC0-B4FB-D8C81CD31332}" type="slidenum">
              <a:rPr lang="en-IN" smtClean="0">
                <a:solidFill>
                  <a:prstClr val="black"/>
                </a:solidFill>
              </a:rPr>
              <a:pPr/>
              <a:t>‹#›</a:t>
            </a:fld>
            <a:endParaRPr lang="en-IN">
              <a:solidFill>
                <a:prstClr val="black"/>
              </a:solidFill>
            </a:endParaRPr>
          </a:p>
        </p:txBody>
      </p:sp>
    </p:spTree>
    <p:extLst>
      <p:ext uri="{BB962C8B-B14F-4D97-AF65-F5344CB8AC3E}">
        <p14:creationId xmlns:p14="http://schemas.microsoft.com/office/powerpoint/2010/main" val="8284622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3.xml"/><Relationship Id="rId4" Type="http://schemas.openxmlformats.org/officeDocument/2006/relationships/hyperlink" Target="http://omicsonline.org/membership.php"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5688124" y="1628800"/>
            <a:ext cx="3384376" cy="369332"/>
          </a:xfrm>
          <a:prstGeom prst="rect">
            <a:avLst/>
          </a:prstGeom>
          <a:noFill/>
        </p:spPr>
        <p:txBody>
          <a:bodyPr wrap="square" rtlCol="0">
            <a:spAutoFit/>
          </a:bodyPr>
          <a:lstStyle/>
          <a:p>
            <a:r>
              <a:rPr lang="en-IN" dirty="0">
                <a:solidFill>
                  <a:prstClr val="black"/>
                </a:solidFill>
                <a:latin typeface="Calibri" pitchFamily="34" charset="0"/>
                <a:cs typeface="Calibri" pitchFamily="34" charset="0"/>
              </a:rPr>
              <a:t>Open </a:t>
            </a:r>
            <a:r>
              <a:rPr lang="en-IN" dirty="0" smtClean="0">
                <a:solidFill>
                  <a:prstClr val="black"/>
                </a:solidFill>
                <a:latin typeface="Calibri" pitchFamily="34" charset="0"/>
                <a:cs typeface="Calibri" pitchFamily="34" charset="0"/>
              </a:rPr>
              <a:t>Access</a:t>
            </a:r>
            <a:endParaRPr lang="en-IN" dirty="0">
              <a:solidFill>
                <a:prstClr val="black"/>
              </a:solidFill>
            </a:endParaRPr>
          </a:p>
        </p:txBody>
      </p:sp>
      <p:sp>
        <p:nvSpPr>
          <p:cNvPr id="9" name="TextBox 8"/>
          <p:cNvSpPr txBox="1"/>
          <p:nvPr/>
        </p:nvSpPr>
        <p:spPr>
          <a:xfrm>
            <a:off x="2843808" y="305361"/>
            <a:ext cx="6048672" cy="1323439"/>
          </a:xfrm>
          <a:prstGeom prst="rect">
            <a:avLst/>
          </a:prstGeom>
          <a:noFill/>
        </p:spPr>
        <p:txBody>
          <a:bodyPr wrap="square" rtlCol="0">
            <a:spAutoFit/>
          </a:bodyPr>
          <a:lstStyle/>
          <a:p>
            <a:r>
              <a:rPr lang="en-IN" sz="4000" b="1" dirty="0" smtClean="0">
                <a:solidFill>
                  <a:srgbClr val="0070C0"/>
                </a:solidFill>
                <a:latin typeface="Calibri" pitchFamily="34" charset="0"/>
                <a:cs typeface="Calibri" pitchFamily="34" charset="0"/>
              </a:rPr>
              <a:t>SENSOR NETWORKS AND DATA COMMUNICATIONS</a:t>
            </a:r>
          </a:p>
        </p:txBody>
      </p:sp>
      <p:sp>
        <p:nvSpPr>
          <p:cNvPr id="11" name="TextBox 10"/>
          <p:cNvSpPr txBox="1"/>
          <p:nvPr/>
        </p:nvSpPr>
        <p:spPr>
          <a:xfrm>
            <a:off x="4156604" y="2276872"/>
            <a:ext cx="4735876" cy="2123658"/>
          </a:xfrm>
          <a:prstGeom prst="rect">
            <a:avLst/>
          </a:prstGeom>
          <a:noFill/>
        </p:spPr>
        <p:txBody>
          <a:bodyPr wrap="square" rtlCol="0">
            <a:spAutoFit/>
          </a:bodyPr>
          <a:lstStyle/>
          <a:p>
            <a:pPr algn="ctr"/>
            <a:r>
              <a:rPr lang="en-IN" sz="4400" b="1" dirty="0" smtClean="0">
                <a:solidFill>
                  <a:srgbClr val="FF0000"/>
                </a:solidFill>
                <a:latin typeface="Calibri" pitchFamily="34" charset="0"/>
                <a:cs typeface="Calibri" pitchFamily="34" charset="0"/>
              </a:rPr>
              <a:t>Patrick </a:t>
            </a:r>
            <a:r>
              <a:rPr lang="en-IN" sz="4400" b="1" dirty="0" err="1" smtClean="0">
                <a:solidFill>
                  <a:srgbClr val="FF0000"/>
                </a:solidFill>
                <a:latin typeface="Calibri" pitchFamily="34" charset="0"/>
                <a:cs typeface="Calibri" pitchFamily="34" charset="0"/>
              </a:rPr>
              <a:t>Siarry</a:t>
            </a:r>
            <a:r>
              <a:rPr lang="en-IN" sz="4400" b="1" dirty="0" smtClean="0">
                <a:solidFill>
                  <a:srgbClr val="FF0000"/>
                </a:solidFill>
                <a:latin typeface="Calibri" pitchFamily="34" charset="0"/>
                <a:cs typeface="Calibri" pitchFamily="34" charset="0"/>
              </a:rPr>
              <a:t>,</a:t>
            </a:r>
            <a:endParaRPr lang="en-IN" sz="4400" b="1" dirty="0">
              <a:solidFill>
                <a:srgbClr val="FF0000"/>
              </a:solidFill>
              <a:latin typeface="Calibri" pitchFamily="34" charset="0"/>
              <a:cs typeface="Calibri" pitchFamily="34" charset="0"/>
            </a:endParaRPr>
          </a:p>
          <a:p>
            <a:pPr algn="ctr"/>
            <a:r>
              <a:rPr lang="en-IN" sz="4400" b="1" dirty="0">
                <a:solidFill>
                  <a:srgbClr val="FF0000"/>
                </a:solidFill>
                <a:latin typeface="Calibri" pitchFamily="34" charset="0"/>
                <a:cs typeface="Calibri" pitchFamily="34" charset="0"/>
              </a:rPr>
              <a:t>Ph.D., </a:t>
            </a:r>
            <a:endParaRPr lang="en-IN" sz="4400" b="1" dirty="0" smtClean="0">
              <a:solidFill>
                <a:srgbClr val="FF0000"/>
              </a:solidFill>
              <a:latin typeface="Calibri" pitchFamily="34" charset="0"/>
              <a:cs typeface="Calibri" pitchFamily="34" charset="0"/>
            </a:endParaRPr>
          </a:p>
          <a:p>
            <a:pPr algn="ctr"/>
            <a:r>
              <a:rPr lang="en-IN" sz="4000" b="1" i="1" dirty="0" smtClean="0">
                <a:latin typeface="Calibri" pitchFamily="34" charset="0"/>
                <a:cs typeface="Calibri" pitchFamily="34" charset="0"/>
              </a:rPr>
              <a:t>Editor-in-chief</a:t>
            </a:r>
            <a:endParaRPr lang="en-IN" sz="4000" b="1" i="1" dirty="0">
              <a:latin typeface="Calibri" pitchFamily="34" charset="0"/>
              <a:cs typeface="Calibri" pitchFamily="34"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496" y="1628800"/>
            <a:ext cx="3168352" cy="432048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28692" y="4548053"/>
            <a:ext cx="1651620" cy="1761267"/>
          </a:xfrm>
          <a:prstGeom prst="rect">
            <a:avLst/>
          </a:prstGeom>
        </p:spPr>
      </p:pic>
      <p:pic>
        <p:nvPicPr>
          <p:cNvPr id="2050" name="Picture 2" descr="OMICS Internatina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496" y="379333"/>
            <a:ext cx="28575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5185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72480" y="256347"/>
            <a:ext cx="7809120" cy="1146360"/>
          </a:xfrm>
          <a:ln/>
        </p:spPr>
        <p:txBody>
          <a:bodyPr lIns="82945" tIns="41473" rIns="82945" bIns="41473">
            <a:norm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GB" sz="4400" dirty="0" smtClean="0">
                <a:solidFill>
                  <a:srgbClr val="0070C0"/>
                </a:solidFill>
                <a:latin typeface="Calibri" pitchFamily="34" charset="0"/>
                <a:cs typeface="Calibri" pitchFamily="34" charset="0"/>
              </a:rPr>
              <a:t>APPLICATIONS</a:t>
            </a:r>
            <a:endParaRPr lang="en-GB" sz="4400" dirty="0">
              <a:solidFill>
                <a:srgbClr val="0070C0"/>
              </a:solidFill>
              <a:latin typeface="Calibri" pitchFamily="34" charset="0"/>
              <a:cs typeface="Calibri" pitchFamily="34" charset="0"/>
            </a:endParaRPr>
          </a:p>
        </p:txBody>
      </p:sp>
      <p:sp>
        <p:nvSpPr>
          <p:cNvPr id="5122" name="Rectangle 2"/>
          <p:cNvSpPr>
            <a:spLocks noGrp="1" noChangeArrowheads="1"/>
          </p:cNvSpPr>
          <p:nvPr>
            <p:ph type="body" idx="1"/>
          </p:nvPr>
        </p:nvSpPr>
        <p:spPr>
          <a:xfrm>
            <a:off x="672481" y="1781467"/>
            <a:ext cx="7957440" cy="4480310"/>
          </a:xfrm>
          <a:ln/>
        </p:spPr>
        <p:txBody>
          <a:bodyPr lIns="82945" tIns="41473" rIns="82945" bIns="41473">
            <a:normAutofit/>
          </a:bodyPr>
          <a:lstStyle/>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Handwriting recognition</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Recognizing spoken words</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Face recognition</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You will get a chance to play with this later!</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ALVINN</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TD-BACKGAMMON</a:t>
            </a:r>
          </a:p>
        </p:txBody>
      </p:sp>
    </p:spTree>
    <p:extLst>
      <p:ext uri="{BB962C8B-B14F-4D97-AF65-F5344CB8AC3E}">
        <p14:creationId xmlns:p14="http://schemas.microsoft.com/office/powerpoint/2010/main" val="2700449937"/>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72480" y="256347"/>
            <a:ext cx="7809120" cy="1146360"/>
          </a:xfrm>
          <a:ln/>
        </p:spPr>
        <p:txBody>
          <a:bodyPr lIns="82945" tIns="41473" rIns="82945" bIns="41473">
            <a:norm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GB" sz="4400" dirty="0">
                <a:solidFill>
                  <a:srgbClr val="0070C0"/>
                </a:solidFill>
              </a:rPr>
              <a:t>ALVINN</a:t>
            </a:r>
          </a:p>
        </p:txBody>
      </p:sp>
      <p:sp>
        <p:nvSpPr>
          <p:cNvPr id="6146" name="Rectangle 2"/>
          <p:cNvSpPr>
            <a:spLocks noGrp="1" noChangeArrowheads="1"/>
          </p:cNvSpPr>
          <p:nvPr>
            <p:ph type="body" idx="1"/>
          </p:nvPr>
        </p:nvSpPr>
        <p:spPr>
          <a:xfrm>
            <a:off x="672481" y="1700808"/>
            <a:ext cx="7957440" cy="4480310"/>
          </a:xfrm>
          <a:ln/>
        </p:spPr>
        <p:txBody>
          <a:bodyPr lIns="82945" tIns="41473" rIns="82945" bIns="41473">
            <a:normAutofit/>
          </a:bodyPr>
          <a:lstStyle/>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Autonomous Land Vehicle in a Neural Network</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Robotic car</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Created in 1980s by David </a:t>
            </a:r>
            <a:r>
              <a:rPr lang="en-GB" sz="2400" b="1" dirty="0" err="1">
                <a:latin typeface="Calibri" pitchFamily="34" charset="0"/>
                <a:cs typeface="Calibri" pitchFamily="34" charset="0"/>
              </a:rPr>
              <a:t>Pomerleau</a:t>
            </a:r>
            <a:endParaRPr lang="en-GB" sz="2400" b="1" dirty="0">
              <a:latin typeface="Calibri" pitchFamily="34" charset="0"/>
              <a:cs typeface="Calibri" pitchFamily="34" charset="0"/>
            </a:endParaRP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1995</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Drove 1000 miles in traffic at speed of up to 120 MPH</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Steered the car coast to coast (throttle and brakes controlled by human)</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30 x 32 image as input, 4 hidden units, and 30 outputs</a:t>
            </a:r>
          </a:p>
        </p:txBody>
      </p:sp>
    </p:spTree>
    <p:extLst>
      <p:ext uri="{BB962C8B-B14F-4D97-AF65-F5344CB8AC3E}">
        <p14:creationId xmlns:p14="http://schemas.microsoft.com/office/powerpoint/2010/main" val="491709425"/>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72480" y="256347"/>
            <a:ext cx="7809120" cy="1146360"/>
          </a:xfrm>
          <a:ln/>
        </p:spPr>
        <p:txBody>
          <a:bodyPr lIns="82945" tIns="41473" rIns="82945" bIns="41473">
            <a:norm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GB" sz="4400" dirty="0">
                <a:solidFill>
                  <a:srgbClr val="0070C0"/>
                </a:solidFill>
                <a:latin typeface="Calibri" pitchFamily="34" charset="0"/>
                <a:cs typeface="Calibri" pitchFamily="34" charset="0"/>
              </a:rPr>
              <a:t>TD-GAMMON</a:t>
            </a:r>
          </a:p>
        </p:txBody>
      </p:sp>
      <p:sp>
        <p:nvSpPr>
          <p:cNvPr id="7170" name="Rectangle 2"/>
          <p:cNvSpPr>
            <a:spLocks noGrp="1" noChangeArrowheads="1"/>
          </p:cNvSpPr>
          <p:nvPr>
            <p:ph type="body" idx="1"/>
          </p:nvPr>
        </p:nvSpPr>
        <p:spPr>
          <a:xfrm>
            <a:off x="672481" y="1781467"/>
            <a:ext cx="7957440" cy="4480310"/>
          </a:xfrm>
          <a:ln/>
        </p:spPr>
        <p:txBody>
          <a:bodyPr lIns="82945" tIns="41473" rIns="82945" bIns="41473">
            <a:normAutofit/>
          </a:bodyPr>
          <a:lstStyle/>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Plays backgammon</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Created by Gerry </a:t>
            </a:r>
            <a:r>
              <a:rPr lang="en-GB" sz="2400" b="1" dirty="0" err="1">
                <a:latin typeface="Calibri" pitchFamily="34" charset="0"/>
                <a:cs typeface="Calibri" pitchFamily="34" charset="0"/>
              </a:rPr>
              <a:t>Tesauro</a:t>
            </a:r>
            <a:r>
              <a:rPr lang="en-GB" sz="2400" b="1" dirty="0">
                <a:latin typeface="Calibri" pitchFamily="34" charset="0"/>
                <a:cs typeface="Calibri" pitchFamily="34" charset="0"/>
              </a:rPr>
              <a:t> in the early 90s</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Uses variation of Q-learning (similar to what we might use)</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Neural network was used to learn the evaluation function</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Trained on over 1 million games played against itself</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Plays competitively at world class level</a:t>
            </a:r>
          </a:p>
        </p:txBody>
      </p:sp>
    </p:spTree>
    <p:extLst>
      <p:ext uri="{BB962C8B-B14F-4D97-AF65-F5344CB8AC3E}">
        <p14:creationId xmlns:p14="http://schemas.microsoft.com/office/powerpoint/2010/main" val="2404356960"/>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72480" y="256347"/>
            <a:ext cx="7809120" cy="1146360"/>
          </a:xfrm>
          <a:ln/>
        </p:spPr>
        <p:txBody>
          <a:bodyPr lIns="82945" tIns="41473" rIns="82945" bIns="41473">
            <a:norm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GB" sz="4400" dirty="0" smtClean="0">
                <a:solidFill>
                  <a:srgbClr val="0070C0"/>
                </a:solidFill>
                <a:latin typeface="Calibri" pitchFamily="34" charset="0"/>
                <a:cs typeface="Calibri" pitchFamily="34" charset="0"/>
              </a:rPr>
              <a:t>BASIC IDEA</a:t>
            </a:r>
            <a:endParaRPr lang="en-GB" sz="4400" dirty="0">
              <a:solidFill>
                <a:srgbClr val="0070C0"/>
              </a:solidFill>
              <a:latin typeface="Calibri" pitchFamily="34" charset="0"/>
              <a:cs typeface="Calibri" pitchFamily="34" charset="0"/>
            </a:endParaRPr>
          </a:p>
        </p:txBody>
      </p:sp>
      <p:sp>
        <p:nvSpPr>
          <p:cNvPr id="8194" name="Rectangle 2"/>
          <p:cNvSpPr>
            <a:spLocks noGrp="1" noChangeArrowheads="1"/>
          </p:cNvSpPr>
          <p:nvPr>
            <p:ph type="body" idx="1"/>
          </p:nvPr>
        </p:nvSpPr>
        <p:spPr>
          <a:xfrm>
            <a:off x="672481" y="1781467"/>
            <a:ext cx="7957440" cy="4480310"/>
          </a:xfrm>
          <a:ln/>
        </p:spPr>
        <p:txBody>
          <a:bodyPr lIns="82945" tIns="41473" rIns="82945" bIns="41473">
            <a:normAutofit/>
          </a:bodyPr>
          <a:lstStyle/>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err="1">
                <a:latin typeface="Calibri" pitchFamily="34" charset="0"/>
                <a:cs typeface="Calibri" pitchFamily="34" charset="0"/>
              </a:rPr>
              <a:t>Modeled</a:t>
            </a:r>
            <a:r>
              <a:rPr lang="en-GB" sz="2400" b="1" dirty="0">
                <a:latin typeface="Calibri" pitchFamily="34" charset="0"/>
                <a:cs typeface="Calibri" pitchFamily="34" charset="0"/>
              </a:rPr>
              <a:t> on biological systems</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This association has become much looser</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Learn to classify objects</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Can do more than this</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Learn from given training data of the form (x1...</a:t>
            </a:r>
            <a:r>
              <a:rPr lang="en-GB" sz="2400" b="1" dirty="0" err="1">
                <a:latin typeface="Calibri" pitchFamily="34" charset="0"/>
                <a:cs typeface="Calibri" pitchFamily="34" charset="0"/>
              </a:rPr>
              <a:t>xn</a:t>
            </a:r>
            <a:r>
              <a:rPr lang="en-GB" sz="2400" b="1" dirty="0">
                <a:latin typeface="Calibri" pitchFamily="34" charset="0"/>
                <a:cs typeface="Calibri" pitchFamily="34" charset="0"/>
              </a:rPr>
              <a:t>, output)</a:t>
            </a:r>
          </a:p>
        </p:txBody>
      </p:sp>
    </p:spTree>
    <p:extLst>
      <p:ext uri="{BB962C8B-B14F-4D97-AF65-F5344CB8AC3E}">
        <p14:creationId xmlns:p14="http://schemas.microsoft.com/office/powerpoint/2010/main" val="3127774837"/>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72480" y="256347"/>
            <a:ext cx="7809120" cy="1146360"/>
          </a:xfrm>
          <a:ln/>
        </p:spPr>
        <p:txBody>
          <a:bodyPr lIns="82945" tIns="41473" rIns="82945" bIns="41473">
            <a:norm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GB" sz="4400" dirty="0" smtClean="0">
                <a:solidFill>
                  <a:srgbClr val="0070C0"/>
                </a:solidFill>
                <a:latin typeface="Calibri" pitchFamily="34" charset="0"/>
                <a:cs typeface="Calibri" pitchFamily="34" charset="0"/>
              </a:rPr>
              <a:t>PROPERTIES</a:t>
            </a:r>
            <a:endParaRPr lang="en-GB" sz="4400" dirty="0">
              <a:solidFill>
                <a:srgbClr val="0070C0"/>
              </a:solidFill>
              <a:latin typeface="Calibri" pitchFamily="34" charset="0"/>
              <a:cs typeface="Calibri" pitchFamily="34" charset="0"/>
            </a:endParaRPr>
          </a:p>
        </p:txBody>
      </p:sp>
      <p:sp>
        <p:nvSpPr>
          <p:cNvPr id="9218" name="Rectangle 2"/>
          <p:cNvSpPr>
            <a:spLocks noGrp="1" noChangeArrowheads="1"/>
          </p:cNvSpPr>
          <p:nvPr>
            <p:ph type="body" idx="1"/>
          </p:nvPr>
        </p:nvSpPr>
        <p:spPr>
          <a:xfrm>
            <a:off x="611560" y="1556792"/>
            <a:ext cx="7957440" cy="4480310"/>
          </a:xfrm>
          <a:ln/>
        </p:spPr>
        <p:txBody>
          <a:bodyPr lIns="82945" tIns="41473" rIns="82945" bIns="41473">
            <a:normAutofit/>
          </a:bodyPr>
          <a:lstStyle/>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Inputs are flexible </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any real values</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Highly correlated or independent</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Target function may be discrete-valued, real-valued, or vectors of discrete or real values</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Outputs are real numbers between 0 and 1</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Resistant to errors in the training data</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Long training time</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Fast evaluation</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The function produced can be difficult for humans to interpret</a:t>
            </a:r>
          </a:p>
        </p:txBody>
      </p:sp>
    </p:spTree>
    <p:extLst>
      <p:ext uri="{BB962C8B-B14F-4D97-AF65-F5344CB8AC3E}">
        <p14:creationId xmlns:p14="http://schemas.microsoft.com/office/powerpoint/2010/main" val="4245663172"/>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124744"/>
            <a:ext cx="8784976" cy="5733256"/>
          </a:xfrm>
        </p:spPr>
        <p:txBody>
          <a:bodyPr>
            <a:noAutofit/>
          </a:bodyPr>
          <a:lstStyle/>
          <a:p>
            <a:pPr algn="just"/>
            <a:r>
              <a:rPr lang="en-IN" sz="2200" b="1" dirty="0">
                <a:latin typeface="Calibri" pitchFamily="34" charset="0"/>
                <a:cs typeface="Calibri" pitchFamily="34" charset="0"/>
              </a:rPr>
              <a:t>A framework for analysis of brain cine MR sequences. </a:t>
            </a:r>
            <a:r>
              <a:rPr lang="en-IN" sz="2200" b="1" dirty="0" err="1">
                <a:latin typeface="Calibri" pitchFamily="34" charset="0"/>
                <a:cs typeface="Calibri" pitchFamily="34" charset="0"/>
              </a:rPr>
              <a:t>Nakib</a:t>
            </a:r>
            <a:r>
              <a:rPr lang="en-IN" sz="2200" b="1" dirty="0">
                <a:latin typeface="Calibri" pitchFamily="34" charset="0"/>
                <a:cs typeface="Calibri" pitchFamily="34" charset="0"/>
              </a:rPr>
              <a:t> A, </a:t>
            </a:r>
            <a:r>
              <a:rPr lang="en-IN" sz="2200" b="1" dirty="0" err="1">
                <a:latin typeface="Calibri" pitchFamily="34" charset="0"/>
                <a:cs typeface="Calibri" pitchFamily="34" charset="0"/>
              </a:rPr>
              <a:t>Siarry</a:t>
            </a:r>
            <a:r>
              <a:rPr lang="en-IN" sz="2200" b="1" dirty="0">
                <a:latin typeface="Calibri" pitchFamily="34" charset="0"/>
                <a:cs typeface="Calibri" pitchFamily="34" charset="0"/>
              </a:rPr>
              <a:t> P, </a:t>
            </a:r>
            <a:r>
              <a:rPr lang="en-IN" sz="2200" b="1" dirty="0" err="1">
                <a:latin typeface="Calibri" pitchFamily="34" charset="0"/>
                <a:cs typeface="Calibri" pitchFamily="34" charset="0"/>
              </a:rPr>
              <a:t>Decq</a:t>
            </a:r>
            <a:r>
              <a:rPr lang="en-IN" sz="2200" b="1" dirty="0">
                <a:latin typeface="Calibri" pitchFamily="34" charset="0"/>
                <a:cs typeface="Calibri" pitchFamily="34" charset="0"/>
              </a:rPr>
              <a:t> P. </a:t>
            </a:r>
            <a:r>
              <a:rPr lang="en-IN" sz="2200" b="1" dirty="0" err="1">
                <a:latin typeface="Calibri" pitchFamily="34" charset="0"/>
                <a:cs typeface="Calibri" pitchFamily="34" charset="0"/>
              </a:rPr>
              <a:t>Comput</a:t>
            </a:r>
            <a:r>
              <a:rPr lang="en-IN" sz="2200" b="1" dirty="0">
                <a:latin typeface="Calibri" pitchFamily="34" charset="0"/>
                <a:cs typeface="Calibri" pitchFamily="34" charset="0"/>
              </a:rPr>
              <a:t> Med Imaging Graph. 2012 Mar;36(2):152-68.</a:t>
            </a:r>
          </a:p>
          <a:p>
            <a:pPr algn="just"/>
            <a:r>
              <a:rPr lang="en-IN" sz="2200" b="1" dirty="0">
                <a:latin typeface="Calibri" pitchFamily="34" charset="0"/>
                <a:cs typeface="Calibri" pitchFamily="34" charset="0"/>
              </a:rPr>
              <a:t>Fast brain MRI segmentation based on two-dimensional survival exponential entropy and particle swarm optimization. </a:t>
            </a:r>
            <a:r>
              <a:rPr lang="en-IN" sz="2200" b="1" dirty="0" err="1">
                <a:latin typeface="Calibri" pitchFamily="34" charset="0"/>
                <a:cs typeface="Calibri" pitchFamily="34" charset="0"/>
              </a:rPr>
              <a:t>Nakib</a:t>
            </a:r>
            <a:r>
              <a:rPr lang="en-IN" sz="2200" b="1" dirty="0">
                <a:latin typeface="Calibri" pitchFamily="34" charset="0"/>
                <a:cs typeface="Calibri" pitchFamily="34" charset="0"/>
              </a:rPr>
              <a:t> A, Roman S, </a:t>
            </a:r>
            <a:r>
              <a:rPr lang="en-IN" sz="2200" b="1" dirty="0" err="1">
                <a:latin typeface="Calibri" pitchFamily="34" charset="0"/>
                <a:cs typeface="Calibri" pitchFamily="34" charset="0"/>
              </a:rPr>
              <a:t>Oulhadj</a:t>
            </a:r>
            <a:r>
              <a:rPr lang="en-IN" sz="2200" b="1" dirty="0">
                <a:latin typeface="Calibri" pitchFamily="34" charset="0"/>
                <a:cs typeface="Calibri" pitchFamily="34" charset="0"/>
              </a:rPr>
              <a:t> H, </a:t>
            </a:r>
            <a:r>
              <a:rPr lang="en-IN" sz="2200" b="1" dirty="0" err="1">
                <a:latin typeface="Calibri" pitchFamily="34" charset="0"/>
                <a:cs typeface="Calibri" pitchFamily="34" charset="0"/>
              </a:rPr>
              <a:t>Siarry</a:t>
            </a:r>
            <a:r>
              <a:rPr lang="en-IN" sz="2200" b="1" dirty="0">
                <a:latin typeface="Calibri" pitchFamily="34" charset="0"/>
                <a:cs typeface="Calibri" pitchFamily="34" charset="0"/>
              </a:rPr>
              <a:t> P. </a:t>
            </a:r>
            <a:r>
              <a:rPr lang="en-IN" sz="2200" b="1" dirty="0" err="1">
                <a:latin typeface="Calibri" pitchFamily="34" charset="0"/>
                <a:cs typeface="Calibri" pitchFamily="34" charset="0"/>
              </a:rPr>
              <a:t>Conf</a:t>
            </a:r>
            <a:r>
              <a:rPr lang="en-IN" sz="2200" b="1" dirty="0">
                <a:latin typeface="Calibri" pitchFamily="34" charset="0"/>
                <a:cs typeface="Calibri" pitchFamily="34" charset="0"/>
              </a:rPr>
              <a:t> </a:t>
            </a:r>
            <a:r>
              <a:rPr lang="en-IN" sz="2200" b="1" dirty="0" err="1">
                <a:latin typeface="Calibri" pitchFamily="34" charset="0"/>
                <a:cs typeface="Calibri" pitchFamily="34" charset="0"/>
              </a:rPr>
              <a:t>Proc</a:t>
            </a:r>
            <a:r>
              <a:rPr lang="en-IN" sz="2200" b="1" dirty="0">
                <a:latin typeface="Calibri" pitchFamily="34" charset="0"/>
                <a:cs typeface="Calibri" pitchFamily="34" charset="0"/>
              </a:rPr>
              <a:t> IEEE </a:t>
            </a:r>
            <a:r>
              <a:rPr lang="en-IN" sz="2200" b="1" dirty="0" err="1">
                <a:latin typeface="Calibri" pitchFamily="34" charset="0"/>
                <a:cs typeface="Calibri" pitchFamily="34" charset="0"/>
              </a:rPr>
              <a:t>Eng</a:t>
            </a:r>
            <a:r>
              <a:rPr lang="en-IN" sz="2200" b="1" dirty="0">
                <a:latin typeface="Calibri" pitchFamily="34" charset="0"/>
                <a:cs typeface="Calibri" pitchFamily="34" charset="0"/>
              </a:rPr>
              <a:t> Med </a:t>
            </a:r>
            <a:r>
              <a:rPr lang="en-IN" sz="2200" b="1" dirty="0" err="1">
                <a:latin typeface="Calibri" pitchFamily="34" charset="0"/>
                <a:cs typeface="Calibri" pitchFamily="34" charset="0"/>
              </a:rPr>
              <a:t>Biol</a:t>
            </a:r>
            <a:r>
              <a:rPr lang="en-IN" sz="2200" b="1" dirty="0">
                <a:latin typeface="Calibri" pitchFamily="34" charset="0"/>
                <a:cs typeface="Calibri" pitchFamily="34" charset="0"/>
              </a:rPr>
              <a:t> Soc. 2007;2007:5563-6.</a:t>
            </a:r>
          </a:p>
          <a:p>
            <a:pPr algn="just"/>
            <a:r>
              <a:rPr lang="en-IN" sz="2200" b="1" dirty="0">
                <a:latin typeface="Calibri" pitchFamily="34" charset="0"/>
                <a:cs typeface="Calibri" pitchFamily="34" charset="0"/>
              </a:rPr>
              <a:t>Robust rigid registration of retinal angiograms through optimization. </a:t>
            </a:r>
            <a:r>
              <a:rPr lang="en-IN" sz="2200" b="1" dirty="0" err="1">
                <a:latin typeface="Calibri" pitchFamily="34" charset="0"/>
                <a:cs typeface="Calibri" pitchFamily="34" charset="0"/>
              </a:rPr>
              <a:t>Dréo</a:t>
            </a:r>
            <a:r>
              <a:rPr lang="en-IN" sz="2200" b="1" dirty="0">
                <a:latin typeface="Calibri" pitchFamily="34" charset="0"/>
                <a:cs typeface="Calibri" pitchFamily="34" charset="0"/>
              </a:rPr>
              <a:t> J, </a:t>
            </a:r>
            <a:r>
              <a:rPr lang="en-IN" sz="2200" b="1" dirty="0" err="1">
                <a:latin typeface="Calibri" pitchFamily="34" charset="0"/>
                <a:cs typeface="Calibri" pitchFamily="34" charset="0"/>
              </a:rPr>
              <a:t>Nunes</a:t>
            </a:r>
            <a:r>
              <a:rPr lang="en-IN" sz="2200" b="1" dirty="0">
                <a:latin typeface="Calibri" pitchFamily="34" charset="0"/>
                <a:cs typeface="Calibri" pitchFamily="34" charset="0"/>
              </a:rPr>
              <a:t> JC, </a:t>
            </a:r>
            <a:r>
              <a:rPr lang="en-IN" sz="2200" b="1" dirty="0" err="1">
                <a:latin typeface="Calibri" pitchFamily="34" charset="0"/>
                <a:cs typeface="Calibri" pitchFamily="34" charset="0"/>
              </a:rPr>
              <a:t>Siarry</a:t>
            </a:r>
            <a:r>
              <a:rPr lang="en-IN" sz="2200" b="1" dirty="0">
                <a:latin typeface="Calibri" pitchFamily="34" charset="0"/>
                <a:cs typeface="Calibri" pitchFamily="34" charset="0"/>
              </a:rPr>
              <a:t> P. </a:t>
            </a:r>
            <a:r>
              <a:rPr lang="en-IN" sz="2200" b="1" dirty="0" err="1">
                <a:latin typeface="Calibri" pitchFamily="34" charset="0"/>
                <a:cs typeface="Calibri" pitchFamily="34" charset="0"/>
              </a:rPr>
              <a:t>Comput</a:t>
            </a:r>
            <a:r>
              <a:rPr lang="en-IN" sz="2200" b="1" dirty="0">
                <a:latin typeface="Calibri" pitchFamily="34" charset="0"/>
                <a:cs typeface="Calibri" pitchFamily="34" charset="0"/>
              </a:rPr>
              <a:t> Med Imaging Graph. 2006 Dec;30(8):453-63. </a:t>
            </a:r>
            <a:r>
              <a:rPr lang="en-IN" sz="2200" b="1" dirty="0" err="1">
                <a:latin typeface="Calibri" pitchFamily="34" charset="0"/>
                <a:cs typeface="Calibri" pitchFamily="34" charset="0"/>
              </a:rPr>
              <a:t>Epub</a:t>
            </a:r>
            <a:r>
              <a:rPr lang="en-IN" sz="2200" b="1" dirty="0">
                <a:latin typeface="Calibri" pitchFamily="34" charset="0"/>
                <a:cs typeface="Calibri" pitchFamily="34" charset="0"/>
              </a:rPr>
              <a:t> 2006 Oct 10.</a:t>
            </a:r>
          </a:p>
          <a:p>
            <a:pPr algn="just"/>
            <a:r>
              <a:rPr lang="en-IN" sz="2200" b="1" dirty="0">
                <a:latin typeface="Calibri" pitchFamily="34" charset="0"/>
                <a:cs typeface="Calibri" pitchFamily="34" charset="0"/>
              </a:rPr>
              <a:t>Optimized brainstem auditory evoked potentials estimation using simulated annealing. </a:t>
            </a:r>
            <a:r>
              <a:rPr lang="en-IN" sz="2200" b="1" dirty="0" err="1">
                <a:latin typeface="Calibri" pitchFamily="34" charset="0"/>
                <a:cs typeface="Calibri" pitchFamily="34" charset="0"/>
              </a:rPr>
              <a:t>Cherrid</a:t>
            </a:r>
            <a:r>
              <a:rPr lang="en-IN" sz="2200" b="1" dirty="0">
                <a:latin typeface="Calibri" pitchFamily="34" charset="0"/>
                <a:cs typeface="Calibri" pitchFamily="34" charset="0"/>
              </a:rPr>
              <a:t> N, </a:t>
            </a:r>
            <a:r>
              <a:rPr lang="en-IN" sz="2200" b="1" dirty="0" err="1">
                <a:latin typeface="Calibri" pitchFamily="34" charset="0"/>
                <a:cs typeface="Calibri" pitchFamily="34" charset="0"/>
              </a:rPr>
              <a:t>Naït</a:t>
            </a:r>
            <a:r>
              <a:rPr lang="en-IN" sz="2200" b="1" dirty="0">
                <a:latin typeface="Calibri" pitchFamily="34" charset="0"/>
                <a:cs typeface="Calibri" pitchFamily="34" charset="0"/>
              </a:rPr>
              <a:t>-Ali A, </a:t>
            </a:r>
            <a:r>
              <a:rPr lang="en-IN" sz="2200" b="1" dirty="0" err="1">
                <a:latin typeface="Calibri" pitchFamily="34" charset="0"/>
                <a:cs typeface="Calibri" pitchFamily="34" charset="0"/>
              </a:rPr>
              <a:t>Siarry</a:t>
            </a:r>
            <a:r>
              <a:rPr lang="en-IN" sz="2200" b="1" dirty="0">
                <a:latin typeface="Calibri" pitchFamily="34" charset="0"/>
                <a:cs typeface="Calibri" pitchFamily="34" charset="0"/>
              </a:rPr>
              <a:t> P. J </a:t>
            </a:r>
            <a:r>
              <a:rPr lang="en-IN" sz="2200" b="1" dirty="0" err="1">
                <a:latin typeface="Calibri" pitchFamily="34" charset="0"/>
                <a:cs typeface="Calibri" pitchFamily="34" charset="0"/>
              </a:rPr>
              <a:t>Clin</a:t>
            </a:r>
            <a:r>
              <a:rPr lang="en-IN" sz="2200" b="1" dirty="0">
                <a:latin typeface="Calibri" pitchFamily="34" charset="0"/>
                <a:cs typeface="Calibri" pitchFamily="34" charset="0"/>
              </a:rPr>
              <a:t> </a:t>
            </a:r>
            <a:r>
              <a:rPr lang="en-IN" sz="2200" b="1" dirty="0" err="1">
                <a:latin typeface="Calibri" pitchFamily="34" charset="0"/>
                <a:cs typeface="Calibri" pitchFamily="34" charset="0"/>
              </a:rPr>
              <a:t>Monit</a:t>
            </a:r>
            <a:r>
              <a:rPr lang="en-IN" sz="2200" b="1" dirty="0">
                <a:latin typeface="Calibri" pitchFamily="34" charset="0"/>
                <a:cs typeface="Calibri" pitchFamily="34" charset="0"/>
              </a:rPr>
              <a:t> </a:t>
            </a:r>
            <a:r>
              <a:rPr lang="en-IN" sz="2200" b="1" dirty="0" err="1">
                <a:latin typeface="Calibri" pitchFamily="34" charset="0"/>
                <a:cs typeface="Calibri" pitchFamily="34" charset="0"/>
              </a:rPr>
              <a:t>Comput</a:t>
            </a:r>
            <a:r>
              <a:rPr lang="en-IN" sz="2200" b="1" dirty="0">
                <a:latin typeface="Calibri" pitchFamily="34" charset="0"/>
                <a:cs typeface="Calibri" pitchFamily="34" charset="0"/>
              </a:rPr>
              <a:t>. 2005 Jun;19(3):231-8.</a:t>
            </a:r>
          </a:p>
          <a:p>
            <a:pPr algn="just"/>
            <a:r>
              <a:rPr lang="en-IN" sz="2200" b="1" dirty="0">
                <a:latin typeface="Calibri" pitchFamily="34" charset="0"/>
                <a:cs typeface="Calibri" pitchFamily="34" charset="0"/>
              </a:rPr>
              <a:t>Fast simulated annealing algorithm for BAEP time delay estimation using a reduced order dynamic model. </a:t>
            </a:r>
            <a:r>
              <a:rPr lang="en-IN" sz="2200" b="1" dirty="0" err="1">
                <a:latin typeface="Calibri" pitchFamily="34" charset="0"/>
                <a:cs typeface="Calibri" pitchFamily="34" charset="0"/>
              </a:rPr>
              <a:t>Cherrid</a:t>
            </a:r>
            <a:r>
              <a:rPr lang="en-IN" sz="2200" b="1" dirty="0">
                <a:latin typeface="Calibri" pitchFamily="34" charset="0"/>
                <a:cs typeface="Calibri" pitchFamily="34" charset="0"/>
              </a:rPr>
              <a:t> N, </a:t>
            </a:r>
            <a:r>
              <a:rPr lang="en-IN" sz="2200" b="1" dirty="0" err="1">
                <a:latin typeface="Calibri" pitchFamily="34" charset="0"/>
                <a:cs typeface="Calibri" pitchFamily="34" charset="0"/>
              </a:rPr>
              <a:t>Naït</a:t>
            </a:r>
            <a:r>
              <a:rPr lang="en-IN" sz="2200" b="1" dirty="0">
                <a:latin typeface="Calibri" pitchFamily="34" charset="0"/>
                <a:cs typeface="Calibri" pitchFamily="34" charset="0"/>
              </a:rPr>
              <a:t>-Ali A, </a:t>
            </a:r>
            <a:r>
              <a:rPr lang="en-IN" sz="2200" b="1" dirty="0" err="1">
                <a:latin typeface="Calibri" pitchFamily="34" charset="0"/>
                <a:cs typeface="Calibri" pitchFamily="34" charset="0"/>
              </a:rPr>
              <a:t>Siarry</a:t>
            </a:r>
            <a:r>
              <a:rPr lang="en-IN" sz="2200" b="1" dirty="0">
                <a:latin typeface="Calibri" pitchFamily="34" charset="0"/>
                <a:cs typeface="Calibri" pitchFamily="34" charset="0"/>
              </a:rPr>
              <a:t> P. Med </a:t>
            </a:r>
            <a:r>
              <a:rPr lang="en-IN" sz="2200" b="1" dirty="0" err="1">
                <a:latin typeface="Calibri" pitchFamily="34" charset="0"/>
                <a:cs typeface="Calibri" pitchFamily="34" charset="0"/>
              </a:rPr>
              <a:t>Eng</a:t>
            </a:r>
            <a:r>
              <a:rPr lang="en-IN" sz="2200" b="1" dirty="0">
                <a:latin typeface="Calibri" pitchFamily="34" charset="0"/>
                <a:cs typeface="Calibri" pitchFamily="34" charset="0"/>
              </a:rPr>
              <a:t> Phys. 2005 Oct;27(8):705-11.</a:t>
            </a:r>
          </a:p>
        </p:txBody>
      </p:sp>
      <p:sp>
        <p:nvSpPr>
          <p:cNvPr id="4" name="Title 1"/>
          <p:cNvSpPr txBox="1">
            <a:spLocks noGrp="1"/>
          </p:cNvSpPr>
          <p:nvPr>
            <p:ph type="title"/>
          </p:nvPr>
        </p:nvSpPr>
        <p:spPr>
          <a:xfrm>
            <a:off x="457200" y="-27384"/>
            <a:ext cx="8229600" cy="1008112"/>
          </a:xfrm>
          <a:prstGeom prst="rect">
            <a:avLst/>
          </a:prstGeom>
        </p:spPr>
        <p:style>
          <a:lnRef idx="1">
            <a:schemeClr val="accent6"/>
          </a:lnRef>
          <a:fillRef idx="2">
            <a:schemeClr val="accent6"/>
          </a:fillRef>
          <a:effectRef idx="1">
            <a:schemeClr val="accent6"/>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b="1" dirty="0" smtClean="0">
                <a:latin typeface="Calibri" pitchFamily="34" charset="0"/>
                <a:cs typeface="Calibri" pitchFamily="34" charset="0"/>
              </a:rPr>
              <a:t>RECENT PUBLICATIONS</a:t>
            </a:r>
            <a:endParaRPr lang="en-US" b="1" dirty="0">
              <a:latin typeface="Calibri" pitchFamily="34" charset="0"/>
              <a:cs typeface="Calibri" pitchFamily="34" charset="0"/>
            </a:endParaRPr>
          </a:p>
        </p:txBody>
      </p:sp>
    </p:spTree>
    <p:extLst>
      <p:ext uri="{BB962C8B-B14F-4D97-AF65-F5344CB8AC3E}">
        <p14:creationId xmlns:p14="http://schemas.microsoft.com/office/powerpoint/2010/main" val="147243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04864"/>
            <a:ext cx="8229600" cy="3730419"/>
          </a:xfrm>
        </p:spPr>
        <p:txBody>
          <a:bodyPr>
            <a:normAutofit/>
          </a:bodyPr>
          <a:lstStyle/>
          <a:p>
            <a:pPr algn="just"/>
            <a:r>
              <a:rPr lang="en-IN" sz="2400" b="1" dirty="0">
                <a:latin typeface="Calibri" pitchFamily="34" charset="0"/>
                <a:cs typeface="Calibri" pitchFamily="34" charset="0"/>
              </a:rPr>
              <a:t>Biosensors &amp; Bioelectronics</a:t>
            </a:r>
          </a:p>
          <a:p>
            <a:pPr algn="just"/>
            <a:r>
              <a:rPr lang="en-IN" sz="2400" b="1" dirty="0">
                <a:latin typeface="Calibri" pitchFamily="34" charset="0"/>
                <a:cs typeface="Calibri" pitchFamily="34" charset="0"/>
              </a:rPr>
              <a:t>Biosensors </a:t>
            </a:r>
            <a:r>
              <a:rPr lang="en-IN" sz="2400" b="1" dirty="0" smtClean="0">
                <a:latin typeface="Calibri" pitchFamily="34" charset="0"/>
                <a:cs typeface="Calibri" pitchFamily="34" charset="0"/>
              </a:rPr>
              <a:t>Journal</a:t>
            </a:r>
          </a:p>
          <a:p>
            <a:pPr algn="just"/>
            <a:endParaRPr lang="en-IN" sz="2400" b="1" dirty="0">
              <a:latin typeface="Calibri" pitchFamily="34" charset="0"/>
              <a:cs typeface="Calibri" pitchFamily="34" charset="0"/>
            </a:endParaRPr>
          </a:p>
        </p:txBody>
      </p:sp>
      <p:sp>
        <p:nvSpPr>
          <p:cNvPr id="4" name="Title 1"/>
          <p:cNvSpPr txBox="1">
            <a:spLocks noGrp="1"/>
          </p:cNvSpPr>
          <p:nvPr>
            <p:ph type="title"/>
          </p:nvPr>
        </p:nvSpPr>
        <p:spPr>
          <a:xfrm>
            <a:off x="0" y="139154"/>
            <a:ext cx="9144000" cy="1417638"/>
          </a:xfrm>
          <a:prstGeom prst="rect">
            <a:avLst/>
          </a:prstGeom>
        </p:spPr>
        <p:style>
          <a:lnRef idx="1">
            <a:schemeClr val="accent6"/>
          </a:lnRef>
          <a:fillRef idx="2">
            <a:schemeClr val="accent6"/>
          </a:fillRef>
          <a:effectRef idx="1">
            <a:schemeClr val="accent6"/>
          </a:effectRef>
          <a:fontRef idx="minor">
            <a:schemeClr val="dk1"/>
          </a:fontRef>
        </p:style>
        <p:txBody>
          <a:bodyPr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sz="3200" dirty="0">
                <a:solidFill>
                  <a:schemeClr val="tx1"/>
                </a:solidFill>
                <a:latin typeface="Calibri" pitchFamily="34" charset="0"/>
                <a:cs typeface="Calibri" pitchFamily="34" charset="0"/>
              </a:rPr>
              <a:t>SENSOR NETWORKS AND DATA COMMUNICATIONS</a:t>
            </a:r>
            <a:br>
              <a:rPr lang="en-IN" sz="3200" dirty="0">
                <a:solidFill>
                  <a:schemeClr val="tx1"/>
                </a:solidFill>
                <a:latin typeface="Calibri" pitchFamily="34" charset="0"/>
                <a:cs typeface="Calibri" pitchFamily="34" charset="0"/>
              </a:rPr>
            </a:br>
            <a:r>
              <a:rPr lang="en-US" sz="3200" b="1" dirty="0" smtClean="0">
                <a:solidFill>
                  <a:schemeClr val="tx1"/>
                </a:solidFill>
                <a:latin typeface="Calibri" pitchFamily="34" charset="0"/>
                <a:cs typeface="Calibri" pitchFamily="34" charset="0"/>
              </a:rPr>
              <a:t>RELATED JOURNALS</a:t>
            </a:r>
            <a:endParaRPr lang="en-US" sz="3200" b="1"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17287082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IN"/>
          </a:p>
        </p:txBody>
      </p:sp>
      <p:pic>
        <p:nvPicPr>
          <p:cNvPr id="4"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65984"/>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05780" y="1285528"/>
            <a:ext cx="8532440" cy="3151584"/>
          </a:xfrm>
          <a:prstGeom prst="horizontalScroll">
            <a:avLst>
              <a:gd name="adj" fmla="val 8498"/>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endParaRPr lang="en-IN" b="1" dirty="0">
              <a:solidFill>
                <a:prstClr val="black"/>
              </a:solidFill>
              <a:latin typeface="Calibri" pitchFamily="34" charset="0"/>
              <a:cs typeface="Calibri" pitchFamily="34" charset="0"/>
            </a:endParaRPr>
          </a:p>
          <a:p>
            <a:pPr marL="285750" indent="-285750" algn="just">
              <a:buFont typeface="Wingdings" panose="05000000000000000000" pitchFamily="2" charset="2"/>
              <a:buChar char="Ø"/>
              <a:defRPr/>
            </a:pPr>
            <a:r>
              <a:rPr lang="en-US" sz="2000" b="1" dirty="0" smtClean="0">
                <a:solidFill>
                  <a:prstClr val="black"/>
                </a:solidFill>
                <a:latin typeface="Calibri" pitchFamily="34" charset="0"/>
                <a:cs typeface="Calibri" pitchFamily="34" charset="0"/>
              </a:rPr>
              <a:t>Global </a:t>
            </a:r>
            <a:r>
              <a:rPr lang="en-US" sz="2000" b="1" dirty="0">
                <a:solidFill>
                  <a:prstClr val="black"/>
                </a:solidFill>
                <a:latin typeface="Calibri" pitchFamily="34" charset="0"/>
                <a:cs typeface="Calibri" pitchFamily="34" charset="0"/>
              </a:rPr>
              <a:t>Summit on Electronics and Electrical </a:t>
            </a:r>
            <a:r>
              <a:rPr lang="en-US" sz="2000" b="1" dirty="0" smtClean="0">
                <a:solidFill>
                  <a:prstClr val="black"/>
                </a:solidFill>
                <a:latin typeface="Calibri" pitchFamily="34" charset="0"/>
                <a:cs typeface="Calibri" pitchFamily="34" charset="0"/>
              </a:rPr>
              <a:t>Engineering, November </a:t>
            </a:r>
            <a:r>
              <a:rPr lang="en-US" sz="2000" b="1" dirty="0">
                <a:solidFill>
                  <a:prstClr val="black"/>
                </a:solidFill>
                <a:latin typeface="Calibri" pitchFamily="34" charset="0"/>
                <a:cs typeface="Calibri" pitchFamily="34" charset="0"/>
              </a:rPr>
              <a:t>03-05, 2015 Valencia, </a:t>
            </a:r>
            <a:r>
              <a:rPr lang="en-US" sz="2000" b="1" dirty="0" smtClean="0">
                <a:solidFill>
                  <a:prstClr val="black"/>
                </a:solidFill>
                <a:latin typeface="Calibri" pitchFamily="34" charset="0"/>
                <a:cs typeface="Calibri" pitchFamily="34" charset="0"/>
              </a:rPr>
              <a:t>Spain</a:t>
            </a:r>
          </a:p>
          <a:p>
            <a:pPr marL="285750" indent="-285750" algn="just">
              <a:buFont typeface="Wingdings" panose="05000000000000000000" pitchFamily="2" charset="2"/>
              <a:buChar char="Ø"/>
              <a:defRPr/>
            </a:pPr>
            <a:r>
              <a:rPr lang="en-US" sz="2000" b="1" dirty="0">
                <a:solidFill>
                  <a:prstClr val="black"/>
                </a:solidFill>
                <a:latin typeface="Calibri" pitchFamily="34" charset="0"/>
                <a:cs typeface="Calibri" pitchFamily="34" charset="0"/>
              </a:rPr>
              <a:t>4th International Conference and Exhibition on Biometrics &amp; </a:t>
            </a:r>
            <a:r>
              <a:rPr lang="en-US" sz="2000" b="1" dirty="0" smtClean="0">
                <a:solidFill>
                  <a:prstClr val="black"/>
                </a:solidFill>
                <a:latin typeface="Calibri" pitchFamily="34" charset="0"/>
                <a:cs typeface="Calibri" pitchFamily="34" charset="0"/>
              </a:rPr>
              <a:t>Biostatistics, November </a:t>
            </a:r>
            <a:r>
              <a:rPr lang="en-US" sz="2000" b="1" dirty="0">
                <a:solidFill>
                  <a:prstClr val="black"/>
                </a:solidFill>
                <a:latin typeface="Calibri" pitchFamily="34" charset="0"/>
                <a:cs typeface="Calibri" pitchFamily="34" charset="0"/>
              </a:rPr>
              <a:t>16-18, 2015 San Antonio, </a:t>
            </a:r>
            <a:r>
              <a:rPr lang="en-US" sz="2000" b="1" dirty="0" smtClean="0">
                <a:solidFill>
                  <a:prstClr val="black"/>
                </a:solidFill>
                <a:latin typeface="Calibri" pitchFamily="34" charset="0"/>
                <a:cs typeface="Calibri" pitchFamily="34" charset="0"/>
              </a:rPr>
              <a:t>USA</a:t>
            </a:r>
            <a:endParaRPr lang="en-US" sz="2000" b="1" dirty="0">
              <a:solidFill>
                <a:prstClr val="black"/>
              </a:solidFill>
              <a:latin typeface="Calibri" pitchFamily="34" charset="0"/>
              <a:cs typeface="Calibri" pitchFamily="34" charset="0"/>
            </a:endParaRPr>
          </a:p>
          <a:p>
            <a:pPr marL="285750" indent="-285750" algn="just">
              <a:buFont typeface="Wingdings" panose="05000000000000000000" pitchFamily="2" charset="2"/>
              <a:buChar char="Ø"/>
              <a:defRPr/>
            </a:pPr>
            <a:r>
              <a:rPr lang="en-US" sz="2000" b="1" dirty="0">
                <a:solidFill>
                  <a:prstClr val="black"/>
                </a:solidFill>
                <a:latin typeface="Calibri" pitchFamily="34" charset="0"/>
                <a:cs typeface="Calibri" pitchFamily="34" charset="0"/>
              </a:rPr>
              <a:t>2ndInternational Conference on Big Data Analysis and Data </a:t>
            </a:r>
            <a:r>
              <a:rPr lang="en-US" sz="2000" b="1" dirty="0" smtClean="0">
                <a:solidFill>
                  <a:prstClr val="black"/>
                </a:solidFill>
                <a:latin typeface="Calibri" pitchFamily="34" charset="0"/>
                <a:cs typeface="Calibri" pitchFamily="34" charset="0"/>
              </a:rPr>
              <a:t>Mining, November </a:t>
            </a:r>
            <a:r>
              <a:rPr lang="en-US" sz="2000" b="1" dirty="0">
                <a:solidFill>
                  <a:prstClr val="black"/>
                </a:solidFill>
                <a:latin typeface="Calibri" pitchFamily="34" charset="0"/>
                <a:cs typeface="Calibri" pitchFamily="34" charset="0"/>
              </a:rPr>
              <a:t>30-December 02, 2015 San Antonio, </a:t>
            </a:r>
            <a:r>
              <a:rPr lang="en-US" sz="2000" b="1" dirty="0" smtClean="0">
                <a:solidFill>
                  <a:prstClr val="black"/>
                </a:solidFill>
                <a:latin typeface="Calibri" pitchFamily="34" charset="0"/>
                <a:cs typeface="Calibri" pitchFamily="34" charset="0"/>
              </a:rPr>
              <a:t>USA</a:t>
            </a:r>
          </a:p>
          <a:p>
            <a:pPr marL="285750" indent="-285750" algn="just">
              <a:buFont typeface="Wingdings" panose="05000000000000000000" pitchFamily="2" charset="2"/>
              <a:buChar char="Ø"/>
              <a:defRPr/>
            </a:pPr>
            <a:r>
              <a:rPr lang="en-US" sz="2000" b="1" dirty="0">
                <a:solidFill>
                  <a:prstClr val="black"/>
                </a:solidFill>
                <a:latin typeface="Calibri" pitchFamily="34" charset="0"/>
                <a:cs typeface="Calibri" pitchFamily="34" charset="0"/>
              </a:rPr>
              <a:t>2nd International Conference and Business Expo on Wireless &amp; Telecommunication April 21-22, 2016 Dubai, UAE</a:t>
            </a:r>
          </a:p>
        </p:txBody>
      </p:sp>
      <p:sp>
        <p:nvSpPr>
          <p:cNvPr id="7" name="Title 6"/>
          <p:cNvSpPr>
            <a:spLocks noGrp="1"/>
          </p:cNvSpPr>
          <p:nvPr>
            <p:ph type="title"/>
          </p:nvPr>
        </p:nvSpPr>
        <p:spPr>
          <a:xfrm>
            <a:off x="144016" y="144016"/>
            <a:ext cx="8748464" cy="1484784"/>
          </a:xfrm>
          <a:prstGeom prst="doubleWave">
            <a:avLst/>
          </a:prstGeom>
        </p:spPr>
        <p:style>
          <a:lnRef idx="1">
            <a:schemeClr val="accent4"/>
          </a:lnRef>
          <a:fillRef idx="2">
            <a:schemeClr val="accent4"/>
          </a:fillRef>
          <a:effectRef idx="1">
            <a:schemeClr val="accent4"/>
          </a:effectRef>
          <a:fontRef idx="minor">
            <a:schemeClr val="dk1"/>
          </a:fontRef>
        </p:style>
        <p:txBody>
          <a:bodyPr anchor="ctr">
            <a:noAutofit/>
          </a:bodyPr>
          <a:lstStyle/>
          <a:p>
            <a:pPr algn="ctr">
              <a:defRPr/>
            </a:pPr>
            <a:r>
              <a:rPr lang="en-IN" sz="3000" dirty="0" smtClean="0">
                <a:solidFill>
                  <a:schemeClr val="tx1"/>
                </a:solidFill>
                <a:latin typeface="Calibri" pitchFamily="34" charset="0"/>
                <a:cs typeface="Calibri" pitchFamily="34" charset="0"/>
              </a:rPr>
              <a:t>SENSOR </a:t>
            </a:r>
            <a:r>
              <a:rPr lang="en-IN" sz="3000" dirty="0">
                <a:solidFill>
                  <a:schemeClr val="tx1"/>
                </a:solidFill>
                <a:latin typeface="Calibri" pitchFamily="34" charset="0"/>
                <a:cs typeface="Calibri" pitchFamily="34" charset="0"/>
              </a:rPr>
              <a:t>NETWORKS AND DATA COMMUNICATIONS </a:t>
            </a:r>
            <a:r>
              <a:rPr lang="en-US" sz="3000" dirty="0" smtClean="0">
                <a:latin typeface="Calibri" pitchFamily="34" charset="0"/>
                <a:cs typeface="Calibri" pitchFamily="34" charset="0"/>
              </a:rPr>
              <a:t>RELATED CONFERENCES</a:t>
            </a:r>
            <a:endParaRPr lang="en-US" sz="3000" dirty="0">
              <a:latin typeface="Calibri" pitchFamily="34" charset="0"/>
              <a:cs typeface="Calibri" pitchFamily="34" charset="0"/>
            </a:endParaRPr>
          </a:p>
        </p:txBody>
      </p:sp>
    </p:spTree>
    <p:extLst>
      <p:ext uri="{BB962C8B-B14F-4D97-AF65-F5344CB8AC3E}">
        <p14:creationId xmlns:p14="http://schemas.microsoft.com/office/powerpoint/2010/main" val="30529689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IN"/>
          </a:p>
        </p:txBody>
      </p:sp>
      <p:pic>
        <p:nvPicPr>
          <p:cNvPr id="4" name="Content Placeholder 3" descr="C:\Users\rakesh-s\Desktop\membership.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4214900"/>
            <a:ext cx="9144000" cy="2670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rakesh-s\Desktop\2-2nd-de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ardrop 6"/>
          <p:cNvSpPr/>
          <p:nvPr/>
        </p:nvSpPr>
        <p:spPr>
          <a:xfrm>
            <a:off x="1295400" y="630238"/>
            <a:ext cx="7696200" cy="3560762"/>
          </a:xfrm>
          <a:prstGeom prst="teardrop">
            <a:avLst/>
          </a:prstGeom>
        </p:spPr>
        <p:style>
          <a:lnRef idx="3">
            <a:schemeClr val="lt1"/>
          </a:lnRef>
          <a:fillRef idx="1">
            <a:schemeClr val="accent4"/>
          </a:fillRef>
          <a:effectRef idx="1">
            <a:schemeClr val="accent4"/>
          </a:effectRef>
          <a:fontRef idx="minor">
            <a:schemeClr val="lt1"/>
          </a:fontRef>
        </p:style>
        <p:txBody>
          <a:bodyPr anchor="ctr"/>
          <a:lstStyle/>
          <a:p>
            <a:pPr>
              <a:defRPr/>
            </a:pPr>
            <a:r>
              <a:rPr lang="en-US" dirty="0">
                <a:solidFill>
                  <a:prstClr val="white"/>
                </a:solidFill>
                <a:latin typeface="Calisto MT" panose="02040603050505030304" pitchFamily="18" charset="0"/>
              </a:rPr>
              <a:t>OMICS </a:t>
            </a:r>
            <a:r>
              <a:rPr lang="en-US" dirty="0" smtClean="0">
                <a:solidFill>
                  <a:prstClr val="white"/>
                </a:solidFill>
                <a:latin typeface="Calisto MT" panose="02040603050505030304" pitchFamily="18" charset="0"/>
              </a:rPr>
              <a:t>International </a:t>
            </a:r>
            <a:r>
              <a:rPr lang="en-US" dirty="0">
                <a:solidFill>
                  <a:prstClr val="white"/>
                </a:solidFill>
                <a:latin typeface="Calisto MT" panose="02040603050505030304" pitchFamily="18" charset="0"/>
              </a:rPr>
              <a:t>Group Open Access Membership enables academic and research institutions, funders and corporations to actively encourage open access in scholarly communication and the dissemination of research published by their authors.</a:t>
            </a:r>
          </a:p>
          <a:p>
            <a:pPr>
              <a:defRPr/>
            </a:pPr>
            <a:r>
              <a:rPr lang="en-US" dirty="0">
                <a:solidFill>
                  <a:prstClr val="white"/>
                </a:solidFill>
                <a:latin typeface="Calisto MT" panose="02040603050505030304" pitchFamily="18" charset="0"/>
              </a:rPr>
              <a:t>For more details and benefits, click on the link below:</a:t>
            </a:r>
          </a:p>
          <a:p>
            <a:pPr>
              <a:defRPr/>
            </a:pPr>
            <a:r>
              <a:rPr lang="en-US" dirty="0">
                <a:solidFill>
                  <a:srgbClr val="39639D">
                    <a:lumMod val="10000"/>
                  </a:srgbClr>
                </a:solidFill>
                <a:latin typeface="Calisto MT" panose="02040603050505030304" pitchFamily="18" charset="0"/>
                <a:hlinkClick r:id="rId4"/>
              </a:rPr>
              <a:t>http://omicsonline.org/membership.php</a:t>
            </a:r>
            <a:r>
              <a:rPr lang="en-US" dirty="0">
                <a:solidFill>
                  <a:srgbClr val="39639D">
                    <a:lumMod val="10000"/>
                  </a:srgbClr>
                </a:solidFill>
                <a:latin typeface="Calisto MT" panose="02040603050505030304" pitchFamily="18" charset="0"/>
              </a:rPr>
              <a:t> </a:t>
            </a:r>
          </a:p>
        </p:txBody>
      </p:sp>
      <p:sp>
        <p:nvSpPr>
          <p:cNvPr id="8" name="Rectangle 7"/>
          <p:cNvSpPr/>
          <p:nvPr/>
        </p:nvSpPr>
        <p:spPr>
          <a:xfrm>
            <a:off x="2819400" y="30163"/>
            <a:ext cx="7086600" cy="830262"/>
          </a:xfrm>
          <a:prstGeom prst="rect">
            <a:avLst/>
          </a:prstGeom>
        </p:spPr>
        <p:txBody>
          <a:bodyPr>
            <a:spAutoFit/>
          </a:bodyPr>
          <a:lstStyle/>
          <a:p>
            <a:pPr>
              <a:defRPr/>
            </a:pPr>
            <a:r>
              <a:rPr lang="en-US" sz="2400" dirty="0">
                <a:solidFill>
                  <a:srgbClr val="474B78">
                    <a:lumMod val="10000"/>
                  </a:srgbClr>
                </a:solidFill>
                <a:latin typeface="Andalus" panose="02020603050405020304" pitchFamily="18" charset="-78"/>
                <a:cs typeface="Andalus" panose="02020603050405020304" pitchFamily="18" charset="-78"/>
              </a:rPr>
              <a:t>OMICS </a:t>
            </a:r>
            <a:r>
              <a:rPr lang="en-US" sz="2400" dirty="0" smtClean="0">
                <a:solidFill>
                  <a:srgbClr val="474B78">
                    <a:lumMod val="10000"/>
                  </a:srgbClr>
                </a:solidFill>
                <a:latin typeface="Andalus" panose="02020603050405020304" pitchFamily="18" charset="-78"/>
                <a:cs typeface="Andalus" panose="02020603050405020304" pitchFamily="18" charset="-78"/>
              </a:rPr>
              <a:t>International </a:t>
            </a:r>
            <a:r>
              <a:rPr lang="en-US" sz="2400" b="1" dirty="0">
                <a:solidFill>
                  <a:srgbClr val="474B78">
                    <a:lumMod val="10000"/>
                  </a:srgbClr>
                </a:solidFill>
                <a:latin typeface="Andalus" panose="02020603050405020304" pitchFamily="18" charset="-78"/>
                <a:cs typeface="Andalus" panose="02020603050405020304" pitchFamily="18" charset="-78"/>
              </a:rPr>
              <a:t>Open Access Membership</a:t>
            </a:r>
            <a:br>
              <a:rPr lang="en-US" sz="2400" b="1" dirty="0">
                <a:solidFill>
                  <a:srgbClr val="474B78">
                    <a:lumMod val="10000"/>
                  </a:srgbClr>
                </a:solidFill>
                <a:latin typeface="Andalus" panose="02020603050405020304" pitchFamily="18" charset="-78"/>
                <a:cs typeface="Andalus" panose="02020603050405020304" pitchFamily="18" charset="-78"/>
              </a:rPr>
            </a:br>
            <a:endParaRPr lang="en-US" sz="2400" dirty="0">
              <a:solidFill>
                <a:srgbClr val="474B78">
                  <a:lumMod val="10000"/>
                </a:srgbClr>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372804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p:txBody>
          <a:bodyPr>
            <a:normAutofit/>
          </a:bodyPr>
          <a:lstStyle/>
          <a:p>
            <a:pPr algn="ctr"/>
            <a:r>
              <a:rPr lang="en-IN" sz="4000" dirty="0" smtClean="0">
                <a:solidFill>
                  <a:srgbClr val="0070C0"/>
                </a:solidFill>
                <a:latin typeface="Calibri" pitchFamily="34" charset="0"/>
                <a:cs typeface="Calibri" pitchFamily="34" charset="0"/>
              </a:rPr>
              <a:t>E- Signature</a:t>
            </a:r>
            <a:endParaRPr lang="en-IN" sz="4000" dirty="0">
              <a:solidFill>
                <a:srgbClr val="0070C0"/>
              </a:solidFill>
              <a:latin typeface="Calibri" pitchFamily="34" charset="0"/>
              <a:cs typeface="Calibri" pitchFamily="34" charset="0"/>
            </a:endParaRPr>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462476" y="3153643"/>
            <a:ext cx="2219048" cy="1180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1268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IN" sz="2400" b="1" dirty="0">
                <a:latin typeface="Calibri" pitchFamily="34" charset="0"/>
                <a:cs typeface="Calibri" pitchFamily="34" charset="0"/>
              </a:rPr>
              <a:t>Patrick </a:t>
            </a:r>
            <a:r>
              <a:rPr lang="en-IN" sz="2400" b="1" dirty="0" err="1">
                <a:latin typeface="Calibri" pitchFamily="34" charset="0"/>
                <a:cs typeface="Calibri" pitchFamily="34" charset="0"/>
              </a:rPr>
              <a:t>Siarry</a:t>
            </a:r>
            <a:r>
              <a:rPr lang="en-IN" sz="2400" b="1" dirty="0">
                <a:latin typeface="Calibri" pitchFamily="34" charset="0"/>
                <a:cs typeface="Calibri" pitchFamily="34" charset="0"/>
              </a:rPr>
              <a:t> was born in France in 1952. He received the PhD degree from the University Paris 6, in 1986 and the Doctorate of Sciences (</a:t>
            </a:r>
            <a:r>
              <a:rPr lang="en-IN" sz="2400" b="1" dirty="0" err="1">
                <a:latin typeface="Calibri" pitchFamily="34" charset="0"/>
                <a:cs typeface="Calibri" pitchFamily="34" charset="0"/>
              </a:rPr>
              <a:t>Habilitation</a:t>
            </a:r>
            <a:r>
              <a:rPr lang="en-IN" sz="2400" b="1" dirty="0">
                <a:latin typeface="Calibri" pitchFamily="34" charset="0"/>
                <a:cs typeface="Calibri" pitchFamily="34" charset="0"/>
              </a:rPr>
              <a:t>) from the University Paris 11, in 1994. He was first involved in the development of </a:t>
            </a:r>
            <a:r>
              <a:rPr lang="en-IN" sz="2400" b="1" dirty="0" err="1">
                <a:latin typeface="Calibri" pitchFamily="34" charset="0"/>
                <a:cs typeface="Calibri" pitchFamily="34" charset="0"/>
              </a:rPr>
              <a:t>analog</a:t>
            </a:r>
            <a:r>
              <a:rPr lang="en-IN" sz="2400" b="1" dirty="0">
                <a:latin typeface="Calibri" pitchFamily="34" charset="0"/>
                <a:cs typeface="Calibri" pitchFamily="34" charset="0"/>
              </a:rPr>
              <a:t> and digital models of nuclear power plants at </a:t>
            </a:r>
            <a:r>
              <a:rPr lang="en-IN" sz="2400" b="1" dirty="0" err="1">
                <a:latin typeface="Calibri" pitchFamily="34" charset="0"/>
                <a:cs typeface="Calibri" pitchFamily="34" charset="0"/>
              </a:rPr>
              <a:t>Electricité</a:t>
            </a:r>
            <a:r>
              <a:rPr lang="en-IN" sz="2400" b="1" dirty="0">
                <a:latin typeface="Calibri" pitchFamily="34" charset="0"/>
                <a:cs typeface="Calibri" pitchFamily="34" charset="0"/>
              </a:rPr>
              <a:t> de France (E.D.F.). Since 1995 he is a professor in automatics and informatics.</a:t>
            </a:r>
          </a:p>
        </p:txBody>
      </p:sp>
      <p:sp>
        <p:nvSpPr>
          <p:cNvPr id="4" name="Title 1"/>
          <p:cNvSpPr>
            <a:spLocks noGrp="1"/>
          </p:cNvSpPr>
          <p:nvPr>
            <p:ph type="title"/>
          </p:nvPr>
        </p:nvSpPr>
        <p:spPr/>
        <p:txBody>
          <a:bodyPr/>
          <a:lstStyle/>
          <a:p>
            <a:r>
              <a:rPr lang="en-IN" sz="4400" b="1" dirty="0" smtClean="0">
                <a:solidFill>
                  <a:srgbClr val="0070C0"/>
                </a:solidFill>
                <a:latin typeface="Calibri" pitchFamily="34" charset="0"/>
                <a:cs typeface="Calibri" pitchFamily="34" charset="0"/>
              </a:rPr>
              <a:t>BIOGRAPHY</a:t>
            </a:r>
            <a:endParaRPr lang="en-IN" sz="4400" b="1" dirty="0">
              <a:solidFill>
                <a:srgbClr val="0070C0"/>
              </a:solidFill>
              <a:latin typeface="Calibri" pitchFamily="34" charset="0"/>
              <a:cs typeface="Calibri" pitchFamily="34" charset="0"/>
            </a:endParaRPr>
          </a:p>
        </p:txBody>
      </p:sp>
    </p:spTree>
    <p:extLst>
      <p:ext uri="{BB962C8B-B14F-4D97-AF65-F5344CB8AC3E}">
        <p14:creationId xmlns:p14="http://schemas.microsoft.com/office/powerpoint/2010/main" val="2630731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7392" y="0"/>
            <a:ext cx="9383567" cy="6858000"/>
          </a:xfrm>
        </p:spPr>
      </p:pic>
      <p:sp>
        <p:nvSpPr>
          <p:cNvPr id="3" name="Title 2"/>
          <p:cNvSpPr>
            <a:spLocks noGrp="1"/>
          </p:cNvSpPr>
          <p:nvPr>
            <p:ph type="title"/>
          </p:nvPr>
        </p:nvSpPr>
        <p:spPr/>
        <p:txBody>
          <a:bodyPr/>
          <a:lstStyle/>
          <a:p>
            <a:endParaRPr lang="en-IN"/>
          </a:p>
        </p:txBody>
      </p:sp>
    </p:spTree>
    <p:extLst>
      <p:ext uri="{BB962C8B-B14F-4D97-AF65-F5344CB8AC3E}">
        <p14:creationId xmlns:p14="http://schemas.microsoft.com/office/powerpoint/2010/main" val="843825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IN" sz="2400" b="1" dirty="0">
                <a:latin typeface="Calibri" pitchFamily="34" charset="0"/>
                <a:cs typeface="Calibri" pitchFamily="34" charset="0"/>
              </a:rPr>
              <a:t>His main research interests are computer-aided design of electronic circuits, and the applications of new stochastic global optimization heuristics to various engineering fields. He is also interested in the fitting of process models to experimental data, the learning of fuzzy rule bases, and of neural networks.</a:t>
            </a:r>
          </a:p>
        </p:txBody>
      </p:sp>
      <p:sp>
        <p:nvSpPr>
          <p:cNvPr id="4" name="Title 2"/>
          <p:cNvSpPr txBox="1">
            <a:spLocks noGrp="1"/>
          </p:cNvSpPr>
          <p:nvPr>
            <p:ph type="title"/>
          </p:nvPr>
        </p:nvSpPr>
        <p:spPr>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r>
              <a:rPr lang="en-IN" sz="4400" dirty="0" smtClean="0">
                <a:solidFill>
                  <a:srgbClr val="0070C0"/>
                </a:solidFill>
                <a:latin typeface="Calibri" pitchFamily="34" charset="0"/>
                <a:cs typeface="Calibri" pitchFamily="34" charset="0"/>
              </a:rPr>
              <a:t>RESEARCH INTERESTS</a:t>
            </a:r>
            <a:endParaRPr lang="en-IN" sz="4400" dirty="0">
              <a:solidFill>
                <a:srgbClr val="0070C0"/>
              </a:solidFill>
              <a:latin typeface="Calibri" pitchFamily="34" charset="0"/>
              <a:cs typeface="Calibri"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3808" y="3853036"/>
            <a:ext cx="4000464" cy="2240260"/>
          </a:xfrm>
          <a:prstGeom prst="rect">
            <a:avLst/>
          </a:prstGeom>
        </p:spPr>
      </p:pic>
    </p:spTree>
    <p:extLst>
      <p:ext uri="{BB962C8B-B14F-4D97-AF65-F5344CB8AC3E}">
        <p14:creationId xmlns:p14="http://schemas.microsoft.com/office/powerpoint/2010/main" val="1572460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IN" sz="2200" b="1" dirty="0">
                <a:latin typeface="Calibri" pitchFamily="34" charset="0"/>
                <a:cs typeface="Calibri" pitchFamily="34" charset="0"/>
              </a:rPr>
              <a:t>An Artificial Neural Network (ANN) is an information processing paradigm that is inspired by the way biological nervous systems, such as the brain, process information. The key element of this paradigm is the novel structure of the information processing system.</a:t>
            </a:r>
          </a:p>
        </p:txBody>
      </p:sp>
      <p:sp>
        <p:nvSpPr>
          <p:cNvPr id="3" name="Title 2"/>
          <p:cNvSpPr>
            <a:spLocks noGrp="1"/>
          </p:cNvSpPr>
          <p:nvPr>
            <p:ph type="title"/>
          </p:nvPr>
        </p:nvSpPr>
        <p:spPr/>
        <p:txBody>
          <a:bodyPr/>
          <a:lstStyle/>
          <a:p>
            <a:r>
              <a:rPr lang="en-IN" sz="4400" dirty="0" smtClean="0">
                <a:solidFill>
                  <a:srgbClr val="0070C0"/>
                </a:solidFill>
                <a:latin typeface="Calibri" pitchFamily="34" charset="0"/>
                <a:cs typeface="Calibri" pitchFamily="34" charset="0"/>
              </a:rPr>
              <a:t>NEURAL NETWORKS</a:t>
            </a:r>
            <a:endParaRPr lang="en-IN" dirty="0">
              <a:solidFill>
                <a:srgbClr val="0070C0"/>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1720" y="3068960"/>
            <a:ext cx="6192687" cy="3816424"/>
          </a:xfrm>
          <a:prstGeom prst="rect">
            <a:avLst/>
          </a:prstGeom>
        </p:spPr>
      </p:pic>
    </p:spTree>
    <p:extLst>
      <p:ext uri="{BB962C8B-B14F-4D97-AF65-F5344CB8AC3E}">
        <p14:creationId xmlns:p14="http://schemas.microsoft.com/office/powerpoint/2010/main" val="3002933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7384"/>
            <a:ext cx="9144000" cy="6912768"/>
          </a:xfrm>
        </p:spPr>
      </p:pic>
    </p:spTree>
    <p:extLst>
      <p:ext uri="{BB962C8B-B14F-4D97-AF65-F5344CB8AC3E}">
        <p14:creationId xmlns:p14="http://schemas.microsoft.com/office/powerpoint/2010/main" val="204716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72480" y="256347"/>
            <a:ext cx="7809120" cy="1146360"/>
          </a:xfrm>
          <a:ln/>
        </p:spPr>
        <p:txBody>
          <a:bodyPr lIns="82945" tIns="41473" rIns="82945" bIns="41473">
            <a:normAutofit/>
          </a:bodyPr>
          <a:lstStyle/>
          <a:p>
            <a:pPr>
              <a:tabLst>
                <a:tab pos="656650" algn="l"/>
                <a:tab pos="1313299" algn="l"/>
                <a:tab pos="1969949" algn="l"/>
                <a:tab pos="2626599" algn="l"/>
                <a:tab pos="3283248" algn="l"/>
                <a:tab pos="3939898" algn="l"/>
                <a:tab pos="4596548" algn="l"/>
                <a:tab pos="5253198" algn="l"/>
                <a:tab pos="5909847" algn="l"/>
                <a:tab pos="6566497" algn="l"/>
                <a:tab pos="7223147" algn="l"/>
              </a:tabLst>
            </a:pPr>
            <a:r>
              <a:rPr lang="en-GB" sz="4400" dirty="0" smtClean="0">
                <a:solidFill>
                  <a:srgbClr val="0070C0"/>
                </a:solidFill>
                <a:latin typeface="Calibri" pitchFamily="34" charset="0"/>
                <a:cs typeface="Calibri" pitchFamily="34" charset="0"/>
              </a:rPr>
              <a:t>HISTORY</a:t>
            </a:r>
            <a:endParaRPr lang="en-GB" sz="4400" dirty="0">
              <a:solidFill>
                <a:srgbClr val="0070C0"/>
              </a:solidFill>
              <a:latin typeface="Calibri" pitchFamily="34" charset="0"/>
              <a:cs typeface="Calibri" pitchFamily="34" charset="0"/>
            </a:endParaRPr>
          </a:p>
        </p:txBody>
      </p:sp>
      <p:sp>
        <p:nvSpPr>
          <p:cNvPr id="4098" name="Rectangle 2"/>
          <p:cNvSpPr>
            <a:spLocks noGrp="1" noChangeArrowheads="1"/>
          </p:cNvSpPr>
          <p:nvPr>
            <p:ph type="body" idx="1"/>
          </p:nvPr>
        </p:nvSpPr>
        <p:spPr>
          <a:xfrm>
            <a:off x="672481" y="1781467"/>
            <a:ext cx="7957440" cy="4480310"/>
          </a:xfrm>
          <a:ln/>
        </p:spPr>
        <p:txBody>
          <a:bodyPr lIns="82945" tIns="41473" rIns="82945" bIns="41473">
            <a:normAutofit/>
          </a:bodyPr>
          <a:lstStyle/>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late-1800's - Neural Networks appear as an analogy to biological systems</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1960's and 70's – Simple neural networks appear</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Fall out of </a:t>
            </a:r>
            <a:r>
              <a:rPr lang="en-GB" sz="2400" b="1" dirty="0" err="1">
                <a:latin typeface="Calibri" pitchFamily="34" charset="0"/>
                <a:cs typeface="Calibri" pitchFamily="34" charset="0"/>
              </a:rPr>
              <a:t>favor</a:t>
            </a:r>
            <a:r>
              <a:rPr lang="en-GB" sz="2400" b="1" dirty="0">
                <a:latin typeface="Calibri" pitchFamily="34" charset="0"/>
                <a:cs typeface="Calibri" pitchFamily="34" charset="0"/>
              </a:rPr>
              <a:t> because the perceptron is not effective by itself, and there were no good algorithms for multilayer nets</a:t>
            </a:r>
          </a:p>
          <a:p>
            <a:pPr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1986 – </a:t>
            </a:r>
            <a:r>
              <a:rPr lang="en-GB" sz="2400" b="1" dirty="0" err="1">
                <a:latin typeface="Calibri" pitchFamily="34" charset="0"/>
                <a:cs typeface="Calibri" pitchFamily="34" charset="0"/>
              </a:rPr>
              <a:t>Backpropagation</a:t>
            </a:r>
            <a:r>
              <a:rPr lang="en-GB" sz="2400" b="1" dirty="0">
                <a:latin typeface="Calibri" pitchFamily="34" charset="0"/>
                <a:cs typeface="Calibri" pitchFamily="34" charset="0"/>
              </a:rPr>
              <a:t> algorithm appears</a:t>
            </a:r>
          </a:p>
          <a:p>
            <a:pPr lvl="1" algn="just">
              <a:tabLst>
                <a:tab pos="656650" algn="l"/>
                <a:tab pos="1313299" algn="l"/>
                <a:tab pos="1969949" algn="l"/>
                <a:tab pos="2626599" algn="l"/>
                <a:tab pos="3283248" algn="l"/>
                <a:tab pos="3939898" algn="l"/>
                <a:tab pos="4596548" algn="l"/>
                <a:tab pos="5253198" algn="l"/>
                <a:tab pos="5909847" algn="l"/>
                <a:tab pos="6566497" algn="l"/>
                <a:tab pos="7223147" algn="l"/>
                <a:tab pos="7879796" algn="l"/>
              </a:tabLst>
            </a:pPr>
            <a:r>
              <a:rPr lang="en-GB" sz="2400" b="1" dirty="0">
                <a:latin typeface="Calibri" pitchFamily="34" charset="0"/>
                <a:cs typeface="Calibri" pitchFamily="34" charset="0"/>
              </a:rPr>
              <a:t>Neural Networks have a resurgence in popularity</a:t>
            </a:r>
          </a:p>
        </p:txBody>
      </p:sp>
    </p:spTree>
    <p:extLst>
      <p:ext uri="{BB962C8B-B14F-4D97-AF65-F5344CB8AC3E}">
        <p14:creationId xmlns:p14="http://schemas.microsoft.com/office/powerpoint/2010/main" val="2537314115"/>
      </p:ext>
    </p:extLst>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6512" y="-17978"/>
            <a:ext cx="9144000" cy="6903362"/>
          </a:xfrm>
        </p:spPr>
      </p:pic>
    </p:spTree>
    <p:extLst>
      <p:ext uri="{BB962C8B-B14F-4D97-AF65-F5344CB8AC3E}">
        <p14:creationId xmlns:p14="http://schemas.microsoft.com/office/powerpoint/2010/main" val="2768224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IN" sz="2200" b="1" dirty="0">
                <a:latin typeface="Calibri" pitchFamily="34" charset="0"/>
                <a:cs typeface="Calibri" pitchFamily="34" charset="0"/>
              </a:rPr>
              <a:t>Neural networks, with their remarkable ability to derive meaning from complicated or imprecise data, can be used to extract patterns and detect trends that are too complex to be noticed by either humans or other computer techniques. A trained neural network can be thought of as an "expert" in the category of information it has been given to analyse. This expert can then be used to provide projections given new situations of interest and answer "what if" questions.</a:t>
            </a:r>
          </a:p>
        </p:txBody>
      </p:sp>
      <p:sp>
        <p:nvSpPr>
          <p:cNvPr id="3" name="Title 2"/>
          <p:cNvSpPr>
            <a:spLocks noGrp="1"/>
          </p:cNvSpPr>
          <p:nvPr>
            <p:ph type="title"/>
          </p:nvPr>
        </p:nvSpPr>
        <p:spPr/>
        <p:txBody>
          <a:bodyPr/>
          <a:lstStyle/>
          <a:p>
            <a:endParaRPr lang="en-IN"/>
          </a:p>
        </p:txBody>
      </p:sp>
    </p:spTree>
    <p:extLst>
      <p:ext uri="{BB962C8B-B14F-4D97-AF65-F5344CB8AC3E}">
        <p14:creationId xmlns:p14="http://schemas.microsoft.com/office/powerpoint/2010/main" val="3422264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6856" y="1196752"/>
            <a:ext cx="8229600" cy="4525963"/>
          </a:xfrm>
        </p:spPr>
        <p:txBody>
          <a:bodyPr>
            <a:normAutofit/>
          </a:bodyPr>
          <a:lstStyle/>
          <a:p>
            <a:pPr algn="just"/>
            <a:r>
              <a:rPr lang="en-IN" sz="2400" b="1" dirty="0">
                <a:latin typeface="Calibri" pitchFamily="34" charset="0"/>
                <a:cs typeface="Calibri" pitchFamily="34" charset="0"/>
              </a:rPr>
              <a:t>Other advantages include: </a:t>
            </a:r>
          </a:p>
          <a:p>
            <a:pPr algn="just"/>
            <a:r>
              <a:rPr lang="en-IN" sz="2200" b="1" dirty="0">
                <a:latin typeface="Calibri" pitchFamily="34" charset="0"/>
                <a:cs typeface="Calibri" pitchFamily="34" charset="0"/>
              </a:rPr>
              <a:t>Adaptive learning: An ability to learn how to do tasks based on the data given for training or initial experience. </a:t>
            </a:r>
          </a:p>
          <a:p>
            <a:pPr algn="just"/>
            <a:r>
              <a:rPr lang="en-IN" sz="2200" b="1" dirty="0">
                <a:latin typeface="Calibri" pitchFamily="34" charset="0"/>
                <a:cs typeface="Calibri" pitchFamily="34" charset="0"/>
              </a:rPr>
              <a:t>Self-Organisation: An ANN can create its own organisation or representation of the information it receives during learning time. </a:t>
            </a:r>
          </a:p>
          <a:p>
            <a:pPr algn="just"/>
            <a:r>
              <a:rPr lang="en-IN" sz="2200" b="1" dirty="0">
                <a:latin typeface="Calibri" pitchFamily="34" charset="0"/>
                <a:cs typeface="Calibri" pitchFamily="34" charset="0"/>
              </a:rPr>
              <a:t>Real Time Operation: ANN computations may be carried out in parallel, and special hardware devices are being designed and manufactured which take advantage of this capability. </a:t>
            </a:r>
          </a:p>
          <a:p>
            <a:pPr algn="just"/>
            <a:r>
              <a:rPr lang="en-IN" sz="2200" b="1" dirty="0">
                <a:latin typeface="Calibri" pitchFamily="34" charset="0"/>
                <a:cs typeface="Calibri" pitchFamily="34" charset="0"/>
              </a:rPr>
              <a:t>Fault Tolerance via Redundant Information Coding: Partial destruction of a network leads to the corresponding degradation of performance. However, some network capabilities may be retained even with major network damage. </a:t>
            </a:r>
          </a:p>
          <a:p>
            <a:pPr algn="just"/>
            <a:endParaRPr lang="en-IN" sz="2200" b="1" dirty="0">
              <a:latin typeface="Calibri" pitchFamily="34" charset="0"/>
              <a:cs typeface="Calibri" pitchFamily="34" charset="0"/>
            </a:endParaRPr>
          </a:p>
        </p:txBody>
      </p:sp>
    </p:spTree>
    <p:extLst>
      <p:ext uri="{BB962C8B-B14F-4D97-AF65-F5344CB8AC3E}">
        <p14:creationId xmlns:p14="http://schemas.microsoft.com/office/powerpoint/2010/main" val="56831757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933</Words>
  <Application>Microsoft Office PowerPoint</Application>
  <PresentationFormat>On-screen Show (4:3)</PresentationFormat>
  <Paragraphs>93</Paragraphs>
  <Slides>20</Slides>
  <Notes>18</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Office Theme</vt:lpstr>
      <vt:lpstr>Concourse</vt:lpstr>
      <vt:lpstr>PowerPoint Presentation</vt:lpstr>
      <vt:lpstr>BIOGRAPHY</vt:lpstr>
      <vt:lpstr>RESEARCH INTERESTS</vt:lpstr>
      <vt:lpstr>NEURAL NETWORKS</vt:lpstr>
      <vt:lpstr>PowerPoint Presentation</vt:lpstr>
      <vt:lpstr>HISTORY</vt:lpstr>
      <vt:lpstr>PowerPoint Presentation</vt:lpstr>
      <vt:lpstr>PowerPoint Presentation</vt:lpstr>
      <vt:lpstr>PowerPoint Presentation</vt:lpstr>
      <vt:lpstr>APPLICATIONS</vt:lpstr>
      <vt:lpstr>ALVINN</vt:lpstr>
      <vt:lpstr>TD-GAMMON</vt:lpstr>
      <vt:lpstr>BASIC IDEA</vt:lpstr>
      <vt:lpstr>PROPERTIES</vt:lpstr>
      <vt:lpstr>RECENT PUBLICATIONS</vt:lpstr>
      <vt:lpstr>SENSOR NETWORKS AND DATA COMMUNICATIONS RELATED JOURNALS</vt:lpstr>
      <vt:lpstr>SENSOR NETWORKS AND DATA COMMUNICATIONS RELATED CONFERENCES</vt:lpstr>
      <vt:lpstr>PowerPoint Presentation</vt:lpstr>
      <vt:lpstr>E- Signature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 Gupta Gupta</dc:creator>
  <cp:lastModifiedBy>Rama Raju Kutcharlapati</cp:lastModifiedBy>
  <cp:revision>36</cp:revision>
  <dcterms:created xsi:type="dcterms:W3CDTF">2014-10-27T08:50:40Z</dcterms:created>
  <dcterms:modified xsi:type="dcterms:W3CDTF">2015-10-19T08:38:13Z</dcterms:modified>
</cp:coreProperties>
</file>