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79" r:id="rId3"/>
    <p:sldId id="280" r:id="rId4"/>
    <p:sldId id="28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84"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51319-D86F-465B-BF54-0C044759BD76}"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65357-9BEA-4DCD-A163-772E48A239BF}" type="slidenum">
              <a:rPr lang="en-US" smtClean="0"/>
              <a:t>‹#›</a:t>
            </a:fld>
            <a:endParaRPr lang="en-US"/>
          </a:p>
        </p:txBody>
      </p:sp>
    </p:spTree>
    <p:extLst>
      <p:ext uri="{BB962C8B-B14F-4D97-AF65-F5344CB8AC3E}">
        <p14:creationId xmlns:p14="http://schemas.microsoft.com/office/powerpoint/2010/main" val="323064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1</a:t>
            </a:fld>
            <a:endParaRPr lang="en-US"/>
          </a:p>
        </p:txBody>
      </p:sp>
    </p:spTree>
    <p:extLst>
      <p:ext uri="{BB962C8B-B14F-4D97-AF65-F5344CB8AC3E}">
        <p14:creationId xmlns:p14="http://schemas.microsoft.com/office/powerpoint/2010/main" val="87433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fld id="{C0E20684-3EA7-4B16-8733-4424A3704574}" type="slidenum">
              <a:rPr lang="en-US" sz="1200" smtClean="0"/>
              <a:pPr eaLnBrk="1" hangingPunct="1"/>
              <a:t>21</a:t>
            </a:fld>
            <a:endParaRPr 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316AA-A2A3-41E4-8CCD-D7E5599FFD9A}" type="slidenum">
              <a:rPr lang="en-US" smtClean="0"/>
              <a:t>23</a:t>
            </a:fld>
            <a:endParaRPr lang="en-US"/>
          </a:p>
        </p:txBody>
      </p:sp>
    </p:spTree>
    <p:extLst>
      <p:ext uri="{BB962C8B-B14F-4D97-AF65-F5344CB8AC3E}">
        <p14:creationId xmlns:p14="http://schemas.microsoft.com/office/powerpoint/2010/main" val="77864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8D416F1-AFBC-429C-884E-7F626D13C8D5}" type="slidenum">
              <a:rPr lang="en-US" sz="1200"/>
              <a:pPr/>
              <a:t>5</a:t>
            </a:fld>
            <a:endParaRPr lang="en-US" sz="1200"/>
          </a:p>
        </p:txBody>
      </p:sp>
      <p:sp>
        <p:nvSpPr>
          <p:cNvPr id="15363" name="Rectangle 2"/>
          <p:cNvSpPr>
            <a:spLocks noGrp="1" noRot="1" noChangeAspect="1" noChangeArrowheads="1"/>
          </p:cNvSpPr>
          <p:nvPr>
            <p:ph type="sldImg"/>
          </p:nvPr>
        </p:nvSpPr>
        <p:spPr>
          <a:solidFill>
            <a:srgbClr val="FFFFFF"/>
          </a:solidFill>
          <a:ln/>
        </p:spPr>
      </p:sp>
      <p:sp>
        <p:nvSpPr>
          <p:cNvPr id="65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http://astrobiology.gly.bris.ac.uk/img/Astrobio-origins.jpg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ln/>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fld id="{F987F022-E111-4ED4-8141-68DAA95B1950}" type="slidenum">
              <a:rPr lang="en-US" sz="1200" smtClean="0"/>
              <a:pPr eaLnBrk="1" hangingPunct="1"/>
              <a:t>8</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02"/>
            <a:ext cx="2971800" cy="457200"/>
          </a:xfrm>
          <a:prstGeom prst="rect">
            <a:avLst/>
          </a:prstGeom>
          <a:noFill/>
          <a:ln>
            <a:miter lim="800000"/>
            <a:headEnd/>
            <a:tailEnd/>
          </a:ln>
        </p:spPr>
        <p:txBody>
          <a:bodyPr anchor="b"/>
          <a:lstStyle/>
          <a:p>
            <a:pPr algn="r">
              <a:defRPr/>
            </a:pPr>
            <a:fld id="{A0D318D1-8AD0-487C-8E4D-0C6E233D5388}" type="slidenum">
              <a:rPr lang="en-US" sz="1200">
                <a:latin typeface="Arial" pitchFamily="34" charset="0"/>
                <a:cs typeface="+mn-cs"/>
              </a:rPr>
              <a:pPr algn="r">
                <a:defRPr/>
              </a:pPr>
              <a:t>10</a:t>
            </a:fld>
            <a:endParaRPr lang="en-US" sz="1200">
              <a:latin typeface="Arial" pitchFamily="34" charset="0"/>
              <a:cs typeface="+mn-cs"/>
            </a:endParaRPr>
          </a:p>
        </p:txBody>
      </p:sp>
      <p:sp>
        <p:nvSpPr>
          <p:cNvPr id="57347" name="Rectangle 1026"/>
          <p:cNvSpPr>
            <a:spLocks noGrp="1" noRot="1" noChangeAspect="1" noChangeArrowheads="1" noTextEdit="1"/>
          </p:cNvSpPr>
          <p:nvPr>
            <p:ph type="sldImg"/>
          </p:nvPr>
        </p:nvSpPr>
        <p:spPr>
          <a:solidFill>
            <a:srgbClr val="FFFFFF"/>
          </a:solidFill>
          <a:ln/>
        </p:spPr>
      </p:sp>
      <p:sp>
        <p:nvSpPr>
          <p:cNvPr id="57348" name="Rectangle 1027"/>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r" eaLnBrk="1" hangingPunct="1"/>
            <a:fld id="{91645FAE-1964-428F-B777-AE6B9CDE95B4}" type="slidenum">
              <a:rPr lang="en-US" sz="1200"/>
              <a:pPr algn="r" eaLnBrk="1" hangingPunct="1"/>
              <a:t>18</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r" eaLnBrk="1" hangingPunct="1"/>
            <a:fld id="{CFCEB409-3F18-42DB-9159-F58843F5ADD6}" type="slidenum">
              <a:rPr lang="en-US" sz="1200"/>
              <a:pPr algn="r" eaLnBrk="1" hangingPunct="1"/>
              <a:t>19</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r" eaLnBrk="1" hangingPunct="1"/>
            <a:fld id="{89DBA77C-4D85-4934-903D-2F18A5408783}" type="slidenum">
              <a:rPr lang="en-US" sz="1200"/>
              <a:pPr algn="r" eaLnBrk="1" hangingPunct="1"/>
              <a:t>20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F64E2-BFA2-4534-87E0-260A38E8F97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13115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F64E2-BFA2-4534-87E0-260A38E8F97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288986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F64E2-BFA2-4534-87E0-260A38E8F97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395491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62D58-E9B1-4D67-829E-FCF2B694D946}" type="slidenum">
              <a:rPr lang="en-US"/>
              <a:pPr>
                <a:defRPr/>
              </a:pPr>
              <a:t>‹#›</a:t>
            </a:fld>
            <a:endParaRPr lang="en-US"/>
          </a:p>
        </p:txBody>
      </p:sp>
    </p:spTree>
    <p:extLst>
      <p:ext uri="{BB962C8B-B14F-4D97-AF65-F5344CB8AC3E}">
        <p14:creationId xmlns:p14="http://schemas.microsoft.com/office/powerpoint/2010/main" val="33849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F64E2-BFA2-4534-87E0-260A38E8F97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110003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F64E2-BFA2-4534-87E0-260A38E8F97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285849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1F64E2-BFA2-4534-87E0-260A38E8F97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217980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F64E2-BFA2-4534-87E0-260A38E8F975}"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424973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F64E2-BFA2-4534-87E0-260A38E8F975}"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67404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F64E2-BFA2-4534-87E0-260A38E8F975}"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120820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F64E2-BFA2-4534-87E0-260A38E8F97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8207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F64E2-BFA2-4534-87E0-260A38E8F97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F41B2-A049-4378-8B07-FEC8AD816179}" type="slidenum">
              <a:rPr lang="en-US" smtClean="0"/>
              <a:t>‹#›</a:t>
            </a:fld>
            <a:endParaRPr lang="en-US"/>
          </a:p>
        </p:txBody>
      </p:sp>
    </p:spTree>
    <p:extLst>
      <p:ext uri="{BB962C8B-B14F-4D97-AF65-F5344CB8AC3E}">
        <p14:creationId xmlns:p14="http://schemas.microsoft.com/office/powerpoint/2010/main" val="158146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F64E2-BFA2-4534-87E0-260A38E8F975}"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41B2-A049-4378-8B07-FEC8AD816179}" type="slidenum">
              <a:rPr lang="en-US" smtClean="0"/>
              <a:t>‹#›</a:t>
            </a:fld>
            <a:endParaRPr lang="en-US"/>
          </a:p>
        </p:txBody>
      </p:sp>
    </p:spTree>
    <p:extLst>
      <p:ext uri="{BB962C8B-B14F-4D97-AF65-F5344CB8AC3E}">
        <p14:creationId xmlns:p14="http://schemas.microsoft.com/office/powerpoint/2010/main" val="126942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0.xml"/><Relationship Id="rId7" Type="http://schemas.openxmlformats.org/officeDocument/2006/relationships/image" Target="../media/image44.jpeg"/><Relationship Id="rId12"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jpeg"/><Relationship Id="rId11" Type="http://schemas.openxmlformats.org/officeDocument/2006/relationships/image" Target="../media/image46.jpeg"/><Relationship Id="rId5" Type="http://schemas.openxmlformats.org/officeDocument/2006/relationships/image" Target="../media/image42.jpeg"/><Relationship Id="rId10" Type="http://schemas.openxmlformats.org/officeDocument/2006/relationships/image" Target="../media/image45.png"/><Relationship Id="rId4" Type="http://schemas.openxmlformats.org/officeDocument/2006/relationships/image" Target="../media/image41.jpe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415" y="2895600"/>
            <a:ext cx="3237913" cy="1200329"/>
          </a:xfrm>
          <a:prstGeom prst="rect">
            <a:avLst/>
          </a:prstGeom>
        </p:spPr>
        <p:txBody>
          <a:bodyPr wrap="square">
            <a:spAutoFit/>
          </a:bodyPr>
          <a:lstStyle/>
          <a:p>
            <a:r>
              <a:rPr lang="en-US" sz="2400" b="1" dirty="0" smtClean="0">
                <a:solidFill>
                  <a:srgbClr val="C00000"/>
                </a:solidFill>
              </a:rPr>
              <a:t>Editorial </a:t>
            </a:r>
            <a:r>
              <a:rPr lang="en-US" sz="2400" b="1" dirty="0">
                <a:solidFill>
                  <a:srgbClr val="C00000"/>
                </a:solidFill>
              </a:rPr>
              <a:t>Board </a:t>
            </a:r>
            <a:r>
              <a:rPr lang="en-US" sz="2400" b="1" dirty="0" smtClean="0">
                <a:solidFill>
                  <a:srgbClr val="C00000"/>
                </a:solidFill>
              </a:rPr>
              <a:t>member</a:t>
            </a:r>
          </a:p>
          <a:p>
            <a:r>
              <a:rPr lang="en-US" sz="2400" b="1" dirty="0" smtClean="0">
                <a:solidFill>
                  <a:srgbClr val="0070C0"/>
                </a:solidFill>
              </a:rPr>
              <a:t> </a:t>
            </a:r>
            <a:endParaRPr lang="en-US" sz="2400" b="1" dirty="0">
              <a:solidFill>
                <a:srgbClr val="0070C0"/>
              </a:solidFill>
            </a:endParaRPr>
          </a:p>
          <a:p>
            <a:pPr marL="228600" indent="-228600">
              <a:buAutoNum type="arabicPeriod"/>
            </a:pPr>
            <a:endParaRPr lang="en-US" sz="2400" b="1" dirty="0">
              <a:solidFill>
                <a:srgbClr val="0070C0"/>
              </a:solidFill>
            </a:endParaRPr>
          </a:p>
        </p:txBody>
      </p:sp>
      <p:sp>
        <p:nvSpPr>
          <p:cNvPr id="9" name="Rectangle 8"/>
          <p:cNvSpPr/>
          <p:nvPr/>
        </p:nvSpPr>
        <p:spPr>
          <a:xfrm>
            <a:off x="3180663" y="2277366"/>
            <a:ext cx="285941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400" b="1" dirty="0">
                <a:solidFill>
                  <a:srgbClr val="0070C0"/>
                </a:solidFill>
                <a:latin typeface="Times New Roman" pitchFamily="18" charset="0"/>
                <a:cs typeface="Times New Roman" pitchFamily="18" charset="0"/>
              </a:rPr>
              <a:t>Dr. </a:t>
            </a:r>
            <a:r>
              <a:rPr lang="en-US" sz="2400" b="1" dirty="0" err="1" smtClean="0">
                <a:solidFill>
                  <a:srgbClr val="0070C0"/>
                </a:solidFill>
              </a:rPr>
              <a:t>PekkaJanhunen</a:t>
            </a:r>
            <a:endParaRPr lang="en-US" sz="2400" dirty="0">
              <a:solidFill>
                <a:srgbClr val="0070C0"/>
              </a:solidFill>
              <a:latin typeface="Times New Roman" pitchFamily="18" charset="0"/>
              <a:cs typeface="Times New Roman" pitchFamily="18" charset="0"/>
            </a:endParaRPr>
          </a:p>
        </p:txBody>
      </p:sp>
      <p:sp>
        <p:nvSpPr>
          <p:cNvPr id="2" name="Rectangle 1"/>
          <p:cNvSpPr/>
          <p:nvPr/>
        </p:nvSpPr>
        <p:spPr>
          <a:xfrm>
            <a:off x="1905000" y="218049"/>
            <a:ext cx="5553764"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solidFill>
                  <a:srgbClr val="C00000"/>
                </a:solidFill>
              </a:rPr>
              <a:t>Journal</a:t>
            </a:r>
            <a:r>
              <a:rPr lang="en-US" sz="2400" b="1" baseline="0" dirty="0" smtClean="0">
                <a:solidFill>
                  <a:srgbClr val="C00000"/>
                </a:solidFill>
              </a:rPr>
              <a:t> of Astrobiology and Outreach</a:t>
            </a:r>
            <a:endParaRPr lang="en-US" sz="2400" b="1" dirty="0">
              <a:solidFill>
                <a:srgbClr val="C00000"/>
              </a:solidFill>
            </a:endParaRPr>
          </a:p>
        </p:txBody>
      </p:sp>
      <p:sp>
        <p:nvSpPr>
          <p:cNvPr id="5" name="AutoShape 2" descr="Image result for Hungarian Academy of Sci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ungarian Academy of Sci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QQERUSERMUFBQWGBwXGBYXFxkZHRgWFxgYGCAdGBYaHiYgGRkjHBQYIC8iIycpLCwsGB4xNTAqNSYrLCoBCQoKDgwOGg8OGjEjHyI1LDI1NTUtLS8yMjUvLCwsNC8sNDQ1LDU0LDQsLCwsLTQ0LzYvLCwsLCwwLCouLywpLP/AABEIAK0BJAMBIgACEQEDEQH/xAAcAAEAAwEBAQEBAAAAAAAAAAAABQYHBAMCCAH/xABHEAACAQMCAwUFBQUDCwQDAAABAgMABBEFIQYSMQcTIkFRMmFxgZEUI0JSoQgVYnKCJJKxM0NTc4OissHCw/A0Y9HxFnSz/8QAGgEBAAMBAQEAAAAAAAAAAAAAAAMEBQIGAf/EADARAAICAQIEBAUDBQEAAAAAAAABAgMRBBIhMUFREyJh8AUycZGhgdHxI1KxweEU/9oADAMBAAIRAxEAPwDbqUpQClKUApSlAKUpQClKUApSlAKiuIeKbbT4+8upliXyB3Zj6Ig3Y/AVTe03tej03Nvbcst3jfO6Q583x1f0T5nGwON6dw/d6xKbq5lYqx3lfcnB6Rr0wPko8vSuoxcnhHM5xgsyZeOJP2inJK2FuFHlJPuT8IlOB82Pwqvpd8R6nuhvOU9Cv9nTHuI5AR8zX3qXZPGVzbzMrAdJMMCfioBX6GvvRu0XU9EdYrsNcQdAJGLbf+1PuR/KcgegrqdUoc0R13ws+VnyvY3rUu8jAH+O55j+hav4eyjXbfeIsSP9Fdcp+WWWt04S4yttTh722fOMc8bbPGT5Ov8AgRkHyNRXHvahbaSvK33twRlYFO/uMjb8i/UnyBqMmMdPGGv6Uf7R9o5Ad/tEfeof9qQf0erlwv8AtDwyEJfwmE/6WPLp80PjUfDmqmXWo6txASWcxWxPsgmOHGfQeKUj1OfiKkY+xqHuiGnkMvk4ChQf5OpH9VZ2o+J6bTy2zlx9OP3LNeltsWYo3rTtSiuI1lgkSWNujoQwPzHn7vKumvyxBc6hw7cBkbCMfe0UwHky7YP0YeRrfeAu0ODVouaPwTKB3kJOSvvU/iQnz+uDV6uyFkVODymQSi4vEi1UpSuzkUpSgFKUoBSlKAUpSgFKUoBSlKAUpSgFKUoBSlKAUpSgFKUoBSlKAVn3a52j/uuAQwEfa5h4PPuk6GQj1zkKD5gn8ODdtW1RLWCSeU4jiQux9yjO3qT0A9SK/KN611rd5NOF5nY8xHMAEToqgtjYDAHrgn1r6k3wR8bSWWd/DXAUl8jTzyMgckqSOZnJO7HJ6Zzv1Jz8+ubs5u7Y89pOGI/Kxib/AB5T8zX8CazbAYDsqjGB3coAHlyjJxj0ru0btR8Xd3kfIehdAcA/xRncfLPwq1GNa4STTKE5XNuUGmu3M5tN7Q7i2fub+Njjq3LyuB6kbBx9PiavcckF7Dkck0Tj4j5jqGHyIrz1HS4L6EBwsiMMo6kZGfNGHT/D1rOZFuNDucj7yF/XZZAPI/lkH/mQamzKv5uKK6jC75PLIazHJol6stjcFGKkgdSqnblcEcrofLPp0yATJ9n3C8eoM95dyd+wfeNiSS535pSdyD5DocHPTFcPCWinUJ5Lu6HOnMdj0d8dP5FGNvgPWvJ5ZdDvueMc8Tg4UnAdD+En8ytjf/5rz2vlK6M6tO8S98DX0l0IWKNvHBq2u8RQWEQaZgoxhEXHM2PJV9B67AVnNxxpqOpuY7GNo08+TqB/HMcBflj518cNcLTaxMby9Zu6zj0L4/Cn5Yx0z8QN8kaXcXNtp0GW5IYV2AA6n0VRuzH5mvLbaNC/DjHxLfuk+2Or98ORu5netze2H5Zn1r2QTynnurkBj15Q0jfNmI3+tROr6Pc6DdR3FvISufBJjGT5pIvTceXQj4HExqParcXD91p8B36EqZHPvCDZfnzVx3uh61eIVmDFDg8jtEg2OR4RjFa2nu1lc1PVTjGP9raT/T+SpZCmUWqotvub7wNxjHqlotxH4W9mSPOTHIBuPePMHzBHnkVYK/MXZtxFJoup9zc+COQiKdSdlzukmRt4S2c/lZq/TteijJSWVyZntY4MUpSvp8FKUoBSlKAUpSgFKUoBSlKAUpSgFKUoBSlKAUpSgFKUoBSlKAyX9ofiExWkNop3nfmf/VxYOD8XZT/RWUaDb6nbR89tE4jkw+yI3MMbHBy2MH9asHbtdtcawIV3McccSj+J8v8A9wfSo234jvtLdY7tS8XQA4PhG33cg9BjY/QVLXjOXlEFzeMLD9Gd+kdpzK/d30XIc4LqpBX+eM7/AE+lWfWuHbfUIwxwSRlJkxnB6b/iX3H9K+NW0a31S3VxjxLmOUDxLn19RnYqff0O9VXs/wBVktrl7CfbduUflkXcgfwsAT8QPU1cy09s+KZnYUk51+WS5o5NF1SXR7o21wcwsd/QA9JE93qPcfMV2dqGomWSG0j36OcebP4UH0yf6hU52jaKJ7QyAeOHxg/wfiHwx4v6aovBMbXF/EXJbu15t/SNOVR8vD9Kq6ibphKPTmT17Z/1uqzkmOz/AFF7e4ksZtsk8o9JF6ge5gM/IetRHEt5JqN1J3XiSFWK+nJHuzfFj/0iu7tGtjBdxzxnlLrnI/Onhz/dK1K9l+mgQSSsPbbk/oUb/Ut+lYzlGMf/AELm1+epI2orxurJbs74qRdNczNgWux9TG26Y9TnKj4Cq1ZWVxr920krGOBD5bhFPREzsXOMk/M+Qqp3cbxSS2yk47zlKj8RRmC5+v61vfDWiLZ20cC4yo8R/NIfaP1/QCsfXbPh7ldX89j4ei6v65PQ6dvUqMZfLH89jwCWmk25OFhjHU9WdvTPV2P/AJgCqNedp93dSGPT7cj08BlfHqQPCv0Pxri1GSTXNS7lGIgjyAR0WNThnx+ZzjHxUeVX/ULu20a0yiBVHhVB7Uj4828ztkseg+Qqkqq9O4+LHxLp8cPks9+798Obn3yszse2CMn4qsL9sXN9GwzhOcqi+pAIT59RX6N7LOITfaXbyMcyKvdSHqeeLw5PvK8rf1VgWo32papDLMQRbIC5UYRMJ4ts+KQjHv8AlWh/s3aiTFdwE7K8cgH86sp//mter0cpbNs9qa6R5L0+plXJbsrOH3NmpSlXCEUpSgFKUoBSlKAUpSgFKUoBSlKAUpSgFKUoBSlKAUpSgFKUoD8t9qd4Y9euJAMlJY2APQ8kcWM48thXBrvHkt5C0MsEQBIIYB8qR5jLdeo+BNTfayPs/EDynZeaCX5BIwf1Q14cXcbi8X7LZq7ByAWxgvvkKq9cZxkn06VNB+V8SvYvPHy59exEcP8AHc9nD3KJG6hiwLc2RnGwwRtnf5muK+4lklu1u+REkUocLzYJTGM5OdwADvWq8KaJ9htFRyA28khzsGI339FAAz7s1SbGT95awJVBMUbBgf4IvZ+HM2D/AFVLKEkopv8AQrwtg5Sko8Fnj3PO57TriRGRoIcMpU7SdGBB/F6Gq9w9rr2chkjRXJUrhs4wSD5Eb+EVsHFeoC3s5nOx5Cq/zP4R+pz8qzbs2nC3vKfxxso+Iw3/AEGq+tW2L3ebgfaZxdcmo4Rw8ScVSXoQSRonISQV5t+bHXJPoK6tF46mtYVhSKNlXJywfJ5iTvhgPP8ASpftUuhzQRDqAzn+ohR/wtUz2b3IeyC+aOy/Xxj/AIj9Ky5TgqFLZw7Z+p1KUfCT28OxnT6yzXf2oovP3gl5N+XmBDY65xketWyftdumVl7mEZBGQJMjIxkeLqKrmoapy6i9wu/Jcc494R/+YWt7ISeLbDRyJ1Hmjr/zBrO+K31Uut21bs+vLlwNvQwlODUJbfQwnhTi6TT+8MUUbl+UEuG2C52HKR1z+gpxXxhNqBj71UQRg4VObGWxknmJ32Aqx9nl9+77+Wzn8POeTJ6d4hPL8mDHHxWrF2pcLNcwrPCpaSHOVHVozucDzKkZx6Fq6s1VFeujvrXmxiee6x/w6jVOVDxLl0Kge06fuDbrbQLH3ZjAAk2UqV28XXBq0/s4P/a7oeRhU/SQf/JqMse1BHsZIbgMJ+5dFcDKyMUKgnHstuM+XnkdKnf2bbT7y8l8gsSfNi7f9A+tXtBDY5rwtnHvnPqQXvOPNu/0bpSlK0isKUpQClKUApSlAKUpQClKUApSlAKUpQClKUApSlAKUpQClKUBhP7R2ikS212BsytCx9Ch51+od/7tVXQOMbG0iUpbOJuUB2AU5bG+HZiQpPkB8q3rtH4W/eWnzQKB3mO8i/1qbge7mGV/qNfm3hHUrWBpFvYQ425WKcxVhsVKny/wI99S1SxLgQXxUo8U39CRv+I7zVj3FvGUiPtBT5f+7JsAPdt86vXC3DSWEJXILtvI/TJHkM9FG/6moSXtNtIl5YIpDjoqosa/47fSoC51i+1c93CnJD5hchf9pIfa+A+lWVKMXnO6RSlCc1txtiffFutNqdylpa+JA3XyZ/Nz/Aozv8T5iufXtNGlX1u8ee7ARs+pXwP8yN/66vnCvCMdim3jlYeOTH+6o8l/U+fkBT+0rXo7hktoR3jxscuu+GIxyLj2j0z7wB61xbXmDdnN+8HVVic1XBeVe8nJaxDVdTZiCYV3/wBmmyj3Fjg/M146Fq7aXNcwyZ9lgP8AWICUPwYH9RU32XXcXdyRgYlzzE/mToMe5ST/AHvfUR2izxy3apEpaRV5XK75bqFwOpUdfjjyrET3WOlry4/x1Jl5puprgffCnBJvrK5lH+UDAQk+bICzD+rmA+NWPsx4wAAsbg8rqSIi22d/8mc9GBzj6eQz29lvEsMlutpgJLGD4c/5QEliy+p33Hz6dPTjfs6W8JntyEn/ABA7LJj1P4X9/n5+tYGp1MbLrNNrPKm8xfbon9H+/wBV6OqpxhG2ni+vqffH/AX20d9BhbhRgg7CRR0BPkw8j8j5EVvSO0u5sj9nvoXcrtk+GQD352f47Z9TXxp/aDeacRBfQtIBsOfwvj3PuJB79/jU7L2l6dcLi4icj8skSuB8Nz/ypGm+utU3V+LX0afFfTr754DnXKW+EtsuuSpcZ8SWF2nNBbMlwzAlyAu2+chWIZjtuR61sPYJopg0vvWGGuJGk/oXEa/8DH+qsTmsk1TUkgsIhEkjKiALjAG7SMPcOZvgor9W6dYJbwxwxjCRoqKPRVAA+eBXpdJUqqkllejeWvQzbpOU23+DopSlWiIUpSgFKUoBSlKAUpSgFKUoBSlKAUpSgFKUoBSlKAUpSgFKUoBX587c+z428x1CBfuZm+9A/wA3Mfxe5XP+9n8wr9B143tkk0bRSqHRwVZWGQVOxBFAfnXgiPT7iLJghWZAOcPuD/EockYP6H5ZsN/xjZ2y4MyHHRIsOfgAuw+ZFVLtN7KpdLczQhpLRjs/UxZOyye7yDdD7j1i+DNOsJyFuWcS52VmCo3wYb59xI92at13P5Ulkz7tPHjOTbR3anxpdai32eyjZFOx5d3I/ifoi/8Amas3B/AyWWJZCHnx1HRPcnqf4vpjzmv7PYxf5qCMfBcn/Fj9TVN1vtGaVu409HZ2PKH5SWJPlHH1z7yM+7zqVqMHuseWQJytWymOF75kNxpbLYXoktZArtlyi9Y2PXbGOVs5A+O2MVPdkWkRO0l07h51JAT8SBurnPUtkgH4+Z2tnZz2J8p+16qBJId1t28QBP4pj0dv4dwPPJ2ELxt2TXOmSm90ku0Q3KL4pIh5jH+dj+px1BxmsT4hQ9TVKFb2t+8P0NrStUyi5ccHPxj2akv9psPBIDzGIHl8XXmiP4W93T0x0rl0LtVkhPc6hG3MuxcLhx/PGcZPvGPgakuGu1eGUBLsdzJ05xkxt8fNPnke8VZ9V0i0vYueZYpEAyJcjZfUSqdh88V5Kds6kqPiFbklyfX9H195NmMIyfiaeWH26HlBxDY3qcvewSA/gk5Qf7kmD+lZ12j/AGCE9zawR99nLuhOEHXlAB5eY+e2w952r/FdvZxy8ti8kijPMzEFc+iHAJHvPyz1rTOyXsdLFL3UEwgw0UDDdj1Dyqei+YU9ep22OzoPhcapK2E5bez4ff8AgpX6pzTg0s9/2J/sO7PjaQm9uFxPMuI1PWOE75Poz7H3AD1IrVaUrfKApSlAKUpQClKUApSlAKUpQClKUApSlAKUpQClKUApSlAKUpQClKUApSlAfMsQdSrAMrAggjIIOxBB6isf447AUlLTaawiY7mByeQn+B+qfA5HvUVsVKA/HPEHD93Zvy3kUsbDYF8kED8j7qw/lJrReAO1HS9OXH7vkikxhplZZmb4s/IVH8K7VvtxbLIpSRVdT1VgGB+IOxqo6p2QaXcEk2ixsfOJmj/3VPL+lAcUHbnpTDeaRPc0Mn/SDXnddvGloMrJNJ7lhYf8fKK4pf2eNPPSS7X3CSM/4xk/rXpb/s+aapyzXT+5pFA/3EBoDLu0TjfT9RLPb2DRTHf7QXCEnP44kBVz7yc++oXhfgS/1Dw20L90xHNIxKRbeZY7MR7gT7q/SGkdmWm2pBis4uYfikBlOfUGQtg/DFWcCgM54D7FrbTys1wRc3AwQSPu4z/Ah6kfmb0yAtaNSlAKUpQClKUApSlAKUpQClKUApSlAKUpQClKUApUHecc2EMjRS3lvHIhwyNIAQeuCD8a9rji20jhSd7mFYZPYkLgK+M+yfPoaAlqVyXWrwxSRxSSokkxIjVmALkYyFB6ncfUV7XV0kSNJIwREBZmY4CqNySfICgPWlcN1rkESxtJNGiykLGWYAOzDICk9SRXY8gUEk4AGSfQCgPqlRtzxJbRwLcyXESwPjllLAK3NkjDdDnB+lfV9xBbwQi4lmjSFgCrs2A3MMjl/MSNwBvQEhSorT+KrW4ieeK4jeOIEyMDjuwoLHnBwVwATuPKurTNWhuo+9t5UljyRzoQwyOoyKA66VwaZr9vdF1t5o5TGQHCMCUJyAGx0PhP0NddzcrEjSSMFRFLMxOAqqMkk+QAGaA9KV5Wt0kqLJGwdHAZWU5DKRkEHzBFecOqRPK8KSI0sYBeMEFkDDK8w8sjegOmlQE3H+nozI97bqysVZWkUEMpwQQfMEV93XHNhEVEl5AhZFkUM4GUcZVhnqCN6AnKVD6dxlZXDFILqCVgpchHDEKuMk46AZFcqdoumnGL62Oeg7xc7+7rQFipXLqWqw2yGS4lSJBtzOwUZ9MnqfdUbpnG9lcyCKG5iaQ+yhJVm/lVwC3yzQE5SuDV9ft7NQ1zNHCrHCl2CgkDOBnqcV4aTxbaXbFLe5hlcDJRXBbHry9cb0BLUrg1fXrezUPczRwqdhzsBzH0UdWPuGa59I4utLtilvcRu43MeeV8evdthse/FAS9K4L/AF63t3jjmmjjeU4jVmALnIGFHmcsB8676AUqB1DjywgcxyXUQdfaAJbk/n5QeT+rFS1hqEc6CSGRJY26OjBgfgRtQHRSozWuJ7Wyx9puI4i3shmHM38qDxH5CvjRuLLS8JW2uI5GAyUDYYD1KHDAe/FAS1K4LPX7eaV4Ipo3ljzzxqwLJg8p5h5bnFeGs8WWlmQtzcRxsdwhbLEeoQZYj5UBLUqO0biG3vFLWs0cwU4bkbJUnyZeqnY9R5V7Jq0TTNbiRDMqh2jz4ghOASPTcfUUB10rg1fXre0VWuZo4VY4UyMFBIGcDPniu+gFKUoDFtMvjDxLqTLay3WY8ckQjJGe4OT3jKMbY2ydxtXR24zc+nWL900GbgHumChk8D7ELkfSrLw9wbcQa3e38nd9xOhVMNls5hxlcbbRt5+lf3tb4NuNTggjtu75o5e8bnblGApG2x8zQEd2tcLPqVzZwRSd3KIrmWM9Bzxm3wCeqg56jocHyxUXp3aE91pmoWF8DHfwWs6sG2MoWJskD84/EB1HiG2caJfaTI+o21yAvdxQzo2+/NKYiMDzH3Z+tVftU7Lf3montuWO7UcuSeVZYzthyOhAJwfTKnbGAPPtG4b+32um2fP3ZkkwGxnDJZzMMjzGVAPuJri4C45ljMukaplLuJWWJ2P+VUKcAt+Jsbq34h7xvdNT0WWSbTnXl5bZ2aTJ3wbd4hy7b+J6iu03s6XVYQ8ZEd3FvFJ0yM55HI35c7g/hO/mcgU7j5McKWf8lqfrHn/nXbxtb3cMek6haw/aEtIgXiwTjnijHNyjf2QfEB4SAaluLeBbm60O20+Lu++jWBX5mwv3UfK2GxvuPSpub7fbJaLbwRTokIjmjMojbvAsYDI7KQVHKw9/N7qAg9N42tdV03UJYI+6m7iTv0YDmz3DqrFh7a4XAPXw7gVC9kGv3MOlxpFp09woeQ94kkCgkufJ3DbdOnlVg0vgWZU1O4dYo7i/jdVhRspHmNlAaTlHMzM2WIGM9KlOzDhqbTtPS2uOTnV3PgbmGGbmG+B60BT+wly02qMVKE3CkqcZUlpjgkbbdNquvaSx/dlwgODKEgB988iRf9yonsz4NuNPmv3uO7xcSiRORubbmlJ5thj21/Wp3jHR5bpLdIuXC3UEsvMcfdRPztjbdsqu1AUTsx4t+wWt5Y3pxJpxdgPN4uY7Jnr4yAP9agrl7Mu/h16+iujmaWBZnHo7d1Jyj3IJiv8ATVo13s0W51i31DIEarmdPzyREGLbzGeXOf8ARL60/wDw24XiD94ryfZ2i7t/F4893y+zjfxKnnQFO4B1IwalrPLZzXebgjEQjPJia49rvHXr5Yz7Jq79pIDaJcyd13bNAp5WChk3Q8pxtlc42ONqh+GuF9S068v544LaZbuYyLzXDIVAklYZAjbJIl+WKtXGGkT32ly26qizyxKCpbwq5Klhz43AwcHG+KAjuzSFf3JbNyjPcMM4GcEv51RuxXV2i091Gn3F0DcMS8axFRmOIYPO4bIxnYY3rS+DtDltNMhtZeXvY4mQ4OVyS2N8dNxVT7PeHNU0m2NuLa1lDSmQubllxzKi45e6OccmevnQHJI37w4qMNx4obKLnijO68/JGeYr0J5pc5/gX0qf7atOSTSZpWH3kBSSN/NW7xFOD1GQxH09BX1xHwRMNRTVdPaPvwvJLDKSqTJjl2cAlX5QBuMeFT5HPNxLoeoayi2s0cdja8waYiYTSSBTkKgVQqjIByfMA+WCBS+0jVXutC0qeXJkeReY+bMI3Un4ty5+dT2lsusa+l9a5SGyTu5WfwSPIRKAO79oDx4ywHsMKle0vs/lvLO1tbFY1W3cEB2KgIiFAAcHJpJwRc2utfvCx7swTjFzEz8pJY+IqMEE5Acfxcw6GgIjgRv3hr+oXNx4jaEwwKdxGO8dMqPI4jO/q7Gunt7gEVpBexnkuIJ1Ecg2YBlc4z6ZUH5H1NSdxwZc2Woy6jp3dyrcD7+2kYx5bIPNHJggHO+GHm3qMeWucJ3mtSwi+SO1s4W7wwrL3skz9PE4AVFwSNsnxN6ggCC7RbozX/D8jDBkdHI9C0ls2P1q4drOtyWelTywkrIeWMMOqiRwpIPkeUnB8iQaj+0Tg66u7vT7i0WJhaMXKu5jzh42CghTgfd46bVM3Okz6la3FrqMEUKSABTFKZTnPNzZKLgqyoRtvQHn2X6NHbaXaiMAGSJZXPmzyqHJJ88ZwPcBVO4Xn+w8SX9pCMW7x98Y19lZOSOTIHl7bjb8wHkKsHD9vqmnW62f2eC8WIcsUwn7nwfhEkbITlRt4SdgB766eB+BXtZ5768kSW9uT4ygPJGmQeRM7keFdz5Ko8iSBV+xC3F613qlziS5ebu1Zt+7XkVyEz7I8YXboFA9a0Vri0N4BzwfbRGVC8y973TcrkcvtFfCD/8AZqo6Vwbd6PczPpyx3FpOec2zyd08T7/5NypUrg43wcBR5ZP3o/C95JrJ1O4jigTue6EQl7184wDlUCgfP60BA8E3Hda5rcmM8is+PXlbmx88V09hFoLiK51Kb7y6mnZDI25ChUbAP4QS/QeSqPKpnhLgu4ttV1C7mEfc3OeTDZOOcEcy42yua5NB4QvdFmmFikd1ZTNziF5e6kibpszAqwxgep5R0xuBfjbxQmWflRCwDSvgDIjB3c+eBnf0rEY9Te01Oy1iR/u9QZ1lQkfdROwWINjyEXdP8UatH1qx1C+tJIJI4YBM6Rsqyl2S2z96S/KAzsvhCgYAJ3rl467Lre6spIrO2toZ8q0brGke6sMhnVc4Klh8cUBCftD/APo7X/8AZ/7b1q1ZhxpwRf6hpllA3c/aYWBlJkPK3IjIGDcu5YYJ26k1d9Fu713YXVvBCmMqY5zKS2ehBRcDGaAmKUpQClKUApSlAKUpQClKUApSlAKVHcSf+juMEj7mTcHBH3bdD5Gss4NvJG4Wu5Gkcvic85ZiwIC4wxORjFAbJSsq7NuN5ref90arlbhNoJWORKvkvP8AiJHst+IbHcbyc99PFba3LblmmSd+76sVxbwElQc9OdmA9RQGhUrKOy+5027+zyRSypfxrmZXlk5525CHLczESoWPOMbjlGwGRUb2vaDHZNZtbtOhnuCJP7RMeYEqSAC+F3Y+yBQG00rO+0XRI9P0W8FqZUy0b5M0rsG76JdndiwGNsZr20rhyK80izln71nS0DKyzSoctGGJbkYc26jrmgL9Ssj7D9FS6tBeTtM88c7BWM8uMKqYBTn5D7R6jzro7Nrh31vVwzuypIQqliQoMzdATgezQGqUqo8SMf3vpQDMAfteVBOGxCuMjocZ86ona/oMdk1o1u06Ge4Ik/tEx5gxUkAF8Lux9nFAbTSsw7U9Ej0/RpvsplTM0TZM0rnPMF2Z2LAYHTNdPZ3+7T9maG57y8MClkNzLIS5jBkzEzlQc83QbUBo1KUoBSlKAUpSgFKUoBSlKAUpSgFKUoBSlKAUpSgFKUoBSlKAUpSgI/iJSbS4ABYmGTAAySe7bYAdT7qyvhXS54+F7qFoJlmPegRmNw55+TGExzEb+nrWyUoCm9ofZ8mq2w5cJdRDMMvTB68jEb8hP907jzBhuzu/u7XTby4vLeeS5W4Zmj5CHk5YoI8qAPF7HtDIOCa0ulAZBqGgW9/qdjc6XBLGyTCW6l7mSGMIhVsMHVQZW3GFznJz613dt2nSzHT+5hll5Jyzd2jPyqOTc8oOPn6VqNKAp/a5avLpFzHEjyO3d4VFLMcTxnZVBJ2BNdHC0LJosCMjq62gUoVIYMI8Y5TvnI6VaKUBnPYRp8sGmsk0UkT9+55ZEZDgpHvhgDjrv7jUZYxSaNrV5cXEUzWl5llmijaQIxbnw4QEruXHT0PrjWaUBS7SU6jqUF1Gkq21rFKFkkjePvZp+VSESQBiqopy2MZOKg+2/TpZvsHcwyy8k5Zu7Rn5VHJueUHHzrUKUBRe2mykm0qSOGN5XMkeFjUudnyfCoJxgV1cE65EYrW2+z3KSpAis0lrJGoZI1DDvHUDOQenWrhSgFKUoBSlKAUpSgFKUoBSlKAUpSgFKUo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23326" y="4095929"/>
            <a:ext cx="4572000" cy="1477328"/>
          </a:xfrm>
          <a:prstGeom prst="rect">
            <a:avLst/>
          </a:prstGeom>
        </p:spPr>
        <p:txBody>
          <a:bodyPr>
            <a:spAutoFit/>
          </a:bodyPr>
          <a:lstStyle/>
          <a:p>
            <a:pPr>
              <a:defRPr/>
            </a:pPr>
            <a:r>
              <a:rPr lang="en-US" dirty="0" smtClean="0"/>
              <a:t>Research </a:t>
            </a:r>
            <a:r>
              <a:rPr lang="en-US" dirty="0"/>
              <a:t>Manager</a:t>
            </a:r>
            <a:br>
              <a:rPr lang="en-US" dirty="0"/>
            </a:br>
            <a:r>
              <a:rPr lang="en-US" dirty="0"/>
              <a:t>Finnish Meteorological Institute</a:t>
            </a:r>
            <a:br>
              <a:rPr lang="en-US" dirty="0"/>
            </a:br>
            <a:r>
              <a:rPr lang="en-US" dirty="0"/>
              <a:t>Helsinki</a:t>
            </a:r>
            <a:br>
              <a:rPr lang="en-US" dirty="0"/>
            </a:br>
            <a:r>
              <a:rPr lang="en-US" dirty="0"/>
              <a:t>Finland</a:t>
            </a:r>
          </a:p>
          <a:p>
            <a:endParaRPr lang="en-US" dirty="0"/>
          </a:p>
        </p:txBody>
      </p:sp>
      <p:pic>
        <p:nvPicPr>
          <p:cNvPr id="2050" name="Picture 2" descr="Pekka Janhu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93" y="2126883"/>
            <a:ext cx="1345321" cy="15145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082" y="2259781"/>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Users\laxmikanth-m\Desktop\omics-international.png"/>
          <p:cNvPicPr/>
          <p:nvPr/>
        </p:nvPicPr>
        <p:blipFill>
          <a:blip r:embed="rId5">
            <a:extLst>
              <a:ext uri="{28A0092B-C50C-407E-A947-70E740481C1C}">
                <a14:useLocalDpi xmlns:a14="http://schemas.microsoft.com/office/drawing/2010/main" val="0"/>
              </a:ext>
            </a:extLst>
          </a:blip>
          <a:srcRect/>
          <a:stretch>
            <a:fillRect/>
          </a:stretch>
        </p:blipFill>
        <p:spPr bwMode="auto">
          <a:xfrm>
            <a:off x="6129655" y="5748655"/>
            <a:ext cx="2861945" cy="956945"/>
          </a:xfrm>
          <a:prstGeom prst="rect">
            <a:avLst/>
          </a:prstGeom>
          <a:noFill/>
          <a:ln>
            <a:noFill/>
          </a:ln>
        </p:spPr>
      </p:pic>
    </p:spTree>
    <p:extLst>
      <p:ext uri="{BB962C8B-B14F-4D97-AF65-F5344CB8AC3E}">
        <p14:creationId xmlns:p14="http://schemas.microsoft.com/office/powerpoint/2010/main" val="2546301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ChangeArrowheads="1"/>
          </p:cNvSpPr>
          <p:nvPr/>
        </p:nvSpPr>
        <p:spPr bwMode="auto">
          <a:xfrm>
            <a:off x="76200" y="0"/>
            <a:ext cx="9067800" cy="762000"/>
          </a:xfrm>
          <a:prstGeom prst="rect">
            <a:avLst/>
          </a:prstGeom>
          <a:noFill/>
          <a:ln w="9525">
            <a:noFill/>
            <a:miter lim="800000"/>
            <a:headEnd/>
            <a:tailEnd/>
          </a:ln>
          <a:effectLst/>
        </p:spPr>
        <p:txBody>
          <a:bodyPr anchor="ctr"/>
          <a:lstStyle/>
          <a:p>
            <a:pPr algn="ctr" eaLnBrk="0" hangingPunct="0">
              <a:lnSpc>
                <a:spcPct val="85000"/>
              </a:lnSpc>
              <a:defRPr/>
            </a:pPr>
            <a:r>
              <a:rPr lang="en-US" dirty="0">
                <a:solidFill>
                  <a:srgbClr val="C00000"/>
                </a:solidFill>
                <a:effectLst>
                  <a:outerShdw blurRad="38100" dist="38100" dir="2700000" algn="tl">
                    <a:srgbClr val="000000">
                      <a:alpha val="43137"/>
                    </a:srgbClr>
                  </a:outerShdw>
                </a:effectLst>
                <a:latin typeface="Tahoma" pitchFamily="34" charset="0"/>
                <a:cs typeface="+mn-cs"/>
              </a:rPr>
              <a:t>Astrobiology Unites Disciplines to Study Life in the Universe</a:t>
            </a:r>
          </a:p>
        </p:txBody>
      </p:sp>
      <p:pic>
        <p:nvPicPr>
          <p:cNvPr id="11267"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45720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29" descr="BiogeoClock2006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85800"/>
            <a:ext cx="47244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1031"/>
          <p:cNvSpPr>
            <a:spLocks noChangeShapeType="1"/>
          </p:cNvSpPr>
          <p:nvPr/>
        </p:nvSpPr>
        <p:spPr bwMode="auto">
          <a:xfrm>
            <a:off x="3733800" y="5105400"/>
            <a:ext cx="1676400" cy="0"/>
          </a:xfrm>
          <a:prstGeom prst="line">
            <a:avLst/>
          </a:prstGeom>
          <a:noFill/>
          <a:ln w="57150">
            <a:solidFill>
              <a:srgbClr val="FFFF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70" name="Picture 1035" descr="SolarNebu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3886200"/>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1036"/>
          <p:cNvSpPr>
            <a:spLocks noChangeArrowheads="1"/>
          </p:cNvSpPr>
          <p:nvPr/>
        </p:nvSpPr>
        <p:spPr bwMode="auto">
          <a:xfrm>
            <a:off x="3670300" y="3048000"/>
            <a:ext cx="1905000" cy="1828800"/>
          </a:xfrm>
          <a:prstGeom prst="ellipse">
            <a:avLst/>
          </a:prstGeom>
          <a:solidFill>
            <a:srgbClr val="FFCC66"/>
          </a:solidFill>
          <a:ln w="9525">
            <a:solidFill>
              <a:srgbClr val="FF9900"/>
            </a:solidFill>
            <a:round/>
            <a:headEnd/>
            <a:tailEnd/>
          </a:ln>
        </p:spPr>
        <p:txBody>
          <a:bodyPr wrap="none" anchor="ctr"/>
          <a:lstStyle/>
          <a:p>
            <a:pPr algn="ctr" eaLnBrk="0" hangingPunct="0"/>
            <a:r>
              <a:rPr lang="en-US" sz="2000" b="1">
                <a:latin typeface="Tahoma" charset="0"/>
                <a:cs typeface="Arial" charset="0"/>
              </a:rPr>
              <a:t>Origins, </a:t>
            </a:r>
            <a:br>
              <a:rPr lang="en-US" sz="2000" b="1">
                <a:latin typeface="Tahoma" charset="0"/>
                <a:cs typeface="Arial" charset="0"/>
              </a:rPr>
            </a:br>
            <a:r>
              <a:rPr lang="en-US" sz="2000" b="1">
                <a:latin typeface="Tahoma" charset="0"/>
                <a:cs typeface="Arial" charset="0"/>
              </a:rPr>
              <a:t>Evolution,</a:t>
            </a:r>
            <a:br>
              <a:rPr lang="en-US" sz="2000" b="1">
                <a:latin typeface="Tahoma" charset="0"/>
                <a:cs typeface="Arial" charset="0"/>
              </a:rPr>
            </a:br>
            <a:r>
              <a:rPr lang="en-US" sz="2000" b="1">
                <a:latin typeface="Tahoma" charset="0"/>
                <a:cs typeface="Arial" charset="0"/>
              </a:rPr>
              <a:t>Distribution</a:t>
            </a:r>
          </a:p>
          <a:p>
            <a:pPr algn="ctr" eaLnBrk="0" hangingPunct="0"/>
            <a:r>
              <a:rPr lang="en-US" sz="2000" b="1">
                <a:latin typeface="Tahoma" charset="0"/>
                <a:cs typeface="Arial" charset="0"/>
              </a:rPr>
              <a:t>and Future</a:t>
            </a:r>
            <a:br>
              <a:rPr lang="en-US" sz="2000" b="1">
                <a:latin typeface="Tahoma" charset="0"/>
                <a:cs typeface="Arial" charset="0"/>
              </a:rPr>
            </a:br>
            <a:r>
              <a:rPr lang="en-US" sz="2000" b="1">
                <a:latin typeface="Tahoma" charset="0"/>
                <a:cs typeface="Arial" charset="0"/>
              </a:rPr>
              <a:t>of Life</a:t>
            </a:r>
          </a:p>
        </p:txBody>
      </p:sp>
      <p:sp>
        <p:nvSpPr>
          <p:cNvPr id="11272" name="Line 1037"/>
          <p:cNvSpPr>
            <a:spLocks noChangeShapeType="1"/>
          </p:cNvSpPr>
          <p:nvPr/>
        </p:nvSpPr>
        <p:spPr bwMode="auto">
          <a:xfrm>
            <a:off x="5867400" y="3581400"/>
            <a:ext cx="381000" cy="533400"/>
          </a:xfrm>
          <a:prstGeom prst="line">
            <a:avLst/>
          </a:prstGeom>
          <a:noFill/>
          <a:ln w="57150">
            <a:solidFill>
              <a:srgbClr val="FFFF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1038"/>
          <p:cNvSpPr>
            <a:spLocks noChangeShapeType="1"/>
          </p:cNvSpPr>
          <p:nvPr/>
        </p:nvSpPr>
        <p:spPr bwMode="auto">
          <a:xfrm flipV="1">
            <a:off x="2895600" y="3581400"/>
            <a:ext cx="381000" cy="533400"/>
          </a:xfrm>
          <a:prstGeom prst="line">
            <a:avLst/>
          </a:prstGeom>
          <a:noFill/>
          <a:ln w="57150">
            <a:solidFill>
              <a:srgbClr val="FFFF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8826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24900" cy="6863417"/>
          </a:xfrm>
          <a:prstGeom prst="rect">
            <a:avLst/>
          </a:prstGeom>
        </p:spPr>
        <p:txBody>
          <a:bodyPr wrap="square">
            <a:spAutoFit/>
          </a:bodyPr>
          <a:lstStyle/>
          <a:p>
            <a:pPr algn="just"/>
            <a:r>
              <a:rPr lang="en-US" sz="2200" dirty="0" smtClean="0">
                <a:solidFill>
                  <a:srgbClr val="00B050"/>
                </a:solidFill>
              </a:rPr>
              <a:t>While it is an emerging and developing field, the question of whether life exists elsewhere in the universe is a verifiable hypothesis and thus a valid line of scientific inquiry. Though once considered outside the mainstream of scientific inquiry, astrobiology has become a formalized field of study.</a:t>
            </a:r>
          </a:p>
          <a:p>
            <a:pPr algn="just"/>
            <a:endParaRPr lang="en-US" sz="2200" dirty="0" smtClean="0">
              <a:solidFill>
                <a:srgbClr val="00B050"/>
              </a:solidFill>
            </a:endParaRPr>
          </a:p>
          <a:p>
            <a:pPr algn="just"/>
            <a:r>
              <a:rPr lang="en-US" sz="2200" dirty="0" smtClean="0">
                <a:solidFill>
                  <a:srgbClr val="00B0F0"/>
                </a:solidFill>
              </a:rPr>
              <a:t>Earth </a:t>
            </a:r>
            <a:r>
              <a:rPr lang="en-US" sz="2200" dirty="0">
                <a:solidFill>
                  <a:srgbClr val="00B0F0"/>
                </a:solidFill>
              </a:rPr>
              <a:t>is the only place in the universe known to harbor </a:t>
            </a:r>
            <a:r>
              <a:rPr lang="en-US" sz="2200" dirty="0" err="1" smtClean="0">
                <a:solidFill>
                  <a:srgbClr val="00B0F0"/>
                </a:solidFill>
              </a:rPr>
              <a:t>life.However</a:t>
            </a:r>
            <a:r>
              <a:rPr lang="en-US" sz="2200" dirty="0">
                <a:solidFill>
                  <a:srgbClr val="00B0F0"/>
                </a:solidFill>
              </a:rPr>
              <a:t>, recent advances in planetary science have changed fundamental assumptions about the possibility of life in the universe, raising the estimates of habitable zones around other </a:t>
            </a:r>
            <a:r>
              <a:rPr lang="en-US" sz="2200" dirty="0" smtClean="0">
                <a:solidFill>
                  <a:srgbClr val="00B0F0"/>
                </a:solidFill>
              </a:rPr>
              <a:t>stars,</a:t>
            </a:r>
            <a:r>
              <a:rPr lang="en-US" sz="2200" dirty="0">
                <a:solidFill>
                  <a:srgbClr val="00B0F0"/>
                </a:solidFill>
              </a:rPr>
              <a:t> along with the discovery of hundreds of </a:t>
            </a:r>
            <a:r>
              <a:rPr lang="en-US" sz="2200" dirty="0" err="1">
                <a:solidFill>
                  <a:srgbClr val="00B0F0"/>
                </a:solidFill>
              </a:rPr>
              <a:t>extrasolar</a:t>
            </a:r>
            <a:r>
              <a:rPr lang="en-US" sz="2200" dirty="0">
                <a:solidFill>
                  <a:srgbClr val="00B0F0"/>
                </a:solidFill>
              </a:rPr>
              <a:t> planets and new insights into the extreme habitats here on Earth, suggesting that there may be many more habitable places in the universe than considered possible until very recently. </a:t>
            </a:r>
            <a:endParaRPr lang="en-US" sz="2200" dirty="0" smtClean="0">
              <a:solidFill>
                <a:srgbClr val="00B0F0"/>
              </a:solidFill>
            </a:endParaRPr>
          </a:p>
          <a:p>
            <a:pPr algn="just"/>
            <a:endParaRPr lang="en-US" sz="2200" dirty="0"/>
          </a:p>
          <a:p>
            <a:pPr algn="just"/>
            <a:r>
              <a:rPr lang="en-US" sz="2200" dirty="0" smtClean="0">
                <a:solidFill>
                  <a:srgbClr val="B41C56"/>
                </a:solidFill>
              </a:rPr>
              <a:t>On </a:t>
            </a:r>
            <a:r>
              <a:rPr lang="en-US" sz="2200" dirty="0">
                <a:solidFill>
                  <a:srgbClr val="B41C56"/>
                </a:solidFill>
              </a:rPr>
              <a:t>4 November 2013, astronomers reported, based on </a:t>
            </a:r>
            <a:r>
              <a:rPr lang="en-US" sz="2200" i="1" dirty="0" err="1">
                <a:solidFill>
                  <a:srgbClr val="B41C56"/>
                </a:solidFill>
              </a:rPr>
              <a:t>Kepler</a:t>
            </a:r>
            <a:r>
              <a:rPr lang="en-US" sz="2200" dirty="0" err="1">
                <a:solidFill>
                  <a:srgbClr val="B41C56"/>
                </a:solidFill>
              </a:rPr>
              <a:t>space</a:t>
            </a:r>
            <a:r>
              <a:rPr lang="en-US" sz="2200" dirty="0">
                <a:solidFill>
                  <a:srgbClr val="B41C56"/>
                </a:solidFill>
              </a:rPr>
              <a:t> mission data, that there could be as many as 40 billion Earth-sized planets orbiting in the habitable zones of sun-like stars and red dwarf stars within the Milky Way </a:t>
            </a:r>
            <a:r>
              <a:rPr lang="en-US" sz="2200" dirty="0" smtClean="0">
                <a:solidFill>
                  <a:srgbClr val="B41C56"/>
                </a:solidFill>
              </a:rPr>
              <a:t>Galaxy.11 </a:t>
            </a:r>
            <a:r>
              <a:rPr lang="en-US" sz="2200" dirty="0">
                <a:solidFill>
                  <a:srgbClr val="B41C56"/>
                </a:solidFill>
              </a:rPr>
              <a:t>billion of these estimated planets may be orbiting sun-like </a:t>
            </a:r>
            <a:r>
              <a:rPr lang="en-US" sz="2200" dirty="0" smtClean="0">
                <a:solidFill>
                  <a:srgbClr val="B41C56"/>
                </a:solidFill>
              </a:rPr>
              <a:t>stars.</a:t>
            </a:r>
          </a:p>
          <a:p>
            <a:pPr algn="just"/>
            <a:endParaRPr lang="en-US" sz="2200" dirty="0">
              <a:solidFill>
                <a:srgbClr val="0000CC"/>
              </a:solidFill>
            </a:endParaRPr>
          </a:p>
        </p:txBody>
      </p:sp>
    </p:spTree>
    <p:extLst>
      <p:ext uri="{BB962C8B-B14F-4D97-AF65-F5344CB8AC3E}">
        <p14:creationId xmlns:p14="http://schemas.microsoft.com/office/powerpoint/2010/main" val="4149963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71600" y="199070"/>
            <a:ext cx="49647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sz="3000" dirty="0" err="1" smtClean="0">
                <a:solidFill>
                  <a:schemeClr val="folHlink"/>
                </a:solidFill>
              </a:rPr>
              <a:t>The</a:t>
            </a:r>
            <a:r>
              <a:rPr lang="es-ES" sz="3000" dirty="0" smtClean="0">
                <a:solidFill>
                  <a:schemeClr val="folHlink"/>
                </a:solidFill>
              </a:rPr>
              <a:t> </a:t>
            </a:r>
            <a:r>
              <a:rPr lang="es-ES" sz="3000" dirty="0" err="1" smtClean="0">
                <a:solidFill>
                  <a:schemeClr val="folHlink"/>
                </a:solidFill>
              </a:rPr>
              <a:t>Origin</a:t>
            </a:r>
            <a:r>
              <a:rPr lang="es-ES" sz="3000" dirty="0" smtClean="0">
                <a:solidFill>
                  <a:schemeClr val="folHlink"/>
                </a:solidFill>
              </a:rPr>
              <a:t> of </a:t>
            </a:r>
            <a:r>
              <a:rPr lang="es-ES" sz="3000" dirty="0" err="1" smtClean="0">
                <a:solidFill>
                  <a:schemeClr val="folHlink"/>
                </a:solidFill>
              </a:rPr>
              <a:t>Life</a:t>
            </a:r>
            <a:r>
              <a:rPr lang="es-ES" sz="3000" dirty="0" smtClean="0">
                <a:solidFill>
                  <a:schemeClr val="folHlink"/>
                </a:solidFill>
              </a:rPr>
              <a:t> </a:t>
            </a:r>
            <a:r>
              <a:rPr lang="es-ES" sz="3000" dirty="0" err="1">
                <a:solidFill>
                  <a:schemeClr val="folHlink"/>
                </a:solidFill>
              </a:rPr>
              <a:t>o</a:t>
            </a:r>
            <a:r>
              <a:rPr lang="es-ES" sz="3000" dirty="0" err="1" smtClean="0">
                <a:solidFill>
                  <a:schemeClr val="folHlink"/>
                </a:solidFill>
              </a:rPr>
              <a:t>n</a:t>
            </a:r>
            <a:r>
              <a:rPr lang="es-ES" sz="3000" dirty="0" smtClean="0">
                <a:solidFill>
                  <a:schemeClr val="folHlink"/>
                </a:solidFill>
              </a:rPr>
              <a:t> </a:t>
            </a:r>
            <a:r>
              <a:rPr lang="es-ES" sz="3000" dirty="0" err="1" smtClean="0">
                <a:solidFill>
                  <a:schemeClr val="folHlink"/>
                </a:solidFill>
              </a:rPr>
              <a:t>Earth</a:t>
            </a:r>
            <a:endParaRPr lang="en-US" sz="3000" dirty="0">
              <a:solidFill>
                <a:schemeClr val="folHlink"/>
              </a:solidFill>
            </a:endParaRPr>
          </a:p>
        </p:txBody>
      </p:sp>
      <p:pic>
        <p:nvPicPr>
          <p:cNvPr id="6147" name="Picture 3" descr="Early_Earth_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68" y="838200"/>
            <a:ext cx="8748932" cy="259080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6337494" y="321531"/>
            <a:ext cx="22731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_tradnl" sz="2000" b="1" dirty="0"/>
              <a:t>4 </a:t>
            </a:r>
            <a:r>
              <a:rPr lang="es-ES_tradnl" sz="2000" b="1" dirty="0" err="1"/>
              <a:t>billion</a:t>
            </a:r>
            <a:r>
              <a:rPr lang="es-ES_tradnl" sz="2000" b="1" dirty="0"/>
              <a:t> </a:t>
            </a:r>
            <a:r>
              <a:rPr lang="es-ES_tradnl" sz="2000" b="1" dirty="0" err="1"/>
              <a:t>years</a:t>
            </a:r>
            <a:r>
              <a:rPr lang="es-ES_tradnl" sz="2000" b="1" dirty="0"/>
              <a:t> </a:t>
            </a:r>
            <a:r>
              <a:rPr lang="es-ES_tradnl" sz="2000" b="1" dirty="0" err="1"/>
              <a:t>ago</a:t>
            </a:r>
            <a:endParaRPr lang="es-ES" sz="2000" b="1" dirty="0"/>
          </a:p>
        </p:txBody>
      </p:sp>
      <p:sp>
        <p:nvSpPr>
          <p:cNvPr id="2" name="Rectangle 1"/>
          <p:cNvSpPr/>
          <p:nvPr/>
        </p:nvSpPr>
        <p:spPr>
          <a:xfrm>
            <a:off x="343486" y="3776001"/>
            <a:ext cx="8229599" cy="1107996"/>
          </a:xfrm>
          <a:prstGeom prst="rect">
            <a:avLst/>
          </a:prstGeom>
        </p:spPr>
        <p:txBody>
          <a:bodyPr wrap="square">
            <a:spAutoFit/>
          </a:bodyPr>
          <a:lstStyle/>
          <a:p>
            <a:pPr algn="just"/>
            <a:r>
              <a:rPr lang="en-US" sz="2200" dirty="0" smtClean="0">
                <a:solidFill>
                  <a:srgbClr val="0000CC"/>
                </a:solidFill>
              </a:rPr>
              <a:t>The nearest such planet may be 12 light-years away, according to the scientists.</a:t>
            </a:r>
          </a:p>
          <a:p>
            <a:pPr algn="just"/>
            <a:endParaRPr lang="en-US" sz="2200" dirty="0"/>
          </a:p>
        </p:txBody>
      </p:sp>
      <p:sp>
        <p:nvSpPr>
          <p:cNvPr id="3" name="Rectangle 2"/>
          <p:cNvSpPr/>
          <p:nvPr/>
        </p:nvSpPr>
        <p:spPr>
          <a:xfrm>
            <a:off x="343486" y="4883997"/>
            <a:ext cx="8500404" cy="1785104"/>
          </a:xfrm>
          <a:prstGeom prst="rect">
            <a:avLst/>
          </a:prstGeom>
        </p:spPr>
        <p:txBody>
          <a:bodyPr wrap="square">
            <a:spAutoFit/>
          </a:bodyPr>
          <a:lstStyle/>
          <a:p>
            <a:pPr algn="just"/>
            <a:r>
              <a:rPr lang="en-US" sz="2200" dirty="0" smtClean="0">
                <a:solidFill>
                  <a:schemeClr val="accent6">
                    <a:lumMod val="75000"/>
                  </a:schemeClr>
                </a:solidFill>
              </a:rPr>
              <a:t>A particular focus of current astrobiology research is the search for life on Mars due to its proximity to Earth and geological history. There is a growing body of evidence to suggest that Mars has previously had a considerable amount of water on its surface, water being considered an essential precursor to the development of carbon-based life</a:t>
            </a:r>
            <a:endParaRPr lang="en-US" sz="2200" dirty="0">
              <a:solidFill>
                <a:schemeClr val="accent6">
                  <a:lumMod val="75000"/>
                </a:schemeClr>
              </a:solidFill>
            </a:endParaRPr>
          </a:p>
        </p:txBody>
      </p:sp>
    </p:spTree>
    <p:extLst>
      <p:ext uri="{BB962C8B-B14F-4D97-AF65-F5344CB8AC3E}">
        <p14:creationId xmlns:p14="http://schemas.microsoft.com/office/powerpoint/2010/main" val="227145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a:solidFill>
                  <a:schemeClr val="folHlink"/>
                </a:solidFill>
              </a:rPr>
              <a:t>Our Solar System</a:t>
            </a:r>
            <a:endParaRPr lang="en-US" sz="5400">
              <a:solidFill>
                <a:schemeClr val="folHlink"/>
              </a:solidFill>
            </a:endParaRPr>
          </a:p>
        </p:txBody>
      </p:sp>
      <p:pic>
        <p:nvPicPr>
          <p:cNvPr id="9219" name="Picture 3" descr="terrestrial_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4594225"/>
            <a:ext cx="6126162" cy="21066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ll_solar_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3476625"/>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p:cNvSpPr>
            <a:spLocks noChangeArrowheads="1"/>
          </p:cNvSpPr>
          <p:nvPr/>
        </p:nvSpPr>
        <p:spPr bwMode="auto">
          <a:xfrm>
            <a:off x="533400" y="2438400"/>
            <a:ext cx="914400" cy="304800"/>
          </a:xfrm>
          <a:prstGeom prst="rect">
            <a:avLst/>
          </a:prstGeom>
          <a:noFill/>
          <a:ln w="127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Line 6"/>
          <p:cNvSpPr>
            <a:spLocks noChangeShapeType="1"/>
          </p:cNvSpPr>
          <p:nvPr/>
        </p:nvSpPr>
        <p:spPr bwMode="auto">
          <a:xfrm>
            <a:off x="533400" y="2743200"/>
            <a:ext cx="2286000" cy="396240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3" name="Line 7"/>
          <p:cNvSpPr>
            <a:spLocks noChangeShapeType="1"/>
          </p:cNvSpPr>
          <p:nvPr/>
        </p:nvSpPr>
        <p:spPr bwMode="auto">
          <a:xfrm>
            <a:off x="1447800" y="2438400"/>
            <a:ext cx="7467600" cy="213360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4" name="Text Box 8"/>
          <p:cNvSpPr txBox="1">
            <a:spLocks noChangeArrowheads="1"/>
          </p:cNvSpPr>
          <p:nvPr/>
        </p:nvSpPr>
        <p:spPr bwMode="auto">
          <a:xfrm>
            <a:off x="1295400" y="53340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Mercury</a:t>
            </a:r>
          </a:p>
        </p:txBody>
      </p:sp>
      <p:sp>
        <p:nvSpPr>
          <p:cNvPr id="9225" name="Text Box 9"/>
          <p:cNvSpPr txBox="1">
            <a:spLocks noChangeArrowheads="1"/>
          </p:cNvSpPr>
          <p:nvPr/>
        </p:nvSpPr>
        <p:spPr bwMode="auto">
          <a:xfrm>
            <a:off x="3810000" y="5287963"/>
            <a:ext cx="129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Venus</a:t>
            </a:r>
          </a:p>
        </p:txBody>
      </p:sp>
      <p:sp>
        <p:nvSpPr>
          <p:cNvPr id="9226" name="Text Box 10"/>
          <p:cNvSpPr txBox="1">
            <a:spLocks noChangeArrowheads="1"/>
          </p:cNvSpPr>
          <p:nvPr/>
        </p:nvSpPr>
        <p:spPr bwMode="auto">
          <a:xfrm>
            <a:off x="6019800" y="53340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rgbClr val="0000CC"/>
                </a:solidFill>
              </a:rPr>
              <a:t>Earth</a:t>
            </a:r>
          </a:p>
        </p:txBody>
      </p:sp>
      <p:sp>
        <p:nvSpPr>
          <p:cNvPr id="9227" name="Text Box 11"/>
          <p:cNvSpPr txBox="1">
            <a:spLocks noChangeArrowheads="1"/>
          </p:cNvSpPr>
          <p:nvPr/>
        </p:nvSpPr>
        <p:spPr bwMode="auto">
          <a:xfrm>
            <a:off x="7772400" y="53340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rgbClr val="FF0000"/>
                </a:solidFill>
              </a:rPr>
              <a:t>Mars</a:t>
            </a:r>
          </a:p>
        </p:txBody>
      </p:sp>
      <p:sp>
        <p:nvSpPr>
          <p:cNvPr id="9228" name="Text Box 12"/>
          <p:cNvSpPr txBox="1">
            <a:spLocks noChangeArrowheads="1"/>
          </p:cNvSpPr>
          <p:nvPr/>
        </p:nvSpPr>
        <p:spPr bwMode="auto">
          <a:xfrm>
            <a:off x="1981200" y="2011363"/>
            <a:ext cx="1524000" cy="5794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a:solidFill>
                  <a:srgbClr val="FF0000"/>
                </a:solidFill>
              </a:rPr>
              <a:t>Jupiter</a:t>
            </a:r>
          </a:p>
        </p:txBody>
      </p:sp>
      <p:sp>
        <p:nvSpPr>
          <p:cNvPr id="9230" name="Text Box 14"/>
          <p:cNvSpPr txBox="1">
            <a:spLocks noChangeArrowheads="1"/>
          </p:cNvSpPr>
          <p:nvPr/>
        </p:nvSpPr>
        <p:spPr bwMode="auto">
          <a:xfrm>
            <a:off x="4686300" y="2023086"/>
            <a:ext cx="1333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rgbClr val="002060"/>
                </a:solidFill>
              </a:rPr>
              <a:t>Saturn</a:t>
            </a:r>
          </a:p>
        </p:txBody>
      </p:sp>
      <p:sp>
        <p:nvSpPr>
          <p:cNvPr id="9231" name="Text Box 15"/>
          <p:cNvSpPr txBox="1">
            <a:spLocks noChangeArrowheads="1"/>
          </p:cNvSpPr>
          <p:nvPr/>
        </p:nvSpPr>
        <p:spPr bwMode="auto">
          <a:xfrm>
            <a:off x="6229057" y="1524000"/>
            <a:ext cx="1447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Uranus</a:t>
            </a:r>
          </a:p>
        </p:txBody>
      </p:sp>
      <p:sp>
        <p:nvSpPr>
          <p:cNvPr id="9232" name="Text Box 16"/>
          <p:cNvSpPr txBox="1">
            <a:spLocks noChangeArrowheads="1"/>
          </p:cNvSpPr>
          <p:nvPr/>
        </p:nvSpPr>
        <p:spPr bwMode="auto">
          <a:xfrm>
            <a:off x="6629400" y="26670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Neptune</a:t>
            </a:r>
          </a:p>
        </p:txBody>
      </p:sp>
      <p:sp>
        <p:nvSpPr>
          <p:cNvPr id="9233" name="Text Box 17"/>
          <p:cNvSpPr txBox="1">
            <a:spLocks noChangeArrowheads="1"/>
          </p:cNvSpPr>
          <p:nvPr/>
        </p:nvSpPr>
        <p:spPr bwMode="auto">
          <a:xfrm>
            <a:off x="7848600" y="15240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Pluto</a:t>
            </a:r>
          </a:p>
        </p:txBody>
      </p:sp>
      <p:sp>
        <p:nvSpPr>
          <p:cNvPr id="17" name="Text Box 16"/>
          <p:cNvSpPr txBox="1">
            <a:spLocks noChangeArrowheads="1"/>
          </p:cNvSpPr>
          <p:nvPr/>
        </p:nvSpPr>
        <p:spPr bwMode="auto">
          <a:xfrm>
            <a:off x="7315200" y="2990716"/>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a:solidFill>
                  <a:schemeClr val="bg1"/>
                </a:solidFill>
              </a:rPr>
              <a:t>Neptune</a:t>
            </a:r>
          </a:p>
        </p:txBody>
      </p:sp>
    </p:spTree>
    <p:extLst>
      <p:ext uri="{BB962C8B-B14F-4D97-AF65-F5344CB8AC3E}">
        <p14:creationId xmlns:p14="http://schemas.microsoft.com/office/powerpoint/2010/main" val="1438794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circle(in)">
                                      <p:cBhvr>
                                        <p:cTn id="7" dur="10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circle(in)">
                                      <p:cBhvr>
                                        <p:cTn id="12" dur="1000"/>
                                        <p:tgtEl>
                                          <p:spTgt spid="9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circle(in)">
                                      <p:cBhvr>
                                        <p:cTn id="17" dur="1000"/>
                                        <p:tgtEl>
                                          <p:spTgt spid="9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227"/>
                                        </p:tgtEl>
                                        <p:attrNameLst>
                                          <p:attrName>style.visibility</p:attrName>
                                        </p:attrNameLst>
                                      </p:cBhvr>
                                      <p:to>
                                        <p:strVal val="visible"/>
                                      </p:to>
                                    </p:set>
                                    <p:animEffect transition="in" filter="circle(in)">
                                      <p:cBhvr>
                                        <p:cTn id="22" dur="1000"/>
                                        <p:tgtEl>
                                          <p:spTgt spid="92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circle(in)">
                                      <p:cBhvr>
                                        <p:cTn id="27" dur="1000"/>
                                        <p:tgtEl>
                                          <p:spTgt spid="92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circle(in)">
                                      <p:cBhvr>
                                        <p:cTn id="32" dur="1000"/>
                                        <p:tgtEl>
                                          <p:spTgt spid="9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231"/>
                                        </p:tgtEl>
                                        <p:attrNameLst>
                                          <p:attrName>style.visibility</p:attrName>
                                        </p:attrNameLst>
                                      </p:cBhvr>
                                      <p:to>
                                        <p:strVal val="visible"/>
                                      </p:to>
                                    </p:set>
                                    <p:animEffect transition="in" filter="circle(in)">
                                      <p:cBhvr>
                                        <p:cTn id="37" dur="1000"/>
                                        <p:tgtEl>
                                          <p:spTgt spid="9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232"/>
                                        </p:tgtEl>
                                        <p:attrNameLst>
                                          <p:attrName>style.visibility</p:attrName>
                                        </p:attrNameLst>
                                      </p:cBhvr>
                                      <p:to>
                                        <p:strVal val="visible"/>
                                      </p:to>
                                    </p:set>
                                    <p:animEffect transition="in" filter="circle(in)">
                                      <p:cBhvr>
                                        <p:cTn id="42" dur="1000"/>
                                        <p:tgtEl>
                                          <p:spTgt spid="9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233"/>
                                        </p:tgtEl>
                                        <p:attrNameLst>
                                          <p:attrName>style.visibility</p:attrName>
                                        </p:attrNameLst>
                                      </p:cBhvr>
                                      <p:to>
                                        <p:strVal val="visible"/>
                                      </p:to>
                                    </p:set>
                                    <p:animEffect transition="in" filter="circle(in)">
                                      <p:cBhvr>
                                        <p:cTn id="47" dur="1000"/>
                                        <p:tgtEl>
                                          <p:spTgt spid="92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6" grpId="0"/>
      <p:bldP spid="9227" grpId="0"/>
      <p:bldP spid="9228" grpId="0"/>
      <p:bldP spid="9230" grpId="0"/>
      <p:bldP spid="9231" grpId="0"/>
      <p:bldP spid="9232" grpId="0"/>
      <p:bldP spid="923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rcury2_marine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venus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3147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rs_H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371600"/>
            <a:ext cx="2952750" cy="2952750"/>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dirty="0" err="1">
                <a:solidFill>
                  <a:schemeClr val="folHlink"/>
                </a:solidFill>
              </a:rPr>
              <a:t>The</a:t>
            </a:r>
            <a:r>
              <a:rPr lang="es-ES" sz="5400" dirty="0">
                <a:solidFill>
                  <a:schemeClr val="folHlink"/>
                </a:solidFill>
              </a:rPr>
              <a:t> </a:t>
            </a:r>
            <a:r>
              <a:rPr lang="es-ES" sz="5400" dirty="0" err="1" smtClean="0">
                <a:solidFill>
                  <a:schemeClr val="folHlink"/>
                </a:solidFill>
              </a:rPr>
              <a:t>Terrestrial</a:t>
            </a:r>
            <a:r>
              <a:rPr lang="es-ES" sz="5400" dirty="0" smtClean="0">
                <a:solidFill>
                  <a:schemeClr val="folHlink"/>
                </a:solidFill>
              </a:rPr>
              <a:t> </a:t>
            </a:r>
            <a:r>
              <a:rPr lang="es-ES" sz="5400" dirty="0" err="1" smtClean="0">
                <a:solidFill>
                  <a:schemeClr val="folHlink"/>
                </a:solidFill>
              </a:rPr>
              <a:t>Planets</a:t>
            </a:r>
            <a:endParaRPr lang="en-US" sz="5400" dirty="0">
              <a:solidFill>
                <a:schemeClr val="folHlink"/>
              </a:solidFill>
            </a:endParaRPr>
          </a:p>
        </p:txBody>
      </p:sp>
      <p:sp>
        <p:nvSpPr>
          <p:cNvPr id="10246" name="Text Box 6"/>
          <p:cNvSpPr txBox="1">
            <a:spLocks noChangeArrowheads="1"/>
          </p:cNvSpPr>
          <p:nvPr/>
        </p:nvSpPr>
        <p:spPr bwMode="auto">
          <a:xfrm>
            <a:off x="0" y="39624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p>
        </p:txBody>
      </p:sp>
      <p:sp>
        <p:nvSpPr>
          <p:cNvPr id="10247" name="Text Box 7"/>
          <p:cNvSpPr txBox="1">
            <a:spLocks noChangeArrowheads="1"/>
          </p:cNvSpPr>
          <p:nvPr/>
        </p:nvSpPr>
        <p:spPr bwMode="auto">
          <a:xfrm>
            <a:off x="76200" y="3733800"/>
            <a:ext cx="24384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300" dirty="0" err="1">
                <a:solidFill>
                  <a:srgbClr val="0000CC"/>
                </a:solidFill>
              </a:rPr>
              <a:t>Very</a:t>
            </a:r>
            <a:r>
              <a:rPr lang="es-ES" sz="2300" dirty="0">
                <a:solidFill>
                  <a:srgbClr val="0000CC"/>
                </a:solidFill>
              </a:rPr>
              <a:t> </a:t>
            </a:r>
            <a:r>
              <a:rPr lang="es-ES" sz="2300" dirty="0" err="1">
                <a:solidFill>
                  <a:srgbClr val="0000CC"/>
                </a:solidFill>
              </a:rPr>
              <a:t>near</a:t>
            </a:r>
            <a:r>
              <a:rPr lang="es-ES" sz="2300" dirty="0">
                <a:solidFill>
                  <a:srgbClr val="0000CC"/>
                </a:solidFill>
              </a:rPr>
              <a:t> </a:t>
            </a:r>
            <a:r>
              <a:rPr lang="es-ES" sz="2300" dirty="0" err="1">
                <a:solidFill>
                  <a:srgbClr val="0000CC"/>
                </a:solidFill>
              </a:rPr>
              <a:t>the</a:t>
            </a:r>
            <a:r>
              <a:rPr lang="es-ES" sz="2300" dirty="0">
                <a:solidFill>
                  <a:srgbClr val="0000CC"/>
                </a:solidFill>
              </a:rPr>
              <a:t> </a:t>
            </a:r>
            <a:r>
              <a:rPr lang="es-ES" sz="2300" dirty="0" err="1">
                <a:solidFill>
                  <a:srgbClr val="0000CC"/>
                </a:solidFill>
              </a:rPr>
              <a:t>Sun</a:t>
            </a:r>
            <a:endParaRPr lang="en-US" sz="2300" dirty="0">
              <a:solidFill>
                <a:srgbClr val="0000CC"/>
              </a:solidFill>
            </a:endParaRPr>
          </a:p>
        </p:txBody>
      </p:sp>
      <p:sp>
        <p:nvSpPr>
          <p:cNvPr id="10248" name="Text Box 8"/>
          <p:cNvSpPr txBox="1">
            <a:spLocks noChangeArrowheads="1"/>
          </p:cNvSpPr>
          <p:nvPr/>
        </p:nvSpPr>
        <p:spPr bwMode="auto">
          <a:xfrm>
            <a:off x="2590800" y="1905000"/>
            <a:ext cx="350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300" dirty="0" err="1">
                <a:solidFill>
                  <a:srgbClr val="0000CC"/>
                </a:solidFill>
              </a:rPr>
              <a:t>Very</a:t>
            </a:r>
            <a:r>
              <a:rPr lang="es-ES" sz="2300" dirty="0">
                <a:solidFill>
                  <a:srgbClr val="0000CC"/>
                </a:solidFill>
              </a:rPr>
              <a:t> </a:t>
            </a:r>
            <a:r>
              <a:rPr lang="es-ES" sz="2300" dirty="0" err="1">
                <a:solidFill>
                  <a:srgbClr val="0000CC"/>
                </a:solidFill>
              </a:rPr>
              <a:t>hot</a:t>
            </a:r>
            <a:r>
              <a:rPr lang="es-ES" sz="2300" dirty="0">
                <a:solidFill>
                  <a:srgbClr val="0000CC"/>
                </a:solidFill>
              </a:rPr>
              <a:t> </a:t>
            </a:r>
            <a:r>
              <a:rPr lang="es-ES" sz="2300" dirty="0" err="1">
                <a:solidFill>
                  <a:srgbClr val="0000CC"/>
                </a:solidFill>
              </a:rPr>
              <a:t>because</a:t>
            </a:r>
            <a:r>
              <a:rPr lang="es-ES" sz="2300" dirty="0">
                <a:solidFill>
                  <a:srgbClr val="0000CC"/>
                </a:solidFill>
              </a:rPr>
              <a:t> </a:t>
            </a:r>
            <a:r>
              <a:rPr lang="es-ES" sz="2300" dirty="0" err="1">
                <a:solidFill>
                  <a:srgbClr val="0000CC"/>
                </a:solidFill>
              </a:rPr>
              <a:t>its</a:t>
            </a:r>
            <a:r>
              <a:rPr lang="es-ES" sz="2300" dirty="0">
                <a:solidFill>
                  <a:srgbClr val="0000CC"/>
                </a:solidFill>
              </a:rPr>
              <a:t> </a:t>
            </a:r>
            <a:r>
              <a:rPr lang="es-ES" sz="2300" dirty="0" err="1">
                <a:solidFill>
                  <a:srgbClr val="0000CC"/>
                </a:solidFill>
              </a:rPr>
              <a:t>atmosphere</a:t>
            </a:r>
            <a:endParaRPr lang="en-US" sz="2300" dirty="0">
              <a:solidFill>
                <a:srgbClr val="0000CC"/>
              </a:solidFill>
            </a:endParaRPr>
          </a:p>
        </p:txBody>
      </p:sp>
      <p:sp>
        <p:nvSpPr>
          <p:cNvPr id="10249" name="Text Box 9"/>
          <p:cNvSpPr txBox="1">
            <a:spLocks noChangeArrowheads="1"/>
          </p:cNvSpPr>
          <p:nvPr/>
        </p:nvSpPr>
        <p:spPr bwMode="auto">
          <a:xfrm>
            <a:off x="6096000" y="4343400"/>
            <a:ext cx="3048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300" dirty="0">
                <a:solidFill>
                  <a:srgbClr val="0000CC"/>
                </a:solidFill>
              </a:rPr>
              <a:t>No </a:t>
            </a:r>
            <a:r>
              <a:rPr lang="es-ES" sz="2300" dirty="0" err="1">
                <a:solidFill>
                  <a:srgbClr val="0000CC"/>
                </a:solidFill>
              </a:rPr>
              <a:t>atmosphere</a:t>
            </a:r>
            <a:r>
              <a:rPr lang="es-ES" sz="2300" dirty="0">
                <a:solidFill>
                  <a:srgbClr val="0000CC"/>
                </a:solidFill>
              </a:rPr>
              <a:t>, </a:t>
            </a:r>
            <a:r>
              <a:rPr lang="es-ES" sz="2300" dirty="0" err="1">
                <a:solidFill>
                  <a:srgbClr val="0000CC"/>
                </a:solidFill>
              </a:rPr>
              <a:t>cold</a:t>
            </a:r>
            <a:r>
              <a:rPr lang="es-ES" sz="2300" dirty="0">
                <a:solidFill>
                  <a:srgbClr val="0000CC"/>
                </a:solidFill>
              </a:rPr>
              <a:t> </a:t>
            </a:r>
            <a:r>
              <a:rPr lang="es-ES" sz="2300" dirty="0" err="1">
                <a:solidFill>
                  <a:srgbClr val="0000CC"/>
                </a:solidFill>
              </a:rPr>
              <a:t>but</a:t>
            </a:r>
            <a:r>
              <a:rPr lang="es-ES" sz="2300" dirty="0">
                <a:solidFill>
                  <a:srgbClr val="0000CC"/>
                </a:solidFill>
              </a:rPr>
              <a:t>…</a:t>
            </a:r>
            <a:endParaRPr lang="en-US" sz="2300" dirty="0">
              <a:solidFill>
                <a:srgbClr val="0000CC"/>
              </a:solidFill>
            </a:endParaRPr>
          </a:p>
        </p:txBody>
      </p:sp>
      <p:sp>
        <p:nvSpPr>
          <p:cNvPr id="10250" name="Text Box 10"/>
          <p:cNvSpPr txBox="1">
            <a:spLocks noChangeArrowheads="1"/>
          </p:cNvSpPr>
          <p:nvPr/>
        </p:nvSpPr>
        <p:spPr bwMode="auto">
          <a:xfrm>
            <a:off x="533400" y="2133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2"/>
                </a:solidFill>
              </a:rPr>
              <a:t>Mercury</a:t>
            </a:r>
          </a:p>
        </p:txBody>
      </p:sp>
      <p:sp>
        <p:nvSpPr>
          <p:cNvPr id="10251" name="Text Box 11"/>
          <p:cNvSpPr txBox="1">
            <a:spLocks noChangeArrowheads="1"/>
          </p:cNvSpPr>
          <p:nvPr/>
        </p:nvSpPr>
        <p:spPr bwMode="auto">
          <a:xfrm>
            <a:off x="3429000" y="43434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2"/>
                </a:solidFill>
              </a:rPr>
              <a:t>Venus</a:t>
            </a:r>
          </a:p>
        </p:txBody>
      </p:sp>
      <p:sp>
        <p:nvSpPr>
          <p:cNvPr id="10252" name="Text Box 12"/>
          <p:cNvSpPr txBox="1">
            <a:spLocks noChangeArrowheads="1"/>
          </p:cNvSpPr>
          <p:nvPr/>
        </p:nvSpPr>
        <p:spPr bwMode="auto">
          <a:xfrm>
            <a:off x="7391400" y="2286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2"/>
                </a:solidFill>
              </a:rPr>
              <a:t>Mars</a:t>
            </a:r>
          </a:p>
        </p:txBody>
      </p:sp>
    </p:spTree>
    <p:extLst>
      <p:ext uri="{BB962C8B-B14F-4D97-AF65-F5344CB8AC3E}">
        <p14:creationId xmlns:p14="http://schemas.microsoft.com/office/powerpoint/2010/main" val="251123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76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dirty="0" err="1" smtClean="0">
                <a:solidFill>
                  <a:schemeClr val="folHlink"/>
                </a:solidFill>
              </a:rPr>
              <a:t>Mars</a:t>
            </a:r>
            <a:endParaRPr lang="en-US" sz="5400" dirty="0">
              <a:solidFill>
                <a:schemeClr val="folHlink"/>
              </a:solidFill>
            </a:endParaRPr>
          </a:p>
        </p:txBody>
      </p:sp>
      <p:pic>
        <p:nvPicPr>
          <p:cNvPr id="11267" name="Picture 3" descr="Mars_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3048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rs_terra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15118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7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a:solidFill>
                  <a:schemeClr val="folHlink"/>
                </a:solidFill>
              </a:rPr>
              <a:t>The life of the stars</a:t>
            </a:r>
            <a:endParaRPr lang="en-US" sz="5400">
              <a:solidFill>
                <a:schemeClr val="folHlink"/>
              </a:solidFill>
            </a:endParaRPr>
          </a:p>
        </p:txBody>
      </p:sp>
      <p:pic>
        <p:nvPicPr>
          <p:cNvPr id="51211" name="Picture 11" descr="Ring_neb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3822700"/>
            <a:ext cx="290195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Sun_So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14" name="Picture 14" descr="Betelgue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14600"/>
            <a:ext cx="2525713" cy="4044950"/>
          </a:xfrm>
          <a:prstGeom prst="rect">
            <a:avLst/>
          </a:prstGeom>
          <a:noFill/>
          <a:extLst>
            <a:ext uri="{909E8E84-426E-40DD-AFC4-6F175D3DCCD1}">
              <a14:hiddenFill xmlns:a14="http://schemas.microsoft.com/office/drawing/2010/main">
                <a:solidFill>
                  <a:srgbClr val="FFFFFF"/>
                </a:solidFill>
              </a14:hiddenFill>
            </a:ext>
          </a:extLst>
        </p:spPr>
      </p:pic>
      <p:sp>
        <p:nvSpPr>
          <p:cNvPr id="51215" name="Text Box 15"/>
          <p:cNvSpPr txBox="1">
            <a:spLocks noChangeArrowheads="1"/>
          </p:cNvSpPr>
          <p:nvPr/>
        </p:nvSpPr>
        <p:spPr bwMode="auto">
          <a:xfrm>
            <a:off x="304800" y="38862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sz="3200"/>
              <a:t>Yellow dwarf</a:t>
            </a:r>
          </a:p>
          <a:p>
            <a:pPr algn="ctr"/>
            <a:r>
              <a:rPr lang="es-ES_tradnl" sz="3200"/>
              <a:t>10 billion years</a:t>
            </a:r>
            <a:endParaRPr lang="es-ES" sz="3200"/>
          </a:p>
        </p:txBody>
      </p:sp>
      <p:sp>
        <p:nvSpPr>
          <p:cNvPr id="51216" name="Text Box 16"/>
          <p:cNvSpPr txBox="1">
            <a:spLocks noChangeArrowheads="1"/>
          </p:cNvSpPr>
          <p:nvPr/>
        </p:nvSpPr>
        <p:spPr bwMode="auto">
          <a:xfrm>
            <a:off x="3505200" y="18288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3200"/>
              <a:t>Red Giant</a:t>
            </a:r>
            <a:endParaRPr lang="es-ES" sz="3200"/>
          </a:p>
        </p:txBody>
      </p:sp>
      <p:sp>
        <p:nvSpPr>
          <p:cNvPr id="51217" name="Text Box 17"/>
          <p:cNvSpPr txBox="1">
            <a:spLocks noChangeArrowheads="1"/>
          </p:cNvSpPr>
          <p:nvPr/>
        </p:nvSpPr>
        <p:spPr bwMode="auto">
          <a:xfrm>
            <a:off x="6248400" y="26670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3200"/>
              <a:t>Panetary nebula and white dwarf</a:t>
            </a:r>
            <a:endParaRPr lang="es-ES" sz="3200"/>
          </a:p>
        </p:txBody>
      </p:sp>
    </p:spTree>
    <p:extLst>
      <p:ext uri="{BB962C8B-B14F-4D97-AF65-F5344CB8AC3E}">
        <p14:creationId xmlns:p14="http://schemas.microsoft.com/office/powerpoint/2010/main" val="1104914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nodeType="clickEffect">
                                  <p:stCondLst>
                                    <p:cond delay="0"/>
                                  </p:stCondLst>
                                  <p:childTnLst>
                                    <p:set>
                                      <p:cBhvr>
                                        <p:cTn id="14" dur="1" fill="hold">
                                          <p:stCondLst>
                                            <p:cond delay="0"/>
                                          </p:stCondLst>
                                        </p:cTn>
                                        <p:tgtEl>
                                          <p:spTgt spid="51214"/>
                                        </p:tgtEl>
                                        <p:attrNameLst>
                                          <p:attrName>style.visibility</p:attrName>
                                        </p:attrNameLst>
                                      </p:cBhvr>
                                      <p:to>
                                        <p:strVal val="visible"/>
                                      </p:to>
                                    </p:set>
                                    <p:animEffect transition="in" filter="fade">
                                      <p:cBhvr>
                                        <p:cTn id="15" dur="770" decel="100000"/>
                                        <p:tgtEl>
                                          <p:spTgt spid="51214"/>
                                        </p:tgtEl>
                                      </p:cBhvr>
                                    </p:animEffect>
                                    <p:animScale>
                                      <p:cBhvr>
                                        <p:cTn id="16" dur="770" decel="100000"/>
                                        <p:tgtEl>
                                          <p:spTgt spid="51214"/>
                                        </p:tgtEl>
                                      </p:cBhvr>
                                      <p:from x="10000" y="10000"/>
                                      <p:to x="200000" y="450000"/>
                                    </p:animScale>
                                    <p:animScale>
                                      <p:cBhvr>
                                        <p:cTn id="17" dur="1230" accel="100000" fill="hold">
                                          <p:stCondLst>
                                            <p:cond delay="770"/>
                                          </p:stCondLst>
                                        </p:cTn>
                                        <p:tgtEl>
                                          <p:spTgt spid="51214"/>
                                        </p:tgtEl>
                                      </p:cBhvr>
                                      <p:from x="200000" y="450000"/>
                                      <p:to x="100000" y="100000"/>
                                    </p:animScale>
                                    <p:set>
                                      <p:cBhvr>
                                        <p:cTn id="18" dur="770" fill="hold"/>
                                        <p:tgtEl>
                                          <p:spTgt spid="51214"/>
                                        </p:tgtEl>
                                        <p:attrNameLst>
                                          <p:attrName>ppt_x</p:attrName>
                                        </p:attrNameLst>
                                      </p:cBhvr>
                                      <p:to>
                                        <p:strVal val="(0.5)"/>
                                      </p:to>
                                    </p:set>
                                    <p:anim from="(0.5)" to="(#ppt_x)" calcmode="lin" valueType="num">
                                      <p:cBhvr>
                                        <p:cTn id="19" dur="1230" accel="100000" fill="hold">
                                          <p:stCondLst>
                                            <p:cond delay="770"/>
                                          </p:stCondLst>
                                        </p:cTn>
                                        <p:tgtEl>
                                          <p:spTgt spid="51214"/>
                                        </p:tgtEl>
                                        <p:attrNameLst>
                                          <p:attrName>ppt_x</p:attrName>
                                        </p:attrNameLst>
                                      </p:cBhvr>
                                    </p:anim>
                                    <p:set>
                                      <p:cBhvr>
                                        <p:cTn id="20" dur="770" fill="hold"/>
                                        <p:tgtEl>
                                          <p:spTgt spid="51214"/>
                                        </p:tgtEl>
                                        <p:attrNameLst>
                                          <p:attrName>ppt_y</p:attrName>
                                        </p:attrNameLst>
                                      </p:cBhvr>
                                      <p:to>
                                        <p:strVal val="(#ppt_y+0.4)"/>
                                      </p:to>
                                    </p:set>
                                    <p:anim from="(#ppt_y+0.4)" to="(#ppt_y)" calcmode="lin" valueType="num">
                                      <p:cBhvr>
                                        <p:cTn id="21" dur="1230" accel="100000" fill="hold">
                                          <p:stCondLst>
                                            <p:cond delay="770"/>
                                          </p:stCondLst>
                                        </p:cTn>
                                        <p:tgtEl>
                                          <p:spTgt spid="51214"/>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21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presetSubtype="0" fill="hold" nodeType="clickEffect">
                                  <p:stCondLst>
                                    <p:cond delay="0"/>
                                  </p:stCondLst>
                                  <p:childTnLst>
                                    <p:set>
                                      <p:cBhvr>
                                        <p:cTn id="29" dur="1" fill="hold">
                                          <p:stCondLst>
                                            <p:cond delay="0"/>
                                          </p:stCondLst>
                                        </p:cTn>
                                        <p:tgtEl>
                                          <p:spTgt spid="51211"/>
                                        </p:tgtEl>
                                        <p:attrNameLst>
                                          <p:attrName>style.visibility</p:attrName>
                                        </p:attrNameLst>
                                      </p:cBhvr>
                                      <p:to>
                                        <p:strVal val="visible"/>
                                      </p:to>
                                    </p:set>
                                    <p:animEffect transition="in" filter="fade">
                                      <p:cBhvr>
                                        <p:cTn id="30" dur="770" decel="100000"/>
                                        <p:tgtEl>
                                          <p:spTgt spid="51211"/>
                                        </p:tgtEl>
                                      </p:cBhvr>
                                    </p:animEffect>
                                    <p:animScale>
                                      <p:cBhvr>
                                        <p:cTn id="31" dur="770" decel="100000"/>
                                        <p:tgtEl>
                                          <p:spTgt spid="51211"/>
                                        </p:tgtEl>
                                      </p:cBhvr>
                                      <p:from x="10000" y="10000"/>
                                      <p:to x="200000" y="450000"/>
                                    </p:animScale>
                                    <p:animScale>
                                      <p:cBhvr>
                                        <p:cTn id="32" dur="1230" accel="100000" fill="hold">
                                          <p:stCondLst>
                                            <p:cond delay="770"/>
                                          </p:stCondLst>
                                        </p:cTn>
                                        <p:tgtEl>
                                          <p:spTgt spid="51211"/>
                                        </p:tgtEl>
                                      </p:cBhvr>
                                      <p:from x="200000" y="450000"/>
                                      <p:to x="100000" y="100000"/>
                                    </p:animScale>
                                    <p:set>
                                      <p:cBhvr>
                                        <p:cTn id="33" dur="770" fill="hold"/>
                                        <p:tgtEl>
                                          <p:spTgt spid="51211"/>
                                        </p:tgtEl>
                                        <p:attrNameLst>
                                          <p:attrName>ppt_x</p:attrName>
                                        </p:attrNameLst>
                                      </p:cBhvr>
                                      <p:to>
                                        <p:strVal val="(0.5)"/>
                                      </p:to>
                                    </p:set>
                                    <p:anim from="(0.5)" to="(#ppt_x)" calcmode="lin" valueType="num">
                                      <p:cBhvr>
                                        <p:cTn id="34" dur="1230" accel="100000" fill="hold">
                                          <p:stCondLst>
                                            <p:cond delay="770"/>
                                          </p:stCondLst>
                                        </p:cTn>
                                        <p:tgtEl>
                                          <p:spTgt spid="51211"/>
                                        </p:tgtEl>
                                        <p:attrNameLst>
                                          <p:attrName>ppt_x</p:attrName>
                                        </p:attrNameLst>
                                      </p:cBhvr>
                                    </p:anim>
                                    <p:set>
                                      <p:cBhvr>
                                        <p:cTn id="35" dur="770" fill="hold"/>
                                        <p:tgtEl>
                                          <p:spTgt spid="51211"/>
                                        </p:tgtEl>
                                        <p:attrNameLst>
                                          <p:attrName>ppt_y</p:attrName>
                                        </p:attrNameLst>
                                      </p:cBhvr>
                                      <p:to>
                                        <p:strVal val="(#ppt_y+0.4)"/>
                                      </p:to>
                                    </p:set>
                                    <p:anim from="(#ppt_y+0.4)" to="(#ppt_y)" calcmode="lin" valueType="num">
                                      <p:cBhvr>
                                        <p:cTn id="36" dur="1230" accel="100000" fill="hold">
                                          <p:stCondLst>
                                            <p:cond delay="770"/>
                                          </p:stCondLst>
                                        </p:cTn>
                                        <p:tgtEl>
                                          <p:spTgt spid="51211"/>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5" grpId="0"/>
      <p:bldP spid="51216" grpId="0"/>
      <p:bldP spid="512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a:solidFill>
                  <a:schemeClr val="folHlink"/>
                </a:solidFill>
              </a:rPr>
              <a:t>The life of the stars</a:t>
            </a:r>
            <a:endParaRPr lang="en-US" sz="5400">
              <a:solidFill>
                <a:schemeClr val="folHlink"/>
              </a:solidFill>
            </a:endParaRPr>
          </a:p>
        </p:txBody>
      </p:sp>
      <p:grpSp>
        <p:nvGrpSpPr>
          <p:cNvPr id="28690" name="Group 18"/>
          <p:cNvGrpSpPr>
            <a:grpSpLocks/>
          </p:cNvGrpSpPr>
          <p:nvPr/>
        </p:nvGrpSpPr>
        <p:grpSpPr bwMode="auto">
          <a:xfrm>
            <a:off x="228600" y="990600"/>
            <a:ext cx="4038600" cy="2774950"/>
            <a:chOff x="144" y="624"/>
            <a:chExt cx="2544" cy="1748"/>
          </a:xfrm>
        </p:grpSpPr>
        <p:pic>
          <p:nvPicPr>
            <p:cNvPr id="28683" name="Picture 11" descr="Pleia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624"/>
              <a:ext cx="2544" cy="1748"/>
            </a:xfrm>
            <a:prstGeom prst="rect">
              <a:avLst/>
            </a:prstGeom>
            <a:noFill/>
            <a:extLst>
              <a:ext uri="{909E8E84-426E-40DD-AFC4-6F175D3DCCD1}">
                <a14:hiddenFill xmlns:a14="http://schemas.microsoft.com/office/drawing/2010/main">
                  <a:solidFill>
                    <a:srgbClr val="FFFFFF"/>
                  </a:solidFill>
                </a14:hiddenFill>
              </a:ext>
            </a:extLst>
          </p:spPr>
        </p:pic>
        <p:sp>
          <p:nvSpPr>
            <p:cNvPr id="28688" name="Text Box 16"/>
            <p:cNvSpPr txBox="1">
              <a:spLocks noChangeArrowheads="1"/>
            </p:cNvSpPr>
            <p:nvPr/>
          </p:nvSpPr>
          <p:spPr bwMode="auto">
            <a:xfrm>
              <a:off x="1488" y="672"/>
              <a:ext cx="12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2800" b="1"/>
                <a:t>Blue giants</a:t>
              </a:r>
              <a:endParaRPr lang="es-ES" sz="2800" b="1"/>
            </a:p>
          </p:txBody>
        </p:sp>
      </p:grpSp>
      <p:pic>
        <p:nvPicPr>
          <p:cNvPr id="28680" name="Picture 8" descr="EtaCarinae_super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14600"/>
            <a:ext cx="3333750" cy="3343275"/>
          </a:xfrm>
          <a:prstGeom prst="rect">
            <a:avLst/>
          </a:prstGeom>
          <a:noFill/>
          <a:extLst>
            <a:ext uri="{909E8E84-426E-40DD-AFC4-6F175D3DCCD1}">
              <a14:hiddenFill xmlns:a14="http://schemas.microsoft.com/office/drawing/2010/main">
                <a:solidFill>
                  <a:srgbClr val="FFFFFF"/>
                </a:solidFill>
              </a14:hiddenFill>
            </a:ext>
          </a:extLst>
        </p:spPr>
      </p:pic>
      <p:sp>
        <p:nvSpPr>
          <p:cNvPr id="28691" name="Text Box 19"/>
          <p:cNvSpPr txBox="1">
            <a:spLocks noChangeArrowheads="1"/>
          </p:cNvSpPr>
          <p:nvPr/>
        </p:nvSpPr>
        <p:spPr bwMode="auto">
          <a:xfrm>
            <a:off x="3505200" y="52578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2800" b="1"/>
              <a:t>Supernova</a:t>
            </a:r>
            <a:endParaRPr lang="es-ES" sz="2800" b="1"/>
          </a:p>
        </p:txBody>
      </p:sp>
      <p:pic>
        <p:nvPicPr>
          <p:cNvPr id="28679" name="Picture 7" descr="crabneb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3" y="3352800"/>
            <a:ext cx="3487737" cy="3505200"/>
          </a:xfrm>
          <a:prstGeom prst="rect">
            <a:avLst/>
          </a:prstGeom>
          <a:noFill/>
          <a:extLst>
            <a:ext uri="{909E8E84-426E-40DD-AFC4-6F175D3DCCD1}">
              <a14:hiddenFill xmlns:a14="http://schemas.microsoft.com/office/drawing/2010/main">
                <a:solidFill>
                  <a:srgbClr val="FFFFFF"/>
                </a:solidFill>
              </a14:hiddenFill>
            </a:ext>
          </a:extLst>
        </p:spPr>
      </p:pic>
      <p:sp>
        <p:nvSpPr>
          <p:cNvPr id="28692" name="Text Box 20"/>
          <p:cNvSpPr txBox="1">
            <a:spLocks noChangeArrowheads="1"/>
          </p:cNvSpPr>
          <p:nvPr/>
        </p:nvSpPr>
        <p:spPr bwMode="auto">
          <a:xfrm>
            <a:off x="6019800" y="2590800"/>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b="1"/>
              <a:t>Supernova remmanent and neutron star</a:t>
            </a:r>
            <a:endParaRPr lang="es-ES" b="1"/>
          </a:p>
        </p:txBody>
      </p:sp>
      <p:sp>
        <p:nvSpPr>
          <p:cNvPr id="28693" name="Text Box 21"/>
          <p:cNvSpPr txBox="1">
            <a:spLocks noChangeArrowheads="1"/>
          </p:cNvSpPr>
          <p:nvPr/>
        </p:nvSpPr>
        <p:spPr bwMode="auto">
          <a:xfrm>
            <a:off x="4267200" y="106680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2800"/>
              <a:t>100 million years</a:t>
            </a:r>
            <a:endParaRPr lang="es-ES" sz="2800"/>
          </a:p>
        </p:txBody>
      </p:sp>
    </p:spTree>
    <p:extLst>
      <p:ext uri="{BB962C8B-B14F-4D97-AF65-F5344CB8AC3E}">
        <p14:creationId xmlns:p14="http://schemas.microsoft.com/office/powerpoint/2010/main" val="234480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animEffect transition="in" filter="fade">
                                      <p:cBhvr>
                                        <p:cTn id="11" dur="770" decel="100000"/>
                                        <p:tgtEl>
                                          <p:spTgt spid="28680"/>
                                        </p:tgtEl>
                                      </p:cBhvr>
                                    </p:animEffect>
                                    <p:animScale>
                                      <p:cBhvr>
                                        <p:cTn id="12" dur="770" decel="100000"/>
                                        <p:tgtEl>
                                          <p:spTgt spid="28680"/>
                                        </p:tgtEl>
                                      </p:cBhvr>
                                      <p:from x="10000" y="10000"/>
                                      <p:to x="200000" y="450000"/>
                                    </p:animScale>
                                    <p:animScale>
                                      <p:cBhvr>
                                        <p:cTn id="13" dur="1230" accel="100000" fill="hold">
                                          <p:stCondLst>
                                            <p:cond delay="770"/>
                                          </p:stCondLst>
                                        </p:cTn>
                                        <p:tgtEl>
                                          <p:spTgt spid="28680"/>
                                        </p:tgtEl>
                                      </p:cBhvr>
                                      <p:from x="200000" y="450000"/>
                                      <p:to x="100000" y="100000"/>
                                    </p:animScale>
                                    <p:set>
                                      <p:cBhvr>
                                        <p:cTn id="14" dur="770" fill="hold"/>
                                        <p:tgtEl>
                                          <p:spTgt spid="28680"/>
                                        </p:tgtEl>
                                        <p:attrNameLst>
                                          <p:attrName>ppt_x</p:attrName>
                                        </p:attrNameLst>
                                      </p:cBhvr>
                                      <p:to>
                                        <p:strVal val="(0.5)"/>
                                      </p:to>
                                    </p:set>
                                    <p:anim from="(0.5)" to="(#ppt_x)" calcmode="lin" valueType="num">
                                      <p:cBhvr>
                                        <p:cTn id="15" dur="1230" accel="100000" fill="hold">
                                          <p:stCondLst>
                                            <p:cond delay="770"/>
                                          </p:stCondLst>
                                        </p:cTn>
                                        <p:tgtEl>
                                          <p:spTgt spid="28680"/>
                                        </p:tgtEl>
                                        <p:attrNameLst>
                                          <p:attrName>ppt_x</p:attrName>
                                        </p:attrNameLst>
                                      </p:cBhvr>
                                    </p:anim>
                                    <p:set>
                                      <p:cBhvr>
                                        <p:cTn id="16" dur="770" fill="hold"/>
                                        <p:tgtEl>
                                          <p:spTgt spid="28680"/>
                                        </p:tgtEl>
                                        <p:attrNameLst>
                                          <p:attrName>ppt_y</p:attrName>
                                        </p:attrNameLst>
                                      </p:cBhvr>
                                      <p:to>
                                        <p:strVal val="(#ppt_y+0.4)"/>
                                      </p:to>
                                    </p:set>
                                    <p:anim from="(#ppt_y+0.4)" to="(#ppt_y)" calcmode="lin" valueType="num">
                                      <p:cBhvr>
                                        <p:cTn id="17" dur="1230" accel="100000" fill="hold">
                                          <p:stCondLst>
                                            <p:cond delay="770"/>
                                          </p:stCondLst>
                                        </p:cTn>
                                        <p:tgtEl>
                                          <p:spTgt spid="28680"/>
                                        </p:tgtEl>
                                        <p:attrNameLst>
                                          <p:attrName>ppt_y</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69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nodeType="clickEffect">
                                  <p:stCondLst>
                                    <p:cond delay="0"/>
                                  </p:stCondLst>
                                  <p:childTnLst>
                                    <p:set>
                                      <p:cBhvr>
                                        <p:cTn id="25" dur="1" fill="hold">
                                          <p:stCondLst>
                                            <p:cond delay="0"/>
                                          </p:stCondLst>
                                        </p:cTn>
                                        <p:tgtEl>
                                          <p:spTgt spid="28679"/>
                                        </p:tgtEl>
                                        <p:attrNameLst>
                                          <p:attrName>style.visibility</p:attrName>
                                        </p:attrNameLst>
                                      </p:cBhvr>
                                      <p:to>
                                        <p:strVal val="visible"/>
                                      </p:to>
                                    </p:set>
                                    <p:animEffect transition="in" filter="fade">
                                      <p:cBhvr>
                                        <p:cTn id="26" dur="770" decel="100000"/>
                                        <p:tgtEl>
                                          <p:spTgt spid="28679"/>
                                        </p:tgtEl>
                                      </p:cBhvr>
                                    </p:animEffect>
                                    <p:animScale>
                                      <p:cBhvr>
                                        <p:cTn id="27" dur="770" decel="100000"/>
                                        <p:tgtEl>
                                          <p:spTgt spid="28679"/>
                                        </p:tgtEl>
                                      </p:cBhvr>
                                      <p:from x="10000" y="10000"/>
                                      <p:to x="200000" y="450000"/>
                                    </p:animScale>
                                    <p:animScale>
                                      <p:cBhvr>
                                        <p:cTn id="28" dur="1230" accel="100000" fill="hold">
                                          <p:stCondLst>
                                            <p:cond delay="770"/>
                                          </p:stCondLst>
                                        </p:cTn>
                                        <p:tgtEl>
                                          <p:spTgt spid="28679"/>
                                        </p:tgtEl>
                                      </p:cBhvr>
                                      <p:from x="200000" y="450000"/>
                                      <p:to x="100000" y="100000"/>
                                    </p:animScale>
                                    <p:set>
                                      <p:cBhvr>
                                        <p:cTn id="29" dur="770" fill="hold"/>
                                        <p:tgtEl>
                                          <p:spTgt spid="28679"/>
                                        </p:tgtEl>
                                        <p:attrNameLst>
                                          <p:attrName>ppt_x</p:attrName>
                                        </p:attrNameLst>
                                      </p:cBhvr>
                                      <p:to>
                                        <p:strVal val="(0.5)"/>
                                      </p:to>
                                    </p:set>
                                    <p:anim from="(0.5)" to="(#ppt_x)" calcmode="lin" valueType="num">
                                      <p:cBhvr>
                                        <p:cTn id="30" dur="1230" accel="100000" fill="hold">
                                          <p:stCondLst>
                                            <p:cond delay="770"/>
                                          </p:stCondLst>
                                        </p:cTn>
                                        <p:tgtEl>
                                          <p:spTgt spid="28679"/>
                                        </p:tgtEl>
                                        <p:attrNameLst>
                                          <p:attrName>ppt_x</p:attrName>
                                        </p:attrNameLst>
                                      </p:cBhvr>
                                    </p:anim>
                                    <p:set>
                                      <p:cBhvr>
                                        <p:cTn id="31" dur="770" fill="hold"/>
                                        <p:tgtEl>
                                          <p:spTgt spid="28679"/>
                                        </p:tgtEl>
                                        <p:attrNameLst>
                                          <p:attrName>ppt_y</p:attrName>
                                        </p:attrNameLst>
                                      </p:cBhvr>
                                      <p:to>
                                        <p:strVal val="(#ppt_y+0.4)"/>
                                      </p:to>
                                    </p:set>
                                    <p:anim from="(#ppt_y+0.4)" to="(#ppt_y)" calcmode="lin" valueType="num">
                                      <p:cBhvr>
                                        <p:cTn id="32" dur="1230" accel="100000" fill="hold">
                                          <p:stCondLst>
                                            <p:cond delay="770"/>
                                          </p:stCondLst>
                                        </p:cTn>
                                        <p:tgtEl>
                                          <p:spTgt spid="28679"/>
                                        </p:tgtEl>
                                        <p:attrNameLst>
                                          <p:attrName>ppt_y</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28692" grpId="0"/>
      <p:bldP spid="286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152400"/>
            <a:ext cx="7772400" cy="1143000"/>
          </a:xfrm>
        </p:spPr>
        <p:txBody>
          <a:bodyPr/>
          <a:lstStyle/>
          <a:p>
            <a:pPr eaLnBrk="1" hangingPunct="1"/>
            <a:r>
              <a:rPr lang="en-US" sz="3400" b="1" dirty="0" smtClean="0">
                <a:solidFill>
                  <a:srgbClr val="CC0000"/>
                </a:solidFill>
                <a:latin typeface="Arial" charset="0"/>
              </a:rPr>
              <a:t>Multiple Different Search Types</a:t>
            </a:r>
            <a:br>
              <a:rPr lang="en-US" sz="3400" b="1" dirty="0" smtClean="0">
                <a:solidFill>
                  <a:srgbClr val="CC0000"/>
                </a:solidFill>
                <a:latin typeface="Arial" charset="0"/>
              </a:rPr>
            </a:br>
            <a:endParaRPr lang="en-US" sz="2000" b="1" dirty="0" smtClean="0">
              <a:solidFill>
                <a:srgbClr val="333333"/>
              </a:solidFill>
              <a:latin typeface="Arial" charset="0"/>
            </a:endParaRPr>
          </a:p>
        </p:txBody>
      </p:sp>
      <p:sp>
        <p:nvSpPr>
          <p:cNvPr id="11267" name="Rectangle 3"/>
          <p:cNvSpPr>
            <a:spLocks noChangeArrowheads="1"/>
          </p:cNvSpPr>
          <p:nvPr/>
        </p:nvSpPr>
        <p:spPr bwMode="auto">
          <a:xfrm>
            <a:off x="2797175" y="1795463"/>
            <a:ext cx="6499225" cy="3690937"/>
          </a:xfrm>
          <a:prstGeom prst="rect">
            <a:avLst/>
          </a:prstGeom>
          <a:noFill/>
          <a:ln w="12700">
            <a:noFill/>
            <a:miter lim="800000"/>
            <a:headEnd/>
            <a:tailEnd/>
          </a:ln>
          <a:effectLst/>
        </p:spPr>
        <p:txBody>
          <a:bodyPr>
            <a:spAutoFit/>
          </a:bodyPr>
          <a:lstStyle/>
          <a:p>
            <a:pPr eaLnBrk="0" hangingPunct="0">
              <a:spcBef>
                <a:spcPct val="50000"/>
              </a:spcBef>
              <a:defRPr/>
            </a:pPr>
            <a:r>
              <a:rPr lang="en-US" sz="2800" b="1" dirty="0">
                <a:effectLst>
                  <a:outerShdw blurRad="38100" dist="38100" dir="2700000" algn="tl">
                    <a:srgbClr val="C0C0C0"/>
                  </a:outerShdw>
                </a:effectLst>
                <a:latin typeface="Helvetica" charset="0"/>
                <a:cs typeface="Times New Roman" pitchFamily="18" charset="0"/>
              </a:rPr>
              <a:t>SETI Searches </a:t>
            </a:r>
          </a:p>
          <a:p>
            <a:pPr lvl="1" eaLnBrk="0" hangingPunct="0">
              <a:spcBef>
                <a:spcPct val="10000"/>
              </a:spcBef>
              <a:buSzPct val="100000"/>
              <a:buFont typeface="PressWriter Symbols" pitchFamily="2" charset="2"/>
              <a:buNone/>
              <a:defRPr/>
            </a:pPr>
            <a:r>
              <a:rPr lang="en-US" sz="2800" dirty="0">
                <a:latin typeface="Helvetica" charset="0"/>
                <a:cs typeface="Times New Roman" pitchFamily="18" charset="0"/>
              </a:rPr>
              <a:t>	</a:t>
            </a:r>
            <a:endParaRPr lang="en-US" sz="2800" b="1" dirty="0">
              <a:latin typeface="Helvetica" charset="0"/>
              <a:cs typeface="Times New Roman" pitchFamily="18" charset="0"/>
            </a:endParaRPr>
          </a:p>
          <a:p>
            <a:pPr eaLnBrk="0" hangingPunct="0">
              <a:spcBef>
                <a:spcPct val="10000"/>
              </a:spcBef>
              <a:buClr>
                <a:srgbClr val="FF0000"/>
              </a:buClr>
              <a:buSzPct val="100000"/>
              <a:buFont typeface="PressWriter Symbols" pitchFamily="2" charset="2"/>
              <a:buNone/>
              <a:defRPr/>
            </a:pPr>
            <a:r>
              <a:rPr lang="en-US" sz="2800" b="1" dirty="0">
                <a:effectLst>
                  <a:outerShdw blurRad="38100" dist="38100" dir="2700000" algn="tl">
                    <a:srgbClr val="C0C0C0"/>
                  </a:outerShdw>
                </a:effectLst>
                <a:latin typeface="Helvetica" charset="0"/>
                <a:cs typeface="Times New Roman" pitchFamily="18" charset="0"/>
              </a:rPr>
              <a:t>    </a:t>
            </a:r>
          </a:p>
          <a:p>
            <a:pPr eaLnBrk="0" hangingPunct="0">
              <a:spcBef>
                <a:spcPct val="10000"/>
              </a:spcBef>
              <a:buClr>
                <a:srgbClr val="FF0000"/>
              </a:buClr>
              <a:buSzPct val="100000"/>
              <a:buFont typeface="PressWriter Symbols" pitchFamily="2" charset="2"/>
              <a:buNone/>
              <a:defRPr/>
            </a:pPr>
            <a:r>
              <a:rPr lang="en-US" sz="2800" b="1" dirty="0" err="1">
                <a:effectLst>
                  <a:outerShdw blurRad="38100" dist="38100" dir="2700000" algn="tl">
                    <a:srgbClr val="C0C0C0"/>
                  </a:outerShdw>
                </a:effectLst>
                <a:latin typeface="Helvetica" charset="0"/>
                <a:cs typeface="Times New Roman" pitchFamily="18" charset="0"/>
              </a:rPr>
              <a:t>Extrasolar</a:t>
            </a:r>
            <a:r>
              <a:rPr lang="en-US" sz="2800" b="1" dirty="0">
                <a:effectLst>
                  <a:outerShdw blurRad="38100" dist="38100" dir="2700000" algn="tl">
                    <a:srgbClr val="C0C0C0"/>
                  </a:outerShdw>
                </a:effectLst>
                <a:latin typeface="Helvetica" charset="0"/>
                <a:cs typeface="Times New Roman" pitchFamily="18" charset="0"/>
              </a:rPr>
              <a:t>/Habitable Planets  </a:t>
            </a:r>
          </a:p>
          <a:p>
            <a:pPr eaLnBrk="0" hangingPunct="0">
              <a:spcBef>
                <a:spcPct val="10000"/>
              </a:spcBef>
              <a:buClr>
                <a:srgbClr val="FF0000"/>
              </a:buClr>
              <a:buSzPct val="100000"/>
              <a:buFont typeface="PressWriter Symbols" pitchFamily="2" charset="2"/>
              <a:buNone/>
              <a:defRPr/>
            </a:pPr>
            <a:endParaRPr lang="en-US" sz="2800" b="1" dirty="0">
              <a:effectLst>
                <a:outerShdw blurRad="38100" dist="38100" dir="2700000" algn="tl">
                  <a:srgbClr val="C0C0C0"/>
                </a:outerShdw>
              </a:effectLst>
              <a:latin typeface="Helvetica" charset="0"/>
              <a:cs typeface="Times New Roman" pitchFamily="18" charset="0"/>
            </a:endParaRPr>
          </a:p>
          <a:p>
            <a:pPr eaLnBrk="0" hangingPunct="0">
              <a:spcBef>
                <a:spcPct val="10000"/>
              </a:spcBef>
              <a:buClr>
                <a:srgbClr val="FF0000"/>
              </a:buClr>
              <a:buSzPct val="100000"/>
              <a:buFont typeface="PressWriter Symbols" pitchFamily="2" charset="2"/>
              <a:buNone/>
              <a:defRPr/>
            </a:pPr>
            <a:r>
              <a:rPr lang="en-US" sz="2800" b="1" dirty="0">
                <a:effectLst>
                  <a:outerShdw blurRad="38100" dist="38100" dir="2700000" algn="tl">
                    <a:srgbClr val="C0C0C0"/>
                  </a:outerShdw>
                </a:effectLst>
                <a:latin typeface="Helvetica" charset="0"/>
                <a:cs typeface="Times New Roman" pitchFamily="18" charset="0"/>
              </a:rPr>
              <a:t> 	</a:t>
            </a:r>
            <a:endParaRPr lang="en-US" sz="2800" b="1" dirty="0">
              <a:latin typeface="Helvetica" charset="0"/>
              <a:cs typeface="Times New Roman" pitchFamily="18" charset="0"/>
            </a:endParaRPr>
          </a:p>
          <a:p>
            <a:pPr eaLnBrk="0" hangingPunct="0">
              <a:spcBef>
                <a:spcPct val="25000"/>
              </a:spcBef>
              <a:buClr>
                <a:srgbClr val="FF0000"/>
              </a:buClr>
              <a:buSzPct val="100000"/>
              <a:buFont typeface="Wingdings" pitchFamily="2" charset="2"/>
              <a:buNone/>
              <a:defRPr/>
            </a:pPr>
            <a:r>
              <a:rPr lang="en-US" sz="2800" b="1" dirty="0">
                <a:effectLst>
                  <a:outerShdw blurRad="38100" dist="38100" dir="2700000" algn="tl">
                    <a:srgbClr val="C0C0C0"/>
                  </a:outerShdw>
                </a:effectLst>
                <a:latin typeface="Helvetica" charset="0"/>
                <a:cs typeface="Times New Roman" pitchFamily="18" charset="0"/>
              </a:rPr>
              <a:t>Exobiology in the Solar System</a:t>
            </a:r>
            <a:r>
              <a:rPr lang="en-US" sz="2800" b="1" dirty="0">
                <a:solidFill>
                  <a:srgbClr val="3333FF"/>
                </a:solidFill>
                <a:effectLst>
                  <a:outerShdw blurRad="38100" dist="38100" dir="2700000" algn="tl">
                    <a:srgbClr val="C0C0C0"/>
                  </a:outerShdw>
                </a:effectLst>
                <a:latin typeface="Helvetica" charset="0"/>
                <a:cs typeface="Times New Roman" pitchFamily="18" charset="0"/>
              </a:rPr>
              <a:t> 	</a:t>
            </a:r>
          </a:p>
          <a:p>
            <a:pPr eaLnBrk="0" hangingPunct="0">
              <a:lnSpc>
                <a:spcPct val="95000"/>
              </a:lnSpc>
              <a:buClr>
                <a:srgbClr val="FF0000"/>
              </a:buClr>
              <a:buSzPct val="100000"/>
              <a:buFont typeface="PressWriter Symbols" pitchFamily="2" charset="2"/>
              <a:buNone/>
              <a:defRPr/>
            </a:pPr>
            <a:r>
              <a:rPr lang="en-US" sz="2000" b="1" i="1" dirty="0">
                <a:latin typeface="Helvetica" charset="0"/>
                <a:cs typeface="Times New Roman" pitchFamily="18" charset="0"/>
              </a:rPr>
              <a:t>      	</a:t>
            </a:r>
            <a:endParaRPr lang="en-US" dirty="0">
              <a:latin typeface="Times" charset="0"/>
              <a:cs typeface="Times New Roman" pitchFamily="18" charset="0"/>
            </a:endParaRPr>
          </a:p>
        </p:txBody>
      </p:sp>
      <p:pic>
        <p:nvPicPr>
          <p:cNvPr id="11269" name="Picture 5"/>
          <p:cNvPicPr>
            <a:picLocks noChangeAspect="1" noChangeArrowheads="1"/>
          </p:cNvPicPr>
          <p:nvPr/>
        </p:nvPicPr>
        <p:blipFill>
          <a:blip r:embed="rId3"/>
          <a:srcRect/>
          <a:stretch>
            <a:fillRect/>
          </a:stretch>
        </p:blipFill>
        <p:spPr bwMode="auto">
          <a:xfrm>
            <a:off x="762000" y="2971800"/>
            <a:ext cx="1511300" cy="1066800"/>
          </a:xfrm>
          <a:prstGeom prst="rect">
            <a:avLst/>
          </a:prstGeom>
          <a:noFill/>
          <a:ln w="12700">
            <a:noFill/>
            <a:miter lim="800000"/>
            <a:headEnd/>
            <a:tailEnd/>
          </a:ln>
          <a:effectLst>
            <a:outerShdw dist="107763" dir="2700000" algn="ctr" rotWithShape="0">
              <a:schemeClr val="bg2"/>
            </a:outerShdw>
          </a:effectLst>
        </p:spPr>
      </p:pic>
      <p:pic>
        <p:nvPicPr>
          <p:cNvPr id="11270" name="Picture 6"/>
          <p:cNvPicPr>
            <a:picLocks noChangeAspect="1" noChangeArrowheads="1"/>
          </p:cNvPicPr>
          <p:nvPr/>
        </p:nvPicPr>
        <p:blipFill>
          <a:blip r:embed="rId4"/>
          <a:srcRect/>
          <a:stretch>
            <a:fillRect/>
          </a:stretch>
        </p:blipFill>
        <p:spPr bwMode="auto">
          <a:xfrm>
            <a:off x="304800" y="4495800"/>
            <a:ext cx="2311400" cy="1219200"/>
          </a:xfrm>
          <a:prstGeom prst="rect">
            <a:avLst/>
          </a:prstGeom>
          <a:noFill/>
          <a:ln w="12700">
            <a:noFill/>
            <a:miter lim="800000"/>
            <a:headEnd/>
            <a:tailEnd/>
          </a:ln>
          <a:effectLst>
            <a:outerShdw dist="107763" dir="2700000" algn="ctr" rotWithShape="0">
              <a:schemeClr val="bg2"/>
            </a:outerShdw>
          </a:effectLst>
        </p:spPr>
      </p:pic>
      <p:pic>
        <p:nvPicPr>
          <p:cNvPr id="13318" name="Picture 12" descr="SETI ATA-gregor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1600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95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76200"/>
            <a:ext cx="7772400" cy="1143000"/>
          </a:xfrm>
        </p:spPr>
        <p:txBody>
          <a:bodyPr>
            <a:normAutofit fontScale="90000"/>
          </a:bodyPr>
          <a:lstStyle/>
          <a:p>
            <a:pPr eaLnBrk="1" hangingPunct="1"/>
            <a:r>
              <a:rPr lang="en-US" sz="3400" smtClean="0">
                <a:latin typeface="Arial" charset="0"/>
              </a:rPr>
              <a:t/>
            </a:r>
            <a:br>
              <a:rPr lang="en-US" sz="3400" smtClean="0">
                <a:latin typeface="Arial" charset="0"/>
              </a:rPr>
            </a:br>
            <a:r>
              <a:rPr lang="en-US" sz="3400" smtClean="0">
                <a:latin typeface="Arial" charset="0"/>
              </a:rPr>
              <a:t> Multiple Different Search Types</a:t>
            </a:r>
            <a:r>
              <a:rPr lang="en-US" sz="3400" smtClean="0"/>
              <a:t/>
            </a:r>
            <a:br>
              <a:rPr lang="en-US" sz="3400" smtClean="0"/>
            </a:br>
            <a:endParaRPr lang="en-US" b="1" i="1" smtClean="0">
              <a:solidFill>
                <a:srgbClr val="CC0000"/>
              </a:solidFill>
              <a:latin typeface="Helvetica" charset="0"/>
            </a:endParaRPr>
          </a:p>
        </p:txBody>
      </p:sp>
      <p:sp>
        <p:nvSpPr>
          <p:cNvPr id="11267" name="Rectangle 3"/>
          <p:cNvSpPr>
            <a:spLocks noChangeArrowheads="1"/>
          </p:cNvSpPr>
          <p:nvPr/>
        </p:nvSpPr>
        <p:spPr bwMode="auto">
          <a:xfrm>
            <a:off x="2111375" y="1066800"/>
            <a:ext cx="7032625" cy="5219700"/>
          </a:xfrm>
          <a:prstGeom prst="rect">
            <a:avLst/>
          </a:prstGeom>
          <a:noFill/>
          <a:ln w="12700">
            <a:noFill/>
            <a:miter lim="800000"/>
            <a:headEnd/>
            <a:tailEnd/>
          </a:ln>
          <a:effectLst/>
        </p:spPr>
        <p:txBody>
          <a:bodyPr>
            <a:spAutoFit/>
          </a:bodyPr>
          <a:lstStyle/>
          <a:p>
            <a:pPr eaLnBrk="0" hangingPunct="0">
              <a:spcBef>
                <a:spcPct val="50000"/>
              </a:spcBef>
              <a:defRPr/>
            </a:pPr>
            <a:r>
              <a:rPr lang="en-US" b="1">
                <a:solidFill>
                  <a:srgbClr val="3333FF"/>
                </a:solidFill>
                <a:effectLst>
                  <a:outerShdw blurRad="38100" dist="38100" dir="2700000" algn="tl">
                    <a:srgbClr val="C0C0C0"/>
                  </a:outerShdw>
                </a:effectLst>
                <a:latin typeface="Helvetica" charset="0"/>
                <a:cs typeface="Times New Roman" pitchFamily="18" charset="0"/>
              </a:rPr>
              <a:t>   </a:t>
            </a:r>
            <a:r>
              <a:rPr lang="en-US" sz="2800" b="1">
                <a:solidFill>
                  <a:srgbClr val="3333FF"/>
                </a:solidFill>
                <a:effectLst>
                  <a:outerShdw blurRad="38100" dist="38100" dir="2700000" algn="tl">
                    <a:srgbClr val="C0C0C0"/>
                  </a:outerShdw>
                </a:effectLst>
                <a:latin typeface="Arial" pitchFamily="34" charset="0"/>
                <a:cs typeface="Times New Roman" pitchFamily="18" charset="0"/>
              </a:rPr>
              <a:t>SETI Searches</a:t>
            </a:r>
            <a:r>
              <a:rPr lang="en-US" b="1">
                <a:solidFill>
                  <a:srgbClr val="3333FF"/>
                </a:solidFill>
                <a:effectLst>
                  <a:outerShdw blurRad="38100" dist="38100" dir="2700000" algn="tl">
                    <a:srgbClr val="C0C0C0"/>
                  </a:outerShdw>
                </a:effectLst>
                <a:latin typeface="Arial" pitchFamily="34" charset="0"/>
                <a:cs typeface="Times New Roman" pitchFamily="18" charset="0"/>
              </a:rPr>
              <a:t> </a:t>
            </a:r>
          </a:p>
          <a:p>
            <a:pPr lvl="1" eaLnBrk="0" hangingPunct="0">
              <a:spcBef>
                <a:spcPct val="10000"/>
              </a:spcBef>
              <a:buSzPct val="100000"/>
              <a:buFont typeface="PressWriter Symbols" pitchFamily="2" charset="2"/>
              <a:buNone/>
              <a:defRPr/>
            </a:pPr>
            <a:r>
              <a:rPr lang="en-US" sz="2000">
                <a:latin typeface="Arial" pitchFamily="34" charset="0"/>
                <a:cs typeface="Times New Roman" pitchFamily="18" charset="0"/>
              </a:rPr>
              <a:t>   </a:t>
            </a:r>
            <a:r>
              <a:rPr lang="en-US" sz="1800" b="1">
                <a:latin typeface="Arial" pitchFamily="34" charset="0"/>
                <a:cs typeface="Times New Roman" pitchFamily="18" charset="0"/>
              </a:rPr>
              <a:t>Radio-telescopes -   within Galaxy</a:t>
            </a:r>
          </a:p>
          <a:p>
            <a:pPr lvl="1" eaLnBrk="0" hangingPunct="0">
              <a:spcBef>
                <a:spcPct val="10000"/>
              </a:spcBef>
              <a:buSzPct val="100000"/>
              <a:buFont typeface="PressWriter Symbols" pitchFamily="2" charset="2"/>
              <a:buNone/>
              <a:defRPr/>
            </a:pPr>
            <a:r>
              <a:rPr lang="en-US" sz="1800" b="1">
                <a:latin typeface="Arial" pitchFamily="34" charset="0"/>
                <a:cs typeface="Times New Roman" pitchFamily="18" charset="0"/>
              </a:rPr>
              <a:t>   Discovery:  Intelligent Life</a:t>
            </a:r>
            <a:r>
              <a:rPr lang="en-US" sz="2000" b="1">
                <a:latin typeface="Arial" pitchFamily="34" charset="0"/>
                <a:cs typeface="Times New Roman" pitchFamily="18" charset="0"/>
              </a:rPr>
              <a:t> </a:t>
            </a:r>
          </a:p>
          <a:p>
            <a:pPr lvl="1" eaLnBrk="0" hangingPunct="0">
              <a:spcBef>
                <a:spcPct val="10000"/>
              </a:spcBef>
              <a:buSzPct val="100000"/>
              <a:buFont typeface="PressWriter Symbols" pitchFamily="2" charset="2"/>
              <a:buNone/>
              <a:defRPr/>
            </a:pPr>
            <a:r>
              <a:rPr lang="en-US" sz="1800" b="1">
                <a:latin typeface="Arial" pitchFamily="34" charset="0"/>
                <a:cs typeface="Times New Roman" pitchFamily="18" charset="0"/>
              </a:rPr>
              <a:t>   Unknown Biology or Chemistry</a:t>
            </a:r>
          </a:p>
          <a:p>
            <a:pPr lvl="1" eaLnBrk="0" hangingPunct="0">
              <a:spcBef>
                <a:spcPct val="10000"/>
              </a:spcBef>
              <a:buSzPct val="100000"/>
              <a:buFont typeface="PressWriter Symbols" pitchFamily="2" charset="2"/>
              <a:buNone/>
              <a:defRPr/>
            </a:pPr>
            <a:r>
              <a:rPr lang="en-US" sz="1800" b="1">
                <a:latin typeface="Arial" pitchFamily="34" charset="0"/>
                <a:cs typeface="Times New Roman" pitchFamily="18" charset="0"/>
              </a:rPr>
              <a:t>   Light Years Away </a:t>
            </a:r>
            <a:r>
              <a:rPr lang="en-US" sz="1800">
                <a:latin typeface="Arial" pitchFamily="34" charset="0"/>
                <a:cs typeface="Times New Roman" pitchFamily="18" charset="0"/>
              </a:rPr>
              <a:t>(still exist?)</a:t>
            </a:r>
          </a:p>
          <a:p>
            <a:pPr lvl="1" eaLnBrk="0" hangingPunct="0">
              <a:spcBef>
                <a:spcPct val="10000"/>
              </a:spcBef>
              <a:buSzPct val="100000"/>
              <a:buFont typeface="PressWriter Symbols" pitchFamily="2" charset="2"/>
              <a:buNone/>
              <a:defRPr/>
            </a:pPr>
            <a:r>
              <a:rPr lang="en-US" sz="1800" b="1">
                <a:latin typeface="Arial" pitchFamily="34" charset="0"/>
                <a:cs typeface="Times New Roman" pitchFamily="18" charset="0"/>
              </a:rPr>
              <a:t>   </a:t>
            </a:r>
            <a:r>
              <a:rPr lang="en-US" sz="1800" i="1">
                <a:latin typeface="Arial" pitchFamily="34" charset="0"/>
                <a:cs typeface="Times New Roman" pitchFamily="18" charset="0"/>
              </a:rPr>
              <a:t>Aliens</a:t>
            </a:r>
            <a:r>
              <a:rPr lang="en-US" sz="1800" b="1">
                <a:latin typeface="Arial" pitchFamily="34" charset="0"/>
                <a:cs typeface="Times New Roman" pitchFamily="18" charset="0"/>
              </a:rPr>
              <a:t> </a:t>
            </a:r>
            <a:r>
              <a:rPr lang="en-US" sz="1800">
                <a:latin typeface="Arial" pitchFamily="34" charset="0"/>
                <a:cs typeface="Times New Roman" pitchFamily="18" charset="0"/>
              </a:rPr>
              <a:t>???</a:t>
            </a:r>
          </a:p>
          <a:p>
            <a:pPr eaLnBrk="0" hangingPunct="0">
              <a:spcBef>
                <a:spcPct val="10000"/>
              </a:spcBef>
              <a:buClr>
                <a:srgbClr val="FF0000"/>
              </a:buClr>
              <a:buSzPct val="100000"/>
              <a:buFont typeface="PressWriter Symbols" pitchFamily="2" charset="2"/>
              <a:buNone/>
              <a:defRPr/>
            </a:pPr>
            <a:r>
              <a:rPr lang="en-US" b="1">
                <a:solidFill>
                  <a:srgbClr val="990000"/>
                </a:solidFill>
                <a:effectLst>
                  <a:outerShdw blurRad="38100" dist="38100" dir="2700000" algn="tl">
                    <a:srgbClr val="C0C0C0"/>
                  </a:outerShdw>
                </a:effectLst>
                <a:latin typeface="Arial" pitchFamily="34" charset="0"/>
                <a:cs typeface="Times New Roman" pitchFamily="18" charset="0"/>
              </a:rPr>
              <a:t>    </a:t>
            </a:r>
          </a:p>
          <a:p>
            <a:pPr eaLnBrk="0" hangingPunct="0">
              <a:spcBef>
                <a:spcPct val="10000"/>
              </a:spcBef>
              <a:buClr>
                <a:srgbClr val="FF0000"/>
              </a:buClr>
              <a:buSzPct val="100000"/>
              <a:buFont typeface="PressWriter Symbols" pitchFamily="2" charset="2"/>
              <a:buNone/>
              <a:defRPr/>
            </a:pPr>
            <a:endParaRPr lang="en-US" sz="1000" b="1">
              <a:solidFill>
                <a:srgbClr val="990000"/>
              </a:solidFill>
              <a:effectLst>
                <a:outerShdw blurRad="38100" dist="38100" dir="2700000" algn="tl">
                  <a:srgbClr val="C0C0C0"/>
                </a:outerShdw>
              </a:effectLst>
              <a:latin typeface="Arial" pitchFamily="34" charset="0"/>
              <a:cs typeface="Times New Roman" pitchFamily="18" charset="0"/>
            </a:endParaRPr>
          </a:p>
          <a:p>
            <a:pPr eaLnBrk="0" hangingPunct="0">
              <a:spcBef>
                <a:spcPct val="10000"/>
              </a:spcBef>
              <a:buClr>
                <a:srgbClr val="FF0000"/>
              </a:buClr>
              <a:buSzPct val="100000"/>
              <a:buFont typeface="PressWriter Symbols" pitchFamily="2" charset="2"/>
              <a:buNone/>
              <a:defRPr/>
            </a:pPr>
            <a:r>
              <a:rPr lang="en-US" sz="2800" b="1">
                <a:solidFill>
                  <a:srgbClr val="3333FF"/>
                </a:solidFill>
                <a:effectLst>
                  <a:outerShdw blurRad="38100" dist="38100" dir="2700000" algn="tl">
                    <a:srgbClr val="C0C0C0"/>
                  </a:outerShdw>
                </a:effectLst>
                <a:latin typeface="Arial" pitchFamily="34" charset="0"/>
                <a:cs typeface="Times New Roman" pitchFamily="18" charset="0"/>
              </a:rPr>
              <a:t>  Extrasolar/Habitable Planets</a:t>
            </a:r>
            <a:r>
              <a:rPr lang="en-US" sz="2800" b="1">
                <a:solidFill>
                  <a:srgbClr val="990000"/>
                </a:solidFill>
                <a:effectLst>
                  <a:outerShdw blurRad="38100" dist="38100" dir="2700000" algn="tl">
                    <a:srgbClr val="C0C0C0"/>
                  </a:outerShdw>
                </a:effectLst>
                <a:latin typeface="Arial" pitchFamily="34" charset="0"/>
                <a:cs typeface="Times New Roman" pitchFamily="18" charset="0"/>
              </a:rPr>
              <a:t>   	</a:t>
            </a:r>
          </a:p>
          <a:p>
            <a:pPr eaLnBrk="0" hangingPunct="0">
              <a:buClr>
                <a:srgbClr val="FF0000"/>
              </a:buClr>
              <a:buSzPct val="100000"/>
              <a:buFont typeface="PressWriter Symbols" pitchFamily="2" charset="2"/>
              <a:buNone/>
              <a:defRPr/>
            </a:pPr>
            <a:r>
              <a:rPr lang="en-US" sz="2800" b="1">
                <a:solidFill>
                  <a:srgbClr val="990000"/>
                </a:solidFill>
                <a:effectLst>
                  <a:outerShdw blurRad="38100" dist="38100" dir="2700000" algn="tl">
                    <a:srgbClr val="C0C0C0"/>
                  </a:outerShdw>
                </a:effectLst>
                <a:latin typeface="Arial" pitchFamily="34" charset="0"/>
                <a:cs typeface="Times New Roman" pitchFamily="18" charset="0"/>
              </a:rPr>
              <a:t>     </a:t>
            </a:r>
            <a:r>
              <a:rPr lang="en-US" sz="1800" b="1">
                <a:latin typeface="Arial" pitchFamily="34" charset="0"/>
                <a:cs typeface="Times New Roman" pitchFamily="18" charset="0"/>
              </a:rPr>
              <a:t>Telescopes -  within Galaxy</a:t>
            </a:r>
          </a:p>
          <a:p>
            <a:pPr eaLnBrk="0" hangingPunct="0">
              <a:spcBef>
                <a:spcPct val="10000"/>
              </a:spcBef>
              <a:buClr>
                <a:srgbClr val="FF0000"/>
              </a:buClr>
              <a:buSzPct val="100000"/>
              <a:buFont typeface="PressWriter Symbols" pitchFamily="2" charset="2"/>
              <a:buNone/>
              <a:defRPr/>
            </a:pPr>
            <a:r>
              <a:rPr lang="en-US" sz="1800" b="1">
                <a:latin typeface="Arial" pitchFamily="34" charset="0"/>
                <a:cs typeface="Times New Roman" pitchFamily="18" charset="0"/>
              </a:rPr>
              <a:t>         Discovery:  Other Solar Systems; </a:t>
            </a:r>
            <a:r>
              <a:rPr lang="en-US" sz="1800">
                <a:latin typeface="Arial" pitchFamily="34" charset="0"/>
                <a:cs typeface="Times New Roman" pitchFamily="18" charset="0"/>
              </a:rPr>
              <a:t>Terrestrial Planets? </a:t>
            </a:r>
          </a:p>
          <a:p>
            <a:pPr eaLnBrk="0" hangingPunct="0">
              <a:spcBef>
                <a:spcPct val="10000"/>
              </a:spcBef>
              <a:buClr>
                <a:srgbClr val="FF0000"/>
              </a:buClr>
              <a:buSzPct val="100000"/>
              <a:buFont typeface="PressWriter Symbols" pitchFamily="2" charset="2"/>
              <a:buNone/>
              <a:defRPr/>
            </a:pPr>
            <a:r>
              <a:rPr lang="en-US" sz="1800" b="1">
                <a:latin typeface="Arial" pitchFamily="34" charset="0"/>
                <a:cs typeface="Times New Roman" pitchFamily="18" charset="0"/>
              </a:rPr>
              <a:t>         Information on Atmospheres </a:t>
            </a:r>
            <a:r>
              <a:rPr lang="en-US" sz="1800">
                <a:latin typeface="Arial" pitchFamily="34" charset="0"/>
                <a:cs typeface="Times New Roman" pitchFamily="18" charset="0"/>
              </a:rPr>
              <a:t>(Compostion/Conditions?)</a:t>
            </a:r>
            <a:r>
              <a:rPr lang="en-US" sz="1800" b="1">
                <a:latin typeface="Arial" pitchFamily="34" charset="0"/>
                <a:cs typeface="Times New Roman" pitchFamily="18" charset="0"/>
              </a:rPr>
              <a:t> </a:t>
            </a:r>
          </a:p>
          <a:p>
            <a:pPr eaLnBrk="0" hangingPunct="0">
              <a:spcBef>
                <a:spcPct val="10000"/>
              </a:spcBef>
              <a:buClr>
                <a:srgbClr val="FF0000"/>
              </a:buClr>
              <a:buSzPct val="100000"/>
              <a:buFont typeface="PressWriter Symbols" pitchFamily="2" charset="2"/>
              <a:buNone/>
              <a:defRPr/>
            </a:pPr>
            <a:r>
              <a:rPr lang="en-US" sz="1800" b="1">
                <a:latin typeface="Arial" pitchFamily="34" charset="0"/>
                <a:cs typeface="Times New Roman" pitchFamily="18" charset="0"/>
              </a:rPr>
              <a:t>         Maybe Habitable?</a:t>
            </a:r>
          </a:p>
          <a:p>
            <a:pPr eaLnBrk="0" hangingPunct="0">
              <a:spcBef>
                <a:spcPct val="10000"/>
              </a:spcBef>
              <a:buClr>
                <a:srgbClr val="FF0000"/>
              </a:buClr>
              <a:buSzPct val="100000"/>
              <a:buFont typeface="PressWriter Symbols" pitchFamily="2" charset="2"/>
              <a:buNone/>
              <a:defRPr/>
            </a:pPr>
            <a:r>
              <a:rPr lang="en-US" sz="1800" b="1">
                <a:latin typeface="Arial" pitchFamily="34" charset="0"/>
                <a:cs typeface="Times New Roman" pitchFamily="18" charset="0"/>
              </a:rPr>
              <a:t>         </a:t>
            </a:r>
            <a:r>
              <a:rPr lang="en-US" sz="1800" i="1">
                <a:latin typeface="Arial" pitchFamily="34" charset="0"/>
                <a:cs typeface="Times New Roman" pitchFamily="18" charset="0"/>
              </a:rPr>
              <a:t>Life ???</a:t>
            </a:r>
          </a:p>
          <a:p>
            <a:pPr eaLnBrk="0" hangingPunct="0">
              <a:spcBef>
                <a:spcPct val="10000"/>
              </a:spcBef>
              <a:buClr>
                <a:srgbClr val="FF0000"/>
              </a:buClr>
              <a:buSzPct val="100000"/>
              <a:buFont typeface="PressWriter Symbols" pitchFamily="2" charset="2"/>
              <a:buNone/>
              <a:defRPr/>
            </a:pPr>
            <a:r>
              <a:rPr lang="en-US" sz="1800" b="1">
                <a:latin typeface="Helvetica" charset="0"/>
                <a:cs typeface="Times New Roman" pitchFamily="18" charset="0"/>
              </a:rPr>
              <a:t>	</a:t>
            </a:r>
            <a:endParaRPr lang="en-US" sz="1800" b="1">
              <a:solidFill>
                <a:srgbClr val="990000"/>
              </a:solidFill>
              <a:latin typeface="Helvetica" charset="0"/>
              <a:cs typeface="Times New Roman" pitchFamily="18" charset="0"/>
            </a:endParaRPr>
          </a:p>
          <a:p>
            <a:pPr eaLnBrk="0" hangingPunct="0">
              <a:spcBef>
                <a:spcPct val="10000"/>
              </a:spcBef>
              <a:buClr>
                <a:srgbClr val="FF0000"/>
              </a:buClr>
              <a:buSzPct val="100000"/>
              <a:buFont typeface="PressWriter Symbols" pitchFamily="2" charset="2"/>
              <a:buNone/>
              <a:defRPr/>
            </a:pPr>
            <a:endParaRPr lang="en-US" sz="900" b="1">
              <a:solidFill>
                <a:srgbClr val="990000"/>
              </a:solidFill>
              <a:latin typeface="Helvetica" charset="0"/>
              <a:cs typeface="Times New Roman" pitchFamily="18" charset="0"/>
            </a:endParaRPr>
          </a:p>
        </p:txBody>
      </p:sp>
      <p:pic>
        <p:nvPicPr>
          <p:cNvPr id="11269" name="Picture 5"/>
          <p:cNvPicPr>
            <a:picLocks noChangeAspect="1" noChangeArrowheads="1"/>
          </p:cNvPicPr>
          <p:nvPr/>
        </p:nvPicPr>
        <p:blipFill>
          <a:blip r:embed="rId3"/>
          <a:srcRect/>
          <a:stretch>
            <a:fillRect/>
          </a:stretch>
        </p:blipFill>
        <p:spPr bwMode="auto">
          <a:xfrm>
            <a:off x="152400" y="3886200"/>
            <a:ext cx="1816100" cy="1282700"/>
          </a:xfrm>
          <a:prstGeom prst="rect">
            <a:avLst/>
          </a:prstGeom>
          <a:noFill/>
          <a:ln w="12700">
            <a:noFill/>
            <a:miter lim="800000"/>
            <a:headEnd/>
            <a:tailEnd/>
          </a:ln>
          <a:effectLst>
            <a:outerShdw dist="107763" dir="2700000" algn="ctr" rotWithShape="0">
              <a:schemeClr val="bg2"/>
            </a:outerShdw>
          </a:effectLst>
        </p:spPr>
      </p:pic>
      <p:pic>
        <p:nvPicPr>
          <p:cNvPr id="14341" name="Picture 10" descr="SETI ATA-gregor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60500"/>
            <a:ext cx="1600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71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1905000" cy="53340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rgbClr val="002060"/>
                </a:solidFill>
              </a:rPr>
              <a:t>Biography</a:t>
            </a:r>
            <a:endParaRPr lang="en-US" sz="2400" b="1" dirty="0">
              <a:solidFill>
                <a:srgbClr val="002060"/>
              </a:solidFill>
            </a:endParaRPr>
          </a:p>
        </p:txBody>
      </p:sp>
      <p:sp>
        <p:nvSpPr>
          <p:cNvPr id="5" name="Rectangle 4"/>
          <p:cNvSpPr/>
          <p:nvPr/>
        </p:nvSpPr>
        <p:spPr>
          <a:xfrm>
            <a:off x="152400" y="1143000"/>
            <a:ext cx="8839200" cy="5586145"/>
          </a:xfrm>
          <a:prstGeom prst="rect">
            <a:avLst/>
          </a:prstGeom>
        </p:spPr>
        <p:txBody>
          <a:bodyPr wrap="square">
            <a:spAutoFit/>
          </a:bodyPr>
          <a:lstStyle/>
          <a:p>
            <a:pPr marL="342900" indent="-342900" algn="just">
              <a:buBlip>
                <a:blip r:embed="rId3"/>
              </a:buBlip>
            </a:pPr>
            <a:r>
              <a:rPr lang="en-US" sz="2100" dirty="0"/>
              <a:t>Dr. </a:t>
            </a:r>
            <a:r>
              <a:rPr lang="en-US" sz="2100" dirty="0" err="1"/>
              <a:t>Janhunen</a:t>
            </a:r>
            <a:r>
              <a:rPr lang="en-US" sz="2100" dirty="0"/>
              <a:t> received his PhD on space plasma physics from University of Helsinki in 1994, the thesis topic was electrostatic simulation of </a:t>
            </a:r>
            <a:r>
              <a:rPr lang="en-US" sz="2100" dirty="0" err="1"/>
              <a:t>ionospheric</a:t>
            </a:r>
            <a:r>
              <a:rPr lang="en-US" sz="2100" dirty="0"/>
              <a:t> E-region irregularities and MHD simulation of ionosphere-magnetosphere coupling. </a:t>
            </a:r>
            <a:endParaRPr lang="en-US" sz="2100" dirty="0" smtClean="0"/>
          </a:p>
          <a:p>
            <a:pPr marL="342900" indent="-342900" algn="just">
              <a:buBlip>
                <a:blip r:embed="rId3"/>
              </a:buBlip>
            </a:pPr>
            <a:r>
              <a:rPr lang="en-US" sz="2100" dirty="0" smtClean="0"/>
              <a:t>Thereafter </a:t>
            </a:r>
            <a:r>
              <a:rPr lang="en-US" sz="2100" dirty="0" err="1"/>
              <a:t>Janhunen</a:t>
            </a:r>
            <a:r>
              <a:rPr lang="en-US" sz="2100" dirty="0"/>
              <a:t> started to develop a global MHD-based ionosphere-magnetosphere coupling model “GUMICS” which was essentially completed in 1999-2000 and is in active use today. </a:t>
            </a:r>
            <a:endParaRPr lang="en-US" sz="2100" dirty="0" smtClean="0"/>
          </a:p>
          <a:p>
            <a:pPr marL="342900" indent="-342900" algn="just">
              <a:buBlip>
                <a:blip r:embed="rId3"/>
              </a:buBlip>
            </a:pPr>
            <a:r>
              <a:rPr lang="en-US" sz="2100" dirty="0" smtClean="0"/>
              <a:t>Starting </a:t>
            </a:r>
            <a:r>
              <a:rPr lang="en-US" sz="2100" dirty="0"/>
              <a:t>from 2000 he developed also hybrid plasma simulations for Mars and other </a:t>
            </a:r>
            <a:r>
              <a:rPr lang="en-US" sz="2100" dirty="0" err="1"/>
              <a:t>unmagnetised</a:t>
            </a:r>
            <a:r>
              <a:rPr lang="en-US" sz="2100" dirty="0"/>
              <a:t> planets, various other plasma simulations for </a:t>
            </a:r>
            <a:r>
              <a:rPr lang="en-US" sz="2100" dirty="0" err="1"/>
              <a:t>auroral</a:t>
            </a:r>
            <a:r>
              <a:rPr lang="en-US" sz="2100" dirty="0"/>
              <a:t> physics as well as </a:t>
            </a:r>
            <a:r>
              <a:rPr lang="en-US" sz="2100" dirty="0" err="1"/>
              <a:t>analysed</a:t>
            </a:r>
            <a:r>
              <a:rPr lang="en-US" sz="2100" dirty="0"/>
              <a:t> lots of satellite plasma physics data in collaboration with Swedish and other scientists. </a:t>
            </a:r>
            <a:endParaRPr lang="en-US" sz="2100" dirty="0" smtClean="0"/>
          </a:p>
          <a:p>
            <a:pPr marL="342900" indent="-342900" algn="just">
              <a:buBlip>
                <a:blip r:embed="rId3"/>
              </a:buBlip>
            </a:pPr>
            <a:r>
              <a:rPr lang="en-US" sz="2100" dirty="0" smtClean="0"/>
              <a:t>He </a:t>
            </a:r>
            <a:r>
              <a:rPr lang="en-US" sz="2100" dirty="0"/>
              <a:t>also made some contributions to </a:t>
            </a:r>
            <a:r>
              <a:rPr lang="en-US" sz="2100" dirty="0" err="1"/>
              <a:t>astrobiological</a:t>
            </a:r>
            <a:r>
              <a:rPr lang="en-US" sz="2100" dirty="0"/>
              <a:t> fields and in 2006 led a collaborative study which formulated a biosphere-geosphere interaction model for the evolutionary pressure required for the birth of multicellular life. </a:t>
            </a:r>
            <a:endParaRPr lang="en-US" sz="2100" dirty="0" smtClean="0"/>
          </a:p>
          <a:p>
            <a:pPr marL="342900" indent="-342900" algn="just">
              <a:buBlip>
                <a:blip r:embed="rId3"/>
              </a:buBlip>
            </a:pPr>
            <a:r>
              <a:rPr lang="en-US" sz="2100" dirty="0" smtClean="0"/>
              <a:t>In </a:t>
            </a:r>
            <a:r>
              <a:rPr lang="en-US" sz="2100" dirty="0"/>
              <a:t>recent years he has mainly worked with the electric solar wind sail deep-space propulsion method which he invented in 2004-2006.</a:t>
            </a:r>
            <a:endParaRPr lang="en-US" sz="2100" dirty="0">
              <a:solidFill>
                <a:srgbClr val="0070C0"/>
              </a:solidFill>
            </a:endParaRPr>
          </a:p>
        </p:txBody>
      </p:sp>
      <p:sp>
        <p:nvSpPr>
          <p:cNvPr id="6" name="Rectangle 5"/>
          <p:cNvSpPr/>
          <p:nvPr/>
        </p:nvSpPr>
        <p:spPr>
          <a:xfrm>
            <a:off x="3180663" y="152400"/>
            <a:ext cx="285941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400" b="1" dirty="0">
                <a:solidFill>
                  <a:srgbClr val="0070C0"/>
                </a:solidFill>
                <a:latin typeface="Times New Roman" pitchFamily="18" charset="0"/>
                <a:cs typeface="Times New Roman" pitchFamily="18" charset="0"/>
              </a:rPr>
              <a:t>Dr. </a:t>
            </a:r>
            <a:r>
              <a:rPr lang="en-US" sz="2400" b="1" dirty="0" err="1" smtClean="0">
                <a:solidFill>
                  <a:srgbClr val="0070C0"/>
                </a:solidFill>
              </a:rPr>
              <a:t>PekkaJanhunen</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95250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685800" y="76200"/>
            <a:ext cx="7772400" cy="1143000"/>
          </a:xfrm>
        </p:spPr>
        <p:txBody>
          <a:bodyPr>
            <a:normAutofit fontScale="90000"/>
          </a:bodyPr>
          <a:lstStyle/>
          <a:p>
            <a:pPr eaLnBrk="1" hangingPunct="1">
              <a:defRPr/>
            </a:pPr>
            <a:r>
              <a:rPr lang="en-US" sz="3400" smtClean="0">
                <a:latin typeface="Arial" pitchFamily="34" charset="0"/>
              </a:rPr>
              <a:t/>
            </a:r>
            <a:br>
              <a:rPr lang="en-US" sz="3400" smtClean="0">
                <a:latin typeface="Arial" pitchFamily="34" charset="0"/>
              </a:rPr>
            </a:br>
            <a:r>
              <a:rPr lang="en-US" sz="3400" smtClean="0">
                <a:latin typeface="Arial" pitchFamily="34" charset="0"/>
              </a:rPr>
              <a:t> </a:t>
            </a:r>
            <a:r>
              <a:rPr lang="en-US" sz="3400" smtClean="0">
                <a:effectLst>
                  <a:outerShdw blurRad="38100" dist="38100" dir="2700000" algn="tl">
                    <a:srgbClr val="C0C0C0"/>
                  </a:outerShdw>
                </a:effectLst>
                <a:latin typeface="Arial" pitchFamily="34" charset="0"/>
              </a:rPr>
              <a:t>Multiple Different Search Types</a:t>
            </a:r>
            <a:r>
              <a:rPr lang="en-US" sz="3400" smtClean="0"/>
              <a:t/>
            </a:r>
            <a:br>
              <a:rPr lang="en-US" sz="3400" smtClean="0"/>
            </a:br>
            <a:endParaRPr lang="en-US" b="1" i="1" smtClean="0">
              <a:solidFill>
                <a:srgbClr val="CC0000"/>
              </a:solidFill>
              <a:latin typeface="Helvetica" charset="0"/>
            </a:endParaRPr>
          </a:p>
        </p:txBody>
      </p:sp>
      <p:sp>
        <p:nvSpPr>
          <p:cNvPr id="11267" name="Rectangle 3"/>
          <p:cNvSpPr>
            <a:spLocks noChangeArrowheads="1"/>
          </p:cNvSpPr>
          <p:nvPr/>
        </p:nvSpPr>
        <p:spPr bwMode="auto">
          <a:xfrm>
            <a:off x="381000" y="1141413"/>
            <a:ext cx="7848600" cy="5162550"/>
          </a:xfrm>
          <a:prstGeom prst="rect">
            <a:avLst/>
          </a:prstGeom>
          <a:noFill/>
          <a:ln w="12700">
            <a:noFill/>
            <a:miter lim="800000"/>
            <a:headEnd/>
            <a:tailEnd/>
          </a:ln>
          <a:effectLst/>
        </p:spPr>
        <p:txBody>
          <a:bodyPr>
            <a:spAutoFit/>
          </a:bodyPr>
          <a:lstStyle/>
          <a:p>
            <a:pPr eaLnBrk="0" hangingPunct="0">
              <a:spcBef>
                <a:spcPct val="50000"/>
              </a:spcBef>
              <a:defRPr/>
            </a:pPr>
            <a:r>
              <a:rPr lang="en-US" sz="2000" b="1" dirty="0">
                <a:solidFill>
                  <a:srgbClr val="3333FF"/>
                </a:solidFill>
                <a:latin typeface="Arial" pitchFamily="34" charset="0"/>
                <a:cs typeface="Times New Roman" pitchFamily="18" charset="0"/>
              </a:rPr>
              <a:t>                  </a:t>
            </a:r>
            <a:r>
              <a:rPr lang="en-US" sz="2000" b="1" dirty="0">
                <a:solidFill>
                  <a:srgbClr val="0000CC"/>
                </a:solidFill>
                <a:latin typeface="Arial" pitchFamily="34" charset="0"/>
                <a:cs typeface="Times New Roman" pitchFamily="18" charset="0"/>
              </a:rPr>
              <a:t>SETI Searches</a:t>
            </a:r>
          </a:p>
          <a:p>
            <a:pPr eaLnBrk="0" hangingPunct="0">
              <a:spcBef>
                <a:spcPct val="50000"/>
              </a:spcBef>
              <a:defRPr/>
            </a:pPr>
            <a:r>
              <a:rPr lang="en-US" sz="2000" b="1" dirty="0">
                <a:solidFill>
                  <a:srgbClr val="0000CC"/>
                </a:solidFill>
                <a:latin typeface="Arial" pitchFamily="34" charset="0"/>
                <a:cs typeface="Times New Roman" pitchFamily="18" charset="0"/>
              </a:rPr>
              <a:t>	     </a:t>
            </a:r>
            <a:r>
              <a:rPr lang="en-US" sz="2000" b="1" dirty="0" err="1">
                <a:solidFill>
                  <a:srgbClr val="0000CC"/>
                </a:solidFill>
                <a:latin typeface="Arial" pitchFamily="34" charset="0"/>
                <a:cs typeface="Times New Roman" pitchFamily="18" charset="0"/>
              </a:rPr>
              <a:t>Extrasolar</a:t>
            </a:r>
            <a:r>
              <a:rPr lang="en-US" sz="2000" b="1" dirty="0">
                <a:solidFill>
                  <a:srgbClr val="0000CC"/>
                </a:solidFill>
                <a:latin typeface="Arial" pitchFamily="34" charset="0"/>
                <a:cs typeface="Times New Roman" pitchFamily="18" charset="0"/>
              </a:rPr>
              <a:t>/Habitable Planets </a:t>
            </a:r>
            <a:r>
              <a:rPr lang="en-US" sz="2800" b="1" dirty="0">
                <a:solidFill>
                  <a:srgbClr val="0000CC"/>
                </a:solidFill>
                <a:latin typeface="Arial" pitchFamily="34" charset="0"/>
                <a:cs typeface="Times New Roman" pitchFamily="18" charset="0"/>
              </a:rPr>
              <a:t>  </a:t>
            </a:r>
            <a:r>
              <a:rPr lang="en-US" sz="2800" b="1" dirty="0">
                <a:solidFill>
                  <a:srgbClr val="0000CC"/>
                </a:solidFill>
                <a:effectLst>
                  <a:outerShdw blurRad="38100" dist="38100" dir="2700000" algn="tl">
                    <a:srgbClr val="C0C0C0"/>
                  </a:outerShdw>
                </a:effectLst>
                <a:latin typeface="Arial" pitchFamily="34" charset="0"/>
                <a:cs typeface="Times New Roman" pitchFamily="18" charset="0"/>
              </a:rPr>
              <a:t>	</a:t>
            </a:r>
          </a:p>
          <a:p>
            <a:pPr eaLnBrk="0" hangingPunct="0">
              <a:buClr>
                <a:srgbClr val="FF0000"/>
              </a:buClr>
              <a:buSzPct val="100000"/>
              <a:buFont typeface="PressWriter Symbols" pitchFamily="2" charset="2"/>
              <a:buNone/>
              <a:defRPr/>
            </a:pPr>
            <a:endParaRPr lang="en-US" sz="900" b="1" dirty="0">
              <a:solidFill>
                <a:srgbClr val="990000"/>
              </a:solidFill>
              <a:latin typeface="Arial" pitchFamily="34" charset="0"/>
              <a:cs typeface="Times New Roman" pitchFamily="18" charset="0"/>
            </a:endParaRPr>
          </a:p>
          <a:p>
            <a:pPr eaLnBrk="0" hangingPunct="0">
              <a:spcBef>
                <a:spcPct val="25000"/>
              </a:spcBef>
              <a:buClr>
                <a:srgbClr val="FF0000"/>
              </a:buClr>
              <a:buSzPct val="100000"/>
              <a:buFont typeface="Wingdings" pitchFamily="2" charset="2"/>
              <a:buChar char="Ø"/>
              <a:defRPr/>
            </a:pPr>
            <a:r>
              <a:rPr lang="en-US" sz="3200" b="1" dirty="0">
                <a:solidFill>
                  <a:srgbClr val="FF0000"/>
                </a:solidFill>
                <a:effectLst>
                  <a:outerShdw blurRad="38100" dist="38100" dir="2700000" algn="tl">
                    <a:srgbClr val="C0C0C0"/>
                  </a:outerShdw>
                </a:effectLst>
                <a:latin typeface="Arial" pitchFamily="34" charset="0"/>
                <a:cs typeface="Times New Roman" pitchFamily="18" charset="0"/>
              </a:rPr>
              <a:t> </a:t>
            </a:r>
            <a:r>
              <a:rPr lang="en-US" sz="3200" b="1" u="sng" dirty="0">
                <a:solidFill>
                  <a:srgbClr val="FF0000"/>
                </a:solidFill>
                <a:effectLst>
                  <a:outerShdw blurRad="38100" dist="38100" dir="2700000" algn="tl">
                    <a:srgbClr val="C0C0C0"/>
                  </a:outerShdw>
                </a:effectLst>
                <a:latin typeface="Arial" pitchFamily="34" charset="0"/>
                <a:cs typeface="Times New Roman" pitchFamily="18" charset="0"/>
              </a:rPr>
              <a:t>Exobiology in the Solar System </a:t>
            </a:r>
            <a:r>
              <a:rPr lang="en-US" sz="3200" b="1" dirty="0">
                <a:solidFill>
                  <a:srgbClr val="FF0000"/>
                </a:solidFill>
                <a:effectLst>
                  <a:outerShdw blurRad="38100" dist="38100" dir="2700000" algn="tl">
                    <a:srgbClr val="C0C0C0"/>
                  </a:outerShdw>
                </a:effectLst>
                <a:latin typeface="Arial" pitchFamily="34" charset="0"/>
                <a:cs typeface="Times New Roman" pitchFamily="18" charset="0"/>
              </a:rPr>
              <a:t>**</a:t>
            </a:r>
            <a:r>
              <a:rPr lang="en-US" sz="1600" b="1" dirty="0">
                <a:solidFill>
                  <a:srgbClr val="990000"/>
                </a:solidFill>
                <a:effectLst>
                  <a:outerShdw blurRad="38100" dist="38100" dir="2700000" algn="tl">
                    <a:srgbClr val="C0C0C0"/>
                  </a:outerShdw>
                </a:effectLst>
                <a:latin typeface="Arial" pitchFamily="34" charset="0"/>
                <a:cs typeface="Times New Roman" pitchFamily="18" charset="0"/>
              </a:rPr>
              <a:t>	</a:t>
            </a:r>
          </a:p>
          <a:p>
            <a:pPr eaLnBrk="0" hangingPunct="0">
              <a:lnSpc>
                <a:spcPct val="95000"/>
              </a:lnSpc>
              <a:buClr>
                <a:srgbClr val="FF0000"/>
              </a:buClr>
              <a:buSzPct val="100000"/>
              <a:buFont typeface="PressWriter Symbols" pitchFamily="2" charset="2"/>
              <a:buNone/>
              <a:defRPr/>
            </a:pPr>
            <a:r>
              <a:rPr lang="en-US" sz="2000" b="1" i="1" dirty="0">
                <a:latin typeface="Arial" pitchFamily="34" charset="0"/>
                <a:cs typeface="Times New Roman" pitchFamily="18" charset="0"/>
              </a:rPr>
              <a:t>      			</a:t>
            </a:r>
          </a:p>
          <a:p>
            <a:pPr eaLnBrk="0" hangingPunct="0">
              <a:lnSpc>
                <a:spcPct val="95000"/>
              </a:lnSpc>
              <a:buClr>
                <a:srgbClr val="FF0000"/>
              </a:buClr>
              <a:buSzPct val="100000"/>
              <a:buFont typeface="PressWriter Symbols" pitchFamily="2" charset="2"/>
              <a:buNone/>
              <a:defRPr/>
            </a:pPr>
            <a:r>
              <a:rPr lang="en-US" sz="2000" b="1" i="1" dirty="0">
                <a:latin typeface="Arial" pitchFamily="34" charset="0"/>
                <a:cs typeface="Times New Roman" pitchFamily="18" charset="0"/>
              </a:rPr>
              <a:t>		</a:t>
            </a:r>
            <a:r>
              <a:rPr lang="en-US" sz="2000" b="1" dirty="0">
                <a:latin typeface="Arial" pitchFamily="34" charset="0"/>
                <a:cs typeface="Times New Roman" pitchFamily="18" charset="0"/>
              </a:rPr>
              <a:t>Missions</a:t>
            </a:r>
            <a:r>
              <a:rPr lang="en-US" sz="2000" b="1" i="1" dirty="0">
                <a:latin typeface="Arial" pitchFamily="34" charset="0"/>
                <a:cs typeface="Times New Roman" pitchFamily="18" charset="0"/>
              </a:rPr>
              <a:t> </a:t>
            </a:r>
            <a:r>
              <a:rPr lang="en-US" sz="2000" i="1" dirty="0">
                <a:latin typeface="Arial" pitchFamily="34" charset="0"/>
                <a:cs typeface="Times New Roman" pitchFamily="18" charset="0"/>
              </a:rPr>
              <a:t>-- </a:t>
            </a:r>
            <a:r>
              <a:rPr lang="en-US" sz="1800" i="1" dirty="0">
                <a:latin typeface="Arial" pitchFamily="34" charset="0"/>
                <a:cs typeface="Times New Roman" pitchFamily="18" charset="0"/>
              </a:rPr>
              <a:t>visits</a:t>
            </a:r>
            <a:endParaRPr lang="en-US" sz="1800" dirty="0">
              <a:latin typeface="Arial" pitchFamily="34" charset="0"/>
              <a:cs typeface="Times New Roman" pitchFamily="18" charset="0"/>
            </a:endParaRP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a:t>
            </a: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a:t>
            </a: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a:t>
            </a: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Meteorites </a:t>
            </a:r>
            <a:r>
              <a:rPr lang="en-US" sz="2000" dirty="0">
                <a:latin typeface="Arial" pitchFamily="34" charset="0"/>
                <a:cs typeface="Times New Roman" pitchFamily="18" charset="0"/>
              </a:rPr>
              <a:t>-- </a:t>
            </a:r>
            <a:r>
              <a:rPr lang="en-US" sz="1800" dirty="0">
                <a:latin typeface="Arial" pitchFamily="34" charset="0"/>
                <a:cs typeface="Times New Roman" pitchFamily="18" charset="0"/>
              </a:rPr>
              <a:t>Fossil Evidence?  </a:t>
            </a:r>
          </a:p>
          <a:p>
            <a:pPr lvl="1" eaLnBrk="0" hangingPunct="0">
              <a:lnSpc>
                <a:spcPct val="95000"/>
              </a:lnSpc>
              <a:buSzPct val="100000"/>
              <a:buFont typeface="PressWriter Symbols" pitchFamily="2" charset="2"/>
              <a:buNone/>
              <a:defRPr/>
            </a:pPr>
            <a:endParaRPr lang="en-US" sz="1800" dirty="0">
              <a:latin typeface="Arial" pitchFamily="34" charset="0"/>
              <a:cs typeface="Times New Roman" pitchFamily="18" charset="0"/>
            </a:endParaRPr>
          </a:p>
          <a:p>
            <a:pPr lvl="1" eaLnBrk="0" hangingPunct="0">
              <a:lnSpc>
                <a:spcPct val="95000"/>
              </a:lnSpc>
              <a:buSzPct val="100000"/>
              <a:buFont typeface="PressWriter Symbols" pitchFamily="2" charset="2"/>
              <a:buNone/>
              <a:defRPr/>
            </a:pPr>
            <a:endParaRPr lang="en-US" sz="1800" dirty="0">
              <a:latin typeface="Arial" pitchFamily="34" charset="0"/>
              <a:cs typeface="Times New Roman" pitchFamily="18" charset="0"/>
            </a:endParaRPr>
          </a:p>
          <a:p>
            <a:pPr lvl="1" eaLnBrk="0" hangingPunct="0">
              <a:lnSpc>
                <a:spcPct val="95000"/>
              </a:lnSpc>
              <a:buSzPct val="100000"/>
              <a:buFont typeface="PressWriter Symbols" pitchFamily="2" charset="2"/>
              <a:buNone/>
              <a:defRPr/>
            </a:pPr>
            <a:endParaRPr lang="en-US" sz="1000" dirty="0">
              <a:latin typeface="Arial" pitchFamily="34" charset="0"/>
              <a:cs typeface="Times New Roman" pitchFamily="18" charset="0"/>
            </a:endParaRP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a:t>
            </a:r>
            <a:r>
              <a:rPr lang="en-US" sz="2000" b="1" dirty="0" err="1">
                <a:latin typeface="Arial" pitchFamily="34" charset="0"/>
                <a:cs typeface="Times New Roman" pitchFamily="18" charset="0"/>
              </a:rPr>
              <a:t>Cosmochemistry</a:t>
            </a:r>
            <a:r>
              <a:rPr lang="en-US" sz="2000" b="1" dirty="0">
                <a:latin typeface="Arial" pitchFamily="34" charset="0"/>
                <a:cs typeface="Times New Roman" pitchFamily="18" charset="0"/>
              </a:rPr>
              <a:t> </a:t>
            </a:r>
            <a:r>
              <a:rPr lang="en-US" sz="1600" dirty="0">
                <a:latin typeface="Arial" pitchFamily="34" charset="0"/>
                <a:cs typeface="Times New Roman" pitchFamily="18" charset="0"/>
              </a:rPr>
              <a:t>(Process; Replication)</a:t>
            </a:r>
          </a:p>
          <a:p>
            <a:pPr lvl="1" eaLnBrk="0" hangingPunct="0">
              <a:lnSpc>
                <a:spcPct val="95000"/>
              </a:lnSpc>
              <a:buSzPct val="100000"/>
              <a:buFont typeface="PressWriter Symbols" pitchFamily="2" charset="2"/>
              <a:buNone/>
              <a:defRPr/>
            </a:pPr>
            <a:r>
              <a:rPr lang="en-US" sz="2000" b="1" dirty="0">
                <a:latin typeface="Arial" pitchFamily="34" charset="0"/>
                <a:cs typeface="Times New Roman" pitchFamily="18" charset="0"/>
              </a:rPr>
              <a:t>		Origin of Life Research </a:t>
            </a:r>
            <a:r>
              <a:rPr lang="en-US" sz="1600" dirty="0">
                <a:latin typeface="Arial" pitchFamily="34" charset="0"/>
                <a:cs typeface="Times New Roman" pitchFamily="18" charset="0"/>
              </a:rPr>
              <a:t>(Lab Experiments)</a:t>
            </a:r>
          </a:p>
          <a:p>
            <a:pPr lvl="1" eaLnBrk="0" hangingPunct="0">
              <a:lnSpc>
                <a:spcPct val="95000"/>
              </a:lnSpc>
              <a:buSzPct val="100000"/>
              <a:buFont typeface="PressWriter Symbols" pitchFamily="2" charset="2"/>
              <a:buNone/>
              <a:defRPr/>
            </a:pPr>
            <a:r>
              <a:rPr lang="en-US" dirty="0">
                <a:latin typeface="Times" charset="0"/>
                <a:cs typeface="Times New Roman" pitchFamily="18" charset="0"/>
              </a:rPr>
              <a:t>  </a:t>
            </a:r>
          </a:p>
        </p:txBody>
      </p:sp>
      <p:pic>
        <p:nvPicPr>
          <p:cNvPr id="11269" name="Picture 5"/>
          <p:cNvPicPr>
            <a:picLocks noChangeAspect="1" noChangeArrowheads="1"/>
          </p:cNvPicPr>
          <p:nvPr/>
        </p:nvPicPr>
        <p:blipFill>
          <a:blip r:embed="rId3"/>
          <a:srcRect/>
          <a:stretch>
            <a:fillRect/>
          </a:stretch>
        </p:blipFill>
        <p:spPr bwMode="auto">
          <a:xfrm>
            <a:off x="609600" y="1600200"/>
            <a:ext cx="817563" cy="577850"/>
          </a:xfrm>
          <a:prstGeom prst="rect">
            <a:avLst/>
          </a:prstGeom>
          <a:noFill/>
          <a:ln w="12700">
            <a:noFill/>
            <a:miter lim="800000"/>
            <a:headEnd/>
            <a:tailEnd/>
          </a:ln>
          <a:effectLst>
            <a:outerShdw dist="107763" dir="2700000" algn="ctr" rotWithShape="0">
              <a:schemeClr val="bg2"/>
            </a:outerShdw>
          </a:effectLst>
        </p:spPr>
      </p:pic>
      <p:pic>
        <p:nvPicPr>
          <p:cNvPr id="15365" name="Picture 7" descr="s96-126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114800"/>
            <a:ext cx="1120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05400"/>
            <a:ext cx="1473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9" descr="MERartists-concept-3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0480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457200" y="6019800"/>
            <a:ext cx="8382000" cy="579438"/>
          </a:xfrm>
          <a:prstGeom prst="rect">
            <a:avLst/>
          </a:prstGeom>
          <a:noFill/>
          <a:ln w="9525">
            <a:noFill/>
            <a:miter lim="800000"/>
            <a:headEnd/>
            <a:tailEnd/>
          </a:ln>
          <a:effectLst/>
        </p:spPr>
        <p:txBody>
          <a:bodyPr>
            <a:spAutoFit/>
          </a:bodyPr>
          <a:lstStyle/>
          <a:p>
            <a:pPr>
              <a:spcBef>
                <a:spcPct val="50000"/>
              </a:spcBef>
              <a:defRPr/>
            </a:pPr>
            <a:r>
              <a:rPr lang="en-US" sz="3200" b="1" i="1" dirty="0">
                <a:solidFill>
                  <a:srgbClr val="FF0000"/>
                </a:solidFill>
                <a:effectLst>
                  <a:outerShdw blurRad="38100" dist="38100" dir="2700000" algn="tl">
                    <a:srgbClr val="C0C0C0"/>
                  </a:outerShdw>
                </a:effectLst>
                <a:latin typeface="Arial" pitchFamily="34" charset="0"/>
                <a:cs typeface="Times New Roman" pitchFamily="18" charset="0"/>
              </a:rPr>
              <a:t>**</a:t>
            </a:r>
            <a:r>
              <a:rPr lang="en-US" sz="2000" b="1" i="1" dirty="0">
                <a:solidFill>
                  <a:srgbClr val="FF0000"/>
                </a:solidFill>
                <a:latin typeface="Arial" pitchFamily="34" charset="0"/>
                <a:cs typeface="Times New Roman" pitchFamily="18" charset="0"/>
              </a:rPr>
              <a:t>  Real Time;  Potential for Cross Contamination;  </a:t>
            </a:r>
            <a:r>
              <a:rPr lang="en-US" sz="2000" b="1" i="1" dirty="0" smtClean="0">
                <a:solidFill>
                  <a:srgbClr val="FF0000"/>
                </a:solidFill>
                <a:latin typeface="Arial" pitchFamily="34" charset="0"/>
                <a:cs typeface="Times New Roman" pitchFamily="18" charset="0"/>
              </a:rPr>
              <a:t>Biohazards</a:t>
            </a:r>
            <a:r>
              <a:rPr lang="en-US" sz="2000" b="1" i="1" dirty="0" smtClean="0">
                <a:latin typeface="Arial" pitchFamily="34" charset="0"/>
                <a:cs typeface="Times New Roman" pitchFamily="18" charset="0"/>
              </a:rPr>
              <a:t> </a:t>
            </a:r>
            <a:endParaRPr lang="en-US" sz="2000" b="1" i="1" dirty="0">
              <a:latin typeface="Arial" pitchFamily="34" charset="0"/>
              <a:cs typeface="Times New Roman" pitchFamily="18" charset="0"/>
            </a:endParaRPr>
          </a:p>
        </p:txBody>
      </p:sp>
      <p:pic>
        <p:nvPicPr>
          <p:cNvPr id="15369" name="Picture 10" descr="SETI ATA-gregori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990600"/>
            <a:ext cx="8191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4" descr="solar system et 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124200"/>
            <a:ext cx="2743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152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ChangeArrowheads="1"/>
          </p:cNvSpPr>
          <p:nvPr/>
        </p:nvSpPr>
        <p:spPr bwMode="auto">
          <a:xfrm>
            <a:off x="2514600" y="74613"/>
            <a:ext cx="6629400" cy="1798637"/>
          </a:xfrm>
          <a:prstGeom prst="rect">
            <a:avLst/>
          </a:prstGeom>
          <a:noFill/>
          <a:ln w="9525">
            <a:noFill/>
            <a:miter lim="800000"/>
            <a:headEnd/>
            <a:tailEnd/>
          </a:ln>
          <a:effectLst/>
        </p:spPr>
        <p:txBody>
          <a:bodyPr>
            <a:spAutoFit/>
          </a:bodyPr>
          <a:lstStyle/>
          <a:p>
            <a:pPr eaLnBrk="0" hangingPunct="0">
              <a:spcBef>
                <a:spcPct val="50000"/>
              </a:spcBef>
              <a:defRPr/>
            </a:pPr>
            <a:r>
              <a:rPr lang="en-US" sz="3200" b="1">
                <a:solidFill>
                  <a:srgbClr val="FFCC00"/>
                </a:solidFill>
                <a:effectLst>
                  <a:outerShdw blurRad="38100" dist="38100" dir="2700000" algn="tl">
                    <a:srgbClr val="C0C0C0"/>
                  </a:outerShdw>
                </a:effectLst>
                <a:latin typeface="Arial" pitchFamily="34" charset="0"/>
                <a:cs typeface="Times New Roman" pitchFamily="18" charset="0"/>
              </a:rPr>
              <a:t>Strategy Has Worked on Mars…</a:t>
            </a:r>
          </a:p>
          <a:p>
            <a:pPr eaLnBrk="0" hangingPunct="0">
              <a:spcBef>
                <a:spcPct val="50000"/>
              </a:spcBef>
              <a:defRPr/>
            </a:pPr>
            <a:r>
              <a:rPr lang="en-US" sz="2000" b="1">
                <a:solidFill>
                  <a:srgbClr val="FFFF00"/>
                </a:solidFill>
                <a:latin typeface="Arial" pitchFamily="34" charset="0"/>
                <a:cs typeface="Times New Roman" pitchFamily="18" charset="0"/>
              </a:rPr>
              <a:t>             Built Understanding about Mars and its     	Environment over time... </a:t>
            </a:r>
            <a:endParaRPr lang="en-US" sz="2000" b="1">
              <a:latin typeface="Arial" pitchFamily="34" charset="0"/>
              <a:cs typeface="Times New Roman" pitchFamily="18" charset="0"/>
            </a:endParaRPr>
          </a:p>
          <a:p>
            <a:pPr eaLnBrk="0" hangingPunct="0">
              <a:spcBef>
                <a:spcPct val="50000"/>
              </a:spcBef>
              <a:defRPr/>
            </a:pPr>
            <a:endParaRPr lang="en-US" sz="2000" b="1">
              <a:solidFill>
                <a:srgbClr val="FFCC00"/>
              </a:solidFill>
              <a:latin typeface="Arial" pitchFamily="34" charset="0"/>
              <a:cs typeface="Times New Roman" pitchFamily="18" charset="0"/>
            </a:endParaRPr>
          </a:p>
        </p:txBody>
      </p:sp>
      <p:grpSp>
        <p:nvGrpSpPr>
          <p:cNvPr id="1029" name="Group 4"/>
          <p:cNvGrpSpPr>
            <a:grpSpLocks/>
          </p:cNvGrpSpPr>
          <p:nvPr/>
        </p:nvGrpSpPr>
        <p:grpSpPr bwMode="auto">
          <a:xfrm>
            <a:off x="0" y="201613"/>
            <a:ext cx="1978025" cy="1981200"/>
            <a:chOff x="98" y="304"/>
            <a:chExt cx="1579" cy="1330"/>
          </a:xfrm>
        </p:grpSpPr>
        <p:grpSp>
          <p:nvGrpSpPr>
            <p:cNvPr id="1054" name="Group 5"/>
            <p:cNvGrpSpPr>
              <a:grpSpLocks/>
            </p:cNvGrpSpPr>
            <p:nvPr/>
          </p:nvGrpSpPr>
          <p:grpSpPr bwMode="auto">
            <a:xfrm>
              <a:off x="98" y="505"/>
              <a:ext cx="1579" cy="1129"/>
              <a:chOff x="774" y="1515"/>
              <a:chExt cx="1849" cy="1423"/>
            </a:xfrm>
          </p:grpSpPr>
          <p:pic>
            <p:nvPicPr>
              <p:cNvPr id="1056" name="Picture 6" descr="Sojourner P16124A"/>
              <p:cNvPicPr>
                <a:picLocks noChangeAspect="1" noChangeArrowheads="1"/>
              </p:cNvPicPr>
              <p:nvPr/>
            </p:nvPicPr>
            <p:blipFill>
              <a:blip r:embed="rId5">
                <a:extLst>
                  <a:ext uri="{28A0092B-C50C-407E-A947-70E740481C1C}">
                    <a14:useLocalDpi xmlns:a14="http://schemas.microsoft.com/office/drawing/2010/main" val="0"/>
                  </a:ext>
                </a:extLst>
              </a:blip>
              <a:srcRect t="8438" b="15312"/>
              <a:stretch>
                <a:fillRect/>
              </a:stretch>
            </p:blipFill>
            <p:spPr bwMode="auto">
              <a:xfrm>
                <a:off x="780" y="1532"/>
                <a:ext cx="184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7" name="Rectangle 7"/>
              <p:cNvSpPr>
                <a:spLocks noChangeArrowheads="1"/>
              </p:cNvSpPr>
              <p:nvPr/>
            </p:nvSpPr>
            <p:spPr bwMode="auto">
              <a:xfrm>
                <a:off x="774" y="1515"/>
                <a:ext cx="1849" cy="141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5" name="Text Box 8"/>
            <p:cNvSpPr txBox="1">
              <a:spLocks noChangeArrowheads="1"/>
            </p:cNvSpPr>
            <p:nvPr/>
          </p:nvSpPr>
          <p:spPr bwMode="auto">
            <a:xfrm>
              <a:off x="433" y="304"/>
              <a:ext cx="86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b="1">
                  <a:solidFill>
                    <a:srgbClr val="FFFF00"/>
                  </a:solidFill>
                  <a:latin typeface="Helvetica" charset="0"/>
                </a:rPr>
                <a:t>1976</a:t>
              </a:r>
            </a:p>
          </p:txBody>
        </p:sp>
      </p:grpSp>
      <p:grpSp>
        <p:nvGrpSpPr>
          <p:cNvPr id="1030" name="Group 9"/>
          <p:cNvGrpSpPr>
            <a:grpSpLocks/>
          </p:cNvGrpSpPr>
          <p:nvPr/>
        </p:nvGrpSpPr>
        <p:grpSpPr bwMode="auto">
          <a:xfrm>
            <a:off x="1933575" y="922338"/>
            <a:ext cx="1219200" cy="1981200"/>
            <a:chOff x="1696" y="1048"/>
            <a:chExt cx="864" cy="1270"/>
          </a:xfrm>
        </p:grpSpPr>
        <p:grpSp>
          <p:nvGrpSpPr>
            <p:cNvPr id="1050" name="Group 10"/>
            <p:cNvGrpSpPr>
              <a:grpSpLocks noChangeAspect="1"/>
            </p:cNvGrpSpPr>
            <p:nvPr/>
          </p:nvGrpSpPr>
          <p:grpSpPr bwMode="auto">
            <a:xfrm>
              <a:off x="1744" y="1256"/>
              <a:ext cx="782" cy="1062"/>
              <a:chOff x="2360" y="1264"/>
              <a:chExt cx="1864" cy="2530"/>
            </a:xfrm>
          </p:grpSpPr>
          <p:pic>
            <p:nvPicPr>
              <p:cNvPr id="1052" name="Picture 11" descr="Viking JPL25125c"/>
              <p:cNvPicPr>
                <a:picLocks noChangeAspect="1" noChangeArrowheads="1"/>
              </p:cNvPicPr>
              <p:nvPr/>
            </p:nvPicPr>
            <p:blipFill>
              <a:blip r:embed="rId6">
                <a:extLst>
                  <a:ext uri="{28A0092B-C50C-407E-A947-70E740481C1C}">
                    <a14:useLocalDpi xmlns:a14="http://schemas.microsoft.com/office/drawing/2010/main" val="0"/>
                  </a:ext>
                </a:extLst>
              </a:blip>
              <a:srcRect l="17499" t="1189" r="18056" b="5051"/>
              <a:stretch>
                <a:fillRect/>
              </a:stretch>
            </p:blipFill>
            <p:spPr bwMode="auto">
              <a:xfrm>
                <a:off x="2368" y="1269"/>
                <a:ext cx="18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Rectangle 12"/>
              <p:cNvSpPr>
                <a:spLocks noChangeAspect="1" noChangeArrowheads="1"/>
              </p:cNvSpPr>
              <p:nvPr/>
            </p:nvSpPr>
            <p:spPr bwMode="auto">
              <a:xfrm>
                <a:off x="2360" y="1264"/>
                <a:ext cx="1864" cy="252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1" name="Text Box 13"/>
            <p:cNvSpPr txBox="1">
              <a:spLocks noChangeArrowheads="1"/>
            </p:cNvSpPr>
            <p:nvPr/>
          </p:nvSpPr>
          <p:spPr bwMode="auto">
            <a:xfrm>
              <a:off x="1696" y="1048"/>
              <a:ext cx="86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b="1">
                  <a:solidFill>
                    <a:srgbClr val="FFFF00"/>
                  </a:solidFill>
                  <a:latin typeface="Helvetica" charset="0"/>
                </a:rPr>
                <a:t>1996</a:t>
              </a:r>
            </a:p>
          </p:txBody>
        </p:sp>
      </p:grpSp>
      <p:grpSp>
        <p:nvGrpSpPr>
          <p:cNvPr id="1031" name="Group 14"/>
          <p:cNvGrpSpPr>
            <a:grpSpLocks/>
          </p:cNvGrpSpPr>
          <p:nvPr/>
        </p:nvGrpSpPr>
        <p:grpSpPr bwMode="auto">
          <a:xfrm>
            <a:off x="3213100" y="1609725"/>
            <a:ext cx="1587500" cy="2435225"/>
            <a:chOff x="1956" y="1014"/>
            <a:chExt cx="1000" cy="1534"/>
          </a:xfrm>
        </p:grpSpPr>
        <p:grpSp>
          <p:nvGrpSpPr>
            <p:cNvPr id="1046" name="Group 15"/>
            <p:cNvGrpSpPr>
              <a:grpSpLocks noChangeAspect="1"/>
            </p:cNvGrpSpPr>
            <p:nvPr/>
          </p:nvGrpSpPr>
          <p:grpSpPr bwMode="auto">
            <a:xfrm>
              <a:off x="1956" y="1254"/>
              <a:ext cx="1000" cy="1294"/>
              <a:chOff x="2152" y="1336"/>
              <a:chExt cx="2672" cy="2662"/>
            </a:xfrm>
          </p:grpSpPr>
          <p:pic>
            <p:nvPicPr>
              <p:cNvPr id="1048" name="Picture 16" descr="MER D2000_0805_S1"/>
              <p:cNvPicPr>
                <a:picLocks noChangeAspect="1" noChangeArrowheads="1"/>
              </p:cNvPicPr>
              <p:nvPr/>
            </p:nvPicPr>
            <p:blipFill>
              <a:blip r:embed="rId7">
                <a:extLst>
                  <a:ext uri="{28A0092B-C50C-407E-A947-70E740481C1C}">
                    <a14:useLocalDpi xmlns:a14="http://schemas.microsoft.com/office/drawing/2010/main" val="0"/>
                  </a:ext>
                </a:extLst>
              </a:blip>
              <a:srcRect l="17223" t="14264" r="21111" b="2502"/>
              <a:stretch>
                <a:fillRect/>
              </a:stretch>
            </p:blipFill>
            <p:spPr bwMode="auto">
              <a:xfrm>
                <a:off x="2160" y="1337"/>
                <a:ext cx="2664" cy="2661"/>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49" name="Rectangle 17"/>
              <p:cNvSpPr>
                <a:spLocks noChangeAspect="1" noChangeArrowheads="1"/>
              </p:cNvSpPr>
              <p:nvPr/>
            </p:nvSpPr>
            <p:spPr bwMode="auto">
              <a:xfrm>
                <a:off x="2152" y="1336"/>
                <a:ext cx="2664" cy="2632"/>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47" name="Text Box 18"/>
            <p:cNvSpPr txBox="1">
              <a:spLocks noChangeArrowheads="1"/>
            </p:cNvSpPr>
            <p:nvPr/>
          </p:nvSpPr>
          <p:spPr bwMode="auto">
            <a:xfrm>
              <a:off x="2155" y="1014"/>
              <a:ext cx="6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b="1">
                  <a:solidFill>
                    <a:srgbClr val="FFFF00"/>
                  </a:solidFill>
                  <a:latin typeface="Helvetica" charset="0"/>
                </a:rPr>
                <a:t>2003</a:t>
              </a:r>
            </a:p>
          </p:txBody>
        </p:sp>
      </p:grpSp>
      <p:grpSp>
        <p:nvGrpSpPr>
          <p:cNvPr id="1032" name="Group 19"/>
          <p:cNvGrpSpPr>
            <a:grpSpLocks/>
          </p:cNvGrpSpPr>
          <p:nvPr/>
        </p:nvGrpSpPr>
        <p:grpSpPr bwMode="auto">
          <a:xfrm>
            <a:off x="4856163" y="2446338"/>
            <a:ext cx="2230437" cy="2133600"/>
            <a:chOff x="2970" y="1541"/>
            <a:chExt cx="1405" cy="1344"/>
          </a:xfrm>
        </p:grpSpPr>
        <p:sp>
          <p:nvSpPr>
            <p:cNvPr id="1045" name="Text Box 20"/>
            <p:cNvSpPr txBox="1">
              <a:spLocks noChangeArrowheads="1"/>
            </p:cNvSpPr>
            <p:nvPr/>
          </p:nvSpPr>
          <p:spPr bwMode="auto">
            <a:xfrm>
              <a:off x="3327" y="1541"/>
              <a:ext cx="7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b="1">
                  <a:solidFill>
                    <a:srgbClr val="FFFF00"/>
                  </a:solidFill>
                  <a:latin typeface="Helvetica" charset="0"/>
                </a:rPr>
                <a:t>2007</a:t>
              </a:r>
            </a:p>
          </p:txBody>
        </p:sp>
        <p:graphicFrame>
          <p:nvGraphicFramePr>
            <p:cNvPr id="1026" name="Object 21"/>
            <p:cNvGraphicFramePr>
              <a:graphicFrameLocks noChangeAspect="1"/>
            </p:cNvGraphicFramePr>
            <p:nvPr/>
          </p:nvGraphicFramePr>
          <p:xfrm>
            <a:off x="2970" y="1778"/>
            <a:ext cx="1405" cy="1107"/>
          </p:xfrm>
          <a:graphic>
            <a:graphicData uri="http://schemas.openxmlformats.org/presentationml/2006/ole">
              <mc:AlternateContent xmlns:mc="http://schemas.openxmlformats.org/markup-compatibility/2006">
                <mc:Choice xmlns:v="urn:schemas-microsoft-com:vml" Requires="v">
                  <p:oleObj spid="_x0000_s1041" name="Photo Editor Photo" r:id="rId8" imgW="2142857" imgH="1743318" progId="MSPhotoEd.3">
                    <p:embed/>
                  </p:oleObj>
                </mc:Choice>
                <mc:Fallback>
                  <p:oleObj name="Photo Editor Photo" r:id="rId8" imgW="2142857" imgH="1743318"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5038" t="7909" r="11757" b="11559"/>
                        <a:stretch>
                          <a:fillRect/>
                        </a:stretch>
                      </p:blipFill>
                      <p:spPr bwMode="auto">
                        <a:xfrm>
                          <a:off x="2970" y="1778"/>
                          <a:ext cx="1405" cy="1107"/>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33" name="Group 22"/>
          <p:cNvGrpSpPr>
            <a:grpSpLocks/>
          </p:cNvGrpSpPr>
          <p:nvPr/>
        </p:nvGrpSpPr>
        <p:grpSpPr bwMode="auto">
          <a:xfrm>
            <a:off x="6934200" y="3497263"/>
            <a:ext cx="2157413" cy="2141537"/>
            <a:chOff x="4257" y="2037"/>
            <a:chExt cx="1551" cy="1744"/>
          </a:xfrm>
        </p:grpSpPr>
        <p:sp>
          <p:nvSpPr>
            <p:cNvPr id="1042" name="Text Box 23"/>
            <p:cNvSpPr txBox="1">
              <a:spLocks noChangeArrowheads="1"/>
            </p:cNvSpPr>
            <p:nvPr/>
          </p:nvSpPr>
          <p:spPr bwMode="auto">
            <a:xfrm>
              <a:off x="4257" y="3482"/>
              <a:ext cx="15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i="1">
                  <a:solidFill>
                    <a:srgbClr val="FFFF00"/>
                  </a:solidFill>
                  <a:latin typeface="Helvetica" charset="0"/>
                </a:rPr>
                <a:t> </a:t>
              </a:r>
            </a:p>
          </p:txBody>
        </p:sp>
        <p:pic>
          <p:nvPicPr>
            <p:cNvPr id="1043"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0" y="2237"/>
              <a:ext cx="1324"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25"/>
            <p:cNvSpPr txBox="1">
              <a:spLocks noChangeArrowheads="1"/>
            </p:cNvSpPr>
            <p:nvPr/>
          </p:nvSpPr>
          <p:spPr bwMode="auto">
            <a:xfrm>
              <a:off x="4729" y="2037"/>
              <a:ext cx="66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algn="ctr">
                <a:spcBef>
                  <a:spcPct val="50000"/>
                </a:spcBef>
              </a:pPr>
              <a:r>
                <a:rPr lang="en-US" sz="1800" b="1">
                  <a:solidFill>
                    <a:srgbClr val="FFFF00"/>
                  </a:solidFill>
                  <a:latin typeface="Helvetica" charset="0"/>
                </a:rPr>
                <a:t>2011</a:t>
              </a:r>
            </a:p>
          </p:txBody>
        </p:sp>
      </p:grpSp>
      <p:grpSp>
        <p:nvGrpSpPr>
          <p:cNvPr id="1034" name="Group 26"/>
          <p:cNvGrpSpPr>
            <a:grpSpLocks noChangeAspect="1"/>
          </p:cNvGrpSpPr>
          <p:nvPr/>
        </p:nvGrpSpPr>
        <p:grpSpPr bwMode="auto">
          <a:xfrm>
            <a:off x="7232650" y="2405063"/>
            <a:ext cx="1662113" cy="1023937"/>
            <a:chOff x="3261" y="1104"/>
            <a:chExt cx="1969" cy="1210"/>
          </a:xfrm>
        </p:grpSpPr>
        <p:sp>
          <p:nvSpPr>
            <p:cNvPr id="1037" name="Freeform 27"/>
            <p:cNvSpPr>
              <a:spLocks noChangeAspect="1"/>
            </p:cNvSpPr>
            <p:nvPr/>
          </p:nvSpPr>
          <p:spPr bwMode="auto">
            <a:xfrm rot="21245923" flipH="1">
              <a:off x="4855" y="1402"/>
              <a:ext cx="375" cy="843"/>
            </a:xfrm>
            <a:custGeom>
              <a:avLst/>
              <a:gdLst>
                <a:gd name="T0" fmla="*/ 2254355 w 106"/>
                <a:gd name="T1" fmla="*/ 0 h 238"/>
                <a:gd name="T2" fmla="*/ 1131096 w 106"/>
                <a:gd name="T3" fmla="*/ 2280716 h 238"/>
                <a:gd name="T4" fmla="*/ 396142 w 106"/>
                <a:gd name="T5" fmla="*/ 3714638 h 238"/>
                <a:gd name="T6" fmla="*/ 0 w 106"/>
                <a:gd name="T7" fmla="*/ 5896176 h 238"/>
                <a:gd name="T8" fmla="*/ 1421331 w 106"/>
                <a:gd name="T9" fmla="*/ 4014632 h 238"/>
                <a:gd name="T10" fmla="*/ 2601789 w 106"/>
                <a:gd name="T11" fmla="*/ 0 h 238"/>
                <a:gd name="T12" fmla="*/ 0 60000 65536"/>
                <a:gd name="T13" fmla="*/ 0 60000 65536"/>
                <a:gd name="T14" fmla="*/ 0 60000 65536"/>
                <a:gd name="T15" fmla="*/ 0 60000 65536"/>
                <a:gd name="T16" fmla="*/ 0 60000 65536"/>
                <a:gd name="T17" fmla="*/ 0 60000 65536"/>
                <a:gd name="T18" fmla="*/ 0 w 106"/>
                <a:gd name="T19" fmla="*/ 0 h 238"/>
                <a:gd name="T20" fmla="*/ 106 w 106"/>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106" h="238">
                  <a:moveTo>
                    <a:pt x="92" y="0"/>
                  </a:moveTo>
                  <a:lnTo>
                    <a:pt x="46" y="92"/>
                  </a:lnTo>
                  <a:lnTo>
                    <a:pt x="16" y="150"/>
                  </a:lnTo>
                  <a:lnTo>
                    <a:pt x="0" y="238"/>
                  </a:lnTo>
                  <a:lnTo>
                    <a:pt x="58" y="162"/>
                  </a:lnTo>
                  <a:lnTo>
                    <a:pt x="106" y="0"/>
                  </a:lnTo>
                </a:path>
              </a:pathLst>
            </a:custGeom>
            <a:gradFill rotWithShape="0">
              <a:gsLst>
                <a:gs pos="0">
                  <a:srgbClr val="CC99FF"/>
                </a:gs>
                <a:gs pos="100000">
                  <a:srgbClr val="CCFF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8"/>
            <p:cNvSpPr>
              <a:spLocks noChangeAspect="1"/>
            </p:cNvSpPr>
            <p:nvPr/>
          </p:nvSpPr>
          <p:spPr bwMode="auto">
            <a:xfrm rot="354077">
              <a:off x="3261" y="1403"/>
              <a:ext cx="375" cy="843"/>
            </a:xfrm>
            <a:custGeom>
              <a:avLst/>
              <a:gdLst>
                <a:gd name="T0" fmla="*/ 2254355 w 106"/>
                <a:gd name="T1" fmla="*/ 0 h 238"/>
                <a:gd name="T2" fmla="*/ 1131096 w 106"/>
                <a:gd name="T3" fmla="*/ 2280716 h 238"/>
                <a:gd name="T4" fmla="*/ 396142 w 106"/>
                <a:gd name="T5" fmla="*/ 3714638 h 238"/>
                <a:gd name="T6" fmla="*/ 0 w 106"/>
                <a:gd name="T7" fmla="*/ 5896176 h 238"/>
                <a:gd name="T8" fmla="*/ 1421331 w 106"/>
                <a:gd name="T9" fmla="*/ 4014632 h 238"/>
                <a:gd name="T10" fmla="*/ 2601789 w 106"/>
                <a:gd name="T11" fmla="*/ 0 h 238"/>
                <a:gd name="T12" fmla="*/ 0 60000 65536"/>
                <a:gd name="T13" fmla="*/ 0 60000 65536"/>
                <a:gd name="T14" fmla="*/ 0 60000 65536"/>
                <a:gd name="T15" fmla="*/ 0 60000 65536"/>
                <a:gd name="T16" fmla="*/ 0 60000 65536"/>
                <a:gd name="T17" fmla="*/ 0 60000 65536"/>
                <a:gd name="T18" fmla="*/ 0 w 106"/>
                <a:gd name="T19" fmla="*/ 0 h 238"/>
                <a:gd name="T20" fmla="*/ 106 w 106"/>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106" h="238">
                  <a:moveTo>
                    <a:pt x="92" y="0"/>
                  </a:moveTo>
                  <a:lnTo>
                    <a:pt x="46" y="92"/>
                  </a:lnTo>
                  <a:lnTo>
                    <a:pt x="16" y="150"/>
                  </a:lnTo>
                  <a:lnTo>
                    <a:pt x="0" y="238"/>
                  </a:lnTo>
                  <a:lnTo>
                    <a:pt x="58" y="162"/>
                  </a:lnTo>
                  <a:lnTo>
                    <a:pt x="106" y="0"/>
                  </a:lnTo>
                </a:path>
              </a:pathLst>
            </a:custGeom>
            <a:gradFill rotWithShape="0">
              <a:gsLst>
                <a:gs pos="0">
                  <a:srgbClr val="CC99FF"/>
                </a:gs>
                <a:gs pos="100000">
                  <a:srgbClr val="CC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39" name="Picture 29" descr="wheels_deployed"/>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2012" t="21556" r="12012"/>
            <a:stretch>
              <a:fillRect/>
            </a:stretch>
          </p:blipFill>
          <p:spPr bwMode="auto">
            <a:xfrm>
              <a:off x="3600" y="1104"/>
              <a:ext cx="1296"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Freeform 30"/>
            <p:cNvSpPr>
              <a:spLocks noChangeAspect="1"/>
            </p:cNvSpPr>
            <p:nvPr/>
          </p:nvSpPr>
          <p:spPr bwMode="auto">
            <a:xfrm rot="1484639" flipH="1">
              <a:off x="3995" y="1471"/>
              <a:ext cx="375" cy="843"/>
            </a:xfrm>
            <a:custGeom>
              <a:avLst/>
              <a:gdLst>
                <a:gd name="T0" fmla="*/ 2254355 w 106"/>
                <a:gd name="T1" fmla="*/ 0 h 238"/>
                <a:gd name="T2" fmla="*/ 1131096 w 106"/>
                <a:gd name="T3" fmla="*/ 2280716 h 238"/>
                <a:gd name="T4" fmla="*/ 396142 w 106"/>
                <a:gd name="T5" fmla="*/ 3714638 h 238"/>
                <a:gd name="T6" fmla="*/ 0 w 106"/>
                <a:gd name="T7" fmla="*/ 5896176 h 238"/>
                <a:gd name="T8" fmla="*/ 1421331 w 106"/>
                <a:gd name="T9" fmla="*/ 4014632 h 238"/>
                <a:gd name="T10" fmla="*/ 2601789 w 106"/>
                <a:gd name="T11" fmla="*/ 0 h 238"/>
                <a:gd name="T12" fmla="*/ 0 60000 65536"/>
                <a:gd name="T13" fmla="*/ 0 60000 65536"/>
                <a:gd name="T14" fmla="*/ 0 60000 65536"/>
                <a:gd name="T15" fmla="*/ 0 60000 65536"/>
                <a:gd name="T16" fmla="*/ 0 60000 65536"/>
                <a:gd name="T17" fmla="*/ 0 60000 65536"/>
                <a:gd name="T18" fmla="*/ 0 w 106"/>
                <a:gd name="T19" fmla="*/ 0 h 238"/>
                <a:gd name="T20" fmla="*/ 106 w 106"/>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106" h="238">
                  <a:moveTo>
                    <a:pt x="92" y="0"/>
                  </a:moveTo>
                  <a:lnTo>
                    <a:pt x="46" y="92"/>
                  </a:lnTo>
                  <a:lnTo>
                    <a:pt x="16" y="150"/>
                  </a:lnTo>
                  <a:lnTo>
                    <a:pt x="0" y="238"/>
                  </a:lnTo>
                  <a:lnTo>
                    <a:pt x="58" y="162"/>
                  </a:lnTo>
                  <a:lnTo>
                    <a:pt x="106" y="0"/>
                  </a:lnTo>
                </a:path>
              </a:pathLst>
            </a:custGeom>
            <a:gradFill rotWithShape="0">
              <a:gsLst>
                <a:gs pos="0">
                  <a:srgbClr val="CC99FF"/>
                </a:gs>
                <a:gs pos="100000">
                  <a:srgbClr val="CC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1"/>
            <p:cNvSpPr>
              <a:spLocks noChangeAspect="1"/>
            </p:cNvSpPr>
            <p:nvPr/>
          </p:nvSpPr>
          <p:spPr bwMode="auto">
            <a:xfrm rot="-1484639">
              <a:off x="4127" y="1458"/>
              <a:ext cx="375" cy="843"/>
            </a:xfrm>
            <a:custGeom>
              <a:avLst/>
              <a:gdLst>
                <a:gd name="T0" fmla="*/ 2254355 w 106"/>
                <a:gd name="T1" fmla="*/ 0 h 238"/>
                <a:gd name="T2" fmla="*/ 1131096 w 106"/>
                <a:gd name="T3" fmla="*/ 2280716 h 238"/>
                <a:gd name="T4" fmla="*/ 396142 w 106"/>
                <a:gd name="T5" fmla="*/ 3714638 h 238"/>
                <a:gd name="T6" fmla="*/ 0 w 106"/>
                <a:gd name="T7" fmla="*/ 5896176 h 238"/>
                <a:gd name="T8" fmla="*/ 1421331 w 106"/>
                <a:gd name="T9" fmla="*/ 4014632 h 238"/>
                <a:gd name="T10" fmla="*/ 2601789 w 106"/>
                <a:gd name="T11" fmla="*/ 0 h 238"/>
                <a:gd name="T12" fmla="*/ 0 60000 65536"/>
                <a:gd name="T13" fmla="*/ 0 60000 65536"/>
                <a:gd name="T14" fmla="*/ 0 60000 65536"/>
                <a:gd name="T15" fmla="*/ 0 60000 65536"/>
                <a:gd name="T16" fmla="*/ 0 60000 65536"/>
                <a:gd name="T17" fmla="*/ 0 60000 65536"/>
                <a:gd name="T18" fmla="*/ 0 w 106"/>
                <a:gd name="T19" fmla="*/ 0 h 238"/>
                <a:gd name="T20" fmla="*/ 106 w 106"/>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106" h="238">
                  <a:moveTo>
                    <a:pt x="92" y="0"/>
                  </a:moveTo>
                  <a:lnTo>
                    <a:pt x="46" y="92"/>
                  </a:lnTo>
                  <a:lnTo>
                    <a:pt x="16" y="150"/>
                  </a:lnTo>
                  <a:lnTo>
                    <a:pt x="0" y="238"/>
                  </a:lnTo>
                  <a:lnTo>
                    <a:pt x="58" y="162"/>
                  </a:lnTo>
                  <a:lnTo>
                    <a:pt x="106" y="0"/>
                  </a:lnTo>
                </a:path>
              </a:pathLst>
            </a:custGeom>
            <a:gradFill rotWithShape="0">
              <a:gsLst>
                <a:gs pos="0">
                  <a:srgbClr val="CC99FF"/>
                </a:gs>
                <a:gs pos="100000">
                  <a:srgbClr val="CC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35"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l="2448" t="13824" r="24480" b="31638"/>
          <a:stretch>
            <a:fillRect/>
          </a:stretch>
        </p:blipFill>
        <p:spPr bwMode="auto">
          <a:xfrm>
            <a:off x="7391400" y="1362075"/>
            <a:ext cx="1512888" cy="8477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36" name="Rectangle 33"/>
          <p:cNvSpPr>
            <a:spLocks noChangeArrowheads="1"/>
          </p:cNvSpPr>
          <p:nvPr/>
        </p:nvSpPr>
        <p:spPr bwMode="auto">
          <a:xfrm>
            <a:off x="2971800" y="5699125"/>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FFFF00"/>
                </a:solidFill>
                <a:latin typeface="Arial" charset="0"/>
              </a:rPr>
              <a:t>More and more indications of water found</a:t>
            </a:r>
            <a:r>
              <a:rPr lang="en-US" sz="2000" b="1">
                <a:solidFill>
                  <a:srgbClr val="FFFF00"/>
                </a:solidFill>
              </a:rPr>
              <a:t>…</a:t>
            </a:r>
            <a:r>
              <a:rPr lang="en-US" sz="2000" b="1">
                <a:solidFill>
                  <a:srgbClr val="FFFF00"/>
                </a:solidFill>
                <a:latin typeface="Arial" charset="0"/>
              </a:rPr>
              <a:t>    </a:t>
            </a:r>
          </a:p>
          <a:p>
            <a:r>
              <a:rPr lang="en-US" sz="2000" b="1">
                <a:solidFill>
                  <a:srgbClr val="FFFF00"/>
                </a:solidFill>
                <a:latin typeface="Arial" charset="0"/>
              </a:rPr>
              <a:t>	Small and large scales</a:t>
            </a:r>
            <a:r>
              <a:rPr lang="en-US" sz="2000" b="1">
                <a:solidFill>
                  <a:srgbClr val="FFFF00"/>
                </a:solidFill>
              </a:rPr>
              <a:t>…</a:t>
            </a:r>
            <a:endParaRPr lang="en-US" sz="2000" b="1">
              <a:solidFill>
                <a:srgbClr val="FFFF00"/>
              </a:solidFill>
              <a:latin typeface="Arial" charset="0"/>
            </a:endParaRPr>
          </a:p>
        </p:txBody>
      </p:sp>
    </p:spTree>
    <p:extLst>
      <p:ext uri="{BB962C8B-B14F-4D97-AF65-F5344CB8AC3E}">
        <p14:creationId xmlns:p14="http://schemas.microsoft.com/office/powerpoint/2010/main" val="3018952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77200" cy="6247864"/>
          </a:xfrm>
          <a:prstGeom prst="rect">
            <a:avLst/>
          </a:prstGeom>
        </p:spPr>
        <p:txBody>
          <a:bodyPr wrap="square">
            <a:spAutoFit/>
          </a:bodyPr>
          <a:lstStyle/>
          <a:p>
            <a:r>
              <a:rPr lang="en-US" sz="2000" dirty="0" smtClean="0">
                <a:solidFill>
                  <a:srgbClr val="0070C0"/>
                </a:solidFill>
              </a:rPr>
              <a:t>According to </a:t>
            </a:r>
            <a:r>
              <a:rPr lang="en-US" sz="2000" b="1" dirty="0" err="1">
                <a:solidFill>
                  <a:srgbClr val="0070C0"/>
                </a:solidFill>
              </a:rPr>
              <a:t>Pekka</a:t>
            </a:r>
            <a:r>
              <a:rPr lang="en-US" sz="2000" b="1" dirty="0">
                <a:solidFill>
                  <a:srgbClr val="0070C0"/>
                </a:solidFill>
              </a:rPr>
              <a:t> </a:t>
            </a:r>
            <a:r>
              <a:rPr lang="en-US" sz="2000" b="1" dirty="0" err="1">
                <a:solidFill>
                  <a:srgbClr val="0070C0"/>
                </a:solidFill>
              </a:rPr>
              <a:t>Janhunen</a:t>
            </a:r>
            <a:r>
              <a:rPr lang="en-US" sz="2000" dirty="0" smtClean="0">
                <a:solidFill>
                  <a:srgbClr val="0070C0"/>
                </a:solidFill>
              </a:rPr>
              <a:t>,</a:t>
            </a:r>
            <a:r>
              <a:rPr lang="en-US" sz="2000" i="1" dirty="0" smtClean="0">
                <a:solidFill>
                  <a:srgbClr val="0070C0"/>
                </a:solidFill>
              </a:rPr>
              <a:t>,</a:t>
            </a:r>
          </a:p>
          <a:p>
            <a:pPr marL="342900" indent="-342900" algn="just">
              <a:buBlip>
                <a:blip r:embed="rId2"/>
              </a:buBlip>
            </a:pPr>
            <a:r>
              <a:rPr lang="en-US" sz="2000" dirty="0" smtClean="0"/>
              <a:t>From </a:t>
            </a:r>
            <a:r>
              <a:rPr lang="en-US" sz="2000" dirty="0"/>
              <a:t>a mission analysis point of view, the performance of a hybrid propulsion concept for a two-dimensional transfer towards a planet of the Solar System. </a:t>
            </a:r>
            <a:endParaRPr lang="en-US" sz="2000" dirty="0" smtClean="0"/>
          </a:p>
          <a:p>
            <a:pPr marL="342900" indent="-342900" algn="just">
              <a:buBlip>
                <a:blip r:embed="rId2"/>
              </a:buBlip>
            </a:pPr>
            <a:r>
              <a:rPr lang="en-US" sz="2000" dirty="0" smtClean="0"/>
              <a:t>The </a:t>
            </a:r>
            <a:r>
              <a:rPr lang="en-US" sz="2000" dirty="0"/>
              <a:t>propulsion system is obtained by combining a chemical thruster, used for the phases of Earth escape and/or target planet capture, with an electric sail, which provides a continuous thrust during the heliocentric transfer. </a:t>
            </a:r>
            <a:endParaRPr lang="en-US" sz="2000" dirty="0" smtClean="0"/>
          </a:p>
          <a:p>
            <a:pPr marL="342900" indent="-342900" algn="just">
              <a:buBlip>
                <a:blip r:embed="rId2"/>
              </a:buBlip>
            </a:pPr>
            <a:r>
              <a:rPr lang="en-US" sz="2000" dirty="0" smtClean="0"/>
              <a:t>Two </a:t>
            </a:r>
            <a:r>
              <a:rPr lang="en-US" sz="2000" dirty="0"/>
              <a:t>possible mission scenarios are investigated: in the first case the </a:t>
            </a:r>
            <a:r>
              <a:rPr lang="en-US" sz="2000" dirty="0" err="1"/>
              <a:t>sailcraft</a:t>
            </a:r>
            <a:r>
              <a:rPr lang="en-US" sz="2000" dirty="0"/>
              <a:t> reaches the target planet with zero hyperbolic excess velocity, thus performing a classical rendezvous mission in a heliocentric framework. </a:t>
            </a:r>
            <a:endParaRPr lang="en-US" sz="2000" dirty="0" smtClean="0"/>
          </a:p>
          <a:p>
            <a:pPr marL="342900" indent="-342900" algn="just">
              <a:buBlip>
                <a:blip r:embed="rId2"/>
              </a:buBlip>
            </a:pPr>
            <a:r>
              <a:rPr lang="en-US" sz="2000" dirty="0" smtClean="0"/>
              <a:t>In </a:t>
            </a:r>
            <a:r>
              <a:rPr lang="en-US" sz="2000" dirty="0"/>
              <a:t>the second mission scenario, a given final hyperbolic excess velocity relative to the planet is tolerated in order to decrease the mission flight time. </a:t>
            </a:r>
            <a:endParaRPr lang="en-US" sz="2000" dirty="0" smtClean="0"/>
          </a:p>
          <a:p>
            <a:pPr marL="342900" indent="-342900" algn="just">
              <a:buBlip>
                <a:blip r:embed="rId2"/>
              </a:buBlip>
            </a:pPr>
            <a:r>
              <a:rPr lang="en-US" sz="2000" dirty="0" smtClean="0"/>
              <a:t>The </a:t>
            </a:r>
            <a:r>
              <a:rPr lang="en-US" sz="2000" dirty="0"/>
              <a:t>amount of final hyperbolic excess velocity is used as a simulation parameter for a tradeoff study in which the minimum flight time is related to the total velocity variation required by the chemical thruster to accomplish the mission, that is, for Earth escape and planetary capture.</a:t>
            </a:r>
          </a:p>
        </p:txBody>
      </p:sp>
    </p:spTree>
    <p:extLst>
      <p:ext uri="{BB962C8B-B14F-4D97-AF65-F5344CB8AC3E}">
        <p14:creationId xmlns:p14="http://schemas.microsoft.com/office/powerpoint/2010/main" val="399936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81000"/>
            <a:ext cx="2446504"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3000" dirty="0" smtClean="0"/>
              <a:t>Approved by </a:t>
            </a:r>
            <a:endParaRPr lang="en-US" sz="3000" dirty="0"/>
          </a:p>
        </p:txBody>
      </p:sp>
      <p:sp>
        <p:nvSpPr>
          <p:cNvPr id="3" name="Rectangle 2"/>
          <p:cNvSpPr/>
          <p:nvPr/>
        </p:nvSpPr>
        <p:spPr>
          <a:xfrm>
            <a:off x="685800" y="2590800"/>
            <a:ext cx="1984839" cy="492443"/>
          </a:xfrm>
          <a:prstGeom prst="rect">
            <a:avLst/>
          </a:prstGeom>
        </p:spPr>
        <p:txBody>
          <a:bodyPr wrap="none">
            <a:spAutoFit/>
          </a:bodyPr>
          <a:lstStyle/>
          <a:p>
            <a:r>
              <a:rPr lang="en-US" sz="2600" dirty="0" smtClean="0">
                <a:solidFill>
                  <a:srgbClr val="C00000"/>
                </a:solidFill>
              </a:rPr>
              <a:t>E-signature:</a:t>
            </a:r>
            <a:endParaRPr lang="en-US" sz="2600" dirty="0">
              <a:solidFill>
                <a:srgbClr val="C00000"/>
              </a:solidFill>
            </a:endParaRPr>
          </a:p>
        </p:txBody>
      </p:sp>
      <p:sp>
        <p:nvSpPr>
          <p:cNvPr id="4" name="Rectangle 3"/>
          <p:cNvSpPr/>
          <p:nvPr/>
        </p:nvSpPr>
        <p:spPr>
          <a:xfrm>
            <a:off x="152400" y="5791200"/>
            <a:ext cx="8763000" cy="830997"/>
          </a:xfrm>
          <a:prstGeom prst="rect">
            <a:avLst/>
          </a:prstGeom>
        </p:spPr>
        <p:txBody>
          <a:bodyPr wrap="square">
            <a:spAutoFit/>
          </a:bodyPr>
          <a:lstStyle/>
          <a:p>
            <a:pPr>
              <a:defRPr/>
            </a:pPr>
            <a:r>
              <a:rPr lang="en-US" sz="2400" dirty="0"/>
              <a:t>This </a:t>
            </a:r>
            <a:r>
              <a:rPr lang="en-US" sz="2400" dirty="0" err="1"/>
              <a:t>powerpoint</a:t>
            </a:r>
            <a:r>
              <a:rPr lang="en-US" sz="2400" dirty="0"/>
              <a:t> ahs been approved by </a:t>
            </a:r>
            <a:r>
              <a:rPr lang="en-US" sz="2400" b="1" dirty="0">
                <a:solidFill>
                  <a:srgbClr val="0070C0"/>
                </a:solidFill>
                <a:latin typeface="Times New Roman" pitchFamily="18" charset="0"/>
                <a:cs typeface="Times New Roman" pitchFamily="18" charset="0"/>
              </a:rPr>
              <a:t>Dr. </a:t>
            </a:r>
            <a:r>
              <a:rPr lang="en-US" sz="2400" b="1" dirty="0" err="1">
                <a:solidFill>
                  <a:srgbClr val="0070C0"/>
                </a:solidFill>
              </a:rPr>
              <a:t>PekkaJanhunen</a:t>
            </a:r>
            <a:endParaRPr lang="en-US" sz="2400" dirty="0">
              <a:solidFill>
                <a:srgbClr val="0070C0"/>
              </a:solidFill>
              <a:latin typeface="Times New Roman" pitchFamily="18" charset="0"/>
              <a:cs typeface="Times New Roman" pitchFamily="18" charset="0"/>
            </a:endParaRPr>
          </a:p>
          <a:p>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639" y="2403633"/>
            <a:ext cx="4357688" cy="134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871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4294967295"/>
          </p:nvPr>
        </p:nvSpPr>
        <p:spPr>
          <a:xfrm>
            <a:off x="762000" y="685800"/>
            <a:ext cx="7543800" cy="3886200"/>
          </a:xfrm>
          <a:prstGeom prst="rect">
            <a:avLst/>
          </a:prstGeom>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461665"/>
          </a:xfrm>
          <a:prstGeom prst="rect">
            <a:avLst/>
          </a:prstGeom>
        </p:spPr>
        <p:txBody>
          <a:bodyPr>
            <a:spAutoFit/>
          </a:bodyPr>
          <a:lstStyle/>
          <a:p>
            <a:pPr>
              <a:defRPr/>
            </a:pPr>
            <a:r>
              <a:rPr lang="en-US" sz="2400">
                <a:solidFill>
                  <a:schemeClr val="accent5">
                    <a:lumMod val="10000"/>
                  </a:schemeClr>
                </a:solidFill>
                <a:latin typeface="Andalus" panose="02020603050405020304" pitchFamily="18" charset="-78"/>
                <a:cs typeface="Andalus" panose="02020603050405020304" pitchFamily="18" charset="-78"/>
              </a:rPr>
              <a:t>OMICS International Open Access Membership</a:t>
            </a: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International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19438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965" y="311834"/>
            <a:ext cx="2819400" cy="609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smtClean="0">
                <a:solidFill>
                  <a:srgbClr val="002060"/>
                </a:solidFill>
              </a:rPr>
              <a:t>Research Interests</a:t>
            </a:r>
            <a:endParaRPr lang="en-US" sz="2400" b="1" dirty="0">
              <a:solidFill>
                <a:srgbClr val="002060"/>
              </a:solidFill>
            </a:endParaRPr>
          </a:p>
        </p:txBody>
      </p:sp>
      <p:sp>
        <p:nvSpPr>
          <p:cNvPr id="3" name="Rectangle 2"/>
          <p:cNvSpPr/>
          <p:nvPr/>
        </p:nvSpPr>
        <p:spPr>
          <a:xfrm>
            <a:off x="128952" y="1190923"/>
            <a:ext cx="8710248" cy="2923877"/>
          </a:xfrm>
          <a:prstGeom prst="rect">
            <a:avLst/>
          </a:prstGeom>
        </p:spPr>
        <p:txBody>
          <a:bodyPr wrap="square">
            <a:spAutoFit/>
          </a:bodyPr>
          <a:lstStyle/>
          <a:p>
            <a:pPr marL="342900" indent="-342900" algn="just">
              <a:buFont typeface="Wingdings" pitchFamily="2" charset="2"/>
              <a:buChar char="v"/>
            </a:pPr>
            <a:r>
              <a:rPr lang="en-US" sz="2300" dirty="0" smtClean="0">
                <a:solidFill>
                  <a:srgbClr val="0070C0"/>
                </a:solidFill>
              </a:rPr>
              <a:t>Space Plasma Physics,</a:t>
            </a:r>
          </a:p>
          <a:p>
            <a:pPr marL="342900" indent="-342900" algn="just">
              <a:buFont typeface="Wingdings" pitchFamily="2" charset="2"/>
              <a:buChar char="v"/>
            </a:pPr>
            <a:r>
              <a:rPr lang="en-US" sz="2300" dirty="0" smtClean="0">
                <a:solidFill>
                  <a:srgbClr val="0070C0"/>
                </a:solidFill>
              </a:rPr>
              <a:t>MHD Simulation, </a:t>
            </a:r>
          </a:p>
          <a:p>
            <a:pPr marL="342900" indent="-342900" algn="just">
              <a:buFont typeface="Wingdings" pitchFamily="2" charset="2"/>
              <a:buChar char="v"/>
            </a:pPr>
            <a:r>
              <a:rPr lang="en-US" sz="2300" dirty="0" smtClean="0">
                <a:solidFill>
                  <a:srgbClr val="0070C0"/>
                </a:solidFill>
              </a:rPr>
              <a:t>Particle-in-cell Simulation, </a:t>
            </a:r>
          </a:p>
          <a:p>
            <a:pPr marL="342900" indent="-342900" algn="just">
              <a:buFont typeface="Wingdings" pitchFamily="2" charset="2"/>
              <a:buChar char="v"/>
            </a:pPr>
            <a:r>
              <a:rPr lang="en-US" sz="2300" dirty="0" smtClean="0">
                <a:solidFill>
                  <a:srgbClr val="0070C0"/>
                </a:solidFill>
              </a:rPr>
              <a:t>Hybrid Simulation, </a:t>
            </a:r>
            <a:r>
              <a:rPr lang="en-US" sz="2300" dirty="0" err="1" smtClean="0">
                <a:solidFill>
                  <a:srgbClr val="0070C0"/>
                </a:solidFill>
              </a:rPr>
              <a:t>Auroral</a:t>
            </a:r>
            <a:r>
              <a:rPr lang="en-US" sz="2300" dirty="0" smtClean="0">
                <a:solidFill>
                  <a:srgbClr val="0070C0"/>
                </a:solidFill>
              </a:rPr>
              <a:t> Physics,</a:t>
            </a:r>
          </a:p>
          <a:p>
            <a:pPr marL="342900" indent="-342900" algn="just">
              <a:buFont typeface="Wingdings" pitchFamily="2" charset="2"/>
              <a:buChar char="v"/>
            </a:pPr>
            <a:r>
              <a:rPr lang="en-US" sz="2300" dirty="0" err="1" smtClean="0">
                <a:solidFill>
                  <a:srgbClr val="0070C0"/>
                </a:solidFill>
              </a:rPr>
              <a:t>Magnetospheric</a:t>
            </a:r>
            <a:r>
              <a:rPr lang="en-US" sz="2300" dirty="0" smtClean="0">
                <a:solidFill>
                  <a:srgbClr val="0070C0"/>
                </a:solidFill>
              </a:rPr>
              <a:t> Physics, </a:t>
            </a:r>
          </a:p>
          <a:p>
            <a:pPr marL="342900" indent="-342900" algn="just">
              <a:buFont typeface="Wingdings" pitchFamily="2" charset="2"/>
              <a:buChar char="v"/>
            </a:pPr>
            <a:r>
              <a:rPr lang="en-US" sz="2300" dirty="0" smtClean="0">
                <a:solidFill>
                  <a:srgbClr val="0070C0"/>
                </a:solidFill>
              </a:rPr>
              <a:t>Electric Solar Wind Sail Propulsion,</a:t>
            </a:r>
          </a:p>
          <a:p>
            <a:pPr marL="342900" indent="-342900" algn="just">
              <a:buFont typeface="Wingdings" pitchFamily="2" charset="2"/>
              <a:buChar char="v"/>
            </a:pPr>
            <a:r>
              <a:rPr lang="en-US" sz="2300" dirty="0" smtClean="0">
                <a:solidFill>
                  <a:srgbClr val="0070C0"/>
                </a:solidFill>
              </a:rPr>
              <a:t>Space Technology, </a:t>
            </a:r>
          </a:p>
          <a:p>
            <a:pPr marL="342900" indent="-342900" algn="just">
              <a:buFont typeface="Wingdings" pitchFamily="2" charset="2"/>
              <a:buChar char="v"/>
            </a:pPr>
            <a:r>
              <a:rPr lang="en-US" sz="2300" dirty="0" smtClean="0">
                <a:solidFill>
                  <a:srgbClr val="0070C0"/>
                </a:solidFill>
              </a:rPr>
              <a:t>Astrobiology</a:t>
            </a:r>
            <a:endParaRPr lang="en-US" sz="2300" dirty="0">
              <a:solidFill>
                <a:srgbClr val="0070C0"/>
              </a:solidFill>
            </a:endParaRPr>
          </a:p>
        </p:txBody>
      </p:sp>
      <p:pic>
        <p:nvPicPr>
          <p:cNvPr id="8196" name="Picture 4" descr="https://encrypted-tbn2.gstatic.com/images?q=tbn:ANd9GcTREuEg9zrNsvhiFwfk0Z0sG1YcVy6WNdktC2mkxVMrIIVw7pq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29200"/>
            <a:ext cx="28194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876800"/>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27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6451" y="457200"/>
            <a:ext cx="2895601" cy="45720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smtClean="0">
                <a:solidFill>
                  <a:srgbClr val="002060"/>
                </a:solidFill>
              </a:rPr>
              <a:t>Recent Publications</a:t>
            </a:r>
            <a:endParaRPr lang="en-US" sz="2400" b="1" dirty="0">
              <a:solidFill>
                <a:srgbClr val="002060"/>
              </a:solidFill>
            </a:endParaRPr>
          </a:p>
        </p:txBody>
      </p:sp>
      <p:sp>
        <p:nvSpPr>
          <p:cNvPr id="3" name="Rectangle 2"/>
          <p:cNvSpPr/>
          <p:nvPr/>
        </p:nvSpPr>
        <p:spPr>
          <a:xfrm>
            <a:off x="336451" y="1143000"/>
            <a:ext cx="8515644" cy="5940088"/>
          </a:xfrm>
          <a:prstGeom prst="rect">
            <a:avLst/>
          </a:prstGeom>
        </p:spPr>
        <p:txBody>
          <a:bodyPr wrap="square">
            <a:spAutoFit/>
          </a:bodyPr>
          <a:lstStyle/>
          <a:p>
            <a:pPr marL="342900" indent="-342900">
              <a:buFont typeface="Wingdings" pitchFamily="2" charset="2"/>
              <a:buChar char="q"/>
            </a:pPr>
            <a:r>
              <a:rPr lang="en-US" sz="2000" dirty="0"/>
              <a:t>Optimal interplanetary rendezvous combining electric sail and high thrust </a:t>
            </a:r>
            <a:r>
              <a:rPr lang="en-US" sz="2000" dirty="0" smtClean="0"/>
              <a:t>propulsion system</a:t>
            </a:r>
            <a:r>
              <a:rPr lang="en-US" sz="2000" dirty="0"/>
              <a:t> </a:t>
            </a:r>
            <a:r>
              <a:rPr lang="en-US" sz="2000" dirty="0" smtClean="0"/>
              <a:t>,Alessandro </a:t>
            </a:r>
            <a:r>
              <a:rPr lang="en-US" sz="2000" dirty="0"/>
              <a:t>A. </a:t>
            </a:r>
            <a:r>
              <a:rPr lang="en-US" sz="2000" dirty="0" err="1"/>
              <a:t>Quarta</a:t>
            </a:r>
            <a:r>
              <a:rPr lang="en-US" sz="2000" dirty="0"/>
              <a:t>, Giovanni </a:t>
            </a:r>
            <a:r>
              <a:rPr lang="en-US" sz="2000" dirty="0" err="1"/>
              <a:t>Mengali</a:t>
            </a:r>
            <a:r>
              <a:rPr lang="en-US" sz="2000" dirty="0"/>
              <a:t>, </a:t>
            </a:r>
            <a:r>
              <a:rPr lang="en-US" sz="2000" b="1" dirty="0" err="1"/>
              <a:t>Pekka</a:t>
            </a:r>
            <a:r>
              <a:rPr lang="en-US" sz="2000" b="1" dirty="0"/>
              <a:t> </a:t>
            </a:r>
            <a:r>
              <a:rPr lang="en-US" sz="2000" b="1" dirty="0" err="1" smtClean="0"/>
              <a:t>Janhunen</a:t>
            </a:r>
            <a:r>
              <a:rPr lang="en-US" sz="2000" b="1" dirty="0" smtClean="0"/>
              <a:t>,</a:t>
            </a:r>
            <a:r>
              <a:rPr lang="en-US" sz="2000" dirty="0"/>
              <a:t> </a:t>
            </a:r>
            <a:r>
              <a:rPr lang="en-US" sz="2000" dirty="0" err="1"/>
              <a:t>Acta</a:t>
            </a:r>
            <a:r>
              <a:rPr lang="en-US" sz="2000" dirty="0"/>
              <a:t> </a:t>
            </a:r>
            <a:r>
              <a:rPr lang="en-US" sz="2000" dirty="0" err="1" smtClean="0"/>
              <a:t>Astronautica</a:t>
            </a:r>
            <a:r>
              <a:rPr lang="en-US" sz="2000" dirty="0" smtClean="0"/>
              <a:t>, vol</a:t>
            </a:r>
            <a:r>
              <a:rPr lang="en-US" sz="2000" dirty="0"/>
              <a:t>. 68, no. 5, pp. 603-621, </a:t>
            </a:r>
            <a:r>
              <a:rPr lang="en-US" sz="2000" dirty="0" smtClean="0"/>
              <a:t>2011.</a:t>
            </a:r>
          </a:p>
          <a:p>
            <a:pPr marL="342900" indent="-342900">
              <a:buFont typeface="Wingdings" pitchFamily="2" charset="2"/>
              <a:buChar char="q"/>
            </a:pPr>
            <a:endParaRPr lang="en-US" sz="2000" dirty="0" smtClean="0"/>
          </a:p>
          <a:p>
            <a:pPr marL="342900" indent="-342900">
              <a:buFont typeface="Wingdings" pitchFamily="2" charset="2"/>
              <a:buChar char="q"/>
            </a:pPr>
            <a:r>
              <a:rPr lang="en-US" sz="2000" dirty="0"/>
              <a:t>Status report of the electric sail in </a:t>
            </a:r>
            <a:r>
              <a:rPr lang="en-US" sz="2000" dirty="0" smtClean="0"/>
              <a:t>2009, </a:t>
            </a:r>
            <a:r>
              <a:rPr lang="en-US" sz="2000" b="1" dirty="0" err="1" smtClean="0"/>
              <a:t>Pekka</a:t>
            </a:r>
            <a:r>
              <a:rPr lang="en-US" sz="2000" b="1" dirty="0" smtClean="0"/>
              <a:t> </a:t>
            </a:r>
            <a:r>
              <a:rPr lang="en-US" sz="2000" b="1" dirty="0" err="1" smtClean="0"/>
              <a:t>Janhunen</a:t>
            </a:r>
            <a:r>
              <a:rPr lang="en-US" sz="2000" b="1" dirty="0" smtClean="0"/>
              <a:t>, </a:t>
            </a:r>
            <a:r>
              <a:rPr lang="en-US" sz="2000" dirty="0" err="1"/>
              <a:t>Acta</a:t>
            </a:r>
            <a:r>
              <a:rPr lang="en-US" sz="2000" dirty="0"/>
              <a:t> </a:t>
            </a:r>
            <a:r>
              <a:rPr lang="en-US" sz="2000" dirty="0" err="1"/>
              <a:t>Astronautica</a:t>
            </a:r>
            <a:r>
              <a:rPr lang="en-US" sz="2000" dirty="0"/>
              <a:t> - ACTA ASTRONAUT , vol. 68, no. 5, pp. 567-570, </a:t>
            </a:r>
            <a:r>
              <a:rPr lang="en-US" sz="2000" dirty="0" smtClean="0"/>
              <a:t>2011</a:t>
            </a:r>
          </a:p>
          <a:p>
            <a:pPr marL="342900" indent="-342900">
              <a:buFont typeface="Wingdings" pitchFamily="2" charset="2"/>
              <a:buChar char="q"/>
            </a:pPr>
            <a:endParaRPr lang="en-US" sz="2000" dirty="0"/>
          </a:p>
          <a:p>
            <a:pPr marL="342900" indent="-342900">
              <a:buFont typeface="Wingdings" pitchFamily="2" charset="2"/>
              <a:buChar char="q"/>
            </a:pPr>
            <a:r>
              <a:rPr lang="en-US" sz="2000" dirty="0"/>
              <a:t>Aalto-1: a </a:t>
            </a:r>
            <a:r>
              <a:rPr lang="en-US" sz="2000" dirty="0" err="1"/>
              <a:t>hyperspectral</a:t>
            </a:r>
            <a:r>
              <a:rPr lang="en-US" sz="2000" dirty="0"/>
              <a:t> Earth observing </a:t>
            </a:r>
            <a:r>
              <a:rPr lang="en-US" sz="2000" dirty="0" err="1" smtClean="0"/>
              <a:t>nanosatellite</a:t>
            </a:r>
            <a:r>
              <a:rPr lang="en-US" sz="2000" dirty="0" smtClean="0"/>
              <a:t>, </a:t>
            </a:r>
            <a:r>
              <a:rPr lang="en-US" sz="2000" dirty="0" err="1" smtClean="0"/>
              <a:t>Heikki</a:t>
            </a:r>
            <a:r>
              <a:rPr lang="en-US" sz="2000" dirty="0" smtClean="0"/>
              <a:t> </a:t>
            </a:r>
            <a:r>
              <a:rPr lang="en-US" sz="2000" dirty="0" err="1"/>
              <a:t>Saari</a:t>
            </a:r>
            <a:r>
              <a:rPr lang="en-US" sz="2000" dirty="0"/>
              <a:t>, </a:t>
            </a:r>
            <a:r>
              <a:rPr lang="en-US" sz="2000" b="1" dirty="0" err="1" smtClean="0"/>
              <a:t>Pekka</a:t>
            </a:r>
            <a:r>
              <a:rPr lang="en-US" sz="2000" b="1" dirty="0" smtClean="0"/>
              <a:t> </a:t>
            </a:r>
            <a:r>
              <a:rPr lang="en-US" sz="2000" b="1" dirty="0" err="1"/>
              <a:t>Janhunen</a:t>
            </a:r>
            <a:r>
              <a:rPr lang="en-US" sz="2000" dirty="0" smtClean="0"/>
              <a:t>,</a:t>
            </a:r>
            <a:r>
              <a:rPr lang="en-US" sz="2000" dirty="0"/>
              <a:t> 2011. </a:t>
            </a:r>
            <a:br>
              <a:rPr lang="en-US" sz="2000" dirty="0"/>
            </a:br>
            <a:endParaRPr lang="en-US" sz="2000" dirty="0" smtClean="0"/>
          </a:p>
          <a:p>
            <a:pPr marL="342900" indent="-342900" algn="just">
              <a:buFont typeface="Wingdings" pitchFamily="2" charset="2"/>
              <a:buChar char="q"/>
            </a:pPr>
            <a:r>
              <a:rPr lang="fi-FI" sz="2000" dirty="0"/>
              <a:t>Aalto-1 - An experimental nanosatellite for hyperspectral remote </a:t>
            </a:r>
            <a:r>
              <a:rPr lang="fi-FI" sz="2000" dirty="0" smtClean="0"/>
              <a:t>sensing</a:t>
            </a:r>
            <a:r>
              <a:rPr lang="fi-FI" sz="2000" dirty="0"/>
              <a:t>,</a:t>
            </a:r>
            <a:r>
              <a:rPr lang="fi-FI" sz="2000" dirty="0" smtClean="0"/>
              <a:t>Jaan </a:t>
            </a:r>
            <a:r>
              <a:rPr lang="fi-FI" sz="2000" dirty="0"/>
              <a:t>Praks, </a:t>
            </a:r>
            <a:r>
              <a:rPr lang="fi-FI" sz="2000" dirty="0" smtClean="0"/>
              <a:t>,</a:t>
            </a:r>
            <a:r>
              <a:rPr lang="fi-FI" sz="2000" dirty="0"/>
              <a:t> </a:t>
            </a:r>
            <a:r>
              <a:rPr lang="fi-FI" sz="2000" b="1" dirty="0"/>
              <a:t>Pekka Janhunen</a:t>
            </a:r>
            <a:r>
              <a:rPr lang="fi-FI" sz="2000" dirty="0" smtClean="0"/>
              <a:t>,</a:t>
            </a:r>
            <a:r>
              <a:rPr lang="en-US" sz="2000" dirty="0"/>
              <a:t> : Geoscience and Remote Sensing IEEE International Symposium - IGARSS , pp. 4367-4370, </a:t>
            </a:r>
            <a:r>
              <a:rPr lang="en-US" sz="2000" dirty="0" smtClean="0"/>
              <a:t>2011.</a:t>
            </a:r>
          </a:p>
          <a:p>
            <a:pPr marL="342900" indent="-342900" algn="just">
              <a:buFont typeface="Wingdings" pitchFamily="2" charset="2"/>
              <a:buChar char="q"/>
            </a:pPr>
            <a:endParaRPr lang="en-US" sz="2000" dirty="0"/>
          </a:p>
          <a:p>
            <a:pPr marL="342900" indent="-342900">
              <a:buFont typeface="Wingdings" pitchFamily="2" charset="2"/>
              <a:buChar char="q"/>
            </a:pPr>
            <a:r>
              <a:rPr lang="en-US" sz="2000" dirty="0"/>
              <a:t>Cassini Plasma Spectrometer and hybrid model study on Titan's interaction: Effect of oxygen </a:t>
            </a:r>
            <a:r>
              <a:rPr lang="en-US" sz="2000" dirty="0" smtClean="0"/>
              <a:t>ions, I</a:t>
            </a:r>
            <a:r>
              <a:rPr lang="en-US" sz="2000" dirty="0"/>
              <a:t>. </a:t>
            </a:r>
            <a:r>
              <a:rPr lang="en-US" sz="2000" dirty="0" err="1"/>
              <a:t>Sillanpää</a:t>
            </a:r>
            <a:r>
              <a:rPr lang="en-US" sz="2000" dirty="0"/>
              <a:t>, D. T. </a:t>
            </a:r>
            <a:r>
              <a:rPr lang="en-US" sz="2000" dirty="0" smtClean="0"/>
              <a:t>Young,</a:t>
            </a:r>
            <a:r>
              <a:rPr lang="en-US" sz="2000" dirty="0"/>
              <a:t> </a:t>
            </a:r>
            <a:r>
              <a:rPr lang="en-US" sz="2000" b="1" dirty="0"/>
              <a:t>P. </a:t>
            </a:r>
            <a:r>
              <a:rPr lang="en-US" sz="2000" b="1" dirty="0" err="1" smtClean="0"/>
              <a:t>Janhunen</a:t>
            </a:r>
            <a:r>
              <a:rPr lang="en-US" sz="2000" b="1" dirty="0" smtClean="0"/>
              <a:t>, </a:t>
            </a:r>
            <a:r>
              <a:rPr lang="en-US" sz="2000" dirty="0"/>
              <a:t> Journal of Geophysical Research , vol. 116, no. A7, </a:t>
            </a:r>
            <a:r>
              <a:rPr lang="en-US" sz="2000" dirty="0" smtClean="0"/>
              <a:t>2011.</a:t>
            </a:r>
            <a:endParaRPr lang="en-US" sz="2000" dirty="0"/>
          </a:p>
          <a:p>
            <a:r>
              <a:rPr lang="en-US" sz="2000" dirty="0"/>
              <a:t/>
            </a:r>
            <a:br>
              <a:rPr lang="en-US" sz="2000" dirty="0"/>
            </a:br>
            <a:endParaRPr lang="en-US" sz="2000" dirty="0"/>
          </a:p>
        </p:txBody>
      </p:sp>
    </p:spTree>
    <p:extLst>
      <p:ext uri="{BB962C8B-B14F-4D97-AF65-F5344CB8AC3E}">
        <p14:creationId xmlns:p14="http://schemas.microsoft.com/office/powerpoint/2010/main" val="406370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81400" y="685800"/>
            <a:ext cx="54864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sz="3200" b="1" dirty="0" smtClean="0">
                <a:latin typeface="Times New Roman" charset="0"/>
              </a:rPr>
              <a:t>       </a:t>
            </a:r>
            <a:r>
              <a:rPr lang="en-US" sz="3200" b="1" u="sng" dirty="0" smtClean="0">
                <a:latin typeface="Times New Roman" charset="0"/>
              </a:rPr>
              <a:t>What </a:t>
            </a:r>
            <a:r>
              <a:rPr lang="en-US" sz="3200" b="1" u="sng" dirty="0">
                <a:latin typeface="Times New Roman" charset="0"/>
              </a:rPr>
              <a:t>is Astrobiology?</a:t>
            </a:r>
          </a:p>
          <a:p>
            <a:pPr algn="just"/>
            <a:endParaRPr lang="en-US" b="1" dirty="0">
              <a:latin typeface="Times New Roman" charset="0"/>
            </a:endParaRPr>
          </a:p>
          <a:p>
            <a:pPr algn="just"/>
            <a:r>
              <a:rPr lang="ja-JP" altLang="en-US" b="1" dirty="0">
                <a:solidFill>
                  <a:srgbClr val="0000FF"/>
                </a:solidFill>
                <a:latin typeface="BrowalliaUPC" pitchFamily="34" charset="-34"/>
                <a:cs typeface="BrowalliaUPC" pitchFamily="34" charset="-34"/>
              </a:rPr>
              <a:t>“</a:t>
            </a:r>
            <a:r>
              <a:rPr lang="en-US" altLang="ja-JP" b="1" dirty="0">
                <a:solidFill>
                  <a:srgbClr val="0000FF"/>
                </a:solidFill>
                <a:latin typeface="BrowalliaUPC" pitchFamily="34" charset="-34"/>
                <a:cs typeface="BrowalliaUPC" pitchFamily="34" charset="-34"/>
              </a:rPr>
              <a:t>Astrobiology is the study of life in </a:t>
            </a:r>
            <a:r>
              <a:rPr lang="en-US" altLang="ja-JP" b="1" dirty="0" smtClean="0">
                <a:solidFill>
                  <a:srgbClr val="0000FF"/>
                </a:solidFill>
                <a:latin typeface="BrowalliaUPC" pitchFamily="34" charset="-34"/>
                <a:cs typeface="BrowalliaUPC" pitchFamily="34" charset="-34"/>
              </a:rPr>
              <a:t>the </a:t>
            </a:r>
            <a:r>
              <a:rPr lang="en-US" b="1" dirty="0" smtClean="0">
                <a:solidFill>
                  <a:srgbClr val="0000FF"/>
                </a:solidFill>
                <a:latin typeface="BrowalliaUPC" pitchFamily="34" charset="-34"/>
                <a:cs typeface="BrowalliaUPC" pitchFamily="34" charset="-34"/>
              </a:rPr>
              <a:t>universe</a:t>
            </a:r>
            <a:r>
              <a:rPr lang="en-US" b="1" dirty="0">
                <a:solidFill>
                  <a:srgbClr val="0000FF"/>
                </a:solidFill>
                <a:latin typeface="BrowalliaUPC" pitchFamily="34" charset="-34"/>
                <a:cs typeface="BrowalliaUPC" pitchFamily="34" charset="-34"/>
              </a:rPr>
              <a:t>.  It investigates the </a:t>
            </a:r>
            <a:r>
              <a:rPr lang="en-US" b="1" dirty="0" smtClean="0">
                <a:solidFill>
                  <a:srgbClr val="0000FF"/>
                </a:solidFill>
                <a:latin typeface="BrowalliaUPC" pitchFamily="34" charset="-34"/>
                <a:cs typeface="BrowalliaUPC" pitchFamily="34" charset="-34"/>
              </a:rPr>
              <a:t>origin, evolution</a:t>
            </a:r>
            <a:r>
              <a:rPr lang="en-US" b="1" dirty="0">
                <a:solidFill>
                  <a:srgbClr val="0000FF"/>
                </a:solidFill>
                <a:latin typeface="BrowalliaUPC" pitchFamily="34" charset="-34"/>
                <a:cs typeface="BrowalliaUPC" pitchFamily="34" charset="-34"/>
              </a:rPr>
              <a:t>, distribution, &amp; future of </a:t>
            </a:r>
            <a:r>
              <a:rPr lang="en-US" b="1" dirty="0" smtClean="0">
                <a:solidFill>
                  <a:srgbClr val="0000FF"/>
                </a:solidFill>
                <a:latin typeface="BrowalliaUPC" pitchFamily="34" charset="-34"/>
                <a:cs typeface="BrowalliaUPC" pitchFamily="34" charset="-34"/>
              </a:rPr>
              <a:t>life </a:t>
            </a:r>
            <a:r>
              <a:rPr lang="en-US" b="1" dirty="0">
                <a:solidFill>
                  <a:srgbClr val="0000FF"/>
                </a:solidFill>
                <a:latin typeface="BrowalliaUPC" pitchFamily="34" charset="-34"/>
                <a:cs typeface="BrowalliaUPC" pitchFamily="34" charset="-34"/>
              </a:rPr>
              <a:t>on Earth, &amp; the search for life </a:t>
            </a:r>
            <a:r>
              <a:rPr lang="en-US" b="1" dirty="0" smtClean="0">
                <a:solidFill>
                  <a:srgbClr val="0000FF"/>
                </a:solidFill>
                <a:latin typeface="BrowalliaUPC" pitchFamily="34" charset="-34"/>
                <a:cs typeface="BrowalliaUPC" pitchFamily="34" charset="-34"/>
              </a:rPr>
              <a:t>beyond Earth</a:t>
            </a:r>
            <a:r>
              <a:rPr lang="en-US" b="1" dirty="0">
                <a:solidFill>
                  <a:srgbClr val="0000FF"/>
                </a:solidFill>
                <a:latin typeface="BrowalliaUPC" pitchFamily="34" charset="-34"/>
                <a:cs typeface="BrowalliaUPC" pitchFamily="34" charset="-34"/>
              </a:rPr>
              <a:t>. </a:t>
            </a:r>
            <a:r>
              <a:rPr lang="en-US" b="1" dirty="0" smtClean="0">
                <a:solidFill>
                  <a:srgbClr val="0000FF"/>
                </a:solidFill>
                <a:latin typeface="BrowalliaUPC" pitchFamily="34" charset="-34"/>
                <a:cs typeface="BrowalliaUPC" pitchFamily="34" charset="-34"/>
              </a:rPr>
              <a:t>” </a:t>
            </a:r>
          </a:p>
          <a:p>
            <a:pPr algn="just"/>
            <a:endParaRPr lang="en-US" b="1" dirty="0" smtClean="0">
              <a:solidFill>
                <a:srgbClr val="0000FF"/>
              </a:solidFill>
              <a:latin typeface="BrowalliaUPC" pitchFamily="34" charset="-34"/>
              <a:cs typeface="BrowalliaUPC" pitchFamily="34" charset="-34"/>
            </a:endParaRPr>
          </a:p>
          <a:p>
            <a:pPr algn="just"/>
            <a:r>
              <a:rPr lang="en-US" b="1" dirty="0" smtClean="0">
                <a:solidFill>
                  <a:srgbClr val="0000FF"/>
                </a:solidFill>
                <a:latin typeface="BrowalliaUPC" pitchFamily="34" charset="-34"/>
                <a:cs typeface="BrowalliaUPC" pitchFamily="34" charset="-34"/>
              </a:rPr>
              <a:t>Astrobiology </a:t>
            </a:r>
            <a:r>
              <a:rPr lang="en-US" b="1" dirty="0">
                <a:solidFill>
                  <a:srgbClr val="0000FF"/>
                </a:solidFill>
                <a:latin typeface="BrowalliaUPC" pitchFamily="34" charset="-34"/>
                <a:cs typeface="BrowalliaUPC" pitchFamily="34" charset="-34"/>
              </a:rPr>
              <a:t>addresses </a:t>
            </a:r>
            <a:r>
              <a:rPr lang="en-US" b="1" dirty="0" smtClean="0">
                <a:solidFill>
                  <a:srgbClr val="0000FF"/>
                </a:solidFill>
                <a:latin typeface="BrowalliaUPC" pitchFamily="34" charset="-34"/>
                <a:cs typeface="BrowalliaUPC" pitchFamily="34" charset="-34"/>
              </a:rPr>
              <a:t>three </a:t>
            </a:r>
            <a:r>
              <a:rPr lang="en-US" b="1" dirty="0">
                <a:solidFill>
                  <a:srgbClr val="0000FF"/>
                </a:solidFill>
                <a:latin typeface="BrowalliaUPC" pitchFamily="34" charset="-34"/>
                <a:cs typeface="BrowalliaUPC" pitchFamily="34" charset="-34"/>
              </a:rPr>
              <a:t>fundamental questions:</a:t>
            </a:r>
          </a:p>
          <a:p>
            <a:pPr algn="just"/>
            <a:r>
              <a:rPr lang="en-US" b="1" dirty="0">
                <a:solidFill>
                  <a:srgbClr val="0000FF"/>
                </a:solidFill>
                <a:latin typeface="BrowalliaUPC" pitchFamily="34" charset="-34"/>
                <a:cs typeface="BrowalliaUPC" pitchFamily="34" charset="-34"/>
              </a:rPr>
              <a:t>   1) How does life begin &amp; evolve?</a:t>
            </a:r>
          </a:p>
          <a:p>
            <a:pPr algn="just"/>
            <a:r>
              <a:rPr lang="en-US" b="1" dirty="0">
                <a:solidFill>
                  <a:srgbClr val="0000FF"/>
                </a:solidFill>
                <a:latin typeface="BrowalliaUPC" pitchFamily="34" charset="-34"/>
                <a:cs typeface="BrowalliaUPC" pitchFamily="34" charset="-34"/>
              </a:rPr>
              <a:t>   2) Is there life beyond Earth &amp; how</a:t>
            </a:r>
          </a:p>
          <a:p>
            <a:pPr algn="just"/>
            <a:r>
              <a:rPr lang="en-US" b="1" dirty="0">
                <a:solidFill>
                  <a:srgbClr val="0000FF"/>
                </a:solidFill>
                <a:latin typeface="BrowalliaUPC" pitchFamily="34" charset="-34"/>
                <a:cs typeface="BrowalliaUPC" pitchFamily="34" charset="-34"/>
              </a:rPr>
              <a:t>         can we detect it?</a:t>
            </a:r>
          </a:p>
          <a:p>
            <a:pPr algn="just"/>
            <a:r>
              <a:rPr lang="en-US" b="1" dirty="0">
                <a:solidFill>
                  <a:srgbClr val="0000FF"/>
                </a:solidFill>
                <a:latin typeface="BrowalliaUPC" pitchFamily="34" charset="-34"/>
                <a:cs typeface="BrowalliaUPC" pitchFamily="34" charset="-34"/>
              </a:rPr>
              <a:t>   3) What is the future of life on Earth</a:t>
            </a:r>
          </a:p>
          <a:p>
            <a:pPr algn="just"/>
            <a:r>
              <a:rPr lang="en-US" b="1" dirty="0">
                <a:solidFill>
                  <a:srgbClr val="0000FF"/>
                </a:solidFill>
                <a:latin typeface="BrowalliaUPC" pitchFamily="34" charset="-34"/>
                <a:cs typeface="BrowalliaUPC" pitchFamily="34" charset="-34"/>
              </a:rPr>
              <a:t>         &amp; in the universe?</a:t>
            </a:r>
            <a:r>
              <a:rPr lang="ja-JP" altLang="en-US" b="1" dirty="0" smtClean="0">
                <a:solidFill>
                  <a:srgbClr val="0000FF"/>
                </a:solidFill>
                <a:latin typeface="BrowalliaUPC" pitchFamily="34" charset="-34"/>
                <a:cs typeface="BrowalliaUPC" pitchFamily="34" charset="-34"/>
              </a:rPr>
              <a:t>”</a:t>
            </a:r>
            <a:endParaRPr lang="en-US" altLang="ja-JP" b="1" dirty="0">
              <a:solidFill>
                <a:srgbClr val="0000FF"/>
              </a:solidFill>
              <a:latin typeface="BrowalliaUPC" pitchFamily="34" charset="-34"/>
              <a:cs typeface="BrowalliaUPC" pitchFamily="34" charset="-34"/>
            </a:endParaRPr>
          </a:p>
        </p:txBody>
      </p:sp>
      <p:pic>
        <p:nvPicPr>
          <p:cNvPr id="14339" name="Picture 3" descr="ab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81400" y="5562600"/>
            <a:ext cx="5486400" cy="1200329"/>
          </a:xfrm>
          <a:prstGeom prst="rect">
            <a:avLst/>
          </a:prstGeom>
        </p:spPr>
        <p:txBody>
          <a:bodyPr wrap="square">
            <a:spAutoFit/>
          </a:bodyPr>
          <a:lstStyle/>
          <a:p>
            <a:r>
              <a:rPr lang="en-US" sz="2400" b="1" dirty="0">
                <a:solidFill>
                  <a:srgbClr val="0000CC"/>
                </a:solidFill>
                <a:latin typeface="BrowalliaUPC" pitchFamily="34" charset="-34"/>
                <a:cs typeface="BrowalliaUPC" pitchFamily="34" charset="-34"/>
              </a:rPr>
              <a:t>Astrobiology addresses the question of whether life exists beyond Earth, and how humans can detect it if it </a:t>
            </a:r>
            <a:r>
              <a:rPr lang="en-US" sz="2400" b="1" dirty="0" smtClean="0">
                <a:solidFill>
                  <a:srgbClr val="0000CC"/>
                </a:solidFill>
                <a:latin typeface="BrowalliaUPC" pitchFamily="34" charset="-34"/>
                <a:cs typeface="BrowalliaUPC" pitchFamily="34" charset="-34"/>
              </a:rPr>
              <a:t>does!!</a:t>
            </a:r>
            <a:endParaRPr lang="en-US" sz="2400" b="1" dirty="0">
              <a:solidFill>
                <a:srgbClr val="0000CC"/>
              </a:solidFill>
              <a:latin typeface="BrowalliaUPC" pitchFamily="34" charset="-34"/>
              <a:cs typeface="BrowalliaUPC" pitchFamily="34" charset="-34"/>
            </a:endParaRPr>
          </a:p>
        </p:txBody>
      </p:sp>
    </p:spTree>
    <p:extLst>
      <p:ext uri="{BB962C8B-B14F-4D97-AF65-F5344CB8AC3E}">
        <p14:creationId xmlns:p14="http://schemas.microsoft.com/office/powerpoint/2010/main" val="351800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bodyPr>
          <a:lstStyle/>
          <a:p>
            <a:pPr eaLnBrk="1" hangingPunct="1">
              <a:defRPr/>
            </a:pPr>
            <a:r>
              <a:rPr lang="en-US">
                <a:effectLst>
                  <a:outerShdw blurRad="38100" dist="38100" dir="2700000" algn="tl">
                    <a:srgbClr val="DDDDDD"/>
                  </a:outerShdw>
                </a:effectLst>
                <a:latin typeface="Tahoma" charset="0"/>
              </a:rPr>
              <a:t>Life Elsewhere</a:t>
            </a:r>
          </a:p>
        </p:txBody>
      </p:sp>
      <p:sp>
        <p:nvSpPr>
          <p:cNvPr id="50179" name="Content Placeholder 2"/>
          <p:cNvSpPr>
            <a:spLocks noGrp="1"/>
          </p:cNvSpPr>
          <p:nvPr>
            <p:ph idx="1"/>
          </p:nvPr>
        </p:nvSpPr>
        <p:spPr bwMode="auto">
          <a:xfrm>
            <a:off x="0" y="914400"/>
            <a:ext cx="9144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t>Studies of life in extreme environments on Earth have led us to focus on some prime places to look for life</a:t>
            </a:r>
          </a:p>
          <a:p>
            <a:pPr eaLnBrk="1" hangingPunct="1"/>
            <a:r>
              <a:rPr lang="en-US" smtClean="0"/>
              <a:t>Mars</a:t>
            </a:r>
          </a:p>
          <a:p>
            <a:pPr eaLnBrk="1" hangingPunct="1"/>
            <a:r>
              <a:rPr lang="en-US" smtClean="0"/>
              <a:t>Europa (moon of Jupiter)</a:t>
            </a:r>
          </a:p>
          <a:p>
            <a:pPr eaLnBrk="1" hangingPunct="1"/>
            <a:r>
              <a:rPr lang="en-US" smtClean="0"/>
              <a:t>Titan (moon of Saturn)</a:t>
            </a:r>
          </a:p>
        </p:txBody>
      </p:sp>
      <p:pic>
        <p:nvPicPr>
          <p:cNvPr id="4" name="Picture 1" descr="http://www.nasm.si.edu/research/ceps/etp/mars/marsimg/mars1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1447800" cy="1447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www.nasm.si.edu/research/ceps/etp/jupiter/jupimg/JUP_79HC84europ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733800"/>
            <a:ext cx="2063750" cy="1657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apod.nasa.gov/apod/image/9902/titan_vg2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1544638" cy="1600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69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1" descr="Astrology-Book-Milky#129581.jpg                                0003D8BDStromatolite                   BE172E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63"/>
            <a:ext cx="9144000" cy="65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p:cNvSpPr>
            <a:spLocks noGrp="1" noChangeArrowheads="1"/>
          </p:cNvSpPr>
          <p:nvPr>
            <p:ph type="title" idx="4294967295"/>
          </p:nvPr>
        </p:nvSpPr>
        <p:spPr bwMode="auto">
          <a:xfrm>
            <a:off x="152400" y="228600"/>
            <a:ext cx="7772400" cy="1143000"/>
          </a:xfrm>
          <a:prstGeom prst="rect">
            <a:avLst/>
          </a:prstGeom>
        </p:spPr>
        <p:style>
          <a:lnRef idx="1">
            <a:schemeClr val="dk1"/>
          </a:lnRef>
          <a:fillRef idx="2">
            <a:schemeClr val="dk1"/>
          </a:fillRef>
          <a:effectRef idx="1">
            <a:schemeClr val="dk1"/>
          </a:effectRef>
          <a:fontRef idx="minor">
            <a:schemeClr val="dk1"/>
          </a:fontRef>
        </p:style>
        <p:txBody>
          <a:bodyPr/>
          <a:lstStyle/>
          <a:p>
            <a:pPr algn="l" eaLnBrk="1" hangingPunct="1"/>
            <a:r>
              <a:rPr lang="en-US" sz="2400" u="sng" dirty="0" smtClean="0">
                <a:solidFill>
                  <a:schemeClr val="tx1"/>
                </a:solidFill>
                <a:latin typeface="Arial" charset="0"/>
              </a:rPr>
              <a:t>Life in the Universe</a:t>
            </a:r>
            <a:endParaRPr lang="en-US" u="sng" dirty="0" smtClean="0">
              <a:solidFill>
                <a:schemeClr val="tx1"/>
              </a:solidFill>
              <a:latin typeface="Arial" charset="0"/>
            </a:endParaRPr>
          </a:p>
        </p:txBody>
      </p:sp>
      <p:sp>
        <p:nvSpPr>
          <p:cNvPr id="13315" name="Text Box 3"/>
          <p:cNvSpPr txBox="1">
            <a:spLocks noChangeArrowheads="1"/>
          </p:cNvSpPr>
          <p:nvPr/>
        </p:nvSpPr>
        <p:spPr bwMode="auto">
          <a:xfrm>
            <a:off x="152400" y="1524000"/>
            <a:ext cx="6934200" cy="5170646"/>
          </a:xfrm>
          <a:prstGeom prst="rect">
            <a:avLst/>
          </a:prstGeom>
          <a:noFill/>
          <a:ln>
            <a:noFill/>
          </a:ln>
          <a:effectLst/>
          <a:extLst/>
        </p:spPr>
        <p:txBody>
          <a:bodyPr>
            <a:spAutoFit/>
          </a:bodyPr>
          <a:lstStyle/>
          <a:p>
            <a:pPr>
              <a:defRPr/>
            </a:pPr>
            <a:r>
              <a:rPr lang="en-US" sz="2200" b="1" dirty="0">
                <a:solidFill>
                  <a:schemeClr val="bg1"/>
                </a:solidFill>
                <a:ea typeface="ＭＳ Ｐゴシック" charset="0"/>
              </a:rPr>
              <a:t>Our Solar System has planets, dwarf planets, moons, asteroids, comets, and interplanetary dust.</a:t>
            </a:r>
          </a:p>
          <a:p>
            <a:pPr>
              <a:defRPr/>
            </a:pPr>
            <a:endParaRPr lang="en-US" sz="2200" dirty="0">
              <a:solidFill>
                <a:schemeClr val="bg1"/>
              </a:solidFill>
              <a:ea typeface="ＭＳ Ｐゴシック" charset="0"/>
            </a:endParaRPr>
          </a:p>
          <a:p>
            <a:pPr>
              <a:defRPr/>
            </a:pPr>
            <a:endParaRPr lang="en-US" sz="2200" dirty="0" smtClean="0">
              <a:solidFill>
                <a:schemeClr val="bg1"/>
              </a:solidFill>
              <a:ea typeface="ＭＳ Ｐゴシック" charset="0"/>
            </a:endParaRPr>
          </a:p>
          <a:p>
            <a:pPr>
              <a:defRPr/>
            </a:pPr>
            <a:endParaRPr lang="en-US" sz="2200" dirty="0">
              <a:solidFill>
                <a:schemeClr val="bg1"/>
              </a:solidFill>
              <a:ea typeface="ＭＳ Ｐゴシック" charset="0"/>
            </a:endParaRPr>
          </a:p>
          <a:p>
            <a:pPr>
              <a:defRPr/>
            </a:pPr>
            <a:endParaRPr lang="en-US" sz="2200" dirty="0" smtClean="0">
              <a:solidFill>
                <a:schemeClr val="bg1"/>
              </a:solidFill>
              <a:ea typeface="ＭＳ Ｐゴシック" charset="0"/>
            </a:endParaRPr>
          </a:p>
          <a:p>
            <a:pPr>
              <a:defRPr/>
            </a:pPr>
            <a:endParaRPr lang="en-US" sz="2200" dirty="0">
              <a:solidFill>
                <a:schemeClr val="bg1"/>
              </a:solidFill>
              <a:ea typeface="ＭＳ Ｐゴシック" charset="0"/>
            </a:endParaRPr>
          </a:p>
          <a:p>
            <a:pPr>
              <a:defRPr/>
            </a:pPr>
            <a:endParaRPr lang="en-US" sz="2200" dirty="0">
              <a:solidFill>
                <a:schemeClr val="bg1"/>
              </a:solidFill>
              <a:ea typeface="ＭＳ Ｐゴシック" charset="0"/>
            </a:endParaRPr>
          </a:p>
          <a:p>
            <a:pPr>
              <a:defRPr/>
            </a:pPr>
            <a:endParaRPr lang="en-US" sz="2200" b="1" dirty="0">
              <a:solidFill>
                <a:schemeClr val="bg1"/>
              </a:solidFill>
              <a:ea typeface="ＭＳ Ｐゴシック" charset="0"/>
            </a:endParaRPr>
          </a:p>
          <a:p>
            <a:pPr>
              <a:defRPr/>
            </a:pPr>
            <a:r>
              <a:rPr lang="en-US" sz="2200" b="1" dirty="0">
                <a:solidFill>
                  <a:schemeClr val="bg1"/>
                </a:solidFill>
                <a:ea typeface="ＭＳ Ｐゴシック" charset="0"/>
              </a:rPr>
              <a:t>Milky Way galaxy has 100 billion (100,000,000,000) stars.</a:t>
            </a:r>
          </a:p>
          <a:p>
            <a:pPr>
              <a:defRPr/>
            </a:pPr>
            <a:r>
              <a:rPr lang="en-US" sz="2200" b="1" dirty="0">
                <a:solidFill>
                  <a:schemeClr val="bg1"/>
                </a:solidFill>
                <a:ea typeface="ＭＳ Ｐゴシック" charset="0"/>
              </a:rPr>
              <a:t>Universe has 100 billion (or more) galaxies.</a:t>
            </a:r>
          </a:p>
          <a:p>
            <a:pPr>
              <a:defRPr/>
            </a:pPr>
            <a:r>
              <a:rPr lang="en-US" sz="2200" b="1" dirty="0">
                <a:solidFill>
                  <a:schemeClr val="bg1"/>
                </a:solidFill>
                <a:ea typeface="ＭＳ Ｐゴシック" charset="0"/>
              </a:rPr>
              <a:t>Many stars have planets.</a:t>
            </a:r>
          </a:p>
          <a:p>
            <a:pPr>
              <a:defRPr/>
            </a:pPr>
            <a:r>
              <a:rPr lang="en-US" sz="2200" b="1" dirty="0">
                <a:solidFill>
                  <a:schemeClr val="bg1"/>
                </a:solidFill>
                <a:ea typeface="ＭＳ Ｐゴシック" charset="0"/>
              </a:rPr>
              <a:t>	Some like Jupiter and Saturn.</a:t>
            </a:r>
          </a:p>
          <a:p>
            <a:pPr>
              <a:defRPr/>
            </a:pPr>
            <a:r>
              <a:rPr lang="en-US" sz="2200" b="1" dirty="0">
                <a:solidFill>
                  <a:schemeClr val="bg1"/>
                </a:solidFill>
                <a:ea typeface="ＭＳ Ｐゴシック" charset="0"/>
              </a:rPr>
              <a:t>	Some may be like Earth.</a:t>
            </a:r>
          </a:p>
          <a:p>
            <a:pPr>
              <a:defRPr/>
            </a:pPr>
            <a:r>
              <a:rPr lang="en-US" sz="2200" b="1" dirty="0">
                <a:solidFill>
                  <a:schemeClr val="bg1"/>
                </a:solidFill>
                <a:ea typeface="ＭＳ Ｐゴシック" charset="0"/>
              </a:rPr>
              <a:t>Potential for a large number of Earth-like planets (ELPs).</a:t>
            </a:r>
          </a:p>
        </p:txBody>
      </p:sp>
      <p:sp>
        <p:nvSpPr>
          <p:cNvPr id="13318" name="Text Box 6"/>
          <p:cNvSpPr txBox="1">
            <a:spLocks noChangeArrowheads="1"/>
          </p:cNvSpPr>
          <p:nvPr/>
        </p:nvSpPr>
        <p:spPr bwMode="auto">
          <a:xfrm>
            <a:off x="3727808" y="381000"/>
            <a:ext cx="1656992" cy="830997"/>
          </a:xfrm>
          <a:prstGeom prst="rect">
            <a:avLst/>
          </a:prstGeom>
          <a:noFill/>
          <a:ln>
            <a:noFill/>
          </a:ln>
          <a:effectLst/>
          <a:extLst/>
        </p:spPr>
        <p:txBody>
          <a:bodyPr wrap="none">
            <a:spAutoFit/>
          </a:bodyPr>
          <a:lstStyle/>
          <a:p>
            <a:pPr algn="r">
              <a:defRPr/>
            </a:pPr>
            <a:r>
              <a:rPr lang="en-US" sz="1200" i="1" dirty="0">
                <a:ea typeface="ＭＳ Ｐゴシック" charset="0"/>
              </a:rPr>
              <a:t>Hubble Space Telescope</a:t>
            </a:r>
          </a:p>
          <a:p>
            <a:pPr algn="r">
              <a:defRPr/>
            </a:pPr>
            <a:r>
              <a:rPr lang="en-US" sz="1200" i="1" dirty="0">
                <a:ea typeface="ＭＳ Ｐゴシック" charset="0"/>
              </a:rPr>
              <a:t>image of </a:t>
            </a:r>
            <a:r>
              <a:rPr lang="en-US" sz="1200" i="1" dirty="0" err="1">
                <a:ea typeface="ＭＳ Ｐゴシック" charset="0"/>
              </a:rPr>
              <a:t>Sedna</a:t>
            </a:r>
            <a:r>
              <a:rPr lang="en-US" sz="1200" i="1" dirty="0">
                <a:ea typeface="ＭＳ Ｐゴシック" charset="0"/>
              </a:rPr>
              <a:t>- </a:t>
            </a:r>
          </a:p>
          <a:p>
            <a:pPr algn="r">
              <a:defRPr/>
            </a:pPr>
            <a:r>
              <a:rPr lang="en-US" sz="1200" i="1" dirty="0">
                <a:ea typeface="ＭＳ Ｐゴシック" charset="0"/>
              </a:rPr>
              <a:t>takes 10,500 years</a:t>
            </a:r>
          </a:p>
          <a:p>
            <a:pPr algn="r">
              <a:defRPr/>
            </a:pPr>
            <a:r>
              <a:rPr lang="en-US" sz="1200" i="1" dirty="0">
                <a:ea typeface="ＭＳ Ｐゴシック" charset="0"/>
              </a:rPr>
              <a:t>to circle the Sun!</a:t>
            </a:r>
          </a:p>
        </p:txBody>
      </p:sp>
      <p:pic>
        <p:nvPicPr>
          <p:cNvPr id="77831" name="Picture 8" descr="isp.jpg                                                        0003D8BDStromatolite                   BE172E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6646863" y="2209800"/>
            <a:ext cx="2497137" cy="639763"/>
          </a:xfrm>
          <a:prstGeom prst="rect">
            <a:avLst/>
          </a:prstGeom>
          <a:noFill/>
          <a:ln>
            <a:noFill/>
          </a:ln>
          <a:effectLs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r"/>
            <a:r>
              <a:rPr lang="en-US" sz="1200" i="1" dirty="0">
                <a:solidFill>
                  <a:schemeClr val="bg1"/>
                </a:solidFill>
              </a:rPr>
              <a:t>Interplanetary Dust </a:t>
            </a:r>
          </a:p>
          <a:p>
            <a:pPr algn="r"/>
            <a:r>
              <a:rPr lang="en-US" sz="1200" i="1" dirty="0">
                <a:solidFill>
                  <a:schemeClr val="bg1"/>
                </a:solidFill>
              </a:rPr>
              <a:t>Particle -10 µm across</a:t>
            </a:r>
          </a:p>
          <a:p>
            <a:pPr algn="r"/>
            <a:r>
              <a:rPr lang="en-US" sz="1200" i="1" dirty="0">
                <a:solidFill>
                  <a:schemeClr val="bg1"/>
                </a:solidFill>
              </a:rPr>
              <a:t>made by dying and exploded stars</a:t>
            </a:r>
          </a:p>
        </p:txBody>
      </p:sp>
    </p:spTree>
    <p:extLst>
      <p:ext uri="{BB962C8B-B14F-4D97-AF65-F5344CB8AC3E}">
        <p14:creationId xmlns:p14="http://schemas.microsoft.com/office/powerpoint/2010/main" val="307257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1.gstatic.com/images?q=tbn:ANd9GcTOalhPQxq4rdQl6YVlq6dAsS6MMTl8IqCKxFg7ySZzlJB0b8Eq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00600"/>
            <a:ext cx="3962400" cy="2093741"/>
          </a:xfrm>
          <a:prstGeom prst="rect">
            <a:avLst/>
          </a:prstGeom>
          <a:noFill/>
          <a:extLst>
            <a:ext uri="{909E8E84-426E-40DD-AFC4-6F175D3DCCD1}">
              <a14:hiddenFill xmlns:a14="http://schemas.microsoft.com/office/drawing/2010/main">
                <a:solidFill>
                  <a:srgbClr val="FFFFFF"/>
                </a:solidFill>
              </a14:hiddenFill>
            </a:ext>
          </a:extLst>
        </p:spPr>
      </p:pic>
      <p:sp>
        <p:nvSpPr>
          <p:cNvPr id="210946" name="Rectangle 2"/>
          <p:cNvSpPr>
            <a:spLocks noGrp="1" noChangeArrowheads="1"/>
          </p:cNvSpPr>
          <p:nvPr>
            <p:ph type="title"/>
          </p:nvPr>
        </p:nvSpPr>
        <p:spPr>
          <a:xfrm>
            <a:off x="785446" y="304800"/>
            <a:ext cx="7086600" cy="1219200"/>
          </a:xfrm>
        </p:spPr>
        <p:txBody>
          <a:bodyPr>
            <a:normAutofit fontScale="90000"/>
          </a:bodyPr>
          <a:lstStyle/>
          <a:p>
            <a:pPr algn="l" eaLnBrk="1" hangingPunct="1">
              <a:defRPr/>
            </a:pPr>
            <a:r>
              <a:rPr lang="en-US" sz="2400" b="1" dirty="0" smtClean="0">
                <a:solidFill>
                  <a:schemeClr val="accent4"/>
                </a:solidFill>
                <a:effectLst>
                  <a:outerShdw blurRad="38100" dist="38100" dir="2700000" algn="tl">
                    <a:srgbClr val="C0C0C0"/>
                  </a:outerShdw>
                </a:effectLst>
                <a:latin typeface="Arial" pitchFamily="34" charset="0"/>
              </a:rPr>
              <a:t/>
            </a:r>
            <a:br>
              <a:rPr lang="en-US" sz="2400" b="1" dirty="0" smtClean="0">
                <a:solidFill>
                  <a:schemeClr val="accent4"/>
                </a:solidFill>
                <a:effectLst>
                  <a:outerShdw blurRad="38100" dist="38100" dir="2700000" algn="tl">
                    <a:srgbClr val="C0C0C0"/>
                  </a:outerShdw>
                </a:effectLst>
                <a:latin typeface="Arial" pitchFamily="34" charset="0"/>
              </a:rPr>
            </a:br>
            <a:r>
              <a:rPr lang="en-US" sz="2400" b="1" dirty="0" smtClean="0">
                <a:solidFill>
                  <a:schemeClr val="accent4"/>
                </a:solidFill>
                <a:effectLst>
                  <a:outerShdw blurRad="38100" dist="38100" dir="2700000" algn="tl">
                    <a:srgbClr val="C0C0C0"/>
                  </a:outerShdw>
                </a:effectLst>
                <a:latin typeface="Arial" pitchFamily="34" charset="0"/>
              </a:rPr>
              <a:t>Astrobiology, Incremental Data Accumulation, </a:t>
            </a:r>
            <a:br>
              <a:rPr lang="en-US" sz="2400" b="1" dirty="0" smtClean="0">
                <a:solidFill>
                  <a:schemeClr val="accent4"/>
                </a:solidFill>
                <a:effectLst>
                  <a:outerShdw blurRad="38100" dist="38100" dir="2700000" algn="tl">
                    <a:srgbClr val="C0C0C0"/>
                  </a:outerShdw>
                </a:effectLst>
                <a:latin typeface="Arial" pitchFamily="34" charset="0"/>
              </a:rPr>
            </a:br>
            <a:r>
              <a:rPr lang="en-US" sz="2400" b="1" dirty="0" smtClean="0">
                <a:solidFill>
                  <a:schemeClr val="accent4"/>
                </a:solidFill>
                <a:effectLst>
                  <a:outerShdw blurRad="38100" dist="38100" dir="2700000" algn="tl">
                    <a:srgbClr val="C0C0C0"/>
                  </a:outerShdw>
                </a:effectLst>
                <a:latin typeface="Arial" pitchFamily="34" charset="0"/>
              </a:rPr>
              <a:t>    New Ideas &amp; Understanding, Paradigm Shifts </a:t>
            </a:r>
            <a:br>
              <a:rPr lang="en-US" sz="2400" b="1" dirty="0" smtClean="0">
                <a:solidFill>
                  <a:schemeClr val="accent4"/>
                </a:solidFill>
                <a:effectLst>
                  <a:outerShdw blurRad="38100" dist="38100" dir="2700000" algn="tl">
                    <a:srgbClr val="C0C0C0"/>
                  </a:outerShdw>
                </a:effectLst>
                <a:latin typeface="Arial" pitchFamily="34" charset="0"/>
              </a:rPr>
            </a:br>
            <a:r>
              <a:rPr lang="en-US" sz="1000" b="1" dirty="0" smtClean="0">
                <a:solidFill>
                  <a:schemeClr val="accent4"/>
                </a:solidFill>
                <a:effectLst>
                  <a:outerShdw blurRad="38100" dist="38100" dir="2700000" algn="tl">
                    <a:srgbClr val="C0C0C0"/>
                  </a:outerShdw>
                </a:effectLst>
                <a:latin typeface="Arial" pitchFamily="34" charset="0"/>
              </a:rPr>
              <a:t/>
            </a:r>
            <a:br>
              <a:rPr lang="en-US" sz="1000" b="1" dirty="0" smtClean="0">
                <a:solidFill>
                  <a:schemeClr val="accent4"/>
                </a:solidFill>
                <a:effectLst>
                  <a:outerShdw blurRad="38100" dist="38100" dir="2700000" algn="tl">
                    <a:srgbClr val="C0C0C0"/>
                  </a:outerShdw>
                </a:effectLst>
                <a:latin typeface="Arial" pitchFamily="34" charset="0"/>
              </a:rPr>
            </a:br>
            <a:r>
              <a:rPr lang="en-US" sz="2000" dirty="0" smtClean="0">
                <a:solidFill>
                  <a:srgbClr val="FF0000"/>
                </a:solidFill>
                <a:latin typeface="Cooper Black" pitchFamily="18" charset="0"/>
              </a:rPr>
              <a:t>		NOTICE THE TIME FRAMES…. </a:t>
            </a:r>
            <a:r>
              <a:rPr lang="en-US" sz="3000" b="1" dirty="0" smtClean="0">
                <a:solidFill>
                  <a:srgbClr val="FF0000"/>
                </a:solidFill>
                <a:effectLst>
                  <a:outerShdw blurRad="38100" dist="38100" dir="2700000" algn="tl">
                    <a:srgbClr val="C0C0C0"/>
                  </a:outerShdw>
                </a:effectLst>
              </a:rPr>
              <a:t/>
            </a:r>
            <a:br>
              <a:rPr lang="en-US" sz="3000" b="1" dirty="0" smtClean="0">
                <a:solidFill>
                  <a:srgbClr val="FF0000"/>
                </a:solidFill>
                <a:effectLst>
                  <a:outerShdw blurRad="38100" dist="38100" dir="2700000" algn="tl">
                    <a:srgbClr val="C0C0C0"/>
                  </a:outerShdw>
                </a:effectLst>
              </a:rPr>
            </a:br>
            <a:r>
              <a:rPr lang="en-US" sz="3000" b="1" dirty="0" smtClean="0">
                <a:solidFill>
                  <a:srgbClr val="FF0000"/>
                </a:solidFill>
                <a:effectLst>
                  <a:outerShdw blurRad="38100" dist="38100" dir="2700000" algn="tl">
                    <a:srgbClr val="C0C0C0"/>
                  </a:outerShdw>
                </a:effectLst>
              </a:rPr>
              <a:t/>
            </a:r>
            <a:br>
              <a:rPr lang="en-US" sz="3000" b="1" dirty="0" smtClean="0">
                <a:solidFill>
                  <a:srgbClr val="FF0000"/>
                </a:solidFill>
                <a:effectLst>
                  <a:outerShdw blurRad="38100" dist="38100" dir="2700000" algn="tl">
                    <a:srgbClr val="C0C0C0"/>
                  </a:outerShdw>
                </a:effectLst>
              </a:rPr>
            </a:br>
            <a:endParaRPr lang="en-US" sz="2000" b="1" dirty="0" smtClean="0">
              <a:latin typeface="Arial" pitchFamily="34" charset="0"/>
            </a:endParaRPr>
          </a:p>
        </p:txBody>
      </p:sp>
      <p:sp>
        <p:nvSpPr>
          <p:cNvPr id="29699" name="TextBox 5"/>
          <p:cNvSpPr txBox="1">
            <a:spLocks noChangeArrowheads="1"/>
          </p:cNvSpPr>
          <p:nvPr/>
        </p:nvSpPr>
        <p:spPr bwMode="auto">
          <a:xfrm>
            <a:off x="762000" y="1600200"/>
            <a:ext cx="777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r>
              <a:rPr lang="en-US" sz="2000" dirty="0">
                <a:latin typeface="Arial" charset="0"/>
                <a:cs typeface="Arial" charset="0"/>
              </a:rPr>
              <a:t>Search for </a:t>
            </a:r>
            <a:r>
              <a:rPr lang="en-US" sz="2000" dirty="0" err="1">
                <a:latin typeface="Arial" charset="0"/>
                <a:cs typeface="Arial" charset="0"/>
              </a:rPr>
              <a:t>Extrasolar</a:t>
            </a:r>
            <a:r>
              <a:rPr lang="en-US" sz="2000" dirty="0">
                <a:latin typeface="Arial" charset="0"/>
                <a:cs typeface="Arial" charset="0"/>
              </a:rPr>
              <a:t> Planets          		~  15 years</a:t>
            </a:r>
          </a:p>
          <a:p>
            <a:pPr eaLnBrk="1" hangingPunct="1"/>
            <a:endParaRPr lang="en-US" sz="2000" dirty="0">
              <a:latin typeface="Arial" charset="0"/>
              <a:cs typeface="Arial" charset="0"/>
            </a:endParaRPr>
          </a:p>
          <a:p>
            <a:pPr eaLnBrk="1" hangingPunct="1"/>
            <a:r>
              <a:rPr lang="en-US" sz="2000" dirty="0">
                <a:latin typeface="Arial" charset="0"/>
                <a:cs typeface="Arial" charset="0"/>
              </a:rPr>
              <a:t>Deep Time: Reinterpreting Early Earth		&lt;  5-10 years  				</a:t>
            </a:r>
          </a:p>
          <a:p>
            <a:pPr eaLnBrk="1" hangingPunct="1"/>
            <a:r>
              <a:rPr lang="en-US" sz="2000" dirty="0">
                <a:latin typeface="Arial" charset="0"/>
                <a:cs typeface="Arial" charset="0"/>
              </a:rPr>
              <a:t>Life on the Edge (extreme environments)	Late 70’s Vents</a:t>
            </a:r>
          </a:p>
          <a:p>
            <a:pPr eaLnBrk="1" hangingPunct="1"/>
            <a:r>
              <a:rPr lang="en-US" sz="2000" dirty="0">
                <a:latin typeface="Arial" charset="0"/>
                <a:cs typeface="Arial" charset="0"/>
              </a:rPr>
              <a:t> </a:t>
            </a:r>
          </a:p>
          <a:p>
            <a:pPr eaLnBrk="1" hangingPunct="1"/>
            <a:r>
              <a:rPr lang="en-US" sz="2000" dirty="0">
                <a:latin typeface="Arial" charset="0"/>
                <a:cs typeface="Arial" charset="0"/>
              </a:rPr>
              <a:t>The Rock that Started it all- Scientific Process     Mid 90’s</a:t>
            </a:r>
          </a:p>
          <a:p>
            <a:pPr eaLnBrk="1" hangingPunct="1"/>
            <a:endParaRPr lang="en-US" sz="2000" dirty="0">
              <a:latin typeface="Arial" charset="0"/>
              <a:cs typeface="Arial" charset="0"/>
            </a:endParaRPr>
          </a:p>
          <a:p>
            <a:pPr eaLnBrk="1" hangingPunct="1"/>
            <a:r>
              <a:rPr lang="en-US" sz="2000" dirty="0">
                <a:latin typeface="Arial" charset="0"/>
                <a:cs typeface="Arial" charset="0"/>
              </a:rPr>
              <a:t>Asteroids and Dinosaur Extinction 		~ ’79</a:t>
            </a:r>
          </a:p>
          <a:p>
            <a:pPr eaLnBrk="1" hangingPunct="1"/>
            <a:endParaRPr lang="en-US" sz="2000" dirty="0">
              <a:latin typeface="Arial" charset="0"/>
              <a:cs typeface="Arial" charset="0"/>
            </a:endParaRPr>
          </a:p>
          <a:p>
            <a:pPr eaLnBrk="1" hangingPunct="1"/>
            <a:r>
              <a:rPr lang="en-US" sz="2000" dirty="0">
                <a:latin typeface="Arial" charset="0"/>
                <a:cs typeface="Arial" charset="0"/>
              </a:rPr>
              <a:t>Human </a:t>
            </a:r>
            <a:r>
              <a:rPr lang="en-US" sz="2000" dirty="0" err="1">
                <a:latin typeface="Arial" charset="0"/>
                <a:cs typeface="Arial" charset="0"/>
              </a:rPr>
              <a:t>Microbiomes</a:t>
            </a:r>
            <a:r>
              <a:rPr lang="en-US" sz="2000" dirty="0">
                <a:latin typeface="Arial" charset="0"/>
                <a:cs typeface="Arial" charset="0"/>
              </a:rPr>
              <a:t>				~ 5-10 years</a:t>
            </a:r>
          </a:p>
          <a:p>
            <a:pPr eaLnBrk="1" hangingPunct="1"/>
            <a:endParaRPr lang="en-US" sz="2000" dirty="0">
              <a:latin typeface="Arial" charset="0"/>
              <a:cs typeface="Arial" charset="0"/>
            </a:endParaRPr>
          </a:p>
        </p:txBody>
      </p:sp>
    </p:spTree>
    <p:extLst>
      <p:ext uri="{BB962C8B-B14F-4D97-AF65-F5344CB8AC3E}">
        <p14:creationId xmlns:p14="http://schemas.microsoft.com/office/powerpoint/2010/main" val="690967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6912"/>
            <a:ext cx="8839200" cy="5940088"/>
          </a:xfrm>
          <a:prstGeom prst="rect">
            <a:avLst/>
          </a:prstGeom>
        </p:spPr>
        <p:txBody>
          <a:bodyPr wrap="square">
            <a:spAutoFit/>
          </a:bodyPr>
          <a:lstStyle/>
          <a:p>
            <a:pPr algn="just"/>
            <a:r>
              <a:rPr lang="en-US" sz="2200" dirty="0">
                <a:solidFill>
                  <a:srgbClr val="7030A0"/>
                </a:solidFill>
              </a:rPr>
              <a:t>Astrobiology makes use of physics, chemistry, astronomy, biology, molecular biology, ecology, planetary science, geography, and geology to investigate the possibility of life on other worlds and help recognize biospheres that might be different from the biosphere on </a:t>
            </a:r>
            <a:r>
              <a:rPr lang="en-US" sz="2200" dirty="0" smtClean="0">
                <a:solidFill>
                  <a:srgbClr val="7030A0"/>
                </a:solidFill>
              </a:rPr>
              <a:t>Earth.</a:t>
            </a:r>
          </a:p>
          <a:p>
            <a:pPr algn="just"/>
            <a:endParaRPr lang="en-US" sz="2200" dirty="0" smtClean="0">
              <a:solidFill>
                <a:srgbClr val="7030A0"/>
              </a:solidFill>
            </a:endParaRPr>
          </a:p>
          <a:p>
            <a:pPr algn="just"/>
            <a:r>
              <a:rPr lang="en-US" sz="2200" dirty="0" smtClean="0">
                <a:solidFill>
                  <a:srgbClr val="B41C56"/>
                </a:solidFill>
              </a:rPr>
              <a:t>Astrobiology </a:t>
            </a:r>
            <a:r>
              <a:rPr lang="en-US" sz="2200" dirty="0">
                <a:solidFill>
                  <a:srgbClr val="B41C56"/>
                </a:solidFill>
              </a:rPr>
              <a:t>concerns itself with interpretation of existing scientific data; given more detailed and reliable data from other parts of the universe, the roots of astrobiology itself—physics, chemistry and biology—may have their theoretical bases challenged</a:t>
            </a:r>
            <a:r>
              <a:rPr lang="en-US" sz="2200" dirty="0" smtClean="0">
                <a:solidFill>
                  <a:srgbClr val="B41C56"/>
                </a:solidFill>
              </a:rPr>
              <a:t>.</a:t>
            </a:r>
          </a:p>
          <a:p>
            <a:pPr algn="just"/>
            <a:endParaRPr lang="en-US" sz="2200" dirty="0" smtClean="0">
              <a:solidFill>
                <a:srgbClr val="7030A0"/>
              </a:solidFill>
            </a:endParaRPr>
          </a:p>
          <a:p>
            <a:pPr algn="just"/>
            <a:r>
              <a:rPr lang="en-US" sz="2200" dirty="0" smtClean="0">
                <a:solidFill>
                  <a:srgbClr val="7030A0"/>
                </a:solidFill>
              </a:rPr>
              <a:t> </a:t>
            </a:r>
            <a:r>
              <a:rPr lang="en-US" sz="2200" dirty="0">
                <a:solidFill>
                  <a:srgbClr val="00B0F0"/>
                </a:solidFill>
              </a:rPr>
              <a:t>Although speculation is entertained to give context, astrobiology concerns itself primarily with hypotheses that fit firmly into existing scientific theories</a:t>
            </a:r>
            <a:r>
              <a:rPr lang="en-US" sz="2200" dirty="0" smtClean="0">
                <a:solidFill>
                  <a:srgbClr val="00B0F0"/>
                </a:solidFill>
              </a:rPr>
              <a:t>.</a:t>
            </a:r>
          </a:p>
          <a:p>
            <a:pPr algn="just"/>
            <a:endParaRPr lang="en-US" sz="2200" dirty="0">
              <a:solidFill>
                <a:srgbClr val="00B0F0"/>
              </a:solidFill>
            </a:endParaRPr>
          </a:p>
          <a:p>
            <a:pPr algn="just"/>
            <a:r>
              <a:rPr lang="en-US" sz="2400" dirty="0">
                <a:solidFill>
                  <a:srgbClr val="00B050"/>
                </a:solidFill>
              </a:rPr>
              <a:t>It has been proposed that viruses are likely to be encountered on other life-bearing </a:t>
            </a:r>
            <a:r>
              <a:rPr lang="en-US" sz="2400" dirty="0" err="1" smtClean="0">
                <a:solidFill>
                  <a:srgbClr val="00B050"/>
                </a:solidFill>
              </a:rPr>
              <a:t>planets.Efforts</a:t>
            </a:r>
            <a:r>
              <a:rPr lang="en-US" sz="2400" dirty="0" smtClean="0">
                <a:solidFill>
                  <a:srgbClr val="00B050"/>
                </a:solidFill>
              </a:rPr>
              <a:t> </a:t>
            </a:r>
            <a:r>
              <a:rPr lang="en-US" sz="2400" dirty="0">
                <a:solidFill>
                  <a:srgbClr val="00B050"/>
                </a:solidFill>
              </a:rPr>
              <a:t>to discover current or past life on Mars is an active area of research.</a:t>
            </a:r>
            <a:endParaRPr lang="en-US" sz="2200" dirty="0">
              <a:solidFill>
                <a:srgbClr val="00B050"/>
              </a:solidFill>
            </a:endParaRPr>
          </a:p>
        </p:txBody>
      </p:sp>
    </p:spTree>
    <p:extLst>
      <p:ext uri="{BB962C8B-B14F-4D97-AF65-F5344CB8AC3E}">
        <p14:creationId xmlns:p14="http://schemas.microsoft.com/office/powerpoint/2010/main" val="2817682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878</Words>
  <Application>Microsoft Office PowerPoint</Application>
  <PresentationFormat>On-screen Show (4:3)</PresentationFormat>
  <Paragraphs>205</Paragraphs>
  <Slides>24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Photo Editor Photo</vt:lpstr>
      <vt:lpstr>PowerPoint Presentation</vt:lpstr>
      <vt:lpstr>Biography</vt:lpstr>
      <vt:lpstr>PowerPoint Presentation</vt:lpstr>
      <vt:lpstr>PowerPoint Presentation</vt:lpstr>
      <vt:lpstr>PowerPoint Presentation</vt:lpstr>
      <vt:lpstr>Life Elsewhere</vt:lpstr>
      <vt:lpstr>Life in the Universe</vt:lpstr>
      <vt:lpstr> Astrobiology, Incremental Data Accumulation,      New Ideas &amp; Understanding, Paradigm Shifts     NOTICE THE TIME FRAMES….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Different Search Types </vt:lpstr>
      <vt:lpstr>  Multiple Different Search Types </vt:lpstr>
      <vt:lpstr>  Multiple Different Search Types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Boddu</dc:creator>
  <cp:lastModifiedBy>Laxmikanth Matcha</cp:lastModifiedBy>
  <cp:revision>16</cp:revision>
  <dcterms:created xsi:type="dcterms:W3CDTF">2014-10-29T10:35:48Z</dcterms:created>
  <dcterms:modified xsi:type="dcterms:W3CDTF">2015-10-19T08:41:08Z</dcterms:modified>
</cp:coreProperties>
</file>