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Lst>
  <p:notesMasterIdLst>
    <p:notesMasterId r:id="rId29"/>
  </p:notesMasterIdLst>
  <p:sldIdLst>
    <p:sldId id="469" r:id="rId6"/>
    <p:sldId id="343" r:id="rId7"/>
    <p:sldId id="413" r:id="rId8"/>
    <p:sldId id="400" r:id="rId9"/>
    <p:sldId id="459" r:id="rId10"/>
    <p:sldId id="383" r:id="rId11"/>
    <p:sldId id="379" r:id="rId12"/>
    <p:sldId id="417" r:id="rId13"/>
    <p:sldId id="427" r:id="rId14"/>
    <p:sldId id="434" r:id="rId15"/>
    <p:sldId id="435" r:id="rId16"/>
    <p:sldId id="436" r:id="rId17"/>
    <p:sldId id="438" r:id="rId18"/>
    <p:sldId id="452" r:id="rId19"/>
    <p:sldId id="449" r:id="rId20"/>
    <p:sldId id="456" r:id="rId21"/>
    <p:sldId id="457" r:id="rId22"/>
    <p:sldId id="458" r:id="rId23"/>
    <p:sldId id="465" r:id="rId24"/>
    <p:sldId id="468" r:id="rId25"/>
    <p:sldId id="387" r:id="rId26"/>
    <p:sldId id="470" r:id="rId27"/>
    <p:sldId id="471" r:id="rId28"/>
  </p:sldIdLst>
  <p:sldSz cx="9144000" cy="6858000" type="screen4x3"/>
  <p:notesSz cx="6858000" cy="9144000"/>
  <p:defaultTextStyle>
    <a:defPPr>
      <a:defRPr lang="zh-TW"/>
    </a:defPPr>
    <a:lvl1pPr algn="l" rtl="0" fontAlgn="base">
      <a:spcBef>
        <a:spcPct val="0"/>
      </a:spcBef>
      <a:spcAft>
        <a:spcPct val="0"/>
      </a:spcAft>
      <a:defRPr kumimoji="1" kern="1200">
        <a:solidFill>
          <a:schemeClr val="bg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bg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bg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bg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bg1"/>
        </a:solidFill>
        <a:latin typeface="Arial" pitchFamily="34" charset="0"/>
        <a:ea typeface="新細明體" pitchFamily="18" charset="-120"/>
        <a:cs typeface="+mn-cs"/>
      </a:defRPr>
    </a:lvl5pPr>
    <a:lvl6pPr marL="2286000" algn="l" defTabSz="914400" rtl="0" eaLnBrk="1" latinLnBrk="0" hangingPunct="1">
      <a:defRPr kumimoji="1" kern="1200">
        <a:solidFill>
          <a:schemeClr val="bg1"/>
        </a:solidFill>
        <a:latin typeface="Arial" pitchFamily="34" charset="0"/>
        <a:ea typeface="新細明體" pitchFamily="18" charset="-120"/>
        <a:cs typeface="+mn-cs"/>
      </a:defRPr>
    </a:lvl6pPr>
    <a:lvl7pPr marL="2743200" algn="l" defTabSz="914400" rtl="0" eaLnBrk="1" latinLnBrk="0" hangingPunct="1">
      <a:defRPr kumimoji="1" kern="1200">
        <a:solidFill>
          <a:schemeClr val="bg1"/>
        </a:solidFill>
        <a:latin typeface="Arial" pitchFamily="34" charset="0"/>
        <a:ea typeface="新細明體" pitchFamily="18" charset="-120"/>
        <a:cs typeface="+mn-cs"/>
      </a:defRPr>
    </a:lvl7pPr>
    <a:lvl8pPr marL="3200400" algn="l" defTabSz="914400" rtl="0" eaLnBrk="1" latinLnBrk="0" hangingPunct="1">
      <a:defRPr kumimoji="1" kern="1200">
        <a:solidFill>
          <a:schemeClr val="bg1"/>
        </a:solidFill>
        <a:latin typeface="Arial" pitchFamily="34" charset="0"/>
        <a:ea typeface="新細明體" pitchFamily="18" charset="-120"/>
        <a:cs typeface="+mn-cs"/>
      </a:defRPr>
    </a:lvl8pPr>
    <a:lvl9pPr marL="3657600" algn="l" defTabSz="914400" rtl="0" eaLnBrk="1" latinLnBrk="0" hangingPunct="1">
      <a:defRPr kumimoji="1" kern="1200">
        <a:solidFill>
          <a:schemeClr val="bg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9900"/>
    <a:srgbClr val="27277B"/>
    <a:srgbClr val="1C1C58"/>
    <a:srgbClr val="161646"/>
    <a:srgbClr val="00CC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4575" autoAdjust="0"/>
  </p:normalViewPr>
  <p:slideViewPr>
    <p:cSldViewPr>
      <p:cViewPr>
        <p:scale>
          <a:sx n="75" d="100"/>
          <a:sy n="75" d="100"/>
        </p:scale>
        <p:origin x="-118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ltLang="zh-TW"/>
          </a:p>
        </p:txBody>
      </p:sp>
      <p:sp>
        <p:nvSpPr>
          <p:cNvPr id="229379" name="Rectangle 3"/>
          <p:cNvSpPr>
            <a:spLocks noGrp="1" noChangeArrowheads="1"/>
          </p:cNvSpPr>
          <p:nvPr>
            <p:ph type="dt" idx="1"/>
          </p:nvPr>
        </p:nvSpPr>
        <p:spPr bwMode="auto">
          <a:xfrm>
            <a:off x="3884614"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ltLang="zh-TW"/>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1" name="Rectangle 5"/>
          <p:cNvSpPr>
            <a:spLocks noGrp="1" noChangeArrowheads="1"/>
          </p:cNvSpPr>
          <p:nvPr>
            <p:ph type="body" sz="quarter" idx="3"/>
          </p:nvPr>
        </p:nvSpPr>
        <p:spPr bwMode="auto">
          <a:xfrm>
            <a:off x="685801"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29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ltLang="zh-TW"/>
          </a:p>
        </p:txBody>
      </p:sp>
      <p:sp>
        <p:nvSpPr>
          <p:cNvPr id="229383" name="Rectangle 7"/>
          <p:cNvSpPr>
            <a:spLocks noGrp="1" noChangeArrowheads="1"/>
          </p:cNvSpPr>
          <p:nvPr>
            <p:ph type="sldNum" sz="quarter" idx="5"/>
          </p:nvPr>
        </p:nvSpPr>
        <p:spPr bwMode="auto">
          <a:xfrm>
            <a:off x="3884614"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565D4D6A-B433-49F4-869C-51AB55DFFF07}" type="slidenum">
              <a:rPr lang="en-US" altLang="zh-TW"/>
              <a:pPr>
                <a:defRPr/>
              </a:pPr>
              <a:t>‹#›</a:t>
            </a:fld>
            <a:endParaRPr lang="en-US" altLang="zh-TW"/>
          </a:p>
        </p:txBody>
      </p:sp>
    </p:spTree>
    <p:extLst>
      <p:ext uri="{BB962C8B-B14F-4D97-AF65-F5344CB8AC3E}">
        <p14:creationId xmlns:p14="http://schemas.microsoft.com/office/powerpoint/2010/main" val="4240915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57CC956-EF38-4E51-ACE7-73761A8ABE44}" type="slidenum">
              <a:rPr lang="en-US" altLang="zh-TW"/>
              <a:pPr>
                <a:defRPr/>
              </a:pPr>
              <a:t>‹#›</a:t>
            </a:fld>
            <a:endParaRPr lang="en-US" altLang="zh-TW"/>
          </a:p>
        </p:txBody>
      </p:sp>
    </p:spTree>
    <p:extLst>
      <p:ext uri="{BB962C8B-B14F-4D97-AF65-F5344CB8AC3E}">
        <p14:creationId xmlns:p14="http://schemas.microsoft.com/office/powerpoint/2010/main" val="42702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77F66EE-763D-4C47-9ED0-E9CB68A57322}" type="slidenum">
              <a:rPr lang="en-US" altLang="zh-TW"/>
              <a:pPr>
                <a:defRPr/>
              </a:pPr>
              <a:t>‹#›</a:t>
            </a:fld>
            <a:endParaRPr lang="en-US" altLang="zh-TW"/>
          </a:p>
        </p:txBody>
      </p:sp>
    </p:spTree>
    <p:extLst>
      <p:ext uri="{BB962C8B-B14F-4D97-AF65-F5344CB8AC3E}">
        <p14:creationId xmlns:p14="http://schemas.microsoft.com/office/powerpoint/2010/main" val="137146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C01EF00-6CCC-47B4-B2E7-D6E478F40703}" type="slidenum">
              <a:rPr lang="en-US" altLang="zh-TW"/>
              <a:pPr>
                <a:defRPr/>
              </a:pPr>
              <a:t>‹#›</a:t>
            </a:fld>
            <a:endParaRPr lang="en-US" altLang="zh-TW"/>
          </a:p>
        </p:txBody>
      </p:sp>
    </p:spTree>
    <p:extLst>
      <p:ext uri="{BB962C8B-B14F-4D97-AF65-F5344CB8AC3E}">
        <p14:creationId xmlns:p14="http://schemas.microsoft.com/office/powerpoint/2010/main" val="411973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FF1AA7-CBB1-4A63-818E-DB4D213BE0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7036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5FFA6-718F-418F-BFE3-E7FFD4403D5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10656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50AF25-EE2C-4AB8-8236-9447D3129A3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87506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65DE30-10FF-4B34-A470-208B4BD9935B}"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7876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BDADFB-5365-4ED8-8C6A-9CBF34B5027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167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A275CD-3175-49C6-8F31-341644FF1D3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6630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C53729-37D4-4FE1-B23A-5F1795E663F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5758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7E4F9-D61F-4766-8936-BF46F205407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2631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C0FFFAD-86EC-40F8-9429-7F19008395DF}" type="slidenum">
              <a:rPr lang="en-US" altLang="zh-TW"/>
              <a:pPr>
                <a:defRPr/>
              </a:pPr>
              <a:t>‹#›</a:t>
            </a:fld>
            <a:endParaRPr lang="en-US" altLang="zh-TW"/>
          </a:p>
        </p:txBody>
      </p:sp>
    </p:spTree>
    <p:extLst>
      <p:ext uri="{BB962C8B-B14F-4D97-AF65-F5344CB8AC3E}">
        <p14:creationId xmlns:p14="http://schemas.microsoft.com/office/powerpoint/2010/main" val="3006680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BB2D9-8BFC-487F-B683-DF57B7B4B37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73920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53844-7351-4602-8617-B9261D1E17C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5371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E0DD41-6345-46F7-B0D5-B252E3327F1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84673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7D95CB56-3143-477C-A864-296966B4A780}" type="slidenum">
              <a:rPr lang="en-US" altLang="zh-TW"/>
              <a:pPr>
                <a:defRPr/>
              </a:pPr>
              <a:t>‹#›</a:t>
            </a:fld>
            <a:endParaRPr lang="en-US" altLang="zh-TW"/>
          </a:p>
        </p:txBody>
      </p:sp>
    </p:spTree>
    <p:extLst>
      <p:ext uri="{BB962C8B-B14F-4D97-AF65-F5344CB8AC3E}">
        <p14:creationId xmlns:p14="http://schemas.microsoft.com/office/powerpoint/2010/main" val="2581790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64F4D84-859E-426F-A7B8-067B045F98F5}" type="slidenum">
              <a:rPr lang="en-US" altLang="zh-TW"/>
              <a:pPr>
                <a:defRPr/>
              </a:pPr>
              <a:t>‹#›</a:t>
            </a:fld>
            <a:endParaRPr lang="en-US" altLang="zh-TW"/>
          </a:p>
        </p:txBody>
      </p:sp>
    </p:spTree>
    <p:extLst>
      <p:ext uri="{BB962C8B-B14F-4D97-AF65-F5344CB8AC3E}">
        <p14:creationId xmlns:p14="http://schemas.microsoft.com/office/powerpoint/2010/main" val="2275966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AA4563FF-A127-4417-A350-3896F6D1761E}" type="slidenum">
              <a:rPr lang="en-US" altLang="zh-TW"/>
              <a:pPr>
                <a:defRPr/>
              </a:pPr>
              <a:t>‹#›</a:t>
            </a:fld>
            <a:endParaRPr lang="en-US" altLang="zh-TW"/>
          </a:p>
        </p:txBody>
      </p:sp>
    </p:spTree>
    <p:extLst>
      <p:ext uri="{BB962C8B-B14F-4D97-AF65-F5344CB8AC3E}">
        <p14:creationId xmlns:p14="http://schemas.microsoft.com/office/powerpoint/2010/main" val="1064908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05DEE82-5978-498B-ABBA-87220DE7FACE}" type="slidenum">
              <a:rPr lang="en-US" altLang="zh-TW"/>
              <a:pPr>
                <a:defRPr/>
              </a:pPr>
              <a:t>‹#›</a:t>
            </a:fld>
            <a:endParaRPr lang="en-US" altLang="zh-TW"/>
          </a:p>
        </p:txBody>
      </p:sp>
    </p:spTree>
    <p:extLst>
      <p:ext uri="{BB962C8B-B14F-4D97-AF65-F5344CB8AC3E}">
        <p14:creationId xmlns:p14="http://schemas.microsoft.com/office/powerpoint/2010/main" val="3327122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9566E376-80B7-470A-9313-14F283CAA7BD}" type="slidenum">
              <a:rPr lang="en-US" altLang="zh-TW"/>
              <a:pPr>
                <a:defRPr/>
              </a:pPr>
              <a:t>‹#›</a:t>
            </a:fld>
            <a:endParaRPr lang="en-US" altLang="zh-TW"/>
          </a:p>
        </p:txBody>
      </p:sp>
    </p:spTree>
    <p:extLst>
      <p:ext uri="{BB962C8B-B14F-4D97-AF65-F5344CB8AC3E}">
        <p14:creationId xmlns:p14="http://schemas.microsoft.com/office/powerpoint/2010/main" val="169360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F930A9F2-F5CE-4AE1-8D10-8DCD76344D53}" type="slidenum">
              <a:rPr lang="en-US" altLang="zh-TW"/>
              <a:pPr>
                <a:defRPr/>
              </a:pPr>
              <a:t>‹#›</a:t>
            </a:fld>
            <a:endParaRPr lang="en-US" altLang="zh-TW"/>
          </a:p>
        </p:txBody>
      </p:sp>
    </p:spTree>
    <p:extLst>
      <p:ext uri="{BB962C8B-B14F-4D97-AF65-F5344CB8AC3E}">
        <p14:creationId xmlns:p14="http://schemas.microsoft.com/office/powerpoint/2010/main" val="256256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CA5659B6-E126-4C50-9ADB-49F29777993E}" type="slidenum">
              <a:rPr lang="en-US" altLang="zh-TW"/>
              <a:pPr>
                <a:defRPr/>
              </a:pPr>
              <a:t>‹#›</a:t>
            </a:fld>
            <a:endParaRPr lang="en-US" altLang="zh-TW"/>
          </a:p>
        </p:txBody>
      </p:sp>
    </p:spTree>
    <p:extLst>
      <p:ext uri="{BB962C8B-B14F-4D97-AF65-F5344CB8AC3E}">
        <p14:creationId xmlns:p14="http://schemas.microsoft.com/office/powerpoint/2010/main" val="239598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4A2357D-7E57-4B8B-A76A-4C41BD7B663F}" type="slidenum">
              <a:rPr lang="en-US" altLang="zh-TW"/>
              <a:pPr>
                <a:defRPr/>
              </a:pPr>
              <a:t>‹#›</a:t>
            </a:fld>
            <a:endParaRPr lang="en-US" altLang="zh-TW"/>
          </a:p>
        </p:txBody>
      </p:sp>
    </p:spTree>
    <p:extLst>
      <p:ext uri="{BB962C8B-B14F-4D97-AF65-F5344CB8AC3E}">
        <p14:creationId xmlns:p14="http://schemas.microsoft.com/office/powerpoint/2010/main" val="2114679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5800536E-02E7-4DAB-B59B-19FAAFC6527D}" type="slidenum">
              <a:rPr lang="en-US" altLang="zh-TW"/>
              <a:pPr>
                <a:defRPr/>
              </a:pPr>
              <a:t>‹#›</a:t>
            </a:fld>
            <a:endParaRPr lang="en-US" altLang="zh-TW"/>
          </a:p>
        </p:txBody>
      </p:sp>
    </p:spTree>
    <p:extLst>
      <p:ext uri="{BB962C8B-B14F-4D97-AF65-F5344CB8AC3E}">
        <p14:creationId xmlns:p14="http://schemas.microsoft.com/office/powerpoint/2010/main" val="1964986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47F62D28-86AF-41E5-B641-CFEB8F09FE92}" type="slidenum">
              <a:rPr lang="en-US" altLang="zh-TW"/>
              <a:pPr>
                <a:defRPr/>
              </a:pPr>
              <a:t>‹#›</a:t>
            </a:fld>
            <a:endParaRPr lang="en-US" altLang="zh-TW"/>
          </a:p>
        </p:txBody>
      </p:sp>
    </p:spTree>
    <p:extLst>
      <p:ext uri="{BB962C8B-B14F-4D97-AF65-F5344CB8AC3E}">
        <p14:creationId xmlns:p14="http://schemas.microsoft.com/office/powerpoint/2010/main" val="754542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40EB8B4B-9B81-4E82-86B0-217F666B4F0A}" type="slidenum">
              <a:rPr lang="en-US" altLang="zh-TW"/>
              <a:pPr>
                <a:defRPr/>
              </a:pPr>
              <a:t>‹#›</a:t>
            </a:fld>
            <a:endParaRPr lang="en-US" altLang="zh-TW"/>
          </a:p>
        </p:txBody>
      </p:sp>
    </p:spTree>
    <p:extLst>
      <p:ext uri="{BB962C8B-B14F-4D97-AF65-F5344CB8AC3E}">
        <p14:creationId xmlns:p14="http://schemas.microsoft.com/office/powerpoint/2010/main" val="143241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EE4ABB2-91D1-4CDB-AE39-B5E759FBAD4E}" type="slidenum">
              <a:rPr lang="en-US" altLang="zh-TW"/>
              <a:pPr>
                <a:defRPr/>
              </a:pPr>
              <a:t>‹#›</a:t>
            </a:fld>
            <a:endParaRPr lang="en-US" altLang="zh-TW"/>
          </a:p>
        </p:txBody>
      </p:sp>
    </p:spTree>
    <p:extLst>
      <p:ext uri="{BB962C8B-B14F-4D97-AF65-F5344CB8AC3E}">
        <p14:creationId xmlns:p14="http://schemas.microsoft.com/office/powerpoint/2010/main" val="2386827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16380E3E-F192-4CD9-97F0-4C82BB0E19B6}" type="slidenum">
              <a:rPr lang="en-US" altLang="zh-TW"/>
              <a:pPr>
                <a:defRPr/>
              </a:pPr>
              <a:t>‹#›</a:t>
            </a:fld>
            <a:endParaRPr lang="en-US" altLang="zh-TW"/>
          </a:p>
        </p:txBody>
      </p:sp>
    </p:spTree>
    <p:extLst>
      <p:ext uri="{BB962C8B-B14F-4D97-AF65-F5344CB8AC3E}">
        <p14:creationId xmlns:p14="http://schemas.microsoft.com/office/powerpoint/2010/main" val="150261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DE118D3F-1742-4263-8BD8-ADFA0A932203}" type="slidenum">
              <a:rPr lang="en-US" altLang="zh-TW"/>
              <a:pPr>
                <a:defRPr/>
              </a:pPr>
              <a:t>‹#›</a:t>
            </a:fld>
            <a:endParaRPr lang="en-US" altLang="zh-TW"/>
          </a:p>
        </p:txBody>
      </p:sp>
    </p:spTree>
    <p:extLst>
      <p:ext uri="{BB962C8B-B14F-4D97-AF65-F5344CB8AC3E}">
        <p14:creationId xmlns:p14="http://schemas.microsoft.com/office/powerpoint/2010/main" val="3280232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BD94F5C-502B-4381-83EE-63B00EF57E61}" type="slidenum">
              <a:rPr lang="en-US" altLang="zh-TW"/>
              <a:pPr>
                <a:defRPr/>
              </a:pPr>
              <a:t>‹#›</a:t>
            </a:fld>
            <a:endParaRPr lang="en-US" altLang="zh-TW"/>
          </a:p>
        </p:txBody>
      </p:sp>
    </p:spTree>
    <p:extLst>
      <p:ext uri="{BB962C8B-B14F-4D97-AF65-F5344CB8AC3E}">
        <p14:creationId xmlns:p14="http://schemas.microsoft.com/office/powerpoint/2010/main" val="341157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D43E52EB-D3A2-4AC4-AC65-98E83A47E0B6}" type="slidenum">
              <a:rPr lang="en-US" altLang="zh-TW"/>
              <a:pPr>
                <a:defRPr/>
              </a:pPr>
              <a:t>‹#›</a:t>
            </a:fld>
            <a:endParaRPr lang="en-US" altLang="zh-TW"/>
          </a:p>
        </p:txBody>
      </p:sp>
    </p:spTree>
    <p:extLst>
      <p:ext uri="{BB962C8B-B14F-4D97-AF65-F5344CB8AC3E}">
        <p14:creationId xmlns:p14="http://schemas.microsoft.com/office/powerpoint/2010/main" val="415629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FBACA04B-5455-4FC1-83C7-D3F0D3172AD7}" type="slidenum">
              <a:rPr lang="en-US" altLang="zh-TW"/>
              <a:pPr>
                <a:defRPr/>
              </a:pPr>
              <a:t>‹#›</a:t>
            </a:fld>
            <a:endParaRPr lang="en-US" altLang="zh-TW"/>
          </a:p>
        </p:txBody>
      </p:sp>
    </p:spTree>
    <p:extLst>
      <p:ext uri="{BB962C8B-B14F-4D97-AF65-F5344CB8AC3E}">
        <p14:creationId xmlns:p14="http://schemas.microsoft.com/office/powerpoint/2010/main" val="3809963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AC8829A5-71BA-4256-93FB-209D1DEC69A0}" type="slidenum">
              <a:rPr lang="en-US" altLang="zh-TW"/>
              <a:pPr>
                <a:defRPr/>
              </a:pPr>
              <a:t>‹#›</a:t>
            </a:fld>
            <a:endParaRPr lang="en-US" altLang="zh-TW"/>
          </a:p>
        </p:txBody>
      </p:sp>
    </p:spTree>
    <p:extLst>
      <p:ext uri="{BB962C8B-B14F-4D97-AF65-F5344CB8AC3E}">
        <p14:creationId xmlns:p14="http://schemas.microsoft.com/office/powerpoint/2010/main" val="203725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65A6600-63E7-45F4-9BAA-46A9E3CB304A}" type="slidenum">
              <a:rPr lang="en-US" altLang="zh-TW"/>
              <a:pPr>
                <a:defRPr/>
              </a:pPr>
              <a:t>‹#›</a:t>
            </a:fld>
            <a:endParaRPr lang="en-US" altLang="zh-TW"/>
          </a:p>
        </p:txBody>
      </p:sp>
    </p:spTree>
    <p:extLst>
      <p:ext uri="{BB962C8B-B14F-4D97-AF65-F5344CB8AC3E}">
        <p14:creationId xmlns:p14="http://schemas.microsoft.com/office/powerpoint/2010/main" val="1910038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5C239048-088B-41D9-B6D9-6DB229251686}" type="slidenum">
              <a:rPr lang="en-US" altLang="zh-TW"/>
              <a:pPr>
                <a:defRPr/>
              </a:pPr>
              <a:t>‹#›</a:t>
            </a:fld>
            <a:endParaRPr lang="en-US" altLang="zh-TW"/>
          </a:p>
        </p:txBody>
      </p:sp>
    </p:spTree>
    <p:extLst>
      <p:ext uri="{BB962C8B-B14F-4D97-AF65-F5344CB8AC3E}">
        <p14:creationId xmlns:p14="http://schemas.microsoft.com/office/powerpoint/2010/main" val="3327596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9C46F8AF-BE3C-4E48-A3DA-73A19DA3A842}" type="slidenum">
              <a:rPr lang="en-US" altLang="zh-TW"/>
              <a:pPr>
                <a:defRPr/>
              </a:pPr>
              <a:t>‹#›</a:t>
            </a:fld>
            <a:endParaRPr lang="en-US" altLang="zh-TW"/>
          </a:p>
        </p:txBody>
      </p:sp>
    </p:spTree>
    <p:extLst>
      <p:ext uri="{BB962C8B-B14F-4D97-AF65-F5344CB8AC3E}">
        <p14:creationId xmlns:p14="http://schemas.microsoft.com/office/powerpoint/2010/main" val="2525335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6A8CBCD-6CE7-46AF-B545-5CBA8AB705DC}" type="slidenum">
              <a:rPr lang="en-US" altLang="zh-TW"/>
              <a:pPr>
                <a:defRPr/>
              </a:pPr>
              <a:t>‹#›</a:t>
            </a:fld>
            <a:endParaRPr lang="en-US" altLang="zh-TW"/>
          </a:p>
        </p:txBody>
      </p:sp>
    </p:spTree>
    <p:extLst>
      <p:ext uri="{BB962C8B-B14F-4D97-AF65-F5344CB8AC3E}">
        <p14:creationId xmlns:p14="http://schemas.microsoft.com/office/powerpoint/2010/main" val="2124227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D2C984E-130B-4548-A324-EFACB7CC7113}" type="slidenum">
              <a:rPr lang="en-US" altLang="zh-TW"/>
              <a:pPr>
                <a:defRPr/>
              </a:pPr>
              <a:t>‹#›</a:t>
            </a:fld>
            <a:endParaRPr lang="en-US" altLang="zh-TW"/>
          </a:p>
        </p:txBody>
      </p:sp>
    </p:spTree>
    <p:extLst>
      <p:ext uri="{BB962C8B-B14F-4D97-AF65-F5344CB8AC3E}">
        <p14:creationId xmlns:p14="http://schemas.microsoft.com/office/powerpoint/2010/main" val="2956410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05BB1D56-D9EA-41BF-B5DB-75C56988B4E5}" type="slidenum">
              <a:rPr lang="en-US" altLang="zh-TW"/>
              <a:pPr>
                <a:defRPr/>
              </a:pPr>
              <a:t>‹#›</a:t>
            </a:fld>
            <a:endParaRPr lang="en-US" altLang="zh-TW"/>
          </a:p>
        </p:txBody>
      </p:sp>
    </p:spTree>
    <p:extLst>
      <p:ext uri="{BB962C8B-B14F-4D97-AF65-F5344CB8AC3E}">
        <p14:creationId xmlns:p14="http://schemas.microsoft.com/office/powerpoint/2010/main" val="75364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D92F2E9-E298-45F7-9B68-0258595C5204}" type="slidenum">
              <a:rPr lang="en-US" altLang="zh-TW"/>
              <a:pPr>
                <a:defRPr/>
              </a:pPr>
              <a:t>‹#›</a:t>
            </a:fld>
            <a:endParaRPr lang="en-US" altLang="zh-TW"/>
          </a:p>
        </p:txBody>
      </p:sp>
    </p:spTree>
    <p:extLst>
      <p:ext uri="{BB962C8B-B14F-4D97-AF65-F5344CB8AC3E}">
        <p14:creationId xmlns:p14="http://schemas.microsoft.com/office/powerpoint/2010/main" val="1431311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FB86B774-3DB1-4C60-85C8-DDF0B6E8FC2C}" type="slidenum">
              <a:rPr lang="en-US" altLang="zh-TW"/>
              <a:pPr>
                <a:defRPr/>
              </a:pPr>
              <a:t>‹#›</a:t>
            </a:fld>
            <a:endParaRPr lang="en-US" altLang="zh-TW"/>
          </a:p>
        </p:txBody>
      </p:sp>
    </p:spTree>
    <p:extLst>
      <p:ext uri="{BB962C8B-B14F-4D97-AF65-F5344CB8AC3E}">
        <p14:creationId xmlns:p14="http://schemas.microsoft.com/office/powerpoint/2010/main" val="1467409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5B245B4-834A-4A14-B560-BD46622D51AE}" type="slidenum">
              <a:rPr lang="en-US" altLang="zh-TW"/>
              <a:pPr>
                <a:defRPr/>
              </a:pPr>
              <a:t>‹#›</a:t>
            </a:fld>
            <a:endParaRPr lang="en-US" altLang="zh-TW"/>
          </a:p>
        </p:txBody>
      </p:sp>
    </p:spTree>
    <p:extLst>
      <p:ext uri="{BB962C8B-B14F-4D97-AF65-F5344CB8AC3E}">
        <p14:creationId xmlns:p14="http://schemas.microsoft.com/office/powerpoint/2010/main" val="4002376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53E8FBE-7CAE-4141-B8AC-361B47A28CBA}" type="slidenum">
              <a:rPr lang="en-US" altLang="zh-TW"/>
              <a:pPr>
                <a:defRPr/>
              </a:pPr>
              <a:t>‹#›</a:t>
            </a:fld>
            <a:endParaRPr lang="en-US" altLang="zh-TW"/>
          </a:p>
        </p:txBody>
      </p:sp>
    </p:spTree>
    <p:extLst>
      <p:ext uri="{BB962C8B-B14F-4D97-AF65-F5344CB8AC3E}">
        <p14:creationId xmlns:p14="http://schemas.microsoft.com/office/powerpoint/2010/main" val="3030814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F60D345-A913-4B03-BD9A-DB742BF16E71}" type="slidenum">
              <a:rPr lang="en-US" altLang="zh-TW"/>
              <a:pPr>
                <a:defRPr/>
              </a:pPr>
              <a:t>‹#›</a:t>
            </a:fld>
            <a:endParaRPr lang="en-US" altLang="zh-TW"/>
          </a:p>
        </p:txBody>
      </p:sp>
    </p:spTree>
    <p:extLst>
      <p:ext uri="{BB962C8B-B14F-4D97-AF65-F5344CB8AC3E}">
        <p14:creationId xmlns:p14="http://schemas.microsoft.com/office/powerpoint/2010/main" val="216961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F7DC7F0F-8B56-48AC-B941-E5093A394470}" type="slidenum">
              <a:rPr lang="en-US" altLang="zh-TW"/>
              <a:pPr>
                <a:defRPr/>
              </a:pPr>
              <a:t>‹#›</a:t>
            </a:fld>
            <a:endParaRPr lang="en-US" altLang="zh-TW"/>
          </a:p>
        </p:txBody>
      </p:sp>
    </p:spTree>
    <p:extLst>
      <p:ext uri="{BB962C8B-B14F-4D97-AF65-F5344CB8AC3E}">
        <p14:creationId xmlns:p14="http://schemas.microsoft.com/office/powerpoint/2010/main" val="15441203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DAC573F-6133-4F46-A0F7-BE80D874131C}" type="slidenum">
              <a:rPr lang="en-US" altLang="zh-TW"/>
              <a:pPr>
                <a:defRPr/>
              </a:pPr>
              <a:t>‹#›</a:t>
            </a:fld>
            <a:endParaRPr lang="en-US" altLang="zh-TW"/>
          </a:p>
        </p:txBody>
      </p:sp>
    </p:spTree>
    <p:extLst>
      <p:ext uri="{BB962C8B-B14F-4D97-AF65-F5344CB8AC3E}">
        <p14:creationId xmlns:p14="http://schemas.microsoft.com/office/powerpoint/2010/main" val="1527603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9B99FCE2-57EA-41B6-B276-492BDE6D382B}" type="slidenum">
              <a:rPr lang="en-US" altLang="zh-TW"/>
              <a:pPr>
                <a:defRPr/>
              </a:pPr>
              <a:t>‹#›</a:t>
            </a:fld>
            <a:endParaRPr lang="en-US" altLang="zh-TW"/>
          </a:p>
        </p:txBody>
      </p:sp>
    </p:spTree>
    <p:extLst>
      <p:ext uri="{BB962C8B-B14F-4D97-AF65-F5344CB8AC3E}">
        <p14:creationId xmlns:p14="http://schemas.microsoft.com/office/powerpoint/2010/main" val="3756749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A978EFE-349A-4177-90C5-A06E82E728F0}" type="slidenum">
              <a:rPr lang="en-US" altLang="zh-TW"/>
              <a:pPr>
                <a:defRPr/>
              </a:pPr>
              <a:t>‹#›</a:t>
            </a:fld>
            <a:endParaRPr lang="en-US" altLang="zh-TW"/>
          </a:p>
        </p:txBody>
      </p:sp>
    </p:spTree>
    <p:extLst>
      <p:ext uri="{BB962C8B-B14F-4D97-AF65-F5344CB8AC3E}">
        <p14:creationId xmlns:p14="http://schemas.microsoft.com/office/powerpoint/2010/main" val="349349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753BB795-3FB1-42E4-876F-CF74B6955899}" type="slidenum">
              <a:rPr lang="en-US" altLang="zh-TW"/>
              <a:pPr>
                <a:defRPr/>
              </a:pPr>
              <a:t>‹#›</a:t>
            </a:fld>
            <a:endParaRPr lang="en-US" altLang="zh-TW"/>
          </a:p>
        </p:txBody>
      </p:sp>
    </p:spTree>
    <p:extLst>
      <p:ext uri="{BB962C8B-B14F-4D97-AF65-F5344CB8AC3E}">
        <p14:creationId xmlns:p14="http://schemas.microsoft.com/office/powerpoint/2010/main" val="3438000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A9034E5-1D5A-4F41-94AC-BAD1471D6D3E}" type="slidenum">
              <a:rPr lang="en-US" altLang="zh-TW"/>
              <a:pPr>
                <a:defRPr/>
              </a:pPr>
              <a:t>‹#›</a:t>
            </a:fld>
            <a:endParaRPr lang="en-US" altLang="zh-TW"/>
          </a:p>
        </p:txBody>
      </p:sp>
    </p:spTree>
    <p:extLst>
      <p:ext uri="{BB962C8B-B14F-4D97-AF65-F5344CB8AC3E}">
        <p14:creationId xmlns:p14="http://schemas.microsoft.com/office/powerpoint/2010/main" val="4094530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88311BB-59E4-4414-895D-0B56C14C8C7E}" type="slidenum">
              <a:rPr lang="en-US" altLang="zh-TW"/>
              <a:pPr>
                <a:defRPr/>
              </a:pPr>
              <a:t>‹#›</a:t>
            </a:fld>
            <a:endParaRPr lang="en-US" altLang="zh-TW"/>
          </a:p>
        </p:txBody>
      </p:sp>
    </p:spTree>
    <p:extLst>
      <p:ext uri="{BB962C8B-B14F-4D97-AF65-F5344CB8AC3E}">
        <p14:creationId xmlns:p14="http://schemas.microsoft.com/office/powerpoint/2010/main" val="47563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6D1DDC1-4109-43FA-BCC6-C73A25A4A61E}" type="slidenum">
              <a:rPr lang="en-US" altLang="zh-TW"/>
              <a:pPr>
                <a:defRPr/>
              </a:pPr>
              <a:t>‹#›</a:t>
            </a:fld>
            <a:endParaRPr lang="en-US" altLang="zh-TW"/>
          </a:p>
        </p:txBody>
      </p:sp>
    </p:spTree>
    <p:extLst>
      <p:ext uri="{BB962C8B-B14F-4D97-AF65-F5344CB8AC3E}">
        <p14:creationId xmlns:p14="http://schemas.microsoft.com/office/powerpoint/2010/main" val="4124382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A8DD088-B262-4DED-8041-BDC2A59EBEE7}" type="slidenum">
              <a:rPr lang="en-US" altLang="zh-TW"/>
              <a:pPr>
                <a:defRPr/>
              </a:pPr>
              <a:t>‹#›</a:t>
            </a:fld>
            <a:endParaRPr lang="en-US" altLang="zh-TW"/>
          </a:p>
        </p:txBody>
      </p:sp>
    </p:spTree>
    <p:extLst>
      <p:ext uri="{BB962C8B-B14F-4D97-AF65-F5344CB8AC3E}">
        <p14:creationId xmlns:p14="http://schemas.microsoft.com/office/powerpoint/2010/main" val="3370482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solidFill>
                  <a:schemeClr val="tx1"/>
                </a:solidFill>
              </a:defRPr>
            </a:lvl1pPr>
          </a:lstStyle>
          <a:p>
            <a:pPr>
              <a:defRPr/>
            </a:pPr>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solidFill>
                  <a:schemeClr val="tx1"/>
                </a:solidFill>
              </a:defRPr>
            </a:lvl1pPr>
          </a:lstStyle>
          <a:p>
            <a:pPr>
              <a:defRPr/>
            </a:pPr>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solidFill>
                  <a:schemeClr val="tx1"/>
                </a:solidFill>
              </a:defRPr>
            </a:lvl1pPr>
          </a:lstStyle>
          <a:p>
            <a:pPr>
              <a:defRPr/>
            </a:pPr>
            <a:fld id="{8855DF49-C774-40B5-80E8-61B59100A97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8198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BE82673-B3D9-4E33-AD73-A25E0E526E96}" type="slidenum">
              <a:rPr lang="en-US" altLang="zh-TW"/>
              <a:pPr>
                <a:defRPr/>
              </a:pPr>
              <a:t>‹#›</a:t>
            </a:fld>
            <a:endParaRPr lang="en-US" altLang="zh-TW"/>
          </a:p>
        </p:txBody>
      </p:sp>
    </p:spTree>
    <p:extLst>
      <p:ext uri="{BB962C8B-B14F-4D97-AF65-F5344CB8AC3E}">
        <p14:creationId xmlns:p14="http://schemas.microsoft.com/office/powerpoint/2010/main" val="96406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D8E3733-2158-4B1B-B034-BAA230E5E66B}" type="slidenum">
              <a:rPr lang="en-US" altLang="zh-TW"/>
              <a:pPr>
                <a:defRPr/>
              </a:pPr>
              <a:t>‹#›</a:t>
            </a:fld>
            <a:endParaRPr lang="en-US" altLang="zh-TW"/>
          </a:p>
        </p:txBody>
      </p:sp>
    </p:spTree>
    <p:extLst>
      <p:ext uri="{BB962C8B-B14F-4D97-AF65-F5344CB8AC3E}">
        <p14:creationId xmlns:p14="http://schemas.microsoft.com/office/powerpoint/2010/main" val="141576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44F4E48-D8E6-4682-BD5D-281CF660F331}" type="slidenum">
              <a:rPr lang="en-US" altLang="zh-TW"/>
              <a:pPr>
                <a:defRPr/>
              </a:pPr>
              <a:t>‹#›</a:t>
            </a:fld>
            <a:endParaRPr lang="en-US" altLang="zh-TW"/>
          </a:p>
        </p:txBody>
      </p:sp>
    </p:spTree>
    <p:extLst>
      <p:ext uri="{BB962C8B-B14F-4D97-AF65-F5344CB8AC3E}">
        <p14:creationId xmlns:p14="http://schemas.microsoft.com/office/powerpoint/2010/main" val="34156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049DFF6-12CC-46BE-B7EE-0ED8BB4CA60A}" type="slidenum">
              <a:rPr lang="en-US" altLang="zh-TW"/>
              <a:pPr>
                <a:defRPr/>
              </a:pPr>
              <a:t>‹#›</a:t>
            </a:fld>
            <a:endParaRPr lang="en-US" altLang="zh-TW"/>
          </a:p>
        </p:txBody>
      </p:sp>
    </p:spTree>
    <p:extLst>
      <p:ext uri="{BB962C8B-B14F-4D97-AF65-F5344CB8AC3E}">
        <p14:creationId xmlns:p14="http://schemas.microsoft.com/office/powerpoint/2010/main" val="29567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27277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DD02798-C0E4-45EC-B674-0D021D30DE0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27277B"/>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新細明體" pitchFamily="18" charset="-120"/>
              </a:defRPr>
            </a:lvl1pPr>
          </a:lstStyle>
          <a:p>
            <a:pPr>
              <a:defRPr/>
            </a:pPr>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新細明體" pitchFamily="18" charset="-120"/>
              </a:defRPr>
            </a:lvl1pPr>
          </a:lstStyle>
          <a:p>
            <a:pPr>
              <a:defRPr/>
            </a:pPr>
            <a:endParaRPr lang="en-US" altLang="zh-TW">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ea typeface="新細明體" pitchFamily="18" charset="-120"/>
              </a:defRPr>
            </a:lvl1pPr>
          </a:lstStyle>
          <a:p>
            <a:pPr>
              <a:defRPr/>
            </a:pPr>
            <a:fld id="{8D32690B-BD58-4FD1-B3EA-CAE93596107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21375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27277B"/>
            </a:gs>
            <a:gs pos="100000">
              <a:schemeClr val="tx1"/>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ea typeface="新細明體" pitchFamily="18" charset="-120"/>
              </a:defRPr>
            </a:lvl1pPr>
          </a:lstStyle>
          <a:p>
            <a:pPr>
              <a:defRPr/>
            </a:pPr>
            <a:endParaRPr lang="en-US" altLang="zh-TW">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新細明體" pitchFamily="18" charset="-120"/>
              </a:defRPr>
            </a:lvl1pPr>
          </a:lstStyle>
          <a:p>
            <a:pPr>
              <a:defRPr/>
            </a:pPr>
            <a:endParaRPr lang="en-US" altLang="zh-TW">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新細明體" pitchFamily="18" charset="-120"/>
              </a:defRPr>
            </a:lvl1pPr>
          </a:lstStyle>
          <a:p>
            <a:pPr>
              <a:defRPr/>
            </a:pPr>
            <a:fld id="{A717011D-27B2-453C-B217-92FF7BDFAD35}" type="slidenum">
              <a:rPr lang="en-US" altLang="zh-TW">
                <a:latin typeface="Arial" charset="0"/>
              </a:rPr>
              <a:pPr>
                <a:defRPr/>
              </a:pPr>
              <a:t>‹#›</a:t>
            </a:fld>
            <a:endParaRPr lang="en-US" altLang="zh-TW">
              <a:latin typeface="Arial" charset="0"/>
            </a:endParaRPr>
          </a:p>
        </p:txBody>
      </p:sp>
    </p:spTree>
    <p:extLst>
      <p:ext uri="{BB962C8B-B14F-4D97-AF65-F5344CB8AC3E}">
        <p14:creationId xmlns:p14="http://schemas.microsoft.com/office/powerpoint/2010/main" val="1534123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27277B"/>
            </a:gs>
            <a:gs pos="100000">
              <a:schemeClr val="tx1"/>
            </a:gs>
          </a:gsLst>
          <a:lin ang="54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新細明體" pitchFamily="18" charset="-120"/>
              </a:defRPr>
            </a:lvl1pPr>
          </a:lstStyle>
          <a:p>
            <a:pPr>
              <a:defRPr/>
            </a:pPr>
            <a:endParaRPr lang="en-US" altLang="zh-TW">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新細明體" pitchFamily="18" charset="-120"/>
              </a:defRPr>
            </a:lvl1pPr>
          </a:lstStyle>
          <a:p>
            <a:pPr>
              <a:defRPr/>
            </a:pPr>
            <a:endParaRPr lang="en-US" altLang="zh-TW">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新細明體" pitchFamily="18" charset="-120"/>
              </a:defRPr>
            </a:lvl1pPr>
          </a:lstStyle>
          <a:p>
            <a:pPr>
              <a:defRPr/>
            </a:pPr>
            <a:fld id="{054FB478-120E-4D5E-BC28-E0D63FD36D6A}" type="slidenum">
              <a:rPr lang="en-US" altLang="zh-TW">
                <a:latin typeface="Arial" charset="0"/>
              </a:rPr>
              <a:pPr>
                <a:defRPr/>
              </a:pPr>
              <a:t>‹#›</a:t>
            </a:fld>
            <a:endParaRPr lang="en-US" altLang="zh-TW">
              <a:latin typeface="Arial" charset="0"/>
            </a:endParaRPr>
          </a:p>
        </p:txBody>
      </p:sp>
    </p:spTree>
    <p:extLst>
      <p:ext uri="{BB962C8B-B14F-4D97-AF65-F5344CB8AC3E}">
        <p14:creationId xmlns:p14="http://schemas.microsoft.com/office/powerpoint/2010/main" val="33776075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50000">
              <a:srgbClr val="27277B"/>
            </a:gs>
            <a:gs pos="100000">
              <a:schemeClr val="tx1"/>
            </a:gs>
          </a:gsLst>
          <a:lin ang="5400000" scaled="1"/>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32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新細明體" pitchFamily="18" charset="-120"/>
              </a:defRPr>
            </a:lvl1pPr>
          </a:lstStyle>
          <a:p>
            <a:pPr>
              <a:defRPr/>
            </a:pPr>
            <a:fld id="{33F63BDC-5E64-4A1A-AD13-AF18CAD1145C}" type="slidenum">
              <a:rPr lang="en-US" altLang="zh-TW"/>
              <a:pPr>
                <a:defRPr/>
              </a:pPr>
              <a:t>‹#›</a:t>
            </a:fld>
            <a:endParaRPr lang="en-US" altLang="zh-TW"/>
          </a:p>
        </p:txBody>
      </p:sp>
    </p:spTree>
    <p:extLst>
      <p:ext uri="{BB962C8B-B14F-4D97-AF65-F5344CB8AC3E}">
        <p14:creationId xmlns:p14="http://schemas.microsoft.com/office/powerpoint/2010/main" val="37260728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42.wmf"/><Relationship Id="rId12" Type="http://schemas.openxmlformats.org/officeDocument/2006/relationships/image" Target="../media/image47.png"/><Relationship Id="rId2" Type="http://schemas.openxmlformats.org/officeDocument/2006/relationships/slideLayout" Target="../slideLayouts/slideLayout58.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5.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3.wmf"/><Relationship Id="rId1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jpeg"/><Relationship Id="rId7" Type="http://schemas.openxmlformats.org/officeDocument/2006/relationships/image" Target="../media/image51.wmf"/><Relationship Id="rId2" Type="http://schemas.openxmlformats.org/officeDocument/2006/relationships/slideLayout" Target="../slideLayouts/slideLayout48.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50.wmf"/><Relationship Id="rId4" Type="http://schemas.openxmlformats.org/officeDocument/2006/relationships/oleObject" Target="../embeddings/oleObject12.bin"/><Relationship Id="rId9" Type="http://schemas.openxmlformats.org/officeDocument/2006/relationships/image" Target="../media/image5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57.wmf"/><Relationship Id="rId3" Type="http://schemas.openxmlformats.org/officeDocument/2006/relationships/image" Target="../media/image2.jpeg"/><Relationship Id="rId7" Type="http://schemas.openxmlformats.org/officeDocument/2006/relationships/image" Target="../media/image54.wmf"/><Relationship Id="rId12" Type="http://schemas.openxmlformats.org/officeDocument/2006/relationships/oleObject" Target="../embeddings/oleObject19.bin"/><Relationship Id="rId2" Type="http://schemas.openxmlformats.org/officeDocument/2006/relationships/slideLayout" Target="../slideLayouts/slideLayout48.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55.wmf"/></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1.jpeg"/><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4.bin"/><Relationship Id="rId3" Type="http://schemas.openxmlformats.org/officeDocument/2006/relationships/image" Target="../media/image2.jpeg"/><Relationship Id="rId7" Type="http://schemas.openxmlformats.org/officeDocument/2006/relationships/image" Target="../media/image62.wmf"/><Relationship Id="rId12"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oleObject" Target="../embeddings/oleObject23.bin"/><Relationship Id="rId5" Type="http://schemas.openxmlformats.org/officeDocument/2006/relationships/image" Target="../media/image61.wmf"/><Relationship Id="rId10" Type="http://schemas.openxmlformats.org/officeDocument/2006/relationships/image" Target="../media/image66.png"/><Relationship Id="rId4" Type="http://schemas.openxmlformats.org/officeDocument/2006/relationships/oleObject" Target="../embeddings/oleObject20.bin"/><Relationship Id="rId9" Type="http://schemas.openxmlformats.org/officeDocument/2006/relationships/image" Target="../media/image63.wmf"/><Relationship Id="rId14" Type="http://schemas.openxmlformats.org/officeDocument/2006/relationships/image" Target="../media/image65.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rofin.com/en/applications/laser_welding/welding_metho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jpeg"/><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10"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8.wmf"/><Relationship Id="rId5" Type="http://schemas.openxmlformats.org/officeDocument/2006/relationships/image" Target="../media/image16.w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54277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2"/>
          <p:cNvGrpSpPr>
            <a:grpSpLocks/>
          </p:cNvGrpSpPr>
          <p:nvPr/>
        </p:nvGrpSpPr>
        <p:grpSpPr bwMode="auto">
          <a:xfrm>
            <a:off x="250825" y="0"/>
            <a:ext cx="8893175" cy="6781800"/>
            <a:chOff x="158" y="0"/>
            <a:chExt cx="5602" cy="4272"/>
          </a:xfrm>
        </p:grpSpPr>
        <p:sp>
          <p:nvSpPr>
            <p:cNvPr id="70663" name="Text Box 3"/>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70664" name="Text Box 4"/>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70665" name="Group 5"/>
            <p:cNvGrpSpPr>
              <a:grpSpLocks/>
            </p:cNvGrpSpPr>
            <p:nvPr/>
          </p:nvGrpSpPr>
          <p:grpSpPr bwMode="auto">
            <a:xfrm>
              <a:off x="158" y="3748"/>
              <a:ext cx="5557" cy="524"/>
              <a:chOff x="158" y="3748"/>
              <a:chExt cx="5557" cy="524"/>
            </a:xfrm>
          </p:grpSpPr>
          <p:pic>
            <p:nvPicPr>
              <p:cNvPr id="70668" name="Picture 6"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70669" name="Line 7"/>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0670" name="Rectangle 8"/>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70666" name="Line 9"/>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0667" name="Line 10"/>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pic>
        <p:nvPicPr>
          <p:cNvPr id="70658" name="Picture 15"/>
          <p:cNvPicPr>
            <a:picLocks noChangeAspect="1" noChangeArrowheads="1"/>
          </p:cNvPicPr>
          <p:nvPr/>
        </p:nvPicPr>
        <p:blipFill>
          <a:blip r:embed="rId3" cstate="print"/>
          <a:srcRect/>
          <a:stretch>
            <a:fillRect/>
          </a:stretch>
        </p:blipFill>
        <p:spPr bwMode="auto">
          <a:xfrm>
            <a:off x="395288" y="1268413"/>
            <a:ext cx="3960812" cy="3762375"/>
          </a:xfrm>
          <a:prstGeom prst="rect">
            <a:avLst/>
          </a:prstGeom>
          <a:noFill/>
          <a:ln w="9525">
            <a:noFill/>
            <a:miter lim="800000"/>
            <a:headEnd/>
            <a:tailEnd/>
          </a:ln>
        </p:spPr>
      </p:pic>
      <p:sp>
        <p:nvSpPr>
          <p:cNvPr id="70659" name="矩形 15"/>
          <p:cNvSpPr>
            <a:spLocks noChangeArrowheads="1"/>
          </p:cNvSpPr>
          <p:nvPr/>
        </p:nvSpPr>
        <p:spPr bwMode="auto">
          <a:xfrm>
            <a:off x="0" y="5373688"/>
            <a:ext cx="4572000" cy="368300"/>
          </a:xfrm>
          <a:prstGeom prst="rect">
            <a:avLst/>
          </a:prstGeom>
          <a:noFill/>
          <a:ln w="9525">
            <a:noFill/>
            <a:miter lim="800000"/>
            <a:headEnd/>
            <a:tailEnd/>
          </a:ln>
        </p:spPr>
        <p:txBody>
          <a:bodyPr>
            <a:spAutoFit/>
          </a:bodyPr>
          <a:lstStyle/>
          <a:p>
            <a:pPr algn="ctr">
              <a:lnSpc>
                <a:spcPct val="90000"/>
              </a:lnSpc>
            </a:pPr>
            <a:r>
              <a:rPr lang="en-US" altLang="zh-TW" sz="2000">
                <a:solidFill>
                  <a:srgbClr val="FFFFFF"/>
                </a:solidFill>
                <a:latin typeface="Times New Roman" pitchFamily="18" charset="0"/>
                <a:ea typeface="新細明體" charset="-120"/>
              </a:rPr>
              <a:t>Bubble nucleated due to super-saturation</a:t>
            </a:r>
          </a:p>
        </p:txBody>
      </p:sp>
      <p:sp>
        <p:nvSpPr>
          <p:cNvPr id="70660" name="矩形 16"/>
          <p:cNvSpPr>
            <a:spLocks noChangeArrowheads="1"/>
          </p:cNvSpPr>
          <p:nvPr/>
        </p:nvSpPr>
        <p:spPr bwMode="auto">
          <a:xfrm>
            <a:off x="5076056" y="5229200"/>
            <a:ext cx="3599631" cy="923330"/>
          </a:xfrm>
          <a:prstGeom prst="rect">
            <a:avLst/>
          </a:prstGeom>
          <a:noFill/>
          <a:ln w="9525">
            <a:noFill/>
            <a:miter lim="800000"/>
            <a:headEnd/>
            <a:tailEnd/>
          </a:ln>
        </p:spPr>
        <p:txBody>
          <a:bodyPr wrap="square">
            <a:spAutoFit/>
          </a:bodyPr>
          <a:lstStyle/>
          <a:p>
            <a:pPr algn="just">
              <a:lnSpc>
                <a:spcPct val="90000"/>
              </a:lnSpc>
            </a:pPr>
            <a:r>
              <a:rPr lang="en-US" altLang="zh-TW" sz="2000" dirty="0" smtClean="0">
                <a:solidFill>
                  <a:srgbClr val="FFFFFF"/>
                </a:solidFill>
                <a:latin typeface="Times New Roman" pitchFamily="18" charset="0"/>
                <a:ea typeface="新細明體" charset="-120"/>
              </a:rPr>
              <a:t>Pore formation due to liquid entrapment </a:t>
            </a:r>
            <a:r>
              <a:rPr lang="en-US" altLang="zh-TW" sz="2000" dirty="0">
                <a:solidFill>
                  <a:srgbClr val="FFFFFF"/>
                </a:solidFill>
                <a:latin typeface="Times New Roman" pitchFamily="18" charset="0"/>
                <a:ea typeface="新細明體" charset="-120"/>
              </a:rPr>
              <a:t>in keyhole welding </a:t>
            </a:r>
          </a:p>
          <a:p>
            <a:pPr algn="just">
              <a:lnSpc>
                <a:spcPct val="90000"/>
              </a:lnSpc>
            </a:pPr>
            <a:r>
              <a:rPr lang="en-US" altLang="zh-TW" sz="2000" dirty="0">
                <a:solidFill>
                  <a:srgbClr val="FFFFFF"/>
                </a:solidFill>
                <a:latin typeface="Times New Roman" pitchFamily="18" charset="0"/>
                <a:ea typeface="新細明體" charset="-120"/>
              </a:rPr>
              <a:t>(Pastor et al. </a:t>
            </a:r>
            <a:r>
              <a:rPr lang="en-US" altLang="zh-TW" sz="2000" dirty="0" smtClean="0">
                <a:solidFill>
                  <a:srgbClr val="FFFFFF"/>
                </a:solidFill>
                <a:latin typeface="Times New Roman" pitchFamily="18" charset="0"/>
                <a:ea typeface="新細明體" charset="-120"/>
              </a:rPr>
              <a:t>2001, Weld. Int.)</a:t>
            </a:r>
            <a:endParaRPr lang="en-US" altLang="zh-TW" sz="2000" dirty="0">
              <a:solidFill>
                <a:srgbClr val="FFFFFF"/>
              </a:solidFill>
              <a:latin typeface="Times New Roman" pitchFamily="18" charset="0"/>
              <a:ea typeface="新細明體" charset="-120"/>
            </a:endParaRPr>
          </a:p>
        </p:txBody>
      </p:sp>
      <p:sp>
        <p:nvSpPr>
          <p:cNvPr id="70661" name="Rectangle 2"/>
          <p:cNvSpPr>
            <a:spLocks noGrp="1" noChangeArrowheads="1"/>
          </p:cNvSpPr>
          <p:nvPr>
            <p:ph type="title"/>
          </p:nvPr>
        </p:nvSpPr>
        <p:spPr>
          <a:xfrm>
            <a:off x="282575" y="-165100"/>
            <a:ext cx="8229600" cy="1139825"/>
          </a:xfrm>
        </p:spPr>
        <p:txBody>
          <a:bodyPr/>
          <a:lstStyle/>
          <a:p>
            <a:pPr algn="l"/>
            <a:r>
              <a:rPr lang="en-US" altLang="zh-TW" sz="3000" dirty="0" smtClean="0">
                <a:solidFill>
                  <a:srgbClr val="FF0000"/>
                </a:solidFill>
                <a:latin typeface="Times New Roman" pitchFamily="18" charset="0"/>
              </a:rPr>
              <a:t>Pore formation</a:t>
            </a:r>
          </a:p>
        </p:txBody>
      </p:sp>
      <p:pic>
        <p:nvPicPr>
          <p:cNvPr id="70662" name="Picture 1"/>
          <p:cNvPicPr>
            <a:picLocks noChangeAspect="1" noChangeArrowheads="1"/>
          </p:cNvPicPr>
          <p:nvPr/>
        </p:nvPicPr>
        <p:blipFill>
          <a:blip r:embed="rId4" cstate="print"/>
          <a:srcRect/>
          <a:stretch>
            <a:fillRect/>
          </a:stretch>
        </p:blipFill>
        <p:spPr bwMode="auto">
          <a:xfrm>
            <a:off x="4643438" y="1268413"/>
            <a:ext cx="4143375" cy="3816350"/>
          </a:xfrm>
          <a:prstGeom prst="rect">
            <a:avLst/>
          </a:prstGeom>
          <a:noFill/>
          <a:ln w="9525">
            <a:noFill/>
            <a:miter lim="800000"/>
            <a:headEnd/>
            <a:tailEnd/>
          </a:ln>
        </p:spPr>
      </p:pic>
    </p:spTree>
    <p:extLst>
      <p:ext uri="{BB962C8B-B14F-4D97-AF65-F5344CB8AC3E}">
        <p14:creationId xmlns:p14="http://schemas.microsoft.com/office/powerpoint/2010/main" val="2007073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2"/>
          <p:cNvGrpSpPr>
            <a:grpSpLocks/>
          </p:cNvGrpSpPr>
          <p:nvPr/>
        </p:nvGrpSpPr>
        <p:grpSpPr bwMode="auto">
          <a:xfrm>
            <a:off x="250825" y="0"/>
            <a:ext cx="8893175" cy="6781800"/>
            <a:chOff x="158" y="0"/>
            <a:chExt cx="5602" cy="4272"/>
          </a:xfrm>
        </p:grpSpPr>
        <p:sp>
          <p:nvSpPr>
            <p:cNvPr id="71686" name="Text Box 3"/>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71687" name="Text Box 4"/>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71688" name="Group 5"/>
            <p:cNvGrpSpPr>
              <a:grpSpLocks/>
            </p:cNvGrpSpPr>
            <p:nvPr/>
          </p:nvGrpSpPr>
          <p:grpSpPr bwMode="auto">
            <a:xfrm>
              <a:off x="158" y="3748"/>
              <a:ext cx="5557" cy="524"/>
              <a:chOff x="158" y="3748"/>
              <a:chExt cx="5557" cy="524"/>
            </a:xfrm>
          </p:grpSpPr>
          <p:pic>
            <p:nvPicPr>
              <p:cNvPr id="71691" name="Picture 6"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71692" name="Line 7"/>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1693" name="Rectangle 8"/>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71689" name="Line 9"/>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1690" name="Line 10"/>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71682" name="Rectangle 11"/>
          <p:cNvSpPr>
            <a:spLocks noChangeArrowheads="1"/>
          </p:cNvSpPr>
          <p:nvPr/>
        </p:nvSpPr>
        <p:spPr bwMode="auto">
          <a:xfrm>
            <a:off x="-1908720" y="0"/>
            <a:ext cx="7561263" cy="579438"/>
          </a:xfrm>
          <a:prstGeom prst="rect">
            <a:avLst/>
          </a:prstGeom>
          <a:noFill/>
          <a:ln w="9525">
            <a:noFill/>
            <a:miter lim="800000"/>
            <a:headEnd/>
            <a:tailEnd/>
          </a:ln>
        </p:spPr>
        <p:txBody>
          <a:bodyPr>
            <a:spAutoFit/>
          </a:bodyPr>
          <a:lstStyle/>
          <a:p>
            <a:pPr algn="ctr" eaLnBrk="0" hangingPunct="0"/>
            <a:r>
              <a:rPr lang="en-US" altLang="zh-TW" sz="3200" dirty="0" smtClean="0">
                <a:solidFill>
                  <a:srgbClr val="FF3300"/>
                </a:solidFill>
                <a:latin typeface="Times New Roman" pitchFamily="18" charset="0"/>
                <a:ea typeface="新細明體" charset="-120"/>
              </a:rPr>
              <a:t>Experimental setup</a:t>
            </a:r>
            <a:endParaRPr lang="en-US" altLang="zh-TW" sz="3200" dirty="0">
              <a:solidFill>
                <a:srgbClr val="FF3300"/>
              </a:solidFill>
              <a:latin typeface="Times New Roman" pitchFamily="18" charset="0"/>
              <a:ea typeface="新細明體" charset="-120"/>
            </a:endParaRPr>
          </a:p>
        </p:txBody>
      </p:sp>
      <p:pic>
        <p:nvPicPr>
          <p:cNvPr id="71683" name="Picture 4" descr="Fig 1(Part 1)"/>
          <p:cNvPicPr>
            <a:picLocks noGrp="1" noChangeAspect="1" noChangeArrowheads="1"/>
          </p:cNvPicPr>
          <p:nvPr>
            <p:ph idx="1"/>
          </p:nvPr>
        </p:nvPicPr>
        <p:blipFill>
          <a:blip r:embed="rId3" cstate="print"/>
          <a:srcRect/>
          <a:stretch>
            <a:fillRect/>
          </a:stretch>
        </p:blipFill>
        <p:spPr>
          <a:xfrm>
            <a:off x="2342133" y="1124744"/>
            <a:ext cx="4351338" cy="4248150"/>
          </a:xfrm>
        </p:spPr>
      </p:pic>
      <p:sp>
        <p:nvSpPr>
          <p:cNvPr id="14" name="矩形 13"/>
          <p:cNvSpPr/>
          <p:nvPr/>
        </p:nvSpPr>
        <p:spPr>
          <a:xfrm>
            <a:off x="467544" y="5553075"/>
            <a:ext cx="8011293" cy="707886"/>
          </a:xfrm>
          <a:prstGeom prst="rect">
            <a:avLst/>
          </a:prstGeom>
        </p:spPr>
        <p:txBody>
          <a:bodyPr wrap="square">
            <a:spAutoFit/>
          </a:bodyPr>
          <a:lstStyle/>
          <a:p>
            <a:pPr algn="ctr">
              <a:defRPr/>
            </a:pPr>
            <a:r>
              <a:rPr lang="en-US" altLang="zh-TW" sz="2000" dirty="0">
                <a:solidFill>
                  <a:srgbClr val="FFFFFF"/>
                </a:solidFill>
                <a:effectLst>
                  <a:outerShdw blurRad="38100" dist="38100" dir="2700000" algn="tl">
                    <a:srgbClr val="000000"/>
                  </a:outerShdw>
                </a:effectLst>
                <a:latin typeface="Times New Roman" pitchFamily="18" charset="0"/>
              </a:rPr>
              <a:t>Experimental Setup (Wei et al. </a:t>
            </a:r>
            <a:r>
              <a:rPr lang="en-US" altLang="zh-TW" sz="2000" dirty="0" smtClean="0">
                <a:solidFill>
                  <a:srgbClr val="FFFFFF"/>
                </a:solidFill>
                <a:effectLst>
                  <a:outerShdw blurRad="38100" dist="38100" dir="2700000" algn="tl">
                    <a:srgbClr val="000000"/>
                  </a:outerShdw>
                </a:effectLst>
                <a:latin typeface="Times New Roman" pitchFamily="18" charset="0"/>
              </a:rPr>
              <a:t>2003, Metall. Mater. Trans B; </a:t>
            </a:r>
          </a:p>
          <a:p>
            <a:pPr algn="ctr">
              <a:defRPr/>
            </a:pPr>
            <a:r>
              <a:rPr lang="en-US" altLang="zh-TW" sz="2000" dirty="0" smtClean="0">
                <a:solidFill>
                  <a:srgbClr val="FFFFFF"/>
                </a:solidFill>
                <a:effectLst>
                  <a:outerShdw blurRad="38100" dist="38100" dir="2700000" algn="tl">
                    <a:srgbClr val="000000"/>
                  </a:outerShdw>
                </a:effectLst>
                <a:latin typeface="Times New Roman" pitchFamily="18" charset="0"/>
              </a:rPr>
              <a:t>Wei et al.  2004, JCG)</a:t>
            </a:r>
            <a:endParaRPr lang="en-US" altLang="zh-TW" sz="2000" dirty="0">
              <a:solidFill>
                <a:srgbClr val="FFFFFF"/>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47075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2"/>
          <p:cNvGrpSpPr>
            <a:grpSpLocks/>
          </p:cNvGrpSpPr>
          <p:nvPr/>
        </p:nvGrpSpPr>
        <p:grpSpPr bwMode="auto">
          <a:xfrm>
            <a:off x="250825" y="0"/>
            <a:ext cx="8893175" cy="6781800"/>
            <a:chOff x="158" y="0"/>
            <a:chExt cx="5602" cy="4272"/>
          </a:xfrm>
        </p:grpSpPr>
        <p:sp>
          <p:nvSpPr>
            <p:cNvPr id="72711" name="Text Box 3"/>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72712" name="Text Box 4"/>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72713" name="Group 5"/>
            <p:cNvGrpSpPr>
              <a:grpSpLocks/>
            </p:cNvGrpSpPr>
            <p:nvPr/>
          </p:nvGrpSpPr>
          <p:grpSpPr bwMode="auto">
            <a:xfrm>
              <a:off x="158" y="3748"/>
              <a:ext cx="5557" cy="524"/>
              <a:chOff x="158" y="3748"/>
              <a:chExt cx="5557" cy="524"/>
            </a:xfrm>
          </p:grpSpPr>
          <p:pic>
            <p:nvPicPr>
              <p:cNvPr id="72716" name="Picture 6"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72717" name="Line 7"/>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2718" name="Rectangle 8"/>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72714" name="Line 9"/>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2715" name="Line 10"/>
            <p:cNvSpPr>
              <a:spLocks noChangeShapeType="1"/>
            </p:cNvSpPr>
            <p:nvPr/>
          </p:nvSpPr>
          <p:spPr bwMode="auto">
            <a:xfrm>
              <a:off x="158" y="418"/>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72706" name="Rectangle 11"/>
          <p:cNvSpPr>
            <a:spLocks noChangeArrowheads="1"/>
          </p:cNvSpPr>
          <p:nvPr/>
        </p:nvSpPr>
        <p:spPr bwMode="auto">
          <a:xfrm>
            <a:off x="395288" y="76200"/>
            <a:ext cx="2663825" cy="584200"/>
          </a:xfrm>
          <a:prstGeom prst="rect">
            <a:avLst/>
          </a:prstGeom>
          <a:noFill/>
          <a:ln w="9525">
            <a:noFill/>
            <a:miter lim="800000"/>
            <a:headEnd/>
            <a:tailEnd/>
          </a:ln>
        </p:spPr>
        <p:txBody>
          <a:bodyPr>
            <a:spAutoFit/>
          </a:bodyPr>
          <a:lstStyle/>
          <a:p>
            <a:r>
              <a:rPr lang="en-US" altLang="zh-TW" sz="3200">
                <a:solidFill>
                  <a:srgbClr val="FF0000"/>
                </a:solidFill>
                <a:latin typeface="Arial" charset="0"/>
                <a:ea typeface="標楷體" pitchFamily="65" charset="-120"/>
              </a:rPr>
              <a:t>(continued)</a:t>
            </a:r>
            <a:endParaRPr lang="zh-TW" altLang="en-US" sz="3200">
              <a:solidFill>
                <a:srgbClr val="FF0000"/>
              </a:solidFill>
              <a:latin typeface="Arial" charset="0"/>
              <a:ea typeface="標楷體" pitchFamily="65" charset="-120"/>
            </a:endParaRPr>
          </a:p>
        </p:txBody>
      </p:sp>
      <p:pic>
        <p:nvPicPr>
          <p:cNvPr id="72707" name="Picture 6"/>
          <p:cNvPicPr>
            <a:picLocks noChangeAspect="1" noChangeArrowheads="1"/>
          </p:cNvPicPr>
          <p:nvPr/>
        </p:nvPicPr>
        <p:blipFill>
          <a:blip r:embed="rId3" cstate="print"/>
          <a:srcRect/>
          <a:stretch>
            <a:fillRect/>
          </a:stretch>
        </p:blipFill>
        <p:spPr bwMode="auto">
          <a:xfrm>
            <a:off x="453851" y="811399"/>
            <a:ext cx="1845519" cy="2092176"/>
          </a:xfrm>
          <a:prstGeom prst="rect">
            <a:avLst/>
          </a:prstGeom>
          <a:noFill/>
          <a:ln w="9525">
            <a:noFill/>
            <a:miter lim="800000"/>
            <a:headEnd/>
            <a:tailEnd/>
          </a:ln>
        </p:spPr>
      </p:pic>
      <p:pic>
        <p:nvPicPr>
          <p:cNvPr id="72708" name="Picture 7"/>
          <p:cNvPicPr>
            <a:picLocks noChangeAspect="1" noChangeArrowheads="1"/>
          </p:cNvPicPr>
          <p:nvPr/>
        </p:nvPicPr>
        <p:blipFill>
          <a:blip r:embed="rId4" cstate="print"/>
          <a:srcRect/>
          <a:stretch>
            <a:fillRect/>
          </a:stretch>
        </p:blipFill>
        <p:spPr bwMode="auto">
          <a:xfrm>
            <a:off x="2552496" y="839441"/>
            <a:ext cx="1966869" cy="2036093"/>
          </a:xfrm>
          <a:prstGeom prst="rect">
            <a:avLst/>
          </a:prstGeom>
          <a:noFill/>
          <a:ln w="9525">
            <a:noFill/>
            <a:miter lim="800000"/>
            <a:headEnd/>
            <a:tailEnd/>
          </a:ln>
        </p:spPr>
      </p:pic>
      <p:pic>
        <p:nvPicPr>
          <p:cNvPr id="72709" name="Picture 8"/>
          <p:cNvPicPr>
            <a:picLocks noChangeAspect="1" noChangeArrowheads="1"/>
          </p:cNvPicPr>
          <p:nvPr/>
        </p:nvPicPr>
        <p:blipFill>
          <a:blip r:embed="rId5" cstate="print"/>
          <a:srcRect/>
          <a:stretch>
            <a:fillRect/>
          </a:stretch>
        </p:blipFill>
        <p:spPr bwMode="auto">
          <a:xfrm>
            <a:off x="4718188" y="893130"/>
            <a:ext cx="1870933" cy="2039541"/>
          </a:xfrm>
          <a:prstGeom prst="rect">
            <a:avLst/>
          </a:prstGeom>
          <a:noFill/>
          <a:ln w="9525">
            <a:noFill/>
            <a:miter lim="800000"/>
            <a:headEnd/>
            <a:tailEnd/>
          </a:ln>
        </p:spPr>
      </p:pic>
      <p:pic>
        <p:nvPicPr>
          <p:cNvPr id="72710" name="Picture 9"/>
          <p:cNvPicPr>
            <a:picLocks noChangeAspect="1" noChangeArrowheads="1"/>
          </p:cNvPicPr>
          <p:nvPr/>
        </p:nvPicPr>
        <p:blipFill>
          <a:blip r:embed="rId6" cstate="print"/>
          <a:srcRect/>
          <a:stretch>
            <a:fillRect/>
          </a:stretch>
        </p:blipFill>
        <p:spPr bwMode="auto">
          <a:xfrm>
            <a:off x="6740822" y="839739"/>
            <a:ext cx="2008040" cy="2146321"/>
          </a:xfrm>
          <a:prstGeom prst="rect">
            <a:avLst/>
          </a:prstGeom>
          <a:noFill/>
          <a:ln w="9525">
            <a:noFill/>
            <a:miter lim="800000"/>
            <a:headEnd/>
            <a:tailEnd/>
          </a:ln>
        </p:spPr>
      </p:pic>
      <p:pic>
        <p:nvPicPr>
          <p:cNvPr id="1474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079" y="3056326"/>
            <a:ext cx="1894845" cy="212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2496" y="3067423"/>
            <a:ext cx="1966870" cy="212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8188" y="3093443"/>
            <a:ext cx="1941375" cy="217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45052" y="3124027"/>
            <a:ext cx="1931045" cy="205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18"/>
          <p:cNvSpPr>
            <a:spLocks noGrp="1" noChangeArrowheads="1"/>
          </p:cNvSpPr>
          <p:nvPr>
            <p:ph type="title" sz="quarter"/>
          </p:nvPr>
        </p:nvSpPr>
        <p:spPr>
          <a:xfrm>
            <a:off x="456554" y="5241925"/>
            <a:ext cx="8229600" cy="1139825"/>
          </a:xfrm>
        </p:spPr>
        <p:txBody>
          <a:bodyPr/>
          <a:lstStyle/>
          <a:p>
            <a:pPr algn="just">
              <a:lnSpc>
                <a:spcPct val="80000"/>
              </a:lnSpc>
            </a:pPr>
            <a:r>
              <a:rPr lang="en-US" altLang="zh-TW" sz="1800" dirty="0" smtClean="0">
                <a:solidFill>
                  <a:schemeClr val="bg1"/>
                </a:solidFill>
                <a:latin typeface="Times New Roman" pitchFamily="18" charset="0"/>
              </a:rPr>
              <a:t>Bubbles trapped in solid at different times or locations near the location of 1 cm (a) 0, (b) 5, (c) 20, (d) 60, (e) 120, (f) 150, (g) 180, and (h) 206 s during the freezing of water containing oxygen gas content of 0.0041 g/100 g and temperature of the constant temperature sink of -25</a:t>
            </a:r>
            <a:r>
              <a:rPr lang="en-US" altLang="zh-TW" sz="1800" baseline="30000" dirty="0" smtClean="0">
                <a:solidFill>
                  <a:schemeClr val="bg1"/>
                </a:solidFill>
                <a:latin typeface="Times New Roman" pitchFamily="18" charset="0"/>
              </a:rPr>
              <a:t>0</a:t>
            </a:r>
            <a:r>
              <a:rPr lang="en-US" altLang="zh-TW" sz="1800" dirty="0" smtClean="0">
                <a:solidFill>
                  <a:schemeClr val="bg1"/>
                </a:solidFill>
                <a:latin typeface="Times New Roman" pitchFamily="18" charset="0"/>
              </a:rPr>
              <a:t>C (Wei et al. 2004, JCG).</a:t>
            </a:r>
          </a:p>
        </p:txBody>
      </p:sp>
    </p:spTree>
    <p:extLst>
      <p:ext uri="{BB962C8B-B14F-4D97-AF65-F5344CB8AC3E}">
        <p14:creationId xmlns:p14="http://schemas.microsoft.com/office/powerpoint/2010/main" val="78841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2"/>
          <p:cNvGrpSpPr>
            <a:grpSpLocks/>
          </p:cNvGrpSpPr>
          <p:nvPr/>
        </p:nvGrpSpPr>
        <p:grpSpPr bwMode="auto">
          <a:xfrm>
            <a:off x="250825" y="0"/>
            <a:ext cx="8893175" cy="6781800"/>
            <a:chOff x="158" y="0"/>
            <a:chExt cx="5602" cy="4272"/>
          </a:xfrm>
        </p:grpSpPr>
        <p:sp>
          <p:nvSpPr>
            <p:cNvPr id="74759" name="Text Box 3"/>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74760" name="Text Box 4"/>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74761" name="Group 5"/>
            <p:cNvGrpSpPr>
              <a:grpSpLocks/>
            </p:cNvGrpSpPr>
            <p:nvPr/>
          </p:nvGrpSpPr>
          <p:grpSpPr bwMode="auto">
            <a:xfrm>
              <a:off x="158" y="3748"/>
              <a:ext cx="5557" cy="524"/>
              <a:chOff x="158" y="3748"/>
              <a:chExt cx="5557" cy="524"/>
            </a:xfrm>
          </p:grpSpPr>
          <p:pic>
            <p:nvPicPr>
              <p:cNvPr id="74764" name="Picture 6"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74765" name="Line 7"/>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4766" name="Rectangle 8"/>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74762" name="Line 9"/>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74763" name="Line 10"/>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74754" name="Rectangle 11"/>
          <p:cNvSpPr>
            <a:spLocks noChangeArrowheads="1"/>
          </p:cNvSpPr>
          <p:nvPr/>
        </p:nvSpPr>
        <p:spPr bwMode="auto">
          <a:xfrm>
            <a:off x="395288" y="76200"/>
            <a:ext cx="2879725" cy="584200"/>
          </a:xfrm>
          <a:prstGeom prst="rect">
            <a:avLst/>
          </a:prstGeom>
          <a:noFill/>
          <a:ln w="9525">
            <a:noFill/>
            <a:miter lim="800000"/>
            <a:headEnd/>
            <a:tailEnd/>
          </a:ln>
        </p:spPr>
        <p:txBody>
          <a:bodyPr>
            <a:spAutoFit/>
          </a:bodyPr>
          <a:lstStyle/>
          <a:p>
            <a:r>
              <a:rPr lang="en-US" altLang="zh-TW" sz="3200">
                <a:solidFill>
                  <a:srgbClr val="FF0000"/>
                </a:solidFill>
                <a:latin typeface="Arial" charset="0"/>
                <a:ea typeface="標楷體" pitchFamily="65" charset="-120"/>
              </a:rPr>
              <a:t>(continued)</a:t>
            </a:r>
            <a:endParaRPr lang="zh-TW" altLang="en-US" sz="3200">
              <a:solidFill>
                <a:srgbClr val="FF0000"/>
              </a:solidFill>
              <a:latin typeface="Arial" charset="0"/>
              <a:ea typeface="標楷體" pitchFamily="65" charset="-120"/>
            </a:endParaRPr>
          </a:p>
        </p:txBody>
      </p:sp>
      <p:pic>
        <p:nvPicPr>
          <p:cNvPr id="74755" name="Picture 6"/>
          <p:cNvPicPr>
            <a:picLocks noChangeAspect="1" noChangeArrowheads="1"/>
          </p:cNvPicPr>
          <p:nvPr/>
        </p:nvPicPr>
        <p:blipFill>
          <a:blip r:embed="rId3" cstate="print"/>
          <a:srcRect/>
          <a:stretch>
            <a:fillRect/>
          </a:stretch>
        </p:blipFill>
        <p:spPr bwMode="auto">
          <a:xfrm>
            <a:off x="2606821" y="894159"/>
            <a:ext cx="1965179" cy="1957532"/>
          </a:xfrm>
          <a:prstGeom prst="rect">
            <a:avLst/>
          </a:prstGeom>
          <a:noFill/>
          <a:ln w="9525">
            <a:noFill/>
            <a:miter lim="800000"/>
            <a:headEnd/>
            <a:tailEnd/>
          </a:ln>
        </p:spPr>
      </p:pic>
      <p:pic>
        <p:nvPicPr>
          <p:cNvPr id="74756" name="Picture 7"/>
          <p:cNvPicPr>
            <a:picLocks noChangeAspect="1" noChangeArrowheads="1"/>
          </p:cNvPicPr>
          <p:nvPr/>
        </p:nvPicPr>
        <p:blipFill>
          <a:blip r:embed="rId4" cstate="print"/>
          <a:srcRect/>
          <a:stretch>
            <a:fillRect/>
          </a:stretch>
        </p:blipFill>
        <p:spPr bwMode="auto">
          <a:xfrm>
            <a:off x="318295" y="862013"/>
            <a:ext cx="2098734" cy="2021825"/>
          </a:xfrm>
          <a:prstGeom prst="rect">
            <a:avLst/>
          </a:prstGeom>
          <a:noFill/>
          <a:ln w="9525">
            <a:noFill/>
            <a:miter lim="800000"/>
            <a:headEnd/>
            <a:tailEnd/>
          </a:ln>
        </p:spPr>
      </p:pic>
      <p:pic>
        <p:nvPicPr>
          <p:cNvPr id="74757" name="Picture 8"/>
          <p:cNvPicPr>
            <a:picLocks noChangeAspect="1" noChangeArrowheads="1"/>
          </p:cNvPicPr>
          <p:nvPr/>
        </p:nvPicPr>
        <p:blipFill>
          <a:blip r:embed="rId5" cstate="print"/>
          <a:srcRect/>
          <a:stretch>
            <a:fillRect/>
          </a:stretch>
        </p:blipFill>
        <p:spPr bwMode="auto">
          <a:xfrm>
            <a:off x="4683423" y="894159"/>
            <a:ext cx="2002160" cy="1952596"/>
          </a:xfrm>
          <a:prstGeom prst="rect">
            <a:avLst/>
          </a:prstGeom>
          <a:noFill/>
          <a:ln w="9525">
            <a:noFill/>
            <a:miter lim="800000"/>
            <a:headEnd/>
            <a:tailEnd/>
          </a:ln>
        </p:spPr>
      </p:pic>
      <p:pic>
        <p:nvPicPr>
          <p:cNvPr id="74758" name="Picture 9"/>
          <p:cNvPicPr>
            <a:picLocks noChangeAspect="1" noChangeArrowheads="1"/>
          </p:cNvPicPr>
          <p:nvPr/>
        </p:nvPicPr>
        <p:blipFill>
          <a:blip r:embed="rId6" cstate="print"/>
          <a:srcRect/>
          <a:stretch>
            <a:fillRect/>
          </a:stretch>
        </p:blipFill>
        <p:spPr bwMode="auto">
          <a:xfrm>
            <a:off x="6854525" y="862013"/>
            <a:ext cx="2061174" cy="1965982"/>
          </a:xfrm>
          <a:prstGeom prst="rect">
            <a:avLst/>
          </a:prstGeom>
          <a:noFill/>
          <a:ln w="9525">
            <a:noFill/>
            <a:miter lim="800000"/>
            <a:headEnd/>
            <a:tailEnd/>
          </a:ln>
        </p:spPr>
      </p:pic>
      <p:pic>
        <p:nvPicPr>
          <p:cNvPr id="16" name="Picture 6"/>
          <p:cNvPicPr>
            <a:picLocks noChangeAspect="1" noChangeArrowheads="1"/>
          </p:cNvPicPr>
          <p:nvPr/>
        </p:nvPicPr>
        <p:blipFill>
          <a:blip r:embed="rId7" cstate="print"/>
          <a:srcRect/>
          <a:stretch>
            <a:fillRect/>
          </a:stretch>
        </p:blipFill>
        <p:spPr bwMode="auto">
          <a:xfrm>
            <a:off x="318295" y="3083587"/>
            <a:ext cx="2098734" cy="1883479"/>
          </a:xfrm>
          <a:prstGeom prst="rect">
            <a:avLst/>
          </a:prstGeom>
          <a:noFill/>
          <a:ln w="9525">
            <a:noFill/>
            <a:miter lim="800000"/>
            <a:headEnd/>
            <a:tailEnd/>
          </a:ln>
        </p:spPr>
      </p:pic>
      <p:pic>
        <p:nvPicPr>
          <p:cNvPr id="14848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0799" y="3083587"/>
            <a:ext cx="2004151" cy="186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9" cstate="print"/>
          <a:srcRect/>
          <a:stretch>
            <a:fillRect/>
          </a:stretch>
        </p:blipFill>
        <p:spPr bwMode="auto">
          <a:xfrm>
            <a:off x="4763567" y="3041420"/>
            <a:ext cx="1905000" cy="1905000"/>
          </a:xfrm>
          <a:prstGeom prst="rect">
            <a:avLst/>
          </a:prstGeom>
          <a:noFill/>
          <a:ln w="9525">
            <a:noFill/>
            <a:miter lim="800000"/>
            <a:headEnd/>
            <a:tailEnd/>
          </a:ln>
        </p:spPr>
      </p:pic>
      <p:pic>
        <p:nvPicPr>
          <p:cNvPr id="14848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4200" y="3038245"/>
            <a:ext cx="1981499"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0"/>
          <p:cNvSpPr>
            <a:spLocks noGrp="1" noChangeArrowheads="1"/>
          </p:cNvSpPr>
          <p:nvPr>
            <p:ph type="title" sz="quarter"/>
          </p:nvPr>
        </p:nvSpPr>
        <p:spPr>
          <a:xfrm>
            <a:off x="293688" y="5085184"/>
            <a:ext cx="8310760" cy="1068537"/>
          </a:xfrm>
        </p:spPr>
        <p:txBody>
          <a:bodyPr/>
          <a:lstStyle/>
          <a:p>
            <a:pPr algn="just">
              <a:lnSpc>
                <a:spcPct val="80000"/>
              </a:lnSpc>
              <a:defRPr/>
            </a:pPr>
            <a:r>
              <a:rPr lang="en-US" altLang="zh-TW" sz="2000" dirty="0">
                <a:solidFill>
                  <a:schemeClr val="bg1">
                    <a:lumMod val="95000"/>
                  </a:schemeClr>
                </a:solidFill>
                <a:latin typeface="Times New Roman" pitchFamily="18" charset="0"/>
              </a:rPr>
              <a:t>Bubbles trapped in solid at different times or locations near a location of 1 cm (a) 0 s</a:t>
            </a:r>
            <a:r>
              <a:rPr lang="en-US" altLang="zh-TW" sz="2000" dirty="0" smtClean="0">
                <a:solidFill>
                  <a:schemeClr val="bg1">
                    <a:lumMod val="95000"/>
                  </a:schemeClr>
                </a:solidFill>
                <a:latin typeface="Times New Roman" pitchFamily="18" charset="0"/>
              </a:rPr>
              <a:t>,(</a:t>
            </a:r>
            <a:r>
              <a:rPr lang="en-US" altLang="zh-TW" sz="2000" dirty="0">
                <a:solidFill>
                  <a:schemeClr val="bg1">
                    <a:lumMod val="95000"/>
                  </a:schemeClr>
                </a:solidFill>
                <a:latin typeface="Times New Roman" pitchFamily="18" charset="0"/>
              </a:rPr>
              <a:t>b) 450 s, (c) 540 s, (d) 810 s, (e) 900 s, (f) 1170 s, (9) 1350 s, (h) 1440 s during the freezing of water containing oxygen gas content of  0.0037 g/100 g and temperature  of -25</a:t>
            </a:r>
            <a:r>
              <a:rPr lang="en-US" altLang="zh-TW" sz="2000" baseline="30000" dirty="0">
                <a:solidFill>
                  <a:schemeClr val="bg1">
                    <a:lumMod val="95000"/>
                  </a:schemeClr>
                </a:solidFill>
                <a:latin typeface="Times New Roman" pitchFamily="18" charset="0"/>
              </a:rPr>
              <a:t>0</a:t>
            </a:r>
            <a:r>
              <a:rPr lang="en-US" altLang="zh-TW" sz="2000" dirty="0">
                <a:solidFill>
                  <a:schemeClr val="bg1">
                    <a:lumMod val="95000"/>
                  </a:schemeClr>
                </a:solidFill>
                <a:latin typeface="Times New Roman" pitchFamily="18" charset="0"/>
              </a:rPr>
              <a:t>C of the constant temperature </a:t>
            </a:r>
            <a:r>
              <a:rPr lang="en-US" altLang="zh-TW" sz="2000" dirty="0" smtClean="0">
                <a:solidFill>
                  <a:schemeClr val="bg1">
                    <a:lumMod val="95000"/>
                  </a:schemeClr>
                </a:solidFill>
                <a:latin typeface="Times New Roman" pitchFamily="18" charset="0"/>
              </a:rPr>
              <a:t>sink (Wei et al. 2004).</a:t>
            </a:r>
            <a:endParaRPr lang="en-US" altLang="zh-TW" sz="2000" dirty="0">
              <a:solidFill>
                <a:schemeClr val="bg1">
                  <a:lumMod val="95000"/>
                </a:schemeClr>
              </a:solidFill>
              <a:latin typeface="Times New Roman" pitchFamily="18" charset="0"/>
            </a:endParaRPr>
          </a:p>
        </p:txBody>
      </p:sp>
    </p:spTree>
    <p:extLst>
      <p:ext uri="{BB962C8B-B14F-4D97-AF65-F5344CB8AC3E}">
        <p14:creationId xmlns:p14="http://schemas.microsoft.com/office/powerpoint/2010/main" val="20306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283" name="Group 4"/>
          <p:cNvGrpSpPr>
            <a:grpSpLocks/>
          </p:cNvGrpSpPr>
          <p:nvPr/>
        </p:nvGrpSpPr>
        <p:grpSpPr bwMode="auto">
          <a:xfrm>
            <a:off x="250825" y="0"/>
            <a:ext cx="8893175" cy="6781800"/>
            <a:chOff x="158" y="0"/>
            <a:chExt cx="5602" cy="4272"/>
          </a:xfrm>
        </p:grpSpPr>
        <p:sp>
          <p:nvSpPr>
            <p:cNvPr id="304293"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b="1">
                  <a:solidFill>
                    <a:srgbClr val="FFFFFF"/>
                  </a:solidFill>
                  <a:latin typeface="Times New Roman" pitchFamily="18" charset="0"/>
                  <a:ea typeface="新細明體" charset="-120"/>
                </a:rPr>
                <a:t>NSYSU</a:t>
              </a:r>
            </a:p>
          </p:txBody>
        </p:sp>
        <p:sp>
          <p:nvSpPr>
            <p:cNvPr id="304294"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 Engineering</a:t>
              </a:r>
            </a:p>
          </p:txBody>
        </p:sp>
        <p:grpSp>
          <p:nvGrpSpPr>
            <p:cNvPr id="304295" name="Group 7"/>
            <p:cNvGrpSpPr>
              <a:grpSpLocks/>
            </p:cNvGrpSpPr>
            <p:nvPr/>
          </p:nvGrpSpPr>
          <p:grpSpPr bwMode="auto">
            <a:xfrm>
              <a:off x="158" y="3748"/>
              <a:ext cx="5557" cy="524"/>
              <a:chOff x="158" y="3748"/>
              <a:chExt cx="5557" cy="524"/>
            </a:xfrm>
          </p:grpSpPr>
          <p:pic>
            <p:nvPicPr>
              <p:cNvPr id="304298" name="Picture 8" descr="未命名 - 18"/>
              <p:cNvPicPr>
                <a:picLocks noChangeAspect="1" noChangeArrowheads="1"/>
              </p:cNvPicPr>
              <p:nvPr/>
            </p:nvPicPr>
            <p:blipFill>
              <a:blip r:embed="rId3" cstate="print"/>
              <a:srcRect/>
              <a:stretch>
                <a:fillRect/>
              </a:stretch>
            </p:blipFill>
            <p:spPr bwMode="auto">
              <a:xfrm>
                <a:off x="4967" y="3748"/>
                <a:ext cx="748" cy="524"/>
              </a:xfrm>
              <a:prstGeom prst="rect">
                <a:avLst/>
              </a:prstGeom>
              <a:noFill/>
              <a:ln w="9525">
                <a:noFill/>
                <a:miter lim="800000"/>
                <a:headEnd/>
                <a:tailEnd/>
              </a:ln>
            </p:spPr>
          </p:pic>
          <p:sp>
            <p:nvSpPr>
              <p:cNvPr id="304299"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4300"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04296"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4297"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04284" name="Rectangle 14"/>
          <p:cNvSpPr>
            <a:spLocks noChangeArrowheads="1"/>
          </p:cNvSpPr>
          <p:nvPr/>
        </p:nvSpPr>
        <p:spPr bwMode="auto">
          <a:xfrm>
            <a:off x="0" y="3171825"/>
            <a:ext cx="9144000" cy="0"/>
          </a:xfrm>
          <a:prstGeom prst="rect">
            <a:avLst/>
          </a:prstGeom>
          <a:noFill/>
          <a:ln w="9525">
            <a:noFill/>
            <a:miter lim="800000"/>
            <a:headEnd/>
            <a:tailEnd/>
          </a:ln>
        </p:spPr>
        <p:txBody>
          <a:bodyPr wrap="none" anchor="ctr">
            <a:spAutoFit/>
          </a:bodyPr>
          <a:lstStyle/>
          <a:p>
            <a:endParaRPr lang="zh-TW" altLang="en-US">
              <a:solidFill>
                <a:srgbClr val="FFFFFF"/>
              </a:solidFill>
              <a:latin typeface="Arial" charset="0"/>
              <a:ea typeface="新細明體" charset="-120"/>
            </a:endParaRPr>
          </a:p>
        </p:txBody>
      </p:sp>
      <p:sp>
        <p:nvSpPr>
          <p:cNvPr id="304285" name="Rectangle 1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zh-TW" altLang="en-US">
              <a:solidFill>
                <a:srgbClr val="FFFFFF"/>
              </a:solidFill>
              <a:latin typeface="Arial" charset="0"/>
              <a:ea typeface="新細明體" charset="-120"/>
            </a:endParaRPr>
          </a:p>
        </p:txBody>
      </p:sp>
      <p:sp>
        <p:nvSpPr>
          <p:cNvPr id="142362" name="Text Box 26"/>
          <p:cNvSpPr txBox="1">
            <a:spLocks noChangeArrowheads="1"/>
          </p:cNvSpPr>
          <p:nvPr/>
        </p:nvSpPr>
        <p:spPr bwMode="auto">
          <a:xfrm>
            <a:off x="107504" y="119063"/>
            <a:ext cx="7128321" cy="584775"/>
          </a:xfrm>
          <a:prstGeom prst="rect">
            <a:avLst/>
          </a:prstGeom>
          <a:noFill/>
          <a:ln>
            <a:noFill/>
          </a:ln>
          <a:effectLst/>
          <a:extLst/>
        </p:spPr>
        <p:txBody>
          <a:bodyPr wrap="square">
            <a:spAutoFit/>
          </a:bodyPr>
          <a:lstStyle/>
          <a:p>
            <a:pPr>
              <a:spcBef>
                <a:spcPct val="50000"/>
              </a:spcBef>
              <a:defRPr/>
            </a:pPr>
            <a:r>
              <a:rPr kumimoji="0" lang="en-US" altLang="zh-TW" sz="3200" kern="0" dirty="0" smtClean="0">
                <a:solidFill>
                  <a:srgbClr val="FF0000"/>
                </a:solidFill>
                <a:latin typeface="Times New Roman" pitchFamily="18" charset="0"/>
                <a:ea typeface="標楷體" pitchFamily="65" charset="-120"/>
              </a:rPr>
              <a:t>Pore formation due to super-saturation</a:t>
            </a:r>
            <a:endParaRPr lang="zh-TW" altLang="zh-TW" sz="3200" dirty="0">
              <a:solidFill>
                <a:srgbClr val="FFFFFF"/>
              </a:solidFill>
            </a:endParaRPr>
          </a:p>
        </p:txBody>
      </p:sp>
      <p:sp>
        <p:nvSpPr>
          <p:cNvPr id="304287" name="Rectangle 32"/>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zh-TW" altLang="en-US">
              <a:solidFill>
                <a:srgbClr val="FFFFFF"/>
              </a:solidFill>
              <a:latin typeface="Arial" charset="0"/>
              <a:ea typeface="新細明體" charset="-120"/>
            </a:endParaRPr>
          </a:p>
        </p:txBody>
      </p:sp>
      <p:sp>
        <p:nvSpPr>
          <p:cNvPr id="304288" name="Rectangle 35"/>
          <p:cNvSpPr>
            <a:spLocks noChangeArrowheads="1"/>
          </p:cNvSpPr>
          <p:nvPr/>
        </p:nvSpPr>
        <p:spPr bwMode="auto">
          <a:xfrm>
            <a:off x="0" y="3219450"/>
            <a:ext cx="9144000" cy="0"/>
          </a:xfrm>
          <a:prstGeom prst="rect">
            <a:avLst/>
          </a:prstGeom>
          <a:noFill/>
          <a:ln w="9525">
            <a:noFill/>
            <a:miter lim="800000"/>
            <a:headEnd/>
            <a:tailEnd/>
          </a:ln>
        </p:spPr>
        <p:txBody>
          <a:bodyPr wrap="none" anchor="ctr">
            <a:spAutoFit/>
          </a:bodyPr>
          <a:lstStyle/>
          <a:p>
            <a:endParaRPr lang="zh-TW" altLang="en-US">
              <a:solidFill>
                <a:srgbClr val="FFFFFF"/>
              </a:solidFill>
              <a:latin typeface="Arial" charset="0"/>
              <a:ea typeface="新細明體" charset="-120"/>
            </a:endParaRPr>
          </a:p>
        </p:txBody>
      </p:sp>
      <p:graphicFrame>
        <p:nvGraphicFramePr>
          <p:cNvPr id="304279" name="Object 151"/>
          <p:cNvGraphicFramePr>
            <a:graphicFrameLocks noGrp="1" noChangeAspect="1"/>
          </p:cNvGraphicFramePr>
          <p:nvPr>
            <p:ph sz="quarter" idx="1"/>
            <p:extLst>
              <p:ext uri="{D42A27DB-BD31-4B8C-83A1-F6EECF244321}">
                <p14:modId xmlns:p14="http://schemas.microsoft.com/office/powerpoint/2010/main" val="1240909692"/>
              </p:ext>
            </p:extLst>
          </p:nvPr>
        </p:nvGraphicFramePr>
        <p:xfrm>
          <a:off x="538957" y="1296753"/>
          <a:ext cx="2304256" cy="605758"/>
        </p:xfrm>
        <a:graphic>
          <a:graphicData uri="http://schemas.openxmlformats.org/presentationml/2006/ole">
            <mc:AlternateContent xmlns:mc="http://schemas.openxmlformats.org/markup-compatibility/2006">
              <mc:Choice xmlns:v="urn:schemas-microsoft-com:vml" Requires="v">
                <p:oleObj spid="_x0000_s139681" name="Equation" r:id="rId4" imgW="2463800" imgH="647700" progId="">
                  <p:embed/>
                </p:oleObj>
              </mc:Choice>
              <mc:Fallback>
                <p:oleObj name="Equation" r:id="rId4" imgW="2463800" imgH="647700" progId="">
                  <p:embed/>
                  <p:pic>
                    <p:nvPicPr>
                      <p:cNvPr id="0" name="Picture 38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57" y="1296753"/>
                        <a:ext cx="2304256" cy="605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280" name="Object 152"/>
          <p:cNvGraphicFramePr>
            <a:graphicFrameLocks noGrp="1" noChangeAspect="1"/>
          </p:cNvGraphicFramePr>
          <p:nvPr>
            <p:ph sz="quarter" idx="2"/>
            <p:extLst>
              <p:ext uri="{D42A27DB-BD31-4B8C-83A1-F6EECF244321}">
                <p14:modId xmlns:p14="http://schemas.microsoft.com/office/powerpoint/2010/main" val="2754928953"/>
              </p:ext>
            </p:extLst>
          </p:nvPr>
        </p:nvGraphicFramePr>
        <p:xfrm>
          <a:off x="495698" y="3274973"/>
          <a:ext cx="1152128" cy="558608"/>
        </p:xfrm>
        <a:graphic>
          <a:graphicData uri="http://schemas.openxmlformats.org/presentationml/2006/ole">
            <mc:AlternateContent xmlns:mc="http://schemas.openxmlformats.org/markup-compatibility/2006">
              <mc:Choice xmlns:v="urn:schemas-microsoft-com:vml" Requires="v">
                <p:oleObj spid="_x0000_s139682" name="Equation" r:id="rId6" imgW="1257300" imgH="609600" progId="">
                  <p:embed/>
                </p:oleObj>
              </mc:Choice>
              <mc:Fallback>
                <p:oleObj name="Equation" r:id="rId6" imgW="1257300" imgH="609600" progId="">
                  <p:embed/>
                  <p:pic>
                    <p:nvPicPr>
                      <p:cNvPr id="0" name="Picture 38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698" y="3274973"/>
                        <a:ext cx="1152128" cy="558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4281" name="Object 153"/>
          <p:cNvGraphicFramePr>
            <a:graphicFrameLocks noGrp="1" noChangeAspect="1"/>
          </p:cNvGraphicFramePr>
          <p:nvPr>
            <p:ph sz="quarter" idx="3"/>
            <p:extLst>
              <p:ext uri="{D42A27DB-BD31-4B8C-83A1-F6EECF244321}">
                <p14:modId xmlns:p14="http://schemas.microsoft.com/office/powerpoint/2010/main" val="2896167048"/>
              </p:ext>
            </p:extLst>
          </p:nvPr>
        </p:nvGraphicFramePr>
        <p:xfrm>
          <a:off x="493713" y="2350867"/>
          <a:ext cx="2349500" cy="614363"/>
        </p:xfrm>
        <a:graphic>
          <a:graphicData uri="http://schemas.openxmlformats.org/presentationml/2006/ole">
            <mc:AlternateContent xmlns:mc="http://schemas.openxmlformats.org/markup-compatibility/2006">
              <mc:Choice xmlns:v="urn:schemas-microsoft-com:vml" Requires="v">
                <p:oleObj spid="_x0000_s139683" name="Equation" r:id="rId8" imgW="2476440" imgH="647640" progId="">
                  <p:embed/>
                </p:oleObj>
              </mc:Choice>
              <mc:Fallback>
                <p:oleObj name="Equation" r:id="rId8" imgW="2476440" imgH="647640" progId="">
                  <p:embed/>
                  <p:pic>
                    <p:nvPicPr>
                      <p:cNvPr id="0" name="Picture 389"/>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713" y="2350867"/>
                        <a:ext cx="234950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289" name="Text Box 56"/>
          <p:cNvSpPr txBox="1">
            <a:spLocks noChangeArrowheads="1"/>
          </p:cNvSpPr>
          <p:nvPr/>
        </p:nvSpPr>
        <p:spPr bwMode="auto">
          <a:xfrm>
            <a:off x="275728" y="862013"/>
            <a:ext cx="4296272" cy="369888"/>
          </a:xfrm>
          <a:prstGeom prst="rect">
            <a:avLst/>
          </a:prstGeom>
          <a:noFill/>
          <a:ln w="9525">
            <a:noFill/>
            <a:miter lim="800000"/>
            <a:headEnd/>
            <a:tailEnd/>
          </a:ln>
        </p:spPr>
        <p:txBody>
          <a:bodyPr wrap="square">
            <a:spAutoFit/>
          </a:bodyPr>
          <a:lstStyle/>
          <a:p>
            <a:pPr>
              <a:spcBef>
                <a:spcPct val="50000"/>
              </a:spcBef>
            </a:pPr>
            <a:r>
              <a:rPr lang="en-US" altLang="zh-TW" dirty="0">
                <a:solidFill>
                  <a:srgbClr val="FFFFFF"/>
                </a:solidFill>
                <a:latin typeface="Times New Roman" pitchFamily="18" charset="0"/>
                <a:ea typeface="新細明體" charset="-120"/>
              </a:rPr>
              <a:t>Differentiating equation of state with time</a:t>
            </a:r>
          </a:p>
        </p:txBody>
      </p:sp>
      <p:graphicFrame>
        <p:nvGraphicFramePr>
          <p:cNvPr id="304282" name="Object 154"/>
          <p:cNvGraphicFramePr>
            <a:graphicFrameLocks noGrp="1" noChangeAspect="1"/>
          </p:cNvGraphicFramePr>
          <p:nvPr>
            <p:ph sz="quarter" idx="4"/>
            <p:extLst>
              <p:ext uri="{D42A27DB-BD31-4B8C-83A1-F6EECF244321}">
                <p14:modId xmlns:p14="http://schemas.microsoft.com/office/powerpoint/2010/main" val="3410697320"/>
              </p:ext>
            </p:extLst>
          </p:nvPr>
        </p:nvGraphicFramePr>
        <p:xfrm>
          <a:off x="539552" y="4251376"/>
          <a:ext cx="1241227" cy="413742"/>
        </p:xfrm>
        <a:graphic>
          <a:graphicData uri="http://schemas.openxmlformats.org/presentationml/2006/ole">
            <mc:AlternateContent xmlns:mc="http://schemas.openxmlformats.org/markup-compatibility/2006">
              <mc:Choice xmlns:v="urn:schemas-microsoft-com:vml" Requires="v">
                <p:oleObj spid="_x0000_s139684" name="Equation" r:id="rId10" imgW="1104900" imgH="368300" progId="">
                  <p:embed/>
                </p:oleObj>
              </mc:Choice>
              <mc:Fallback>
                <p:oleObj name="Equation" r:id="rId10" imgW="1104900" imgH="368300" progId="">
                  <p:embed/>
                  <p:pic>
                    <p:nvPicPr>
                      <p:cNvPr id="0" name="Picture 390"/>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4251376"/>
                        <a:ext cx="1241227" cy="413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290" name="Text Box 66"/>
          <p:cNvSpPr txBox="1">
            <a:spLocks noChangeArrowheads="1"/>
          </p:cNvSpPr>
          <p:nvPr/>
        </p:nvSpPr>
        <p:spPr bwMode="auto">
          <a:xfrm>
            <a:off x="282873" y="1991408"/>
            <a:ext cx="4968875" cy="396875"/>
          </a:xfrm>
          <a:prstGeom prst="rect">
            <a:avLst/>
          </a:prstGeom>
          <a:noFill/>
          <a:ln w="9525">
            <a:noFill/>
            <a:miter lim="800000"/>
            <a:headEnd/>
            <a:tailEnd/>
          </a:ln>
        </p:spPr>
        <p:txBody>
          <a:bodyPr>
            <a:spAutoFit/>
          </a:bodyPr>
          <a:lstStyle/>
          <a:p>
            <a:pPr>
              <a:spcBef>
                <a:spcPct val="50000"/>
              </a:spcBef>
            </a:pPr>
            <a:r>
              <a:rPr lang="en-US" altLang="zh-TW" dirty="0">
                <a:solidFill>
                  <a:srgbClr val="FFFFFF"/>
                </a:solidFill>
                <a:latin typeface="Times New Roman" pitchFamily="18" charset="0"/>
                <a:ea typeface="新細明體" charset="-120"/>
              </a:rPr>
              <a:t>Mass transfer to the bubble is given by</a:t>
            </a:r>
          </a:p>
        </p:txBody>
      </p:sp>
      <p:sp>
        <p:nvSpPr>
          <p:cNvPr id="304291" name="Text Box 67"/>
          <p:cNvSpPr txBox="1">
            <a:spLocks noChangeArrowheads="1"/>
          </p:cNvSpPr>
          <p:nvPr/>
        </p:nvSpPr>
        <p:spPr bwMode="auto">
          <a:xfrm>
            <a:off x="275729" y="3857728"/>
            <a:ext cx="2232025" cy="366712"/>
          </a:xfrm>
          <a:prstGeom prst="rect">
            <a:avLst/>
          </a:prstGeom>
          <a:noFill/>
          <a:ln w="9525">
            <a:noFill/>
            <a:miter lim="800000"/>
            <a:headEnd/>
            <a:tailEnd/>
          </a:ln>
        </p:spPr>
        <p:txBody>
          <a:bodyPr>
            <a:spAutoFit/>
          </a:bodyPr>
          <a:lstStyle/>
          <a:p>
            <a:pPr>
              <a:spcBef>
                <a:spcPct val="50000"/>
              </a:spcBef>
            </a:pPr>
            <a:r>
              <a:rPr lang="en-US" altLang="zh-TW" dirty="0">
                <a:solidFill>
                  <a:srgbClr val="FFFFFF"/>
                </a:solidFill>
                <a:latin typeface="Times New Roman" pitchFamily="18" charset="0"/>
                <a:ea typeface="新細明體" charset="-120"/>
              </a:rPr>
              <a:t>Henry’s law is</a:t>
            </a:r>
          </a:p>
        </p:txBody>
      </p:sp>
      <p:sp>
        <p:nvSpPr>
          <p:cNvPr id="304292" name="Text Box 68"/>
          <p:cNvSpPr txBox="1">
            <a:spLocks noChangeArrowheads="1"/>
          </p:cNvSpPr>
          <p:nvPr/>
        </p:nvSpPr>
        <p:spPr bwMode="auto">
          <a:xfrm>
            <a:off x="250825" y="2897186"/>
            <a:ext cx="3529013" cy="366713"/>
          </a:xfrm>
          <a:prstGeom prst="rect">
            <a:avLst/>
          </a:prstGeom>
          <a:noFill/>
          <a:ln w="9525">
            <a:noFill/>
            <a:miter lim="800000"/>
            <a:headEnd/>
            <a:tailEnd/>
          </a:ln>
        </p:spPr>
        <p:txBody>
          <a:bodyPr>
            <a:spAutoFit/>
          </a:bodyPr>
          <a:lstStyle/>
          <a:p>
            <a:pPr>
              <a:spcBef>
                <a:spcPct val="50000"/>
              </a:spcBef>
            </a:pPr>
            <a:r>
              <a:rPr lang="en-US" altLang="zh-TW" dirty="0">
                <a:solidFill>
                  <a:srgbClr val="FFFFFF"/>
                </a:solidFill>
                <a:latin typeface="Times New Roman" pitchFamily="18" charset="0"/>
                <a:ea typeface="新細明體" charset="-120"/>
              </a:rPr>
              <a:t>Volume change rate is</a:t>
            </a:r>
          </a:p>
        </p:txBody>
      </p:sp>
      <p:pic>
        <p:nvPicPr>
          <p:cNvPr id="139426" name="Picture 16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2379" y="1222292"/>
            <a:ext cx="3718570" cy="233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427" name="Picture 16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30143" y="3760366"/>
            <a:ext cx="3718570" cy="21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物件 1"/>
          <p:cNvGraphicFramePr>
            <a:graphicFrameLocks noGrp="1" noChangeAspect="1"/>
          </p:cNvGraphicFramePr>
          <p:nvPr>
            <p:extLst>
              <p:ext uri="{D42A27DB-BD31-4B8C-83A1-F6EECF244321}">
                <p14:modId xmlns:p14="http://schemas.microsoft.com/office/powerpoint/2010/main" val="802156744"/>
              </p:ext>
            </p:extLst>
          </p:nvPr>
        </p:nvGraphicFramePr>
        <p:xfrm>
          <a:off x="290041" y="4725144"/>
          <a:ext cx="4732338" cy="1473200"/>
        </p:xfrm>
        <a:graphic>
          <a:graphicData uri="http://schemas.openxmlformats.org/presentationml/2006/ole">
            <mc:AlternateContent xmlns:mc="http://schemas.openxmlformats.org/markup-compatibility/2006">
              <mc:Choice xmlns:v="urn:schemas-microsoft-com:vml" Requires="v">
                <p:oleObj spid="_x0000_s139685" name="Equation" r:id="rId14" imgW="4000320" imgH="1244520" progId="">
                  <p:embed/>
                </p:oleObj>
              </mc:Choice>
              <mc:Fallback>
                <p:oleObj name="Equation" r:id="rId14" imgW="4000320" imgH="1244520" progId="">
                  <p:embed/>
                  <p:pic>
                    <p:nvPicPr>
                      <p:cNvPr id="0" name="Picture 391"/>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0041" y="4725144"/>
                        <a:ext cx="473233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7771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a:xfrm>
            <a:off x="268288" y="0"/>
            <a:ext cx="5040312" cy="765175"/>
          </a:xfrm>
        </p:spPr>
        <p:txBody>
          <a:bodyPr/>
          <a:lstStyle/>
          <a:p>
            <a:pPr algn="l" eaLnBrk="1" hangingPunct="1"/>
            <a:r>
              <a:rPr kumimoji="0" lang="en-US" altLang="zh-TW" sz="3600" smtClean="0">
                <a:solidFill>
                  <a:srgbClr val="FF0000"/>
                </a:solidFill>
                <a:ea typeface="標楷體" pitchFamily="65" charset="-120"/>
              </a:rPr>
              <a:t>(continued)</a:t>
            </a:r>
            <a:endParaRPr kumimoji="0" lang="zh-TW" altLang="en-US" sz="3600" smtClean="0">
              <a:solidFill>
                <a:srgbClr val="FF0000"/>
              </a:solidFill>
              <a:ea typeface="標楷體" pitchFamily="65" charset="-120"/>
            </a:endParaRPr>
          </a:p>
        </p:txBody>
      </p:sp>
      <p:grpSp>
        <p:nvGrpSpPr>
          <p:cNvPr id="363522" name="Group 3"/>
          <p:cNvGrpSpPr>
            <a:grpSpLocks/>
          </p:cNvGrpSpPr>
          <p:nvPr/>
        </p:nvGrpSpPr>
        <p:grpSpPr bwMode="auto">
          <a:xfrm>
            <a:off x="250825" y="0"/>
            <a:ext cx="8893175" cy="6781800"/>
            <a:chOff x="158" y="0"/>
            <a:chExt cx="5602" cy="4272"/>
          </a:xfrm>
        </p:grpSpPr>
        <p:sp>
          <p:nvSpPr>
            <p:cNvPr id="363526" name="Text Box 4"/>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63527" name="Text Box 5"/>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63528" name="Group 6"/>
            <p:cNvGrpSpPr>
              <a:grpSpLocks/>
            </p:cNvGrpSpPr>
            <p:nvPr/>
          </p:nvGrpSpPr>
          <p:grpSpPr bwMode="auto">
            <a:xfrm>
              <a:off x="158" y="3748"/>
              <a:ext cx="5557" cy="524"/>
              <a:chOff x="158" y="3748"/>
              <a:chExt cx="5557" cy="524"/>
            </a:xfrm>
          </p:grpSpPr>
          <p:pic>
            <p:nvPicPr>
              <p:cNvPr id="363531" name="Picture 7"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363532" name="Line 8"/>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63533" name="Rectangle 9"/>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63529" name="Line 10"/>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63530" name="Line 11"/>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63523" name="Rectangle 12"/>
          <p:cNvSpPr>
            <a:spLocks noChangeArrowheads="1"/>
          </p:cNvSpPr>
          <p:nvPr/>
        </p:nvSpPr>
        <p:spPr bwMode="auto">
          <a:xfrm>
            <a:off x="0" y="1673225"/>
            <a:ext cx="9144000" cy="0"/>
          </a:xfrm>
          <a:prstGeom prst="rect">
            <a:avLst/>
          </a:prstGeom>
          <a:noFill/>
          <a:ln w="9525">
            <a:noFill/>
            <a:miter lim="800000"/>
            <a:headEnd/>
            <a:tailEnd/>
          </a:ln>
        </p:spPr>
        <p:txBody>
          <a:bodyPr wrap="none" anchor="ctr">
            <a:spAutoFit/>
          </a:bodyPr>
          <a:lstStyle/>
          <a:p>
            <a:endParaRPr lang="zh-TW" altLang="en-US" sz="2000">
              <a:solidFill>
                <a:srgbClr val="000000"/>
              </a:solidFill>
              <a:latin typeface="Arial" charset="0"/>
              <a:ea typeface="新細明體" charset="-120"/>
            </a:endParaRPr>
          </a:p>
        </p:txBody>
      </p:sp>
      <p:pic>
        <p:nvPicPr>
          <p:cNvPr id="363524" name="Picture 15" descr="Fig 6(c)"/>
          <p:cNvPicPr>
            <a:picLocks noChangeAspect="1" noChangeArrowheads="1"/>
          </p:cNvPicPr>
          <p:nvPr/>
        </p:nvPicPr>
        <p:blipFill>
          <a:blip r:embed="rId3" cstate="print"/>
          <a:srcRect/>
          <a:stretch>
            <a:fillRect/>
          </a:stretch>
        </p:blipFill>
        <p:spPr bwMode="auto">
          <a:xfrm>
            <a:off x="2352675" y="1052513"/>
            <a:ext cx="4438650" cy="4437062"/>
          </a:xfrm>
          <a:prstGeom prst="rect">
            <a:avLst/>
          </a:prstGeom>
          <a:noFill/>
          <a:ln w="9525">
            <a:noFill/>
            <a:miter lim="800000"/>
            <a:headEnd/>
            <a:tailEnd/>
          </a:ln>
        </p:spPr>
      </p:pic>
      <p:sp>
        <p:nvSpPr>
          <p:cNvPr id="363525" name="Rectangle 14"/>
          <p:cNvSpPr>
            <a:spLocks noChangeArrowheads="1"/>
          </p:cNvSpPr>
          <p:nvPr/>
        </p:nvSpPr>
        <p:spPr bwMode="auto">
          <a:xfrm>
            <a:off x="467545" y="5661248"/>
            <a:ext cx="8784406" cy="412934"/>
          </a:xfrm>
          <a:prstGeom prst="rect">
            <a:avLst/>
          </a:prstGeom>
          <a:noFill/>
          <a:ln w="9525">
            <a:noFill/>
            <a:miter lim="800000"/>
            <a:headEnd/>
            <a:tailEnd/>
          </a:ln>
        </p:spPr>
        <p:txBody>
          <a:bodyPr wrap="square" anchor="ctr">
            <a:spAutoFit/>
          </a:bodyPr>
          <a:lstStyle/>
          <a:p>
            <a:pPr algn="just">
              <a:lnSpc>
                <a:spcPts val="2500"/>
              </a:lnSpc>
            </a:pPr>
            <a:r>
              <a:rPr lang="en-US" altLang="zh-TW" sz="2200" dirty="0">
                <a:solidFill>
                  <a:srgbClr val="FFFFFF"/>
                </a:solidFill>
                <a:latin typeface="Times New Roman" pitchFamily="18" charset="0"/>
                <a:ea typeface="標楷體" pitchFamily="65" charset="-120"/>
                <a:cs typeface="Times New Roman" pitchFamily="18" charset="0"/>
              </a:rPr>
              <a:t>Development of pore shape for </a:t>
            </a:r>
            <a:r>
              <a:rPr lang="en-US" altLang="zh-TW" sz="2200" dirty="0" err="1">
                <a:solidFill>
                  <a:srgbClr val="FFFFFF"/>
                </a:solidFill>
                <a:latin typeface="Times New Roman" pitchFamily="18" charset="0"/>
                <a:ea typeface="標楷體" pitchFamily="65" charset="-120"/>
                <a:cs typeface="Times New Roman" pitchFamily="18" charset="0"/>
              </a:rPr>
              <a:t>dR</a:t>
            </a:r>
            <a:r>
              <a:rPr lang="en-US" altLang="zh-TW" sz="2200" dirty="0">
                <a:solidFill>
                  <a:srgbClr val="FFFFFF"/>
                </a:solidFill>
                <a:latin typeface="Times New Roman" pitchFamily="18" charset="0"/>
                <a:ea typeface="標楷體" pitchFamily="65" charset="-120"/>
                <a:cs typeface="Times New Roman" pitchFamily="18" charset="0"/>
              </a:rPr>
              <a:t>/ds= 0.04sin(0.4s</a:t>
            </a:r>
            <a:r>
              <a:rPr lang="en-US" altLang="zh-TW" sz="2200" dirty="0" smtClean="0">
                <a:solidFill>
                  <a:srgbClr val="FFFFFF"/>
                </a:solidFill>
                <a:latin typeface="Times New Roman" pitchFamily="18" charset="0"/>
                <a:ea typeface="標楷體" pitchFamily="65" charset="-120"/>
                <a:cs typeface="Times New Roman" pitchFamily="18" charset="0"/>
              </a:rPr>
              <a:t>) (Wei and Hsiao, 2012)</a:t>
            </a:r>
            <a:endParaRPr lang="en-US" altLang="zh-TW" sz="2200" dirty="0">
              <a:solidFill>
                <a:srgbClr val="FFFFFF"/>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64180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68" name="Rectangle 2"/>
          <p:cNvSpPr>
            <a:spLocks noGrp="1" noChangeArrowheads="1"/>
          </p:cNvSpPr>
          <p:nvPr>
            <p:ph type="title"/>
          </p:nvPr>
        </p:nvSpPr>
        <p:spPr>
          <a:xfrm>
            <a:off x="539750" y="0"/>
            <a:ext cx="6119813" cy="765175"/>
          </a:xfrm>
        </p:spPr>
        <p:txBody>
          <a:bodyPr/>
          <a:lstStyle/>
          <a:p>
            <a:pPr algn="l" eaLnBrk="1" hangingPunct="1"/>
            <a:r>
              <a:rPr kumimoji="0" lang="en-US" altLang="zh-TW" sz="3600" smtClean="0">
                <a:solidFill>
                  <a:srgbClr val="FF0000"/>
                </a:solidFill>
                <a:latin typeface="Times New Roman" pitchFamily="18" charset="0"/>
                <a:ea typeface="標楷體" pitchFamily="65" charset="-120"/>
              </a:rPr>
              <a:t>(continued)</a:t>
            </a:r>
          </a:p>
        </p:txBody>
      </p:sp>
      <p:grpSp>
        <p:nvGrpSpPr>
          <p:cNvPr id="303169" name="Group 4"/>
          <p:cNvGrpSpPr>
            <a:grpSpLocks/>
          </p:cNvGrpSpPr>
          <p:nvPr/>
        </p:nvGrpSpPr>
        <p:grpSpPr bwMode="auto">
          <a:xfrm>
            <a:off x="250825" y="0"/>
            <a:ext cx="8893175" cy="6781800"/>
            <a:chOff x="158" y="0"/>
            <a:chExt cx="5602" cy="4272"/>
          </a:xfrm>
        </p:grpSpPr>
        <p:sp>
          <p:nvSpPr>
            <p:cNvPr id="303171"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03172"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03173" name="Group 7"/>
            <p:cNvGrpSpPr>
              <a:grpSpLocks/>
            </p:cNvGrpSpPr>
            <p:nvPr/>
          </p:nvGrpSpPr>
          <p:grpSpPr bwMode="auto">
            <a:xfrm>
              <a:off x="158" y="3748"/>
              <a:ext cx="5557" cy="524"/>
              <a:chOff x="158" y="3748"/>
              <a:chExt cx="5557" cy="524"/>
            </a:xfrm>
          </p:grpSpPr>
          <p:pic>
            <p:nvPicPr>
              <p:cNvPr id="303176" name="Picture 8" descr="未命名 - 18"/>
              <p:cNvPicPr>
                <a:picLocks noChangeAspect="1" noChangeArrowheads="1"/>
              </p:cNvPicPr>
              <p:nvPr/>
            </p:nvPicPr>
            <p:blipFill>
              <a:blip r:embed="rId3" cstate="print"/>
              <a:srcRect/>
              <a:stretch>
                <a:fillRect/>
              </a:stretch>
            </p:blipFill>
            <p:spPr bwMode="auto">
              <a:xfrm>
                <a:off x="4967" y="3748"/>
                <a:ext cx="748" cy="524"/>
              </a:xfrm>
              <a:prstGeom prst="rect">
                <a:avLst/>
              </a:prstGeom>
              <a:noFill/>
              <a:ln w="9525">
                <a:noFill/>
                <a:miter lim="800000"/>
                <a:headEnd/>
                <a:tailEnd/>
              </a:ln>
            </p:spPr>
          </p:pic>
          <p:sp>
            <p:nvSpPr>
              <p:cNvPr id="303177"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3178"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03174"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3175"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03170" name="Text Box 8"/>
          <p:cNvSpPr txBox="1">
            <a:spLocks noChangeArrowheads="1"/>
          </p:cNvSpPr>
          <p:nvPr/>
        </p:nvSpPr>
        <p:spPr bwMode="auto">
          <a:xfrm>
            <a:off x="453132" y="862013"/>
            <a:ext cx="7543800" cy="461963"/>
          </a:xfrm>
          <a:prstGeom prst="rect">
            <a:avLst/>
          </a:prstGeom>
          <a:noFill/>
          <a:ln w="9525">
            <a:noFill/>
            <a:miter lim="800000"/>
            <a:headEnd/>
            <a:tailEnd/>
          </a:ln>
        </p:spPr>
        <p:txBody>
          <a:bodyPr>
            <a:spAutoFit/>
          </a:bodyPr>
          <a:lstStyle/>
          <a:p>
            <a:r>
              <a:rPr lang="en-US" altLang="zh-TW" sz="2400" dirty="0">
                <a:solidFill>
                  <a:srgbClr val="FFFFFF"/>
                </a:solidFill>
                <a:latin typeface="Times New Roman" pitchFamily="18" charset="0"/>
                <a:ea typeface="新細明體" charset="-120"/>
              </a:rPr>
              <a:t>Equations of mass, </a:t>
            </a:r>
            <a:r>
              <a:rPr lang="en-US" altLang="zh-TW" sz="2400" dirty="0" smtClean="0">
                <a:solidFill>
                  <a:srgbClr val="FFFFFF"/>
                </a:solidFill>
                <a:latin typeface="Times New Roman" pitchFamily="18" charset="0"/>
                <a:ea typeface="新細明體" charset="-120"/>
              </a:rPr>
              <a:t>momentum </a:t>
            </a:r>
            <a:r>
              <a:rPr lang="en-US" altLang="zh-TW" sz="2400" dirty="0">
                <a:solidFill>
                  <a:srgbClr val="FFFFFF"/>
                </a:solidFill>
                <a:latin typeface="Times New Roman" pitchFamily="18" charset="0"/>
                <a:ea typeface="新細明體" charset="-120"/>
              </a:rPr>
              <a:t>are, respectively</a:t>
            </a:r>
          </a:p>
        </p:txBody>
      </p:sp>
      <p:graphicFrame>
        <p:nvGraphicFramePr>
          <p:cNvPr id="303166" name="Object 62"/>
          <p:cNvGraphicFramePr>
            <a:graphicFrameLocks noChangeAspect="1"/>
          </p:cNvGraphicFramePr>
          <p:nvPr>
            <p:extLst>
              <p:ext uri="{D42A27DB-BD31-4B8C-83A1-F6EECF244321}">
                <p14:modId xmlns:p14="http://schemas.microsoft.com/office/powerpoint/2010/main" val="479056720"/>
              </p:ext>
            </p:extLst>
          </p:nvPr>
        </p:nvGraphicFramePr>
        <p:xfrm>
          <a:off x="756667" y="2420888"/>
          <a:ext cx="7588250" cy="1689100"/>
        </p:xfrm>
        <a:graphic>
          <a:graphicData uri="http://schemas.openxmlformats.org/presentationml/2006/ole">
            <mc:AlternateContent xmlns:mc="http://schemas.openxmlformats.org/markup-compatibility/2006">
              <mc:Choice xmlns:v="urn:schemas-microsoft-com:vml" Requires="v">
                <p:oleObj spid="_x0000_s141568" name="Equation" r:id="rId4" imgW="4203700" imgH="939800" progId="">
                  <p:embed/>
                </p:oleObj>
              </mc:Choice>
              <mc:Fallback>
                <p:oleObj name="Equation" r:id="rId4" imgW="4203700" imgH="939800" progId="">
                  <p:embed/>
                  <p:pic>
                    <p:nvPicPr>
                      <p:cNvPr id="0" name="Picture 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67" y="2420888"/>
                        <a:ext cx="7588250" cy="168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167" name="Object 63"/>
          <p:cNvGraphicFramePr>
            <a:graphicFrameLocks noChangeAspect="1"/>
          </p:cNvGraphicFramePr>
          <p:nvPr>
            <p:extLst>
              <p:ext uri="{D42A27DB-BD31-4B8C-83A1-F6EECF244321}">
                <p14:modId xmlns:p14="http://schemas.microsoft.com/office/powerpoint/2010/main" val="37922759"/>
              </p:ext>
            </p:extLst>
          </p:nvPr>
        </p:nvGraphicFramePr>
        <p:xfrm>
          <a:off x="827584" y="1412776"/>
          <a:ext cx="4148137" cy="823912"/>
        </p:xfrm>
        <a:graphic>
          <a:graphicData uri="http://schemas.openxmlformats.org/presentationml/2006/ole">
            <mc:AlternateContent xmlns:mc="http://schemas.openxmlformats.org/markup-compatibility/2006">
              <mc:Choice xmlns:v="urn:schemas-microsoft-com:vml" Requires="v">
                <p:oleObj spid="_x0000_s141569" name="Equation" r:id="rId6" imgW="2298700" imgH="457200" progId="">
                  <p:embed/>
                </p:oleObj>
              </mc:Choice>
              <mc:Fallback>
                <p:oleObj name="Equation" r:id="rId6" imgW="2298700" imgH="457200" progId="">
                  <p:embed/>
                  <p:pic>
                    <p:nvPicPr>
                      <p:cNvPr id="0" name="Picture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1412776"/>
                        <a:ext cx="4148137"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val="2131307214"/>
              </p:ext>
            </p:extLst>
          </p:nvPr>
        </p:nvGraphicFramePr>
        <p:xfrm>
          <a:off x="770633" y="4327525"/>
          <a:ext cx="7767637" cy="1622425"/>
        </p:xfrm>
        <a:graphic>
          <a:graphicData uri="http://schemas.openxmlformats.org/presentationml/2006/ole">
            <mc:AlternateContent xmlns:mc="http://schemas.openxmlformats.org/markup-compatibility/2006">
              <mc:Choice xmlns:v="urn:schemas-microsoft-com:vml" Requires="v">
                <p:oleObj spid="_x0000_s141570" name="Equation" r:id="rId8" imgW="4483100" imgH="939800" progId="">
                  <p:embed/>
                </p:oleObj>
              </mc:Choice>
              <mc:Fallback>
                <p:oleObj name="Equation" r:id="rId8" imgW="4483100" imgH="939800" progId="">
                  <p:embed/>
                  <p:pic>
                    <p:nvPicPr>
                      <p:cNvPr id="0" name="Picture 2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633" y="4327525"/>
                        <a:ext cx="7767637" cy="162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7883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63" name="Rectangle 2"/>
          <p:cNvSpPr>
            <a:spLocks noGrp="1" noChangeArrowheads="1"/>
          </p:cNvSpPr>
          <p:nvPr>
            <p:ph type="title"/>
          </p:nvPr>
        </p:nvSpPr>
        <p:spPr>
          <a:xfrm>
            <a:off x="539750" y="0"/>
            <a:ext cx="6119813" cy="765175"/>
          </a:xfrm>
        </p:spPr>
        <p:txBody>
          <a:bodyPr/>
          <a:lstStyle/>
          <a:p>
            <a:pPr algn="l" eaLnBrk="1" hangingPunct="1"/>
            <a:r>
              <a:rPr kumimoji="0" lang="en-US" altLang="zh-TW" sz="3600" smtClean="0">
                <a:solidFill>
                  <a:srgbClr val="FF0000"/>
                </a:solidFill>
                <a:latin typeface="Times New Roman" pitchFamily="18" charset="0"/>
                <a:ea typeface="標楷體" pitchFamily="65" charset="-120"/>
              </a:rPr>
              <a:t>(continued)</a:t>
            </a:r>
          </a:p>
        </p:txBody>
      </p:sp>
      <p:grpSp>
        <p:nvGrpSpPr>
          <p:cNvPr id="302164" name="Group 4"/>
          <p:cNvGrpSpPr>
            <a:grpSpLocks/>
          </p:cNvGrpSpPr>
          <p:nvPr/>
        </p:nvGrpSpPr>
        <p:grpSpPr bwMode="auto">
          <a:xfrm>
            <a:off x="250825" y="0"/>
            <a:ext cx="8893175" cy="6781800"/>
            <a:chOff x="158" y="0"/>
            <a:chExt cx="5602" cy="4272"/>
          </a:xfrm>
        </p:grpSpPr>
        <p:sp>
          <p:nvSpPr>
            <p:cNvPr id="302166"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02167"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02168" name="Group 7"/>
            <p:cNvGrpSpPr>
              <a:grpSpLocks/>
            </p:cNvGrpSpPr>
            <p:nvPr/>
          </p:nvGrpSpPr>
          <p:grpSpPr bwMode="auto">
            <a:xfrm>
              <a:off x="158" y="3748"/>
              <a:ext cx="5557" cy="524"/>
              <a:chOff x="158" y="3748"/>
              <a:chExt cx="5557" cy="524"/>
            </a:xfrm>
          </p:grpSpPr>
          <p:pic>
            <p:nvPicPr>
              <p:cNvPr id="302171" name="Picture 8" descr="未命名 - 18"/>
              <p:cNvPicPr>
                <a:picLocks noChangeAspect="1" noChangeArrowheads="1"/>
              </p:cNvPicPr>
              <p:nvPr/>
            </p:nvPicPr>
            <p:blipFill>
              <a:blip r:embed="rId3" cstate="print"/>
              <a:srcRect/>
              <a:stretch>
                <a:fillRect/>
              </a:stretch>
            </p:blipFill>
            <p:spPr bwMode="auto">
              <a:xfrm>
                <a:off x="4967" y="3748"/>
                <a:ext cx="748" cy="524"/>
              </a:xfrm>
              <a:prstGeom prst="rect">
                <a:avLst/>
              </a:prstGeom>
              <a:noFill/>
              <a:ln w="9525">
                <a:noFill/>
                <a:miter lim="800000"/>
                <a:headEnd/>
                <a:tailEnd/>
              </a:ln>
            </p:spPr>
          </p:pic>
          <p:sp>
            <p:nvSpPr>
              <p:cNvPr id="302172"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2173"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02169"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02170"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02165" name="Text Box 8"/>
          <p:cNvSpPr txBox="1">
            <a:spLocks noChangeArrowheads="1"/>
          </p:cNvSpPr>
          <p:nvPr/>
        </p:nvSpPr>
        <p:spPr bwMode="auto">
          <a:xfrm>
            <a:off x="390773" y="890241"/>
            <a:ext cx="7776220" cy="682238"/>
          </a:xfrm>
          <a:prstGeom prst="rect">
            <a:avLst/>
          </a:prstGeom>
          <a:noFill/>
          <a:ln w="9525">
            <a:noFill/>
            <a:miter lim="800000"/>
            <a:headEnd/>
            <a:tailEnd/>
          </a:ln>
        </p:spPr>
        <p:txBody>
          <a:bodyPr wrap="square">
            <a:spAutoFit/>
          </a:bodyPr>
          <a:lstStyle/>
          <a:p>
            <a:pPr>
              <a:lnSpc>
                <a:spcPts val="2300"/>
              </a:lnSpc>
            </a:pPr>
            <a:r>
              <a:rPr lang="en-US" altLang="zh-TW" sz="2200" dirty="0">
                <a:solidFill>
                  <a:srgbClr val="FFFFFF"/>
                </a:solidFill>
                <a:latin typeface="Times New Roman" pitchFamily="18" charset="0"/>
                <a:ea typeface="新細明體" charset="-120"/>
              </a:rPr>
              <a:t>Conservation equations of </a:t>
            </a:r>
            <a:r>
              <a:rPr lang="en-US" altLang="zh-TW" sz="2200" dirty="0" smtClean="0">
                <a:solidFill>
                  <a:srgbClr val="FFFFFF"/>
                </a:solidFill>
                <a:latin typeface="Times New Roman" pitchFamily="18" charset="0"/>
                <a:ea typeface="新細明體" charset="-120"/>
              </a:rPr>
              <a:t>energy, </a:t>
            </a:r>
            <a:r>
              <a:rPr lang="en-US" altLang="zh-TW" sz="2200" dirty="0">
                <a:solidFill>
                  <a:srgbClr val="FFFFFF"/>
                </a:solidFill>
                <a:latin typeface="Times New Roman" pitchFamily="18" charset="0"/>
                <a:ea typeface="新細明體" charset="-120"/>
              </a:rPr>
              <a:t>concentration </a:t>
            </a:r>
            <a:r>
              <a:rPr lang="en-US" altLang="zh-TW" sz="2200" dirty="0" smtClean="0">
                <a:solidFill>
                  <a:srgbClr val="FFFFFF"/>
                </a:solidFill>
                <a:latin typeface="Times New Roman" pitchFamily="18" charset="0"/>
                <a:ea typeface="新細明體" charset="-120"/>
              </a:rPr>
              <a:t>and phase field equations are</a:t>
            </a:r>
            <a:r>
              <a:rPr lang="en-US" altLang="zh-TW" sz="2200" dirty="0">
                <a:solidFill>
                  <a:srgbClr val="FFFFFF"/>
                </a:solidFill>
                <a:latin typeface="Times New Roman" pitchFamily="18" charset="0"/>
                <a:ea typeface="新細明體" charset="-120"/>
              </a:rPr>
              <a:t>, respectively</a:t>
            </a:r>
          </a:p>
        </p:txBody>
      </p:sp>
      <p:graphicFrame>
        <p:nvGraphicFramePr>
          <p:cNvPr id="302161" name="Object 81"/>
          <p:cNvGraphicFramePr>
            <a:graphicFrameLocks noChangeAspect="1"/>
          </p:cNvGraphicFramePr>
          <p:nvPr>
            <p:extLst>
              <p:ext uri="{D42A27DB-BD31-4B8C-83A1-F6EECF244321}">
                <p14:modId xmlns:p14="http://schemas.microsoft.com/office/powerpoint/2010/main" val="1467253389"/>
              </p:ext>
            </p:extLst>
          </p:nvPr>
        </p:nvGraphicFramePr>
        <p:xfrm>
          <a:off x="395833" y="1700808"/>
          <a:ext cx="8435975" cy="704850"/>
        </p:xfrm>
        <a:graphic>
          <a:graphicData uri="http://schemas.openxmlformats.org/presentationml/2006/ole">
            <mc:AlternateContent xmlns:mc="http://schemas.openxmlformats.org/markup-compatibility/2006">
              <mc:Choice xmlns:v="urn:schemas-microsoft-com:vml" Requires="v">
                <p:oleObj spid="_x0000_s142755" name="Equation" r:id="rId4" imgW="5778500" imgH="482600" progId="">
                  <p:embed/>
                </p:oleObj>
              </mc:Choice>
              <mc:Fallback>
                <p:oleObj name="Equation" r:id="rId4" imgW="5778500" imgH="482600" progId="">
                  <p:embed/>
                  <p:pic>
                    <p:nvPicPr>
                      <p:cNvPr id="0" name="Picture 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33" y="1700808"/>
                        <a:ext cx="84359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2162" name="Object 82"/>
          <p:cNvGraphicFramePr>
            <a:graphicFrameLocks noChangeAspect="1"/>
          </p:cNvGraphicFramePr>
          <p:nvPr>
            <p:extLst>
              <p:ext uri="{D42A27DB-BD31-4B8C-83A1-F6EECF244321}">
                <p14:modId xmlns:p14="http://schemas.microsoft.com/office/powerpoint/2010/main" val="1420271646"/>
              </p:ext>
            </p:extLst>
          </p:nvPr>
        </p:nvGraphicFramePr>
        <p:xfrm>
          <a:off x="482278" y="2564904"/>
          <a:ext cx="7593210" cy="697288"/>
        </p:xfrm>
        <a:graphic>
          <a:graphicData uri="http://schemas.openxmlformats.org/presentationml/2006/ole">
            <mc:AlternateContent xmlns:mc="http://schemas.openxmlformats.org/markup-compatibility/2006">
              <mc:Choice xmlns:v="urn:schemas-microsoft-com:vml" Requires="v">
                <p:oleObj spid="_x0000_s142756" name="Equation" r:id="rId6" imgW="5257800" imgH="482600" progId="">
                  <p:embed/>
                </p:oleObj>
              </mc:Choice>
              <mc:Fallback>
                <p:oleObj name="Equation" r:id="rId6" imgW="5257800" imgH="482600" progId="">
                  <p:embed/>
                  <p:pic>
                    <p:nvPicPr>
                      <p:cNvPr id="0" name="Picture 3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78" y="2564904"/>
                        <a:ext cx="7593210" cy="69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val="2565059016"/>
              </p:ext>
            </p:extLst>
          </p:nvPr>
        </p:nvGraphicFramePr>
        <p:xfrm>
          <a:off x="467544" y="3356992"/>
          <a:ext cx="5201072" cy="1201266"/>
        </p:xfrm>
        <a:graphic>
          <a:graphicData uri="http://schemas.openxmlformats.org/presentationml/2006/ole">
            <mc:AlternateContent xmlns:mc="http://schemas.openxmlformats.org/markup-compatibility/2006">
              <mc:Choice xmlns:v="urn:schemas-microsoft-com:vml" Requires="v">
                <p:oleObj spid="_x0000_s142757" name="Equation" r:id="rId8" imgW="2819400" imgH="762000" progId="">
                  <p:embed/>
                </p:oleObj>
              </mc:Choice>
              <mc:Fallback>
                <p:oleObj name="Equation" r:id="rId8" imgW="2819400" imgH="762000" progId="">
                  <p:embed/>
                  <p:pic>
                    <p:nvPicPr>
                      <p:cNvPr id="0" name="Picture 3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3356992"/>
                        <a:ext cx="5201072" cy="1201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物件 2"/>
          <p:cNvGraphicFramePr>
            <a:graphicFrameLocks noChangeAspect="1"/>
          </p:cNvGraphicFramePr>
          <p:nvPr>
            <p:extLst>
              <p:ext uri="{D42A27DB-BD31-4B8C-83A1-F6EECF244321}">
                <p14:modId xmlns:p14="http://schemas.microsoft.com/office/powerpoint/2010/main" val="335373274"/>
              </p:ext>
            </p:extLst>
          </p:nvPr>
        </p:nvGraphicFramePr>
        <p:xfrm>
          <a:off x="541239" y="4653136"/>
          <a:ext cx="7055097" cy="811245"/>
        </p:xfrm>
        <a:graphic>
          <a:graphicData uri="http://schemas.openxmlformats.org/presentationml/2006/ole">
            <mc:AlternateContent xmlns:mc="http://schemas.openxmlformats.org/markup-compatibility/2006">
              <mc:Choice xmlns:v="urn:schemas-microsoft-com:vml" Requires="v">
                <p:oleObj spid="_x0000_s142758" name="Equation" r:id="rId10" imgW="4406760" imgH="507960" progId="">
                  <p:embed/>
                </p:oleObj>
              </mc:Choice>
              <mc:Fallback>
                <p:oleObj name="Equation" r:id="rId10" imgW="4406760" imgH="507960" progId="">
                  <p:embed/>
                  <p:pic>
                    <p:nvPicPr>
                      <p:cNvPr id="0" name="Picture 3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239" y="4653136"/>
                        <a:ext cx="7055097" cy="811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74330046"/>
              </p:ext>
            </p:extLst>
          </p:nvPr>
        </p:nvGraphicFramePr>
        <p:xfrm>
          <a:off x="539552" y="5445224"/>
          <a:ext cx="4659313" cy="501650"/>
        </p:xfrm>
        <a:graphic>
          <a:graphicData uri="http://schemas.openxmlformats.org/presentationml/2006/ole">
            <mc:AlternateContent xmlns:mc="http://schemas.openxmlformats.org/markup-compatibility/2006">
              <mc:Choice xmlns:v="urn:schemas-microsoft-com:vml" Requires="v">
                <p:oleObj spid="_x0000_s142759" name="Equation" r:id="rId12" imgW="2628720" imgH="279360" progId="">
                  <p:embed/>
                </p:oleObj>
              </mc:Choice>
              <mc:Fallback>
                <p:oleObj name="Equation" r:id="rId12" imgW="2628720" imgH="279360" progId="">
                  <p:embed/>
                  <p:pic>
                    <p:nvPicPr>
                      <p:cNvPr id="0" name="Picture 39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552" y="5445224"/>
                        <a:ext cx="465931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5351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4785" name="Group 2"/>
          <p:cNvGrpSpPr>
            <a:grpSpLocks/>
          </p:cNvGrpSpPr>
          <p:nvPr/>
        </p:nvGrpSpPr>
        <p:grpSpPr bwMode="auto">
          <a:xfrm>
            <a:off x="250825" y="0"/>
            <a:ext cx="8893175" cy="6781800"/>
            <a:chOff x="158" y="0"/>
            <a:chExt cx="5602" cy="4272"/>
          </a:xfrm>
        </p:grpSpPr>
        <p:sp>
          <p:nvSpPr>
            <p:cNvPr id="374791" name="Text Box 3"/>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74792" name="Text Box 4"/>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74793" name="Group 5"/>
            <p:cNvGrpSpPr>
              <a:grpSpLocks/>
            </p:cNvGrpSpPr>
            <p:nvPr/>
          </p:nvGrpSpPr>
          <p:grpSpPr bwMode="auto">
            <a:xfrm>
              <a:off x="158" y="3748"/>
              <a:ext cx="5557" cy="524"/>
              <a:chOff x="158" y="3748"/>
              <a:chExt cx="5557" cy="524"/>
            </a:xfrm>
          </p:grpSpPr>
          <p:pic>
            <p:nvPicPr>
              <p:cNvPr id="374796" name="Picture 6"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374797" name="Line 7"/>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74798" name="Rectangle 8"/>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74794" name="Line 9"/>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74795" name="Line 10"/>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74786" name="Rectangle 11"/>
          <p:cNvSpPr>
            <a:spLocks noChangeArrowheads="1"/>
          </p:cNvSpPr>
          <p:nvPr/>
        </p:nvSpPr>
        <p:spPr bwMode="auto">
          <a:xfrm>
            <a:off x="395288" y="76200"/>
            <a:ext cx="2305050" cy="584200"/>
          </a:xfrm>
          <a:prstGeom prst="rect">
            <a:avLst/>
          </a:prstGeom>
          <a:noFill/>
          <a:ln w="9525">
            <a:noFill/>
            <a:miter lim="800000"/>
            <a:headEnd/>
            <a:tailEnd/>
          </a:ln>
        </p:spPr>
        <p:txBody>
          <a:bodyPr>
            <a:spAutoFit/>
          </a:bodyPr>
          <a:lstStyle/>
          <a:p>
            <a:r>
              <a:rPr lang="en-US" altLang="zh-TW" sz="3200">
                <a:solidFill>
                  <a:srgbClr val="FF0000"/>
                </a:solidFill>
                <a:latin typeface="Arial" charset="0"/>
                <a:ea typeface="標楷體" pitchFamily="65" charset="-120"/>
              </a:rPr>
              <a:t>(continued)</a:t>
            </a:r>
            <a:endParaRPr lang="zh-TW" altLang="en-US" sz="3200">
              <a:solidFill>
                <a:srgbClr val="FF0000"/>
              </a:solidFill>
              <a:latin typeface="Arial" charset="0"/>
              <a:ea typeface="標楷體" pitchFamily="65" charset="-120"/>
            </a:endParaRPr>
          </a:p>
        </p:txBody>
      </p:sp>
      <p:sp>
        <p:nvSpPr>
          <p:cNvPr id="374787" name="文字方塊 1"/>
          <p:cNvSpPr txBox="1">
            <a:spLocks noChangeArrowheads="1"/>
          </p:cNvSpPr>
          <p:nvPr/>
        </p:nvSpPr>
        <p:spPr bwMode="auto">
          <a:xfrm>
            <a:off x="4499992" y="4454624"/>
            <a:ext cx="5184576" cy="400110"/>
          </a:xfrm>
          <a:prstGeom prst="rect">
            <a:avLst/>
          </a:prstGeom>
          <a:noFill/>
          <a:ln w="9525">
            <a:noFill/>
            <a:miter lim="800000"/>
            <a:headEnd/>
            <a:tailEnd/>
          </a:ln>
        </p:spPr>
        <p:txBody>
          <a:bodyPr wrap="square">
            <a:spAutoFit/>
          </a:bodyPr>
          <a:lstStyle/>
          <a:p>
            <a:r>
              <a:rPr lang="en-US" altLang="zh-TW" sz="2000" dirty="0">
                <a:solidFill>
                  <a:srgbClr val="FFFFFF"/>
                </a:solidFill>
                <a:latin typeface="Times New Roman" pitchFamily="18" charset="0"/>
                <a:ea typeface="新細明體" charset="-120"/>
                <a:cs typeface="Times New Roman" pitchFamily="18" charset="0"/>
              </a:rPr>
              <a:t>Predict pore formation in aluminum </a:t>
            </a:r>
            <a:endParaRPr lang="zh-TW" altLang="en-US" sz="2000" dirty="0">
              <a:solidFill>
                <a:srgbClr val="FFFFFF"/>
              </a:solidFill>
              <a:latin typeface="Times New Roman" pitchFamily="18" charset="0"/>
              <a:ea typeface="新細明體" charset="-120"/>
              <a:cs typeface="Times New Roman" pitchFamily="18" charset="0"/>
            </a:endParaRPr>
          </a:p>
        </p:txBody>
      </p:sp>
      <p:pic>
        <p:nvPicPr>
          <p:cNvPr id="374788" name="Picture 4"/>
          <p:cNvPicPr>
            <a:picLocks noChangeAspect="1" noChangeArrowheads="1"/>
          </p:cNvPicPr>
          <p:nvPr/>
        </p:nvPicPr>
        <p:blipFill>
          <a:blip r:embed="rId3" cstate="print"/>
          <a:srcRect/>
          <a:stretch>
            <a:fillRect/>
          </a:stretch>
        </p:blipFill>
        <p:spPr bwMode="auto">
          <a:xfrm>
            <a:off x="625475" y="991069"/>
            <a:ext cx="3491327" cy="2602374"/>
          </a:xfrm>
          <a:prstGeom prst="rect">
            <a:avLst/>
          </a:prstGeom>
          <a:noFill/>
          <a:ln w="9525">
            <a:noFill/>
            <a:miter lim="800000"/>
            <a:headEnd/>
            <a:tailEnd/>
          </a:ln>
        </p:spPr>
      </p:pic>
      <p:pic>
        <p:nvPicPr>
          <p:cNvPr id="374789" name="Picture 5"/>
          <p:cNvPicPr>
            <a:picLocks noChangeAspect="1" noChangeArrowheads="1"/>
          </p:cNvPicPr>
          <p:nvPr/>
        </p:nvPicPr>
        <p:blipFill>
          <a:blip r:embed="rId4" cstate="print"/>
          <a:srcRect/>
          <a:stretch>
            <a:fillRect/>
          </a:stretch>
        </p:blipFill>
        <p:spPr bwMode="auto">
          <a:xfrm>
            <a:off x="4649589" y="978654"/>
            <a:ext cx="3483967" cy="2627204"/>
          </a:xfrm>
          <a:prstGeom prst="rect">
            <a:avLst/>
          </a:prstGeom>
          <a:noFill/>
          <a:ln w="9525">
            <a:noFill/>
            <a:miter lim="800000"/>
            <a:headEnd/>
            <a:tailEnd/>
          </a:ln>
        </p:spPr>
      </p:pic>
      <p:pic>
        <p:nvPicPr>
          <p:cNvPr id="374790" name="Picture 6"/>
          <p:cNvPicPr>
            <a:picLocks noChangeAspect="1" noChangeArrowheads="1"/>
          </p:cNvPicPr>
          <p:nvPr/>
        </p:nvPicPr>
        <p:blipFill>
          <a:blip r:embed="rId5" cstate="print"/>
          <a:srcRect/>
          <a:stretch>
            <a:fillRect/>
          </a:stretch>
        </p:blipFill>
        <p:spPr bwMode="auto">
          <a:xfrm>
            <a:off x="625475" y="3675063"/>
            <a:ext cx="3432175" cy="2589212"/>
          </a:xfrm>
          <a:prstGeom prst="rect">
            <a:avLst/>
          </a:prstGeom>
          <a:noFill/>
          <a:ln w="9525">
            <a:noFill/>
            <a:miter lim="800000"/>
            <a:headEnd/>
            <a:tailEnd/>
          </a:ln>
        </p:spPr>
      </p:pic>
    </p:spTree>
    <p:extLst>
      <p:ext uri="{BB962C8B-B14F-4D97-AF65-F5344CB8AC3E}">
        <p14:creationId xmlns:p14="http://schemas.microsoft.com/office/powerpoint/2010/main" val="161829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31" name="Rectangle 2"/>
          <p:cNvSpPr>
            <a:spLocks noGrp="1" noChangeArrowheads="1"/>
          </p:cNvSpPr>
          <p:nvPr>
            <p:ph type="title"/>
          </p:nvPr>
        </p:nvSpPr>
        <p:spPr>
          <a:xfrm>
            <a:off x="107504" y="-25400"/>
            <a:ext cx="7235825" cy="765175"/>
          </a:xfrm>
        </p:spPr>
        <p:txBody>
          <a:bodyPr/>
          <a:lstStyle/>
          <a:p>
            <a:pPr algn="l" eaLnBrk="1" hangingPunct="1"/>
            <a:r>
              <a:rPr kumimoji="0" lang="en-US" altLang="zh-TW" sz="3200" dirty="0" smtClean="0">
                <a:solidFill>
                  <a:srgbClr val="FF0000"/>
                </a:solidFill>
                <a:latin typeface="Times New Roman" pitchFamily="18" charset="0"/>
                <a:ea typeface="標楷體" pitchFamily="65" charset="-120"/>
              </a:rPr>
              <a:t>Pore formation due to liquid entrapment </a:t>
            </a:r>
          </a:p>
        </p:txBody>
      </p:sp>
      <p:grpSp>
        <p:nvGrpSpPr>
          <p:cNvPr id="151332" name="Group 4"/>
          <p:cNvGrpSpPr>
            <a:grpSpLocks/>
          </p:cNvGrpSpPr>
          <p:nvPr/>
        </p:nvGrpSpPr>
        <p:grpSpPr bwMode="auto">
          <a:xfrm>
            <a:off x="250825" y="0"/>
            <a:ext cx="8893175" cy="6781800"/>
            <a:chOff x="158" y="0"/>
            <a:chExt cx="5602" cy="4272"/>
          </a:xfrm>
        </p:grpSpPr>
        <p:sp>
          <p:nvSpPr>
            <p:cNvPr id="151334"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151335"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151336" name="Group 7"/>
            <p:cNvGrpSpPr>
              <a:grpSpLocks/>
            </p:cNvGrpSpPr>
            <p:nvPr/>
          </p:nvGrpSpPr>
          <p:grpSpPr bwMode="auto">
            <a:xfrm>
              <a:off x="158" y="3748"/>
              <a:ext cx="5557" cy="524"/>
              <a:chOff x="158" y="3748"/>
              <a:chExt cx="5557" cy="524"/>
            </a:xfrm>
          </p:grpSpPr>
          <p:pic>
            <p:nvPicPr>
              <p:cNvPr id="151339" name="Picture 8" descr="未命名 - 18"/>
              <p:cNvPicPr>
                <a:picLocks noChangeAspect="1" noChangeArrowheads="1"/>
              </p:cNvPicPr>
              <p:nvPr/>
            </p:nvPicPr>
            <p:blipFill>
              <a:blip r:embed="rId3" cstate="print"/>
              <a:srcRect/>
              <a:stretch>
                <a:fillRect/>
              </a:stretch>
            </p:blipFill>
            <p:spPr bwMode="auto">
              <a:xfrm>
                <a:off x="4967" y="3748"/>
                <a:ext cx="748" cy="524"/>
              </a:xfrm>
              <a:prstGeom prst="rect">
                <a:avLst/>
              </a:prstGeom>
              <a:noFill/>
              <a:ln w="9525">
                <a:noFill/>
                <a:miter lim="800000"/>
                <a:headEnd/>
                <a:tailEnd/>
              </a:ln>
            </p:spPr>
          </p:pic>
          <p:sp>
            <p:nvSpPr>
              <p:cNvPr id="151340"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151341"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151337"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151338"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151333" name="Text Box 8"/>
          <p:cNvSpPr txBox="1">
            <a:spLocks noChangeArrowheads="1"/>
          </p:cNvSpPr>
          <p:nvPr/>
        </p:nvSpPr>
        <p:spPr bwMode="auto">
          <a:xfrm>
            <a:off x="310009" y="776288"/>
            <a:ext cx="7543800" cy="430887"/>
          </a:xfrm>
          <a:prstGeom prst="rect">
            <a:avLst/>
          </a:prstGeom>
          <a:noFill/>
          <a:ln w="9525">
            <a:noFill/>
            <a:miter lim="800000"/>
            <a:headEnd/>
            <a:tailEnd/>
          </a:ln>
        </p:spPr>
        <p:txBody>
          <a:bodyPr>
            <a:spAutoFit/>
          </a:bodyPr>
          <a:lstStyle/>
          <a:p>
            <a:r>
              <a:rPr lang="en-US" altLang="zh-TW" sz="2100" dirty="0" smtClean="0">
                <a:solidFill>
                  <a:srgbClr val="FFFFFF"/>
                </a:solidFill>
                <a:latin typeface="Times New Roman" pitchFamily="18" charset="0"/>
                <a:ea typeface="新細明體" charset="-120"/>
              </a:rPr>
              <a:t>Equations of mass, momentum and energy are, respectively</a:t>
            </a:r>
            <a:endParaRPr lang="en-US" altLang="zh-TW" sz="2100" dirty="0">
              <a:solidFill>
                <a:srgbClr val="FFFFFF"/>
              </a:solidFill>
              <a:latin typeface="Times New Roman" pitchFamily="18" charset="0"/>
              <a:ea typeface="新細明體" charset="-120"/>
            </a:endParaRPr>
          </a:p>
        </p:txBody>
      </p:sp>
      <p:graphicFrame>
        <p:nvGraphicFramePr>
          <p:cNvPr id="151328" name="Object 800"/>
          <p:cNvGraphicFramePr>
            <a:graphicFrameLocks noChangeAspect="1"/>
          </p:cNvGraphicFramePr>
          <p:nvPr>
            <p:extLst>
              <p:ext uri="{D42A27DB-BD31-4B8C-83A1-F6EECF244321}">
                <p14:modId xmlns:p14="http://schemas.microsoft.com/office/powerpoint/2010/main" val="4197337835"/>
              </p:ext>
            </p:extLst>
          </p:nvPr>
        </p:nvGraphicFramePr>
        <p:xfrm>
          <a:off x="551409" y="1233489"/>
          <a:ext cx="2364407" cy="701933"/>
        </p:xfrm>
        <a:graphic>
          <a:graphicData uri="http://schemas.openxmlformats.org/presentationml/2006/ole">
            <mc:AlternateContent xmlns:mc="http://schemas.openxmlformats.org/markup-compatibility/2006">
              <mc:Choice xmlns:v="urn:schemas-microsoft-com:vml" Requires="v">
                <p:oleObj spid="_x0000_s143726" name="Equation" r:id="rId4" imgW="1549400" imgH="457200" progId="">
                  <p:embed/>
                </p:oleObj>
              </mc:Choice>
              <mc:Fallback>
                <p:oleObj name="Equation" r:id="rId4" imgW="1549400" imgH="457200" progId="">
                  <p:embed/>
                  <p:pic>
                    <p:nvPicPr>
                      <p:cNvPr id="0" name="Picture 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09" y="1233489"/>
                        <a:ext cx="2364407" cy="701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329" name="Object 801"/>
          <p:cNvGraphicFramePr>
            <a:graphicFrameLocks noChangeAspect="1"/>
          </p:cNvGraphicFramePr>
          <p:nvPr>
            <p:extLst>
              <p:ext uri="{D42A27DB-BD31-4B8C-83A1-F6EECF244321}">
                <p14:modId xmlns:p14="http://schemas.microsoft.com/office/powerpoint/2010/main" val="257160496"/>
              </p:ext>
            </p:extLst>
          </p:nvPr>
        </p:nvGraphicFramePr>
        <p:xfrm>
          <a:off x="539552" y="1916833"/>
          <a:ext cx="5626298" cy="773060"/>
        </p:xfrm>
        <a:graphic>
          <a:graphicData uri="http://schemas.openxmlformats.org/presentationml/2006/ole">
            <mc:AlternateContent xmlns:mc="http://schemas.openxmlformats.org/markup-compatibility/2006">
              <mc:Choice xmlns:v="urn:schemas-microsoft-com:vml" Requires="v">
                <p:oleObj spid="_x0000_s143727" name="Equation" r:id="rId6" imgW="3327400" imgH="457200" progId="">
                  <p:embed/>
                </p:oleObj>
              </mc:Choice>
              <mc:Fallback>
                <p:oleObj name="Equation" r:id="rId6" imgW="3327400" imgH="457200" progId="">
                  <p:embed/>
                  <p:pic>
                    <p:nvPicPr>
                      <p:cNvPr id="0" name="Picture 3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916833"/>
                        <a:ext cx="5626298" cy="773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1330" name="Object 802"/>
          <p:cNvGraphicFramePr>
            <a:graphicFrameLocks noChangeAspect="1"/>
          </p:cNvGraphicFramePr>
          <p:nvPr>
            <p:extLst>
              <p:ext uri="{D42A27DB-BD31-4B8C-83A1-F6EECF244321}">
                <p14:modId xmlns:p14="http://schemas.microsoft.com/office/powerpoint/2010/main" val="1544546446"/>
              </p:ext>
            </p:extLst>
          </p:nvPr>
        </p:nvGraphicFramePr>
        <p:xfrm>
          <a:off x="539553" y="2636913"/>
          <a:ext cx="3168352" cy="723387"/>
        </p:xfrm>
        <a:graphic>
          <a:graphicData uri="http://schemas.openxmlformats.org/presentationml/2006/ole">
            <mc:AlternateContent xmlns:mc="http://schemas.openxmlformats.org/markup-compatibility/2006">
              <mc:Choice xmlns:v="urn:schemas-microsoft-com:vml" Requires="v">
                <p:oleObj spid="_x0000_s143728" name="Equation" r:id="rId8" imgW="2057400" imgH="469900" progId="">
                  <p:embed/>
                </p:oleObj>
              </mc:Choice>
              <mc:Fallback>
                <p:oleObj name="Equation" r:id="rId8" imgW="2057400" imgH="469900" progId="">
                  <p:embed/>
                  <p:pic>
                    <p:nvPicPr>
                      <p:cNvPr id="0" name="Picture 3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3" y="2636913"/>
                        <a:ext cx="3168352" cy="72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89" name="Picture 12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825" y="3140968"/>
            <a:ext cx="4956732" cy="64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物件 1"/>
          <p:cNvGraphicFramePr>
            <a:graphicFrameLocks noChangeAspect="1"/>
          </p:cNvGraphicFramePr>
          <p:nvPr>
            <p:extLst>
              <p:ext uri="{D42A27DB-BD31-4B8C-83A1-F6EECF244321}">
                <p14:modId xmlns:p14="http://schemas.microsoft.com/office/powerpoint/2010/main" val="2600764574"/>
              </p:ext>
            </p:extLst>
          </p:nvPr>
        </p:nvGraphicFramePr>
        <p:xfrm>
          <a:off x="611561" y="3645024"/>
          <a:ext cx="2448272" cy="724213"/>
        </p:xfrm>
        <a:graphic>
          <a:graphicData uri="http://schemas.openxmlformats.org/presentationml/2006/ole">
            <mc:AlternateContent xmlns:mc="http://schemas.openxmlformats.org/markup-compatibility/2006">
              <mc:Choice xmlns:v="urn:schemas-microsoft-com:vml" Requires="v">
                <p:oleObj spid="_x0000_s143729" name="Equation" r:id="rId11" imgW="1587500" imgH="469900" progId="">
                  <p:embed/>
                </p:oleObj>
              </mc:Choice>
              <mc:Fallback>
                <p:oleObj name="Equation" r:id="rId11" imgW="1587500" imgH="469900" progId="">
                  <p:embed/>
                  <p:pic>
                    <p:nvPicPr>
                      <p:cNvPr id="0" name="Picture 3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1" y="3645024"/>
                        <a:ext cx="2448272" cy="72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矩形 3"/>
          <p:cNvSpPr/>
          <p:nvPr/>
        </p:nvSpPr>
        <p:spPr>
          <a:xfrm>
            <a:off x="250825" y="5734506"/>
            <a:ext cx="9981777" cy="430887"/>
          </a:xfrm>
          <a:prstGeom prst="rect">
            <a:avLst/>
          </a:prstGeom>
        </p:spPr>
        <p:txBody>
          <a:bodyPr wrap="square">
            <a:spAutoFit/>
          </a:bodyPr>
          <a:lstStyle/>
          <a:p>
            <a:pPr lvl="0">
              <a:buFont typeface="Arial" charset="0"/>
              <a:buChar char="•"/>
            </a:pPr>
            <a:r>
              <a:rPr kumimoji="0" lang="en-US" altLang="zh-TW" sz="2100" dirty="0" smtClean="0">
                <a:solidFill>
                  <a:srgbClr val="FFFFFF"/>
                </a:solidFill>
                <a:latin typeface="Times New Roman" pitchFamily="18" charset="0"/>
                <a:ea typeface="標楷體" pitchFamily="65" charset="-120"/>
              </a:rPr>
              <a:t> The </a:t>
            </a:r>
            <a:r>
              <a:rPr kumimoji="0" lang="en-US" altLang="zh-TW" sz="2100" dirty="0">
                <a:solidFill>
                  <a:srgbClr val="FFFFFF"/>
                </a:solidFill>
                <a:latin typeface="Times New Roman" pitchFamily="18" charset="0"/>
                <a:ea typeface="標楷體" pitchFamily="65" charset="-120"/>
              </a:rPr>
              <a:t>higher the gas pressure, the easier and smaller the pore </a:t>
            </a:r>
            <a:r>
              <a:rPr kumimoji="0" lang="en-US" altLang="zh-TW" sz="2100" dirty="0" smtClean="0">
                <a:solidFill>
                  <a:srgbClr val="FFFFFF"/>
                </a:solidFill>
                <a:latin typeface="Times New Roman" pitchFamily="18" charset="0"/>
                <a:ea typeface="標楷體" pitchFamily="65" charset="-120"/>
              </a:rPr>
              <a:t> can </a:t>
            </a:r>
            <a:r>
              <a:rPr kumimoji="0" lang="en-US" altLang="zh-TW" sz="2100" dirty="0">
                <a:solidFill>
                  <a:srgbClr val="FFFFFF"/>
                </a:solidFill>
                <a:latin typeface="Times New Roman" pitchFamily="18" charset="0"/>
                <a:ea typeface="標楷體" pitchFamily="65" charset="-120"/>
              </a:rPr>
              <a:t>be </a:t>
            </a:r>
            <a:r>
              <a:rPr kumimoji="0" lang="en-US" altLang="zh-TW" sz="2100" dirty="0" smtClean="0">
                <a:solidFill>
                  <a:srgbClr val="FFFFFF"/>
                </a:solidFill>
                <a:latin typeface="Times New Roman" pitchFamily="18" charset="0"/>
                <a:ea typeface="標楷體" pitchFamily="65" charset="-120"/>
              </a:rPr>
              <a:t>formed</a:t>
            </a:r>
            <a:endParaRPr kumimoji="0" lang="en-US" altLang="zh-TW" sz="2100" dirty="0">
              <a:solidFill>
                <a:srgbClr val="FFFFFF"/>
              </a:solidFill>
              <a:latin typeface="Times New Roman" pitchFamily="18" charset="0"/>
              <a:ea typeface="標楷體" pitchFamily="65" charset="-12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1771155790"/>
              </p:ext>
            </p:extLst>
          </p:nvPr>
        </p:nvGraphicFramePr>
        <p:xfrm>
          <a:off x="165100" y="4364038"/>
          <a:ext cx="9004300" cy="1279525"/>
        </p:xfrm>
        <a:graphic>
          <a:graphicData uri="http://schemas.openxmlformats.org/presentationml/2006/ole">
            <mc:AlternateContent xmlns:mc="http://schemas.openxmlformats.org/markup-compatibility/2006">
              <mc:Choice xmlns:v="urn:schemas-microsoft-com:vml" Requires="v">
                <p:oleObj spid="_x0000_s143730" name="Equation" r:id="rId13" imgW="4787640" imgH="685800" progId="">
                  <p:embed/>
                </p:oleObj>
              </mc:Choice>
              <mc:Fallback>
                <p:oleObj name="Equation" r:id="rId13" imgW="4787640" imgH="685800" progId="">
                  <p:embed/>
                  <p:pic>
                    <p:nvPicPr>
                      <p:cNvPr id="0" name="Picture 3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100" y="4364038"/>
                        <a:ext cx="9004300" cy="1279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712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294754" y="3402012"/>
            <a:ext cx="8820150" cy="3455988"/>
          </a:xfrm>
        </p:spPr>
        <p:txBody>
          <a:bodyPr/>
          <a:lstStyle/>
          <a:p>
            <a:pPr eaLnBrk="1" hangingPunct="1">
              <a:lnSpc>
                <a:spcPct val="80000"/>
              </a:lnSpc>
            </a:pPr>
            <a:r>
              <a:rPr lang="en-US" altLang="zh-TW" sz="2000" b="1" i="1" dirty="0" smtClean="0">
                <a:solidFill>
                  <a:schemeClr val="bg1"/>
                </a:solidFill>
              </a:rPr>
              <a:t>P. S.  Wei</a:t>
            </a:r>
          </a:p>
          <a:p>
            <a:pPr eaLnBrk="1" hangingPunct="1">
              <a:lnSpc>
                <a:spcPct val="80000"/>
              </a:lnSpc>
            </a:pPr>
            <a:r>
              <a:rPr lang="en-US" altLang="zh-TW" sz="2000" b="1" i="1" dirty="0" smtClean="0">
                <a:solidFill>
                  <a:schemeClr val="bg1"/>
                </a:solidFill>
              </a:rPr>
              <a:t>Xi-Wan Chair Professor</a:t>
            </a:r>
          </a:p>
          <a:p>
            <a:pPr eaLnBrk="1" hangingPunct="1">
              <a:lnSpc>
                <a:spcPct val="80000"/>
              </a:lnSpc>
            </a:pPr>
            <a:r>
              <a:rPr lang="en-US" altLang="zh-TW" sz="2000" b="1" i="1" dirty="0" smtClean="0">
                <a:solidFill>
                  <a:schemeClr val="bg1"/>
                </a:solidFill>
              </a:rPr>
              <a:t>Department of Mechanical and Electro-Mechanical Engineering</a:t>
            </a:r>
          </a:p>
          <a:p>
            <a:pPr eaLnBrk="1" hangingPunct="1">
              <a:lnSpc>
                <a:spcPct val="80000"/>
              </a:lnSpc>
            </a:pPr>
            <a:r>
              <a:rPr lang="en-US" altLang="zh-TW" sz="2000" b="1" i="1" dirty="0" smtClean="0">
                <a:solidFill>
                  <a:schemeClr val="bg1"/>
                </a:solidFill>
              </a:rPr>
              <a:t>National Sun </a:t>
            </a:r>
            <a:r>
              <a:rPr lang="en-US" altLang="zh-TW" sz="2000" b="1" i="1" dirty="0" err="1" smtClean="0">
                <a:solidFill>
                  <a:schemeClr val="bg1"/>
                </a:solidFill>
              </a:rPr>
              <a:t>Yat-Sen</a:t>
            </a:r>
            <a:r>
              <a:rPr lang="en-US" altLang="zh-TW" sz="2000" b="1" i="1" dirty="0" smtClean="0">
                <a:solidFill>
                  <a:schemeClr val="bg1"/>
                </a:solidFill>
              </a:rPr>
              <a:t> University</a:t>
            </a:r>
          </a:p>
          <a:p>
            <a:pPr eaLnBrk="1" hangingPunct="1">
              <a:lnSpc>
                <a:spcPct val="80000"/>
              </a:lnSpc>
            </a:pPr>
            <a:r>
              <a:rPr lang="en-US" altLang="zh-TW" sz="2000" b="1" i="1" dirty="0" smtClean="0">
                <a:solidFill>
                  <a:schemeClr val="bg1"/>
                </a:solidFill>
              </a:rPr>
              <a:t>Kaohsiung, Taiwan 80424, ROC</a:t>
            </a:r>
          </a:p>
          <a:p>
            <a:pPr eaLnBrk="1" hangingPunct="1">
              <a:lnSpc>
                <a:spcPct val="80000"/>
              </a:lnSpc>
            </a:pPr>
            <a:r>
              <a:rPr lang="en-US" altLang="zh-TW" sz="2000" b="1" i="1" dirty="0" smtClean="0">
                <a:solidFill>
                  <a:schemeClr val="bg1"/>
                </a:solidFill>
              </a:rPr>
              <a:t>E-mail: </a:t>
            </a:r>
            <a:r>
              <a:rPr lang="en-US" altLang="zh-TW" sz="1800" b="1" i="1" dirty="0" smtClean="0">
                <a:solidFill>
                  <a:schemeClr val="bg1"/>
                </a:solidFill>
              </a:rPr>
              <a:t>pswei@mail.nsysu.edu.tw</a:t>
            </a:r>
            <a:endParaRPr lang="en-US" altLang="zh-TW" sz="1800" b="1" dirty="0" smtClean="0">
              <a:solidFill>
                <a:schemeClr val="bg1"/>
              </a:solidFill>
              <a:latin typeface="Times New Roman" pitchFamily="18" charset="0"/>
              <a:ea typeface="標楷體" pitchFamily="65" charset="-120"/>
            </a:endParaRPr>
          </a:p>
          <a:p>
            <a:pPr eaLnBrk="1" hangingPunct="1">
              <a:lnSpc>
                <a:spcPct val="80000"/>
              </a:lnSpc>
            </a:pPr>
            <a:endParaRPr lang="en-US" altLang="zh-TW" sz="1800" b="1" dirty="0" smtClean="0">
              <a:solidFill>
                <a:schemeClr val="bg1"/>
              </a:solidFill>
              <a:latin typeface="Times New Roman" pitchFamily="18" charset="0"/>
              <a:ea typeface="標楷體" pitchFamily="65" charset="-120"/>
            </a:endParaRPr>
          </a:p>
        </p:txBody>
      </p:sp>
      <p:grpSp>
        <p:nvGrpSpPr>
          <p:cNvPr id="2051" name="Group 4"/>
          <p:cNvGrpSpPr>
            <a:grpSpLocks/>
          </p:cNvGrpSpPr>
          <p:nvPr/>
        </p:nvGrpSpPr>
        <p:grpSpPr bwMode="auto">
          <a:xfrm>
            <a:off x="250825" y="5949950"/>
            <a:ext cx="8821738" cy="831850"/>
            <a:chOff x="158" y="3748"/>
            <a:chExt cx="5557" cy="524"/>
          </a:xfrm>
        </p:grpSpPr>
        <p:pic>
          <p:nvPicPr>
            <p:cNvPr id="2060" name="Picture 5"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Line 6"/>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2062" name="Rectangle 7"/>
            <p:cNvSpPr>
              <a:spLocks noChangeArrowheads="1"/>
            </p:cNvSpPr>
            <p:nvPr/>
          </p:nvSpPr>
          <p:spPr bwMode="auto">
            <a:xfrm>
              <a:off x="158" y="3995"/>
              <a:ext cx="37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r>
                <a:rPr lang="en-US" altLang="zh-TW" sz="2000"/>
                <a:t> </a:t>
              </a:r>
            </a:p>
          </p:txBody>
        </p:sp>
      </p:grpSp>
      <p:grpSp>
        <p:nvGrpSpPr>
          <p:cNvPr id="2052" name="Group 8"/>
          <p:cNvGrpSpPr>
            <a:grpSpLocks/>
          </p:cNvGrpSpPr>
          <p:nvPr/>
        </p:nvGrpSpPr>
        <p:grpSpPr bwMode="auto">
          <a:xfrm>
            <a:off x="6335713" y="0"/>
            <a:ext cx="2808287" cy="1138238"/>
            <a:chOff x="3991" y="0"/>
            <a:chExt cx="1769" cy="717"/>
          </a:xfrm>
        </p:grpSpPr>
        <p:sp>
          <p:nvSpPr>
            <p:cNvPr id="2057" name="Line 9"/>
            <p:cNvSpPr>
              <a:spLocks noChangeShapeType="1"/>
            </p:cNvSpPr>
            <p:nvPr/>
          </p:nvSpPr>
          <p:spPr bwMode="auto">
            <a:xfrm>
              <a:off x="4059" y="346"/>
              <a:ext cx="158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2058" name="Text Box 10"/>
            <p:cNvSpPr txBox="1">
              <a:spLocks noChangeArrowheads="1"/>
            </p:cNvSpPr>
            <p:nvPr/>
          </p:nvSpPr>
          <p:spPr bwMode="auto">
            <a:xfrm>
              <a:off x="4422" y="0"/>
              <a:ext cx="9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800" b="1">
                  <a:latin typeface="Times New Roman" pitchFamily="18" charset="0"/>
                </a:rPr>
                <a:t>NSYSU</a:t>
              </a:r>
            </a:p>
          </p:txBody>
        </p:sp>
        <p:sp>
          <p:nvSpPr>
            <p:cNvPr id="2059" name="Text Box 11"/>
            <p:cNvSpPr txBox="1">
              <a:spLocks noChangeArrowheads="1"/>
            </p:cNvSpPr>
            <p:nvPr/>
          </p:nvSpPr>
          <p:spPr bwMode="auto">
            <a:xfrm>
              <a:off x="3991" y="391"/>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400" b="1">
                  <a:latin typeface="Times New Roman" pitchFamily="18" charset="0"/>
                </a:rPr>
                <a:t>Mechanical &amp; Micro-Mechanical</a:t>
              </a:r>
              <a:r>
                <a:rPr kumimoji="0" lang="en-US" altLang="zh-TW" sz="1400" b="1">
                  <a:solidFill>
                    <a:schemeClr val="tx1"/>
                  </a:solidFill>
                  <a:latin typeface="Times New Roman" pitchFamily="18" charset="0"/>
                </a:rPr>
                <a:t> </a:t>
              </a:r>
              <a:r>
                <a:rPr kumimoji="0" lang="en-US" altLang="zh-TW" sz="1400" b="1">
                  <a:latin typeface="Times New Roman" pitchFamily="18" charset="0"/>
                </a:rPr>
                <a:t>Engineering</a:t>
              </a:r>
            </a:p>
          </p:txBody>
        </p:sp>
      </p:grpSp>
      <p:sp>
        <p:nvSpPr>
          <p:cNvPr id="191500" name="Line 12"/>
          <p:cNvSpPr>
            <a:spLocks noChangeShapeType="1"/>
          </p:cNvSpPr>
          <p:nvPr/>
        </p:nvSpPr>
        <p:spPr bwMode="auto">
          <a:xfrm>
            <a:off x="250825" y="1340768"/>
            <a:ext cx="583247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1501" name="Line 13"/>
          <p:cNvSpPr>
            <a:spLocks noChangeShapeType="1"/>
          </p:cNvSpPr>
          <p:nvPr/>
        </p:nvSpPr>
        <p:spPr bwMode="auto">
          <a:xfrm>
            <a:off x="2612708" y="2780928"/>
            <a:ext cx="5761038"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5" name="Rectangle 15"/>
          <p:cNvSpPr>
            <a:spLocks noChangeArrowheads="1"/>
          </p:cNvSpPr>
          <p:nvPr/>
        </p:nvSpPr>
        <p:spPr bwMode="auto">
          <a:xfrm>
            <a:off x="0" y="857232"/>
            <a:ext cx="8713788" cy="2303462"/>
          </a:xfrm>
          <a:prstGeom prst="rect">
            <a:avLst/>
          </a:prstGeom>
          <a:noFill/>
          <a:ln>
            <a:noFill/>
          </a:ln>
          <a:effectLst>
            <a:glow>
              <a:schemeClr val="accent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en-US" altLang="zh-TW" sz="2800" dirty="0">
              <a:solidFill>
                <a:srgbClr val="FFCC00"/>
              </a:solidFill>
              <a:latin typeface="標楷體" pitchFamily="65" charset="-120"/>
              <a:ea typeface="標楷體" pitchFamily="65" charset="-120"/>
            </a:endParaRPr>
          </a:p>
          <a:p>
            <a:pPr algn="ctr">
              <a:spcBef>
                <a:spcPct val="20000"/>
              </a:spcBef>
            </a:pPr>
            <a:r>
              <a:rPr lang="en-US" altLang="zh-TW" sz="3600" b="1" dirty="0" smtClean="0">
                <a:solidFill>
                  <a:srgbClr val="FF0000"/>
                </a:solidFill>
              </a:rPr>
              <a:t>Understanding of </a:t>
            </a:r>
            <a:r>
              <a:rPr lang="en-US" altLang="zh-TW" sz="3600" b="1" dirty="0" err="1" smtClean="0">
                <a:solidFill>
                  <a:srgbClr val="FF0000"/>
                </a:solidFill>
              </a:rPr>
              <a:t>workpiece</a:t>
            </a:r>
            <a:r>
              <a:rPr lang="en-US" altLang="zh-TW" sz="3600" b="1" dirty="0" smtClean="0">
                <a:solidFill>
                  <a:srgbClr val="FF0000"/>
                </a:solidFill>
              </a:rPr>
              <a:t> defects </a:t>
            </a:r>
            <a:r>
              <a:rPr lang="en-US" altLang="zh-TW" sz="3600" b="1" dirty="0">
                <a:solidFill>
                  <a:srgbClr val="FF0000"/>
                </a:solidFill>
              </a:rPr>
              <a:t>induced by laser beam</a:t>
            </a:r>
          </a:p>
          <a:p>
            <a:pPr algn="ctr">
              <a:spcBef>
                <a:spcPct val="20000"/>
              </a:spcBef>
            </a:pPr>
            <a:endParaRPr lang="en-US" altLang="zh-TW" sz="3600" dirty="0">
              <a:solidFill>
                <a:srgbClr val="FFCC00"/>
              </a:solidFill>
            </a:endParaRPr>
          </a:p>
          <a:p>
            <a:pPr algn="ctr">
              <a:spcBef>
                <a:spcPct val="20000"/>
              </a:spcBef>
            </a:pPr>
            <a:endParaRPr lang="en-US" altLang="zh-TW" sz="3600" dirty="0">
              <a:solidFill>
                <a:srgbClr val="FFCC00"/>
              </a:solidFill>
            </a:endParaRPr>
          </a:p>
        </p:txBody>
      </p:sp>
      <p:sp>
        <p:nvSpPr>
          <p:cNvPr id="2056" name="Text Box 17"/>
          <p:cNvSpPr txBox="1">
            <a:spLocks noChangeArrowheads="1"/>
          </p:cNvSpPr>
          <p:nvPr/>
        </p:nvSpPr>
        <p:spPr bwMode="auto">
          <a:xfrm>
            <a:off x="179388" y="188913"/>
            <a:ext cx="6264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800" i="1" dirty="0">
                <a:latin typeface="Times New Roman" pitchFamily="18" charset="0"/>
              </a:rPr>
              <a:t>Journal of Lasers, Optics and Photonics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1500"/>
                                        </p:tgtEl>
                                        <p:attrNameLst>
                                          <p:attrName>style.visibility</p:attrName>
                                        </p:attrNameLst>
                                      </p:cBhvr>
                                      <p:to>
                                        <p:strVal val="visible"/>
                                      </p:to>
                                    </p:set>
                                    <p:animEffect transition="in" filter="strips(upRight)">
                                      <p:cBhvr>
                                        <p:cTn id="7" dur="1000"/>
                                        <p:tgtEl>
                                          <p:spTgt spid="191500"/>
                                        </p:tgtEl>
                                      </p:cBhvr>
                                    </p:animEffect>
                                  </p:childTnLst>
                                </p:cTn>
                              </p:par>
                            </p:childTnLst>
                          </p:cTn>
                        </p:par>
                        <p:par>
                          <p:cTn id="8" fill="hold" nodeType="afterGroup">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91501"/>
                                        </p:tgtEl>
                                        <p:attrNameLst>
                                          <p:attrName>style.visibility</p:attrName>
                                        </p:attrNameLst>
                                      </p:cBhvr>
                                      <p:to>
                                        <p:strVal val="visible"/>
                                      </p:to>
                                    </p:set>
                                    <p:animEffect transition="in" filter="strips(downLeft)">
                                      <p:cBhvr>
                                        <p:cTn id="11" dur="10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0" grpId="0" animBg="1"/>
      <p:bldP spid="1915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ChangeArrowheads="1"/>
          </p:cNvSpPr>
          <p:nvPr>
            <p:ph type="title"/>
          </p:nvPr>
        </p:nvSpPr>
        <p:spPr>
          <a:xfrm>
            <a:off x="539750" y="0"/>
            <a:ext cx="4967288" cy="765175"/>
          </a:xfrm>
        </p:spPr>
        <p:txBody>
          <a:bodyPr/>
          <a:lstStyle/>
          <a:p>
            <a:pPr algn="l" eaLnBrk="1" hangingPunct="1"/>
            <a:r>
              <a:rPr kumimoji="0" lang="en-US" altLang="zh-TW" sz="3600" smtClean="0">
                <a:solidFill>
                  <a:srgbClr val="FF0000"/>
                </a:solidFill>
                <a:latin typeface="Times New Roman" pitchFamily="18" charset="0"/>
                <a:ea typeface="標楷體" pitchFamily="65" charset="-120"/>
              </a:rPr>
              <a:t>(continued)</a:t>
            </a:r>
          </a:p>
        </p:txBody>
      </p:sp>
      <p:sp>
        <p:nvSpPr>
          <p:cNvPr id="385026" name="Rectangle 3"/>
          <p:cNvSpPr>
            <a:spLocks noGrp="1" noChangeArrowheads="1"/>
          </p:cNvSpPr>
          <p:nvPr>
            <p:ph type="body" idx="1"/>
          </p:nvPr>
        </p:nvSpPr>
        <p:spPr>
          <a:xfrm>
            <a:off x="519113" y="1047750"/>
            <a:ext cx="8229600" cy="5073650"/>
          </a:xfrm>
        </p:spPr>
        <p:txBody>
          <a:bodyPr/>
          <a:lstStyle/>
          <a:p>
            <a:pPr algn="dist" eaLnBrk="1" hangingPunct="1">
              <a:lnSpc>
                <a:spcPct val="120000"/>
              </a:lnSpc>
              <a:buFontTx/>
              <a:buNone/>
            </a:pPr>
            <a:r>
              <a:rPr lang="en-US" altLang="zh-TW" smtClean="0">
                <a:solidFill>
                  <a:schemeClr val="bg1"/>
                </a:solidFill>
                <a:latin typeface="Times New Roman" pitchFamily="18" charset="0"/>
                <a:ea typeface="標楷體" pitchFamily="65" charset="-120"/>
              </a:rPr>
              <a:t>    </a:t>
            </a:r>
          </a:p>
        </p:txBody>
      </p:sp>
      <p:grpSp>
        <p:nvGrpSpPr>
          <p:cNvPr id="385027" name="Group 4"/>
          <p:cNvGrpSpPr>
            <a:grpSpLocks/>
          </p:cNvGrpSpPr>
          <p:nvPr/>
        </p:nvGrpSpPr>
        <p:grpSpPr bwMode="auto">
          <a:xfrm>
            <a:off x="250825" y="0"/>
            <a:ext cx="8893175" cy="6781800"/>
            <a:chOff x="158" y="0"/>
            <a:chExt cx="5602" cy="4272"/>
          </a:xfrm>
        </p:grpSpPr>
        <p:sp>
          <p:nvSpPr>
            <p:cNvPr id="385031"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85032"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85033" name="Group 7"/>
            <p:cNvGrpSpPr>
              <a:grpSpLocks/>
            </p:cNvGrpSpPr>
            <p:nvPr/>
          </p:nvGrpSpPr>
          <p:grpSpPr bwMode="auto">
            <a:xfrm>
              <a:off x="158" y="3748"/>
              <a:ext cx="5557" cy="524"/>
              <a:chOff x="158" y="3748"/>
              <a:chExt cx="5557" cy="524"/>
            </a:xfrm>
          </p:grpSpPr>
          <p:pic>
            <p:nvPicPr>
              <p:cNvPr id="385036" name="Picture 8"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385037"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85038"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85034"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85035"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85028" name="矩形 13"/>
          <p:cNvSpPr>
            <a:spLocks noChangeArrowheads="1"/>
          </p:cNvSpPr>
          <p:nvPr/>
        </p:nvSpPr>
        <p:spPr bwMode="auto">
          <a:xfrm>
            <a:off x="257175" y="5300663"/>
            <a:ext cx="8415338" cy="707886"/>
          </a:xfrm>
          <a:prstGeom prst="rect">
            <a:avLst/>
          </a:prstGeom>
          <a:noFill/>
          <a:ln w="9525">
            <a:noFill/>
            <a:miter lim="800000"/>
            <a:headEnd/>
            <a:tailEnd/>
          </a:ln>
        </p:spPr>
        <p:txBody>
          <a:bodyPr wrap="square">
            <a:spAutoFit/>
          </a:bodyPr>
          <a:lstStyle/>
          <a:p>
            <a:pPr algn="just"/>
            <a:r>
              <a:rPr lang="en-US" altLang="zh-TW" sz="2000" dirty="0" smtClean="0">
                <a:solidFill>
                  <a:srgbClr val="FFFFFF"/>
                </a:solidFill>
                <a:latin typeface="Times New Roman" pitchFamily="18" charset="0"/>
                <a:ea typeface="新細明體" charset="-120"/>
                <a:cs typeface="Times New Roman" pitchFamily="18" charset="0"/>
              </a:rPr>
              <a:t>Pore formation or keyhole </a:t>
            </a:r>
            <a:r>
              <a:rPr lang="en-US" altLang="zh-TW" sz="2000" dirty="0">
                <a:solidFill>
                  <a:srgbClr val="FFFFFF"/>
                </a:solidFill>
                <a:latin typeface="Times New Roman" pitchFamily="18" charset="0"/>
                <a:ea typeface="新細明體" charset="-120"/>
                <a:cs typeface="Times New Roman" pitchFamily="18" charset="0"/>
              </a:rPr>
              <a:t>collapse for energy absorption for a supersonic </a:t>
            </a:r>
            <a:r>
              <a:rPr lang="en-US" altLang="zh-TW" sz="2000" dirty="0" smtClean="0">
                <a:solidFill>
                  <a:srgbClr val="FFFFFF"/>
                </a:solidFill>
                <a:latin typeface="Times New Roman" pitchFamily="18" charset="0"/>
                <a:ea typeface="新細明體" charset="-120"/>
                <a:cs typeface="Times New Roman" pitchFamily="18" charset="0"/>
              </a:rPr>
              <a:t>flow (Wei et al. 2014, IEEE Trans. CPMT)</a:t>
            </a:r>
            <a:endParaRPr lang="zh-TW" altLang="en-US" sz="2000" dirty="0">
              <a:solidFill>
                <a:srgbClr val="FFFFFF"/>
              </a:solidFill>
              <a:latin typeface="Times New Roman" pitchFamily="18" charset="0"/>
              <a:ea typeface="新細明體" charset="-120"/>
              <a:cs typeface="Times New Roman" pitchFamily="18" charset="0"/>
            </a:endParaRPr>
          </a:p>
        </p:txBody>
      </p:sp>
      <p:pic>
        <p:nvPicPr>
          <p:cNvPr id="385029" name="圖片 1"/>
          <p:cNvPicPr>
            <a:picLocks noChangeAspect="1"/>
          </p:cNvPicPr>
          <p:nvPr/>
        </p:nvPicPr>
        <p:blipFill>
          <a:blip r:embed="rId3" cstate="print"/>
          <a:srcRect/>
          <a:stretch>
            <a:fillRect/>
          </a:stretch>
        </p:blipFill>
        <p:spPr bwMode="auto">
          <a:xfrm>
            <a:off x="257175" y="1282700"/>
            <a:ext cx="4027488" cy="3573463"/>
          </a:xfrm>
          <a:prstGeom prst="rect">
            <a:avLst/>
          </a:prstGeom>
          <a:noFill/>
          <a:ln w="9525">
            <a:noFill/>
            <a:miter lim="800000"/>
            <a:headEnd/>
            <a:tailEnd/>
          </a:ln>
        </p:spPr>
      </p:pic>
      <p:pic>
        <p:nvPicPr>
          <p:cNvPr id="385030" name="圖片 2"/>
          <p:cNvPicPr>
            <a:picLocks noChangeAspect="1"/>
          </p:cNvPicPr>
          <p:nvPr/>
        </p:nvPicPr>
        <p:blipFill>
          <a:blip r:embed="rId4" cstate="print"/>
          <a:srcRect/>
          <a:stretch>
            <a:fillRect/>
          </a:stretch>
        </p:blipFill>
        <p:spPr bwMode="auto">
          <a:xfrm>
            <a:off x="4646613" y="1282700"/>
            <a:ext cx="4025900" cy="3573463"/>
          </a:xfrm>
          <a:prstGeom prst="rect">
            <a:avLst/>
          </a:prstGeom>
          <a:noFill/>
          <a:ln w="9525">
            <a:noFill/>
            <a:miter lim="800000"/>
            <a:headEnd/>
            <a:tailEnd/>
          </a:ln>
        </p:spPr>
      </p:pic>
    </p:spTree>
    <p:extLst>
      <p:ext uri="{BB962C8B-B14F-4D97-AF65-F5344CB8AC3E}">
        <p14:creationId xmlns:p14="http://schemas.microsoft.com/office/powerpoint/2010/main" val="3781108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750" y="0"/>
            <a:ext cx="4967288" cy="765175"/>
          </a:xfrm>
        </p:spPr>
        <p:txBody>
          <a:bodyPr/>
          <a:lstStyle/>
          <a:p>
            <a:pPr algn="l" eaLnBrk="1" hangingPunct="1"/>
            <a:r>
              <a:rPr kumimoji="0" lang="en-US" altLang="zh-TW" sz="3600" dirty="0" smtClean="0">
                <a:solidFill>
                  <a:srgbClr val="FF0000"/>
                </a:solidFill>
                <a:latin typeface="Times New Roman" pitchFamily="18" charset="0"/>
                <a:ea typeface="標楷體" pitchFamily="65" charset="-120"/>
              </a:rPr>
              <a:t>Conclusions</a:t>
            </a:r>
          </a:p>
        </p:txBody>
      </p:sp>
      <p:sp>
        <p:nvSpPr>
          <p:cNvPr id="28675" name="Rectangle 3"/>
          <p:cNvSpPr>
            <a:spLocks noGrp="1" noChangeArrowheads="1"/>
          </p:cNvSpPr>
          <p:nvPr>
            <p:ph type="body" idx="1"/>
          </p:nvPr>
        </p:nvSpPr>
        <p:spPr>
          <a:xfrm>
            <a:off x="457200" y="1052513"/>
            <a:ext cx="8229600" cy="5073650"/>
          </a:xfrm>
        </p:spPr>
        <p:txBody>
          <a:bodyPr/>
          <a:lstStyle/>
          <a:p>
            <a:pPr algn="dist" eaLnBrk="1" hangingPunct="1">
              <a:lnSpc>
                <a:spcPct val="120000"/>
              </a:lnSpc>
              <a:buFontTx/>
              <a:buNone/>
            </a:pPr>
            <a:r>
              <a:rPr lang="en-US" altLang="zh-TW" dirty="0" smtClean="0">
                <a:solidFill>
                  <a:schemeClr val="bg1"/>
                </a:solidFill>
                <a:latin typeface="Times New Roman" pitchFamily="18" charset="0"/>
                <a:ea typeface="標楷體" pitchFamily="65" charset="-120"/>
              </a:rPr>
              <a:t>    </a:t>
            </a:r>
          </a:p>
        </p:txBody>
      </p:sp>
      <p:grpSp>
        <p:nvGrpSpPr>
          <p:cNvPr id="28676" name="Group 4"/>
          <p:cNvGrpSpPr>
            <a:grpSpLocks/>
          </p:cNvGrpSpPr>
          <p:nvPr/>
        </p:nvGrpSpPr>
        <p:grpSpPr bwMode="auto">
          <a:xfrm>
            <a:off x="250825" y="0"/>
            <a:ext cx="8893175" cy="6781800"/>
            <a:chOff x="158" y="0"/>
            <a:chExt cx="5602" cy="4272"/>
          </a:xfrm>
        </p:grpSpPr>
        <p:sp>
          <p:nvSpPr>
            <p:cNvPr id="28678" name="Text Box 5"/>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28679" name="Text Box 6"/>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28680" name="Group 7"/>
            <p:cNvGrpSpPr>
              <a:grpSpLocks/>
            </p:cNvGrpSpPr>
            <p:nvPr/>
          </p:nvGrpSpPr>
          <p:grpSpPr bwMode="auto">
            <a:xfrm>
              <a:off x="158" y="3748"/>
              <a:ext cx="5557" cy="524"/>
              <a:chOff x="158" y="3748"/>
              <a:chExt cx="5557" cy="524"/>
            </a:xfrm>
          </p:grpSpPr>
          <p:pic>
            <p:nvPicPr>
              <p:cNvPr id="28683" name="Picture 8"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Line 9"/>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28685" name="Rectangle 10"/>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28681" name="Line 11"/>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28682" name="Line 12"/>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8677" name="Text Box 13"/>
          <p:cNvSpPr txBox="1">
            <a:spLocks noChangeArrowheads="1"/>
          </p:cNvSpPr>
          <p:nvPr/>
        </p:nvSpPr>
        <p:spPr bwMode="auto">
          <a:xfrm>
            <a:off x="251520" y="1196752"/>
            <a:ext cx="8532391"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just" eaLnBrk="1" hangingPunct="1"/>
            <a:endParaRPr lang="en-US" altLang="zh-TW" sz="2200" dirty="0">
              <a:latin typeface="Times New Roman" pitchFamily="18" charset="0"/>
            </a:endParaRPr>
          </a:p>
          <a:p>
            <a:pPr algn="just" eaLnBrk="1" hangingPunct="1">
              <a:buFont typeface="Wingdings" pitchFamily="2" charset="2"/>
              <a:buChar char="l"/>
            </a:pPr>
            <a:r>
              <a:rPr lang="en-US" altLang="zh-TW" sz="2200" dirty="0" smtClean="0">
                <a:latin typeface="Times New Roman" pitchFamily="18" charset="0"/>
              </a:rPr>
              <a:t>Mechanisms of different types of surface patterns such as rippling, gouging, undercut, and humping, and root spiking are still unclear.</a:t>
            </a:r>
          </a:p>
          <a:p>
            <a:pPr algn="just" eaLnBrk="1" hangingPunct="1">
              <a:buFont typeface="Wingdings" pitchFamily="2" charset="2"/>
              <a:buChar char="l"/>
            </a:pPr>
            <a:r>
              <a:rPr lang="en-US" altLang="zh-TW" sz="2200" dirty="0" smtClean="0">
                <a:latin typeface="Times New Roman" pitchFamily="18" charset="0"/>
              </a:rPr>
              <a:t>Pore </a:t>
            </a:r>
            <a:r>
              <a:rPr lang="en-US" altLang="zh-TW" sz="2200" dirty="0">
                <a:latin typeface="Times New Roman" pitchFamily="18" charset="0"/>
              </a:rPr>
              <a:t>formation </a:t>
            </a:r>
            <a:r>
              <a:rPr lang="en-US" altLang="zh-TW" sz="2200" dirty="0" smtClean="0">
                <a:latin typeface="Times New Roman" pitchFamily="18" charset="0"/>
              </a:rPr>
              <a:t>is characterized </a:t>
            </a:r>
            <a:r>
              <a:rPr lang="en-US" altLang="zh-TW" sz="2200" dirty="0">
                <a:latin typeface="Times New Roman" pitchFamily="18" charset="0"/>
              </a:rPr>
              <a:t>by </a:t>
            </a:r>
            <a:r>
              <a:rPr lang="en-US" altLang="zh-TW" sz="2200" dirty="0" smtClean="0">
                <a:latin typeface="Times New Roman" pitchFamily="18" charset="0"/>
              </a:rPr>
              <a:t>different </a:t>
            </a:r>
            <a:r>
              <a:rPr lang="en-US" altLang="zh-TW" sz="2200" dirty="0">
                <a:latin typeface="Times New Roman" pitchFamily="18" charset="0"/>
              </a:rPr>
              <a:t>mechanisms: </a:t>
            </a:r>
            <a:r>
              <a:rPr lang="en-US" altLang="zh-TW" sz="2200" dirty="0" smtClean="0">
                <a:latin typeface="Times New Roman" pitchFamily="18" charset="0"/>
              </a:rPr>
              <a:t>(</a:t>
            </a:r>
            <a:r>
              <a:rPr lang="en-US" altLang="zh-TW" sz="2200" dirty="0">
                <a:latin typeface="Times New Roman" pitchFamily="18" charset="0"/>
              </a:rPr>
              <a:t>1) super-saturation of </a:t>
            </a:r>
            <a:r>
              <a:rPr lang="en-US" altLang="zh-TW" sz="2200" dirty="0" smtClean="0">
                <a:latin typeface="Times New Roman" pitchFamily="18" charset="0"/>
              </a:rPr>
              <a:t>dissolved gases </a:t>
            </a:r>
            <a:r>
              <a:rPr lang="en-US" altLang="zh-TW" sz="2200" dirty="0">
                <a:latin typeface="Times New Roman" pitchFamily="18" charset="0"/>
              </a:rPr>
              <a:t>in </a:t>
            </a:r>
            <a:r>
              <a:rPr lang="en-US" altLang="zh-TW" sz="2200" dirty="0" smtClean="0">
                <a:latin typeface="Times New Roman" pitchFamily="18" charset="0"/>
              </a:rPr>
              <a:t>liquid </a:t>
            </a:r>
            <a:r>
              <a:rPr lang="en-US" altLang="zh-TW" sz="2200" dirty="0">
                <a:latin typeface="Times New Roman" pitchFamily="18" charset="0"/>
              </a:rPr>
              <a:t>ahead of the solidification front, and (2) liquid entrapment such as keyhole collapse during keyhole </a:t>
            </a:r>
            <a:r>
              <a:rPr lang="en-US" altLang="zh-TW" sz="2200" dirty="0" smtClean="0">
                <a:latin typeface="Times New Roman" pitchFamily="18" charset="0"/>
              </a:rPr>
              <a:t>welding. </a:t>
            </a:r>
          </a:p>
          <a:p>
            <a:pPr algn="just" eaLnBrk="1" hangingPunct="1">
              <a:buFont typeface="Wingdings" pitchFamily="2" charset="2"/>
              <a:buChar char="l"/>
            </a:pPr>
            <a:r>
              <a:rPr lang="en-US" altLang="zh-TW" sz="2200" dirty="0" smtClean="0">
                <a:latin typeface="Times New Roman" pitchFamily="18" charset="0"/>
              </a:rPr>
              <a:t>All these defects involve strong deformation of the free surface and different types of instabilities coupled with complicated transport processes. Controlling factors need to be clarified and determined.</a:t>
            </a:r>
          </a:p>
          <a:p>
            <a:pPr algn="just" eaLnBrk="1" hangingPunct="1">
              <a:buFont typeface="Wingdings" pitchFamily="2" charset="2"/>
              <a:buChar char="l"/>
            </a:pPr>
            <a:endParaRPr lang="en-US" altLang="zh-TW" sz="2400" dirty="0">
              <a:latin typeface="Times New Roman" pitchFamily="18" charset="0"/>
            </a:endParaRPr>
          </a:p>
          <a:p>
            <a:pPr algn="just" eaLnBrk="1" hangingPunct="1"/>
            <a:endParaRPr kumimoji="0" lang="en-US" altLang="zh-TW" sz="2400" dirty="0">
              <a:latin typeface="Times New Roman" pitchFamily="18" charset="0"/>
            </a:endParaRPr>
          </a:p>
          <a:p>
            <a:pPr algn="just" eaLnBrk="1" hangingPunct="1">
              <a:buFont typeface="Wingdings" pitchFamily="2" charset="2"/>
              <a:buNone/>
            </a:pPr>
            <a:endParaRPr kumimoji="0" lang="en-US" altLang="zh-TW" sz="240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1"/>
            <a:ext cx="8229600" cy="9144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b="1" dirty="0" smtClean="0">
                <a:solidFill>
                  <a:schemeClr val="accent1">
                    <a:lumMod val="75000"/>
                  </a:schemeClr>
                </a:solidFill>
              </a:rPr>
              <a:t>Journal of Laser Optics &amp; Photonics </a:t>
            </a:r>
            <a:endParaRPr lang="en-US" sz="2800" b="1" dirty="0">
              <a:solidFill>
                <a:schemeClr val="accent1">
                  <a:lumMod val="75000"/>
                </a:schemeClr>
              </a:solidFill>
            </a:endParaRPr>
          </a:p>
        </p:txBody>
      </p:sp>
      <p:sp>
        <p:nvSpPr>
          <p:cNvPr id="6" name="Vertical Scroll 5"/>
          <p:cNvSpPr/>
          <p:nvPr/>
        </p:nvSpPr>
        <p:spPr>
          <a:xfrm>
            <a:off x="0" y="1219200"/>
            <a:ext cx="5562600" cy="4800600"/>
          </a:xfrm>
          <a:prstGeom prst="verticalScroll">
            <a:avLst/>
          </a:prstGeom>
        </p:spPr>
        <p:style>
          <a:lnRef idx="1">
            <a:schemeClr val="dk1"/>
          </a:lnRef>
          <a:fillRef idx="3">
            <a:schemeClr val="dk1"/>
          </a:fillRef>
          <a:effectRef idx="2">
            <a:schemeClr val="dk1"/>
          </a:effectRef>
          <a:fontRef idx="minor">
            <a:schemeClr val="lt1"/>
          </a:fontRef>
        </p:style>
        <p:txBody>
          <a:bodyPr lIns="91426" tIns="45713" rIns="91426" bIns="45713" anchor="ctr"/>
          <a:lstStyle/>
          <a:p>
            <a:pPr marL="342846" indent="-342846">
              <a:buFont typeface="Wingdings" panose="05000000000000000000" pitchFamily="2" charset="2"/>
              <a:buChar char="Ø"/>
              <a:defRPr/>
            </a:pPr>
            <a:r>
              <a:rPr lang="en-US" sz="2000" dirty="0" smtClean="0">
                <a:solidFill>
                  <a:srgbClr val="FFFFFF"/>
                </a:solidFill>
              </a:rPr>
              <a:t>Journal of </a:t>
            </a:r>
            <a:r>
              <a:rPr lang="en-US" sz="2000" dirty="0" smtClean="0">
                <a:solidFill>
                  <a:srgbClr val="FFFFFF"/>
                </a:solidFill>
              </a:rPr>
              <a:t>Photonics</a:t>
            </a:r>
            <a:endParaRPr lang="en-US" sz="2000" dirty="0" smtClean="0">
              <a:solidFill>
                <a:srgbClr val="FFFFFF"/>
              </a:solidFill>
            </a:endParaRPr>
          </a:p>
          <a:p>
            <a:pPr marL="342846" indent="-342846">
              <a:buFont typeface="Wingdings" panose="05000000000000000000" pitchFamily="2" charset="2"/>
              <a:buChar char="Ø"/>
              <a:defRPr/>
            </a:pPr>
            <a:r>
              <a:rPr lang="en-US" sz="2000" dirty="0" smtClean="0">
                <a:solidFill>
                  <a:srgbClr val="FFFFFF"/>
                </a:solidFill>
              </a:rPr>
              <a:t>Journal of </a:t>
            </a:r>
            <a:r>
              <a:rPr lang="en-US" sz="2000" dirty="0">
                <a:solidFill>
                  <a:srgbClr val="FFFFFF"/>
                </a:solidFill>
              </a:rPr>
              <a:t> </a:t>
            </a:r>
            <a:r>
              <a:rPr lang="en-US" sz="2000" dirty="0" smtClean="0">
                <a:solidFill>
                  <a:srgbClr val="FFFFFF"/>
                </a:solidFill>
              </a:rPr>
              <a:t>Wave theory</a:t>
            </a:r>
          </a:p>
          <a:p>
            <a:pPr marL="342846" indent="-342846">
              <a:buFont typeface="Wingdings" panose="05000000000000000000" pitchFamily="2" charset="2"/>
              <a:buChar char="Ø"/>
              <a:defRPr/>
            </a:pPr>
            <a:r>
              <a:rPr lang="en-US" sz="2000" dirty="0">
                <a:solidFill>
                  <a:srgbClr val="FFFFFF"/>
                </a:solidFill>
              </a:rPr>
              <a:t>Journal of  </a:t>
            </a:r>
            <a:r>
              <a:rPr lang="en-US" sz="2000" dirty="0" smtClean="0">
                <a:solidFill>
                  <a:srgbClr val="FFFFFF"/>
                </a:solidFill>
              </a:rPr>
              <a:t>Optics</a:t>
            </a:r>
          </a:p>
          <a:p>
            <a:pPr marL="342846" indent="-342846">
              <a:buFont typeface="Wingdings" panose="05000000000000000000" pitchFamily="2" charset="2"/>
              <a:buChar char="Ø"/>
              <a:defRPr/>
            </a:pPr>
            <a:r>
              <a:rPr lang="en-US" sz="2000" dirty="0" smtClean="0">
                <a:solidFill>
                  <a:srgbClr val="FFFFFF"/>
                </a:solidFill>
              </a:rPr>
              <a:t>Journal of </a:t>
            </a:r>
            <a:r>
              <a:rPr lang="en-US" sz="2000" dirty="0">
                <a:solidFill>
                  <a:srgbClr val="FFFFFF"/>
                </a:solidFill>
              </a:rPr>
              <a:t> </a:t>
            </a:r>
            <a:r>
              <a:rPr lang="en-US" sz="2000" dirty="0" smtClean="0">
                <a:solidFill>
                  <a:srgbClr val="FFFFFF"/>
                </a:solidFill>
              </a:rPr>
              <a:t>Lasers</a:t>
            </a:r>
          </a:p>
          <a:p>
            <a:pPr marL="342846" indent="-342846">
              <a:buFont typeface="Wingdings" panose="05000000000000000000" pitchFamily="2" charset="2"/>
              <a:buChar char="Ø"/>
              <a:defRPr/>
            </a:pPr>
            <a:r>
              <a:rPr lang="en-US" sz="2000" dirty="0" smtClean="0">
                <a:solidFill>
                  <a:srgbClr val="FFFFFF"/>
                </a:solidFill>
              </a:rPr>
              <a:t>Signal Crystal</a:t>
            </a:r>
          </a:p>
          <a:p>
            <a:pPr marL="342846" indent="-342846">
              <a:buFont typeface="Wingdings" panose="05000000000000000000" pitchFamily="2" charset="2"/>
              <a:buChar char="Ø"/>
              <a:defRPr/>
            </a:pPr>
            <a:endParaRPr lang="en-US" sz="2000" dirty="0" smtClean="0">
              <a:solidFill>
                <a:schemeClr val="bg2">
                  <a:lumMod val="50000"/>
                </a:schemeClr>
              </a:solidFill>
            </a:endParaRPr>
          </a:p>
          <a:p>
            <a:pPr marL="342846" indent="-342846">
              <a:buFont typeface="Wingdings" panose="05000000000000000000" pitchFamily="2" charset="2"/>
              <a:buChar char="Ø"/>
              <a:defRPr/>
            </a:pPr>
            <a:endParaRPr lang="en-US" sz="2000" dirty="0">
              <a:solidFill>
                <a:schemeClr val="bg2">
                  <a:lumMod val="50000"/>
                </a:schemeClr>
              </a:solidFill>
            </a:endParaRPr>
          </a:p>
        </p:txBody>
      </p:sp>
      <p:pic>
        <p:nvPicPr>
          <p:cNvPr id="1026" name="Picture 2" descr="C:\Users\srihari-t\Desktop\lasers-optics-photo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838575" cy="5572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omicsonline.org/images/omic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401"/>
            <a:ext cx="685800" cy="838200"/>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1"/>
            <a:ext cx="762000" cy="9143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8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1038227"/>
            <a:ext cx="8229600" cy="2924173"/>
          </a:xfrm>
          <a:prstGeom prst="horizontalScroll">
            <a:avLst/>
          </a:prstGeom>
        </p:spPr>
        <p:style>
          <a:lnRef idx="3">
            <a:schemeClr val="lt1"/>
          </a:lnRef>
          <a:fillRef idx="1">
            <a:schemeClr val="accent2"/>
          </a:fillRef>
          <a:effectRef idx="1">
            <a:schemeClr val="accent2"/>
          </a:effectRef>
          <a:fontRef idx="minor">
            <a:schemeClr val="lt1"/>
          </a:fontRef>
        </p:style>
        <p:txBody>
          <a:bodyPr lIns="91426" tIns="45713" rIns="91426" bIns="45713" anchor="ctr"/>
          <a:lstStyle/>
          <a:p>
            <a:pPr algn="ctr"/>
            <a:r>
              <a:rPr lang="en-IN" sz="2800" b="1" dirty="0"/>
              <a:t>For upcoming Conference visit </a:t>
            </a:r>
          </a:p>
          <a:p>
            <a:pPr algn="ctr"/>
            <a:r>
              <a:rPr lang="en-IN" sz="2800" b="1" dirty="0" smtClean="0">
                <a:hlinkClick r:id="rId3"/>
              </a:rPr>
              <a:t>http</a:t>
            </a:r>
            <a:r>
              <a:rPr lang="en-IN" sz="2800" b="1" dirty="0">
                <a:hlinkClick r:id="rId3"/>
              </a:rPr>
              <a:t>://</a:t>
            </a:r>
            <a:r>
              <a:rPr lang="en-IN" sz="2800" b="1" dirty="0" smtClean="0">
                <a:hlinkClick r:id="rId3"/>
              </a:rPr>
              <a:t>www.conferenceseries.com/</a:t>
            </a:r>
            <a:r>
              <a:rPr lang="en-IN" sz="2800" b="1" dirty="0" smtClean="0"/>
              <a:t> </a:t>
            </a:r>
            <a:endParaRPr lang="en-IN" sz="2000" b="1" dirty="0"/>
          </a:p>
          <a:p>
            <a:pPr algn="ctr">
              <a:defRPr/>
            </a:pPr>
            <a:endParaRPr lang="en-US" sz="2200" dirty="0">
              <a:latin typeface="Footlight MT Light" panose="0204060206030A020304" pitchFamily="18" charset="0"/>
            </a:endParaRPr>
          </a:p>
        </p:txBody>
      </p:sp>
      <p:sp>
        <p:nvSpPr>
          <p:cNvPr id="7" name="Title 1"/>
          <p:cNvSpPr>
            <a:spLocks noGrp="1"/>
          </p:cNvSpPr>
          <p:nvPr>
            <p:ph type="title"/>
          </p:nvPr>
        </p:nvSpPr>
        <p:spPr>
          <a:xfrm>
            <a:off x="381000" y="114301"/>
            <a:ext cx="8229600" cy="9144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2800" b="1" dirty="0" smtClean="0">
                <a:solidFill>
                  <a:schemeClr val="accent1">
                    <a:lumMod val="75000"/>
                  </a:schemeClr>
                </a:solidFill>
              </a:rPr>
              <a:t>Journal of Laser Optics &amp; Photonics </a:t>
            </a:r>
            <a:endParaRPr lang="en-US" sz="2800" b="1" dirty="0">
              <a:solidFill>
                <a:schemeClr val="accent1">
                  <a:lumMod val="75000"/>
                </a:schemeClr>
              </a:solidFill>
            </a:endParaRPr>
          </a:p>
        </p:txBody>
      </p:sp>
      <p:pic>
        <p:nvPicPr>
          <p:cNvPr id="10" name="Picture 10" descr="http://www.omicsonline.org/images/omic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4" y="200027"/>
            <a:ext cx="829901" cy="838200"/>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152401"/>
            <a:ext cx="762000" cy="9143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830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250825" y="0"/>
            <a:ext cx="8893175" cy="6781800"/>
            <a:chOff x="158" y="0"/>
            <a:chExt cx="5602" cy="4272"/>
          </a:xfrm>
        </p:grpSpPr>
        <p:sp>
          <p:nvSpPr>
            <p:cNvPr id="4101" name="Text Box 5"/>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4102" name="Text Box 6"/>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4103" name="Group 7"/>
            <p:cNvGrpSpPr>
              <a:grpSpLocks/>
            </p:cNvGrpSpPr>
            <p:nvPr/>
          </p:nvGrpSpPr>
          <p:grpSpPr bwMode="auto">
            <a:xfrm>
              <a:off x="158" y="3748"/>
              <a:ext cx="5557" cy="524"/>
              <a:chOff x="158" y="3748"/>
              <a:chExt cx="5557" cy="524"/>
            </a:xfrm>
          </p:grpSpPr>
          <p:pic>
            <p:nvPicPr>
              <p:cNvPr id="4106" name="Picture 8"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Line 9"/>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4108" name="Rectangle 10"/>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4104" name="Line 11"/>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4105" name="Line 12"/>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099" name="Rectangle 15"/>
          <p:cNvSpPr>
            <a:spLocks noGrp="1" noChangeArrowheads="1"/>
          </p:cNvSpPr>
          <p:nvPr>
            <p:ph type="body" idx="1"/>
          </p:nvPr>
        </p:nvSpPr>
        <p:spPr>
          <a:xfrm>
            <a:off x="323850" y="981075"/>
            <a:ext cx="8154988" cy="3876675"/>
          </a:xfrm>
        </p:spPr>
        <p:txBody>
          <a:bodyPr/>
          <a:lstStyle/>
          <a:p>
            <a:pPr algn="just" eaLnBrk="1">
              <a:lnSpc>
                <a:spcPct val="110000"/>
              </a:lnSpc>
              <a:spcBef>
                <a:spcPct val="0"/>
              </a:spcBef>
              <a:buFontTx/>
              <a:buNone/>
            </a:pPr>
            <a:endParaRPr lang="en-US" altLang="zh-TW" sz="2000" dirty="0" smtClean="0">
              <a:solidFill>
                <a:schemeClr val="bg1"/>
              </a:solidFill>
              <a:latin typeface="Times New Roman" pitchFamily="18" charset="0"/>
            </a:endParaRPr>
          </a:p>
          <a:p>
            <a:pPr algn="just" eaLnBrk="1">
              <a:lnSpc>
                <a:spcPct val="110000"/>
              </a:lnSpc>
              <a:spcBef>
                <a:spcPct val="0"/>
              </a:spcBef>
              <a:buFontTx/>
              <a:buNone/>
            </a:pPr>
            <a:r>
              <a:rPr lang="en-US" altLang="zh-TW" sz="2400" dirty="0" smtClean="0">
                <a:solidFill>
                  <a:schemeClr val="bg1"/>
                </a:solidFill>
                <a:latin typeface="Times New Roman" pitchFamily="18" charset="0"/>
              </a:rPr>
              <a:t>    This presentation deals with (1) defects of surface rippling and humping and root spiking and (2) </a:t>
            </a:r>
            <a:r>
              <a:rPr lang="en-US" altLang="zh-TW" sz="2400" dirty="0">
                <a:solidFill>
                  <a:schemeClr val="bg1"/>
                </a:solidFill>
                <a:latin typeface="Times New Roman" pitchFamily="18" charset="0"/>
              </a:rPr>
              <a:t>pore formation </a:t>
            </a:r>
            <a:r>
              <a:rPr lang="en-US" altLang="zh-TW" sz="2400" dirty="0" smtClean="0">
                <a:solidFill>
                  <a:schemeClr val="bg1"/>
                </a:solidFill>
                <a:latin typeface="Times New Roman" pitchFamily="18" charset="0"/>
              </a:rPr>
              <a:t>due to super-saturation and liquid entrapment after solidification. Surface </a:t>
            </a:r>
            <a:r>
              <a:rPr lang="en-US" altLang="zh-TW" sz="2400" dirty="0">
                <a:solidFill>
                  <a:schemeClr val="bg1"/>
                </a:solidFill>
                <a:latin typeface="Times New Roman" pitchFamily="18" charset="0"/>
              </a:rPr>
              <a:t>rippling and humping </a:t>
            </a:r>
            <a:r>
              <a:rPr lang="en-US" altLang="zh-TW" sz="2400" dirty="0" smtClean="0">
                <a:solidFill>
                  <a:schemeClr val="bg1"/>
                </a:solidFill>
                <a:latin typeface="Times New Roman" pitchFamily="18" charset="0"/>
              </a:rPr>
              <a:t>often accompany solute </a:t>
            </a:r>
            <a:r>
              <a:rPr lang="en-US" altLang="zh-TW" sz="2400" dirty="0">
                <a:solidFill>
                  <a:schemeClr val="bg1"/>
                </a:solidFill>
                <a:latin typeface="Times New Roman" pitchFamily="18" charset="0"/>
              </a:rPr>
              <a:t>segregation, porosity, crack, deformation, </a:t>
            </a:r>
            <a:r>
              <a:rPr lang="en-US" altLang="zh-TW" sz="2400" dirty="0" smtClean="0">
                <a:solidFill>
                  <a:schemeClr val="bg1"/>
                </a:solidFill>
                <a:latin typeface="Times New Roman" pitchFamily="18" charset="0"/>
              </a:rPr>
              <a:t>etc. Spiking accompanies cold </a:t>
            </a:r>
            <a:r>
              <a:rPr lang="en-US" altLang="zh-TW" sz="2400" dirty="0">
                <a:solidFill>
                  <a:schemeClr val="bg1"/>
                </a:solidFill>
                <a:latin typeface="Times New Roman" pitchFamily="18" charset="0"/>
              </a:rPr>
              <a:t>shut and </a:t>
            </a:r>
            <a:r>
              <a:rPr lang="en-US" altLang="zh-TW" sz="2400" dirty="0" smtClean="0">
                <a:solidFill>
                  <a:schemeClr val="bg1"/>
                </a:solidFill>
                <a:latin typeface="Times New Roman" pitchFamily="18" charset="0"/>
              </a:rPr>
              <a:t>porosity </a:t>
            </a:r>
            <a:r>
              <a:rPr lang="en-US" altLang="zh-TW" sz="2400" smtClean="0">
                <a:solidFill>
                  <a:schemeClr val="bg1"/>
                </a:solidFill>
                <a:latin typeface="Times New Roman" pitchFamily="18" charset="0"/>
              </a:rPr>
              <a:t>is another </a:t>
            </a:r>
            <a:r>
              <a:rPr lang="en-US" altLang="zh-TW" sz="2400" dirty="0" smtClean="0">
                <a:solidFill>
                  <a:schemeClr val="bg1"/>
                </a:solidFill>
                <a:latin typeface="Times New Roman" pitchFamily="18" charset="0"/>
              </a:rPr>
              <a:t>severe defect. Incapable </a:t>
            </a:r>
            <a:r>
              <a:rPr lang="en-US" altLang="zh-TW" sz="2400" dirty="0">
                <a:solidFill>
                  <a:schemeClr val="bg1"/>
                </a:solidFill>
                <a:latin typeface="Times New Roman" pitchFamily="18" charset="0"/>
              </a:rPr>
              <a:t>drilling </a:t>
            </a:r>
            <a:r>
              <a:rPr lang="en-US" altLang="zh-TW" sz="2400" dirty="0" smtClean="0">
                <a:solidFill>
                  <a:schemeClr val="bg1"/>
                </a:solidFill>
                <a:latin typeface="Times New Roman" pitchFamily="18" charset="0"/>
              </a:rPr>
              <a:t>also results </a:t>
            </a:r>
            <a:r>
              <a:rPr lang="en-US" altLang="zh-TW" sz="2400" dirty="0">
                <a:solidFill>
                  <a:schemeClr val="bg1"/>
                </a:solidFill>
                <a:latin typeface="Times New Roman" pitchFamily="18" charset="0"/>
              </a:rPr>
              <a:t>from collapse of the induced keyhole</a:t>
            </a:r>
            <a:r>
              <a:rPr lang="en-US" altLang="zh-TW" sz="2400" dirty="0" smtClean="0">
                <a:solidFill>
                  <a:schemeClr val="bg1"/>
                </a:solidFill>
                <a:latin typeface="Times New Roman" pitchFamily="18" charset="0"/>
              </a:rPr>
              <a:t>. Finding mechanisms of these defects is essentially required to control  qualities of workpieces.</a:t>
            </a:r>
            <a:endParaRPr lang="en-US" altLang="zh-TW" sz="2400" dirty="0">
              <a:solidFill>
                <a:schemeClr val="bg1"/>
              </a:solidFill>
              <a:latin typeface="Times New Roman" pitchFamily="18" charset="0"/>
            </a:endParaRPr>
          </a:p>
          <a:p>
            <a:pPr algn="just" eaLnBrk="1">
              <a:lnSpc>
                <a:spcPct val="110000"/>
              </a:lnSpc>
              <a:spcBef>
                <a:spcPct val="0"/>
              </a:spcBef>
              <a:buFontTx/>
              <a:buNone/>
            </a:pPr>
            <a:endParaRPr lang="en-US" altLang="zh-TW" sz="2400" dirty="0" smtClean="0">
              <a:solidFill>
                <a:schemeClr val="bg1"/>
              </a:solidFill>
              <a:latin typeface="Times New Roman" pitchFamily="18" charset="0"/>
            </a:endParaRPr>
          </a:p>
        </p:txBody>
      </p:sp>
      <p:sp>
        <p:nvSpPr>
          <p:cNvPr id="4100" name="Rectangle 17"/>
          <p:cNvSpPr>
            <a:spLocks noChangeArrowheads="1"/>
          </p:cNvSpPr>
          <p:nvPr/>
        </p:nvSpPr>
        <p:spPr bwMode="auto">
          <a:xfrm>
            <a:off x="615950" y="0"/>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dirty="0">
                <a:solidFill>
                  <a:srgbClr val="FF0000"/>
                </a:solidFill>
                <a:latin typeface="Times New Roman" pitchFamily="18" charset="0"/>
                <a:ea typeface="標楷體" pitchFamily="65" charset="-120"/>
              </a:rPr>
              <a:t>Abstract</a:t>
            </a:r>
          </a:p>
        </p:txBody>
      </p:sp>
    </p:spTree>
    <p:extLst>
      <p:ext uri="{BB962C8B-B14F-4D97-AF65-F5344CB8AC3E}">
        <p14:creationId xmlns:p14="http://schemas.microsoft.com/office/powerpoint/2010/main" val="857334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250825" y="0"/>
            <a:ext cx="8893175" cy="6781800"/>
            <a:chOff x="158" y="0"/>
            <a:chExt cx="5602" cy="4272"/>
          </a:xfrm>
        </p:grpSpPr>
        <p:sp>
          <p:nvSpPr>
            <p:cNvPr id="4101" name="Text Box 5"/>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4102" name="Text Box 6"/>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4103" name="Group 7"/>
            <p:cNvGrpSpPr>
              <a:grpSpLocks/>
            </p:cNvGrpSpPr>
            <p:nvPr/>
          </p:nvGrpSpPr>
          <p:grpSpPr bwMode="auto">
            <a:xfrm>
              <a:off x="158" y="3748"/>
              <a:ext cx="5557" cy="524"/>
              <a:chOff x="158" y="3748"/>
              <a:chExt cx="5557" cy="524"/>
            </a:xfrm>
          </p:grpSpPr>
          <p:pic>
            <p:nvPicPr>
              <p:cNvPr id="4106" name="Picture 8"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Line 9"/>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4108" name="Rectangle 10"/>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4104" name="Line 11"/>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4105" name="Line 12"/>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4100" name="Rectangle 17"/>
          <p:cNvSpPr>
            <a:spLocks noChangeArrowheads="1"/>
          </p:cNvSpPr>
          <p:nvPr/>
        </p:nvSpPr>
        <p:spPr bwMode="auto">
          <a:xfrm>
            <a:off x="250825" y="0"/>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dirty="0" smtClean="0">
                <a:solidFill>
                  <a:srgbClr val="FF0000"/>
                </a:solidFill>
                <a:latin typeface="Times New Roman" pitchFamily="18" charset="0"/>
                <a:ea typeface="標楷體" pitchFamily="65" charset="-120"/>
              </a:rPr>
              <a:t>Introduction</a:t>
            </a:r>
            <a:endParaRPr lang="en-US" altLang="zh-TW" sz="3600" dirty="0">
              <a:solidFill>
                <a:srgbClr val="FF0000"/>
              </a:solidFill>
              <a:latin typeface="Times New Roman" pitchFamily="18" charset="0"/>
              <a:ea typeface="標楷體" pitchFamily="65" charset="-120"/>
            </a:endParaRPr>
          </a:p>
        </p:txBody>
      </p:sp>
      <p:pic>
        <p:nvPicPr>
          <p:cNvPr id="28674" name="Picture 2" descr="C:\Users\user\Desktop\Schweissverfahren_420x260_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052735"/>
            <a:ext cx="7095559" cy="439248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00710" y="5445224"/>
            <a:ext cx="8011294" cy="646331"/>
          </a:xfrm>
          <a:prstGeom prst="rect">
            <a:avLst/>
          </a:prstGeom>
        </p:spPr>
        <p:txBody>
          <a:bodyPr wrap="square">
            <a:spAutoFit/>
          </a:bodyPr>
          <a:lstStyle/>
          <a:p>
            <a:pPr algn="ctr"/>
            <a:r>
              <a:rPr lang="en-US" altLang="zh-TW" u="sng" dirty="0" smtClean="0">
                <a:latin typeface="Times New Roman" pitchFamily="18" charset="0"/>
                <a:cs typeface="Times New Roman" pitchFamily="18" charset="0"/>
                <a:hlinkClick r:id="rId4"/>
              </a:rPr>
              <a:t>Laser welding or melting </a:t>
            </a:r>
            <a:r>
              <a:rPr lang="en-US" altLang="zh-TW" dirty="0" smtClean="0">
                <a:latin typeface="Times New Roman" pitchFamily="18" charset="0"/>
                <a:cs typeface="Times New Roman" pitchFamily="18" charset="0"/>
                <a:hlinkClick r:id="rId4"/>
              </a:rPr>
              <a:t>(http</a:t>
            </a:r>
            <a:r>
              <a:rPr lang="en-US" altLang="zh-TW" dirty="0">
                <a:latin typeface="Times New Roman" pitchFamily="18" charset="0"/>
                <a:cs typeface="Times New Roman" pitchFamily="18" charset="0"/>
                <a:hlinkClick r:id="rId4"/>
              </a:rPr>
              <a:t>://www.rofin.com/en/applications/laser_welding/welding_methods</a:t>
            </a:r>
            <a:r>
              <a:rPr lang="en-US" altLang="zh-TW" dirty="0" smtClean="0">
                <a:latin typeface="Times New Roman" pitchFamily="18" charset="0"/>
                <a:cs typeface="Times New Roman" pitchFamily="18" charset="0"/>
                <a:hlinkClick r:id="rId4"/>
              </a:rPr>
              <a:t>/</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4403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3"/>
          <p:cNvSpPr>
            <a:spLocks noGrp="1" noChangeArrowheads="1"/>
          </p:cNvSpPr>
          <p:nvPr>
            <p:ph type="body" idx="1"/>
          </p:nvPr>
        </p:nvSpPr>
        <p:spPr>
          <a:xfrm>
            <a:off x="1258888" y="1341438"/>
            <a:ext cx="7200900" cy="287337"/>
          </a:xfrm>
        </p:spPr>
        <p:txBody>
          <a:bodyPr/>
          <a:lstStyle/>
          <a:p>
            <a:pPr algn="dist" eaLnBrk="1" hangingPunct="1">
              <a:lnSpc>
                <a:spcPct val="120000"/>
              </a:lnSpc>
              <a:buFontTx/>
              <a:buNone/>
            </a:pPr>
            <a:r>
              <a:rPr lang="en-US" altLang="zh-TW" sz="2400" smtClean="0">
                <a:solidFill>
                  <a:schemeClr val="bg1"/>
                </a:solidFill>
                <a:latin typeface="Times New Roman" pitchFamily="18" charset="0"/>
                <a:ea typeface="標楷體" pitchFamily="65" charset="-120"/>
              </a:rPr>
              <a:t>    </a:t>
            </a:r>
          </a:p>
        </p:txBody>
      </p:sp>
      <p:grpSp>
        <p:nvGrpSpPr>
          <p:cNvPr id="375811" name="Group 4"/>
          <p:cNvGrpSpPr>
            <a:grpSpLocks/>
          </p:cNvGrpSpPr>
          <p:nvPr/>
        </p:nvGrpSpPr>
        <p:grpSpPr bwMode="auto">
          <a:xfrm>
            <a:off x="250825" y="0"/>
            <a:ext cx="8893175" cy="6781800"/>
            <a:chOff x="158" y="0"/>
            <a:chExt cx="5602" cy="4272"/>
          </a:xfrm>
        </p:grpSpPr>
        <p:sp>
          <p:nvSpPr>
            <p:cNvPr id="375815" name="Text Box 5"/>
            <p:cNvSpPr txBox="1">
              <a:spLocks noChangeArrowheads="1"/>
            </p:cNvSpPr>
            <p:nvPr/>
          </p:nvSpPr>
          <p:spPr bwMode="auto">
            <a:xfrm>
              <a:off x="4558" y="0"/>
              <a:ext cx="680" cy="250"/>
            </a:xfrm>
            <a:prstGeom prst="rect">
              <a:avLst/>
            </a:prstGeom>
            <a:noFill/>
            <a:ln w="9525">
              <a:noFill/>
              <a:miter lim="800000"/>
              <a:headEnd/>
              <a:tailEnd/>
            </a:ln>
          </p:spPr>
          <p:txBody>
            <a:bodyPr>
              <a:spAutoFit/>
            </a:bodyPr>
            <a:lstStyle/>
            <a:p>
              <a:pPr>
                <a:spcBef>
                  <a:spcPct val="50000"/>
                </a:spcBef>
              </a:pPr>
              <a:r>
                <a:rPr lang="en-US" altLang="zh-TW" sz="2000" b="1">
                  <a:solidFill>
                    <a:srgbClr val="FFFFFF"/>
                  </a:solidFill>
                  <a:latin typeface="Times New Roman" pitchFamily="18" charset="0"/>
                  <a:ea typeface="新細明體" charset="-120"/>
                </a:rPr>
                <a:t>NSYSU</a:t>
              </a:r>
            </a:p>
          </p:txBody>
        </p:sp>
        <p:sp>
          <p:nvSpPr>
            <p:cNvPr id="375816" name="Text Box 6"/>
            <p:cNvSpPr txBox="1">
              <a:spLocks noChangeArrowheads="1"/>
            </p:cNvSpPr>
            <p:nvPr/>
          </p:nvSpPr>
          <p:spPr bwMode="auto">
            <a:xfrm>
              <a:off x="3991" y="255"/>
              <a:ext cx="1769" cy="288"/>
            </a:xfrm>
            <a:prstGeom prst="rect">
              <a:avLst/>
            </a:prstGeom>
            <a:noFill/>
            <a:ln w="9525">
              <a:noFill/>
              <a:miter lim="800000"/>
              <a:headEnd/>
              <a:tailEnd/>
            </a:ln>
          </p:spPr>
          <p:txBody>
            <a:bodyPr>
              <a:spAutoFit/>
            </a:bodyPr>
            <a:lstStyle/>
            <a:p>
              <a:pPr algn="ctr">
                <a:spcBef>
                  <a:spcPct val="50000"/>
                </a:spcBef>
              </a:pPr>
              <a:r>
                <a:rPr kumimoji="0" lang="en-US" altLang="zh-TW" sz="1200" b="1">
                  <a:solidFill>
                    <a:srgbClr val="FFFFFF"/>
                  </a:solidFill>
                  <a:latin typeface="Times New Roman" pitchFamily="18" charset="0"/>
                  <a:ea typeface="新細明體" charset="-120"/>
                </a:rPr>
                <a:t>Mechanical &amp; Micro-Mechanical</a:t>
              </a:r>
              <a:r>
                <a:rPr kumimoji="0" lang="en-US" altLang="zh-TW" sz="1200" b="1">
                  <a:solidFill>
                    <a:srgbClr val="000000"/>
                  </a:solidFill>
                  <a:latin typeface="Times New Roman" pitchFamily="18" charset="0"/>
                  <a:ea typeface="新細明體" charset="-120"/>
                </a:rPr>
                <a:t> </a:t>
              </a:r>
              <a:r>
                <a:rPr kumimoji="0" lang="en-US" altLang="zh-TW" sz="1200" b="1">
                  <a:solidFill>
                    <a:srgbClr val="FFFFFF"/>
                  </a:solidFill>
                  <a:latin typeface="Times New Roman" pitchFamily="18" charset="0"/>
                  <a:ea typeface="新細明體" charset="-120"/>
                </a:rPr>
                <a:t>Engineering</a:t>
              </a:r>
            </a:p>
          </p:txBody>
        </p:sp>
        <p:grpSp>
          <p:nvGrpSpPr>
            <p:cNvPr id="375817" name="Group 7"/>
            <p:cNvGrpSpPr>
              <a:grpSpLocks/>
            </p:cNvGrpSpPr>
            <p:nvPr/>
          </p:nvGrpSpPr>
          <p:grpSpPr bwMode="auto">
            <a:xfrm>
              <a:off x="158" y="3748"/>
              <a:ext cx="5557" cy="524"/>
              <a:chOff x="158" y="3748"/>
              <a:chExt cx="5557" cy="524"/>
            </a:xfrm>
          </p:grpSpPr>
          <p:pic>
            <p:nvPicPr>
              <p:cNvPr id="375820" name="Picture 8" descr="未命名 - 18"/>
              <p:cNvPicPr>
                <a:picLocks noChangeAspect="1" noChangeArrowheads="1"/>
              </p:cNvPicPr>
              <p:nvPr/>
            </p:nvPicPr>
            <p:blipFill>
              <a:blip r:embed="rId2" cstate="print"/>
              <a:srcRect/>
              <a:stretch>
                <a:fillRect/>
              </a:stretch>
            </p:blipFill>
            <p:spPr bwMode="auto">
              <a:xfrm>
                <a:off x="4967" y="3748"/>
                <a:ext cx="748" cy="524"/>
              </a:xfrm>
              <a:prstGeom prst="rect">
                <a:avLst/>
              </a:prstGeom>
              <a:noFill/>
              <a:ln w="9525">
                <a:noFill/>
                <a:miter lim="800000"/>
                <a:headEnd/>
                <a:tailEnd/>
              </a:ln>
            </p:spPr>
          </p:pic>
          <p:sp>
            <p:nvSpPr>
              <p:cNvPr id="375821" name="Line 9"/>
              <p:cNvSpPr>
                <a:spLocks noChangeShapeType="1"/>
              </p:cNvSpPr>
              <p:nvPr/>
            </p:nvSpPr>
            <p:spPr bwMode="auto">
              <a:xfrm>
                <a:off x="158" y="3974"/>
                <a:ext cx="4718"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75822" name="Rectangle 10"/>
              <p:cNvSpPr>
                <a:spLocks noChangeArrowheads="1"/>
              </p:cNvSpPr>
              <p:nvPr/>
            </p:nvSpPr>
            <p:spPr bwMode="auto">
              <a:xfrm>
                <a:off x="158" y="4020"/>
                <a:ext cx="3726" cy="221"/>
              </a:xfrm>
              <a:prstGeom prst="rect">
                <a:avLst/>
              </a:prstGeom>
              <a:noFill/>
              <a:ln w="9525">
                <a:noFill/>
                <a:miter lim="800000"/>
                <a:headEnd/>
                <a:tailEnd/>
              </a:ln>
            </p:spPr>
            <p:txBody>
              <a:bodyPr wrap="none">
                <a:spAutoFit/>
              </a:bodyPr>
              <a:lstStyle/>
              <a:p>
                <a:r>
                  <a:rPr lang="en-US" altLang="zh-TW" sz="1700" b="1" i="1">
                    <a:solidFill>
                      <a:srgbClr val="FFFFFF"/>
                    </a:solidFill>
                    <a:latin typeface="Times New Roman" pitchFamily="18" charset="0"/>
                    <a:ea typeface="新細明體" charset="-120"/>
                  </a:rPr>
                  <a:t>Heat Transfer Lab for Manufacturing and Materials Processing</a:t>
                </a:r>
              </a:p>
            </p:txBody>
          </p:sp>
        </p:grpSp>
        <p:sp>
          <p:nvSpPr>
            <p:cNvPr id="375818" name="Line 11"/>
            <p:cNvSpPr>
              <a:spLocks noChangeShapeType="1"/>
            </p:cNvSpPr>
            <p:nvPr/>
          </p:nvSpPr>
          <p:spPr bwMode="auto">
            <a:xfrm>
              <a:off x="4195" y="255"/>
              <a:ext cx="1316" cy="0"/>
            </a:xfrm>
            <a:prstGeom prst="line">
              <a:avLst/>
            </a:prstGeom>
            <a:noFill/>
            <a:ln w="38100">
              <a:solidFill>
                <a:srgbClr val="CC00FF"/>
              </a:solidFill>
              <a:round/>
              <a:headEnd/>
              <a:tailEnd/>
            </a:ln>
          </p:spPr>
          <p:txBody>
            <a:bodyPr wrap="none" lIns="108752" tIns="54376" rIns="108752" bIns="54376" anchor="ctr"/>
            <a:lstStyle/>
            <a:p>
              <a:endParaRPr lang="zh-TW" altLang="en-US">
                <a:solidFill>
                  <a:srgbClr val="FFFFFF"/>
                </a:solidFill>
                <a:latin typeface="Arial" charset="0"/>
                <a:ea typeface="新細明體" charset="-120"/>
              </a:endParaRPr>
            </a:p>
          </p:txBody>
        </p:sp>
        <p:sp>
          <p:nvSpPr>
            <p:cNvPr id="375819" name="Line 12"/>
            <p:cNvSpPr>
              <a:spLocks noChangeShapeType="1"/>
            </p:cNvSpPr>
            <p:nvPr/>
          </p:nvSpPr>
          <p:spPr bwMode="auto">
            <a:xfrm>
              <a:off x="158" y="482"/>
              <a:ext cx="3811" cy="0"/>
            </a:xfrm>
            <a:prstGeom prst="line">
              <a:avLst/>
            </a:prstGeom>
            <a:noFill/>
            <a:ln w="76200">
              <a:solidFill>
                <a:schemeClr val="accent1"/>
              </a:solidFill>
              <a:round/>
              <a:headEnd/>
              <a:tailEnd/>
            </a:ln>
          </p:spPr>
          <p:txBody>
            <a:bodyPr/>
            <a:lstStyle/>
            <a:p>
              <a:endParaRPr lang="zh-TW" altLang="en-US">
                <a:solidFill>
                  <a:srgbClr val="FFFFFF"/>
                </a:solidFill>
                <a:latin typeface="Arial" charset="0"/>
                <a:ea typeface="新細明體" charset="-120"/>
              </a:endParaRPr>
            </a:p>
          </p:txBody>
        </p:sp>
      </p:grpSp>
      <p:sp>
        <p:nvSpPr>
          <p:cNvPr id="375812" name="矩形 13"/>
          <p:cNvSpPr>
            <a:spLocks noChangeArrowheads="1"/>
          </p:cNvSpPr>
          <p:nvPr/>
        </p:nvSpPr>
        <p:spPr bwMode="auto">
          <a:xfrm>
            <a:off x="1187624" y="5535612"/>
            <a:ext cx="6985000" cy="396875"/>
          </a:xfrm>
          <a:prstGeom prst="rect">
            <a:avLst/>
          </a:prstGeom>
          <a:noFill/>
          <a:ln w="9525">
            <a:noFill/>
            <a:miter lim="800000"/>
            <a:headEnd/>
            <a:tailEnd/>
          </a:ln>
        </p:spPr>
        <p:txBody>
          <a:bodyPr>
            <a:spAutoFit/>
          </a:bodyPr>
          <a:lstStyle/>
          <a:p>
            <a:pPr algn="just"/>
            <a:r>
              <a:rPr lang="en-US" altLang="zh-TW" sz="2000" dirty="0">
                <a:solidFill>
                  <a:srgbClr val="FFFFFF"/>
                </a:solidFill>
                <a:latin typeface="Times New Roman" pitchFamily="18" charset="0"/>
                <a:ea typeface="新細明體" charset="-120"/>
                <a:cs typeface="Times New Roman" pitchFamily="18" charset="0"/>
              </a:rPr>
              <a:t>TORVAC EBW, max. 60 kV, 50 mA, 60 mm/s, 3000 W</a:t>
            </a:r>
            <a:endParaRPr lang="zh-TW" altLang="en-US" sz="2000" dirty="0">
              <a:solidFill>
                <a:srgbClr val="FFFFFF"/>
              </a:solidFill>
              <a:latin typeface="Times New Roman" pitchFamily="18" charset="0"/>
              <a:ea typeface="新細明體" charset="-120"/>
              <a:cs typeface="Times New Roman" pitchFamily="18" charset="0"/>
            </a:endParaRPr>
          </a:p>
        </p:txBody>
      </p:sp>
      <p:pic>
        <p:nvPicPr>
          <p:cNvPr id="375813" name="Picture 5"/>
          <p:cNvPicPr>
            <a:picLocks noChangeAspect="1" noChangeArrowheads="1"/>
          </p:cNvPicPr>
          <p:nvPr/>
        </p:nvPicPr>
        <p:blipFill>
          <a:blip r:embed="rId3" cstate="print"/>
          <a:srcRect/>
          <a:stretch>
            <a:fillRect/>
          </a:stretch>
        </p:blipFill>
        <p:spPr bwMode="auto">
          <a:xfrm>
            <a:off x="1476375" y="1268760"/>
            <a:ext cx="5314950" cy="4032250"/>
          </a:xfrm>
          <a:prstGeom prst="rect">
            <a:avLst/>
          </a:prstGeom>
          <a:noFill/>
          <a:ln w="9525">
            <a:noFill/>
            <a:miter lim="800000"/>
            <a:headEnd/>
            <a:tailEnd/>
          </a:ln>
        </p:spPr>
      </p:pic>
      <p:sp>
        <p:nvSpPr>
          <p:cNvPr id="17" name="Rectangle 2"/>
          <p:cNvSpPr txBox="1">
            <a:spLocks noChangeArrowheads="1"/>
          </p:cNvSpPr>
          <p:nvPr/>
        </p:nvSpPr>
        <p:spPr bwMode="auto">
          <a:xfrm>
            <a:off x="282575" y="222472"/>
            <a:ext cx="3888431" cy="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a:lstStyle>
          <a:p>
            <a:pPr algn="l" eaLnBrk="1" hangingPunct="1"/>
            <a:r>
              <a:rPr kumimoji="0" lang="en-US" altLang="zh-TW" sz="3600" kern="0" smtClean="0">
                <a:solidFill>
                  <a:srgbClr val="FF0000"/>
                </a:solidFill>
                <a:latin typeface="Times New Roman" pitchFamily="18" charset="0"/>
                <a:ea typeface="標楷體" pitchFamily="65" charset="-120"/>
              </a:rPr>
              <a:t>Experimental setup</a:t>
            </a:r>
            <a:endParaRPr kumimoji="0" lang="en-US" altLang="zh-TW" sz="3600" kern="0" dirty="0" smtClean="0">
              <a:solidFill>
                <a:srgbClr val="FF0000"/>
              </a:solidFill>
              <a:latin typeface="Times New Roman" pitchFamily="18" charset="0"/>
              <a:ea typeface="標楷體" pitchFamily="65" charset="-120"/>
            </a:endParaRPr>
          </a:p>
        </p:txBody>
      </p:sp>
    </p:spTree>
    <p:extLst>
      <p:ext uri="{BB962C8B-B14F-4D97-AF65-F5344CB8AC3E}">
        <p14:creationId xmlns:p14="http://schemas.microsoft.com/office/powerpoint/2010/main" val="287148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67492" y="5229200"/>
            <a:ext cx="8085138" cy="4713287"/>
          </a:xfrm>
        </p:spPr>
        <p:txBody>
          <a:bodyPr/>
          <a:lstStyle/>
          <a:p>
            <a:pPr algn="just" eaLnBrk="1" hangingPunct="1">
              <a:lnSpc>
                <a:spcPct val="120000"/>
              </a:lnSpc>
              <a:buFontTx/>
              <a:buNone/>
            </a:pPr>
            <a:r>
              <a:rPr lang="en-US" altLang="zh-TW" sz="2000" dirty="0" smtClean="0">
                <a:solidFill>
                  <a:schemeClr val="bg1"/>
                </a:solidFill>
                <a:latin typeface="Times New Roman" pitchFamily="18" charset="0"/>
                <a:ea typeface="標楷體" pitchFamily="65" charset="-120"/>
              </a:rPr>
              <a:t>Rippling and spiking are decreased by increasing welding speed. Porosity can also be seen near the spiking tip (Wei et al. 2012, IEEE Trans. CPMT)</a:t>
            </a:r>
          </a:p>
        </p:txBody>
      </p:sp>
      <p:grpSp>
        <p:nvGrpSpPr>
          <p:cNvPr id="7171" name="Group 3"/>
          <p:cNvGrpSpPr>
            <a:grpSpLocks/>
          </p:cNvGrpSpPr>
          <p:nvPr/>
        </p:nvGrpSpPr>
        <p:grpSpPr bwMode="auto">
          <a:xfrm>
            <a:off x="250825" y="0"/>
            <a:ext cx="8893175" cy="6781800"/>
            <a:chOff x="158" y="0"/>
            <a:chExt cx="5602" cy="4272"/>
          </a:xfrm>
        </p:grpSpPr>
        <p:sp>
          <p:nvSpPr>
            <p:cNvPr id="7176" name="Text Box 4"/>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7177" name="Text Box 5"/>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7178" name="Group 6"/>
            <p:cNvGrpSpPr>
              <a:grpSpLocks/>
            </p:cNvGrpSpPr>
            <p:nvPr/>
          </p:nvGrpSpPr>
          <p:grpSpPr bwMode="auto">
            <a:xfrm>
              <a:off x="158" y="3748"/>
              <a:ext cx="5557" cy="524"/>
              <a:chOff x="158" y="3748"/>
              <a:chExt cx="5557" cy="524"/>
            </a:xfrm>
          </p:grpSpPr>
          <p:pic>
            <p:nvPicPr>
              <p:cNvPr id="7181" name="Picture 7"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Line 8"/>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7183" name="Rectangle 9"/>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7179" name="Line 10"/>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7180" name="Line 11"/>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7172" name="Rectangle 11"/>
          <p:cNvSpPr>
            <a:spLocks noChangeArrowheads="1"/>
          </p:cNvSpPr>
          <p:nvPr/>
        </p:nvSpPr>
        <p:spPr bwMode="auto">
          <a:xfrm>
            <a:off x="250825" y="0"/>
            <a:ext cx="6408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3600" dirty="0" smtClean="0">
                <a:solidFill>
                  <a:srgbClr val="FF0000"/>
                </a:solidFill>
                <a:latin typeface="Times New Roman" pitchFamily="18" charset="0"/>
                <a:ea typeface="標楷體" pitchFamily="65" charset="-120"/>
              </a:rPr>
              <a:t>Observation and measurements</a:t>
            </a:r>
            <a:endParaRPr lang="en-US" altLang="zh-TW" sz="3600" dirty="0">
              <a:solidFill>
                <a:srgbClr val="FF0000"/>
              </a:solidFill>
              <a:latin typeface="Times New Roman" pitchFamily="18" charset="0"/>
              <a:ea typeface="標楷體" pitchFamily="65" charset="-120"/>
            </a:endParaRPr>
          </a:p>
        </p:txBody>
      </p:sp>
      <p:pic>
        <p:nvPicPr>
          <p:cNvPr id="7174"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406" y="1101798"/>
            <a:ext cx="3166655" cy="189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圖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227" y="1057823"/>
            <a:ext cx="3067885" cy="193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圖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138" y="3190544"/>
            <a:ext cx="3121682" cy="184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圖片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7227" y="3190544"/>
            <a:ext cx="3067885" cy="188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01439" y="5229200"/>
            <a:ext cx="8085138" cy="4713287"/>
          </a:xfrm>
        </p:spPr>
        <p:txBody>
          <a:bodyPr/>
          <a:lstStyle/>
          <a:p>
            <a:pPr marL="0" indent="12700" algn="just" eaLnBrk="1" hangingPunct="1">
              <a:buFontTx/>
              <a:buNone/>
            </a:pPr>
            <a:r>
              <a:rPr lang="en-US" altLang="zh-TW" sz="2000" dirty="0" smtClean="0">
                <a:solidFill>
                  <a:schemeClr val="bg1"/>
                </a:solidFill>
                <a:latin typeface="Times New Roman" pitchFamily="18" charset="0"/>
                <a:ea typeface="標楷體" pitchFamily="65" charset="-120"/>
              </a:rPr>
              <a:t>Spiking and humping are decreased by increasing welding speed and raising focal location. Porosity can also be seen near the spiking tip (Wei et al. 2012. IEEE Trans. CPMT)</a:t>
            </a:r>
          </a:p>
        </p:txBody>
      </p:sp>
      <p:grpSp>
        <p:nvGrpSpPr>
          <p:cNvPr id="8195" name="Group 3"/>
          <p:cNvGrpSpPr>
            <a:grpSpLocks/>
          </p:cNvGrpSpPr>
          <p:nvPr/>
        </p:nvGrpSpPr>
        <p:grpSpPr bwMode="auto">
          <a:xfrm>
            <a:off x="250825" y="0"/>
            <a:ext cx="8893175" cy="6781800"/>
            <a:chOff x="158" y="0"/>
            <a:chExt cx="5602" cy="4272"/>
          </a:xfrm>
        </p:grpSpPr>
        <p:sp>
          <p:nvSpPr>
            <p:cNvPr id="8201" name="Text Box 4"/>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8202" name="Text Box 5"/>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8203" name="Group 6"/>
            <p:cNvGrpSpPr>
              <a:grpSpLocks/>
            </p:cNvGrpSpPr>
            <p:nvPr/>
          </p:nvGrpSpPr>
          <p:grpSpPr bwMode="auto">
            <a:xfrm>
              <a:off x="158" y="3748"/>
              <a:ext cx="5557" cy="524"/>
              <a:chOff x="158" y="3748"/>
              <a:chExt cx="5557" cy="524"/>
            </a:xfrm>
          </p:grpSpPr>
          <p:pic>
            <p:nvPicPr>
              <p:cNvPr id="8206" name="Picture 7" descr="未命名 -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Line 8"/>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8208" name="Rectangle 9"/>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8204" name="Line 10"/>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8205" name="Line 11"/>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8196" name="Rectangle 11"/>
          <p:cNvSpPr>
            <a:spLocks noChangeArrowheads="1"/>
          </p:cNvSpPr>
          <p:nvPr/>
        </p:nvSpPr>
        <p:spPr bwMode="auto">
          <a:xfrm>
            <a:off x="684099" y="-7937"/>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dirty="0" smtClean="0">
                <a:solidFill>
                  <a:srgbClr val="FF0000"/>
                </a:solidFill>
                <a:latin typeface="Times New Roman" pitchFamily="18" charset="0"/>
                <a:ea typeface="標楷體" pitchFamily="65" charset="-120"/>
              </a:rPr>
              <a:t>(continued)</a:t>
            </a:r>
            <a:endParaRPr lang="en-US" altLang="zh-TW" sz="3600" dirty="0">
              <a:solidFill>
                <a:srgbClr val="FF0000"/>
              </a:solidFill>
              <a:latin typeface="Times New Roman" pitchFamily="18" charset="0"/>
              <a:ea typeface="標楷體" pitchFamily="65" charset="-120"/>
            </a:endParaRPr>
          </a:p>
        </p:txBody>
      </p:sp>
      <p:pic>
        <p:nvPicPr>
          <p:cNvPr id="8198"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01376"/>
            <a:ext cx="3060130" cy="335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052736"/>
            <a:ext cx="292677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圖片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3" y="2780927"/>
            <a:ext cx="2925313"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50825" y="0"/>
            <a:ext cx="8893175" cy="6781800"/>
            <a:chOff x="158" y="0"/>
            <a:chExt cx="5602" cy="4272"/>
          </a:xfrm>
        </p:grpSpPr>
        <p:sp>
          <p:nvSpPr>
            <p:cNvPr id="18441" name="Text Box 3"/>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18442" name="Text Box 4"/>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5" name="Group 5"/>
            <p:cNvGrpSpPr>
              <a:grpSpLocks/>
            </p:cNvGrpSpPr>
            <p:nvPr/>
          </p:nvGrpSpPr>
          <p:grpSpPr bwMode="auto">
            <a:xfrm>
              <a:off x="158" y="3748"/>
              <a:ext cx="5557" cy="524"/>
              <a:chOff x="158" y="3748"/>
              <a:chExt cx="5557" cy="524"/>
            </a:xfrm>
          </p:grpSpPr>
          <p:pic>
            <p:nvPicPr>
              <p:cNvPr id="18446" name="Picture 6" descr="未命名 -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Line 7"/>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18448" name="Rectangle 8"/>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18444" name="Line 9"/>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18445" name="Line 10"/>
            <p:cNvSpPr>
              <a:spLocks noChangeShapeType="1"/>
            </p:cNvSpPr>
            <p:nvPr/>
          </p:nvSpPr>
          <p:spPr bwMode="auto">
            <a:xfrm>
              <a:off x="158" y="482"/>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8435" name="Rectangle 11"/>
          <p:cNvSpPr>
            <a:spLocks noChangeArrowheads="1"/>
          </p:cNvSpPr>
          <p:nvPr/>
        </p:nvSpPr>
        <p:spPr bwMode="auto">
          <a:xfrm>
            <a:off x="395536" y="0"/>
            <a:ext cx="2592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dirty="0">
                <a:solidFill>
                  <a:srgbClr val="FF0000"/>
                </a:solidFill>
                <a:latin typeface="Times New Roman" pitchFamily="18" charset="0"/>
                <a:ea typeface="標楷體" pitchFamily="65" charset="-120"/>
              </a:rPr>
              <a:t>(continued)</a:t>
            </a:r>
          </a:p>
        </p:txBody>
      </p:sp>
      <p:sp>
        <p:nvSpPr>
          <p:cNvPr id="1843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sp>
        <p:nvSpPr>
          <p:cNvPr id="2" name="矩形 1"/>
          <p:cNvSpPr/>
          <p:nvPr/>
        </p:nvSpPr>
        <p:spPr>
          <a:xfrm>
            <a:off x="65385" y="907137"/>
            <a:ext cx="8270677" cy="769441"/>
          </a:xfrm>
          <a:prstGeom prst="rect">
            <a:avLst/>
          </a:prstGeom>
        </p:spPr>
        <p:txBody>
          <a:bodyPr wrap="square">
            <a:spAutoFit/>
          </a:bodyPr>
          <a:lstStyle/>
          <a:p>
            <a:pPr eaLnBrk="1" hangingPunct="1">
              <a:buFont typeface="Symbol" pitchFamily="18" charset="2"/>
              <a:buChar char=" "/>
            </a:pPr>
            <a:r>
              <a:rPr lang="en-US" altLang="zh-TW" sz="2200" dirty="0">
                <a:latin typeface="Times New Roman" pitchFamily="18" charset="0"/>
                <a:cs typeface="Times New Roman" pitchFamily="18" charset="0"/>
              </a:rPr>
              <a:t>Spiking tendency by </a:t>
            </a:r>
            <a:r>
              <a:rPr lang="en-US" altLang="zh-TW" sz="2200" dirty="0" smtClean="0">
                <a:latin typeface="Times New Roman" pitchFamily="18" charset="0"/>
                <a:cs typeface="Times New Roman" pitchFamily="18" charset="0"/>
              </a:rPr>
              <a:t>considering energy conservation in welding and </a:t>
            </a:r>
          </a:p>
          <a:p>
            <a:pPr eaLnBrk="1" hangingPunct="1">
              <a:buFont typeface="Symbol" pitchFamily="18" charset="2"/>
              <a:buChar char=" "/>
            </a:pPr>
            <a:r>
              <a:rPr lang="en-US" altLang="zh-TW" sz="2200" dirty="0" smtClean="0">
                <a:latin typeface="Times New Roman" pitchFamily="18" charset="0"/>
                <a:cs typeface="Times New Roman" pitchFamily="18" charset="0"/>
              </a:rPr>
              <a:t>vertical directions is given by (Wei et al. 2012, IEEE Trans. CPMT)</a:t>
            </a:r>
            <a:endParaRPr lang="en-US" altLang="zh-TW" sz="2200" dirty="0">
              <a:latin typeface="Times New Roman" pitchFamily="18" charset="0"/>
              <a:cs typeface="Times New Roman"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2400080284"/>
              </p:ext>
            </p:extLst>
          </p:nvPr>
        </p:nvGraphicFramePr>
        <p:xfrm>
          <a:off x="611560" y="1812059"/>
          <a:ext cx="1224136" cy="896861"/>
        </p:xfrm>
        <a:graphic>
          <a:graphicData uri="http://schemas.openxmlformats.org/presentationml/2006/ole">
            <mc:AlternateContent xmlns:mc="http://schemas.openxmlformats.org/markup-compatibility/2006">
              <mc:Choice xmlns:v="urn:schemas-microsoft-com:vml" Requires="v">
                <p:oleObj spid="_x0000_s118154" name="Equation" r:id="rId4" imgW="571252" imgH="418918" progId="">
                  <p:embed/>
                </p:oleObj>
              </mc:Choice>
              <mc:Fallback>
                <p:oleObj name="Equation" r:id="rId4" imgW="571252" imgH="418918" progId="">
                  <p:embed/>
                  <p:pic>
                    <p:nvPicPr>
                      <p:cNvPr id="0" name="Picture 3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12059"/>
                        <a:ext cx="1224136" cy="8968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1195795797"/>
              </p:ext>
            </p:extLst>
          </p:nvPr>
        </p:nvGraphicFramePr>
        <p:xfrm>
          <a:off x="317500" y="3357563"/>
          <a:ext cx="3803650" cy="1041400"/>
        </p:xfrm>
        <a:graphic>
          <a:graphicData uri="http://schemas.openxmlformats.org/presentationml/2006/ole">
            <mc:AlternateContent xmlns:mc="http://schemas.openxmlformats.org/markup-compatibility/2006">
              <mc:Choice xmlns:v="urn:schemas-microsoft-com:vml" Requires="v">
                <p:oleObj spid="_x0000_s118155" name="Equation" r:id="rId6" imgW="2273040" imgH="622080" progId="">
                  <p:embed/>
                </p:oleObj>
              </mc:Choice>
              <mc:Fallback>
                <p:oleObj name="Equation" r:id="rId6" imgW="2273040" imgH="622080" progId="">
                  <p:embed/>
                  <p:pic>
                    <p:nvPicPr>
                      <p:cNvPr id="0" name="Picture 3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3357563"/>
                        <a:ext cx="3803650" cy="104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矩形 18"/>
          <p:cNvSpPr/>
          <p:nvPr/>
        </p:nvSpPr>
        <p:spPr>
          <a:xfrm>
            <a:off x="35297" y="2708920"/>
            <a:ext cx="7920880" cy="430887"/>
          </a:xfrm>
          <a:prstGeom prst="rect">
            <a:avLst/>
          </a:prstGeom>
        </p:spPr>
        <p:txBody>
          <a:bodyPr wrap="square">
            <a:spAutoFit/>
          </a:bodyPr>
          <a:lstStyle/>
          <a:p>
            <a:pPr eaLnBrk="1" hangingPunct="1">
              <a:buFont typeface="Symbol" pitchFamily="18" charset="2"/>
              <a:buChar char=" "/>
            </a:pPr>
            <a:r>
              <a:rPr lang="en-US" altLang="zh-TW" sz="2200" dirty="0">
                <a:latin typeface="Times New Roman" pitchFamily="18" charset="0"/>
                <a:cs typeface="Times New Roman" pitchFamily="18" charset="0"/>
              </a:rPr>
              <a:t>w</a:t>
            </a:r>
            <a:r>
              <a:rPr lang="en-US" altLang="zh-TW" sz="2200" dirty="0" smtClean="0">
                <a:latin typeface="Times New Roman" pitchFamily="18" charset="0"/>
                <a:cs typeface="Times New Roman" pitchFamily="18" charset="0"/>
              </a:rPr>
              <a:t>here melting efficiency is </a:t>
            </a:r>
            <a:endParaRPr lang="en-US" altLang="zh-TW" sz="2200" dirty="0">
              <a:latin typeface="Times New Roman" pitchFamily="18" charset="0"/>
              <a:cs typeface="Times New Roman" pitchFamily="18" charset="0"/>
            </a:endParaRPr>
          </a:p>
        </p:txBody>
      </p:sp>
      <p:pic>
        <p:nvPicPr>
          <p:cNvPr id="118004" name="Picture 2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984" y="1700808"/>
            <a:ext cx="4436688" cy="338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物件 7"/>
          <p:cNvGraphicFramePr>
            <a:graphicFrameLocks noChangeAspect="1"/>
          </p:cNvGraphicFramePr>
          <p:nvPr>
            <p:extLst>
              <p:ext uri="{D42A27DB-BD31-4B8C-83A1-F6EECF244321}">
                <p14:modId xmlns:p14="http://schemas.microsoft.com/office/powerpoint/2010/main" val="153197865"/>
              </p:ext>
            </p:extLst>
          </p:nvPr>
        </p:nvGraphicFramePr>
        <p:xfrm>
          <a:off x="467544" y="5085184"/>
          <a:ext cx="8280920" cy="1038696"/>
        </p:xfrm>
        <a:graphic>
          <a:graphicData uri="http://schemas.openxmlformats.org/presentationml/2006/ole">
            <mc:AlternateContent xmlns:mc="http://schemas.openxmlformats.org/markup-compatibility/2006">
              <mc:Choice xmlns:v="urn:schemas-microsoft-com:vml" Requires="v">
                <p:oleObj spid="_x0000_s118156" name="Equation" r:id="rId9" imgW="4114800" imgH="545760" progId="">
                  <p:embed/>
                </p:oleObj>
              </mc:Choice>
              <mc:Fallback>
                <p:oleObj name="Equation" r:id="rId9" imgW="4114800" imgH="545760" progId="">
                  <p:embed/>
                  <p:pic>
                    <p:nvPicPr>
                      <p:cNvPr id="0" name="Picture 37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5085184"/>
                        <a:ext cx="8280920" cy="1038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238125" y="-17463"/>
            <a:ext cx="8905875" cy="6781801"/>
            <a:chOff x="150" y="0"/>
            <a:chExt cx="5610" cy="4272"/>
          </a:xfrm>
        </p:grpSpPr>
        <p:sp>
          <p:nvSpPr>
            <p:cNvPr id="19474" name="Text Box 3"/>
            <p:cNvSpPr txBox="1">
              <a:spLocks noChangeArrowheads="1"/>
            </p:cNvSpPr>
            <p:nvPr/>
          </p:nvSpPr>
          <p:spPr bwMode="auto">
            <a:xfrm>
              <a:off x="4558" y="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spcBef>
                  <a:spcPct val="50000"/>
                </a:spcBef>
              </a:pPr>
              <a:r>
                <a:rPr lang="en-US" altLang="zh-TW" sz="2000" b="1">
                  <a:latin typeface="Times New Roman" pitchFamily="18" charset="0"/>
                </a:rPr>
                <a:t>NSYSU</a:t>
              </a:r>
            </a:p>
          </p:txBody>
        </p:sp>
        <p:sp>
          <p:nvSpPr>
            <p:cNvPr id="19475" name="Text Box 4"/>
            <p:cNvSpPr txBox="1">
              <a:spLocks noChangeArrowheads="1"/>
            </p:cNvSpPr>
            <p:nvPr/>
          </p:nvSpPr>
          <p:spPr bwMode="auto">
            <a:xfrm>
              <a:off x="3991" y="255"/>
              <a:ext cx="17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algn="ctr" eaLnBrk="1" hangingPunct="1">
                <a:spcBef>
                  <a:spcPct val="50000"/>
                </a:spcBef>
              </a:pPr>
              <a:r>
                <a:rPr kumimoji="0" lang="en-US" altLang="zh-TW" sz="1200" b="1">
                  <a:latin typeface="Times New Roman" pitchFamily="18" charset="0"/>
                </a:rPr>
                <a:t>Mechanical &amp; Micro-Mechanical</a:t>
              </a:r>
              <a:r>
                <a:rPr kumimoji="0" lang="en-US" altLang="zh-TW" sz="1200" b="1">
                  <a:solidFill>
                    <a:schemeClr val="tx1"/>
                  </a:solidFill>
                  <a:latin typeface="Times New Roman" pitchFamily="18" charset="0"/>
                </a:rPr>
                <a:t> </a:t>
              </a:r>
              <a:r>
                <a:rPr kumimoji="0" lang="en-US" altLang="zh-TW" sz="1200" b="1">
                  <a:latin typeface="Times New Roman" pitchFamily="18" charset="0"/>
                </a:rPr>
                <a:t>Engineering</a:t>
              </a:r>
            </a:p>
          </p:txBody>
        </p:sp>
        <p:grpSp>
          <p:nvGrpSpPr>
            <p:cNvPr id="8" name="Group 5"/>
            <p:cNvGrpSpPr>
              <a:grpSpLocks/>
            </p:cNvGrpSpPr>
            <p:nvPr/>
          </p:nvGrpSpPr>
          <p:grpSpPr bwMode="auto">
            <a:xfrm>
              <a:off x="158" y="3748"/>
              <a:ext cx="5557" cy="524"/>
              <a:chOff x="158" y="3748"/>
              <a:chExt cx="5557" cy="524"/>
            </a:xfrm>
          </p:grpSpPr>
          <p:pic>
            <p:nvPicPr>
              <p:cNvPr id="19479" name="Picture 6" descr="未命名 -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 y="3748"/>
                <a:ext cx="7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Line 7"/>
              <p:cNvSpPr>
                <a:spLocks noChangeShapeType="1"/>
              </p:cNvSpPr>
              <p:nvPr/>
            </p:nvSpPr>
            <p:spPr bwMode="auto">
              <a:xfrm>
                <a:off x="158" y="3974"/>
                <a:ext cx="4718"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19481" name="Rectangle 8"/>
              <p:cNvSpPr>
                <a:spLocks noChangeArrowheads="1"/>
              </p:cNvSpPr>
              <p:nvPr/>
            </p:nvSpPr>
            <p:spPr bwMode="auto">
              <a:xfrm>
                <a:off x="158" y="4020"/>
                <a:ext cx="372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1700" b="1" i="1">
                    <a:latin typeface="Times New Roman" pitchFamily="18" charset="0"/>
                  </a:rPr>
                  <a:t>Heat Transfer Lab for Manufacturing and Materials Processing</a:t>
                </a:r>
              </a:p>
            </p:txBody>
          </p:sp>
        </p:grpSp>
        <p:sp>
          <p:nvSpPr>
            <p:cNvPr id="19477" name="Line 9"/>
            <p:cNvSpPr>
              <a:spLocks noChangeShapeType="1"/>
            </p:cNvSpPr>
            <p:nvPr/>
          </p:nvSpPr>
          <p:spPr bwMode="auto">
            <a:xfrm>
              <a:off x="4195" y="255"/>
              <a:ext cx="1316"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wrap="none" lIns="108752" tIns="54376" rIns="108752" bIns="54376" anchor="ctr"/>
            <a:lstStyle/>
            <a:p>
              <a:endParaRPr lang="zh-TW" altLang="en-US"/>
            </a:p>
          </p:txBody>
        </p:sp>
        <p:sp>
          <p:nvSpPr>
            <p:cNvPr id="19478" name="Line 10"/>
            <p:cNvSpPr>
              <a:spLocks noChangeShapeType="1"/>
            </p:cNvSpPr>
            <p:nvPr/>
          </p:nvSpPr>
          <p:spPr bwMode="auto">
            <a:xfrm>
              <a:off x="150" y="543"/>
              <a:ext cx="3811"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9459" name="Rectangle 11"/>
          <p:cNvSpPr>
            <a:spLocks noChangeArrowheads="1"/>
          </p:cNvSpPr>
          <p:nvPr/>
        </p:nvSpPr>
        <p:spPr bwMode="auto">
          <a:xfrm>
            <a:off x="238442" y="180974"/>
            <a:ext cx="6909677"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500"/>
              </a:lnSpc>
            </a:pPr>
            <a:r>
              <a:rPr lang="en-US" altLang="zh-TW" sz="3200" dirty="0" smtClean="0">
                <a:solidFill>
                  <a:srgbClr val="FF0000"/>
                </a:solidFill>
                <a:latin typeface="Times New Roman" pitchFamily="18" charset="0"/>
                <a:ea typeface="標楷體" pitchFamily="65" charset="-120"/>
              </a:rPr>
              <a:t>(continued)</a:t>
            </a:r>
            <a:endParaRPr lang="en-US" altLang="zh-TW" sz="3200" dirty="0">
              <a:solidFill>
                <a:srgbClr val="FF0000"/>
              </a:solidFill>
              <a:latin typeface="Times New Roman" pitchFamily="18" charset="0"/>
              <a:ea typeface="標楷體" pitchFamily="65" charset="-120"/>
            </a:endParaRPr>
          </a:p>
        </p:txBody>
      </p:sp>
      <p:sp>
        <p:nvSpPr>
          <p:cNvPr id="19460"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sp>
        <p:nvSpPr>
          <p:cNvPr id="1946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62"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6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65" name="Rectangle 1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6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68"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7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sp>
        <p:nvSpPr>
          <p:cNvPr id="1947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p>
        </p:txBody>
      </p:sp>
      <p:graphicFrame>
        <p:nvGraphicFramePr>
          <p:cNvPr id="131079" name="Object 7"/>
          <p:cNvGraphicFramePr>
            <a:graphicFrameLocks noChangeAspect="1"/>
          </p:cNvGraphicFramePr>
          <p:nvPr>
            <p:extLst>
              <p:ext uri="{D42A27DB-BD31-4B8C-83A1-F6EECF244321}">
                <p14:modId xmlns:p14="http://schemas.microsoft.com/office/powerpoint/2010/main" val="4163196166"/>
              </p:ext>
            </p:extLst>
          </p:nvPr>
        </p:nvGraphicFramePr>
        <p:xfrm>
          <a:off x="250825" y="1630541"/>
          <a:ext cx="4407370" cy="760300"/>
        </p:xfrm>
        <a:graphic>
          <a:graphicData uri="http://schemas.openxmlformats.org/presentationml/2006/ole">
            <mc:AlternateContent xmlns:mc="http://schemas.openxmlformats.org/markup-compatibility/2006">
              <mc:Choice xmlns:v="urn:schemas-microsoft-com:vml" Requires="v">
                <p:oleObj spid="_x0000_s129324" name="Equation" r:id="rId4" imgW="2108200" imgH="469900" progId="">
                  <p:embed/>
                </p:oleObj>
              </mc:Choice>
              <mc:Fallback>
                <p:oleObj name="Equation" r:id="rId4" imgW="2108200" imgH="469900" progId="">
                  <p:embed/>
                  <p:pic>
                    <p:nvPicPr>
                      <p:cNvPr id="0" name="Picture 2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630541"/>
                        <a:ext cx="4407370" cy="76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609917228"/>
              </p:ext>
            </p:extLst>
          </p:nvPr>
        </p:nvGraphicFramePr>
        <p:xfrm>
          <a:off x="250825" y="2348880"/>
          <a:ext cx="4660478" cy="799224"/>
        </p:xfrm>
        <a:graphic>
          <a:graphicData uri="http://schemas.openxmlformats.org/presentationml/2006/ole">
            <mc:AlternateContent xmlns:mc="http://schemas.openxmlformats.org/markup-compatibility/2006">
              <mc:Choice xmlns:v="urn:schemas-microsoft-com:vml" Requires="v">
                <p:oleObj spid="_x0000_s129325" name="Equation" r:id="rId6" imgW="2120900" imgH="469900" progId="">
                  <p:embed/>
                </p:oleObj>
              </mc:Choice>
              <mc:Fallback>
                <p:oleObj name="Equation" r:id="rId6" imgW="2120900" imgH="469900" progId="">
                  <p:embed/>
                  <p:pic>
                    <p:nvPicPr>
                      <p:cNvPr id="0"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2348880"/>
                        <a:ext cx="4660478" cy="799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矩形 31"/>
          <p:cNvSpPr/>
          <p:nvPr/>
        </p:nvSpPr>
        <p:spPr>
          <a:xfrm>
            <a:off x="323528" y="908720"/>
            <a:ext cx="8236024" cy="707886"/>
          </a:xfrm>
          <a:prstGeom prst="rect">
            <a:avLst/>
          </a:prstGeom>
        </p:spPr>
        <p:txBody>
          <a:bodyPr wrap="square">
            <a:spAutoFit/>
          </a:bodyPr>
          <a:lstStyle/>
          <a:p>
            <a:pPr lvl="0" algn="just"/>
            <a:r>
              <a:rPr lang="en-US" altLang="zh-TW" sz="2000" dirty="0" smtClean="0">
                <a:solidFill>
                  <a:srgbClr val="FFFFFF"/>
                </a:solidFill>
                <a:latin typeface="Times New Roman" pitchFamily="18" charset="0"/>
                <a:cs typeface="Times New Roman" pitchFamily="18" charset="0"/>
              </a:rPr>
              <a:t>Average pitch of humping or spiking for alloys in the absence and presence of volatile elements are, respectively,</a:t>
            </a:r>
            <a:endParaRPr lang="zh-TW" altLang="en-US" sz="2000" dirty="0">
              <a:solidFill>
                <a:srgbClr val="FFFFFF"/>
              </a:solidFill>
              <a:latin typeface="Times New Roman" pitchFamily="18" charset="0"/>
              <a:cs typeface="Times New Roman" pitchFamily="18" charset="0"/>
            </a:endParaRPr>
          </a:p>
        </p:txBody>
      </p:sp>
      <p:pic>
        <p:nvPicPr>
          <p:cNvPr id="129193" name="Picture 1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3303761"/>
            <a:ext cx="3573288" cy="28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194" name="Picture 1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8024" y="3284984"/>
            <a:ext cx="3600952" cy="288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物件 1"/>
          <p:cNvGraphicFramePr>
            <a:graphicFrameLocks noChangeAspect="1"/>
          </p:cNvGraphicFramePr>
          <p:nvPr>
            <p:extLst>
              <p:ext uri="{D42A27DB-BD31-4B8C-83A1-F6EECF244321}">
                <p14:modId xmlns:p14="http://schemas.microsoft.com/office/powerpoint/2010/main" val="753359701"/>
              </p:ext>
            </p:extLst>
          </p:nvPr>
        </p:nvGraphicFramePr>
        <p:xfrm>
          <a:off x="5076056" y="1412776"/>
          <a:ext cx="3725863" cy="1673225"/>
        </p:xfrm>
        <a:graphic>
          <a:graphicData uri="http://schemas.openxmlformats.org/presentationml/2006/ole">
            <mc:AlternateContent xmlns:mc="http://schemas.openxmlformats.org/markup-compatibility/2006">
              <mc:Choice xmlns:v="urn:schemas-microsoft-com:vml" Requires="v">
                <p:oleObj spid="_x0000_s129326" name="Equation" r:id="rId10" imgW="3187440" imgH="1574640" progId="">
                  <p:embed/>
                </p:oleObj>
              </mc:Choice>
              <mc:Fallback>
                <p:oleObj name="Equation" r:id="rId10" imgW="3187440" imgH="1574640" progId="">
                  <p:embed/>
                  <p:pic>
                    <p:nvPicPr>
                      <p:cNvPr id="0" name="Picture 2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056" y="1412776"/>
                        <a:ext cx="3725863" cy="167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441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bg1"/>
            </a:solidFill>
            <a:effectLst/>
            <a:latin typeface="Arial"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6563</TotalTime>
  <Words>1209</Words>
  <Application>Microsoft Office PowerPoint</Application>
  <PresentationFormat>On-screen Show (4:3)</PresentationFormat>
  <Paragraphs>139</Paragraphs>
  <Slides>23</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29" baseType="lpstr">
      <vt:lpstr>預設簡報設計</vt:lpstr>
      <vt:lpstr>1_預設簡報設計</vt:lpstr>
      <vt:lpstr>2_預設簡報設計</vt:lpstr>
      <vt:lpstr>3_預設簡報設計</vt:lpstr>
      <vt:lpstr>4_預設簡報設計</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Pore formation</vt:lpstr>
      <vt:lpstr>PowerPoint Presentation</vt:lpstr>
      <vt:lpstr>Bubbles trapped in solid at different times or locations near the location of 1 cm (a) 0, (b) 5, (c) 20, (d) 60, (e) 120, (f) 150, (g) 180, and (h) 206 s during the freezing of water containing oxygen gas content of 0.0041 g/100 g and temperature of the constant temperature sink of -250C (Wei et al. 2004, JCG).</vt:lpstr>
      <vt:lpstr>Bubbles trapped in solid at different times or locations near a location of 1 cm (a) 0 s,(b) 450 s, (c) 540 s, (d) 810 s, (e) 900 s, (f) 1170 s, (9) 1350 s, (h) 1440 s during the freezing of water containing oxygen gas content of  0.0037 g/100 g and temperature  of -250C of the constant temperature sink (Wei et al. 2004).</vt:lpstr>
      <vt:lpstr>PowerPoint Presentation</vt:lpstr>
      <vt:lpstr>(continued)</vt:lpstr>
      <vt:lpstr>(continued)</vt:lpstr>
      <vt:lpstr>(continued)</vt:lpstr>
      <vt:lpstr>PowerPoint Presentation</vt:lpstr>
      <vt:lpstr>Pore formation due to liquid entrapment </vt:lpstr>
      <vt:lpstr>(continued)</vt:lpstr>
      <vt:lpstr>Conclusions</vt:lpstr>
      <vt:lpstr>Journal of Laser Optics &amp; Photonics </vt:lpstr>
      <vt:lpstr>Journal of Laser Optics &amp; Photonics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kk</dc:creator>
  <cp:lastModifiedBy>nanda</cp:lastModifiedBy>
  <cp:revision>1205</cp:revision>
  <cp:lastPrinted>2013-10-03T03:13:46Z</cp:lastPrinted>
  <dcterms:created xsi:type="dcterms:W3CDTF">2006-09-28T12:37:09Z</dcterms:created>
  <dcterms:modified xsi:type="dcterms:W3CDTF">2015-10-14T08:49:12Z</dcterms:modified>
</cp:coreProperties>
</file>