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381" r:id="rId2"/>
    <p:sldId id="382" r:id="rId3"/>
    <p:sldId id="365" r:id="rId4"/>
    <p:sldId id="257" r:id="rId5"/>
    <p:sldId id="366" r:id="rId6"/>
    <p:sldId id="367" r:id="rId7"/>
    <p:sldId id="368" r:id="rId8"/>
    <p:sldId id="369" r:id="rId9"/>
    <p:sldId id="370" r:id="rId10"/>
    <p:sldId id="371" r:id="rId11"/>
    <p:sldId id="372" r:id="rId12"/>
    <p:sldId id="373" r:id="rId13"/>
    <p:sldId id="375" r:id="rId14"/>
    <p:sldId id="376" r:id="rId15"/>
    <p:sldId id="377" r:id="rId16"/>
    <p:sldId id="379" r:id="rId17"/>
    <p:sldId id="378" r:id="rId18"/>
    <p:sldId id="380" r:id="rId19"/>
    <p:sldId id="302" r:id="rId20"/>
    <p:sldId id="313" r:id="rId21"/>
    <p:sldId id="338" r:id="rId22"/>
    <p:sldId id="339" r:id="rId23"/>
    <p:sldId id="352" r:id="rId24"/>
    <p:sldId id="385" r:id="rId25"/>
    <p:sldId id="383" r:id="rId26"/>
    <p:sldId id="384" r:id="rId27"/>
  </p:sldIdLst>
  <p:sldSz cx="9144000" cy="6858000" type="screen4x3"/>
  <p:notesSz cx="9296400" cy="70104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a:srgbClr val="990000"/>
    <a:srgbClr val="CC3300"/>
    <a:srgbClr val="4D4D4D"/>
    <a:srgbClr val="96969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4632" autoAdjust="0"/>
  </p:normalViewPr>
  <p:slideViewPr>
    <p:cSldViewPr>
      <p:cViewPr>
        <p:scale>
          <a:sx n="77" d="100"/>
          <a:sy n="77" d="100"/>
        </p:scale>
        <p:origin x="-111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5265738" y="0"/>
            <a:ext cx="4029075" cy="350838"/>
          </a:xfrm>
          <a:prstGeom prst="rect">
            <a:avLst/>
          </a:prstGeom>
        </p:spPr>
        <p:txBody>
          <a:bodyPr vert="horz" wrap="square" lIns="93164" tIns="46582" rIns="93164" bIns="46582" numCol="1" anchor="t" anchorCtr="0" compatLnSpc="1">
            <a:prstTxWarp prst="textNoShape">
              <a:avLst/>
            </a:prstTxWarp>
          </a:bodyPr>
          <a:lstStyle>
            <a:lvl1pPr algn="r">
              <a:defRPr sz="1200"/>
            </a:lvl1pPr>
          </a:lstStyle>
          <a:p>
            <a:pPr>
              <a:defRPr/>
            </a:pPr>
            <a:fld id="{08741831-F80C-4B66-8779-F7AA605A13FA}" type="datetimeFigureOut">
              <a:rPr lang="en-US"/>
              <a:pPr>
                <a:defRPr/>
              </a:pPr>
              <a:t>9/6/2014</a:t>
            </a:fld>
            <a:endParaRPr lang="en-US"/>
          </a:p>
        </p:txBody>
      </p:sp>
      <p:sp>
        <p:nvSpPr>
          <p:cNvPr id="4" name="Footer Placeholder 3"/>
          <p:cNvSpPr>
            <a:spLocks noGrp="1"/>
          </p:cNvSpPr>
          <p:nvPr>
            <p:ph type="ftr" sz="quarter" idx="2"/>
          </p:nvPr>
        </p:nvSpPr>
        <p:spPr>
          <a:xfrm>
            <a:off x="0" y="6657975"/>
            <a:ext cx="4029075" cy="350838"/>
          </a:xfrm>
          <a:prstGeom prst="rect">
            <a:avLst/>
          </a:prstGeom>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5265738" y="6657975"/>
            <a:ext cx="4029075" cy="350838"/>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pPr>
              <a:defRPr/>
            </a:pPr>
            <a:fld id="{C6BA6F14-ACBA-4B4D-ADC2-FF354692A614}" type="slidenum">
              <a:rPr lang="en-US"/>
              <a:pPr>
                <a:defRPr/>
              </a:pPr>
              <a:t>‹#›</a:t>
            </a:fld>
            <a:endParaRPr lang="en-US"/>
          </a:p>
        </p:txBody>
      </p:sp>
    </p:spTree>
    <p:extLst>
      <p:ext uri="{BB962C8B-B14F-4D97-AF65-F5344CB8AC3E}">
        <p14:creationId xmlns:p14="http://schemas.microsoft.com/office/powerpoint/2010/main" val="4038503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wrap="square" lIns="93164" tIns="46582" rIns="93164" bIns="46582"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5265738" y="0"/>
            <a:ext cx="4029075" cy="350838"/>
          </a:xfrm>
          <a:prstGeom prst="rect">
            <a:avLst/>
          </a:prstGeom>
        </p:spPr>
        <p:txBody>
          <a:bodyPr vert="horz" wrap="square" lIns="93164" tIns="46582" rIns="93164" bIns="46582" numCol="1" anchor="t" anchorCtr="0" compatLnSpc="1">
            <a:prstTxWarp prst="textNoShape">
              <a:avLst/>
            </a:prstTxWarp>
          </a:bodyPr>
          <a:lstStyle>
            <a:lvl1pPr algn="r">
              <a:defRPr sz="1200"/>
            </a:lvl1pPr>
          </a:lstStyle>
          <a:p>
            <a:pPr>
              <a:defRPr/>
            </a:pPr>
            <a:fld id="{0248EC8B-A182-452B-9FED-7B12B217DED5}" type="datetimeFigureOut">
              <a:rPr lang="en-US"/>
              <a:pPr>
                <a:defRPr/>
              </a:pPr>
              <a:t>9/6/2014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64" tIns="46582" rIns="93164" bIns="46582" rtlCol="0" anchor="ctr"/>
          <a:lstStyle/>
          <a:p>
            <a:pPr lvl="0"/>
            <a:endParaRPr lang="en-US" noProof="0"/>
          </a:p>
        </p:txBody>
      </p:sp>
      <p:sp>
        <p:nvSpPr>
          <p:cNvPr id="5" name="Notes Placeholder 4"/>
          <p:cNvSpPr>
            <a:spLocks noGrp="1"/>
          </p:cNvSpPr>
          <p:nvPr>
            <p:ph type="body" sz="quarter" idx="3"/>
          </p:nvPr>
        </p:nvSpPr>
        <p:spPr>
          <a:xfrm>
            <a:off x="930275" y="3330575"/>
            <a:ext cx="7435850" cy="3154363"/>
          </a:xfrm>
          <a:prstGeom prst="rect">
            <a:avLst/>
          </a:prstGeom>
        </p:spPr>
        <p:txBody>
          <a:bodyPr vert="horz" lIns="93164" tIns="46582" rIns="93164" bIns="4658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7975"/>
            <a:ext cx="4029075" cy="350838"/>
          </a:xfrm>
          <a:prstGeom prst="rect">
            <a:avLst/>
          </a:prstGeom>
        </p:spPr>
        <p:txBody>
          <a:bodyPr vert="horz" wrap="square" lIns="93164" tIns="46582" rIns="93164" bIns="46582"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5265738" y="6657975"/>
            <a:ext cx="4029075" cy="350838"/>
          </a:xfrm>
          <a:prstGeom prst="rect">
            <a:avLst/>
          </a:prstGeom>
        </p:spPr>
        <p:txBody>
          <a:bodyPr vert="horz" wrap="square" lIns="93164" tIns="46582" rIns="93164" bIns="46582" numCol="1" anchor="b" anchorCtr="0" compatLnSpc="1">
            <a:prstTxWarp prst="textNoShape">
              <a:avLst/>
            </a:prstTxWarp>
          </a:bodyPr>
          <a:lstStyle>
            <a:lvl1pPr algn="r">
              <a:defRPr sz="1200"/>
            </a:lvl1pPr>
          </a:lstStyle>
          <a:p>
            <a:pPr>
              <a:defRPr/>
            </a:pPr>
            <a:fld id="{1811C498-DE81-404D-81B1-C1F112440CE5}" type="slidenum">
              <a:rPr lang="en-US"/>
              <a:pPr>
                <a:defRPr/>
              </a:pPr>
              <a:t>‹#›</a:t>
            </a:fld>
            <a:endParaRPr lang="en-US"/>
          </a:p>
        </p:txBody>
      </p:sp>
    </p:spTree>
    <p:extLst>
      <p:ext uri="{BB962C8B-B14F-4D97-AF65-F5344CB8AC3E}">
        <p14:creationId xmlns:p14="http://schemas.microsoft.com/office/powerpoint/2010/main" val="179245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413EEA4-9552-4BD5-94EE-0D8F90ECD1E0}" type="slidenum">
              <a:rPr lang="en-US" altLang="en-US" smtClean="0"/>
              <a:pPr eaLnBrk="1" hangingPunct="1"/>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8A38227-BCA1-4823-8A9F-EC05376C859F}" type="slidenum">
              <a:rPr lang="en-US" altLang="en-US" smtClean="0"/>
              <a:pPr eaLnBrk="1" hangingPunct="1"/>
              <a:t>12</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538A76A-FC12-4D55-A186-4B1696F92B98}" type="slidenum">
              <a:rPr lang="en-US" altLang="en-US" smtClean="0"/>
              <a:pPr eaLnBrk="1" hangingPunct="1"/>
              <a:t>13</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4FA09B2-3229-48C9-B826-0C6F9532726D}" type="slidenum">
              <a:rPr lang="en-US" altLang="en-US" smtClean="0"/>
              <a:pPr eaLnBrk="1" hangingPunct="1"/>
              <a:t>14</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1A31B63-C91C-48E8-A01A-9ACC2998A273}" type="slidenum">
              <a:rPr lang="en-US" altLang="en-US" smtClean="0"/>
              <a:pPr eaLnBrk="1" hangingPunct="1"/>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9DD6EF7-15FD-437F-BB82-B124E5BD2DB6}" type="slidenum">
              <a:rPr lang="en-US" altLang="en-US" smtClean="0"/>
              <a:pPr eaLnBrk="1" hangingPunct="1"/>
              <a:t>16</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6D1E536-1268-4CEE-B278-1032C9384AFD}" type="slidenum">
              <a:rPr lang="en-US" altLang="en-US" smtClean="0"/>
              <a:pPr eaLnBrk="1" hangingPunct="1"/>
              <a:t>17</a:t>
            </a:fld>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5A347F8-2DB1-4EF2-A827-4BA49482F818}" type="slidenum">
              <a:rPr lang="en-US" altLang="en-US" smtClean="0"/>
              <a:pPr eaLnBrk="1" hangingPunct="1"/>
              <a:t>18</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1239838" y="3330575"/>
            <a:ext cx="6816725" cy="315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2895600" y="527050"/>
            <a:ext cx="35052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1239838" y="3330575"/>
            <a:ext cx="6816725" cy="315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C017157B-7FF2-493C-93BA-F24F67DAC6F0}" type="slidenum">
              <a:rPr lang="en-US" altLang="en-US" smtClean="0"/>
              <a:pPr eaLnBrk="1" hangingPunct="1"/>
              <a:t>4</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F96BB8C-0B43-4C0A-ACD3-A66146ECA055}" type="slidenum">
              <a:rPr lang="en-US" altLang="en-US" smtClean="0"/>
              <a:pPr eaLnBrk="1" hangingPunct="1"/>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EE1BDDE-53A5-44A0-8C20-558BF26087B3}" type="slidenum">
              <a:rPr lang="en-US" altLang="en-US" smtClean="0"/>
              <a:pPr eaLnBrk="1" hangingPunct="1"/>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1CC6A9AF-949C-4EEC-86D7-280C674A8489}" type="slidenum">
              <a:rPr lang="en-US" altLang="en-US" smtClean="0"/>
              <a:pPr eaLnBrk="1" hangingPunct="1"/>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41DCDCD-1AF1-4ECC-A348-A0FE7BE733D7}" type="slidenum">
              <a:rPr lang="en-US" altLang="en-US" smtClean="0"/>
              <a:pPr eaLnBrk="1" hangingPunct="1"/>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4F852A7-D983-41B8-B815-65E704DD0081}" type="slidenum">
              <a:rPr lang="en-US" altLang="en-US" smtClean="0"/>
              <a:pPr eaLnBrk="1" hangingPunct="1"/>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78DF8F1-906C-43FA-9E9E-00146AE169AE}" type="slidenum">
              <a:rPr lang="en-US" altLang="en-US" smtClean="0"/>
              <a:pPr eaLnBrk="1" hangingPunct="1"/>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宋体" pitchFamily="2" charset="-122"/>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C6E1C92-160D-4971-A70C-A2BEB4CCBFFE}" type="slidenum">
              <a:rPr lang="en-US" altLang="en-US" smtClean="0"/>
              <a:pPr eaLnBrk="1" hangingPunct="1"/>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77867" name="Rectangle 11"/>
          <p:cNvSpPr>
            <a:spLocks noGrp="1" noChangeArrowheads="1"/>
          </p:cNvSpPr>
          <p:nvPr>
            <p:ph type="ctrTitle"/>
          </p:nvPr>
        </p:nvSpPr>
        <p:spPr>
          <a:xfrm>
            <a:off x="2057400" y="1143000"/>
            <a:ext cx="6629400" cy="2209800"/>
          </a:xfrm>
        </p:spPr>
        <p:txBody>
          <a:bodyPr/>
          <a:lstStyle>
            <a:lvl1pPr>
              <a:defRPr sz="4800"/>
            </a:lvl1pPr>
          </a:lstStyle>
          <a:p>
            <a:r>
              <a:rPr lang="en-US" altLang="zh-CN" smtClean="0"/>
              <a:t>Click to edit Master title style</a:t>
            </a:r>
            <a:endParaRPr lang="en-US" altLang="zh-CN"/>
          </a:p>
        </p:txBody>
      </p:sp>
      <p:sp>
        <p:nvSpPr>
          <p:cNvPr id="377868"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ltLang="zh-CN" smtClean="0"/>
              <a:t>Click to edit Master subtitle style</a:t>
            </a:r>
            <a:endParaRPr lang="en-US" altLang="zh-CN"/>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ltLang="zh-CN"/>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ltLang="zh-CN"/>
          </a:p>
        </p:txBody>
      </p:sp>
      <p:sp>
        <p:nvSpPr>
          <p:cNvPr id="15" name="Rectangle 15"/>
          <p:cNvSpPr>
            <a:spLocks noGrp="1" noChangeArrowheads="1"/>
          </p:cNvSpPr>
          <p:nvPr>
            <p:ph type="sldNum" sz="quarter" idx="12"/>
          </p:nvPr>
        </p:nvSpPr>
        <p:spPr/>
        <p:txBody>
          <a:bodyPr/>
          <a:lstStyle>
            <a:lvl1pPr>
              <a:defRPr/>
            </a:lvl1pPr>
          </a:lstStyle>
          <a:p>
            <a:pPr>
              <a:defRPr/>
            </a:pPr>
            <a:fld id="{DE69013F-BDC9-4CA4-93D9-6544E1728346}" type="slidenum">
              <a:rPr lang="en-US" altLang="zh-CN"/>
              <a:pPr>
                <a:defRPr/>
              </a:pPr>
              <a:t>‹#›</a:t>
            </a:fld>
            <a:endParaRPr lang="en-US" altLang="zh-CN"/>
          </a:p>
        </p:txBody>
      </p:sp>
    </p:spTree>
    <p:extLst>
      <p:ext uri="{BB962C8B-B14F-4D97-AF65-F5344CB8AC3E}">
        <p14:creationId xmlns:p14="http://schemas.microsoft.com/office/powerpoint/2010/main" val="96421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a:ln/>
        </p:spPr>
        <p:txBody>
          <a:bodyPr/>
          <a:lstStyle>
            <a:lvl1pPr>
              <a:defRPr/>
            </a:lvl1pPr>
          </a:lstStyle>
          <a:p>
            <a:pPr>
              <a:defRPr/>
            </a:pPr>
            <a:fld id="{34C407F3-BCB0-4C02-A58F-395E043CC672}" type="slidenum">
              <a:rPr lang="en-US" altLang="zh-CN"/>
              <a:pPr>
                <a:defRPr/>
              </a:pPr>
              <a:t>‹#›</a:t>
            </a:fld>
            <a:endParaRPr lang="en-US" altLang="zh-CN"/>
          </a:p>
        </p:txBody>
      </p:sp>
    </p:spTree>
    <p:extLst>
      <p:ext uri="{BB962C8B-B14F-4D97-AF65-F5344CB8AC3E}">
        <p14:creationId xmlns:p14="http://schemas.microsoft.com/office/powerpoint/2010/main" val="73447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77813"/>
            <a:ext cx="5688623"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a:ln/>
        </p:spPr>
        <p:txBody>
          <a:bodyPr/>
          <a:lstStyle>
            <a:lvl1pPr>
              <a:defRPr/>
            </a:lvl1pPr>
          </a:lstStyle>
          <a:p>
            <a:pPr>
              <a:defRPr/>
            </a:pPr>
            <a:fld id="{79677A3D-BF79-4E88-8ED4-58D3A64312A7}" type="slidenum">
              <a:rPr lang="en-US" altLang="zh-CN"/>
              <a:pPr>
                <a:defRPr/>
              </a:pPr>
              <a:t>‹#›</a:t>
            </a:fld>
            <a:endParaRPr lang="en-US" altLang="zh-CN"/>
          </a:p>
        </p:txBody>
      </p:sp>
    </p:spTree>
    <p:extLst>
      <p:ext uri="{BB962C8B-B14F-4D97-AF65-F5344CB8AC3E}">
        <p14:creationId xmlns:p14="http://schemas.microsoft.com/office/powerpoint/2010/main" val="276462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a:ln/>
        </p:spPr>
        <p:txBody>
          <a:bodyPr/>
          <a:lstStyle>
            <a:lvl1pPr>
              <a:defRPr/>
            </a:lvl1pPr>
          </a:lstStyle>
          <a:p>
            <a:pPr>
              <a:defRPr/>
            </a:pPr>
            <a:fld id="{B94394E6-A273-4CE1-BC92-A7E34DF2B7E0}" type="slidenum">
              <a:rPr lang="en-US" altLang="zh-CN"/>
              <a:pPr>
                <a:defRPr/>
              </a:pPr>
              <a:t>‹#›</a:t>
            </a:fld>
            <a:endParaRPr lang="en-US" altLang="zh-CN"/>
          </a:p>
        </p:txBody>
      </p:sp>
    </p:spTree>
    <p:extLst>
      <p:ext uri="{BB962C8B-B14F-4D97-AF65-F5344CB8AC3E}">
        <p14:creationId xmlns:p14="http://schemas.microsoft.com/office/powerpoint/2010/main" val="173463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a:ln/>
        </p:spPr>
        <p:txBody>
          <a:bodyPr/>
          <a:lstStyle>
            <a:lvl1pPr>
              <a:defRPr/>
            </a:lvl1pPr>
          </a:lstStyle>
          <a:p>
            <a:pPr>
              <a:defRPr/>
            </a:pPr>
            <a:fld id="{FB445928-0419-420D-B277-CA3B83E71F0F}" type="slidenum">
              <a:rPr lang="en-US" altLang="zh-CN"/>
              <a:pPr>
                <a:defRPr/>
              </a:pPr>
              <a:t>‹#›</a:t>
            </a:fld>
            <a:endParaRPr lang="en-US" altLang="zh-CN"/>
          </a:p>
        </p:txBody>
      </p:sp>
    </p:spTree>
    <p:extLst>
      <p:ext uri="{BB962C8B-B14F-4D97-AF65-F5344CB8AC3E}">
        <p14:creationId xmlns:p14="http://schemas.microsoft.com/office/powerpoint/2010/main" val="99715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38158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0938" y="1600201"/>
            <a:ext cx="381586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ln/>
        </p:spPr>
        <p:txBody>
          <a:bodyPr/>
          <a:lstStyle>
            <a:lvl1pPr>
              <a:defRPr/>
            </a:lvl1pPr>
          </a:lstStyle>
          <a:p>
            <a:pPr>
              <a:defRPr/>
            </a:pPr>
            <a:fld id="{E9C0CB36-E783-4D4B-8DB3-D2CC812597C5}" type="slidenum">
              <a:rPr lang="en-US" altLang="zh-CN"/>
              <a:pPr>
                <a:defRPr/>
              </a:pPr>
              <a:t>‹#›</a:t>
            </a:fld>
            <a:endParaRPr lang="en-US" altLang="zh-CN"/>
          </a:p>
        </p:txBody>
      </p:sp>
    </p:spTree>
    <p:extLst>
      <p:ext uri="{BB962C8B-B14F-4D97-AF65-F5344CB8AC3E}">
        <p14:creationId xmlns:p14="http://schemas.microsoft.com/office/powerpoint/2010/main" val="152806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1"/>
          <p:cNvSpPr>
            <a:spLocks noGrp="1" noChangeArrowheads="1"/>
          </p:cNvSpPr>
          <p:nvPr>
            <p:ph type="sldNum" sz="quarter" idx="12"/>
          </p:nvPr>
        </p:nvSpPr>
        <p:spPr>
          <a:ln/>
        </p:spPr>
        <p:txBody>
          <a:bodyPr/>
          <a:lstStyle>
            <a:lvl1pPr>
              <a:defRPr/>
            </a:lvl1pPr>
          </a:lstStyle>
          <a:p>
            <a:pPr>
              <a:defRPr/>
            </a:pPr>
            <a:fld id="{2DCC65EF-F193-47D0-BD1B-B5C8D7521BC2}" type="slidenum">
              <a:rPr lang="en-US" altLang="zh-CN"/>
              <a:pPr>
                <a:defRPr/>
              </a:pPr>
              <a:t>‹#›</a:t>
            </a:fld>
            <a:endParaRPr lang="en-US" altLang="zh-CN"/>
          </a:p>
        </p:txBody>
      </p:sp>
    </p:spTree>
    <p:extLst>
      <p:ext uri="{BB962C8B-B14F-4D97-AF65-F5344CB8AC3E}">
        <p14:creationId xmlns:p14="http://schemas.microsoft.com/office/powerpoint/2010/main" val="118128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ln/>
        </p:spPr>
        <p:txBody>
          <a:bodyPr/>
          <a:lstStyle>
            <a:lvl1pPr>
              <a:defRPr/>
            </a:lvl1pPr>
          </a:lstStyle>
          <a:p>
            <a:pPr>
              <a:defRPr/>
            </a:pPr>
            <a:fld id="{8A499D82-0595-4797-B56E-4CDBEC419379}" type="slidenum">
              <a:rPr lang="en-US" altLang="zh-CN"/>
              <a:pPr>
                <a:defRPr/>
              </a:pPr>
              <a:t>‹#›</a:t>
            </a:fld>
            <a:endParaRPr lang="en-US" altLang="zh-CN"/>
          </a:p>
        </p:txBody>
      </p:sp>
    </p:spTree>
    <p:extLst>
      <p:ext uri="{BB962C8B-B14F-4D97-AF65-F5344CB8AC3E}">
        <p14:creationId xmlns:p14="http://schemas.microsoft.com/office/powerpoint/2010/main" val="155251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a:ln/>
        </p:spPr>
        <p:txBody>
          <a:bodyPr/>
          <a:lstStyle>
            <a:lvl1pPr>
              <a:defRPr/>
            </a:lvl1pPr>
          </a:lstStyle>
          <a:p>
            <a:pPr>
              <a:defRPr/>
            </a:pPr>
            <a:fld id="{ADCA0DB5-EC36-44A7-A85E-91AEA226DDA4}" type="slidenum">
              <a:rPr lang="en-US" altLang="zh-CN"/>
              <a:pPr>
                <a:defRPr/>
              </a:pPr>
              <a:t>‹#›</a:t>
            </a:fld>
            <a:endParaRPr lang="en-US" altLang="zh-CN"/>
          </a:p>
        </p:txBody>
      </p:sp>
    </p:spTree>
    <p:extLst>
      <p:ext uri="{BB962C8B-B14F-4D97-AF65-F5344CB8AC3E}">
        <p14:creationId xmlns:p14="http://schemas.microsoft.com/office/powerpoint/2010/main" val="190920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ln/>
        </p:spPr>
        <p:txBody>
          <a:bodyPr/>
          <a:lstStyle>
            <a:lvl1pPr>
              <a:defRPr/>
            </a:lvl1pPr>
          </a:lstStyle>
          <a:p>
            <a:pPr>
              <a:defRPr/>
            </a:pPr>
            <a:fld id="{A66DAC44-A418-4D0B-996A-71417AAA7902}" type="slidenum">
              <a:rPr lang="en-US" altLang="zh-CN"/>
              <a:pPr>
                <a:defRPr/>
              </a:pPr>
              <a:t>‹#›</a:t>
            </a:fld>
            <a:endParaRPr lang="en-US" altLang="zh-CN"/>
          </a:p>
        </p:txBody>
      </p:sp>
    </p:spTree>
    <p:extLst>
      <p:ext uri="{BB962C8B-B14F-4D97-AF65-F5344CB8AC3E}">
        <p14:creationId xmlns:p14="http://schemas.microsoft.com/office/powerpoint/2010/main" val="224437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ln/>
        </p:spPr>
        <p:txBody>
          <a:bodyPr/>
          <a:lstStyle>
            <a:lvl1pPr>
              <a:defRPr/>
            </a:lvl1pPr>
          </a:lstStyle>
          <a:p>
            <a:pPr>
              <a:defRPr/>
            </a:pPr>
            <a:fld id="{B641CD73-6DCA-460F-BAB3-768F8B44B9B3}" type="slidenum">
              <a:rPr lang="en-US" altLang="zh-CN"/>
              <a:pPr>
                <a:defRPr/>
              </a:pPr>
              <a:t>‹#›</a:t>
            </a:fld>
            <a:endParaRPr lang="en-US" altLang="zh-CN"/>
          </a:p>
        </p:txBody>
      </p:sp>
    </p:spTree>
    <p:extLst>
      <p:ext uri="{BB962C8B-B14F-4D97-AF65-F5344CB8AC3E}">
        <p14:creationId xmlns:p14="http://schemas.microsoft.com/office/powerpoint/2010/main" val="102971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4"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grpSp>
          <p:nvGrpSpPr>
            <p:cNvPr id="1035" name="Group 4"/>
            <p:cNvGrpSpPr>
              <a:grpSpLocks/>
            </p:cNvGrpSpPr>
            <p:nvPr/>
          </p:nvGrpSpPr>
          <p:grpSpPr bwMode="auto">
            <a:xfrm>
              <a:off x="240" y="893"/>
              <a:ext cx="5232" cy="115"/>
              <a:chOff x="240" y="893"/>
              <a:chExt cx="5232" cy="115"/>
            </a:xfrm>
          </p:grpSpPr>
          <p:sp>
            <p:nvSpPr>
              <p:cNvPr id="1036"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en-US" sz="2400">
                  <a:latin typeface="Times New Roman" pitchFamily="18" charset="0"/>
                </a:endParaRPr>
              </a:p>
            </p:txBody>
          </p:sp>
          <p:sp>
            <p:nvSpPr>
              <p:cNvPr id="1037"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76841"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zh-CN"/>
          </a:p>
        </p:txBody>
      </p:sp>
      <p:sp>
        <p:nvSpPr>
          <p:cNvPr id="376842"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ltLang="zh-CN"/>
          </a:p>
        </p:txBody>
      </p:sp>
      <p:sp>
        <p:nvSpPr>
          <p:cNvPr id="376843"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270A8777-340A-47AD-9EE3-DDBFD43CF85E}" type="slidenum">
              <a:rPr lang="en-US" altLang="zh-CN"/>
              <a:pPr>
                <a:defRPr/>
              </a:pPr>
              <a:t>‹#›</a:t>
            </a:fld>
            <a:endParaRPr lang="en-US" altLang="zh-CN"/>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 name="Text Box 13"/>
          <p:cNvSpPr txBox="1">
            <a:spLocks noChangeArrowheads="1"/>
          </p:cNvSpPr>
          <p:nvPr/>
        </p:nvSpPr>
        <p:spPr bwMode="auto">
          <a:xfrm>
            <a:off x="5257800" y="6248400"/>
            <a:ext cx="3163888" cy="246063"/>
          </a:xfrm>
          <a:prstGeom prst="rect">
            <a:avLst/>
          </a:prstGeom>
          <a:noFill/>
          <a:ln>
            <a:noFill/>
          </a:ln>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defRPr/>
            </a:pPr>
            <a:r>
              <a:rPr lang="en-US" altLang="zh-CN" sz="1000" b="1" smtClean="0">
                <a:solidFill>
                  <a:srgbClr val="FF5050"/>
                </a:solidFill>
              </a:rPr>
              <a:t>University of Utah  </a:t>
            </a:r>
            <a:r>
              <a:rPr lang="en-US" altLang="zh-CN" sz="1000" b="1" smtClean="0">
                <a:solidFill>
                  <a:srgbClr val="FF5050"/>
                </a:solidFill>
                <a:sym typeface="Symbol" pitchFamily="18" charset="2"/>
              </a:rPr>
              <a:t>  </a:t>
            </a:r>
            <a:r>
              <a:rPr lang="en-US" altLang="zh-CN" sz="1000" b="1" smtClean="0">
                <a:solidFill>
                  <a:srgbClr val="FF5050"/>
                </a:solidFill>
              </a:rPr>
              <a:t>Metallurgical Engineering  </a:t>
            </a:r>
            <a:r>
              <a:rPr lang="en-US" altLang="zh-CN" sz="1000" b="1" smtClean="0">
                <a:solidFill>
                  <a:srgbClr val="FF5050"/>
                </a:solidFill>
                <a:sym typeface="Symbol" pitchFamily="18" charset="2"/>
              </a:rPr>
              <a:t></a:t>
            </a:r>
            <a:endParaRPr lang="en-US" altLang="zh-CN" sz="1000" b="1" smtClean="0">
              <a:solidFill>
                <a:srgbClr val="FF5050"/>
              </a:solidFill>
            </a:endParaRPr>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eaLnBrk="1" fontAlgn="base" hangingPunct="1">
        <a:spcBef>
          <a:spcPct val="0"/>
        </a:spcBef>
        <a:spcAft>
          <a:spcPct val="0"/>
        </a:spcAft>
        <a:defRPr sz="4200">
          <a:solidFill>
            <a:schemeClr val="tx2"/>
          </a:solidFill>
          <a:latin typeface="Times New Roman" pitchFamily="18" charset="0"/>
        </a:defRPr>
      </a:lvl6pPr>
      <a:lvl7pPr marL="914400" algn="l" rtl="0" eaLnBrk="1" fontAlgn="base" hangingPunct="1">
        <a:spcBef>
          <a:spcPct val="0"/>
        </a:spcBef>
        <a:spcAft>
          <a:spcPct val="0"/>
        </a:spcAft>
        <a:defRPr sz="4200">
          <a:solidFill>
            <a:schemeClr val="tx2"/>
          </a:solidFill>
          <a:latin typeface="Times New Roman" pitchFamily="18" charset="0"/>
        </a:defRPr>
      </a:lvl7pPr>
      <a:lvl8pPr marL="1371600" algn="l" rtl="0" eaLnBrk="1" fontAlgn="base" hangingPunct="1">
        <a:spcBef>
          <a:spcPct val="0"/>
        </a:spcBef>
        <a:spcAft>
          <a:spcPct val="0"/>
        </a:spcAft>
        <a:defRPr sz="4200">
          <a:solidFill>
            <a:schemeClr val="tx2"/>
          </a:solidFill>
          <a:latin typeface="Times New Roman" pitchFamily="18" charset="0"/>
        </a:defRPr>
      </a:lvl8pPr>
      <a:lvl9pPr marL="1828800" algn="l" rtl="0" eaLnBrk="1" fontAlgn="base" hangingPunct="1">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omicsonline.org/Submitmanuscript.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omicsgroup.com/materials-science-engineering-conference-201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omicsonline.org/membership.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cs typeface="Arial" charset="0"/>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chemeClr val="tx2"/>
                </a:solidFill>
                <a:latin typeface="+mj-lt"/>
                <a:ea typeface="宋体" charset="-122"/>
                <a:cs typeface="+mj-cs"/>
              </a:rPr>
              <a:t>Successful scale up of process</a:t>
            </a:r>
          </a:p>
        </p:txBody>
      </p:sp>
      <p:sp>
        <p:nvSpPr>
          <p:cNvPr id="12291"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229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A7F7115-7116-476F-A233-F68CA57B1B66}" type="slidenum">
              <a:rPr lang="en-US" altLang="zh-CN" smtClean="0"/>
              <a:pPr eaLnBrk="1" hangingPunct="1"/>
              <a:t>10</a:t>
            </a:fld>
            <a:endParaRPr lang="en-US" altLang="zh-CN" smtClean="0"/>
          </a:p>
        </p:txBody>
      </p:sp>
      <p:pic>
        <p:nvPicPr>
          <p:cNvPr id="12293" name="Picture 5" descr="IM0027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6"/>
          <p:cNvSpPr txBox="1">
            <a:spLocks noChangeArrowheads="1"/>
          </p:cNvSpPr>
          <p:nvPr/>
        </p:nvSpPr>
        <p:spPr bwMode="auto">
          <a:xfrm>
            <a:off x="990600" y="5105400"/>
            <a:ext cx="3505200" cy="10048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400"/>
              <a:t>Tube furnace:</a:t>
            </a:r>
          </a:p>
          <a:p>
            <a:pPr algn="ctr">
              <a:spcBef>
                <a:spcPct val="50000"/>
              </a:spcBef>
              <a:defRPr/>
            </a:pPr>
            <a:r>
              <a:rPr lang="en-US" sz="2400"/>
              <a:t>&lt;1 kg WC-Co per run</a:t>
            </a:r>
          </a:p>
        </p:txBody>
      </p:sp>
      <p:pic>
        <p:nvPicPr>
          <p:cNvPr id="12295" name="Picture 7" descr="IMG_30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81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8"/>
          <p:cNvSpPr txBox="1">
            <a:spLocks noChangeArrowheads="1"/>
          </p:cNvSpPr>
          <p:nvPr/>
        </p:nvSpPr>
        <p:spPr bwMode="auto">
          <a:xfrm>
            <a:off x="5181600" y="5105400"/>
            <a:ext cx="3505200" cy="10048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400"/>
              <a:t>Pilot production furnace:</a:t>
            </a:r>
          </a:p>
          <a:p>
            <a:pPr algn="ctr">
              <a:spcBef>
                <a:spcPct val="50000"/>
              </a:spcBef>
              <a:defRPr/>
            </a:pPr>
            <a:r>
              <a:rPr lang="en-US" sz="2400"/>
              <a:t>&gt;50 kg WC-Co per run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8153400" cy="685800"/>
          </a:xfrm>
          <a:prstGeom prst="rect">
            <a:avLst/>
          </a:prstGeom>
        </p:spPr>
        <p:txBody>
          <a:bodyPr/>
          <a:lstStyle/>
          <a:p>
            <a:pPr>
              <a:defRPr/>
            </a:pPr>
            <a:r>
              <a:rPr lang="en-US" altLang="zh-CN" sz="3800" b="1" kern="0" dirty="0">
                <a:solidFill>
                  <a:srgbClr val="FF0000"/>
                </a:solidFill>
                <a:latin typeface="+mj-lt"/>
                <a:ea typeface="宋体" charset="-122"/>
                <a:cs typeface="+mj-cs"/>
              </a:rPr>
              <a:t>Direct reduction of Ti slag to make Ti</a:t>
            </a:r>
          </a:p>
        </p:txBody>
      </p:sp>
      <p:sp>
        <p:nvSpPr>
          <p:cNvPr id="13315"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331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64EEE57-F1A9-4575-8566-E5E4153DCE60}" type="slidenum">
              <a:rPr lang="en-US" altLang="zh-CN" smtClean="0"/>
              <a:pPr eaLnBrk="1" hangingPunct="1"/>
              <a:t>11</a:t>
            </a:fld>
            <a:endParaRPr lang="en-US" altLang="zh-CN" smtClean="0"/>
          </a:p>
        </p:txBody>
      </p:sp>
      <p:pic>
        <p:nvPicPr>
          <p:cNvPr id="133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8401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8153400" cy="685800"/>
          </a:xfrm>
          <a:prstGeom prst="rect">
            <a:avLst/>
          </a:prstGeom>
        </p:spPr>
        <p:txBody>
          <a:bodyPr/>
          <a:lstStyle/>
          <a:p>
            <a:pPr>
              <a:defRPr/>
            </a:pPr>
            <a:r>
              <a:rPr lang="en-US" altLang="zh-CN" sz="3800" b="1" kern="0" dirty="0">
                <a:solidFill>
                  <a:srgbClr val="FF0000"/>
                </a:solidFill>
                <a:latin typeface="+mj-lt"/>
                <a:ea typeface="宋体" charset="-122"/>
                <a:cs typeface="+mj-cs"/>
              </a:rPr>
              <a:t>Mechanism of process</a:t>
            </a:r>
          </a:p>
        </p:txBody>
      </p:sp>
      <p:sp>
        <p:nvSpPr>
          <p:cNvPr id="14339"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434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6025C92-7641-45A7-B95E-E6B5033AED89}" type="slidenum">
              <a:rPr lang="en-US" altLang="zh-CN" smtClean="0"/>
              <a:pPr eaLnBrk="1" hangingPunct="1"/>
              <a:t>12</a:t>
            </a:fld>
            <a:endParaRPr lang="en-US" altLang="zh-CN" smtClean="0"/>
          </a:p>
        </p:txBody>
      </p:sp>
      <p:pic>
        <p:nvPicPr>
          <p:cNvPr id="1434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92263"/>
            <a:ext cx="6554788"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8153400" cy="685800"/>
          </a:xfrm>
          <a:prstGeom prst="rect">
            <a:avLst/>
          </a:prstGeom>
        </p:spPr>
        <p:txBody>
          <a:bodyPr/>
          <a:lstStyle/>
          <a:p>
            <a:pPr>
              <a:defRPr/>
            </a:pPr>
            <a:r>
              <a:rPr lang="en-US" altLang="zh-CN" sz="3800" b="1" kern="0" dirty="0">
                <a:solidFill>
                  <a:srgbClr val="FF0000"/>
                </a:solidFill>
                <a:latin typeface="+mj-lt"/>
                <a:ea typeface="宋体" charset="-122"/>
                <a:cs typeface="+mj-cs"/>
              </a:rPr>
              <a:t>Thermodynamic feasibility analysis</a:t>
            </a:r>
          </a:p>
        </p:txBody>
      </p:sp>
      <p:sp>
        <p:nvSpPr>
          <p:cNvPr id="15363"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536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F8B545B-E43F-40F6-95C7-DECDB888E12A}" type="slidenum">
              <a:rPr lang="en-US" altLang="zh-CN" smtClean="0"/>
              <a:pPr eaLnBrk="1" hangingPunct="1"/>
              <a:t>13</a:t>
            </a:fld>
            <a:endParaRPr lang="en-US" altLang="zh-CN" smtClean="0"/>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l="1965" t="2222" b="5254"/>
          <a:stretch>
            <a:fillRect/>
          </a:stretch>
        </p:blipFill>
        <p:spPr bwMode="auto">
          <a:xfrm>
            <a:off x="1447800" y="1627188"/>
            <a:ext cx="5862638"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8153400" cy="685800"/>
          </a:xfrm>
          <a:prstGeom prst="rect">
            <a:avLst/>
          </a:prstGeom>
        </p:spPr>
        <p:txBody>
          <a:bodyPr/>
          <a:lstStyle/>
          <a:p>
            <a:pPr>
              <a:defRPr/>
            </a:pPr>
            <a:r>
              <a:rPr lang="en-US" altLang="zh-CN" sz="3800" b="1" kern="0" dirty="0">
                <a:solidFill>
                  <a:srgbClr val="FF0000"/>
                </a:solidFill>
                <a:latin typeface="+mj-lt"/>
                <a:ea typeface="宋体" charset="-122"/>
                <a:cs typeface="+mj-cs"/>
              </a:rPr>
              <a:t>Process flow chart</a:t>
            </a:r>
          </a:p>
        </p:txBody>
      </p:sp>
      <p:sp>
        <p:nvSpPr>
          <p:cNvPr id="16387"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63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2B24A6F-B9BE-478E-B863-1F00DD1E6A76}" type="slidenum">
              <a:rPr lang="en-US" altLang="zh-CN" smtClean="0"/>
              <a:pPr eaLnBrk="1" hangingPunct="1"/>
              <a:t>14</a:t>
            </a:fld>
            <a:endParaRPr lang="en-US" altLang="zh-CN" smtClean="0"/>
          </a:p>
        </p:txBody>
      </p:sp>
      <p:sp>
        <p:nvSpPr>
          <p:cNvPr id="16389" name="Text Box 8"/>
          <p:cNvSpPr txBox="1">
            <a:spLocks noChangeAspect="1" noChangeArrowheads="1"/>
          </p:cNvSpPr>
          <p:nvPr/>
        </p:nvSpPr>
        <p:spPr bwMode="auto">
          <a:xfrm>
            <a:off x="2622550" y="1609725"/>
            <a:ext cx="1836738" cy="434975"/>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600" b="1">
                <a:solidFill>
                  <a:srgbClr val="000000"/>
                </a:solidFill>
              </a:rPr>
              <a:t>Milling/Blending</a:t>
            </a:r>
          </a:p>
        </p:txBody>
      </p:sp>
      <p:sp>
        <p:nvSpPr>
          <p:cNvPr id="16390" name="Text Box 16"/>
          <p:cNvSpPr txBox="1">
            <a:spLocks noChangeAspect="1" noChangeArrowheads="1"/>
          </p:cNvSpPr>
          <p:nvPr/>
        </p:nvSpPr>
        <p:spPr bwMode="auto">
          <a:xfrm>
            <a:off x="1139825" y="1600200"/>
            <a:ext cx="127793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nchor="ctr"/>
          <a:lstStyle>
            <a:lvl1pPr eaLnBrk="0" hangingPunct="0">
              <a:tabLst>
                <a:tab pos="723900" algn="l"/>
                <a:tab pos="1447800" algn="l"/>
              </a:tabLst>
              <a:defRPr>
                <a:solidFill>
                  <a:schemeClr val="tx1"/>
                </a:solidFill>
                <a:latin typeface="Arial" charset="0"/>
                <a:ea typeface="宋体" pitchFamily="2" charset="-122"/>
              </a:defRPr>
            </a:lvl1pPr>
            <a:lvl2pPr marL="742950" indent="-285750" eaLnBrk="0" hangingPunct="0">
              <a:tabLst>
                <a:tab pos="723900" algn="l"/>
                <a:tab pos="1447800" algn="l"/>
              </a:tabLst>
              <a:defRPr>
                <a:solidFill>
                  <a:schemeClr val="tx1"/>
                </a:solidFill>
                <a:latin typeface="Arial" charset="0"/>
                <a:ea typeface="宋体" pitchFamily="2" charset="-122"/>
              </a:defRPr>
            </a:lvl2pPr>
            <a:lvl3pPr marL="1143000" indent="-228600" eaLnBrk="0" hangingPunct="0">
              <a:tabLst>
                <a:tab pos="723900" algn="l"/>
                <a:tab pos="1447800" algn="l"/>
              </a:tabLst>
              <a:defRPr>
                <a:solidFill>
                  <a:schemeClr val="tx1"/>
                </a:solidFill>
                <a:latin typeface="Arial" charset="0"/>
                <a:ea typeface="宋体" pitchFamily="2" charset="-122"/>
              </a:defRPr>
            </a:lvl3pPr>
            <a:lvl4pPr marL="1600200" indent="-228600" eaLnBrk="0" hangingPunct="0">
              <a:tabLst>
                <a:tab pos="723900" algn="l"/>
                <a:tab pos="1447800" algn="l"/>
              </a:tabLst>
              <a:defRPr>
                <a:solidFill>
                  <a:schemeClr val="tx1"/>
                </a:solidFill>
                <a:latin typeface="Arial" charset="0"/>
                <a:ea typeface="宋体" pitchFamily="2" charset="-122"/>
              </a:defRPr>
            </a:lvl4pPr>
            <a:lvl5pPr marL="2057400" indent="-228600" eaLnBrk="0" hangingPunct="0">
              <a:tabLst>
                <a:tab pos="723900" algn="l"/>
                <a:tab pos="14478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 pos="14478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 pos="14478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 pos="14478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 pos="14478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Ti slag</a:t>
            </a:r>
          </a:p>
        </p:txBody>
      </p:sp>
      <p:sp>
        <p:nvSpPr>
          <p:cNvPr id="16391" name="Text Box 19"/>
          <p:cNvSpPr txBox="1">
            <a:spLocks noChangeAspect="1" noChangeArrowheads="1"/>
          </p:cNvSpPr>
          <p:nvPr/>
        </p:nvSpPr>
        <p:spPr bwMode="auto">
          <a:xfrm>
            <a:off x="838200" y="1841500"/>
            <a:ext cx="1509713"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MgH</a:t>
            </a:r>
            <a:r>
              <a:rPr lang="en-US" sz="1400" i="1" baseline="-25000">
                <a:solidFill>
                  <a:srgbClr val="000000"/>
                </a:solidFill>
              </a:rPr>
              <a:t>2</a:t>
            </a:r>
            <a:r>
              <a:rPr lang="en-US" sz="1400" i="1">
                <a:solidFill>
                  <a:srgbClr val="000000"/>
                </a:solidFill>
              </a:rPr>
              <a:t> &amp; Salts</a:t>
            </a:r>
          </a:p>
        </p:txBody>
      </p:sp>
      <p:sp>
        <p:nvSpPr>
          <p:cNvPr id="10" name="Right Arrow 9"/>
          <p:cNvSpPr/>
          <p:nvPr/>
        </p:nvSpPr>
        <p:spPr>
          <a:xfrm>
            <a:off x="2195513" y="1711325"/>
            <a:ext cx="407987" cy="952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16393" name="Text Box 19"/>
          <p:cNvSpPr txBox="1">
            <a:spLocks noChangeAspect="1" noChangeArrowheads="1"/>
          </p:cNvSpPr>
          <p:nvPr/>
        </p:nvSpPr>
        <p:spPr bwMode="auto">
          <a:xfrm>
            <a:off x="4646613" y="2301875"/>
            <a:ext cx="396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H</a:t>
            </a:r>
            <a:r>
              <a:rPr lang="en-US" sz="1400" i="1" baseline="-25000">
                <a:solidFill>
                  <a:srgbClr val="000000"/>
                </a:solidFill>
              </a:rPr>
              <a:t>2</a:t>
            </a:r>
            <a:endParaRPr lang="en-US" sz="1000" i="1" baseline="-25000">
              <a:solidFill>
                <a:srgbClr val="000000"/>
              </a:solidFill>
            </a:endParaRPr>
          </a:p>
        </p:txBody>
      </p:sp>
      <p:sp>
        <p:nvSpPr>
          <p:cNvPr id="12" name="Down Arrow 11"/>
          <p:cNvSpPr/>
          <p:nvPr/>
        </p:nvSpPr>
        <p:spPr>
          <a:xfrm>
            <a:off x="3460750" y="2043113"/>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
        <p:nvSpPr>
          <p:cNvPr id="16395" name="Text Box 57"/>
          <p:cNvSpPr txBox="1">
            <a:spLocks noChangeAspect="1" noChangeArrowheads="1"/>
          </p:cNvSpPr>
          <p:nvPr/>
        </p:nvSpPr>
        <p:spPr bwMode="auto">
          <a:xfrm>
            <a:off x="3679825" y="5394325"/>
            <a:ext cx="15001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b="1" i="1">
                <a:solidFill>
                  <a:srgbClr val="000000"/>
                </a:solidFill>
              </a:rPr>
              <a:t>TiH</a:t>
            </a:r>
            <a:r>
              <a:rPr lang="en-US" sz="1400" b="1" i="1" baseline="-25000">
                <a:solidFill>
                  <a:srgbClr val="000000"/>
                </a:solidFill>
              </a:rPr>
              <a:t>2</a:t>
            </a:r>
            <a:r>
              <a:rPr lang="en-US" sz="1400" b="1" i="1">
                <a:solidFill>
                  <a:srgbClr val="000000"/>
                </a:solidFill>
              </a:rPr>
              <a:t> Powder</a:t>
            </a:r>
            <a:endParaRPr lang="en-US" sz="1400" b="1" i="1" baseline="-25000">
              <a:solidFill>
                <a:srgbClr val="000000"/>
              </a:solidFill>
            </a:endParaRPr>
          </a:p>
        </p:txBody>
      </p:sp>
      <p:sp>
        <p:nvSpPr>
          <p:cNvPr id="16396" name="Text Box 57"/>
          <p:cNvSpPr txBox="1">
            <a:spLocks noChangeAspect="1" noChangeArrowheads="1"/>
          </p:cNvSpPr>
          <p:nvPr/>
        </p:nvSpPr>
        <p:spPr bwMode="auto">
          <a:xfrm>
            <a:off x="4127500" y="6253163"/>
            <a:ext cx="10477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b="1" i="1">
                <a:solidFill>
                  <a:srgbClr val="000000"/>
                </a:solidFill>
              </a:rPr>
              <a:t>Ti powder</a:t>
            </a:r>
            <a:endParaRPr lang="en-US" sz="1400" b="1" i="1" baseline="-25000">
              <a:solidFill>
                <a:srgbClr val="000000"/>
              </a:solidFill>
            </a:endParaRPr>
          </a:p>
        </p:txBody>
      </p:sp>
      <p:sp>
        <p:nvSpPr>
          <p:cNvPr id="16397" name="Text Box 8"/>
          <p:cNvSpPr txBox="1">
            <a:spLocks noChangeAspect="1" noChangeArrowheads="1"/>
          </p:cNvSpPr>
          <p:nvPr/>
        </p:nvSpPr>
        <p:spPr bwMode="auto">
          <a:xfrm>
            <a:off x="2620963" y="2274888"/>
            <a:ext cx="1836737" cy="434975"/>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600" b="1">
                <a:solidFill>
                  <a:srgbClr val="000000"/>
                </a:solidFill>
              </a:rPr>
              <a:t>Direct Reduction</a:t>
            </a:r>
          </a:p>
        </p:txBody>
      </p:sp>
      <p:sp>
        <p:nvSpPr>
          <p:cNvPr id="16398" name="Text Box 8"/>
          <p:cNvSpPr txBox="1">
            <a:spLocks noChangeAspect="1" noChangeArrowheads="1"/>
          </p:cNvSpPr>
          <p:nvPr/>
        </p:nvSpPr>
        <p:spPr bwMode="auto">
          <a:xfrm>
            <a:off x="2624138" y="2960688"/>
            <a:ext cx="1835150" cy="434975"/>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b="1">
                <a:solidFill>
                  <a:srgbClr val="000000"/>
                </a:solidFill>
              </a:rPr>
              <a:t>NH</a:t>
            </a:r>
            <a:r>
              <a:rPr lang="en-US" sz="1400" b="1" baseline="-25000">
                <a:solidFill>
                  <a:srgbClr val="000000"/>
                </a:solidFill>
              </a:rPr>
              <a:t>4</a:t>
            </a:r>
            <a:r>
              <a:rPr lang="en-US" sz="1400" b="1">
                <a:solidFill>
                  <a:srgbClr val="000000"/>
                </a:solidFill>
              </a:rPr>
              <a:t>Cl  Leach&amp;wash</a:t>
            </a:r>
          </a:p>
        </p:txBody>
      </p:sp>
      <p:sp>
        <p:nvSpPr>
          <p:cNvPr id="16399" name="Text Box 8"/>
          <p:cNvSpPr txBox="1">
            <a:spLocks noChangeAspect="1" noChangeArrowheads="1"/>
          </p:cNvSpPr>
          <p:nvPr/>
        </p:nvSpPr>
        <p:spPr bwMode="auto">
          <a:xfrm>
            <a:off x="2624138" y="3652838"/>
            <a:ext cx="1836737" cy="434975"/>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b="1">
                <a:solidFill>
                  <a:srgbClr val="000000"/>
                </a:solidFill>
              </a:rPr>
              <a:t>NaOH  Leach&amp;wash</a:t>
            </a:r>
          </a:p>
        </p:txBody>
      </p:sp>
      <p:sp>
        <p:nvSpPr>
          <p:cNvPr id="16400" name="Text Box 8"/>
          <p:cNvSpPr txBox="1">
            <a:spLocks noChangeAspect="1" noChangeArrowheads="1"/>
          </p:cNvSpPr>
          <p:nvPr/>
        </p:nvSpPr>
        <p:spPr bwMode="auto">
          <a:xfrm>
            <a:off x="2603500" y="4332288"/>
            <a:ext cx="1836738" cy="434975"/>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b="1">
                <a:solidFill>
                  <a:srgbClr val="000000"/>
                </a:solidFill>
              </a:rPr>
              <a:t>HCl     Leach&amp;Wash</a:t>
            </a:r>
          </a:p>
        </p:txBody>
      </p:sp>
      <p:sp>
        <p:nvSpPr>
          <p:cNvPr id="16401" name="Text Box 8"/>
          <p:cNvSpPr txBox="1">
            <a:spLocks noChangeAspect="1" noChangeArrowheads="1"/>
          </p:cNvSpPr>
          <p:nvPr/>
        </p:nvSpPr>
        <p:spPr bwMode="auto">
          <a:xfrm>
            <a:off x="2613025" y="5026025"/>
            <a:ext cx="1836738" cy="436563"/>
          </a:xfrm>
          <a:prstGeom prst="rect">
            <a:avLst/>
          </a:prstGeom>
          <a:solidFill>
            <a:schemeClr val="bg1"/>
          </a:solidFill>
          <a:ln w="18360">
            <a:solidFill>
              <a:srgbClr val="000000"/>
            </a:solidFill>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600" b="1">
                <a:solidFill>
                  <a:srgbClr val="000000"/>
                </a:solidFill>
              </a:rPr>
              <a:t>Drying</a:t>
            </a:r>
          </a:p>
        </p:txBody>
      </p:sp>
      <p:sp>
        <p:nvSpPr>
          <p:cNvPr id="16402" name="Text Box 8"/>
          <p:cNvSpPr txBox="1">
            <a:spLocks noChangeAspect="1" noChangeArrowheads="1"/>
          </p:cNvSpPr>
          <p:nvPr/>
        </p:nvSpPr>
        <p:spPr bwMode="auto">
          <a:xfrm>
            <a:off x="2584450" y="5716588"/>
            <a:ext cx="1836738" cy="434975"/>
          </a:xfrm>
          <a:prstGeom prst="rect">
            <a:avLst/>
          </a:prstGeom>
          <a:solidFill>
            <a:schemeClr val="bg1"/>
          </a:solidFill>
          <a:ln w="18360">
            <a:solidFill>
              <a:srgbClr val="000000"/>
            </a:solidFill>
            <a:prstDash val="dashDot"/>
            <a:round/>
            <a:headEnd/>
            <a:tailEnd/>
          </a:ln>
        </p:spPr>
        <p:txBody>
          <a:bodyPr lIns="99000" tIns="69876" rIns="99000" bIns="54000" anchor="ctr"/>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600" b="1">
                <a:solidFill>
                  <a:srgbClr val="000000"/>
                </a:solidFill>
              </a:rPr>
              <a:t>Dehydriding</a:t>
            </a:r>
          </a:p>
        </p:txBody>
      </p:sp>
      <p:sp>
        <p:nvSpPr>
          <p:cNvPr id="16403" name="Text Box 19"/>
          <p:cNvSpPr txBox="1">
            <a:spLocks noChangeAspect="1" noChangeArrowheads="1"/>
          </p:cNvSpPr>
          <p:nvPr/>
        </p:nvSpPr>
        <p:spPr bwMode="auto">
          <a:xfrm>
            <a:off x="4699000" y="2892425"/>
            <a:ext cx="6635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eaLnBrk="1">
              <a:lnSpc>
                <a:spcPct val="93000"/>
              </a:lnSpc>
              <a:buClr>
                <a:srgbClr val="000000"/>
              </a:buClr>
              <a:buSzPct val="100000"/>
              <a:buFont typeface="Times New Roman" pitchFamily="18" charset="0"/>
              <a:buNone/>
            </a:pPr>
            <a:r>
              <a:rPr lang="en-US" sz="1400" i="1">
                <a:solidFill>
                  <a:srgbClr val="000000"/>
                </a:solidFill>
              </a:rPr>
              <a:t>CaO</a:t>
            </a:r>
          </a:p>
          <a:p>
            <a:pPr eaLnBrk="1">
              <a:lnSpc>
                <a:spcPct val="93000"/>
              </a:lnSpc>
              <a:buClr>
                <a:srgbClr val="000000"/>
              </a:buClr>
              <a:buSzPct val="100000"/>
              <a:buFont typeface="Times New Roman" pitchFamily="18" charset="0"/>
              <a:buNone/>
            </a:pPr>
            <a:r>
              <a:rPr lang="en-US" sz="1400" i="1">
                <a:solidFill>
                  <a:srgbClr val="000000"/>
                </a:solidFill>
              </a:rPr>
              <a:t>MgO</a:t>
            </a:r>
            <a:endParaRPr lang="en-US" sz="1000" i="1">
              <a:solidFill>
                <a:srgbClr val="000000"/>
              </a:solidFill>
            </a:endParaRPr>
          </a:p>
        </p:txBody>
      </p:sp>
      <p:sp>
        <p:nvSpPr>
          <p:cNvPr id="16404" name="Text Box 19"/>
          <p:cNvSpPr txBox="1">
            <a:spLocks noChangeAspect="1" noChangeArrowheads="1"/>
          </p:cNvSpPr>
          <p:nvPr/>
        </p:nvSpPr>
        <p:spPr bwMode="auto">
          <a:xfrm>
            <a:off x="4657725" y="3652838"/>
            <a:ext cx="73501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Al</a:t>
            </a:r>
            <a:r>
              <a:rPr lang="en-US" sz="1400" i="1" baseline="-25000">
                <a:solidFill>
                  <a:srgbClr val="000000"/>
                </a:solidFill>
              </a:rPr>
              <a:t>2</a:t>
            </a:r>
            <a:r>
              <a:rPr lang="en-US" sz="1400" i="1">
                <a:solidFill>
                  <a:srgbClr val="000000"/>
                </a:solidFill>
              </a:rPr>
              <a:t>O</a:t>
            </a:r>
            <a:r>
              <a:rPr lang="en-US" sz="1400" i="1" baseline="-25000">
                <a:solidFill>
                  <a:srgbClr val="000000"/>
                </a:solidFill>
              </a:rPr>
              <a:t>3</a:t>
            </a:r>
          </a:p>
          <a:p>
            <a:pPr algn="ctr" eaLnBrk="1">
              <a:lnSpc>
                <a:spcPct val="93000"/>
              </a:lnSpc>
              <a:buClr>
                <a:srgbClr val="000000"/>
              </a:buClr>
              <a:buSzPct val="100000"/>
              <a:buFont typeface="Times New Roman" pitchFamily="18" charset="0"/>
              <a:buNone/>
            </a:pPr>
            <a:r>
              <a:rPr lang="en-US" sz="1400" i="1">
                <a:solidFill>
                  <a:srgbClr val="000000"/>
                </a:solidFill>
              </a:rPr>
              <a:t>SiO</a:t>
            </a:r>
            <a:r>
              <a:rPr lang="en-US" sz="1400" i="1" baseline="-25000">
                <a:solidFill>
                  <a:srgbClr val="000000"/>
                </a:solidFill>
              </a:rPr>
              <a:t>2</a:t>
            </a:r>
          </a:p>
        </p:txBody>
      </p:sp>
      <p:sp>
        <p:nvSpPr>
          <p:cNvPr id="16405" name="Text Box 19"/>
          <p:cNvSpPr txBox="1">
            <a:spLocks noChangeAspect="1" noChangeArrowheads="1"/>
          </p:cNvSpPr>
          <p:nvPr/>
        </p:nvSpPr>
        <p:spPr bwMode="auto">
          <a:xfrm>
            <a:off x="4422775" y="4219575"/>
            <a:ext cx="9540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Fe</a:t>
            </a:r>
          </a:p>
          <a:p>
            <a:pPr algn="ctr" eaLnBrk="1">
              <a:lnSpc>
                <a:spcPct val="93000"/>
              </a:lnSpc>
              <a:buClr>
                <a:srgbClr val="000000"/>
              </a:buClr>
              <a:buSzPct val="100000"/>
              <a:buFont typeface="Times New Roman" pitchFamily="18" charset="0"/>
              <a:buNone/>
            </a:pPr>
            <a:r>
              <a:rPr lang="en-US" sz="1400" i="1">
                <a:solidFill>
                  <a:srgbClr val="000000"/>
                </a:solidFill>
              </a:rPr>
              <a:t>Mn</a:t>
            </a:r>
          </a:p>
          <a:p>
            <a:pPr algn="ctr" eaLnBrk="1">
              <a:lnSpc>
                <a:spcPct val="93000"/>
              </a:lnSpc>
              <a:buClr>
                <a:srgbClr val="000000"/>
              </a:buClr>
              <a:buSzPct val="100000"/>
              <a:buFont typeface="Times New Roman" pitchFamily="18" charset="0"/>
              <a:buNone/>
            </a:pPr>
            <a:r>
              <a:rPr lang="en-US" sz="1400" i="1">
                <a:solidFill>
                  <a:srgbClr val="000000"/>
                </a:solidFill>
              </a:rPr>
              <a:t>Cr </a:t>
            </a:r>
            <a:endParaRPr lang="en-US" sz="1400" i="1" baseline="-25000">
              <a:solidFill>
                <a:srgbClr val="000000"/>
              </a:solidFill>
            </a:endParaRPr>
          </a:p>
        </p:txBody>
      </p:sp>
      <p:sp>
        <p:nvSpPr>
          <p:cNvPr id="24" name="Right Arrow 23"/>
          <p:cNvSpPr/>
          <p:nvPr/>
        </p:nvSpPr>
        <p:spPr>
          <a:xfrm>
            <a:off x="4460875" y="2460625"/>
            <a:ext cx="230188" cy="460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25" name="Bent-Up Arrow 24"/>
          <p:cNvSpPr/>
          <p:nvPr/>
        </p:nvSpPr>
        <p:spPr>
          <a:xfrm rot="5400000">
            <a:off x="3632994" y="5972969"/>
            <a:ext cx="355600" cy="722312"/>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408" name="Text Box 19"/>
          <p:cNvSpPr txBox="1">
            <a:spLocks noChangeAspect="1" noChangeArrowheads="1"/>
          </p:cNvSpPr>
          <p:nvPr/>
        </p:nvSpPr>
        <p:spPr bwMode="auto">
          <a:xfrm>
            <a:off x="1187450" y="2974975"/>
            <a:ext cx="8112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NH</a:t>
            </a:r>
            <a:r>
              <a:rPr lang="en-US" sz="1400" i="1" baseline="-25000">
                <a:solidFill>
                  <a:srgbClr val="000000"/>
                </a:solidFill>
              </a:rPr>
              <a:t>4</a:t>
            </a:r>
            <a:r>
              <a:rPr lang="en-US" sz="1400" i="1">
                <a:solidFill>
                  <a:srgbClr val="000000"/>
                </a:solidFill>
              </a:rPr>
              <a:t>Cl</a:t>
            </a:r>
          </a:p>
          <a:p>
            <a:pPr algn="ctr" eaLnBrk="1">
              <a:lnSpc>
                <a:spcPct val="93000"/>
              </a:lnSpc>
              <a:buClr>
                <a:srgbClr val="000000"/>
              </a:buClr>
              <a:buSzPct val="100000"/>
              <a:buFont typeface="Times New Roman" pitchFamily="18" charset="0"/>
              <a:buNone/>
            </a:pPr>
            <a:r>
              <a:rPr lang="en-US" sz="1400" i="1" baseline="-25000">
                <a:solidFill>
                  <a:srgbClr val="000000"/>
                </a:solidFill>
              </a:rPr>
              <a:t>solution</a:t>
            </a:r>
          </a:p>
        </p:txBody>
      </p:sp>
      <p:sp>
        <p:nvSpPr>
          <p:cNvPr id="16409" name="Text Box 19"/>
          <p:cNvSpPr txBox="1">
            <a:spLocks noChangeAspect="1" noChangeArrowheads="1"/>
          </p:cNvSpPr>
          <p:nvPr/>
        </p:nvSpPr>
        <p:spPr bwMode="auto">
          <a:xfrm>
            <a:off x="1236663" y="3630613"/>
            <a:ext cx="8112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NaOH</a:t>
            </a:r>
          </a:p>
          <a:p>
            <a:pPr algn="ctr" eaLnBrk="1">
              <a:lnSpc>
                <a:spcPct val="93000"/>
              </a:lnSpc>
              <a:buClr>
                <a:srgbClr val="000000"/>
              </a:buClr>
              <a:buSzPct val="100000"/>
              <a:buFont typeface="Times New Roman" pitchFamily="18" charset="0"/>
              <a:buNone/>
            </a:pPr>
            <a:r>
              <a:rPr lang="en-US" sz="1400" i="1" baseline="-25000">
                <a:solidFill>
                  <a:srgbClr val="000000"/>
                </a:solidFill>
              </a:rPr>
              <a:t>solution</a:t>
            </a:r>
          </a:p>
        </p:txBody>
      </p:sp>
      <p:sp>
        <p:nvSpPr>
          <p:cNvPr id="16410" name="Text Box 19"/>
          <p:cNvSpPr txBox="1">
            <a:spLocks noChangeAspect="1" noChangeArrowheads="1"/>
          </p:cNvSpPr>
          <p:nvPr/>
        </p:nvSpPr>
        <p:spPr bwMode="auto">
          <a:xfrm>
            <a:off x="1216025" y="4311650"/>
            <a:ext cx="8096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360">
                <a:solidFill>
                  <a:srgbClr val="000000"/>
                </a:solidFill>
                <a:prstDash val="dash"/>
                <a:round/>
                <a:headEnd/>
                <a:tailEnd/>
              </a14:hiddenLine>
            </a:ext>
          </a:extLst>
        </p:spPr>
        <p:txBody>
          <a:bodyPr lIns="99000" tIns="69876" rIns="99000" bIns="54000"/>
          <a:lstStyle>
            <a:lvl1pPr eaLnBrk="0" hangingPunct="0">
              <a:tabLst>
                <a:tab pos="723900" algn="l"/>
              </a:tabLst>
              <a:defRPr>
                <a:solidFill>
                  <a:schemeClr val="tx1"/>
                </a:solidFill>
                <a:latin typeface="Arial" charset="0"/>
                <a:ea typeface="宋体" pitchFamily="2" charset="-122"/>
              </a:defRPr>
            </a:lvl1pPr>
            <a:lvl2pPr marL="742950" indent="-285750" eaLnBrk="0" hangingPunct="0">
              <a:tabLst>
                <a:tab pos="723900" algn="l"/>
              </a:tabLst>
              <a:defRPr>
                <a:solidFill>
                  <a:schemeClr val="tx1"/>
                </a:solidFill>
                <a:latin typeface="Arial" charset="0"/>
                <a:ea typeface="宋体" pitchFamily="2" charset="-122"/>
              </a:defRPr>
            </a:lvl2pPr>
            <a:lvl3pPr marL="1143000" indent="-228600" eaLnBrk="0" hangingPunct="0">
              <a:tabLst>
                <a:tab pos="723900" algn="l"/>
              </a:tabLst>
              <a:defRPr>
                <a:solidFill>
                  <a:schemeClr val="tx1"/>
                </a:solidFill>
                <a:latin typeface="Arial" charset="0"/>
                <a:ea typeface="宋体" pitchFamily="2" charset="-122"/>
              </a:defRPr>
            </a:lvl3pPr>
            <a:lvl4pPr marL="1600200" indent="-228600" eaLnBrk="0" hangingPunct="0">
              <a:tabLst>
                <a:tab pos="723900" algn="l"/>
              </a:tabLst>
              <a:defRPr>
                <a:solidFill>
                  <a:schemeClr val="tx1"/>
                </a:solidFill>
                <a:latin typeface="Arial" charset="0"/>
                <a:ea typeface="宋体" pitchFamily="2" charset="-122"/>
              </a:defRPr>
            </a:lvl4pPr>
            <a:lvl5pPr marL="2057400" indent="-228600" eaLnBrk="0" hangingPunct="0">
              <a:tabLst>
                <a:tab pos="723900" algn="l"/>
              </a:tabLst>
              <a:defRPr>
                <a:solidFill>
                  <a:schemeClr val="tx1"/>
                </a:solidFill>
                <a:latin typeface="Arial" charset="0"/>
                <a:ea typeface="宋体" pitchFamily="2" charset="-122"/>
              </a:defRPr>
            </a:lvl5pPr>
            <a:lvl6pPr marL="25146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6pPr>
            <a:lvl7pPr marL="29718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7pPr>
            <a:lvl8pPr marL="34290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8pPr>
            <a:lvl9pPr marL="3886200" indent="-228600" eaLnBrk="0" fontAlgn="base" hangingPunct="0">
              <a:spcBef>
                <a:spcPct val="0"/>
              </a:spcBef>
              <a:spcAft>
                <a:spcPct val="0"/>
              </a:spcAft>
              <a:tabLst>
                <a:tab pos="723900" algn="l"/>
              </a:tabLst>
              <a:defRPr>
                <a:solidFill>
                  <a:schemeClr val="tx1"/>
                </a:solidFill>
                <a:latin typeface="Arial" charset="0"/>
                <a:ea typeface="宋体" pitchFamily="2" charset="-122"/>
              </a:defRPr>
            </a:lvl9pPr>
          </a:lstStyle>
          <a:p>
            <a:pPr algn="ctr" eaLnBrk="1">
              <a:lnSpc>
                <a:spcPct val="93000"/>
              </a:lnSpc>
              <a:buClr>
                <a:srgbClr val="000000"/>
              </a:buClr>
              <a:buSzPct val="100000"/>
              <a:buFont typeface="Times New Roman" pitchFamily="18" charset="0"/>
              <a:buNone/>
            </a:pPr>
            <a:r>
              <a:rPr lang="en-US" sz="1400" i="1">
                <a:solidFill>
                  <a:srgbClr val="000000"/>
                </a:solidFill>
              </a:rPr>
              <a:t>HCl</a:t>
            </a:r>
          </a:p>
          <a:p>
            <a:pPr algn="ctr" eaLnBrk="1">
              <a:lnSpc>
                <a:spcPct val="93000"/>
              </a:lnSpc>
              <a:buClr>
                <a:srgbClr val="000000"/>
              </a:buClr>
              <a:buSzPct val="100000"/>
              <a:buFont typeface="Times New Roman" pitchFamily="18" charset="0"/>
              <a:buNone/>
            </a:pPr>
            <a:r>
              <a:rPr lang="en-US" sz="1400" i="1" baseline="-25000">
                <a:solidFill>
                  <a:srgbClr val="000000"/>
                </a:solidFill>
              </a:rPr>
              <a:t>solution</a:t>
            </a:r>
          </a:p>
        </p:txBody>
      </p:sp>
      <p:sp>
        <p:nvSpPr>
          <p:cNvPr id="29" name="Right Arrow 28"/>
          <p:cNvSpPr/>
          <p:nvPr/>
        </p:nvSpPr>
        <p:spPr>
          <a:xfrm>
            <a:off x="2212975" y="1947863"/>
            <a:ext cx="407988" cy="952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0" name="Right Arrow 29"/>
          <p:cNvSpPr/>
          <p:nvPr/>
        </p:nvSpPr>
        <p:spPr>
          <a:xfrm>
            <a:off x="1938338" y="3141663"/>
            <a:ext cx="407987" cy="9366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1" name="Right Arrow 30"/>
          <p:cNvSpPr/>
          <p:nvPr/>
        </p:nvSpPr>
        <p:spPr>
          <a:xfrm>
            <a:off x="1938338" y="3819525"/>
            <a:ext cx="407987" cy="952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2" name="Right Arrow 31"/>
          <p:cNvSpPr/>
          <p:nvPr/>
        </p:nvSpPr>
        <p:spPr>
          <a:xfrm>
            <a:off x="1938338" y="4508500"/>
            <a:ext cx="407987" cy="9525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3" name="Right Arrow 32"/>
          <p:cNvSpPr/>
          <p:nvPr/>
        </p:nvSpPr>
        <p:spPr>
          <a:xfrm>
            <a:off x="4478338" y="3154363"/>
            <a:ext cx="231775" cy="4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4" name="Right Arrow 33"/>
          <p:cNvSpPr/>
          <p:nvPr/>
        </p:nvSpPr>
        <p:spPr>
          <a:xfrm>
            <a:off x="4459288" y="4511675"/>
            <a:ext cx="231775" cy="4603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5" name="Right Arrow 34"/>
          <p:cNvSpPr/>
          <p:nvPr/>
        </p:nvSpPr>
        <p:spPr>
          <a:xfrm>
            <a:off x="4478338" y="3843338"/>
            <a:ext cx="231775" cy="460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chemeClr val="tx1"/>
              </a:solidFill>
              <a:ea typeface="宋体" pitchFamily="2" charset="-122"/>
            </a:endParaRPr>
          </a:p>
        </p:txBody>
      </p:sp>
      <p:sp>
        <p:nvSpPr>
          <p:cNvPr id="36" name="Down Arrow 35"/>
          <p:cNvSpPr/>
          <p:nvPr/>
        </p:nvSpPr>
        <p:spPr>
          <a:xfrm>
            <a:off x="3463925" y="2730500"/>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
        <p:nvSpPr>
          <p:cNvPr id="37" name="Down Arrow 36"/>
          <p:cNvSpPr/>
          <p:nvPr/>
        </p:nvSpPr>
        <p:spPr>
          <a:xfrm>
            <a:off x="3463925" y="3402013"/>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
        <p:nvSpPr>
          <p:cNvPr id="38" name="Down Arrow 37"/>
          <p:cNvSpPr/>
          <p:nvPr/>
        </p:nvSpPr>
        <p:spPr>
          <a:xfrm>
            <a:off x="3443288" y="4102100"/>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
        <p:nvSpPr>
          <p:cNvPr id="39" name="Down Arrow 38"/>
          <p:cNvSpPr/>
          <p:nvPr/>
        </p:nvSpPr>
        <p:spPr>
          <a:xfrm>
            <a:off x="3433763" y="4778375"/>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
        <p:nvSpPr>
          <p:cNvPr id="40" name="Down Arrow 39"/>
          <p:cNvSpPr/>
          <p:nvPr/>
        </p:nvSpPr>
        <p:spPr>
          <a:xfrm>
            <a:off x="3432175" y="5468938"/>
            <a:ext cx="155575" cy="23177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srgbClr val="FFFFFF"/>
              </a:solidFill>
              <a:ea typeface="宋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990600" y="762000"/>
            <a:ext cx="7620000" cy="685800"/>
          </a:xfrm>
          <a:prstGeom prst="rect">
            <a:avLst/>
          </a:prstGeom>
        </p:spPr>
        <p:txBody>
          <a:bodyPr/>
          <a:lstStyle/>
          <a:p>
            <a:pPr>
              <a:defRPr/>
            </a:pPr>
            <a:r>
              <a:rPr lang="en-US" altLang="zh-CN" sz="3800" b="1" kern="0" dirty="0">
                <a:solidFill>
                  <a:srgbClr val="008000"/>
                </a:solidFill>
                <a:latin typeface="+mj-lt"/>
                <a:ea typeface="宋体" charset="-122"/>
                <a:cs typeface="+mj-cs"/>
              </a:rPr>
              <a:t>Removing nitrogen in molten steel</a:t>
            </a:r>
          </a:p>
        </p:txBody>
      </p:sp>
      <p:sp>
        <p:nvSpPr>
          <p:cNvPr id="17411" name="Rectangle 3"/>
          <p:cNvSpPr txBox="1">
            <a:spLocks noChangeArrowheads="1"/>
          </p:cNvSpPr>
          <p:nvPr/>
        </p:nvSpPr>
        <p:spPr bwMode="auto">
          <a:xfrm>
            <a:off x="1066800" y="17526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r>
              <a:rPr lang="en-US" sz="3200">
                <a:latin typeface="Times New Roman" pitchFamily="18" charset="0"/>
              </a:rPr>
              <a:t>Nitrogen in steel needs to minimized in view of its adverse effects on steel’s properties.</a:t>
            </a:r>
          </a:p>
          <a:p>
            <a:pPr eaLnBrk="1" hangingPunct="1">
              <a:lnSpc>
                <a:spcPct val="80000"/>
              </a:lnSpc>
              <a:spcBef>
                <a:spcPct val="20000"/>
              </a:spcBef>
              <a:buClr>
                <a:srgbClr val="CC0000"/>
              </a:buClr>
              <a:buSzPct val="90000"/>
              <a:buFont typeface="Wingdings" pitchFamily="2" charset="2"/>
              <a:buChar char="n"/>
            </a:pPr>
            <a:r>
              <a:rPr lang="en-US" sz="3200">
                <a:latin typeface="Times New Roman" pitchFamily="18" charset="0"/>
              </a:rPr>
              <a:t>Two methods were attempted to remove nitrogen from molten steel – vacuum degassing and flux treatment.</a:t>
            </a:r>
            <a:endParaRPr lang="en-US" altLang="zh-CN" sz="3200">
              <a:latin typeface="Times New Roman" pitchFamily="18" charset="0"/>
            </a:endParaRP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Prof. Fan and his colleagues invented a novel process to more effectively remove nitrogen from molten steel using titanium monoxide slag.</a:t>
            </a:r>
          </a:p>
        </p:txBody>
      </p:sp>
      <p:sp>
        <p:nvSpPr>
          <p:cNvPr id="1741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4EE85EE-3542-4BA7-98F8-C0BBBBEE7107}" type="slidenum">
              <a:rPr lang="en-US" altLang="zh-CN" smtClean="0"/>
              <a:pPr eaLnBrk="1" hangingPunct="1"/>
              <a:t>15</a:t>
            </a:fld>
            <a:endParaRPr lang="en-US" altLang="zh-CN"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685800" y="762000"/>
            <a:ext cx="8229600" cy="685800"/>
          </a:xfrm>
          <a:prstGeom prst="rect">
            <a:avLst/>
          </a:prstGeom>
        </p:spPr>
        <p:txBody>
          <a:bodyPr/>
          <a:lstStyle/>
          <a:p>
            <a:pPr>
              <a:defRPr/>
            </a:pPr>
            <a:r>
              <a:rPr lang="en-US" altLang="zh-CN" sz="3800" b="1" kern="0" dirty="0">
                <a:solidFill>
                  <a:srgbClr val="008000"/>
                </a:solidFill>
                <a:latin typeface="+mj-lt"/>
                <a:ea typeface="宋体" charset="-122"/>
                <a:cs typeface="+mj-cs"/>
              </a:rPr>
              <a:t>Experimental data using various </a:t>
            </a:r>
            <a:r>
              <a:rPr lang="en-US" altLang="zh-CN" sz="3800" b="1" kern="0" dirty="0" err="1">
                <a:solidFill>
                  <a:srgbClr val="008000"/>
                </a:solidFill>
                <a:latin typeface="+mj-lt"/>
                <a:ea typeface="宋体" charset="-122"/>
                <a:cs typeface="+mj-cs"/>
              </a:rPr>
              <a:t>slags</a:t>
            </a:r>
            <a:r>
              <a:rPr lang="en-US" altLang="zh-CN" sz="3800" b="1" kern="0" dirty="0">
                <a:solidFill>
                  <a:srgbClr val="008000"/>
                </a:solidFill>
                <a:latin typeface="+mj-lt"/>
                <a:ea typeface="宋体" charset="-122"/>
                <a:cs typeface="+mj-cs"/>
              </a:rPr>
              <a:t> </a:t>
            </a:r>
          </a:p>
        </p:txBody>
      </p:sp>
      <p:sp>
        <p:nvSpPr>
          <p:cNvPr id="18435"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22954D05-025F-4E93-BE24-91CF127FD659}" type="slidenum">
              <a:rPr lang="en-US" altLang="zh-CN" smtClean="0"/>
              <a:pPr eaLnBrk="1" hangingPunct="1"/>
              <a:t>16</a:t>
            </a:fld>
            <a:endParaRPr lang="en-US" altLang="zh-CN" smtClean="0"/>
          </a:p>
        </p:txBody>
      </p:sp>
      <p:sp>
        <p:nvSpPr>
          <p:cNvPr id="18436" name="Rectangle 5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8437" name="Rectangle 7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pSp>
        <p:nvGrpSpPr>
          <p:cNvPr id="18438" name="Group 69"/>
          <p:cNvGrpSpPr>
            <a:grpSpLocks noChangeAspect="1"/>
          </p:cNvGrpSpPr>
          <p:nvPr/>
        </p:nvGrpSpPr>
        <p:grpSpPr bwMode="auto">
          <a:xfrm>
            <a:off x="685800" y="1828800"/>
            <a:ext cx="8408988" cy="4191000"/>
            <a:chOff x="2007" y="12505"/>
            <a:chExt cx="7218" cy="3598"/>
          </a:xfrm>
        </p:grpSpPr>
        <p:sp>
          <p:nvSpPr>
            <p:cNvPr id="18439" name="AutoShape 72"/>
            <p:cNvSpPr>
              <a:spLocks noChangeAspect="1" noChangeArrowheads="1" noTextEdit="1"/>
            </p:cNvSpPr>
            <p:nvPr/>
          </p:nvSpPr>
          <p:spPr bwMode="auto">
            <a:xfrm>
              <a:off x="2007" y="12505"/>
              <a:ext cx="7218" cy="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440" name="Text Box 71"/>
            <p:cNvSpPr txBox="1">
              <a:spLocks noChangeArrowheads="1"/>
            </p:cNvSpPr>
            <p:nvPr/>
          </p:nvSpPr>
          <p:spPr bwMode="auto">
            <a:xfrm>
              <a:off x="2061" y="12570"/>
              <a:ext cx="7067"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en-US" altLang="zh-CN" sz="1200"/>
                <a:t>Table I    Initial slag compositions, experimental methods, final metal and slag compositions</a:t>
              </a:r>
              <a:endParaRPr lang="en-US" altLang="zh-CN"/>
            </a:p>
          </p:txBody>
        </p:sp>
        <p:pic>
          <p:nvPicPr>
            <p:cNvPr id="18441" name="Picture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 y="12990"/>
              <a:ext cx="6744" cy="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685800" y="457200"/>
            <a:ext cx="8001000" cy="762000"/>
          </a:xfrm>
          <a:prstGeom prst="rect">
            <a:avLst/>
          </a:prstGeom>
        </p:spPr>
        <p:txBody>
          <a:bodyPr/>
          <a:lstStyle/>
          <a:p>
            <a:pPr>
              <a:defRPr/>
            </a:pPr>
            <a:r>
              <a:rPr lang="en-US" altLang="zh-CN" sz="3800" b="1" kern="0" dirty="0">
                <a:solidFill>
                  <a:srgbClr val="008000"/>
                </a:solidFill>
                <a:latin typeface="+mj-lt"/>
                <a:ea typeface="宋体" charset="-122"/>
                <a:cs typeface="+mj-cs"/>
              </a:rPr>
              <a:t>Effective N removal using </a:t>
            </a:r>
            <a:r>
              <a:rPr lang="en-US" altLang="zh-CN" sz="3800" b="1" kern="0" dirty="0" err="1">
                <a:solidFill>
                  <a:srgbClr val="008000"/>
                </a:solidFill>
                <a:latin typeface="+mj-lt"/>
                <a:ea typeface="宋体" charset="-122"/>
                <a:cs typeface="+mj-cs"/>
              </a:rPr>
              <a:t>TiO</a:t>
            </a:r>
            <a:r>
              <a:rPr lang="en-US" altLang="zh-CN" sz="3800" b="1" kern="0" dirty="0">
                <a:solidFill>
                  <a:srgbClr val="008000"/>
                </a:solidFill>
                <a:latin typeface="+mj-lt"/>
                <a:ea typeface="宋体" charset="-122"/>
                <a:cs typeface="+mj-cs"/>
              </a:rPr>
              <a:t> slag</a:t>
            </a:r>
          </a:p>
        </p:txBody>
      </p:sp>
      <p:sp>
        <p:nvSpPr>
          <p:cNvPr id="1945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2406B75-87A1-4508-8078-5350E13C1AA8}" type="slidenum">
              <a:rPr lang="en-US" altLang="zh-CN" smtClean="0"/>
              <a:pPr eaLnBrk="1" hangingPunct="1"/>
              <a:t>17</a:t>
            </a:fld>
            <a:endParaRPr lang="en-US" altLang="zh-CN" smtClean="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5638800"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6172200" y="2438400"/>
            <a:ext cx="2743200" cy="3200400"/>
          </a:xfrm>
          <a:prstGeom prst="rect">
            <a:avLst/>
          </a:prstGeom>
          <a:solidFill>
            <a:srgbClr val="FFFFFF"/>
          </a:solidFill>
          <a:ln w="9525">
            <a:noFill/>
            <a:miter lim="800000"/>
            <a:headEnd/>
            <a:tailEnd/>
          </a:ln>
        </p:spPr>
        <p:txBody>
          <a:bodyPr/>
          <a:lstStyle/>
          <a:p>
            <a:pPr eaLnBrk="0" hangingPunct="0">
              <a:defRPr/>
            </a:pPr>
            <a:r>
              <a:rPr lang="en-US" sz="2400" dirty="0">
                <a:latin typeface="+mj-lt"/>
              </a:rPr>
              <a:t>High values of nitrogen distribution ratio using titanium monoxide slag indicated more effective removal of nitrogen from molten steel.</a:t>
            </a:r>
          </a:p>
        </p:txBody>
      </p:sp>
      <p:sp>
        <p:nvSpPr>
          <p:cNvPr id="8" name="Text Box 4"/>
          <p:cNvSpPr txBox="1">
            <a:spLocks noChangeArrowheads="1"/>
          </p:cNvSpPr>
          <p:nvPr/>
        </p:nvSpPr>
        <p:spPr bwMode="auto">
          <a:xfrm>
            <a:off x="1066800" y="6096000"/>
            <a:ext cx="4876800" cy="762000"/>
          </a:xfrm>
          <a:prstGeom prst="rect">
            <a:avLst/>
          </a:prstGeom>
          <a:solidFill>
            <a:srgbClr val="FFFFFF"/>
          </a:solidFill>
          <a:ln w="9525">
            <a:noFill/>
            <a:miter lim="800000"/>
            <a:headEnd/>
            <a:tailEnd/>
          </a:ln>
        </p:spPr>
        <p:txBody>
          <a:bodyPr/>
          <a:lstStyle/>
          <a:p>
            <a:pPr algn="just" eaLnBrk="0" hangingPunct="0">
              <a:defRPr/>
            </a:pPr>
            <a:r>
              <a:rPr lang="en-US" sz="2000" dirty="0">
                <a:latin typeface="+mj-lt"/>
              </a:rPr>
              <a:t>Nitrogen distribution ratio between slag and molten steel using various </a:t>
            </a:r>
            <a:r>
              <a:rPr lang="en-US" sz="2000" dirty="0" err="1">
                <a:latin typeface="+mj-lt"/>
              </a:rPr>
              <a:t>slags</a:t>
            </a:r>
            <a:r>
              <a:rPr lang="en-US" sz="2000" dirty="0">
                <a:latin typeface="+mj-lt"/>
              </a:rPr>
              <a:t> at 1673K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685800" y="533400"/>
            <a:ext cx="8001000" cy="762000"/>
          </a:xfrm>
          <a:prstGeom prst="rect">
            <a:avLst/>
          </a:prstGeom>
        </p:spPr>
        <p:txBody>
          <a:bodyPr/>
          <a:lstStyle/>
          <a:p>
            <a:pPr>
              <a:defRPr/>
            </a:pPr>
            <a:r>
              <a:rPr lang="en-US" altLang="zh-CN" sz="3800" b="1" kern="0" dirty="0">
                <a:solidFill>
                  <a:srgbClr val="008000"/>
                </a:solidFill>
                <a:latin typeface="+mj-lt"/>
                <a:ea typeface="宋体" charset="-122"/>
                <a:cs typeface="+mj-cs"/>
              </a:rPr>
              <a:t>N removal limit using various </a:t>
            </a:r>
            <a:r>
              <a:rPr lang="en-US" altLang="zh-CN" sz="3800" b="1" kern="0" dirty="0" err="1">
                <a:solidFill>
                  <a:srgbClr val="008000"/>
                </a:solidFill>
                <a:latin typeface="+mj-lt"/>
                <a:ea typeface="宋体" charset="-122"/>
                <a:cs typeface="+mj-cs"/>
              </a:rPr>
              <a:t>slags</a:t>
            </a:r>
            <a:endParaRPr lang="en-US" altLang="zh-CN" sz="3800" b="1" kern="0" dirty="0">
              <a:solidFill>
                <a:srgbClr val="008000"/>
              </a:solidFill>
              <a:latin typeface="+mj-lt"/>
              <a:ea typeface="宋体" charset="-122"/>
              <a:cs typeface="+mj-cs"/>
            </a:endParaRPr>
          </a:p>
        </p:txBody>
      </p:sp>
      <p:sp>
        <p:nvSpPr>
          <p:cNvPr id="204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D81A268-C942-4908-9143-6E2538BF0F92}" type="slidenum">
              <a:rPr lang="en-US" altLang="zh-CN" smtClean="0"/>
              <a:pPr eaLnBrk="1" hangingPunct="1"/>
              <a:t>18</a:t>
            </a:fld>
            <a:endParaRPr lang="en-US" altLang="zh-CN" smtClean="0"/>
          </a:p>
        </p:txBody>
      </p:sp>
      <p:sp>
        <p:nvSpPr>
          <p:cNvPr id="8" name="Text Box 4"/>
          <p:cNvSpPr txBox="1">
            <a:spLocks noChangeArrowheads="1"/>
          </p:cNvSpPr>
          <p:nvPr/>
        </p:nvSpPr>
        <p:spPr bwMode="auto">
          <a:xfrm>
            <a:off x="1066800" y="5943600"/>
            <a:ext cx="5562600" cy="838200"/>
          </a:xfrm>
          <a:prstGeom prst="rect">
            <a:avLst/>
          </a:prstGeom>
          <a:solidFill>
            <a:srgbClr val="FFFFFF"/>
          </a:solidFill>
          <a:ln w="9525">
            <a:noFill/>
            <a:miter lim="800000"/>
            <a:headEnd/>
            <a:tailEnd/>
          </a:ln>
        </p:spPr>
        <p:txBody>
          <a:bodyPr/>
          <a:lstStyle/>
          <a:p>
            <a:pPr algn="just" eaLnBrk="0" hangingPunct="0">
              <a:defRPr/>
            </a:pPr>
            <a:r>
              <a:rPr lang="en-US" sz="2400" dirty="0">
                <a:latin typeface="+mj-lt"/>
              </a:rPr>
              <a:t>Nitrogen removal limit </a:t>
            </a:r>
            <a:r>
              <a:rPr lang="en-US" sz="2400" dirty="0" err="1">
                <a:latin typeface="+mj-lt"/>
              </a:rPr>
              <a:t>vs</a:t>
            </a:r>
            <a:r>
              <a:rPr lang="en-US" sz="2400" dirty="0">
                <a:latin typeface="+mj-lt"/>
              </a:rPr>
              <a:t> slag amount using various </a:t>
            </a:r>
            <a:r>
              <a:rPr lang="en-US" sz="2400" dirty="0" err="1">
                <a:latin typeface="+mj-lt"/>
              </a:rPr>
              <a:t>slags</a:t>
            </a:r>
            <a:endParaRPr lang="en-US" sz="2400" dirty="0">
              <a:latin typeface="+mj-lt"/>
            </a:endParaRPr>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601980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17763"/>
            <a:ext cx="6837363"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E81CFC6-DD99-4E02-87C8-A1CFAEF316F3}" type="slidenum">
              <a:rPr lang="en-US" altLang="zh-CN" smtClean="0"/>
              <a:pPr eaLnBrk="1" hangingPunct="1"/>
              <a:t>19</a:t>
            </a:fld>
            <a:endParaRPr lang="en-US" altLang="zh-CN" smtClean="0"/>
          </a:p>
        </p:txBody>
      </p:sp>
      <p:sp>
        <p:nvSpPr>
          <p:cNvPr id="6"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rgbClr val="0000CC"/>
                </a:solidFill>
                <a:latin typeface="+mj-lt"/>
                <a:ea typeface="宋体" charset="-122"/>
                <a:cs typeface="+mj-cs"/>
              </a:rPr>
              <a:t>Thermal energy battery</a:t>
            </a:r>
          </a:p>
        </p:txBody>
      </p:sp>
      <p:sp>
        <p:nvSpPr>
          <p:cNvPr id="7" name="TextBox 6"/>
          <p:cNvSpPr txBox="1"/>
          <p:nvPr/>
        </p:nvSpPr>
        <p:spPr>
          <a:xfrm>
            <a:off x="685800" y="1752600"/>
            <a:ext cx="8001000" cy="461963"/>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dirty="0">
                <a:latin typeface="+mj-lt"/>
              </a:rPr>
              <a:t>Application: provide heating and cooling for electric vehicles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endParaRPr lang="en-US" sz="3200" dirty="0"/>
          </a:p>
        </p:txBody>
      </p:sp>
      <p:sp>
        <p:nvSpPr>
          <p:cNvPr id="3" name="Content Placeholder 2"/>
          <p:cNvSpPr>
            <a:spLocks noGrp="1"/>
          </p:cNvSpPr>
          <p:nvPr>
            <p:ph idx="1"/>
          </p:nvPr>
        </p:nvSpPr>
        <p:spPr/>
        <p:txBody>
          <a:bodyPr/>
          <a:lstStyle/>
          <a:p>
            <a:pPr>
              <a:defRPr/>
            </a:pPr>
            <a:r>
              <a:rPr lang="en-IN" sz="18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defRPr/>
            </a:pPr>
            <a:r>
              <a:rPr lang="en-US" sz="1800" dirty="0">
                <a:solidFill>
                  <a:schemeClr val="bg2">
                    <a:lumMod val="10000"/>
                  </a:schemeClr>
                </a:solidFill>
                <a:latin typeface="Centaur" panose="02030504050205020304" pitchFamily="18" charset="0"/>
              </a:rPr>
              <a:t>OMICS Journals  are poised in excellence by publishing high quality research. </a:t>
            </a:r>
            <a:r>
              <a:rPr lang="en-IN" sz="18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1800" dirty="0">
              <a:solidFill>
                <a:schemeClr val="bg2">
                  <a:lumMod val="10000"/>
                </a:schemeClr>
              </a:solidFill>
              <a:latin typeface="Centaur" panose="02030504050205020304" pitchFamily="18" charset="0"/>
            </a:endParaRPr>
          </a:p>
          <a:p>
            <a:pPr>
              <a:defRPr/>
            </a:pPr>
            <a:r>
              <a:rPr lang="en-US" sz="18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defRPr/>
            </a:pPr>
            <a:r>
              <a:rPr lang="en-IN" sz="18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800" dirty="0">
              <a:solidFill>
                <a:schemeClr val="bg2">
                  <a:lumMod val="10000"/>
                </a:schemeClr>
              </a:solidFill>
              <a:latin typeface="Centaur" panose="02030504050205020304" pitchFamily="18" charset="0"/>
            </a:endParaRPr>
          </a:p>
          <a:p>
            <a:pPr marL="0" indent="0">
              <a:buFont typeface="Wingdings" pitchFamily="2" charset="2"/>
              <a:buNone/>
              <a:defRPr/>
            </a:pPr>
            <a:r>
              <a:rPr lang="en-US" sz="2000"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sz="2000" dirty="0">
                <a:solidFill>
                  <a:schemeClr val="accent5">
                    <a:lumMod val="10000"/>
                  </a:schemeClr>
                </a:solidFill>
                <a:latin typeface="Microsoft YaHei" panose="020B0503020204020204" pitchFamily="34" charset="-122"/>
                <a:ea typeface="Microsoft YaHei" panose="020B0503020204020204" pitchFamily="34" charset="-122"/>
                <a:hlinkClick r:id="rId2"/>
              </a:rPr>
              <a:t>http://omicsonline.org/Submitmanuscript.php</a:t>
            </a:r>
            <a:r>
              <a:rPr lang="en-US" sz="2000" dirty="0">
                <a:solidFill>
                  <a:schemeClr val="accent5">
                    <a:lumMod val="10000"/>
                  </a:schemeClr>
                </a:solidFill>
                <a:latin typeface="Microsoft YaHei" panose="020B0503020204020204" pitchFamily="34" charset="-122"/>
                <a:ea typeface="Microsoft YaHei" panose="020B0503020204020204" pitchFamily="34" charset="-122"/>
              </a:rPr>
              <a:t> </a:t>
            </a:r>
          </a:p>
          <a:p>
            <a:pPr marL="0" indent="0">
              <a:buFont typeface="Wingdings" pitchFamily="2" charset="2"/>
              <a:buNone/>
              <a:defRPr/>
            </a:pPr>
            <a:endParaRPr lang="en-US" dirty="0"/>
          </a:p>
          <a:p>
            <a:pPr>
              <a:defRPr/>
            </a:pPr>
            <a:endParaRPr lang="en-US" dirty="0"/>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F740546-AC08-425A-8728-91FB069D7F1E}" type="slidenum">
              <a:rPr lang="en-US" altLang="zh-CN" smtClean="0"/>
              <a:pPr eaLnBrk="1" hangingPunct="1"/>
              <a:t>2</a:t>
            </a:fld>
            <a:endParaRPr lang="en-US" altLang="zh-CN"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1066800" y="1752600"/>
            <a:ext cx="6124575" cy="461963"/>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dirty="0">
                <a:latin typeface="+mj-lt"/>
              </a:rPr>
              <a:t>Operating principles of thermal energy battery</a:t>
            </a:r>
          </a:p>
        </p:txBody>
      </p:sp>
      <p:sp>
        <p:nvSpPr>
          <p:cNvPr id="22531" name="Rectangle 9"/>
          <p:cNvSpPr txBox="1">
            <a:spLocks noChangeArrowheads="1"/>
          </p:cNvSpPr>
          <p:nvPr/>
        </p:nvSpPr>
        <p:spPr bwMode="auto">
          <a:xfrm>
            <a:off x="1066800" y="2590800"/>
            <a:ext cx="731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20000"/>
              </a:spcBef>
              <a:buClr>
                <a:schemeClr val="folHlink"/>
              </a:buClr>
              <a:buSzPct val="90000"/>
              <a:buFont typeface="Wingdings" pitchFamily="2" charset="2"/>
              <a:buChar char="n"/>
            </a:pPr>
            <a:r>
              <a:rPr lang="en-US" altLang="zh-CN" sz="3200">
                <a:latin typeface="Times New Roman" pitchFamily="18" charset="0"/>
              </a:rPr>
              <a:t>Thermal chemical energy storage</a:t>
            </a:r>
          </a:p>
          <a:p>
            <a:pPr eaLnBrk="1" hangingPunct="1">
              <a:spcBef>
                <a:spcPct val="20000"/>
              </a:spcBef>
              <a:buClr>
                <a:schemeClr val="folHlink"/>
              </a:buClr>
              <a:buSzPct val="90000"/>
              <a:buFont typeface="Wingdings" pitchFamily="2" charset="2"/>
              <a:buChar char="n"/>
            </a:pPr>
            <a:r>
              <a:rPr lang="en-US" altLang="zh-CN" sz="3200">
                <a:latin typeface="Times New Roman" pitchFamily="18" charset="0"/>
              </a:rPr>
              <a:t>Charging by plugging into the wall</a:t>
            </a:r>
          </a:p>
          <a:p>
            <a:pPr eaLnBrk="1" hangingPunct="1">
              <a:spcBef>
                <a:spcPct val="20000"/>
              </a:spcBef>
              <a:buClr>
                <a:schemeClr val="folHlink"/>
              </a:buClr>
              <a:buSzPct val="90000"/>
              <a:buFont typeface="Wingdings" pitchFamily="2" charset="2"/>
              <a:buChar char="n"/>
            </a:pPr>
            <a:r>
              <a:rPr lang="en-US" altLang="zh-CN" sz="3200">
                <a:latin typeface="Times New Roman" pitchFamily="18" charset="0"/>
              </a:rPr>
              <a:t>Discharging – converting stored energy into heat / cold </a:t>
            </a:r>
            <a:endParaRPr lang="en-US" altLang="zh-CN" sz="3200">
              <a:solidFill>
                <a:srgbClr val="0000CC"/>
              </a:solidFill>
              <a:latin typeface="Times New Roman" pitchFamily="18" charset="0"/>
            </a:endParaRPr>
          </a:p>
          <a:p>
            <a:pPr eaLnBrk="1" hangingPunct="1">
              <a:spcBef>
                <a:spcPct val="20000"/>
              </a:spcBef>
              <a:buClr>
                <a:schemeClr val="folHlink"/>
              </a:buClr>
              <a:buSzPct val="90000"/>
              <a:buFont typeface="Wingdings" pitchFamily="2" charset="2"/>
              <a:buChar char="n"/>
            </a:pPr>
            <a:r>
              <a:rPr lang="en-US" altLang="zh-CN" sz="3200">
                <a:latin typeface="Times New Roman" pitchFamily="18" charset="0"/>
              </a:rPr>
              <a:t>Heating (or cooling) of cabin through heat exchanger</a:t>
            </a:r>
          </a:p>
        </p:txBody>
      </p:sp>
      <p:sp>
        <p:nvSpPr>
          <p:cNvPr id="225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5264ADF4-284B-4D72-91E1-6866B7FC3380}" type="slidenum">
              <a:rPr lang="en-US" altLang="zh-CN" smtClean="0"/>
              <a:pPr eaLnBrk="1" hangingPunct="1"/>
              <a:t>20</a:t>
            </a:fld>
            <a:endParaRPr lang="en-US" altLang="zh-CN" smtClean="0"/>
          </a:p>
        </p:txBody>
      </p:sp>
      <p:sp>
        <p:nvSpPr>
          <p:cNvPr id="6"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rgbClr val="0000CC"/>
                </a:solidFill>
                <a:latin typeface="+mj-lt"/>
                <a:ea typeface="宋体" charset="-122"/>
                <a:cs typeface="+mj-cs"/>
              </a:rPr>
              <a:t>Thermal energy battery</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44550" y="582613"/>
            <a:ext cx="8299450" cy="685800"/>
          </a:xfrm>
        </p:spPr>
        <p:txBody>
          <a:bodyPr/>
          <a:lstStyle/>
          <a:p>
            <a:pPr eaLnBrk="1" hangingPunct="1"/>
            <a:r>
              <a:rPr lang="en-US" altLang="zh-CN" sz="3600" b="1" smtClean="0">
                <a:solidFill>
                  <a:srgbClr val="0000CC"/>
                </a:solidFill>
                <a:ea typeface="宋体" pitchFamily="2" charset="-122"/>
              </a:rPr>
              <a:t>HVAC system based on thermal battery</a:t>
            </a:r>
          </a:p>
        </p:txBody>
      </p:sp>
      <p:grpSp>
        <p:nvGrpSpPr>
          <p:cNvPr id="23555" name="Group 2"/>
          <p:cNvGrpSpPr>
            <a:grpSpLocks/>
          </p:cNvGrpSpPr>
          <p:nvPr/>
        </p:nvGrpSpPr>
        <p:grpSpPr bwMode="auto">
          <a:xfrm>
            <a:off x="3103563" y="2627313"/>
            <a:ext cx="6040437" cy="3332162"/>
            <a:chOff x="3103287" y="2627193"/>
            <a:chExt cx="6040713" cy="3331805"/>
          </a:xfrm>
        </p:grpSpPr>
        <p:pic>
          <p:nvPicPr>
            <p:cNvPr id="10" name="Picture 9" descr="rend_hvac.jpg"/>
            <p:cNvPicPr>
              <a:picLocks noChangeAspect="1"/>
            </p:cNvPicPr>
            <p:nvPr/>
          </p:nvPicPr>
          <p:blipFill>
            <a:blip r:embed="rId3" cstate="print">
              <a:extLst/>
            </a:blip>
            <a:srcRect/>
            <a:stretch>
              <a:fillRect/>
            </a:stretch>
          </p:blipFill>
          <p:spPr>
            <a:xfrm>
              <a:off x="3103287" y="2627193"/>
              <a:ext cx="6040713" cy="3331805"/>
            </a:xfrm>
            <a:prstGeom prst="roundRect">
              <a:avLst>
                <a:gd name="adj" fmla="val 9516"/>
              </a:avLst>
            </a:prstGeom>
          </p:spPr>
        </p:pic>
        <p:sp>
          <p:nvSpPr>
            <p:cNvPr id="12" name="Freeform 11"/>
            <p:cNvSpPr/>
            <p:nvPr/>
          </p:nvSpPr>
          <p:spPr>
            <a:xfrm>
              <a:off x="3474779" y="3409746"/>
              <a:ext cx="2298805" cy="1988925"/>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074672" y="1690624"/>
                    <a:pt x="1916176" y="1808480"/>
                  </a:cubicBezTo>
                  <a:cubicBezTo>
                    <a:pt x="1757680" y="1926336"/>
                    <a:pt x="1526032" y="1899920"/>
                    <a:pt x="1355344" y="1979168"/>
                  </a:cubicBezTo>
                  <a:cubicBezTo>
                    <a:pt x="1184656" y="2058416"/>
                    <a:pt x="1040384" y="2180336"/>
                    <a:pt x="892048" y="2283968"/>
                  </a:cubicBezTo>
                  <a:cubicBezTo>
                    <a:pt x="743712" y="238760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800608" y="2724912"/>
                    <a:pt x="940816" y="2649728"/>
                  </a:cubicBezTo>
                  <a:cubicBezTo>
                    <a:pt x="1081024" y="2574544"/>
                    <a:pt x="1144016" y="2424176"/>
                    <a:pt x="1330960" y="2344928"/>
                  </a:cubicBezTo>
                  <a:cubicBezTo>
                    <a:pt x="1517904" y="2265680"/>
                    <a:pt x="1863344" y="2202688"/>
                    <a:pt x="2062480" y="2174240"/>
                  </a:cubicBezTo>
                  <a:cubicBezTo>
                    <a:pt x="2261616" y="2145792"/>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5538623" y="3495462"/>
              <a:ext cx="2244828" cy="1907971"/>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414567 w 3261360"/>
                <a:gd name="connsiteY16" fmla="*/ 2162397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104095" y="1706804"/>
                    <a:pt x="1916176" y="1808480"/>
                  </a:cubicBezTo>
                  <a:cubicBezTo>
                    <a:pt x="1728257" y="1910156"/>
                    <a:pt x="1349494" y="1802838"/>
                    <a:pt x="1178806" y="1882086"/>
                  </a:cubicBezTo>
                  <a:cubicBezTo>
                    <a:pt x="1008118" y="1961334"/>
                    <a:pt x="1010961" y="2164156"/>
                    <a:pt x="892048" y="2283968"/>
                  </a:cubicBezTo>
                  <a:cubicBezTo>
                    <a:pt x="773135" y="240378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786674" y="2755334"/>
                    <a:pt x="940816" y="2649728"/>
                  </a:cubicBezTo>
                  <a:cubicBezTo>
                    <a:pt x="1094958" y="2544122"/>
                    <a:pt x="1227623" y="2241645"/>
                    <a:pt x="1414567" y="2162397"/>
                  </a:cubicBezTo>
                  <a:cubicBezTo>
                    <a:pt x="1601511" y="2083149"/>
                    <a:pt x="1877279" y="2172266"/>
                    <a:pt x="2062480" y="2174240"/>
                  </a:cubicBezTo>
                  <a:cubicBezTo>
                    <a:pt x="2247681" y="2176214"/>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6" name="Sun 21"/>
          <p:cNvSpPr>
            <a:spLocks noChangeArrowheads="1"/>
          </p:cNvSpPr>
          <p:nvPr/>
        </p:nvSpPr>
        <p:spPr bwMode="auto">
          <a:xfrm>
            <a:off x="844550" y="1557338"/>
            <a:ext cx="914400" cy="914400"/>
          </a:xfrm>
          <a:prstGeom prst="sun">
            <a:avLst>
              <a:gd name="adj" fmla="val 25000"/>
            </a:avLst>
          </a:prstGeom>
          <a:solidFill>
            <a:srgbClr val="FF0000"/>
          </a:solidFill>
          <a:ln w="9525" algn="ctr">
            <a:solidFill>
              <a:schemeClr val="tx1"/>
            </a:solidFill>
            <a:miter lim="800000"/>
            <a:headEnd/>
            <a:tailEnd/>
          </a:ln>
        </p:spPr>
        <p:txBody>
          <a:bodyPr wrap="none"/>
          <a:lstStyle/>
          <a:p>
            <a:endParaRPr lang="en-US" altLang="en-US"/>
          </a:p>
        </p:txBody>
      </p:sp>
      <p:sp>
        <p:nvSpPr>
          <p:cNvPr id="23557" name="Can 22"/>
          <p:cNvSpPr>
            <a:spLocks noChangeArrowheads="1"/>
          </p:cNvSpPr>
          <p:nvPr/>
        </p:nvSpPr>
        <p:spPr bwMode="auto">
          <a:xfrm>
            <a:off x="1403350" y="3429000"/>
            <a:ext cx="1296988" cy="863600"/>
          </a:xfrm>
          <a:prstGeom prst="can">
            <a:avLst>
              <a:gd name="adj" fmla="val 25000"/>
            </a:avLst>
          </a:prstGeom>
          <a:solidFill>
            <a:schemeClr val="accent1"/>
          </a:solidFill>
          <a:ln w="9525" algn="ctr">
            <a:solidFill>
              <a:schemeClr val="tx1"/>
            </a:solidFill>
            <a:miter lim="800000"/>
            <a:headEnd/>
            <a:tailEnd/>
          </a:ln>
        </p:spPr>
        <p:txBody>
          <a:bodyPr wrap="none"/>
          <a:lstStyle/>
          <a:p>
            <a:endParaRPr lang="en-US" altLang="en-US"/>
          </a:p>
        </p:txBody>
      </p:sp>
      <p:sp>
        <p:nvSpPr>
          <p:cNvPr id="23558" name="Can 23"/>
          <p:cNvSpPr>
            <a:spLocks noChangeArrowheads="1"/>
          </p:cNvSpPr>
          <p:nvPr/>
        </p:nvSpPr>
        <p:spPr bwMode="auto">
          <a:xfrm>
            <a:off x="1403350" y="5248275"/>
            <a:ext cx="1296988" cy="865188"/>
          </a:xfrm>
          <a:prstGeom prst="can">
            <a:avLst>
              <a:gd name="adj" fmla="val 25000"/>
            </a:avLst>
          </a:prstGeom>
          <a:solidFill>
            <a:srgbClr val="FF0000"/>
          </a:solidFill>
          <a:ln w="9525" algn="ctr">
            <a:solidFill>
              <a:schemeClr val="tx1"/>
            </a:solidFill>
            <a:miter lim="800000"/>
            <a:headEnd/>
            <a:tailEnd/>
          </a:ln>
        </p:spPr>
        <p:txBody>
          <a:bodyPr wrap="none"/>
          <a:lstStyle/>
          <a:p>
            <a:endParaRPr lang="en-US" altLang="en-US"/>
          </a:p>
        </p:txBody>
      </p:sp>
      <p:sp>
        <p:nvSpPr>
          <p:cNvPr id="23559" name="TextBox 25"/>
          <p:cNvSpPr txBox="1">
            <a:spLocks noChangeArrowheads="1"/>
          </p:cNvSpPr>
          <p:nvPr/>
        </p:nvSpPr>
        <p:spPr bwMode="auto">
          <a:xfrm>
            <a:off x="1093788" y="3132138"/>
            <a:ext cx="2058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200"/>
              <a:t>M</a:t>
            </a:r>
            <a:r>
              <a:rPr lang="en-US" altLang="en-US" sz="1200" baseline="-25000"/>
              <a:t>1</a:t>
            </a:r>
            <a:r>
              <a:rPr lang="en-US" altLang="en-US" sz="1200"/>
              <a:t>H + Heat -&gt; M</a:t>
            </a:r>
            <a:r>
              <a:rPr lang="en-US" altLang="en-US" sz="1200" baseline="-25000"/>
              <a:t>1</a:t>
            </a:r>
            <a:r>
              <a:rPr lang="en-US" altLang="en-US" sz="1200"/>
              <a:t> + H</a:t>
            </a:r>
            <a:r>
              <a:rPr lang="en-US" altLang="en-US" sz="1200" baseline="-25000"/>
              <a:t>2</a:t>
            </a:r>
            <a:endParaRPr lang="en-US" altLang="en-US" sz="1200"/>
          </a:p>
        </p:txBody>
      </p:sp>
      <p:sp>
        <p:nvSpPr>
          <p:cNvPr id="23560" name="Left Arrow 27"/>
          <p:cNvSpPr>
            <a:spLocks noChangeArrowheads="1"/>
          </p:cNvSpPr>
          <p:nvPr/>
        </p:nvSpPr>
        <p:spPr bwMode="auto">
          <a:xfrm>
            <a:off x="2700338" y="3536950"/>
            <a:ext cx="2087562" cy="215900"/>
          </a:xfrm>
          <a:prstGeom prst="leftArrow">
            <a:avLst>
              <a:gd name="adj1" fmla="val 50000"/>
              <a:gd name="adj2" fmla="val 50002"/>
            </a:avLst>
          </a:prstGeom>
          <a:solidFill>
            <a:srgbClr val="FFC000"/>
          </a:solidFill>
          <a:ln w="9525" algn="ctr">
            <a:solidFill>
              <a:schemeClr val="tx1"/>
            </a:solidFill>
            <a:miter lim="800000"/>
            <a:headEnd/>
            <a:tailEnd/>
          </a:ln>
        </p:spPr>
        <p:txBody>
          <a:bodyPr wrap="none"/>
          <a:lstStyle/>
          <a:p>
            <a:endParaRPr lang="en-US" altLang="en-US"/>
          </a:p>
        </p:txBody>
      </p:sp>
      <p:sp>
        <p:nvSpPr>
          <p:cNvPr id="23561" name="TextBox 29"/>
          <p:cNvSpPr txBox="1">
            <a:spLocks noChangeArrowheads="1"/>
          </p:cNvSpPr>
          <p:nvPr/>
        </p:nvSpPr>
        <p:spPr bwMode="auto">
          <a:xfrm>
            <a:off x="1093788" y="6251575"/>
            <a:ext cx="2058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200"/>
              <a:t>M</a:t>
            </a:r>
            <a:r>
              <a:rPr lang="en-US" altLang="en-US" sz="1200" baseline="-25000"/>
              <a:t>2</a:t>
            </a:r>
            <a:r>
              <a:rPr lang="en-US" altLang="en-US" sz="1200"/>
              <a:t> + H</a:t>
            </a:r>
            <a:r>
              <a:rPr lang="en-US" altLang="en-US" sz="1200" baseline="-25000"/>
              <a:t>2</a:t>
            </a:r>
            <a:r>
              <a:rPr lang="en-US" altLang="en-US" sz="1200"/>
              <a:t> -&gt; M</a:t>
            </a:r>
            <a:r>
              <a:rPr lang="en-US" altLang="en-US" sz="1200" baseline="-25000"/>
              <a:t>2</a:t>
            </a:r>
            <a:r>
              <a:rPr lang="en-US" altLang="en-US" sz="1200"/>
              <a:t> + Heat</a:t>
            </a:r>
          </a:p>
        </p:txBody>
      </p:sp>
      <p:sp>
        <p:nvSpPr>
          <p:cNvPr id="23562" name="Right Arrow 30"/>
          <p:cNvSpPr>
            <a:spLocks noChangeArrowheads="1"/>
          </p:cNvSpPr>
          <p:nvPr/>
        </p:nvSpPr>
        <p:spPr bwMode="auto">
          <a:xfrm>
            <a:off x="2700338" y="3968750"/>
            <a:ext cx="2087562" cy="215900"/>
          </a:xfrm>
          <a:prstGeom prst="rightArrow">
            <a:avLst>
              <a:gd name="adj1" fmla="val 50000"/>
              <a:gd name="adj2" fmla="val 50002"/>
            </a:avLst>
          </a:prstGeom>
          <a:solidFill>
            <a:srgbClr val="0000CC"/>
          </a:solidFill>
          <a:ln w="9525" algn="ctr">
            <a:solidFill>
              <a:schemeClr val="tx1"/>
            </a:solidFill>
            <a:miter lim="800000"/>
            <a:headEnd/>
            <a:tailEnd/>
          </a:ln>
        </p:spPr>
        <p:txBody>
          <a:bodyPr wrap="none"/>
          <a:lstStyle/>
          <a:p>
            <a:endParaRPr lang="en-US" altLang="en-US"/>
          </a:p>
        </p:txBody>
      </p:sp>
      <p:sp>
        <p:nvSpPr>
          <p:cNvPr id="23563" name="TextBox 31"/>
          <p:cNvSpPr txBox="1">
            <a:spLocks noChangeArrowheads="1"/>
          </p:cNvSpPr>
          <p:nvPr/>
        </p:nvSpPr>
        <p:spPr bwMode="auto">
          <a:xfrm>
            <a:off x="2863850" y="1687513"/>
            <a:ext cx="388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2400" b="1"/>
              <a:t>Cooling in Warm Weather</a:t>
            </a:r>
          </a:p>
        </p:txBody>
      </p:sp>
      <p:sp>
        <p:nvSpPr>
          <p:cNvPr id="23564" name="TextBox 32"/>
          <p:cNvSpPr txBox="1">
            <a:spLocks noChangeArrowheads="1"/>
          </p:cNvSpPr>
          <p:nvPr/>
        </p:nvSpPr>
        <p:spPr bwMode="auto">
          <a:xfrm>
            <a:off x="3103563" y="3341688"/>
            <a:ext cx="1036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FF0000"/>
                </a:solidFill>
              </a:rPr>
              <a:t>Warm Air</a:t>
            </a:r>
          </a:p>
        </p:txBody>
      </p:sp>
      <p:sp>
        <p:nvSpPr>
          <p:cNvPr id="23565" name="TextBox 33"/>
          <p:cNvSpPr txBox="1">
            <a:spLocks noChangeArrowheads="1"/>
          </p:cNvSpPr>
          <p:nvPr/>
        </p:nvSpPr>
        <p:spPr bwMode="auto">
          <a:xfrm>
            <a:off x="3103563" y="4184650"/>
            <a:ext cx="1036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0000CC"/>
                </a:solidFill>
              </a:rPr>
              <a:t>Cool Air</a:t>
            </a:r>
          </a:p>
        </p:txBody>
      </p:sp>
      <p:sp>
        <p:nvSpPr>
          <p:cNvPr id="23566" name="TextBox 34"/>
          <p:cNvSpPr txBox="1">
            <a:spLocks noChangeArrowheads="1"/>
          </p:cNvSpPr>
          <p:nvPr/>
        </p:nvSpPr>
        <p:spPr bwMode="auto">
          <a:xfrm>
            <a:off x="0" y="3968750"/>
            <a:ext cx="1539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De-hydriding (Endothermic reaction)</a:t>
            </a:r>
          </a:p>
        </p:txBody>
      </p:sp>
      <p:sp>
        <p:nvSpPr>
          <p:cNvPr id="23567" name="TextBox 35"/>
          <p:cNvSpPr txBox="1">
            <a:spLocks noChangeArrowheads="1"/>
          </p:cNvSpPr>
          <p:nvPr/>
        </p:nvSpPr>
        <p:spPr bwMode="auto">
          <a:xfrm>
            <a:off x="1619250" y="3692525"/>
            <a:ext cx="8651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LT-HB</a:t>
            </a:r>
          </a:p>
          <a:p>
            <a:pPr eaLnBrk="1" hangingPunct="1"/>
            <a:endParaRPr lang="en-US" altLang="en-US" sz="1200"/>
          </a:p>
        </p:txBody>
      </p:sp>
      <p:sp>
        <p:nvSpPr>
          <p:cNvPr id="23568" name="TextBox 36"/>
          <p:cNvSpPr txBox="1">
            <a:spLocks noChangeArrowheads="1"/>
          </p:cNvSpPr>
          <p:nvPr/>
        </p:nvSpPr>
        <p:spPr bwMode="auto">
          <a:xfrm>
            <a:off x="1619250" y="5559425"/>
            <a:ext cx="1081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HT-HB</a:t>
            </a:r>
          </a:p>
          <a:p>
            <a:pPr eaLnBrk="1" hangingPunct="1"/>
            <a:endParaRPr lang="en-US" altLang="en-US" sz="1200"/>
          </a:p>
        </p:txBody>
      </p:sp>
      <p:sp>
        <p:nvSpPr>
          <p:cNvPr id="23569" name="TextBox 37"/>
          <p:cNvSpPr txBox="1">
            <a:spLocks noChangeArrowheads="1"/>
          </p:cNvSpPr>
          <p:nvPr/>
        </p:nvSpPr>
        <p:spPr bwMode="auto">
          <a:xfrm>
            <a:off x="0" y="5403850"/>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Hydriding (Exothermic reaction)</a:t>
            </a:r>
          </a:p>
        </p:txBody>
      </p:sp>
      <p:sp>
        <p:nvSpPr>
          <p:cNvPr id="23570" name="Right Arrow 38"/>
          <p:cNvSpPr>
            <a:spLocks noChangeArrowheads="1"/>
          </p:cNvSpPr>
          <p:nvPr/>
        </p:nvSpPr>
        <p:spPr bwMode="auto">
          <a:xfrm>
            <a:off x="1093788" y="3752850"/>
            <a:ext cx="309562" cy="215900"/>
          </a:xfrm>
          <a:prstGeom prst="rightArrow">
            <a:avLst>
              <a:gd name="adj1" fmla="val 50000"/>
              <a:gd name="adj2" fmla="val 49998"/>
            </a:avLst>
          </a:prstGeom>
          <a:solidFill>
            <a:schemeClr val="accent1"/>
          </a:solidFill>
          <a:ln w="9525" algn="ctr">
            <a:solidFill>
              <a:schemeClr val="tx1"/>
            </a:solidFill>
            <a:miter lim="800000"/>
            <a:headEnd/>
            <a:tailEnd/>
          </a:ln>
        </p:spPr>
        <p:txBody>
          <a:bodyPr wrap="none"/>
          <a:lstStyle/>
          <a:p>
            <a:endParaRPr lang="en-US" altLang="en-US"/>
          </a:p>
        </p:txBody>
      </p:sp>
      <p:sp>
        <p:nvSpPr>
          <p:cNvPr id="23571" name="Right Arrow 39"/>
          <p:cNvSpPr>
            <a:spLocks noChangeArrowheads="1"/>
          </p:cNvSpPr>
          <p:nvPr/>
        </p:nvSpPr>
        <p:spPr bwMode="auto">
          <a:xfrm>
            <a:off x="2700338" y="5559425"/>
            <a:ext cx="309562" cy="215900"/>
          </a:xfrm>
          <a:prstGeom prst="rightArrow">
            <a:avLst>
              <a:gd name="adj1" fmla="val 50000"/>
              <a:gd name="adj2" fmla="val 49998"/>
            </a:avLst>
          </a:prstGeom>
          <a:solidFill>
            <a:srgbClr val="FF0000"/>
          </a:solidFill>
          <a:ln w="9525" algn="ctr">
            <a:solidFill>
              <a:schemeClr val="tx1"/>
            </a:solidFill>
            <a:miter lim="800000"/>
            <a:headEnd/>
            <a:tailEnd/>
          </a:ln>
        </p:spPr>
        <p:txBody>
          <a:bodyPr wrap="none"/>
          <a:lstStyle/>
          <a:p>
            <a:endParaRPr lang="en-US" altLang="en-US"/>
          </a:p>
        </p:txBody>
      </p:sp>
      <p:sp>
        <p:nvSpPr>
          <p:cNvPr id="23572" name="TextBox 40"/>
          <p:cNvSpPr txBox="1">
            <a:spLocks noChangeArrowheads="1"/>
          </p:cNvSpPr>
          <p:nvPr/>
        </p:nvSpPr>
        <p:spPr bwMode="auto">
          <a:xfrm>
            <a:off x="744538" y="3538538"/>
            <a:ext cx="698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Heat</a:t>
            </a:r>
          </a:p>
        </p:txBody>
      </p:sp>
      <p:sp>
        <p:nvSpPr>
          <p:cNvPr id="23573" name="TextBox 41"/>
          <p:cNvSpPr txBox="1">
            <a:spLocks noChangeArrowheads="1"/>
          </p:cNvSpPr>
          <p:nvPr/>
        </p:nvSpPr>
        <p:spPr bwMode="auto">
          <a:xfrm>
            <a:off x="2805113" y="5775325"/>
            <a:ext cx="696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Heat</a:t>
            </a:r>
          </a:p>
        </p:txBody>
      </p:sp>
      <p:sp>
        <p:nvSpPr>
          <p:cNvPr id="23574" name="Down Arrow 42"/>
          <p:cNvSpPr>
            <a:spLocks noChangeArrowheads="1"/>
          </p:cNvSpPr>
          <p:nvPr/>
        </p:nvSpPr>
        <p:spPr bwMode="auto">
          <a:xfrm>
            <a:off x="1979613" y="4292600"/>
            <a:ext cx="215900" cy="955675"/>
          </a:xfrm>
          <a:prstGeom prst="downArrow">
            <a:avLst>
              <a:gd name="adj1" fmla="val 50000"/>
              <a:gd name="adj2" fmla="val 50044"/>
            </a:avLst>
          </a:prstGeom>
          <a:solidFill>
            <a:srgbClr val="00B050"/>
          </a:solidFill>
          <a:ln w="9525" algn="ctr">
            <a:solidFill>
              <a:schemeClr val="tx1"/>
            </a:solidFill>
            <a:miter lim="800000"/>
            <a:headEnd/>
            <a:tailEnd/>
          </a:ln>
        </p:spPr>
        <p:txBody>
          <a:bodyPr wrap="none"/>
          <a:lstStyle/>
          <a:p>
            <a:endParaRPr lang="en-US" altLang="en-US"/>
          </a:p>
        </p:txBody>
      </p:sp>
      <p:sp>
        <p:nvSpPr>
          <p:cNvPr id="23575" name="TextBox 43"/>
          <p:cNvSpPr txBox="1">
            <a:spLocks noChangeArrowheads="1"/>
          </p:cNvSpPr>
          <p:nvPr/>
        </p:nvSpPr>
        <p:spPr bwMode="auto">
          <a:xfrm>
            <a:off x="2090738" y="452278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a:t>
            </a:r>
            <a:r>
              <a:rPr lang="en-US" altLang="en-US" baseline="-25000"/>
              <a:t>2</a:t>
            </a:r>
            <a:endParaRPr lang="en-US" altLang="en-US"/>
          </a:p>
        </p:txBody>
      </p:sp>
      <p:sp>
        <p:nvSpPr>
          <p:cNvPr id="23576" name="Right Arrow 45"/>
          <p:cNvSpPr>
            <a:spLocks noChangeArrowheads="1"/>
          </p:cNvSpPr>
          <p:nvPr/>
        </p:nvSpPr>
        <p:spPr bwMode="auto">
          <a:xfrm rot="-1500000">
            <a:off x="222250" y="6122988"/>
            <a:ext cx="1203325" cy="276225"/>
          </a:xfrm>
          <a:prstGeom prst="rightArrow">
            <a:avLst>
              <a:gd name="adj1" fmla="val 50000"/>
              <a:gd name="adj2" fmla="val 50199"/>
            </a:avLst>
          </a:prstGeom>
          <a:solidFill>
            <a:srgbClr val="FFFF00"/>
          </a:solidFill>
          <a:ln w="9525" algn="ctr">
            <a:solidFill>
              <a:schemeClr val="tx1"/>
            </a:solidFill>
            <a:miter lim="800000"/>
            <a:headEnd/>
            <a:tailEnd/>
          </a:ln>
        </p:spPr>
        <p:txBody>
          <a:bodyPr wrap="none"/>
          <a:lstStyle/>
          <a:p>
            <a:endParaRPr lang="en-US" altLang="en-US"/>
          </a:p>
        </p:txBody>
      </p:sp>
      <p:sp>
        <p:nvSpPr>
          <p:cNvPr id="23577" name="Right Arrow 46"/>
          <p:cNvSpPr>
            <a:spLocks noChangeArrowheads="1"/>
          </p:cNvSpPr>
          <p:nvPr/>
        </p:nvSpPr>
        <p:spPr bwMode="auto">
          <a:xfrm rot="1500000">
            <a:off x="2698750" y="6180138"/>
            <a:ext cx="1281113" cy="276225"/>
          </a:xfrm>
          <a:prstGeom prst="rightArrow">
            <a:avLst>
              <a:gd name="adj1" fmla="val 50000"/>
              <a:gd name="adj2" fmla="val 50115"/>
            </a:avLst>
          </a:prstGeom>
          <a:solidFill>
            <a:srgbClr val="FF0000"/>
          </a:solidFill>
          <a:ln w="9525" algn="ctr">
            <a:solidFill>
              <a:schemeClr val="tx1"/>
            </a:solidFill>
            <a:miter lim="800000"/>
            <a:headEnd/>
            <a:tailEnd/>
          </a:ln>
        </p:spPr>
        <p:txBody>
          <a:bodyPr wrap="none"/>
          <a:lstStyle/>
          <a:p>
            <a:endParaRPr lang="en-US" altLang="en-US"/>
          </a:p>
        </p:txBody>
      </p:sp>
      <p:sp>
        <p:nvSpPr>
          <p:cNvPr id="23578" name="TextBox 47"/>
          <p:cNvSpPr txBox="1">
            <a:spLocks noChangeArrowheads="1"/>
          </p:cNvSpPr>
          <p:nvPr/>
        </p:nvSpPr>
        <p:spPr bwMode="auto">
          <a:xfrm>
            <a:off x="0" y="6527800"/>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FFC000"/>
                </a:solidFill>
              </a:rPr>
              <a:t>Warm Environment Air</a:t>
            </a:r>
          </a:p>
        </p:txBody>
      </p:sp>
      <p:sp>
        <p:nvSpPr>
          <p:cNvPr id="23579" name="TextBox 48"/>
          <p:cNvSpPr txBox="1">
            <a:spLocks noChangeArrowheads="1"/>
          </p:cNvSpPr>
          <p:nvPr/>
        </p:nvSpPr>
        <p:spPr bwMode="auto">
          <a:xfrm>
            <a:off x="3978275" y="6550025"/>
            <a:ext cx="260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FF0000"/>
                </a:solidFill>
              </a:rPr>
              <a:t>Hot Air into Environment</a:t>
            </a:r>
          </a:p>
        </p:txBody>
      </p:sp>
      <p:sp>
        <p:nvSpPr>
          <p:cNvPr id="23580" name="Curved Up Arrow 51"/>
          <p:cNvSpPr>
            <a:spLocks noChangeArrowheads="1"/>
          </p:cNvSpPr>
          <p:nvPr/>
        </p:nvSpPr>
        <p:spPr bwMode="auto">
          <a:xfrm rot="10800000">
            <a:off x="1979613" y="2162175"/>
            <a:ext cx="4105275" cy="969963"/>
          </a:xfrm>
          <a:prstGeom prst="curvedUpArrow">
            <a:avLst>
              <a:gd name="adj1" fmla="val 25022"/>
              <a:gd name="adj2" fmla="val 50025"/>
              <a:gd name="adj3" fmla="val 25000"/>
            </a:avLst>
          </a:prstGeom>
          <a:solidFill>
            <a:srgbClr val="FFC000"/>
          </a:solidFill>
          <a:ln w="9525" algn="ctr">
            <a:solidFill>
              <a:schemeClr val="tx1"/>
            </a:solidFill>
            <a:miter lim="800000"/>
            <a:headEnd/>
            <a:tailEnd/>
          </a:ln>
        </p:spPr>
        <p:txBody>
          <a:bodyPr wrap="none"/>
          <a:lstStyle/>
          <a:p>
            <a:endParaRPr lang="en-US" altLang="en-US"/>
          </a:p>
        </p:txBody>
      </p:sp>
      <p:sp>
        <p:nvSpPr>
          <p:cNvPr id="23581" name="TextBox 52"/>
          <p:cNvSpPr txBox="1">
            <a:spLocks noChangeArrowheads="1"/>
          </p:cNvSpPr>
          <p:nvPr/>
        </p:nvSpPr>
        <p:spPr bwMode="auto">
          <a:xfrm>
            <a:off x="3735388" y="2227263"/>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2000" b="1"/>
              <a:t>Heat</a:t>
            </a:r>
          </a:p>
        </p:txBody>
      </p:sp>
      <p:sp>
        <p:nvSpPr>
          <p:cNvPr id="2358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32F5D12-DC9D-4A5D-B5FA-4FAA29A10C5B}" type="slidenum">
              <a:rPr lang="en-US" altLang="zh-CN" smtClean="0"/>
              <a:pPr eaLnBrk="1" hangingPunct="1"/>
              <a:t>21</a:t>
            </a:fld>
            <a:endParaRPr lang="en-US" altLang="zh-CN"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4"/>
          <p:cNvGrpSpPr>
            <a:grpSpLocks/>
          </p:cNvGrpSpPr>
          <p:nvPr/>
        </p:nvGrpSpPr>
        <p:grpSpPr bwMode="auto">
          <a:xfrm>
            <a:off x="3103563" y="2627313"/>
            <a:ext cx="6040437" cy="3332162"/>
            <a:chOff x="347450" y="1278320"/>
            <a:chExt cx="8575476" cy="4714407"/>
          </a:xfrm>
        </p:grpSpPr>
        <p:pic>
          <p:nvPicPr>
            <p:cNvPr id="10" name="Picture 9" descr="rend_hvac.jpg"/>
            <p:cNvPicPr>
              <a:picLocks noChangeAspect="1"/>
            </p:cNvPicPr>
            <p:nvPr/>
          </p:nvPicPr>
          <p:blipFill>
            <a:blip r:embed="rId3" cstate="print">
              <a:extLst/>
            </a:blip>
            <a:srcRect/>
            <a:stretch>
              <a:fillRect/>
            </a:stretch>
          </p:blipFill>
          <p:spPr>
            <a:xfrm>
              <a:off x="347450" y="1278320"/>
              <a:ext cx="8575476" cy="4714407"/>
            </a:xfrm>
            <a:prstGeom prst="roundRect">
              <a:avLst>
                <a:gd name="adj" fmla="val 9516"/>
              </a:avLst>
            </a:prstGeom>
          </p:spPr>
        </p:pic>
        <p:sp>
          <p:nvSpPr>
            <p:cNvPr id="12" name="Freeform 11"/>
            <p:cNvSpPr/>
            <p:nvPr/>
          </p:nvSpPr>
          <p:spPr>
            <a:xfrm>
              <a:off x="874825" y="2385610"/>
              <a:ext cx="3263414" cy="2814271"/>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074672" y="1690624"/>
                    <a:pt x="1916176" y="1808480"/>
                  </a:cubicBezTo>
                  <a:cubicBezTo>
                    <a:pt x="1757680" y="1926336"/>
                    <a:pt x="1526032" y="1899920"/>
                    <a:pt x="1355344" y="1979168"/>
                  </a:cubicBezTo>
                  <a:cubicBezTo>
                    <a:pt x="1184656" y="2058416"/>
                    <a:pt x="1040384" y="2180336"/>
                    <a:pt x="892048" y="2283968"/>
                  </a:cubicBezTo>
                  <a:cubicBezTo>
                    <a:pt x="743712" y="238760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800608" y="2724912"/>
                    <a:pt x="940816" y="2649728"/>
                  </a:cubicBezTo>
                  <a:cubicBezTo>
                    <a:pt x="1081024" y="2574544"/>
                    <a:pt x="1144016" y="2424176"/>
                    <a:pt x="1330960" y="2344928"/>
                  </a:cubicBezTo>
                  <a:cubicBezTo>
                    <a:pt x="1517904" y="2265680"/>
                    <a:pt x="1863344" y="2202688"/>
                    <a:pt x="2062480" y="2174240"/>
                  </a:cubicBezTo>
                  <a:cubicBezTo>
                    <a:pt x="2261616" y="2145792"/>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3804686" y="2506895"/>
              <a:ext cx="3186787" cy="2699723"/>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414567 w 3261360"/>
                <a:gd name="connsiteY16" fmla="*/ 2162397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104095" y="1706804"/>
                    <a:pt x="1916176" y="1808480"/>
                  </a:cubicBezTo>
                  <a:cubicBezTo>
                    <a:pt x="1728257" y="1910156"/>
                    <a:pt x="1349494" y="1802838"/>
                    <a:pt x="1178806" y="1882086"/>
                  </a:cubicBezTo>
                  <a:cubicBezTo>
                    <a:pt x="1008118" y="1961334"/>
                    <a:pt x="1010961" y="2164156"/>
                    <a:pt x="892048" y="2283968"/>
                  </a:cubicBezTo>
                  <a:cubicBezTo>
                    <a:pt x="773135" y="240378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786674" y="2755334"/>
                    <a:pt x="940816" y="2649728"/>
                  </a:cubicBezTo>
                  <a:cubicBezTo>
                    <a:pt x="1094958" y="2544122"/>
                    <a:pt x="1227623" y="2241645"/>
                    <a:pt x="1414567" y="2162397"/>
                  </a:cubicBezTo>
                  <a:cubicBezTo>
                    <a:pt x="1601511" y="2083149"/>
                    <a:pt x="1877279" y="2172266"/>
                    <a:pt x="2062480" y="2174240"/>
                  </a:cubicBezTo>
                  <a:cubicBezTo>
                    <a:pt x="2247681" y="2176214"/>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4579" name="Can 22"/>
          <p:cNvSpPr>
            <a:spLocks noChangeArrowheads="1"/>
          </p:cNvSpPr>
          <p:nvPr/>
        </p:nvSpPr>
        <p:spPr bwMode="auto">
          <a:xfrm>
            <a:off x="1403350" y="3429000"/>
            <a:ext cx="1296988" cy="863600"/>
          </a:xfrm>
          <a:prstGeom prst="can">
            <a:avLst>
              <a:gd name="adj" fmla="val 25000"/>
            </a:avLst>
          </a:prstGeom>
          <a:solidFill>
            <a:srgbClr val="FF9201"/>
          </a:solidFill>
          <a:ln w="9525" algn="ctr">
            <a:solidFill>
              <a:schemeClr val="tx1"/>
            </a:solidFill>
            <a:miter lim="800000"/>
            <a:headEnd/>
            <a:tailEnd/>
          </a:ln>
        </p:spPr>
        <p:txBody>
          <a:bodyPr wrap="none"/>
          <a:lstStyle/>
          <a:p>
            <a:endParaRPr lang="en-US" altLang="en-US"/>
          </a:p>
        </p:txBody>
      </p:sp>
      <p:sp>
        <p:nvSpPr>
          <p:cNvPr id="24580" name="Can 23"/>
          <p:cNvSpPr>
            <a:spLocks noChangeArrowheads="1"/>
          </p:cNvSpPr>
          <p:nvPr/>
        </p:nvSpPr>
        <p:spPr bwMode="auto">
          <a:xfrm>
            <a:off x="1403350" y="5248275"/>
            <a:ext cx="1296988" cy="865188"/>
          </a:xfrm>
          <a:prstGeom prst="can">
            <a:avLst>
              <a:gd name="adj" fmla="val 25000"/>
            </a:avLst>
          </a:prstGeom>
          <a:solidFill>
            <a:srgbClr val="0070C0"/>
          </a:solidFill>
          <a:ln w="9525" algn="ctr">
            <a:solidFill>
              <a:schemeClr val="tx1"/>
            </a:solidFill>
            <a:miter lim="800000"/>
            <a:headEnd/>
            <a:tailEnd/>
          </a:ln>
        </p:spPr>
        <p:txBody>
          <a:bodyPr wrap="none"/>
          <a:lstStyle/>
          <a:p>
            <a:endParaRPr lang="en-US" altLang="en-US"/>
          </a:p>
        </p:txBody>
      </p:sp>
      <p:sp>
        <p:nvSpPr>
          <p:cNvPr id="24581" name="TextBox 25"/>
          <p:cNvSpPr txBox="1">
            <a:spLocks noChangeArrowheads="1"/>
          </p:cNvSpPr>
          <p:nvPr/>
        </p:nvSpPr>
        <p:spPr bwMode="auto">
          <a:xfrm>
            <a:off x="1165225" y="6251575"/>
            <a:ext cx="206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M</a:t>
            </a:r>
            <a:r>
              <a:rPr lang="en-US" altLang="en-US" sz="1400" b="1" baseline="-25000"/>
              <a:t>1</a:t>
            </a:r>
            <a:r>
              <a:rPr lang="en-US" altLang="en-US" sz="1400" b="1"/>
              <a:t>H + Heat -&gt; M</a:t>
            </a:r>
            <a:r>
              <a:rPr lang="en-US" altLang="en-US" sz="1400" b="1" baseline="-25000"/>
              <a:t>1</a:t>
            </a:r>
            <a:r>
              <a:rPr lang="en-US" altLang="en-US" sz="1400" b="1"/>
              <a:t> + H</a:t>
            </a:r>
            <a:r>
              <a:rPr lang="en-US" altLang="en-US" sz="1400" b="1" baseline="-25000"/>
              <a:t>2</a:t>
            </a:r>
            <a:endParaRPr lang="en-US" altLang="en-US" sz="1400" b="1"/>
          </a:p>
        </p:txBody>
      </p:sp>
      <p:sp>
        <p:nvSpPr>
          <p:cNvPr id="24582" name="Left Arrow 27"/>
          <p:cNvSpPr>
            <a:spLocks noChangeArrowheads="1"/>
          </p:cNvSpPr>
          <p:nvPr/>
        </p:nvSpPr>
        <p:spPr bwMode="auto">
          <a:xfrm>
            <a:off x="2700338" y="3536950"/>
            <a:ext cx="2087562" cy="215900"/>
          </a:xfrm>
          <a:prstGeom prst="leftArrow">
            <a:avLst>
              <a:gd name="adj1" fmla="val 50000"/>
              <a:gd name="adj2" fmla="val 50002"/>
            </a:avLst>
          </a:prstGeom>
          <a:solidFill>
            <a:srgbClr val="00B0F0"/>
          </a:solidFill>
          <a:ln w="9525" algn="ctr">
            <a:solidFill>
              <a:schemeClr val="tx1"/>
            </a:solidFill>
            <a:miter lim="800000"/>
            <a:headEnd/>
            <a:tailEnd/>
          </a:ln>
        </p:spPr>
        <p:txBody>
          <a:bodyPr wrap="none"/>
          <a:lstStyle/>
          <a:p>
            <a:endParaRPr lang="en-US" altLang="en-US"/>
          </a:p>
        </p:txBody>
      </p:sp>
      <p:sp>
        <p:nvSpPr>
          <p:cNvPr id="24583" name="TextBox 29"/>
          <p:cNvSpPr txBox="1">
            <a:spLocks noChangeArrowheads="1"/>
          </p:cNvSpPr>
          <p:nvPr/>
        </p:nvSpPr>
        <p:spPr bwMode="auto">
          <a:xfrm>
            <a:off x="1165225" y="3065463"/>
            <a:ext cx="20605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M</a:t>
            </a:r>
            <a:r>
              <a:rPr lang="en-US" altLang="en-US" sz="1400" b="1" baseline="-25000"/>
              <a:t>2</a:t>
            </a:r>
            <a:r>
              <a:rPr lang="en-US" altLang="en-US" sz="1400" b="1"/>
              <a:t> + H</a:t>
            </a:r>
            <a:r>
              <a:rPr lang="en-US" altLang="en-US" sz="1400" b="1" baseline="-25000"/>
              <a:t>2</a:t>
            </a:r>
            <a:r>
              <a:rPr lang="en-US" altLang="en-US" sz="1400" b="1"/>
              <a:t> -&gt; M</a:t>
            </a:r>
            <a:r>
              <a:rPr lang="en-US" altLang="en-US" sz="1400" b="1" baseline="-25000"/>
              <a:t>2</a:t>
            </a:r>
            <a:r>
              <a:rPr lang="en-US" altLang="en-US" sz="1400" b="1"/>
              <a:t> + Heat</a:t>
            </a:r>
          </a:p>
        </p:txBody>
      </p:sp>
      <p:sp>
        <p:nvSpPr>
          <p:cNvPr id="24584" name="Right Arrow 30"/>
          <p:cNvSpPr>
            <a:spLocks noChangeArrowheads="1"/>
          </p:cNvSpPr>
          <p:nvPr/>
        </p:nvSpPr>
        <p:spPr bwMode="auto">
          <a:xfrm>
            <a:off x="2700338" y="3968750"/>
            <a:ext cx="2087562" cy="215900"/>
          </a:xfrm>
          <a:prstGeom prst="rightArrow">
            <a:avLst>
              <a:gd name="adj1" fmla="val 50000"/>
              <a:gd name="adj2" fmla="val 50002"/>
            </a:avLst>
          </a:prstGeom>
          <a:solidFill>
            <a:srgbClr val="FF9201"/>
          </a:solidFill>
          <a:ln w="9525" algn="ctr">
            <a:solidFill>
              <a:schemeClr val="tx1"/>
            </a:solidFill>
            <a:miter lim="800000"/>
            <a:headEnd/>
            <a:tailEnd/>
          </a:ln>
        </p:spPr>
        <p:txBody>
          <a:bodyPr wrap="none"/>
          <a:lstStyle/>
          <a:p>
            <a:endParaRPr lang="en-US" altLang="en-US"/>
          </a:p>
        </p:txBody>
      </p:sp>
      <p:sp>
        <p:nvSpPr>
          <p:cNvPr id="24585" name="TextBox 31"/>
          <p:cNvSpPr txBox="1">
            <a:spLocks noChangeArrowheads="1"/>
          </p:cNvSpPr>
          <p:nvPr/>
        </p:nvSpPr>
        <p:spPr bwMode="auto">
          <a:xfrm>
            <a:off x="2700338" y="1487488"/>
            <a:ext cx="388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2400" b="1"/>
              <a:t>Warming in Cool Weather</a:t>
            </a:r>
          </a:p>
        </p:txBody>
      </p:sp>
      <p:sp>
        <p:nvSpPr>
          <p:cNvPr id="24586" name="TextBox 32"/>
          <p:cNvSpPr txBox="1">
            <a:spLocks noChangeArrowheads="1"/>
          </p:cNvSpPr>
          <p:nvPr/>
        </p:nvSpPr>
        <p:spPr bwMode="auto">
          <a:xfrm>
            <a:off x="3103563" y="3341688"/>
            <a:ext cx="1036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00B0F0"/>
                </a:solidFill>
              </a:rPr>
              <a:t>Cool Air</a:t>
            </a:r>
          </a:p>
        </p:txBody>
      </p:sp>
      <p:sp>
        <p:nvSpPr>
          <p:cNvPr id="24587" name="TextBox 33"/>
          <p:cNvSpPr txBox="1">
            <a:spLocks noChangeArrowheads="1"/>
          </p:cNvSpPr>
          <p:nvPr/>
        </p:nvSpPr>
        <p:spPr bwMode="auto">
          <a:xfrm>
            <a:off x="3103563" y="4184650"/>
            <a:ext cx="1036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FF9201"/>
                </a:solidFill>
              </a:rPr>
              <a:t>Warm Air</a:t>
            </a:r>
          </a:p>
        </p:txBody>
      </p:sp>
      <p:sp>
        <p:nvSpPr>
          <p:cNvPr id="24588" name="TextBox 34"/>
          <p:cNvSpPr txBox="1">
            <a:spLocks noChangeArrowheads="1"/>
          </p:cNvSpPr>
          <p:nvPr/>
        </p:nvSpPr>
        <p:spPr bwMode="auto">
          <a:xfrm>
            <a:off x="0" y="5373688"/>
            <a:ext cx="1539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De-hydriding (Endothermic reaction)</a:t>
            </a:r>
          </a:p>
        </p:txBody>
      </p:sp>
      <p:sp>
        <p:nvSpPr>
          <p:cNvPr id="24589" name="TextBox 35"/>
          <p:cNvSpPr txBox="1">
            <a:spLocks noChangeArrowheads="1"/>
          </p:cNvSpPr>
          <p:nvPr/>
        </p:nvSpPr>
        <p:spPr bwMode="auto">
          <a:xfrm>
            <a:off x="1619250" y="3692525"/>
            <a:ext cx="1081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HT-HB</a:t>
            </a:r>
          </a:p>
          <a:p>
            <a:pPr eaLnBrk="1" hangingPunct="1"/>
            <a:endParaRPr lang="en-US" altLang="en-US" sz="1200"/>
          </a:p>
        </p:txBody>
      </p:sp>
      <p:sp>
        <p:nvSpPr>
          <p:cNvPr id="24590" name="TextBox 36"/>
          <p:cNvSpPr txBox="1">
            <a:spLocks noChangeArrowheads="1"/>
          </p:cNvSpPr>
          <p:nvPr/>
        </p:nvSpPr>
        <p:spPr bwMode="auto">
          <a:xfrm>
            <a:off x="1619250" y="5559425"/>
            <a:ext cx="10810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LT-HB</a:t>
            </a:r>
          </a:p>
          <a:p>
            <a:pPr eaLnBrk="1" hangingPunct="1"/>
            <a:endParaRPr lang="en-US" altLang="en-US" sz="1200"/>
          </a:p>
        </p:txBody>
      </p:sp>
      <p:sp>
        <p:nvSpPr>
          <p:cNvPr id="24591" name="TextBox 37"/>
          <p:cNvSpPr txBox="1">
            <a:spLocks noChangeArrowheads="1"/>
          </p:cNvSpPr>
          <p:nvPr/>
        </p:nvSpPr>
        <p:spPr bwMode="auto">
          <a:xfrm>
            <a:off x="0" y="3784600"/>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Hydriding (Exothermic reaction)</a:t>
            </a:r>
          </a:p>
        </p:txBody>
      </p:sp>
      <p:sp>
        <p:nvSpPr>
          <p:cNvPr id="24592" name="TextBox 40"/>
          <p:cNvSpPr txBox="1">
            <a:spLocks noChangeArrowheads="1"/>
          </p:cNvSpPr>
          <p:nvPr/>
        </p:nvSpPr>
        <p:spPr bwMode="auto">
          <a:xfrm>
            <a:off x="3978275" y="2133600"/>
            <a:ext cx="80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2000" b="1"/>
              <a:t>Heat</a:t>
            </a:r>
          </a:p>
        </p:txBody>
      </p:sp>
      <p:sp>
        <p:nvSpPr>
          <p:cNvPr id="24593" name="TextBox 41"/>
          <p:cNvSpPr txBox="1">
            <a:spLocks noChangeArrowheads="1"/>
          </p:cNvSpPr>
          <p:nvPr/>
        </p:nvSpPr>
        <p:spPr bwMode="auto">
          <a:xfrm>
            <a:off x="2805113" y="5775325"/>
            <a:ext cx="696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Heat</a:t>
            </a:r>
          </a:p>
        </p:txBody>
      </p:sp>
      <p:sp>
        <p:nvSpPr>
          <p:cNvPr id="24594" name="Down Arrow 42"/>
          <p:cNvSpPr>
            <a:spLocks noChangeArrowheads="1"/>
          </p:cNvSpPr>
          <p:nvPr/>
        </p:nvSpPr>
        <p:spPr bwMode="auto">
          <a:xfrm rot="10800000">
            <a:off x="1979613" y="4292600"/>
            <a:ext cx="215900" cy="955675"/>
          </a:xfrm>
          <a:prstGeom prst="downArrow">
            <a:avLst>
              <a:gd name="adj1" fmla="val 50000"/>
              <a:gd name="adj2" fmla="val 50044"/>
            </a:avLst>
          </a:prstGeom>
          <a:solidFill>
            <a:srgbClr val="00B050"/>
          </a:solidFill>
          <a:ln w="9525" algn="ctr">
            <a:solidFill>
              <a:schemeClr val="tx1"/>
            </a:solidFill>
            <a:miter lim="800000"/>
            <a:headEnd/>
            <a:tailEnd/>
          </a:ln>
        </p:spPr>
        <p:txBody>
          <a:bodyPr wrap="none"/>
          <a:lstStyle/>
          <a:p>
            <a:endParaRPr lang="en-US" altLang="en-US"/>
          </a:p>
        </p:txBody>
      </p:sp>
      <p:sp>
        <p:nvSpPr>
          <p:cNvPr id="24595" name="TextBox 43"/>
          <p:cNvSpPr txBox="1">
            <a:spLocks noChangeArrowheads="1"/>
          </p:cNvSpPr>
          <p:nvPr/>
        </p:nvSpPr>
        <p:spPr bwMode="auto">
          <a:xfrm>
            <a:off x="2090738" y="4522788"/>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a:t>
            </a:r>
            <a:r>
              <a:rPr lang="en-US" altLang="en-US" baseline="-25000"/>
              <a:t>2</a:t>
            </a:r>
            <a:endParaRPr lang="en-US" altLang="en-US"/>
          </a:p>
        </p:txBody>
      </p:sp>
      <p:sp>
        <p:nvSpPr>
          <p:cNvPr id="24596" name="Right Arrow 45"/>
          <p:cNvSpPr>
            <a:spLocks noChangeArrowheads="1"/>
          </p:cNvSpPr>
          <p:nvPr/>
        </p:nvSpPr>
        <p:spPr bwMode="auto">
          <a:xfrm rot="-1500000">
            <a:off x="222250" y="6122988"/>
            <a:ext cx="1203325" cy="276225"/>
          </a:xfrm>
          <a:prstGeom prst="rightArrow">
            <a:avLst>
              <a:gd name="adj1" fmla="val 50000"/>
              <a:gd name="adj2" fmla="val 50199"/>
            </a:avLst>
          </a:prstGeom>
          <a:solidFill>
            <a:srgbClr val="00B0F0"/>
          </a:solidFill>
          <a:ln w="9525" algn="ctr">
            <a:solidFill>
              <a:schemeClr val="tx1"/>
            </a:solidFill>
            <a:miter lim="800000"/>
            <a:headEnd/>
            <a:tailEnd/>
          </a:ln>
        </p:spPr>
        <p:txBody>
          <a:bodyPr wrap="none"/>
          <a:lstStyle/>
          <a:p>
            <a:endParaRPr lang="en-US" altLang="en-US"/>
          </a:p>
        </p:txBody>
      </p:sp>
      <p:sp>
        <p:nvSpPr>
          <p:cNvPr id="24597" name="Right Arrow 46"/>
          <p:cNvSpPr>
            <a:spLocks noChangeArrowheads="1"/>
          </p:cNvSpPr>
          <p:nvPr/>
        </p:nvSpPr>
        <p:spPr bwMode="auto">
          <a:xfrm rot="1500000">
            <a:off x="2698750" y="6180138"/>
            <a:ext cx="1281113" cy="276225"/>
          </a:xfrm>
          <a:prstGeom prst="rightArrow">
            <a:avLst>
              <a:gd name="adj1" fmla="val 50000"/>
              <a:gd name="adj2" fmla="val 50115"/>
            </a:avLst>
          </a:prstGeom>
          <a:solidFill>
            <a:srgbClr val="0070C0"/>
          </a:solidFill>
          <a:ln w="9525" algn="ctr">
            <a:solidFill>
              <a:schemeClr val="tx1"/>
            </a:solidFill>
            <a:miter lim="800000"/>
            <a:headEnd/>
            <a:tailEnd/>
          </a:ln>
        </p:spPr>
        <p:txBody>
          <a:bodyPr wrap="none"/>
          <a:lstStyle/>
          <a:p>
            <a:endParaRPr lang="en-US" altLang="en-US">
              <a:solidFill>
                <a:srgbClr val="0000CC"/>
              </a:solidFill>
            </a:endParaRPr>
          </a:p>
        </p:txBody>
      </p:sp>
      <p:sp>
        <p:nvSpPr>
          <p:cNvPr id="24598" name="TextBox 47"/>
          <p:cNvSpPr txBox="1">
            <a:spLocks noChangeArrowheads="1"/>
          </p:cNvSpPr>
          <p:nvPr/>
        </p:nvSpPr>
        <p:spPr bwMode="auto">
          <a:xfrm>
            <a:off x="0" y="6527800"/>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00B0F0"/>
                </a:solidFill>
              </a:rPr>
              <a:t>Cool Environment Air</a:t>
            </a:r>
          </a:p>
        </p:txBody>
      </p:sp>
      <p:sp>
        <p:nvSpPr>
          <p:cNvPr id="24599" name="TextBox 48"/>
          <p:cNvSpPr txBox="1">
            <a:spLocks noChangeArrowheads="1"/>
          </p:cNvSpPr>
          <p:nvPr/>
        </p:nvSpPr>
        <p:spPr bwMode="auto">
          <a:xfrm>
            <a:off x="3502025" y="5959475"/>
            <a:ext cx="2611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0000CC"/>
                </a:solidFill>
              </a:rPr>
              <a:t>Cold Air into Environment</a:t>
            </a:r>
          </a:p>
        </p:txBody>
      </p:sp>
      <p:sp>
        <p:nvSpPr>
          <p:cNvPr id="45" name="Cloud 44"/>
          <p:cNvSpPr/>
          <p:nvPr/>
        </p:nvSpPr>
        <p:spPr bwMode="auto">
          <a:xfrm>
            <a:off x="1093788" y="1700213"/>
            <a:ext cx="914400" cy="914400"/>
          </a:xfrm>
          <a:prstGeom prst="cloud">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4601" name="Curved Down Arrow 49"/>
          <p:cNvSpPr>
            <a:spLocks noChangeArrowheads="1"/>
          </p:cNvSpPr>
          <p:nvPr/>
        </p:nvSpPr>
        <p:spPr bwMode="auto">
          <a:xfrm>
            <a:off x="2008188" y="1949450"/>
            <a:ext cx="4579937" cy="1116013"/>
          </a:xfrm>
          <a:prstGeom prst="curvedDownArrow">
            <a:avLst>
              <a:gd name="adj1" fmla="val 25003"/>
              <a:gd name="adj2" fmla="val 50006"/>
              <a:gd name="adj3" fmla="val 25000"/>
            </a:avLst>
          </a:prstGeom>
          <a:solidFill>
            <a:srgbClr val="FFC000"/>
          </a:solidFill>
          <a:ln w="9525" algn="ctr">
            <a:solidFill>
              <a:schemeClr val="tx1"/>
            </a:solidFill>
            <a:miter lim="800000"/>
            <a:headEnd/>
            <a:tailEnd/>
          </a:ln>
        </p:spPr>
        <p:txBody>
          <a:bodyPr wrap="none"/>
          <a:lstStyle/>
          <a:p>
            <a:endParaRPr lang="en-US" altLang="en-US"/>
          </a:p>
        </p:txBody>
      </p:sp>
      <p:sp>
        <p:nvSpPr>
          <p:cNvPr id="246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E607F3D9-6490-4F7C-98AF-F3A74B7CD6BF}" type="slidenum">
              <a:rPr lang="en-US" altLang="zh-CN" smtClean="0"/>
              <a:pPr eaLnBrk="1" hangingPunct="1"/>
              <a:t>22</a:t>
            </a:fld>
            <a:endParaRPr lang="en-US" altLang="zh-CN" smtClean="0"/>
          </a:p>
        </p:txBody>
      </p:sp>
      <p:sp>
        <p:nvSpPr>
          <p:cNvPr id="32" name="Rectangle 2"/>
          <p:cNvSpPr txBox="1">
            <a:spLocks noChangeArrowheads="1"/>
          </p:cNvSpPr>
          <p:nvPr/>
        </p:nvSpPr>
        <p:spPr bwMode="auto">
          <a:xfrm>
            <a:off x="762000" y="685800"/>
            <a:ext cx="8382000" cy="685800"/>
          </a:xfrm>
          <a:prstGeom prst="rect">
            <a:avLst/>
          </a:prstGeom>
          <a:noFill/>
          <a:ln w="9525">
            <a:noFill/>
            <a:miter lim="800000"/>
            <a:headEnd/>
            <a:tailEnd/>
          </a:ln>
        </p:spPr>
        <p:txBody>
          <a:bodyPr anchor="ctr"/>
          <a:lstStyle/>
          <a:p>
            <a:pPr>
              <a:defRPr/>
            </a:pPr>
            <a:r>
              <a:rPr lang="en-US" altLang="zh-CN" sz="3600" b="1" kern="0" dirty="0">
                <a:solidFill>
                  <a:srgbClr val="0000CC"/>
                </a:solidFill>
                <a:latin typeface="+mj-lt"/>
                <a:cs typeface="+mj-cs"/>
              </a:rPr>
              <a:t>HVAC system based on thermal battery</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4"/>
          <p:cNvGrpSpPr>
            <a:grpSpLocks/>
          </p:cNvGrpSpPr>
          <p:nvPr/>
        </p:nvGrpSpPr>
        <p:grpSpPr bwMode="auto">
          <a:xfrm>
            <a:off x="3103563" y="2209800"/>
            <a:ext cx="6040437" cy="3332163"/>
            <a:chOff x="347450" y="1278320"/>
            <a:chExt cx="8575476" cy="4714407"/>
          </a:xfrm>
        </p:grpSpPr>
        <p:pic>
          <p:nvPicPr>
            <p:cNvPr id="10" name="Picture 9" descr="rend_hvac.jpg"/>
            <p:cNvPicPr>
              <a:picLocks noChangeAspect="1"/>
            </p:cNvPicPr>
            <p:nvPr/>
          </p:nvPicPr>
          <p:blipFill>
            <a:blip r:embed="rId3" cstate="print">
              <a:extLst/>
            </a:blip>
            <a:srcRect/>
            <a:stretch>
              <a:fillRect/>
            </a:stretch>
          </p:blipFill>
          <p:spPr>
            <a:xfrm>
              <a:off x="347450" y="1278320"/>
              <a:ext cx="8575476" cy="4714407"/>
            </a:xfrm>
            <a:prstGeom prst="roundRect">
              <a:avLst>
                <a:gd name="adj" fmla="val 9516"/>
              </a:avLst>
            </a:prstGeom>
          </p:spPr>
        </p:pic>
        <p:sp>
          <p:nvSpPr>
            <p:cNvPr id="12" name="Freeform 11"/>
            <p:cNvSpPr/>
            <p:nvPr/>
          </p:nvSpPr>
          <p:spPr>
            <a:xfrm>
              <a:off x="874825" y="2385611"/>
              <a:ext cx="3263414" cy="2814269"/>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074672" y="1690624"/>
                    <a:pt x="1916176" y="1808480"/>
                  </a:cubicBezTo>
                  <a:cubicBezTo>
                    <a:pt x="1757680" y="1926336"/>
                    <a:pt x="1526032" y="1899920"/>
                    <a:pt x="1355344" y="1979168"/>
                  </a:cubicBezTo>
                  <a:cubicBezTo>
                    <a:pt x="1184656" y="2058416"/>
                    <a:pt x="1040384" y="2180336"/>
                    <a:pt x="892048" y="2283968"/>
                  </a:cubicBezTo>
                  <a:cubicBezTo>
                    <a:pt x="743712" y="238760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800608" y="2724912"/>
                    <a:pt x="940816" y="2649728"/>
                  </a:cubicBezTo>
                  <a:cubicBezTo>
                    <a:pt x="1081024" y="2574544"/>
                    <a:pt x="1144016" y="2424176"/>
                    <a:pt x="1330960" y="2344928"/>
                  </a:cubicBezTo>
                  <a:cubicBezTo>
                    <a:pt x="1517904" y="2265680"/>
                    <a:pt x="1863344" y="2202688"/>
                    <a:pt x="2062480" y="2174240"/>
                  </a:cubicBezTo>
                  <a:cubicBezTo>
                    <a:pt x="2261616" y="2145792"/>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2"/>
            <p:cNvSpPr/>
            <p:nvPr/>
          </p:nvSpPr>
          <p:spPr>
            <a:xfrm>
              <a:off x="3804686" y="2506896"/>
              <a:ext cx="3186787" cy="2699722"/>
            </a:xfrm>
            <a:custGeom>
              <a:avLst/>
              <a:gdLst>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355344 w 3261360"/>
                <a:gd name="connsiteY9" fmla="*/ 1979168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330960 w 3261360"/>
                <a:gd name="connsiteY16" fmla="*/ 2344928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 name="connsiteX0" fmla="*/ 3147568 w 3261360"/>
                <a:gd name="connsiteY0" fmla="*/ 89408 h 2814320"/>
                <a:gd name="connsiteX1" fmla="*/ 2891536 w 3261360"/>
                <a:gd name="connsiteY1" fmla="*/ 4064 h 2814320"/>
                <a:gd name="connsiteX2" fmla="*/ 2684272 w 3261360"/>
                <a:gd name="connsiteY2" fmla="*/ 113792 h 2814320"/>
                <a:gd name="connsiteX3" fmla="*/ 2635504 w 3261360"/>
                <a:gd name="connsiteY3" fmla="*/ 284480 h 2814320"/>
                <a:gd name="connsiteX4" fmla="*/ 2611120 w 3261360"/>
                <a:gd name="connsiteY4" fmla="*/ 577088 h 2814320"/>
                <a:gd name="connsiteX5" fmla="*/ 2818384 w 3261360"/>
                <a:gd name="connsiteY5" fmla="*/ 638048 h 2814320"/>
                <a:gd name="connsiteX6" fmla="*/ 2781808 w 3261360"/>
                <a:gd name="connsiteY6" fmla="*/ 857504 h 2814320"/>
                <a:gd name="connsiteX7" fmla="*/ 2306320 w 3261360"/>
                <a:gd name="connsiteY7" fmla="*/ 1272032 h 2814320"/>
                <a:gd name="connsiteX8" fmla="*/ 1916176 w 3261360"/>
                <a:gd name="connsiteY8" fmla="*/ 1808480 h 2814320"/>
                <a:gd name="connsiteX9" fmla="*/ 1178806 w 3261360"/>
                <a:gd name="connsiteY9" fmla="*/ 1882086 h 2814320"/>
                <a:gd name="connsiteX10" fmla="*/ 892048 w 3261360"/>
                <a:gd name="connsiteY10" fmla="*/ 2283968 h 2814320"/>
                <a:gd name="connsiteX11" fmla="*/ 465328 w 3261360"/>
                <a:gd name="connsiteY11" fmla="*/ 2600960 h 2814320"/>
                <a:gd name="connsiteX12" fmla="*/ 184912 w 3261360"/>
                <a:gd name="connsiteY12" fmla="*/ 2552192 h 2814320"/>
                <a:gd name="connsiteX13" fmla="*/ 50800 w 3261360"/>
                <a:gd name="connsiteY13" fmla="*/ 2540000 h 2814320"/>
                <a:gd name="connsiteX14" fmla="*/ 489712 w 3261360"/>
                <a:gd name="connsiteY14" fmla="*/ 2796032 h 2814320"/>
                <a:gd name="connsiteX15" fmla="*/ 940816 w 3261360"/>
                <a:gd name="connsiteY15" fmla="*/ 2649728 h 2814320"/>
                <a:gd name="connsiteX16" fmla="*/ 1414567 w 3261360"/>
                <a:gd name="connsiteY16" fmla="*/ 2162397 h 2814320"/>
                <a:gd name="connsiteX17" fmla="*/ 2062480 w 3261360"/>
                <a:gd name="connsiteY17" fmla="*/ 2174240 h 2814320"/>
                <a:gd name="connsiteX18" fmla="*/ 2525776 w 3261360"/>
                <a:gd name="connsiteY18" fmla="*/ 2174240 h 2814320"/>
                <a:gd name="connsiteX19" fmla="*/ 2830576 w 3261360"/>
                <a:gd name="connsiteY19" fmla="*/ 1479296 h 2814320"/>
                <a:gd name="connsiteX20" fmla="*/ 3074416 w 3261360"/>
                <a:gd name="connsiteY20" fmla="*/ 869696 h 2814320"/>
                <a:gd name="connsiteX21" fmla="*/ 3074416 w 3261360"/>
                <a:gd name="connsiteY21" fmla="*/ 759968 h 2814320"/>
                <a:gd name="connsiteX22" fmla="*/ 3074416 w 3261360"/>
                <a:gd name="connsiteY22" fmla="*/ 625856 h 2814320"/>
                <a:gd name="connsiteX23" fmla="*/ 3159760 w 3261360"/>
                <a:gd name="connsiteY23" fmla="*/ 467360 h 2814320"/>
                <a:gd name="connsiteX24" fmla="*/ 3257296 w 3261360"/>
                <a:gd name="connsiteY24" fmla="*/ 199136 h 2814320"/>
                <a:gd name="connsiteX25" fmla="*/ 3147568 w 3261360"/>
                <a:gd name="connsiteY25" fmla="*/ 89408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61360" h="2814320">
                  <a:moveTo>
                    <a:pt x="3147568" y="89408"/>
                  </a:moveTo>
                  <a:cubicBezTo>
                    <a:pt x="3086608" y="56896"/>
                    <a:pt x="2968752" y="0"/>
                    <a:pt x="2891536" y="4064"/>
                  </a:cubicBezTo>
                  <a:cubicBezTo>
                    <a:pt x="2814320" y="8128"/>
                    <a:pt x="2726944" y="67056"/>
                    <a:pt x="2684272" y="113792"/>
                  </a:cubicBezTo>
                  <a:cubicBezTo>
                    <a:pt x="2641600" y="160528"/>
                    <a:pt x="2647696" y="207264"/>
                    <a:pt x="2635504" y="284480"/>
                  </a:cubicBezTo>
                  <a:cubicBezTo>
                    <a:pt x="2623312" y="361696"/>
                    <a:pt x="2580640" y="518160"/>
                    <a:pt x="2611120" y="577088"/>
                  </a:cubicBezTo>
                  <a:cubicBezTo>
                    <a:pt x="2641600" y="636016"/>
                    <a:pt x="2789936" y="591312"/>
                    <a:pt x="2818384" y="638048"/>
                  </a:cubicBezTo>
                  <a:cubicBezTo>
                    <a:pt x="2846832" y="684784"/>
                    <a:pt x="2867152" y="751840"/>
                    <a:pt x="2781808" y="857504"/>
                  </a:cubicBezTo>
                  <a:cubicBezTo>
                    <a:pt x="2696464" y="963168"/>
                    <a:pt x="2450592" y="1113536"/>
                    <a:pt x="2306320" y="1272032"/>
                  </a:cubicBezTo>
                  <a:cubicBezTo>
                    <a:pt x="2162048" y="1430528"/>
                    <a:pt x="2104095" y="1706804"/>
                    <a:pt x="1916176" y="1808480"/>
                  </a:cubicBezTo>
                  <a:cubicBezTo>
                    <a:pt x="1728257" y="1910156"/>
                    <a:pt x="1349494" y="1802838"/>
                    <a:pt x="1178806" y="1882086"/>
                  </a:cubicBezTo>
                  <a:cubicBezTo>
                    <a:pt x="1008118" y="1961334"/>
                    <a:pt x="1010961" y="2164156"/>
                    <a:pt x="892048" y="2283968"/>
                  </a:cubicBezTo>
                  <a:cubicBezTo>
                    <a:pt x="773135" y="2403780"/>
                    <a:pt x="583184" y="2556256"/>
                    <a:pt x="465328" y="2600960"/>
                  </a:cubicBezTo>
                  <a:cubicBezTo>
                    <a:pt x="347472" y="2645664"/>
                    <a:pt x="254000" y="2562352"/>
                    <a:pt x="184912" y="2552192"/>
                  </a:cubicBezTo>
                  <a:cubicBezTo>
                    <a:pt x="115824" y="2542032"/>
                    <a:pt x="0" y="2499360"/>
                    <a:pt x="50800" y="2540000"/>
                  </a:cubicBezTo>
                  <a:cubicBezTo>
                    <a:pt x="101600" y="2580640"/>
                    <a:pt x="341376" y="2777744"/>
                    <a:pt x="489712" y="2796032"/>
                  </a:cubicBezTo>
                  <a:cubicBezTo>
                    <a:pt x="638048" y="2814320"/>
                    <a:pt x="786674" y="2755334"/>
                    <a:pt x="940816" y="2649728"/>
                  </a:cubicBezTo>
                  <a:cubicBezTo>
                    <a:pt x="1094958" y="2544122"/>
                    <a:pt x="1227623" y="2241645"/>
                    <a:pt x="1414567" y="2162397"/>
                  </a:cubicBezTo>
                  <a:cubicBezTo>
                    <a:pt x="1601511" y="2083149"/>
                    <a:pt x="1877279" y="2172266"/>
                    <a:pt x="2062480" y="2174240"/>
                  </a:cubicBezTo>
                  <a:cubicBezTo>
                    <a:pt x="2247681" y="2176214"/>
                    <a:pt x="2397760" y="2290064"/>
                    <a:pt x="2525776" y="2174240"/>
                  </a:cubicBezTo>
                  <a:cubicBezTo>
                    <a:pt x="2653792" y="2058416"/>
                    <a:pt x="2739136" y="1696720"/>
                    <a:pt x="2830576" y="1479296"/>
                  </a:cubicBezTo>
                  <a:cubicBezTo>
                    <a:pt x="2922016" y="1261872"/>
                    <a:pt x="3033776" y="989584"/>
                    <a:pt x="3074416" y="869696"/>
                  </a:cubicBezTo>
                  <a:cubicBezTo>
                    <a:pt x="3115056" y="749808"/>
                    <a:pt x="3074416" y="759968"/>
                    <a:pt x="3074416" y="759968"/>
                  </a:cubicBezTo>
                  <a:cubicBezTo>
                    <a:pt x="3074416" y="719328"/>
                    <a:pt x="3060192" y="674624"/>
                    <a:pt x="3074416" y="625856"/>
                  </a:cubicBezTo>
                  <a:cubicBezTo>
                    <a:pt x="3088640" y="577088"/>
                    <a:pt x="3129280" y="538480"/>
                    <a:pt x="3159760" y="467360"/>
                  </a:cubicBezTo>
                  <a:cubicBezTo>
                    <a:pt x="3190240" y="396240"/>
                    <a:pt x="3261360" y="260096"/>
                    <a:pt x="3257296" y="199136"/>
                  </a:cubicBezTo>
                  <a:cubicBezTo>
                    <a:pt x="3253232" y="138176"/>
                    <a:pt x="3208528" y="121920"/>
                    <a:pt x="3147568" y="8940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603" name="Can 22"/>
          <p:cNvSpPr>
            <a:spLocks noChangeArrowheads="1"/>
          </p:cNvSpPr>
          <p:nvPr/>
        </p:nvSpPr>
        <p:spPr bwMode="auto">
          <a:xfrm>
            <a:off x="1403350" y="3011488"/>
            <a:ext cx="1296988" cy="863600"/>
          </a:xfrm>
          <a:prstGeom prst="can">
            <a:avLst>
              <a:gd name="adj" fmla="val 25000"/>
            </a:avLst>
          </a:prstGeom>
          <a:solidFill>
            <a:srgbClr val="FF9201"/>
          </a:solidFill>
          <a:ln w="9525" algn="ctr">
            <a:solidFill>
              <a:schemeClr val="tx1"/>
            </a:solidFill>
            <a:miter lim="800000"/>
            <a:headEnd/>
            <a:tailEnd/>
          </a:ln>
        </p:spPr>
        <p:txBody>
          <a:bodyPr wrap="none"/>
          <a:lstStyle/>
          <a:p>
            <a:endParaRPr lang="en-US" altLang="en-US"/>
          </a:p>
        </p:txBody>
      </p:sp>
      <p:sp>
        <p:nvSpPr>
          <p:cNvPr id="25604" name="Can 23"/>
          <p:cNvSpPr>
            <a:spLocks noChangeArrowheads="1"/>
          </p:cNvSpPr>
          <p:nvPr/>
        </p:nvSpPr>
        <p:spPr bwMode="auto">
          <a:xfrm>
            <a:off x="1403350" y="4830763"/>
            <a:ext cx="1296988" cy="865187"/>
          </a:xfrm>
          <a:prstGeom prst="can">
            <a:avLst>
              <a:gd name="adj" fmla="val 25000"/>
            </a:avLst>
          </a:prstGeom>
          <a:solidFill>
            <a:srgbClr val="FF0000"/>
          </a:solidFill>
          <a:ln w="9525" algn="ctr">
            <a:solidFill>
              <a:schemeClr val="tx1"/>
            </a:solidFill>
            <a:miter lim="800000"/>
            <a:headEnd/>
            <a:tailEnd/>
          </a:ln>
        </p:spPr>
        <p:txBody>
          <a:bodyPr wrap="none"/>
          <a:lstStyle/>
          <a:p>
            <a:endParaRPr lang="en-US" altLang="en-US"/>
          </a:p>
        </p:txBody>
      </p:sp>
      <p:sp>
        <p:nvSpPr>
          <p:cNvPr id="25605" name="TextBox 25"/>
          <p:cNvSpPr txBox="1">
            <a:spLocks noChangeArrowheads="1"/>
          </p:cNvSpPr>
          <p:nvPr/>
        </p:nvSpPr>
        <p:spPr bwMode="auto">
          <a:xfrm>
            <a:off x="1165225" y="5834063"/>
            <a:ext cx="206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M</a:t>
            </a:r>
            <a:r>
              <a:rPr lang="en-US" altLang="en-US" sz="1400" b="1" baseline="-25000"/>
              <a:t>1</a:t>
            </a:r>
            <a:r>
              <a:rPr lang="en-US" altLang="en-US" sz="1400" b="1"/>
              <a:t>H + Heat -&gt; M</a:t>
            </a:r>
            <a:r>
              <a:rPr lang="en-US" altLang="en-US" sz="1400" b="1" baseline="-25000"/>
              <a:t>1</a:t>
            </a:r>
            <a:r>
              <a:rPr lang="en-US" altLang="en-US" sz="1400" b="1"/>
              <a:t> + H</a:t>
            </a:r>
            <a:r>
              <a:rPr lang="en-US" altLang="en-US" sz="1400" b="1" baseline="-25000"/>
              <a:t>2</a:t>
            </a:r>
            <a:endParaRPr lang="en-US" altLang="en-US" sz="1400" b="1"/>
          </a:p>
        </p:txBody>
      </p:sp>
      <p:sp>
        <p:nvSpPr>
          <p:cNvPr id="25606" name="Left Arrow 27"/>
          <p:cNvSpPr>
            <a:spLocks noChangeArrowheads="1"/>
          </p:cNvSpPr>
          <p:nvPr/>
        </p:nvSpPr>
        <p:spPr bwMode="auto">
          <a:xfrm>
            <a:off x="2700338" y="3119438"/>
            <a:ext cx="2087562" cy="215900"/>
          </a:xfrm>
          <a:prstGeom prst="leftArrow">
            <a:avLst>
              <a:gd name="adj1" fmla="val 50000"/>
              <a:gd name="adj2" fmla="val 50002"/>
            </a:avLst>
          </a:prstGeom>
          <a:solidFill>
            <a:srgbClr val="00B0F0"/>
          </a:solidFill>
          <a:ln w="9525" algn="ctr">
            <a:solidFill>
              <a:schemeClr val="tx1"/>
            </a:solidFill>
            <a:miter lim="800000"/>
            <a:headEnd/>
            <a:tailEnd/>
          </a:ln>
        </p:spPr>
        <p:txBody>
          <a:bodyPr wrap="none"/>
          <a:lstStyle/>
          <a:p>
            <a:endParaRPr lang="en-US" altLang="en-US"/>
          </a:p>
        </p:txBody>
      </p:sp>
      <p:sp>
        <p:nvSpPr>
          <p:cNvPr id="25607" name="TextBox 29"/>
          <p:cNvSpPr txBox="1">
            <a:spLocks noChangeArrowheads="1"/>
          </p:cNvSpPr>
          <p:nvPr/>
        </p:nvSpPr>
        <p:spPr bwMode="auto">
          <a:xfrm>
            <a:off x="1165225" y="2647950"/>
            <a:ext cx="2060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M</a:t>
            </a:r>
            <a:r>
              <a:rPr lang="en-US" altLang="en-US" sz="1400" b="1" baseline="-25000"/>
              <a:t>2</a:t>
            </a:r>
            <a:r>
              <a:rPr lang="en-US" altLang="en-US" sz="1400" b="1"/>
              <a:t> + H</a:t>
            </a:r>
            <a:r>
              <a:rPr lang="en-US" altLang="en-US" sz="1400" b="1" baseline="-25000"/>
              <a:t>2</a:t>
            </a:r>
            <a:r>
              <a:rPr lang="en-US" altLang="en-US" sz="1400" b="1"/>
              <a:t> -&gt; M</a:t>
            </a:r>
            <a:r>
              <a:rPr lang="en-US" altLang="en-US" sz="1400" b="1" baseline="-25000"/>
              <a:t>2</a:t>
            </a:r>
            <a:r>
              <a:rPr lang="en-US" altLang="en-US" sz="1400" b="1"/>
              <a:t> + Heat</a:t>
            </a:r>
          </a:p>
        </p:txBody>
      </p:sp>
      <p:sp>
        <p:nvSpPr>
          <p:cNvPr id="25608" name="Right Arrow 30"/>
          <p:cNvSpPr>
            <a:spLocks noChangeArrowheads="1"/>
          </p:cNvSpPr>
          <p:nvPr/>
        </p:nvSpPr>
        <p:spPr bwMode="auto">
          <a:xfrm>
            <a:off x="2700338" y="3551238"/>
            <a:ext cx="2087562" cy="215900"/>
          </a:xfrm>
          <a:prstGeom prst="rightArrow">
            <a:avLst>
              <a:gd name="adj1" fmla="val 50000"/>
              <a:gd name="adj2" fmla="val 50002"/>
            </a:avLst>
          </a:prstGeom>
          <a:solidFill>
            <a:srgbClr val="FF9201"/>
          </a:solidFill>
          <a:ln w="9525" algn="ctr">
            <a:solidFill>
              <a:schemeClr val="tx1"/>
            </a:solidFill>
            <a:miter lim="800000"/>
            <a:headEnd/>
            <a:tailEnd/>
          </a:ln>
        </p:spPr>
        <p:txBody>
          <a:bodyPr wrap="none"/>
          <a:lstStyle/>
          <a:p>
            <a:endParaRPr lang="en-US" altLang="en-US"/>
          </a:p>
        </p:txBody>
      </p:sp>
      <p:sp>
        <p:nvSpPr>
          <p:cNvPr id="25609" name="TextBox 31"/>
          <p:cNvSpPr txBox="1">
            <a:spLocks noChangeArrowheads="1"/>
          </p:cNvSpPr>
          <p:nvPr/>
        </p:nvSpPr>
        <p:spPr bwMode="auto">
          <a:xfrm>
            <a:off x="3657600" y="1524000"/>
            <a:ext cx="1719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2400" b="1"/>
              <a:t>Recharge</a:t>
            </a:r>
          </a:p>
        </p:txBody>
      </p:sp>
      <p:sp>
        <p:nvSpPr>
          <p:cNvPr id="25610" name="TextBox 32"/>
          <p:cNvSpPr txBox="1">
            <a:spLocks noChangeArrowheads="1"/>
          </p:cNvSpPr>
          <p:nvPr/>
        </p:nvSpPr>
        <p:spPr bwMode="auto">
          <a:xfrm>
            <a:off x="3048000" y="2667000"/>
            <a:ext cx="2230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00B0F0"/>
                </a:solidFill>
              </a:rPr>
              <a:t>Cool Air from Cabin or Outside Environment</a:t>
            </a:r>
          </a:p>
        </p:txBody>
      </p:sp>
      <p:sp>
        <p:nvSpPr>
          <p:cNvPr id="25611" name="TextBox 33"/>
          <p:cNvSpPr txBox="1">
            <a:spLocks noChangeArrowheads="1"/>
          </p:cNvSpPr>
          <p:nvPr/>
        </p:nvSpPr>
        <p:spPr bwMode="auto">
          <a:xfrm>
            <a:off x="3103563" y="3767138"/>
            <a:ext cx="2230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FF9201"/>
                </a:solidFill>
              </a:rPr>
              <a:t>Warm Air to Cabin, Electrical Batteries, or Outside Environment</a:t>
            </a:r>
          </a:p>
        </p:txBody>
      </p:sp>
      <p:sp>
        <p:nvSpPr>
          <p:cNvPr id="25612" name="TextBox 34"/>
          <p:cNvSpPr txBox="1">
            <a:spLocks noChangeArrowheads="1"/>
          </p:cNvSpPr>
          <p:nvPr/>
        </p:nvSpPr>
        <p:spPr bwMode="auto">
          <a:xfrm>
            <a:off x="0" y="4956175"/>
            <a:ext cx="15398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De-hydriding (Endothermic reaction)</a:t>
            </a:r>
          </a:p>
        </p:txBody>
      </p:sp>
      <p:sp>
        <p:nvSpPr>
          <p:cNvPr id="25613" name="TextBox 35"/>
          <p:cNvSpPr txBox="1">
            <a:spLocks noChangeArrowheads="1"/>
          </p:cNvSpPr>
          <p:nvPr/>
        </p:nvSpPr>
        <p:spPr bwMode="auto">
          <a:xfrm>
            <a:off x="1619250" y="3275013"/>
            <a:ext cx="10810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HT-HB</a:t>
            </a:r>
          </a:p>
          <a:p>
            <a:pPr eaLnBrk="1" hangingPunct="1"/>
            <a:endParaRPr lang="en-US" altLang="en-US" sz="1200"/>
          </a:p>
        </p:txBody>
      </p:sp>
      <p:sp>
        <p:nvSpPr>
          <p:cNvPr id="25614" name="TextBox 36"/>
          <p:cNvSpPr txBox="1">
            <a:spLocks noChangeArrowheads="1"/>
          </p:cNvSpPr>
          <p:nvPr/>
        </p:nvSpPr>
        <p:spPr bwMode="auto">
          <a:xfrm>
            <a:off x="1619250" y="5141913"/>
            <a:ext cx="10810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LT-HB</a:t>
            </a:r>
          </a:p>
          <a:p>
            <a:pPr eaLnBrk="1" hangingPunct="1"/>
            <a:endParaRPr lang="en-US" altLang="en-US" sz="1200"/>
          </a:p>
        </p:txBody>
      </p:sp>
      <p:sp>
        <p:nvSpPr>
          <p:cNvPr id="25615" name="TextBox 37"/>
          <p:cNvSpPr txBox="1">
            <a:spLocks noChangeArrowheads="1"/>
          </p:cNvSpPr>
          <p:nvPr/>
        </p:nvSpPr>
        <p:spPr bwMode="auto">
          <a:xfrm>
            <a:off x="0" y="3367088"/>
            <a:ext cx="1403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t>Hydriding (Exothermic reaction)</a:t>
            </a:r>
          </a:p>
        </p:txBody>
      </p:sp>
      <p:sp>
        <p:nvSpPr>
          <p:cNvPr id="25616" name="Down Arrow 42"/>
          <p:cNvSpPr>
            <a:spLocks noChangeArrowheads="1"/>
          </p:cNvSpPr>
          <p:nvPr/>
        </p:nvSpPr>
        <p:spPr bwMode="auto">
          <a:xfrm rot="10800000">
            <a:off x="1979613" y="3875088"/>
            <a:ext cx="215900" cy="955675"/>
          </a:xfrm>
          <a:prstGeom prst="downArrow">
            <a:avLst>
              <a:gd name="adj1" fmla="val 50000"/>
              <a:gd name="adj2" fmla="val 50044"/>
            </a:avLst>
          </a:prstGeom>
          <a:solidFill>
            <a:srgbClr val="00B050"/>
          </a:solidFill>
          <a:ln w="9525" algn="ctr">
            <a:solidFill>
              <a:schemeClr val="tx1"/>
            </a:solidFill>
            <a:miter lim="800000"/>
            <a:headEnd/>
            <a:tailEnd/>
          </a:ln>
        </p:spPr>
        <p:txBody>
          <a:bodyPr wrap="none"/>
          <a:lstStyle/>
          <a:p>
            <a:endParaRPr lang="en-US" altLang="en-US"/>
          </a:p>
        </p:txBody>
      </p:sp>
      <p:sp>
        <p:nvSpPr>
          <p:cNvPr id="25617" name="TextBox 43"/>
          <p:cNvSpPr txBox="1">
            <a:spLocks noChangeArrowheads="1"/>
          </p:cNvSpPr>
          <p:nvPr/>
        </p:nvSpPr>
        <p:spPr bwMode="auto">
          <a:xfrm>
            <a:off x="2090738" y="4105275"/>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a:t>H</a:t>
            </a:r>
            <a:r>
              <a:rPr lang="en-US" altLang="en-US" baseline="-25000"/>
              <a:t>2</a:t>
            </a:r>
            <a:endParaRPr lang="en-US" altLang="en-US"/>
          </a:p>
        </p:txBody>
      </p:sp>
      <p:sp>
        <p:nvSpPr>
          <p:cNvPr id="25618" name="Right Arrow 45"/>
          <p:cNvSpPr>
            <a:spLocks noChangeArrowheads="1"/>
          </p:cNvSpPr>
          <p:nvPr/>
        </p:nvSpPr>
        <p:spPr bwMode="auto">
          <a:xfrm rot="-1500000">
            <a:off x="306388" y="5651500"/>
            <a:ext cx="1201737" cy="276225"/>
          </a:xfrm>
          <a:prstGeom prst="rightArrow">
            <a:avLst>
              <a:gd name="adj1" fmla="val 50000"/>
              <a:gd name="adj2" fmla="val 50132"/>
            </a:avLst>
          </a:prstGeom>
          <a:solidFill>
            <a:srgbClr val="FF0000"/>
          </a:solidFill>
          <a:ln w="9525" algn="ctr">
            <a:solidFill>
              <a:schemeClr val="tx1"/>
            </a:solidFill>
            <a:miter lim="800000"/>
            <a:headEnd/>
            <a:tailEnd/>
          </a:ln>
        </p:spPr>
        <p:txBody>
          <a:bodyPr wrap="none"/>
          <a:lstStyle/>
          <a:p>
            <a:endParaRPr lang="en-US" altLang="en-US"/>
          </a:p>
        </p:txBody>
      </p:sp>
      <p:sp>
        <p:nvSpPr>
          <p:cNvPr id="45" name="Cloud 44"/>
          <p:cNvSpPr/>
          <p:nvPr/>
        </p:nvSpPr>
        <p:spPr bwMode="auto">
          <a:xfrm>
            <a:off x="1093788" y="1700213"/>
            <a:ext cx="914400" cy="914400"/>
          </a:xfrm>
          <a:prstGeom prst="cloud">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p>
        </p:txBody>
      </p:sp>
      <p:sp>
        <p:nvSpPr>
          <p:cNvPr id="25620" name="TextBox 26"/>
          <p:cNvSpPr txBox="1">
            <a:spLocks noChangeArrowheads="1"/>
          </p:cNvSpPr>
          <p:nvPr/>
        </p:nvSpPr>
        <p:spPr bwMode="auto">
          <a:xfrm>
            <a:off x="152400" y="6096000"/>
            <a:ext cx="2001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en-US" sz="1400" b="1">
                <a:solidFill>
                  <a:srgbClr val="CC3300"/>
                </a:solidFill>
              </a:rPr>
              <a:t>Heat</a:t>
            </a:r>
          </a:p>
        </p:txBody>
      </p:sp>
      <p:sp>
        <p:nvSpPr>
          <p:cNvPr id="25621" name="Rectangle 2"/>
          <p:cNvSpPr>
            <a:spLocks noGrp="1" noChangeArrowheads="1"/>
          </p:cNvSpPr>
          <p:nvPr>
            <p:ph type="title"/>
          </p:nvPr>
        </p:nvSpPr>
        <p:spPr>
          <a:xfrm>
            <a:off x="844550" y="582613"/>
            <a:ext cx="8070850" cy="685800"/>
          </a:xfrm>
        </p:spPr>
        <p:txBody>
          <a:bodyPr/>
          <a:lstStyle/>
          <a:p>
            <a:pPr eaLnBrk="1" hangingPunct="1"/>
            <a:r>
              <a:rPr lang="en-US" altLang="zh-CN" sz="3600" b="1" smtClean="0">
                <a:solidFill>
                  <a:srgbClr val="0000CC"/>
                </a:solidFill>
                <a:ea typeface="宋体" pitchFamily="2" charset="-122"/>
              </a:rPr>
              <a:t>HVAC system based on thermal battery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400" b="1" smtClean="0">
                <a:latin typeface="Centaur" pitchFamily="18" charset="0"/>
              </a:rPr>
              <a:t/>
            </a:r>
            <a:br>
              <a:rPr lang="en-US" sz="4400" b="1" smtClean="0">
                <a:latin typeface="Centaur" pitchFamily="18" charset="0"/>
              </a:rPr>
            </a:br>
            <a:r>
              <a:rPr lang="en-US" sz="3600" b="1" smtClean="0">
                <a:latin typeface="Centaur" pitchFamily="18" charset="0"/>
              </a:rPr>
              <a:t>Powder Metallurgy &amp; Mining Related Journals</a:t>
            </a:r>
            <a:r>
              <a:rPr lang="en-US" sz="4400" smtClean="0"/>
              <a:t/>
            </a:r>
            <a:br>
              <a:rPr lang="en-US" sz="4400" smtClean="0"/>
            </a:br>
            <a:endParaRPr lang="en-US" smtClean="0"/>
          </a:p>
        </p:txBody>
      </p:sp>
      <p:sp>
        <p:nvSpPr>
          <p:cNvPr id="3" name="Content Placeholder 2"/>
          <p:cNvSpPr>
            <a:spLocks noGrp="1"/>
          </p:cNvSpPr>
          <p:nvPr>
            <p:ph idx="1"/>
          </p:nvPr>
        </p:nvSpPr>
        <p:spPr/>
        <p:txBody>
          <a:bodyPr/>
          <a:lstStyle/>
          <a:p>
            <a:pPr>
              <a:lnSpc>
                <a:spcPct val="150000"/>
              </a:lnSpc>
              <a:buFont typeface="Wingdings" pitchFamily="2" charset="2"/>
              <a:buChar char="Ø"/>
              <a:defRPr/>
            </a:pPr>
            <a:r>
              <a:rPr lang="en-US" dirty="0" smtClean="0">
                <a:latin typeface="Times New Roman" pitchFamily="18" charset="0"/>
                <a:cs typeface="Times New Roman" pitchFamily="18" charset="0"/>
              </a:rPr>
              <a:t>Journal of Chemical Engineering &amp; Process Technology</a:t>
            </a:r>
          </a:p>
          <a:p>
            <a:pPr>
              <a:lnSpc>
                <a:spcPct val="150000"/>
              </a:lnSpc>
              <a:buFont typeface="Wingdings" pitchFamily="2" charset="2"/>
              <a:buChar char="Ø"/>
              <a:defRPr/>
            </a:pPr>
            <a:r>
              <a:rPr lang="en-US" dirty="0" smtClean="0">
                <a:latin typeface="Times New Roman" pitchFamily="18" charset="0"/>
                <a:cs typeface="Times New Roman" pitchFamily="18" charset="0"/>
              </a:rPr>
              <a:t>Journal of Material Sciences &amp; Engineering</a:t>
            </a:r>
          </a:p>
          <a:p>
            <a:pPr>
              <a:lnSpc>
                <a:spcPct val="150000"/>
              </a:lnSpc>
              <a:buFont typeface="Wingdings" pitchFamily="2" charset="2"/>
              <a:buChar char="Ø"/>
              <a:defRPr/>
            </a:pPr>
            <a:r>
              <a:rPr lang="en-US" dirty="0" smtClean="0">
                <a:latin typeface="Times New Roman" pitchFamily="18" charset="0"/>
                <a:cs typeface="Times New Roman" pitchFamily="18" charset="0"/>
              </a:rPr>
              <a:t>Journal of </a:t>
            </a:r>
            <a:r>
              <a:rPr lang="en-US" dirty="0" err="1" smtClean="0">
                <a:latin typeface="Times New Roman" pitchFamily="18" charset="0"/>
                <a:cs typeface="Times New Roman" pitchFamily="18" charset="0"/>
              </a:rPr>
              <a:t>Nanomaterials</a:t>
            </a:r>
            <a:r>
              <a:rPr lang="en-US" smtClean="0">
                <a:latin typeface="Times New Roman" pitchFamily="18" charset="0"/>
                <a:cs typeface="Times New Roman" pitchFamily="18" charset="0"/>
              </a:rPr>
              <a:t> &amp; Molecular Nanotechnology</a:t>
            </a:r>
          </a:p>
          <a:p>
            <a:pPr marL="0" indent="0">
              <a:buFont typeface="Wingdings" pitchFamily="2" charset="2"/>
              <a:buNone/>
              <a:defRPr/>
            </a:pPr>
            <a:endParaRPr lang="en-US" dirty="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FE1C6BC-9F6A-49D2-A80E-EDB56311C797}" type="slidenum">
              <a:rPr lang="en-US" altLang="zh-CN" smtClean="0"/>
              <a:pPr eaLnBrk="1" hangingPunct="1"/>
              <a:t>24</a:t>
            </a:fld>
            <a:endParaRPr lang="en-US" altLang="zh-CN"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b="1" smtClean="0">
                <a:latin typeface="Centaur" pitchFamily="18" charset="0"/>
              </a:rPr>
              <a:t/>
            </a:r>
            <a:br>
              <a:rPr lang="en-US" sz="2800" b="1" smtClean="0">
                <a:latin typeface="Centaur" pitchFamily="18" charset="0"/>
              </a:rPr>
            </a:br>
            <a:r>
              <a:rPr lang="en-US" sz="2800" b="1" smtClean="0">
                <a:latin typeface="Centaur" pitchFamily="18" charset="0"/>
              </a:rPr>
              <a:t>Powder Metallurgy &amp; Mining Related Conferences</a:t>
            </a:r>
            <a:r>
              <a:rPr lang="en-US" sz="4400" smtClean="0"/>
              <a:t/>
            </a:r>
            <a:br>
              <a:rPr lang="en-US" sz="4400" smtClean="0"/>
            </a:br>
            <a:endParaRPr lang="en-US" smtClean="0"/>
          </a:p>
        </p:txBody>
      </p:sp>
      <p:sp>
        <p:nvSpPr>
          <p:cNvPr id="27651" name="Content Placeholder 2"/>
          <p:cNvSpPr>
            <a:spLocks noGrp="1"/>
          </p:cNvSpPr>
          <p:nvPr>
            <p:ph idx="1"/>
          </p:nvPr>
        </p:nvSpPr>
        <p:spPr/>
        <p:txBody>
          <a:bodyPr/>
          <a:lstStyle/>
          <a:p>
            <a:r>
              <a:rPr lang="en-US" sz="2400" smtClean="0"/>
              <a:t> </a:t>
            </a:r>
            <a:r>
              <a:rPr lang="en-US" sz="2400" smtClean="0">
                <a:hlinkClick r:id="rId2"/>
              </a:rPr>
              <a:t>3</a:t>
            </a:r>
            <a:r>
              <a:rPr lang="en-US" sz="2400" baseline="30000" smtClean="0">
                <a:hlinkClick r:id="rId2"/>
              </a:rPr>
              <a:t>rd</a:t>
            </a:r>
            <a:r>
              <a:rPr lang="en-US" sz="2400" smtClean="0">
                <a:hlinkClick r:id="rId2"/>
              </a:rPr>
              <a:t> International Conference and Exhibition on Material Science and Engineering 2014, San Antonio, USA</a:t>
            </a:r>
            <a:endParaRPr lang="en-US" sz="2400" smtClean="0"/>
          </a:p>
          <a:p>
            <a:endParaRPr lang="en-US" smtClean="0"/>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FCF63878-DA0F-4428-88B1-7C6A701AFEFA}" type="slidenum">
              <a:rPr lang="en-US" altLang="zh-CN" smtClean="0"/>
              <a:pPr eaLnBrk="1" hangingPunct="1"/>
              <a:t>25</a:t>
            </a:fld>
            <a:endParaRPr lang="en-US" altLang="zh-CN"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solidFill>
                  <a:schemeClr val="accent5">
                    <a:lumMod val="10000"/>
                  </a:schemeClr>
                </a:solidFill>
                <a:latin typeface="Centaur" pitchFamily="18" charset="0"/>
                <a:cs typeface="Andalus" panose="02020603050405020304" pitchFamily="18" charset="-78"/>
              </a:rPr>
              <a:t>OMICS Group Open Access Membership</a:t>
            </a:r>
            <a:endParaRPr lang="en-US" sz="3600" dirty="0"/>
          </a:p>
        </p:txBody>
      </p:sp>
      <p:sp>
        <p:nvSpPr>
          <p:cNvPr id="3" name="Content Placeholder 2"/>
          <p:cNvSpPr>
            <a:spLocks noGrp="1"/>
          </p:cNvSpPr>
          <p:nvPr>
            <p:ph idx="1"/>
          </p:nvPr>
        </p:nvSpPr>
        <p:spPr/>
        <p:txBody>
          <a:bodyPr/>
          <a:lstStyle/>
          <a:p>
            <a:pPr>
              <a:defRPr/>
            </a:pPr>
            <a:r>
              <a:rPr lang="en-US" dirty="0">
                <a:latin typeface="Centaur"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entaur" pitchFamily="18" charset="0"/>
              </a:rPr>
              <a:t>For more details and benefits, click on the link below:</a:t>
            </a:r>
          </a:p>
          <a:p>
            <a:pPr>
              <a:defRPr/>
            </a:pPr>
            <a:r>
              <a:rPr lang="en-US" dirty="0">
                <a:solidFill>
                  <a:schemeClr val="accent4">
                    <a:lumMod val="10000"/>
                  </a:schemeClr>
                </a:solidFill>
                <a:latin typeface="Centaur" pitchFamily="18" charset="0"/>
                <a:hlinkClick r:id="rId2"/>
              </a:rPr>
              <a:t>http://omicsonline.org/membership.php</a:t>
            </a:r>
            <a:r>
              <a:rPr lang="en-US" dirty="0">
                <a:solidFill>
                  <a:schemeClr val="accent4">
                    <a:lumMod val="10000"/>
                  </a:schemeClr>
                </a:solidFill>
                <a:latin typeface="Centaur" pitchFamily="18" charset="0"/>
              </a:rPr>
              <a:t> </a:t>
            </a:r>
          </a:p>
          <a:p>
            <a:pPr marL="0" indent="0">
              <a:buFont typeface="Wingdings" pitchFamily="2" charset="2"/>
              <a:buNone/>
              <a:defRPr/>
            </a:pPr>
            <a:endParaRPr lang="en-US" dirty="0"/>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6AE940EF-C36F-4D6E-A8DB-3FD7D216093C}" type="slidenum">
              <a:rPr lang="en-US" altLang="zh-CN" smtClean="0"/>
              <a:pPr eaLnBrk="1" hangingPunct="1"/>
              <a:t>26</a:t>
            </a:fld>
            <a:endParaRPr lang="en-US" altLang="zh-CN"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990600" y="762000"/>
            <a:ext cx="7543800" cy="685800"/>
          </a:xfrm>
          <a:prstGeom prst="rect">
            <a:avLst/>
          </a:prstGeom>
        </p:spPr>
        <p:txBody>
          <a:bodyPr/>
          <a:lstStyle/>
          <a:p>
            <a:pPr>
              <a:defRPr/>
            </a:pPr>
            <a:r>
              <a:rPr lang="en-US" altLang="zh-CN" sz="3800" b="1" kern="0" dirty="0">
                <a:latin typeface="+mj-lt"/>
                <a:ea typeface="宋体" charset="-122"/>
                <a:cs typeface="+mj-cs"/>
              </a:rPr>
              <a:t>Prof. </a:t>
            </a:r>
            <a:r>
              <a:rPr lang="en-US" altLang="zh-CN" sz="3800" b="1" kern="0" dirty="0" err="1">
                <a:latin typeface="+mj-lt"/>
                <a:ea typeface="宋体" charset="-122"/>
                <a:cs typeface="+mj-cs"/>
              </a:rPr>
              <a:t>Peng</a:t>
            </a:r>
            <a:r>
              <a:rPr lang="en-US" altLang="zh-CN" sz="3800" b="1" kern="0" dirty="0">
                <a:latin typeface="+mj-lt"/>
                <a:ea typeface="宋体" charset="-122"/>
                <a:cs typeface="+mj-cs"/>
              </a:rPr>
              <a:t> Fan, University of Utah</a:t>
            </a:r>
          </a:p>
        </p:txBody>
      </p:sp>
      <p:sp>
        <p:nvSpPr>
          <p:cNvPr id="5123" name="Rectangle 3"/>
          <p:cNvSpPr txBox="1">
            <a:spLocks noChangeArrowheads="1"/>
          </p:cNvSpPr>
          <p:nvPr/>
        </p:nvSpPr>
        <p:spPr bwMode="auto">
          <a:xfrm>
            <a:off x="1066800" y="1905000"/>
            <a:ext cx="7391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pPr>
            <a:r>
              <a:rPr lang="en-US" altLang="zh-CN" sz="3600" b="1">
                <a:latin typeface="Times New Roman" pitchFamily="18" charset="0"/>
              </a:rPr>
              <a:t>Research interests</a:t>
            </a:r>
          </a:p>
          <a:p>
            <a:pPr eaLnBrk="1" hangingPunct="1">
              <a:lnSpc>
                <a:spcPct val="80000"/>
              </a:lnSpc>
              <a:spcBef>
                <a:spcPct val="20000"/>
              </a:spcBef>
              <a:buClr>
                <a:srgbClr val="CC0000"/>
              </a:buClr>
              <a:buSzPct val="90000"/>
              <a:buFont typeface="Wingdings" pitchFamily="2" charset="2"/>
              <a:buChar char="n"/>
            </a:pPr>
            <a:endParaRPr lang="en-US" altLang="zh-CN" sz="2800">
              <a:latin typeface="Times New Roman" pitchFamily="18" charset="0"/>
            </a:endParaRP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Powder metallurgy, </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Hard materials</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Functionally graded materials</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Extractive metallurgy</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Thermal energy storage materials</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Renewable and sustainable energy</a:t>
            </a:r>
          </a:p>
          <a:p>
            <a:pPr eaLnBrk="1" hangingPunct="1">
              <a:lnSpc>
                <a:spcPct val="80000"/>
              </a:lnSpc>
              <a:spcBef>
                <a:spcPct val="20000"/>
              </a:spcBef>
              <a:buClr>
                <a:srgbClr val="CC0000"/>
              </a:buClr>
              <a:buSzPct val="90000"/>
              <a:buFont typeface="Wingdings" pitchFamily="2" charset="2"/>
              <a:buChar char="n"/>
            </a:pPr>
            <a:endParaRPr lang="en-US" altLang="zh-CN" sz="2800">
              <a:latin typeface="Times New Roman" pitchFamily="18" charset="0"/>
            </a:endParaRPr>
          </a:p>
        </p:txBody>
      </p:sp>
      <p:sp>
        <p:nvSpPr>
          <p:cNvPr id="512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D31EFE6-04E2-49AD-88CD-A8EBCA9FE2D4}" type="slidenum">
              <a:rPr lang="en-US" altLang="zh-CN" smtClean="0"/>
              <a:pPr eaLnBrk="1" hangingPunct="1"/>
              <a:t>3</a:t>
            </a:fld>
            <a:endParaRPr lang="en-US" altLang="zh-CN"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990600" y="762000"/>
            <a:ext cx="6781800" cy="685800"/>
          </a:xfrm>
          <a:prstGeom prst="rect">
            <a:avLst/>
          </a:prstGeom>
        </p:spPr>
        <p:txBody>
          <a:bodyPr/>
          <a:lstStyle/>
          <a:p>
            <a:pPr>
              <a:defRPr/>
            </a:pPr>
            <a:r>
              <a:rPr lang="en-US" altLang="zh-CN" sz="3800" b="1" kern="0" dirty="0">
                <a:solidFill>
                  <a:schemeClr val="tx2"/>
                </a:solidFill>
                <a:latin typeface="+mj-lt"/>
                <a:ea typeface="宋体" charset="-122"/>
                <a:cs typeface="+mj-cs"/>
              </a:rPr>
              <a:t>Functionally graded WC-Co</a:t>
            </a:r>
          </a:p>
        </p:txBody>
      </p:sp>
      <p:sp>
        <p:nvSpPr>
          <p:cNvPr id="6147" name="Rectangle 3"/>
          <p:cNvSpPr txBox="1">
            <a:spLocks noChangeArrowheads="1"/>
          </p:cNvSpPr>
          <p:nvPr/>
        </p:nvSpPr>
        <p:spPr bwMode="auto">
          <a:xfrm>
            <a:off x="1066800" y="1752600"/>
            <a:ext cx="739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WC-Co, cemented tungsten carbide, is the most widely used industrial tool materials</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It is extensively used in metal machining, oil and gas drilling, mining, and construction.</a:t>
            </a:r>
          </a:p>
          <a:p>
            <a:pPr eaLnBrk="1" hangingPunct="1">
              <a:lnSpc>
                <a:spcPct val="80000"/>
              </a:lnSpc>
              <a:spcBef>
                <a:spcPct val="20000"/>
              </a:spcBef>
              <a:buClr>
                <a:srgbClr val="CC0000"/>
              </a:buClr>
              <a:buSzPct val="90000"/>
              <a:buFont typeface="Wingdings" pitchFamily="2" charset="2"/>
              <a:buChar char="n"/>
            </a:pPr>
            <a:r>
              <a:rPr lang="en-US" altLang="zh-CN" sz="3200">
                <a:latin typeface="Times New Roman" pitchFamily="18" charset="0"/>
              </a:rPr>
              <a:t>Prof. Fan and his colleagues invented a novel process to produce functionally graded WC-Co with significantly improved life time of WC-Co tools.</a:t>
            </a:r>
          </a:p>
        </p:txBody>
      </p:sp>
      <p:sp>
        <p:nvSpPr>
          <p:cNvPr id="614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3568D997-687A-4342-8B86-9BB80D8F038B}" type="slidenum">
              <a:rPr lang="en-US" altLang="zh-CN" smtClean="0"/>
              <a:pPr eaLnBrk="1" hangingPunct="1"/>
              <a:t>4</a:t>
            </a:fld>
            <a:endParaRPr lang="en-US" altLang="zh-CN"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33400" y="762000"/>
            <a:ext cx="8382000" cy="685800"/>
          </a:xfrm>
          <a:prstGeom prst="rect">
            <a:avLst/>
          </a:prstGeom>
        </p:spPr>
        <p:txBody>
          <a:bodyPr/>
          <a:lstStyle/>
          <a:p>
            <a:pPr>
              <a:defRPr/>
            </a:pPr>
            <a:r>
              <a:rPr lang="en-US" altLang="zh-CN" sz="3800" b="1" kern="0" dirty="0">
                <a:solidFill>
                  <a:schemeClr val="tx2"/>
                </a:solidFill>
                <a:latin typeface="+mj-lt"/>
                <a:ea typeface="宋体" charset="-122"/>
                <a:cs typeface="+mj-cs"/>
              </a:rPr>
              <a:t>Concept of functionally graded WC-Co</a:t>
            </a:r>
          </a:p>
        </p:txBody>
      </p:sp>
      <p:sp>
        <p:nvSpPr>
          <p:cNvPr id="7171"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717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D430CB14-A6BC-4AF0-94AA-4AF3E05EF81B}" type="slidenum">
              <a:rPr lang="en-US" altLang="zh-CN" smtClean="0"/>
              <a:pPr eaLnBrk="1" hangingPunct="1"/>
              <a:t>5</a:t>
            </a:fld>
            <a:endParaRPr lang="en-US" altLang="zh-CN" smtClean="0"/>
          </a:p>
        </p:txBody>
      </p:sp>
      <p:pic>
        <p:nvPicPr>
          <p:cNvPr id="717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00"/>
            <a:ext cx="33004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038600" y="1524000"/>
            <a:ext cx="4800600" cy="4832350"/>
          </a:xfrm>
          <a:prstGeom prst="rect">
            <a:avLst/>
          </a:prstGeom>
        </p:spPr>
        <p:txBody>
          <a:bodyPr>
            <a:spAutoFit/>
          </a:bodyPr>
          <a:lstStyle/>
          <a:p>
            <a:pPr>
              <a:defRPr/>
            </a:pPr>
            <a:r>
              <a:rPr lang="en-US" sz="2800" dirty="0">
                <a:latin typeface="+mj-lt"/>
              </a:rPr>
              <a:t>Unlike conventional WC-Co with uniform Co distribution, FG WC-Co has lower Co content at surface region and thus a hard-surface tough-core structure, which leads to superior combinations of mechanical properties, e.g., increased wear resistance without sacrificing fracture toughness.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chemeClr val="tx2"/>
                </a:solidFill>
                <a:latin typeface="+mj-lt"/>
                <a:ea typeface="宋体" charset="-122"/>
                <a:cs typeface="+mj-cs"/>
              </a:rPr>
              <a:t>Novel process to make FG WC-Co</a:t>
            </a:r>
          </a:p>
        </p:txBody>
      </p:sp>
      <p:sp>
        <p:nvSpPr>
          <p:cNvPr id="8195"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81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056AFD7B-D353-4287-8020-465C49617517}" type="slidenum">
              <a:rPr lang="en-US" altLang="zh-CN" smtClean="0"/>
              <a:pPr eaLnBrk="1" hangingPunct="1"/>
              <a:t>6</a:t>
            </a:fld>
            <a:endParaRPr lang="en-US" altLang="zh-CN" smtClean="0"/>
          </a:p>
        </p:txBody>
      </p:sp>
      <p:pic>
        <p:nvPicPr>
          <p:cNvPr id="81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69992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chemeClr val="tx2"/>
                </a:solidFill>
                <a:latin typeface="+mj-lt"/>
                <a:ea typeface="宋体" charset="-122"/>
                <a:cs typeface="+mj-cs"/>
              </a:rPr>
              <a:t>Key process parameter: temperature</a:t>
            </a:r>
          </a:p>
        </p:txBody>
      </p:sp>
      <p:sp>
        <p:nvSpPr>
          <p:cNvPr id="9219"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922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C06D5B6-032C-4FBF-8BDD-9005D23FCEC3}" type="slidenum">
              <a:rPr lang="en-US" altLang="zh-CN" smtClean="0"/>
              <a:pPr eaLnBrk="1" hangingPunct="1"/>
              <a:t>7</a:t>
            </a:fld>
            <a:endParaRPr lang="en-US" altLang="zh-CN" smtClean="0"/>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1476375"/>
            <a:ext cx="5503862"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4"/>
          <p:cNvSpPr txBox="1">
            <a:spLocks noChangeArrowheads="1"/>
          </p:cNvSpPr>
          <p:nvPr/>
        </p:nvSpPr>
        <p:spPr bwMode="auto">
          <a:xfrm>
            <a:off x="304800" y="5715000"/>
            <a:ext cx="71628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en-US" altLang="zh-CN" sz="2000">
                <a:latin typeface="Times New Roman" pitchFamily="18" charset="0"/>
              </a:rPr>
              <a:t>Co content profiles in sintered WC-10%Co specimens before and after carburizing heat treatment at different temperatures. </a:t>
            </a:r>
            <a:endParaRPr lang="en-US" sz="2000"/>
          </a:p>
        </p:txBody>
      </p:sp>
      <p:sp>
        <p:nvSpPr>
          <p:cNvPr id="9" name="Rectangle 8"/>
          <p:cNvSpPr/>
          <p:nvPr/>
        </p:nvSpPr>
        <p:spPr>
          <a:xfrm>
            <a:off x="6096000" y="1905000"/>
            <a:ext cx="2667000" cy="2678113"/>
          </a:xfrm>
          <a:prstGeom prst="rect">
            <a:avLst/>
          </a:prstGeom>
        </p:spPr>
        <p:txBody>
          <a:bodyPr>
            <a:spAutoFit/>
          </a:bodyPr>
          <a:lstStyle/>
          <a:p>
            <a:pPr>
              <a:defRPr/>
            </a:pPr>
            <a:r>
              <a:rPr lang="en-US" sz="2800" dirty="0">
                <a:latin typeface="+mj-lt"/>
              </a:rPr>
              <a:t>Processing temperature needs to be in the three phase region of 1275 to 1325 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762000" y="762000"/>
            <a:ext cx="7848600" cy="685800"/>
          </a:xfrm>
          <a:prstGeom prst="rect">
            <a:avLst/>
          </a:prstGeom>
        </p:spPr>
        <p:txBody>
          <a:bodyPr/>
          <a:lstStyle/>
          <a:p>
            <a:pPr>
              <a:defRPr/>
            </a:pPr>
            <a:r>
              <a:rPr lang="en-US" altLang="zh-CN" sz="3800" b="1" kern="0" dirty="0">
                <a:solidFill>
                  <a:schemeClr val="tx2"/>
                </a:solidFill>
                <a:latin typeface="+mj-lt"/>
                <a:ea typeface="宋体" charset="-122"/>
                <a:cs typeface="+mj-cs"/>
              </a:rPr>
              <a:t>Mechanism of process</a:t>
            </a:r>
          </a:p>
        </p:txBody>
      </p:sp>
      <p:sp>
        <p:nvSpPr>
          <p:cNvPr id="10243" name="Rectangle 3"/>
          <p:cNvSpPr txBox="1">
            <a:spLocks noChangeArrowheads="1"/>
          </p:cNvSpPr>
          <p:nvPr/>
        </p:nvSpPr>
        <p:spPr bwMode="auto">
          <a:xfrm>
            <a:off x="5181600" y="1752600"/>
            <a:ext cx="3276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80000"/>
              </a:lnSpc>
              <a:spcBef>
                <a:spcPct val="20000"/>
              </a:spcBef>
              <a:buClr>
                <a:srgbClr val="CC0000"/>
              </a:buClr>
              <a:buSzPct val="90000"/>
              <a:buFont typeface="Wingdings" pitchFamily="2" charset="2"/>
              <a:buChar char="n"/>
            </a:pPr>
            <a:endParaRPr lang="en-US" altLang="zh-CN" sz="3200">
              <a:latin typeface="Times New Roman" pitchFamily="18" charset="0"/>
            </a:endParaRPr>
          </a:p>
        </p:txBody>
      </p:sp>
      <p:sp>
        <p:nvSpPr>
          <p:cNvPr id="1024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D04052B-6D12-49B8-99F3-3B6F8F7DA913}" type="slidenum">
              <a:rPr lang="en-US" altLang="zh-CN" smtClean="0"/>
              <a:pPr eaLnBrk="1" hangingPunct="1"/>
              <a:t>8</a:t>
            </a:fld>
            <a:endParaRPr lang="en-US" altLang="zh-CN" smtClean="0"/>
          </a:p>
        </p:txBody>
      </p:sp>
      <p:grpSp>
        <p:nvGrpSpPr>
          <p:cNvPr id="10245" name="Group 11"/>
          <p:cNvGrpSpPr>
            <a:grpSpLocks/>
          </p:cNvGrpSpPr>
          <p:nvPr/>
        </p:nvGrpSpPr>
        <p:grpSpPr bwMode="auto">
          <a:xfrm>
            <a:off x="1371600" y="1676400"/>
            <a:ext cx="5791200" cy="4327525"/>
            <a:chOff x="864" y="816"/>
            <a:chExt cx="3668" cy="2966"/>
          </a:xfrm>
        </p:grpSpPr>
        <p:grpSp>
          <p:nvGrpSpPr>
            <p:cNvPr id="10247" name="Group 9"/>
            <p:cNvGrpSpPr>
              <a:grpSpLocks/>
            </p:cNvGrpSpPr>
            <p:nvPr/>
          </p:nvGrpSpPr>
          <p:grpSpPr bwMode="auto">
            <a:xfrm>
              <a:off x="864" y="816"/>
              <a:ext cx="3668" cy="2966"/>
              <a:chOff x="864" y="816"/>
              <a:chExt cx="3668" cy="2966"/>
            </a:xfrm>
          </p:grpSpPr>
          <p:pic>
            <p:nvPicPr>
              <p:cNvPr id="102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816"/>
                <a:ext cx="3668" cy="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8"/>
              <p:cNvSpPr>
                <a:spLocks noChangeShapeType="1"/>
              </p:cNvSpPr>
              <p:nvPr/>
            </p:nvSpPr>
            <p:spPr bwMode="auto">
              <a:xfrm flipV="1">
                <a:off x="2976" y="1056"/>
                <a:ext cx="0" cy="2064"/>
              </a:xfrm>
              <a:prstGeom prst="line">
                <a:avLst/>
              </a:prstGeom>
              <a:noFill/>
              <a:ln w="3175">
                <a:solidFill>
                  <a:schemeClr val="bg2"/>
                </a:solidFill>
                <a:prstDash val="dash"/>
                <a:round/>
                <a:headEnd/>
                <a:tailEnd/>
              </a:ln>
              <a:effectLst>
                <a:prstShdw prst="shdw17" dist="17961" dir="2700000">
                  <a:schemeClr val="bg2">
                    <a:gamma/>
                    <a:shade val="60000"/>
                    <a:invGamma/>
                  </a:schemeClr>
                </a:prstShdw>
              </a:effectLst>
            </p:spPr>
            <p:txBody>
              <a:bodyPr/>
              <a:lstStyle/>
              <a:p>
                <a:pPr>
                  <a:defRPr/>
                </a:pPr>
                <a:endParaRPr lang="en-US"/>
              </a:p>
            </p:txBody>
          </p:sp>
        </p:grpSp>
        <p:sp>
          <p:nvSpPr>
            <p:cNvPr id="11" name="Text Box 10"/>
            <p:cNvSpPr txBox="1">
              <a:spLocks noChangeArrowheads="1"/>
            </p:cNvSpPr>
            <p:nvPr/>
          </p:nvSpPr>
          <p:spPr bwMode="auto">
            <a:xfrm>
              <a:off x="2448" y="816"/>
              <a:ext cx="1152" cy="3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000"/>
                <a:t>stoichiometry</a:t>
              </a:r>
            </a:p>
          </p:txBody>
        </p:sp>
      </p:grpSp>
      <p:sp>
        <p:nvSpPr>
          <p:cNvPr id="10246" name="Text Box 7"/>
          <p:cNvSpPr txBox="1">
            <a:spLocks noChangeArrowheads="1"/>
          </p:cNvSpPr>
          <p:nvPr/>
        </p:nvSpPr>
        <p:spPr bwMode="auto">
          <a:xfrm>
            <a:off x="1066800" y="5791200"/>
            <a:ext cx="7010400" cy="762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just"/>
            <a:r>
              <a:rPr lang="en-US" altLang="zh-CN" sz="2400">
                <a:solidFill>
                  <a:srgbClr val="000000"/>
                </a:solidFill>
                <a:latin typeface="Times New Roman" pitchFamily="18" charset="0"/>
              </a:rPr>
              <a:t>A vertical section of the ternary phase diagram of W-Co-C at constant 10wt% Co.</a:t>
            </a:r>
            <a:endParaRPr 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990600" y="762000"/>
            <a:ext cx="6781800" cy="685800"/>
          </a:xfrm>
          <a:prstGeom prst="rect">
            <a:avLst/>
          </a:prstGeom>
        </p:spPr>
        <p:txBody>
          <a:bodyPr/>
          <a:lstStyle/>
          <a:p>
            <a:pPr>
              <a:defRPr/>
            </a:pPr>
            <a:r>
              <a:rPr lang="en-US" altLang="zh-CN" sz="3800" b="1" kern="0" dirty="0">
                <a:solidFill>
                  <a:schemeClr val="tx2"/>
                </a:solidFill>
                <a:latin typeface="+mj-lt"/>
                <a:ea typeface="宋体" charset="-122"/>
                <a:cs typeface="+mj-cs"/>
              </a:rPr>
              <a:t>Mechanism of process</a:t>
            </a:r>
          </a:p>
        </p:txBody>
      </p:sp>
      <p:sp>
        <p:nvSpPr>
          <p:cNvPr id="112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94BA977C-6255-49D3-AEFB-A07126ED8D61}" type="slidenum">
              <a:rPr lang="en-US" altLang="zh-CN" smtClean="0"/>
              <a:pPr eaLnBrk="1" hangingPunct="1"/>
              <a:t>9</a:t>
            </a:fld>
            <a:endParaRPr lang="en-US" altLang="zh-CN" smtClean="0"/>
          </a:p>
        </p:txBody>
      </p:sp>
      <p:sp>
        <p:nvSpPr>
          <p:cNvPr id="6" name="Rectangle 3"/>
          <p:cNvSpPr txBox="1">
            <a:spLocks noChangeArrowheads="1"/>
          </p:cNvSpPr>
          <p:nvPr/>
        </p:nvSpPr>
        <p:spPr>
          <a:xfrm>
            <a:off x="838200" y="1828800"/>
            <a:ext cx="7848600" cy="4302125"/>
          </a:xfrm>
          <a:prstGeom prst="rect">
            <a:avLst/>
          </a:prstGeom>
        </p:spPr>
        <p:txBody>
          <a:bodyPr/>
          <a:lstStyle/>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Surface carburization  =&gt; </a:t>
            </a:r>
          </a:p>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Solid Co in surface region partially or totally transforms to liquid   =&gt; </a:t>
            </a:r>
          </a:p>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Liquid Co in surface region increase  =&gt;  </a:t>
            </a:r>
          </a:p>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Balance of liquid Co distribution between surface and core regions breaks  =&gt;  </a:t>
            </a:r>
          </a:p>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Liquid Co migrates from surface region to core region  =&gt;  </a:t>
            </a:r>
          </a:p>
          <a:p>
            <a:pPr marL="342900" indent="-342900" eaLnBrk="0" hangingPunct="0">
              <a:lnSpc>
                <a:spcPct val="90000"/>
              </a:lnSpc>
              <a:spcBef>
                <a:spcPct val="20000"/>
              </a:spcBef>
              <a:buClr>
                <a:schemeClr val="folHlink"/>
              </a:buClr>
              <a:buSzPct val="90000"/>
              <a:buFont typeface="Wingdings" pitchFamily="2" charset="2"/>
              <a:buNone/>
              <a:defRPr/>
            </a:pPr>
            <a:r>
              <a:rPr lang="en-US" sz="2800" kern="0" dirty="0">
                <a:latin typeface="+mn-lt"/>
                <a:ea typeface="+mn-ea"/>
              </a:rPr>
              <a:t>Co gradient forms.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7490</TotalTime>
  <Words>1021</Words>
  <Application>Microsoft Office PowerPoint</Application>
  <PresentationFormat>On-screen Show (4:3)</PresentationFormat>
  <Paragraphs>184</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宋体</vt:lpstr>
      <vt:lpstr>Times New Roman</vt:lpstr>
      <vt:lpstr>Wingdings</vt:lpstr>
      <vt:lpstr>Calibri</vt:lpstr>
      <vt:lpstr>Symbol</vt:lpstr>
      <vt:lpstr>Stencil</vt:lpstr>
      <vt:lpstr>Nyala</vt:lpstr>
      <vt:lpstr>Baskerville Old Face</vt:lpstr>
      <vt:lpstr>Centaur</vt:lpstr>
      <vt:lpstr>Microsoft YaHei</vt:lpstr>
      <vt:lpstr>Andalus</vt:lpstr>
      <vt:lpstr>Theme1</vt:lpstr>
      <vt:lpstr>PowerPoint Presentation</vt:lpstr>
      <vt:lpstr>OMICS Journals are welcoming Submissions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HVAC system based on thermal battery</vt:lpstr>
      <vt:lpstr>PowerPoint Presentation</vt:lpstr>
      <vt:lpstr>HVAC system based on thermal battery</vt:lpstr>
      <vt:lpstr> Powder Metallurgy &amp; Mining Related Journals </vt:lpstr>
      <vt:lpstr> Powder Metallurgy &amp; Mining Related Conferences </vt:lpstr>
      <vt:lpstr>OMICS Group Open Access Membership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FANG</dc:creator>
  <cp:lastModifiedBy>Manasa</cp:lastModifiedBy>
  <cp:revision>587</cp:revision>
  <cp:lastPrinted>2012-05-18T15:03:41Z</cp:lastPrinted>
  <dcterms:modified xsi:type="dcterms:W3CDTF">2014-09-06T07:26:24Z</dcterms:modified>
</cp:coreProperties>
</file>