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84" r:id="rId3"/>
    <p:sldId id="285" r:id="rId4"/>
    <p:sldId id="290" r:id="rId5"/>
    <p:sldId id="287" r:id="rId6"/>
    <p:sldId id="288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5" r:id="rId15"/>
    <p:sldId id="266" r:id="rId16"/>
    <p:sldId id="267" r:id="rId17"/>
    <p:sldId id="268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76" d="100"/>
          <a:sy n="76" d="100"/>
        </p:scale>
        <p:origin x="-12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84824-3571-430A-8AD7-69B709D43208}" type="datetimeFigureOut">
              <a:rPr lang="en-IN" smtClean="0"/>
              <a:t>13-10-2014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2409D-62F1-4A92-88A0-E676B9622D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433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4FC7-E7F6-46BE-91CA-F07215B68C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86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3E63F-5C5E-4DD1-9293-EA3F2E9B5241}" type="datetimeFigureOut">
              <a:rPr lang="en-US" smtClean="0"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368E-FAFD-4173-80D8-31EC913F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73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3E63F-5C5E-4DD1-9293-EA3F2E9B5241}" type="datetimeFigureOut">
              <a:rPr lang="en-US" smtClean="0"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368E-FAFD-4173-80D8-31EC913F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3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3E63F-5C5E-4DD1-9293-EA3F2E9B5241}" type="datetimeFigureOut">
              <a:rPr lang="en-US" smtClean="0"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368E-FAFD-4173-80D8-31EC913F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35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3E63F-5C5E-4DD1-9293-EA3F2E9B5241}" type="datetimeFigureOut">
              <a:rPr lang="en-US" smtClean="0"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368E-FAFD-4173-80D8-31EC913F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2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3E63F-5C5E-4DD1-9293-EA3F2E9B5241}" type="datetimeFigureOut">
              <a:rPr lang="en-US" smtClean="0"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368E-FAFD-4173-80D8-31EC913F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8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3E63F-5C5E-4DD1-9293-EA3F2E9B5241}" type="datetimeFigureOut">
              <a:rPr lang="en-US" smtClean="0"/>
              <a:t>10/13/2014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368E-FAFD-4173-80D8-31EC913F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28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3E63F-5C5E-4DD1-9293-EA3F2E9B5241}" type="datetimeFigureOut">
              <a:rPr lang="en-US" smtClean="0"/>
              <a:t>10/13/2014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368E-FAFD-4173-80D8-31EC913F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3E63F-5C5E-4DD1-9293-EA3F2E9B5241}" type="datetimeFigureOut">
              <a:rPr lang="en-US" smtClean="0"/>
              <a:t>10/13/2014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368E-FAFD-4173-80D8-31EC913F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0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3E63F-5C5E-4DD1-9293-EA3F2E9B5241}" type="datetimeFigureOut">
              <a:rPr lang="en-US" smtClean="0"/>
              <a:t>10/13/2014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368E-FAFD-4173-80D8-31EC913F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518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3E63F-5C5E-4DD1-9293-EA3F2E9B5241}" type="datetimeFigureOut">
              <a:rPr lang="en-US" smtClean="0"/>
              <a:t>10/13/2014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368E-FAFD-4173-80D8-31EC913F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8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3E63F-5C5E-4DD1-9293-EA3F2E9B5241}" type="datetimeFigureOut">
              <a:rPr lang="en-US" smtClean="0"/>
              <a:t>10/13/2014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368E-FAFD-4173-80D8-31EC913F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07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3E63F-5C5E-4DD1-9293-EA3F2E9B5241}" type="datetimeFigureOut">
              <a:rPr lang="en-US" smtClean="0"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6368E-FAFD-4173-80D8-31EC913F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9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1470025"/>
          </a:xfrm>
        </p:spPr>
        <p:txBody>
          <a:bodyPr/>
          <a:lstStyle/>
          <a:p>
            <a:r>
              <a:rPr lang="en-US" sz="3600" dirty="0" smtClean="0"/>
              <a:t>STUDIES IN THE USE OF ALGAE IN FISH NUTRITION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Peter Perschbacher</a:t>
            </a:r>
          </a:p>
          <a:p>
            <a:r>
              <a:rPr lang="en-US" sz="2400" dirty="0" smtClean="0"/>
              <a:t>Aquaculture/Fisheries Center</a:t>
            </a:r>
          </a:p>
          <a:p>
            <a:r>
              <a:rPr lang="en-US" sz="2400" dirty="0" smtClean="0"/>
              <a:t>University of Arkansas at Pine Bluff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2408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Value and Uses of Microalgae</a:t>
            </a:r>
            <a:br>
              <a:rPr lang="en-US" sz="4000" dirty="0" smtClean="0"/>
            </a:br>
            <a:r>
              <a:rPr lang="en-US" sz="3100" dirty="0" smtClean="0"/>
              <a:t>Velo Mitrovich (2011)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Spirulina - $48/kg, health food and specialty feed 			      supplements, cosmetics</a:t>
            </a:r>
          </a:p>
          <a:p>
            <a:r>
              <a:rPr lang="en-US" sz="2600" dirty="0" smtClean="0"/>
              <a:t>Chlorella - $48/kg, health food and specialty feed 			      supplements, cosmetics</a:t>
            </a:r>
          </a:p>
          <a:p>
            <a:r>
              <a:rPr lang="en-US" sz="2600" dirty="0" err="1" smtClean="0"/>
              <a:t>Dunaliella</a:t>
            </a:r>
            <a:r>
              <a:rPr lang="en-US" sz="2600" dirty="0" smtClean="0"/>
              <a:t> - </a:t>
            </a:r>
            <a:r>
              <a:rPr lang="en-IN" sz="2600" dirty="0"/>
              <a:t>$286 - $2856/kg, health food supplements, </a:t>
            </a:r>
            <a:r>
              <a:rPr lang="en-US" sz="2600" dirty="0"/>
              <a:t>		</a:t>
            </a:r>
            <a:r>
              <a:rPr lang="en-US" sz="2600" dirty="0" smtClean="0"/>
              <a:t> </a:t>
            </a:r>
            <a:r>
              <a:rPr lang="en-IN" sz="2600" dirty="0" smtClean="0"/>
              <a:t> cosmetics</a:t>
            </a:r>
            <a:r>
              <a:rPr lang="en-IN" sz="2600" dirty="0"/>
              <a:t>, beta carotene</a:t>
            </a:r>
            <a:endParaRPr lang="en-US" sz="2600" dirty="0" smtClean="0"/>
          </a:p>
          <a:p>
            <a:r>
              <a:rPr lang="en-US" sz="2400" dirty="0" smtClean="0"/>
              <a:t>Haematococcus - $9530/kg, antioxidant, pigment 			          additive (astaxanthin)</a:t>
            </a:r>
          </a:p>
          <a:p>
            <a:r>
              <a:rPr lang="en-US" sz="2400" dirty="0" smtClean="0"/>
              <a:t>Crypthecodinium/Schizochytrium - $57/g, DHA </a:t>
            </a:r>
            <a:r>
              <a:rPr lang="en-US" sz="2400" dirty="0"/>
              <a:t>Oil </a:t>
            </a:r>
            <a:r>
              <a:rPr lang="en-US" sz="2400" dirty="0" smtClean="0"/>
              <a:t>	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7447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Nutrition of Tilapia, Shrimp, Bivalves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90% of all cultured larvae require microalgae.</a:t>
            </a:r>
          </a:p>
          <a:p>
            <a:r>
              <a:rPr lang="en-US" sz="2400" dirty="0" smtClean="0"/>
              <a:t>Tilapia, shrimp and bivalves – aquaculture groups with fastest market growth (&gt;15%/yr) and highest production (&gt;3 mmt).</a:t>
            </a:r>
          </a:p>
          <a:p>
            <a:r>
              <a:rPr lang="en-US" sz="2400" dirty="0" smtClean="0"/>
              <a:t>By nature – consume high % microbe and microalgae.  Bivalves are cultured exclusively on natural microbes and microalgae</a:t>
            </a:r>
          </a:p>
          <a:p>
            <a:r>
              <a:rPr lang="en-US" sz="2400" dirty="0" smtClean="0"/>
              <a:t>Commercial diets – replace microbe/microalgal essential fatty acids (EPA-20:5-3 and DHA-22:6-3) and attractants-stimulants with fishmeal (FM) and oil (FO).</a:t>
            </a:r>
          </a:p>
          <a:p>
            <a:r>
              <a:rPr lang="en-US" sz="2400" dirty="0" smtClean="0"/>
              <a:t>FM is also a major source of protein for shrimp, whereas soybean is for tilapia.</a:t>
            </a:r>
          </a:p>
        </p:txBody>
      </p:sp>
    </p:spTree>
    <p:extLst>
      <p:ext uri="{BB962C8B-B14F-4D97-AF65-F5344CB8AC3E}">
        <p14:creationId xmlns:p14="http://schemas.microsoft.com/office/powerpoint/2010/main" val="93227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FM/FO in Aquaculture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FM in commercial diets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-3-6% in omnivorous species (catfish, tilapia, carps)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-30-45% in carnivorous species (salmon, trout, bass)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-25% in shrimp feeds</a:t>
            </a:r>
          </a:p>
          <a:p>
            <a:r>
              <a:rPr lang="en-US" sz="2400" dirty="0" smtClean="0"/>
              <a:t>FO is added at 2%</a:t>
            </a:r>
          </a:p>
          <a:p>
            <a:r>
              <a:rPr lang="en-US" sz="2400" dirty="0" smtClean="0"/>
              <a:t>2000 FM/FO demand for aquaculture = 2.1 mmt/0.55 mmt, 33% and 45% of supply respectively</a:t>
            </a:r>
          </a:p>
          <a:p>
            <a:r>
              <a:rPr lang="en-US" sz="2400" dirty="0" smtClean="0"/>
              <a:t>2010 est. FM and FO = 2.8 mmt/1.0 mmt, 66% and 75% of total supply respectively.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6893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FM/FO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FM and FO supply constant at best, with high sensitivity to climate change and El Minos.</a:t>
            </a:r>
          </a:p>
          <a:p>
            <a:r>
              <a:rPr lang="en-US" sz="2400" dirty="0" smtClean="0"/>
              <a:t>Cost increasing with demand, and supply fluctuations.</a:t>
            </a:r>
          </a:p>
          <a:p>
            <a:r>
              <a:rPr lang="en-US" sz="2400" dirty="0" smtClean="0"/>
              <a:t>Utilize planktivorous fish species at the base of the marine food chain, potentially affecting higher trophic level marine life (e.g. penguins) and perhaps increasing harmful algal blooms (HABs).</a:t>
            </a:r>
          </a:p>
          <a:p>
            <a:r>
              <a:rPr lang="en-US" sz="2400" dirty="0" smtClean="0"/>
              <a:t>FM, FO may contain unacceptable levels (EU) of bioaccumulated toxins, such as methyl mercury, dioxins and PCBs.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7879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FM/FO Substitution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Plant (e.g. soybean, corn gluten) meals and oils are potential FM, FO replacements – insufficient essential fatty acids prevent total replacement.</a:t>
            </a:r>
          </a:p>
          <a:p>
            <a:r>
              <a:rPr lang="en-US" sz="2400" dirty="0" smtClean="0"/>
              <a:t>Health aspects also reduced – omega 3:omega 6 ratio reduced.</a:t>
            </a:r>
          </a:p>
          <a:p>
            <a:r>
              <a:rPr lang="en-US" sz="2400" dirty="0" smtClean="0"/>
              <a:t>Biofuel/biodiesel, terrestrial animal feed, and human food uses of plant meals and oils will increase – reducing supply and increasing costs.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5069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Sea Bream Fatty Acid Profiles</a:t>
            </a:r>
            <a:br>
              <a:rPr lang="en-US" sz="4000" dirty="0" smtClean="0"/>
            </a:br>
            <a:r>
              <a:rPr lang="en-US" sz="4000" dirty="0" smtClean="0"/>
              <a:t>Ceulemans et al.  (2003)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3687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Replacement of 25% FM and 31-46% FO with soybean, wheat, corn products resulted in reduction of n-3:n-6 ratio by 69% (1.83 to 0.75)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065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Microalgae Nutrient Profiles	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Spirulina</a:t>
            </a:r>
            <a:r>
              <a:rPr lang="en-US" sz="2400" dirty="0" smtClean="0"/>
              <a:t> meal – 65% protein, 18% glycogen, 5% lipids (incl. 1.3% gamma linolenic acids), vitamins (23000 IU of beta carotene/10g), and minerals.</a:t>
            </a:r>
          </a:p>
          <a:p>
            <a:r>
              <a:rPr lang="en-US" sz="2400" i="1" dirty="0" smtClean="0"/>
              <a:t>Haematococcus</a:t>
            </a:r>
            <a:r>
              <a:rPr lang="en-US" sz="2400" dirty="0" smtClean="0"/>
              <a:t> meal – a natural source of astaxanthin for enhanced coloration.</a:t>
            </a:r>
          </a:p>
          <a:p>
            <a:r>
              <a:rPr lang="en-US" sz="2400" i="1" dirty="0" smtClean="0"/>
              <a:t>Crypthecodinium/Schizochvtrium</a:t>
            </a:r>
            <a:r>
              <a:rPr lang="en-US" sz="2400" dirty="0"/>
              <a:t> </a:t>
            </a:r>
            <a:r>
              <a:rPr lang="en-US" sz="2400" dirty="0" smtClean="0"/>
              <a:t>Oil/meal – DHA for improved health of cultured species and humans.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638336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Microalgal Nutrition Studies: Tilapia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112409"/>
              </p:ext>
            </p:extLst>
          </p:nvPr>
        </p:nvGraphicFramePr>
        <p:xfrm>
          <a:off x="533400" y="838200"/>
          <a:ext cx="8229600" cy="510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3600"/>
                <a:gridCol w="1981200"/>
                <a:gridCol w="1981200"/>
                <a:gridCol w="2133600"/>
              </a:tblGrid>
              <a:tr h="1371600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Spirulina </a:t>
                      </a:r>
                      <a:r>
                        <a:rPr lang="en-US" sz="2400" i="0" dirty="0" smtClean="0"/>
                        <a:t>meal</a:t>
                      </a:r>
                      <a:endParaRPr lang="en-US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11% of diet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11% of FM</a:t>
                      </a:r>
                    </a:p>
                    <a:p>
                      <a:r>
                        <a:rPr lang="en-US" sz="2400" dirty="0" smtClean="0"/>
                        <a:t>(11%</a:t>
                      </a:r>
                      <a:r>
                        <a:rPr lang="en-US" sz="2400" baseline="0" dirty="0" smtClean="0"/>
                        <a:t> of diet)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Chow &amp; Woi (1996)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Spirulina </a:t>
                      </a:r>
                      <a:r>
                        <a:rPr lang="en-US" sz="2400" i="0" dirty="0" smtClean="0"/>
                        <a:t>meal</a:t>
                      </a:r>
                      <a:endParaRPr lang="en-US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22, 40, 60, 80, 100% of FM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40% of FM</a:t>
                      </a:r>
                    </a:p>
                    <a:p>
                      <a:r>
                        <a:rPr lang="en-US" sz="2400" dirty="0" smtClean="0"/>
                        <a:t>(21%</a:t>
                      </a:r>
                      <a:r>
                        <a:rPr lang="en-US" sz="2400" baseline="0" dirty="0" smtClean="0"/>
                        <a:t> of diet)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Olvera-Novoa et al.</a:t>
                      </a:r>
                      <a:r>
                        <a:rPr lang="en-US" sz="2400" baseline="0" dirty="0" smtClean="0"/>
                        <a:t> (2001)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Chlorella, Scenedesmus </a:t>
                      </a:r>
                      <a:r>
                        <a:rPr lang="en-US" sz="2400" i="0" dirty="0" smtClean="0"/>
                        <a:t>meal</a:t>
                      </a:r>
                      <a:endParaRPr lang="en-US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10, 25, 50, 75% of FM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50%</a:t>
                      </a:r>
                      <a:r>
                        <a:rPr lang="en-US" sz="2400" baseline="0" dirty="0" smtClean="0"/>
                        <a:t> of FM</a:t>
                      </a:r>
                    </a:p>
                    <a:p>
                      <a:r>
                        <a:rPr lang="en-US" sz="2400" baseline="0" dirty="0" smtClean="0"/>
                        <a:t>(15 – 17% of diet)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Badwy et al.</a:t>
                      </a:r>
                    </a:p>
                    <a:p>
                      <a:r>
                        <a:rPr lang="en-US" sz="2400" dirty="0" smtClean="0"/>
                        <a:t>(2008)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Spirulina </a:t>
                      </a:r>
                      <a:r>
                        <a:rPr lang="en-US" sz="2400" i="0" dirty="0" smtClean="0"/>
                        <a:t>meal</a:t>
                      </a:r>
                      <a:endParaRPr lang="en-US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50% of diet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50% of FM</a:t>
                      </a:r>
                    </a:p>
                    <a:p>
                      <a:r>
                        <a:rPr lang="en-US" sz="2400" dirty="0" smtClean="0"/>
                        <a:t>(50% of diet)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Perschbacher et al.  (2010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612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Microalgal Nutrition Studies: Shrimp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879081"/>
              </p:ext>
            </p:extLst>
          </p:nvPr>
        </p:nvGraphicFramePr>
        <p:xfrm>
          <a:off x="457200" y="1600200"/>
          <a:ext cx="8229600" cy="28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3600"/>
                <a:gridCol w="19812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Natural greenwater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Unknow</a:t>
                      </a:r>
                      <a:r>
                        <a:rPr lang="en-US" sz="2400" baseline="0" dirty="0" smtClean="0"/>
                        <a:t>n % of diet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64% of squid, 64% of FM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Sanchez et al. (2011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Diatom, </a:t>
                      </a:r>
                      <a:r>
                        <a:rPr lang="en-US" sz="2400" i="1" dirty="0" smtClean="0"/>
                        <a:t>Nannochlor-opsis </a:t>
                      </a:r>
                      <a:r>
                        <a:rPr lang="en-US" sz="2400" i="0" dirty="0" smtClean="0"/>
                        <a:t>meal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9% of diet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9% of FM, FO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Ju et al. (2009)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Schizochytr-ium </a:t>
                      </a:r>
                      <a:r>
                        <a:rPr lang="en-US" sz="2400" i="0" dirty="0" smtClean="0"/>
                        <a:t>meal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0,6% of diet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100%</a:t>
                      </a:r>
                      <a:r>
                        <a:rPr lang="en-US" sz="2400" baseline="0" dirty="0" smtClean="0"/>
                        <a:t> of FO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Patnik et al. (2006)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416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Microalgal</a:t>
            </a:r>
            <a:r>
              <a:rPr lang="en-US" sz="3600" dirty="0" smtClean="0"/>
              <a:t> Nutrition Studies: Other</a:t>
            </a: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195791"/>
              </p:ext>
            </p:extLst>
          </p:nvPr>
        </p:nvGraphicFramePr>
        <p:xfrm>
          <a:off x="457200" y="1219200"/>
          <a:ext cx="8229600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Silver bream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Spirulina</a:t>
                      </a:r>
                      <a:r>
                        <a:rPr lang="en-US" sz="2400" i="0" dirty="0" smtClean="0"/>
                        <a:t> meal</a:t>
                      </a:r>
                      <a:endParaRPr lang="en-US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25, 50, 75, 100%</a:t>
                      </a:r>
                      <a:r>
                        <a:rPr lang="en-US" sz="2400" baseline="0" dirty="0" smtClean="0"/>
                        <a:t> of FM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50% of FM (32% of diet)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El-Sayed (1994)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Sea Bass, yellowtail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Spirulina</a:t>
                      </a:r>
                      <a:r>
                        <a:rPr lang="en-US" sz="2400" i="0" dirty="0" smtClean="0"/>
                        <a:t> meal</a:t>
                      </a:r>
                      <a:endParaRPr lang="en-US" sz="2400" i="1" dirty="0" smtClean="0"/>
                    </a:p>
                    <a:p>
                      <a:endParaRPr lang="en-US" sz="240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0, 20, 20, 30% of diet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100% of FM (10/20%</a:t>
                      </a:r>
                      <a:r>
                        <a:rPr lang="en-US" sz="2400" baseline="0" dirty="0" smtClean="0"/>
                        <a:t> of diet-S/Y)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Wrobeski </a:t>
                      </a:r>
                      <a:r>
                        <a:rPr lang="en-US" sz="2400" dirty="0" smtClean="0"/>
                        <a:t>et al. (2011)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Channel</a:t>
                      </a:r>
                      <a:r>
                        <a:rPr lang="en-US" sz="2400" baseline="0" dirty="0" smtClean="0"/>
                        <a:t> catfish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Algal DHA oil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2% of diet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100% of FO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Faukner</a:t>
                      </a:r>
                      <a:r>
                        <a:rPr lang="en-US" sz="2400" baseline="0" dirty="0" smtClean="0"/>
                        <a:t> et al. (2011)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Channel catfish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Schizo.</a:t>
                      </a:r>
                      <a:r>
                        <a:rPr lang="en-US" sz="2400" i="0" dirty="0" smtClean="0"/>
                        <a:t> meal</a:t>
                      </a:r>
                      <a:endParaRPr lang="en-US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0, .5, 1, 1.5, 2% of diet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40% of FO (1% of diet)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 et al. (2009)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149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143000"/>
            <a:ext cx="6629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cs typeface="Times New Roman" pitchFamily="18" charset="0"/>
              </a:rPr>
              <a:t>Dr. Peter W </a:t>
            </a:r>
            <a:r>
              <a:rPr lang="en-US" sz="2400" b="1" dirty="0" err="1" smtClean="0">
                <a:cs typeface="Times New Roman" pitchFamily="18" charset="0"/>
              </a:rPr>
              <a:t>Perschbacher</a:t>
            </a:r>
            <a:endParaRPr lang="en-US" sz="2400" b="1" dirty="0" smtClean="0">
              <a:cs typeface="Times New Roman" pitchFamily="18" charset="0"/>
            </a:endParaRPr>
          </a:p>
          <a:p>
            <a:r>
              <a:rPr lang="en-US" sz="2400" dirty="0" smtClean="0">
                <a:cs typeface="Times New Roman" pitchFamily="18" charset="0"/>
              </a:rPr>
              <a:t>Associate Professor</a:t>
            </a:r>
            <a:endParaRPr lang="en-US" sz="2400" dirty="0">
              <a:cs typeface="Times New Roman" pitchFamily="18" charset="0"/>
            </a:endParaRPr>
          </a:p>
          <a:p>
            <a:r>
              <a:rPr lang="en-US" sz="2400" dirty="0" smtClean="0">
                <a:cs typeface="Times New Roman" pitchFamily="18" charset="0"/>
              </a:rPr>
              <a:t>Department of Aquaculture &amp; Fisheries </a:t>
            </a:r>
            <a:endParaRPr lang="en-US" sz="2400" dirty="0">
              <a:cs typeface="Times New Roman" pitchFamily="18" charset="0"/>
            </a:endParaRPr>
          </a:p>
          <a:p>
            <a:r>
              <a:rPr lang="en-US" sz="2400" dirty="0">
                <a:cs typeface="Times New Roman" pitchFamily="18" charset="0"/>
              </a:rPr>
              <a:t>University of </a:t>
            </a:r>
            <a:r>
              <a:rPr lang="en-US" sz="2400" dirty="0" smtClean="0">
                <a:cs typeface="Times New Roman" pitchFamily="18" charset="0"/>
              </a:rPr>
              <a:t>Arkansas</a:t>
            </a:r>
          </a:p>
          <a:p>
            <a:r>
              <a:rPr lang="en-US" sz="2400" dirty="0" smtClean="0">
                <a:cs typeface="Times New Roman" pitchFamily="18" charset="0"/>
              </a:rPr>
              <a:t>Pine Bluff, Arkansas</a:t>
            </a:r>
            <a:endParaRPr lang="en-US" sz="2400" dirty="0">
              <a:cs typeface="Times New Roman" pitchFamily="18" charset="0"/>
            </a:endParaRPr>
          </a:p>
          <a:p>
            <a:r>
              <a:rPr lang="en-US" sz="2400" dirty="0">
                <a:cs typeface="Times New Roman" pitchFamily="18" charset="0"/>
              </a:rPr>
              <a:t>USA</a:t>
            </a:r>
          </a:p>
          <a:p>
            <a:r>
              <a:rPr lang="en-US" sz="2400" dirty="0">
                <a:cs typeface="Times New Roman" pitchFamily="18" charset="0"/>
              </a:rPr>
              <a:t>Tel. </a:t>
            </a:r>
            <a:r>
              <a:rPr lang="en-US" sz="2400" dirty="0" smtClean="0">
                <a:cs typeface="Times New Roman" pitchFamily="18" charset="0"/>
              </a:rPr>
              <a:t>870 329 0513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99603" y="269557"/>
            <a:ext cx="46828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latin typeface="+mj-lt"/>
                <a:cs typeface="Times New Roman" pitchFamily="18" charset="0"/>
              </a:rPr>
              <a:t>Editorial Board Member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0" y="1174729"/>
            <a:ext cx="15240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8356" y="4267200"/>
            <a:ext cx="223368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8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Conclusions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Up to 70% dietary inclusion equal to standard control fishmeal/oil diets possible for omnivores.</a:t>
            </a:r>
          </a:p>
          <a:p>
            <a:r>
              <a:rPr lang="en-US" sz="2400" dirty="0" smtClean="0"/>
              <a:t>Fish feed additives is the current use for improved coloring/growth/health/carcass quality for high value species (Hasan and Chakrabarti 2009).</a:t>
            </a:r>
          </a:p>
          <a:p>
            <a:r>
              <a:rPr lang="en-US" sz="2400" dirty="0" smtClean="0"/>
              <a:t>Most economical large scale use by fish and bivalves filtering mixed microalgae from water (e.g. caged, unfed Nile and blue tilapia production averaged 2 tons/ac/season on the dense microalgae resulting from nutrients released from catfish feed. Perschbacher, 1995, 2001).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8385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Future Prospects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Aquaculture will double in 10 years to &gt;100 mmt based on marine culture, and be the major seafood source.</a:t>
            </a:r>
          </a:p>
          <a:p>
            <a:r>
              <a:rPr lang="en-US" sz="2400" dirty="0" smtClean="0"/>
              <a:t>Aging populations will select seafood products with higher omega 3:omega 6 ratios, and DHA and EPA for greater health benefits.</a:t>
            </a:r>
          </a:p>
          <a:p>
            <a:r>
              <a:rPr lang="en-US" sz="2400" dirty="0" smtClean="0"/>
              <a:t>Fishmeal and fish oil demand and price will continue increase and acceptability decrease.</a:t>
            </a:r>
          </a:p>
          <a:p>
            <a:r>
              <a:rPr lang="en-US" sz="2400" dirty="0" smtClean="0"/>
              <a:t>Costs will be reduced, esp. as biodiesel/bioplastics byproducts (NOAA/USDA 2010).</a:t>
            </a:r>
          </a:p>
          <a:p>
            <a:r>
              <a:rPr lang="en-US" sz="2400" dirty="0" smtClean="0"/>
              <a:t>Additional microalgae species and bioengineered microalgae will be utilized.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6642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Microalgal Potential = $1.4 trillion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Velo Mitrovich (2011)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Over 90% in biofuels, followed by:</a:t>
            </a:r>
          </a:p>
          <a:p>
            <a:r>
              <a:rPr lang="en-US" sz="2400" dirty="0" smtClean="0"/>
              <a:t>Chemicals</a:t>
            </a:r>
          </a:p>
          <a:p>
            <a:r>
              <a:rPr lang="en-US" sz="2400" dirty="0" smtClean="0"/>
              <a:t>Feed supplements</a:t>
            </a:r>
          </a:p>
          <a:p>
            <a:r>
              <a:rPr lang="en-US" sz="2400" dirty="0" smtClean="0"/>
              <a:t>Food supplements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7241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858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Microalgal Potential – Biofuels = $72.6 Billion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000" dirty="0" smtClean="0"/>
              <a:t>Velo Mitrovich (2011)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8001000" cy="3916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Approximately 90% in chemicals</a:t>
            </a:r>
          </a:p>
          <a:p>
            <a:r>
              <a:rPr lang="en-US" sz="2400" dirty="0" smtClean="0"/>
              <a:t>Approximately 10% in feed supplements</a:t>
            </a:r>
          </a:p>
          <a:p>
            <a:r>
              <a:rPr lang="en-US" sz="2400" dirty="0" smtClean="0"/>
              <a:t>Remainder in food supplements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30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/>
              <a:t>“U.S. women have one of the lowest DHA levels in the world”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 smtClean="0"/>
              <a:t>Senanaykake and Fichtali (2006)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95438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/>
              <a:t>“A very large market for aquaculture feeds could be developed for microalgae biomass containing long chain omega-3 fatty acids to replace fish meal and oil, </a:t>
            </a:r>
            <a:r>
              <a:rPr lang="en-US" sz="2400" u="sng" dirty="0" smtClean="0"/>
              <a:t>but for this production, costs must be reduced to between $1 and $2/kg dried algal biomass.”</a:t>
            </a:r>
            <a:r>
              <a:rPr lang="en-US" sz="2400" dirty="0" smtClean="0"/>
              <a:t>  (underlining added)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err="1" smtClean="0"/>
              <a:t>Benemann</a:t>
            </a:r>
            <a:r>
              <a:rPr lang="en-US" sz="2400" dirty="0" smtClean="0"/>
              <a:t> (2011)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3408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05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1400" dirty="0" smtClean="0"/>
              <a:t>Bawdy, T.M., E.M. Ibrahim and M.M. Zeinhom. 2008. Partial replacement of fish meal with dried microalga (</a:t>
            </a:r>
            <a:r>
              <a:rPr lang="en-US" sz="1400" i="1" dirty="0" smtClean="0"/>
              <a:t>Chlorella spp </a:t>
            </a:r>
            <a:r>
              <a:rPr lang="en-US" sz="1400" dirty="0" smtClean="0"/>
              <a:t>and </a:t>
            </a:r>
            <a:r>
              <a:rPr lang="en-US" sz="1400" i="1" dirty="0" smtClean="0"/>
              <a:t>Scenedesmus spp</a:t>
            </a:r>
            <a:r>
              <a:rPr lang="en-US" sz="1400" dirty="0" smtClean="0"/>
              <a:t>) in Nile tilapia (</a:t>
            </a:r>
            <a:r>
              <a:rPr lang="en-US" sz="1400" i="1" dirty="0" smtClean="0"/>
              <a:t>Oreochromis niloticus</a:t>
            </a:r>
            <a:r>
              <a:rPr lang="en-US" sz="1400" dirty="0" smtClean="0"/>
              <a:t>) diets.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International Symposium on Tilapia in Aquaculture, p. 801-811.</a:t>
            </a:r>
          </a:p>
          <a:p>
            <a:r>
              <a:rPr lang="en-US" sz="1400" dirty="0" smtClean="0"/>
              <a:t>Benemann, J.R. 2011.  Large-sale micro-algae aquaculture feeds production.  World Aquaculture 2011, Book of Abstracts, </a:t>
            </a:r>
            <a:r>
              <a:rPr lang="en-US" sz="1400" dirty="0" err="1" smtClean="0"/>
              <a:t>p.</a:t>
            </a:r>
            <a:r>
              <a:rPr lang="en-US" sz="1400" dirty="0" smtClean="0"/>
              <a:t> 274.</a:t>
            </a:r>
          </a:p>
          <a:p>
            <a:r>
              <a:rPr lang="en-US" sz="1400" dirty="0" smtClean="0"/>
              <a:t>Ceulemans, S., P. Coutteau, R.R. Arozarena. 2003. Fishmeal, fish oil replacements in sea bream, sea bass diets need nutritional compensation. Global Aquaculture Advocate Feb. 2003:46, 48, 51.</a:t>
            </a:r>
          </a:p>
          <a:p>
            <a:r>
              <a:rPr lang="en-US" sz="1400" dirty="0" smtClean="0"/>
              <a:t>El-Sayed, A.M. 1994. Evaluation of soybean meal, spirulina meal and chicken offal meal as protein sources for silver seabream (</a:t>
            </a:r>
            <a:r>
              <a:rPr lang="en-US" sz="1400" i="1" dirty="0" smtClean="0"/>
              <a:t>Rhabdosargus sarba</a:t>
            </a:r>
            <a:r>
              <a:rPr lang="en-US" sz="1400" dirty="0" smtClean="0"/>
              <a:t>) fingerlings. Aquaculture 127:169-176</a:t>
            </a:r>
          </a:p>
          <a:p>
            <a:r>
              <a:rPr lang="en-US" sz="1400" dirty="0" smtClean="0"/>
              <a:t>Faukner, J., H. Phillips, T.  Sink and R. Lochmann.  2011.  Effects of diets supplemented with standard soybean oil, soybean oil enriched with conjugated linoleic acids, marine fish oil or an algal N-3 fatty acid concentrate on growth, health, feed conversion, survival, and body composition of channel catfish.  Aquaculture America 2011, Book of Abstracts, p. 210.</a:t>
            </a:r>
          </a:p>
          <a:p>
            <a:r>
              <a:rPr lang="en-US" sz="1400" dirty="0"/>
              <a:t>Hasan, M.R. and R. </a:t>
            </a:r>
            <a:r>
              <a:rPr lang="en-US" sz="1400" dirty="0" err="1"/>
              <a:t>Chakrabarti</a:t>
            </a:r>
            <a:r>
              <a:rPr lang="en-US" sz="1400" dirty="0"/>
              <a:t>.  2009.  Use of Algae and aquatic </a:t>
            </a:r>
            <a:r>
              <a:rPr lang="en-US" sz="1400" dirty="0" err="1"/>
              <a:t>macrophytes</a:t>
            </a:r>
            <a:r>
              <a:rPr lang="en-US" sz="1400" dirty="0"/>
              <a:t> as feed in small-scale aquaculture: a review. FAO Fisheries and Aquaculture Technical Paper 531.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66240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References, continued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754563"/>
          </a:xfrm>
        </p:spPr>
        <p:txBody>
          <a:bodyPr>
            <a:normAutofit/>
          </a:bodyPr>
          <a:lstStyle/>
          <a:p>
            <a:r>
              <a:rPr lang="en-US" sz="1400" dirty="0" err="1" smtClean="0"/>
              <a:t>Ju</a:t>
            </a:r>
            <a:r>
              <a:rPr lang="en-US" sz="1400" dirty="0" smtClean="0"/>
              <a:t>, Z.Y., I.P. Forster and W.G. Dominy. 2009. Effects of supplementing two species of marine algae or their fractions to a formulated diet on growth survival and composition of shrimp (</a:t>
            </a:r>
            <a:r>
              <a:rPr lang="en-US" sz="1400" i="1" dirty="0" smtClean="0"/>
              <a:t>Litopenaeus vannamei</a:t>
            </a:r>
            <a:r>
              <a:rPr lang="en-US" sz="1400" dirty="0" smtClean="0"/>
              <a:t>).  Aquaculture 292:237-243.</a:t>
            </a:r>
          </a:p>
          <a:p>
            <a:r>
              <a:rPr lang="en-US" sz="1400" dirty="0" smtClean="0"/>
              <a:t>Li, M.H., E.H. Robinson, C.S. Tucker, B.B. Manning and L. Khoo. 2009. Effects of dried algae </a:t>
            </a:r>
            <a:r>
              <a:rPr lang="en-US" sz="1400" i="1" dirty="0" smtClean="0"/>
              <a:t>Schizochytrium </a:t>
            </a:r>
            <a:r>
              <a:rPr lang="en-US" sz="1400" dirty="0" smtClean="0"/>
              <a:t>sp., a rich source of docosahexanoic acid, on growth, fatty acid composition, and sensory quality of channel catfish. Aquaculture 292:232-236.</a:t>
            </a:r>
          </a:p>
          <a:p>
            <a:r>
              <a:rPr lang="en-US" sz="1400" dirty="0" smtClean="0"/>
              <a:t>Mitrovich, V. 2011. Algae-the road is long, but the payoff will come. Intrafish (Jan. 2011) 28-33.</a:t>
            </a:r>
          </a:p>
          <a:p>
            <a:r>
              <a:rPr lang="en-US" sz="1400" dirty="0" smtClean="0"/>
              <a:t>NOAA/USDA 2010. Alternative Feeds Initiative.</a:t>
            </a:r>
          </a:p>
          <a:p>
            <a:r>
              <a:rPr lang="en-US" sz="1400" dirty="0" smtClean="0"/>
              <a:t>Olvera-Novoa, M.A., L.J. Dominguez-Cen and L. Olivera-Castillo. 1998. Effect of the use of microalga </a:t>
            </a:r>
            <a:r>
              <a:rPr lang="en-US" sz="1400" i="1" dirty="0" smtClean="0"/>
              <a:t>Spirulina maxima </a:t>
            </a:r>
            <a:r>
              <a:rPr lang="en-US" sz="1400" dirty="0" smtClean="0"/>
              <a:t>as fish meal replacement in diets for tilapia, </a:t>
            </a:r>
            <a:r>
              <a:rPr lang="en-US" sz="1400" i="1" dirty="0" smtClean="0"/>
              <a:t>Oreochromis mossambicus</a:t>
            </a:r>
            <a:r>
              <a:rPr lang="en-US" sz="1400" dirty="0" smtClean="0"/>
              <a:t> (Peters), fry. Aquaculture Research 29:709-715</a:t>
            </a:r>
          </a:p>
          <a:p>
            <a:r>
              <a:rPr lang="en-US" sz="1400" dirty="0" smtClean="0"/>
              <a:t>Patnik, S., T.M. Samocha, D.A. Davis, R.A. Bullis</a:t>
            </a:r>
            <a:r>
              <a:rPr lang="en-US" sz="1400" dirty="0"/>
              <a:t> </a:t>
            </a:r>
            <a:r>
              <a:rPr lang="en-US" sz="1400" dirty="0" smtClean="0"/>
              <a:t>and C.L. Browdy. 2006 the use of HUFA-rich algal meals in diets for </a:t>
            </a:r>
            <a:r>
              <a:rPr lang="en-US" sz="1400" i="1" dirty="0" smtClean="0"/>
              <a:t>Litopenaeus.  </a:t>
            </a:r>
            <a:r>
              <a:rPr lang="en-US" sz="1400" dirty="0" smtClean="0"/>
              <a:t>Aquaculture Nutrition 12:3995-401.</a:t>
            </a:r>
          </a:p>
          <a:p>
            <a:r>
              <a:rPr lang="en-US" sz="1400" dirty="0" err="1"/>
              <a:t>Perschbacher</a:t>
            </a:r>
            <a:r>
              <a:rPr lang="en-US" sz="1400" dirty="0"/>
              <a:t>, P.W. 1995. Algal management in intensive channel catfish production trials. World Aquaculture 26(3):65-68.</a:t>
            </a:r>
          </a:p>
        </p:txBody>
      </p:sp>
    </p:spTree>
    <p:extLst>
      <p:ext uri="{BB962C8B-B14F-4D97-AF65-F5344CB8AC3E}">
        <p14:creationId xmlns:p14="http://schemas.microsoft.com/office/powerpoint/2010/main" val="17503236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27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References, continued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754563"/>
          </a:xfrm>
        </p:spPr>
        <p:txBody>
          <a:bodyPr>
            <a:normAutofit/>
          </a:bodyPr>
          <a:lstStyle/>
          <a:p>
            <a:r>
              <a:rPr lang="en-US" sz="1500" dirty="0" err="1" smtClean="0"/>
              <a:t>Perschbacher</a:t>
            </a:r>
            <a:r>
              <a:rPr lang="en-US" sz="1500" dirty="0" smtClean="0"/>
              <a:t>, P.W., M.A. Lihono and J. Koo. 2010. GMT Nile Tilapia growth and lipid composition fed a </a:t>
            </a:r>
            <a:r>
              <a:rPr lang="en-US" sz="1500" i="1" dirty="0" smtClean="0"/>
              <a:t>Spirulina</a:t>
            </a:r>
            <a:r>
              <a:rPr lang="en-US" sz="1500" dirty="0"/>
              <a:t> </a:t>
            </a:r>
            <a:r>
              <a:rPr lang="en-US" sz="1500" dirty="0" smtClean="0"/>
              <a:t>commercial pellet combination of commercial pellet only.  Asian Fisheries Science 23:91-99.</a:t>
            </a:r>
          </a:p>
          <a:p>
            <a:r>
              <a:rPr lang="en-US" sz="1500" dirty="0" smtClean="0"/>
              <a:t>Perschbacher, P.W. 2011. Experimental partitioned co-culture of channel catfish </a:t>
            </a:r>
            <a:r>
              <a:rPr lang="en-US" sz="1500" i="1" dirty="0" smtClean="0"/>
              <a:t>Ictalurus punctatus</a:t>
            </a:r>
            <a:r>
              <a:rPr lang="en-US" sz="1500" dirty="0" smtClean="0"/>
              <a:t> and blue tilapia </a:t>
            </a:r>
            <a:r>
              <a:rPr lang="en-US" sz="1500" i="1" dirty="0" smtClean="0"/>
              <a:t>Oreochromis aureus</a:t>
            </a:r>
            <a:r>
              <a:rPr lang="en-US" sz="1500" dirty="0" smtClean="0"/>
              <a:t>. Asian Fisheries Science 24:88-95.</a:t>
            </a:r>
          </a:p>
          <a:p>
            <a:r>
              <a:rPr lang="en-US" sz="1500" dirty="0" smtClean="0"/>
              <a:t>Senanayake, S.P.N. and J. Fichtali. 2006. Single-cell oils as sources of nutraceuticals and speciality lipids. Processing technologies and applications. pp 251-276. In: Nutraceuticals and Speciality Lipids and Their C0-Products. F. Shahidi (ed.), CRS, Taylor and Francis.</a:t>
            </a:r>
          </a:p>
          <a:p>
            <a:r>
              <a:rPr lang="en-US" sz="1500" dirty="0" smtClean="0"/>
              <a:t>Sanchez, D.R., J.M. Fox, D. Gatlin, III and A.L. Lawrence. 2011. Micro-algae in culture water reduces the dependence of fish squid meal in Pacific white shrimp feeds. Aquaculture America 2011, p. 229.</a:t>
            </a:r>
          </a:p>
          <a:p>
            <a:r>
              <a:rPr lang="en-US" sz="1500" dirty="0" smtClean="0"/>
              <a:t>Wrobeski, J.S., D. Jirsa, R. Barrows, L. Lopez and. Drawbridge. 2011. Effect of dietary inclusion of </a:t>
            </a:r>
            <a:r>
              <a:rPr lang="en-US" sz="1500" dirty="0"/>
              <a:t>S</a:t>
            </a:r>
            <a:r>
              <a:rPr lang="en-US" sz="1500" dirty="0" smtClean="0"/>
              <a:t>pirulina </a:t>
            </a:r>
            <a:r>
              <a:rPr lang="en-US" sz="1500" i="1" dirty="0" smtClean="0"/>
              <a:t>Arthrospira platensis </a:t>
            </a:r>
            <a:r>
              <a:rPr lang="en-US" sz="1500" dirty="0" smtClean="0"/>
              <a:t>on the growth, body composition, and hematology of juvenile white seabass</a:t>
            </a:r>
            <a:r>
              <a:rPr lang="en-US" sz="1500" dirty="0"/>
              <a:t> </a:t>
            </a:r>
            <a:r>
              <a:rPr lang="en-US" sz="1500" i="1" dirty="0" smtClean="0"/>
              <a:t>Atractoscion nobilis</a:t>
            </a:r>
            <a:r>
              <a:rPr lang="en-US" sz="1500" dirty="0" smtClean="0"/>
              <a:t> and California yellowtail </a:t>
            </a:r>
            <a:r>
              <a:rPr lang="en-US" sz="1500" i="1" dirty="0" smtClean="0"/>
              <a:t>Seriola Ialandi</a:t>
            </a:r>
            <a:r>
              <a:rPr lang="en-US" sz="1500" dirty="0" smtClean="0"/>
              <a:t>. Aquaculture America 2011, p.387.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170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575" y="772143"/>
            <a:ext cx="8763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400" dirty="0">
                <a:cs typeface="Times New Roman" pitchFamily="18" charset="0"/>
              </a:rPr>
              <a:t>Dr. Peter </a:t>
            </a:r>
            <a:r>
              <a:rPr lang="en-IN" sz="2400" dirty="0" err="1">
                <a:cs typeface="Times New Roman" pitchFamily="18" charset="0"/>
              </a:rPr>
              <a:t>Perschbacher</a:t>
            </a:r>
            <a:r>
              <a:rPr lang="en-IN" sz="2400" dirty="0">
                <a:cs typeface="Times New Roman" pitchFamily="18" charset="0"/>
              </a:rPr>
              <a:t> is an Associate Professor in Water Quality at University of Arkansas, Pine Bluff. He completed his research from </a:t>
            </a:r>
            <a:r>
              <a:rPr lang="en-IN" sz="2400" dirty="0" err="1">
                <a:cs typeface="Times New Roman" pitchFamily="18" charset="0"/>
              </a:rPr>
              <a:t>texas</a:t>
            </a:r>
            <a:r>
              <a:rPr lang="en-IN" sz="2400" dirty="0">
                <a:cs typeface="Times New Roman" pitchFamily="18" charset="0"/>
              </a:rPr>
              <a:t> A&amp;M University, majoring in Fisheries biology. since then he has been a part of Aquaculture in various institutes and played an active key role in every aspect. His interests </a:t>
            </a:r>
            <a:r>
              <a:rPr lang="en-IN" sz="2400" dirty="0" err="1">
                <a:cs typeface="Times New Roman" pitchFamily="18" charset="0"/>
              </a:rPr>
              <a:t>mailnly</a:t>
            </a:r>
            <a:r>
              <a:rPr lang="en-IN" sz="2400" dirty="0">
                <a:cs typeface="Times New Roman" pitchFamily="18" charset="0"/>
              </a:rPr>
              <a:t> include Palm Society, Nature Conservancy </a:t>
            </a:r>
            <a:r>
              <a:rPr lang="en-IN" sz="2400" dirty="0" smtClean="0">
                <a:cs typeface="Times New Roman" pitchFamily="18" charset="0"/>
              </a:rPr>
              <a:t>and </a:t>
            </a:r>
            <a:r>
              <a:rPr lang="en-IN" sz="2400" dirty="0">
                <a:cs typeface="Times New Roman" pitchFamily="18" charset="0"/>
              </a:rPr>
              <a:t>Arkansas Native Plant Society. He is a professional member of various governing bodies in his area of study. To name a few we have American Fisheries Society (Life member), Asian Fisheries Society etc</a:t>
            </a:r>
            <a:r>
              <a:rPr lang="en-IN" sz="2400" dirty="0" smtClean="0"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IN" sz="24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400" dirty="0" smtClean="0"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310478"/>
            <a:ext cx="2674082" cy="4616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3600" dirty="0">
                <a:latin typeface="+mj-lt"/>
                <a:ea typeface="+mj-ea"/>
                <a:cs typeface="Times New Roman" pitchFamily="18" charset="0"/>
              </a:rPr>
              <a:t>Biography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1000" y="6368534"/>
            <a:ext cx="83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&gt; &gt; &gt;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690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575" y="772143"/>
            <a:ext cx="8763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400" dirty="0">
                <a:cs typeface="Times New Roman" pitchFamily="18" charset="0"/>
              </a:rPr>
              <a:t>Based on his dedication of working and commitments towards his nature of course, he has been honoured with numerous awards and </a:t>
            </a:r>
            <a:r>
              <a:rPr lang="en-IN" sz="2400" dirty="0" err="1">
                <a:cs typeface="Times New Roman" pitchFamily="18" charset="0"/>
              </a:rPr>
              <a:t>honors</a:t>
            </a:r>
            <a:r>
              <a:rPr lang="en-IN" sz="2400" dirty="0">
                <a:cs typeface="Times New Roman" pitchFamily="18" charset="0"/>
              </a:rPr>
              <a:t> like </a:t>
            </a:r>
            <a:r>
              <a:rPr lang="en-IN" sz="2400" dirty="0" err="1">
                <a:cs typeface="Times New Roman" pitchFamily="18" charset="0"/>
              </a:rPr>
              <a:t>Whos</a:t>
            </a:r>
            <a:r>
              <a:rPr lang="en-IN" sz="2400" dirty="0">
                <a:cs typeface="Times New Roman" pitchFamily="18" charset="0"/>
              </a:rPr>
              <a:t> Who in the world 2000, </a:t>
            </a:r>
            <a:r>
              <a:rPr lang="en-IN" sz="2400" dirty="0" err="1">
                <a:cs typeface="Times New Roman" pitchFamily="18" charset="0"/>
              </a:rPr>
              <a:t>Whos</a:t>
            </a:r>
            <a:r>
              <a:rPr lang="en-IN" sz="2400" dirty="0">
                <a:cs typeface="Times New Roman" pitchFamily="18" charset="0"/>
              </a:rPr>
              <a:t> Who in America 2002 etc.</a:t>
            </a:r>
            <a:endParaRPr lang="en-US" sz="24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400" dirty="0" smtClean="0"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4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400" dirty="0" smtClean="0"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01000" y="6368534"/>
            <a:ext cx="83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&gt; &gt; &gt;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46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Research Interests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/>
              <a:t>Mutually beneficial or reciprocating </a:t>
            </a:r>
            <a:r>
              <a:rPr lang="en-IN" sz="2400" dirty="0" err="1"/>
              <a:t>polycultures</a:t>
            </a:r>
            <a:r>
              <a:rPr lang="en-IN" sz="2400" dirty="0"/>
              <a:t> especially with </a:t>
            </a:r>
            <a:r>
              <a:rPr lang="en-IN" sz="2400" dirty="0" smtClean="0"/>
              <a:t>tilapias</a:t>
            </a:r>
          </a:p>
          <a:p>
            <a:r>
              <a:rPr lang="en-IN" sz="2400" dirty="0" smtClean="0"/>
              <a:t>Use </a:t>
            </a:r>
            <a:r>
              <a:rPr lang="en-IN" sz="2400" dirty="0"/>
              <a:t>of algae - fresh or dried as replacements for fish meal and </a:t>
            </a:r>
            <a:r>
              <a:rPr lang="en-IN" sz="2400" dirty="0" smtClean="0"/>
              <a:t>oil </a:t>
            </a:r>
          </a:p>
          <a:p>
            <a:r>
              <a:rPr lang="en-IN" sz="2400" dirty="0" smtClean="0"/>
              <a:t>Alligator </a:t>
            </a:r>
            <a:r>
              <a:rPr lang="en-IN" sz="2400" dirty="0"/>
              <a:t>gar propagation and </a:t>
            </a:r>
            <a:r>
              <a:rPr lang="en-IN" sz="2400" dirty="0" smtClean="0"/>
              <a:t>ecology</a:t>
            </a:r>
          </a:p>
          <a:p>
            <a:r>
              <a:rPr lang="en-IN" sz="2400" dirty="0" smtClean="0"/>
              <a:t>Herbicide </a:t>
            </a:r>
            <a:r>
              <a:rPr lang="en-IN" sz="2400" dirty="0"/>
              <a:t>effects on pond </a:t>
            </a:r>
            <a:r>
              <a:rPr lang="en-IN" sz="2400" dirty="0" smtClean="0"/>
              <a:t>phytoplankton</a:t>
            </a:r>
          </a:p>
          <a:p>
            <a:r>
              <a:rPr lang="en-IN" sz="2400" dirty="0" smtClean="0"/>
              <a:t> Saltwater </a:t>
            </a:r>
            <a:r>
              <a:rPr lang="en-IN" sz="2400" dirty="0"/>
              <a:t>bait production.</a:t>
            </a:r>
          </a:p>
        </p:txBody>
      </p:sp>
    </p:spTree>
    <p:extLst>
      <p:ext uri="{BB962C8B-B14F-4D97-AF65-F5344CB8AC3E}">
        <p14:creationId xmlns:p14="http://schemas.microsoft.com/office/powerpoint/2010/main" val="292266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Publications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/>
              <a:t>Peter W </a:t>
            </a:r>
            <a:r>
              <a:rPr lang="en-IN" sz="2400" dirty="0" err="1" smtClean="0"/>
              <a:t>Perschbacher</a:t>
            </a:r>
            <a:r>
              <a:rPr lang="en-IN" sz="2400" dirty="0"/>
              <a:t> (2013) A Green Revolution in Cultured Fish and Livestock Diets? J Fisheries </a:t>
            </a:r>
            <a:r>
              <a:rPr lang="en-IN" sz="2400" dirty="0" err="1"/>
              <a:t>Livest</a:t>
            </a:r>
            <a:r>
              <a:rPr lang="en-IN" sz="2400" dirty="0"/>
              <a:t> </a:t>
            </a:r>
            <a:r>
              <a:rPr lang="en-IN" sz="2400" dirty="0" smtClean="0"/>
              <a:t>Prod 1:1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708834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Outline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Aquaculture vs. Agriculture</a:t>
            </a:r>
          </a:p>
          <a:p>
            <a:r>
              <a:rPr lang="en-US" sz="2400" dirty="0" smtClean="0"/>
              <a:t>Current Production and Uses of Microalgae</a:t>
            </a:r>
          </a:p>
          <a:p>
            <a:r>
              <a:rPr lang="en-US" sz="2400" dirty="0" smtClean="0"/>
              <a:t>Diets of Cultured Fish/Shrimp/Bivalves</a:t>
            </a:r>
          </a:p>
          <a:p>
            <a:r>
              <a:rPr lang="en-US" sz="2400" dirty="0" smtClean="0"/>
              <a:t>Need for Fishmeal, Fish Oil Replacement</a:t>
            </a:r>
          </a:p>
          <a:p>
            <a:r>
              <a:rPr lang="en-US" sz="2400" dirty="0" smtClean="0"/>
              <a:t>Fishmeal, Fish Oil Replacement Studies</a:t>
            </a:r>
          </a:p>
          <a:p>
            <a:r>
              <a:rPr lang="en-US" sz="2400" dirty="0" smtClean="0"/>
              <a:t>Potential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341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Farming the Waters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Animal vs. grain/oilseeds production</a:t>
            </a:r>
          </a:p>
          <a:p>
            <a:r>
              <a:rPr lang="en-US" sz="2400" dirty="0" smtClean="0"/>
              <a:t>More efficient and less damaging to the environment than animal production, such as beef and pork</a:t>
            </a:r>
          </a:p>
          <a:p>
            <a:r>
              <a:rPr lang="en-US" sz="2400" dirty="0" smtClean="0"/>
              <a:t>Crustaceans and filter-feeding fish/bivalves major animal crops, with no agriculture equivalent (insects?)</a:t>
            </a:r>
          </a:p>
          <a:p>
            <a:r>
              <a:rPr lang="en-US" sz="2400" dirty="0" smtClean="0"/>
              <a:t>Carnivores highest value crop-no agriculture equivalents</a:t>
            </a:r>
          </a:p>
          <a:p>
            <a:r>
              <a:rPr lang="en-US" sz="2400" dirty="0" smtClean="0"/>
              <a:t>Major animal protein source in the developing world</a:t>
            </a:r>
          </a:p>
          <a:p>
            <a:r>
              <a:rPr lang="en-US" sz="2400" dirty="0" smtClean="0"/>
              <a:t>Research focusing on reducing fishmeal/oil and grain/oil seed feed use – higher trophic level and biofuels competition, and health issues.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1079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Microalgae Production = 7250t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63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Approximately 50% </a:t>
            </a:r>
            <a:r>
              <a:rPr lang="en-US" sz="2400" dirty="0" err="1" smtClean="0"/>
              <a:t>Spirulina</a:t>
            </a:r>
            <a:r>
              <a:rPr lang="en-US" sz="2400" dirty="0" smtClean="0"/>
              <a:t>, followed by:</a:t>
            </a:r>
          </a:p>
          <a:p>
            <a:pPr marL="0" indent="0">
              <a:buNone/>
            </a:pPr>
            <a:r>
              <a:rPr lang="en-US" sz="2400" dirty="0" smtClean="0"/>
              <a:t>Approximately 25% Chlorella</a:t>
            </a:r>
          </a:p>
          <a:p>
            <a:pPr marL="0" indent="0">
              <a:buNone/>
            </a:pPr>
            <a:r>
              <a:rPr lang="en-US" sz="2400" dirty="0" smtClean="0"/>
              <a:t>20 % </a:t>
            </a:r>
            <a:r>
              <a:rPr lang="en-US" sz="2400" dirty="0" err="1" smtClean="0"/>
              <a:t>Dunaliella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And </a:t>
            </a:r>
            <a:r>
              <a:rPr lang="en-US" sz="2400" dirty="0" err="1" smtClean="0"/>
              <a:t>Haematococcus</a:t>
            </a:r>
            <a:r>
              <a:rPr lang="en-US" sz="2400" dirty="0" smtClean="0"/>
              <a:t> and </a:t>
            </a:r>
            <a:r>
              <a:rPr lang="en-US" sz="2400" dirty="0" err="1" smtClean="0"/>
              <a:t>Crypthecodinium</a:t>
            </a: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 err="1" smtClean="0"/>
              <a:t>Velo</a:t>
            </a:r>
            <a:r>
              <a:rPr lang="en-US" sz="2400" dirty="0" smtClean="0"/>
              <a:t> Mitrovich (2011)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5921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2046</Words>
  <Application>Microsoft Office PowerPoint</Application>
  <PresentationFormat>On-screen Show (4:3)</PresentationFormat>
  <Paragraphs>187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STUDIES IN THE USE OF ALGAE IN FISH NUTRITION</vt:lpstr>
      <vt:lpstr>PowerPoint Presentation</vt:lpstr>
      <vt:lpstr>PowerPoint Presentation</vt:lpstr>
      <vt:lpstr>PowerPoint Presentation</vt:lpstr>
      <vt:lpstr>Research Interests</vt:lpstr>
      <vt:lpstr>Publications</vt:lpstr>
      <vt:lpstr>Outline</vt:lpstr>
      <vt:lpstr>Farming the Waters</vt:lpstr>
      <vt:lpstr>Microalgae Production = 7250t</vt:lpstr>
      <vt:lpstr>Value and Uses of Microalgae Velo Mitrovich (2011)</vt:lpstr>
      <vt:lpstr>Nutrition of Tilapia, Shrimp, Bivalves</vt:lpstr>
      <vt:lpstr>FM/FO in Aquaculture</vt:lpstr>
      <vt:lpstr>FM/FO Issues</vt:lpstr>
      <vt:lpstr>FM/FO Substitution</vt:lpstr>
      <vt:lpstr>Sea Bream Fatty Acid Profiles Ceulemans et al.  (2003)</vt:lpstr>
      <vt:lpstr>Microalgae Nutrient Profiles </vt:lpstr>
      <vt:lpstr>Microalgal Nutrition Studies: Tilapia</vt:lpstr>
      <vt:lpstr>Microalgal Nutrition Studies: Shrimp</vt:lpstr>
      <vt:lpstr>Microalgal Nutrition Studies: Other </vt:lpstr>
      <vt:lpstr>Conclusions</vt:lpstr>
      <vt:lpstr>Future Prospects</vt:lpstr>
      <vt:lpstr>Microalgal Potential = $1.4 trillion  Velo Mitrovich (2011)</vt:lpstr>
      <vt:lpstr>Microalgal Potential – Biofuels = $72.6 Billion  Velo Mitrovich (2011)</vt:lpstr>
      <vt:lpstr>PowerPoint Presentation</vt:lpstr>
      <vt:lpstr>PowerPoint Presentation</vt:lpstr>
      <vt:lpstr>References</vt:lpstr>
      <vt:lpstr>References, continued</vt:lpstr>
      <vt:lpstr>References, continued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IN THEUSE OF ALGAE IN FISH NUTRITION</dc:title>
  <dc:creator>vbp</dc:creator>
  <cp:lastModifiedBy>Srinivas Grandhi</cp:lastModifiedBy>
  <cp:revision>51</cp:revision>
  <dcterms:created xsi:type="dcterms:W3CDTF">2014-09-17T12:32:40Z</dcterms:created>
  <dcterms:modified xsi:type="dcterms:W3CDTF">2014-10-13T11:25:29Z</dcterms:modified>
</cp:coreProperties>
</file>