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76" r:id="rId2"/>
    <p:sldId id="269" r:id="rId3"/>
    <p:sldId id="259" r:id="rId4"/>
    <p:sldId id="260" r:id="rId5"/>
    <p:sldId id="261" r:id="rId6"/>
    <p:sldId id="265" r:id="rId7"/>
    <p:sldId id="267" r:id="rId8"/>
    <p:sldId id="266" r:id="rId9"/>
    <p:sldId id="278" r:id="rId10"/>
    <p:sldId id="279" r:id="rId11"/>
    <p:sldId id="274" r:id="rId12"/>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06" autoAdjust="0"/>
  </p:normalViewPr>
  <p:slideViewPr>
    <p:cSldViewPr snapToGrid="0" snapToObjects="1">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E08414F-7802-4498-9138-1757E7135EE6}" type="datetimeFigureOut">
              <a:rPr lang="en-US" smtClean="0"/>
              <a:pPr/>
              <a:t>10/14/2015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0FC61AE-6205-4835-9DB0-DDBD48E93129}" type="slidenum">
              <a:rPr lang="en-US" smtClean="0"/>
              <a:pPr/>
              <a:t>‹#›</a:t>
            </a:fld>
            <a:endParaRPr lang="en-US"/>
          </a:p>
        </p:txBody>
      </p:sp>
    </p:spTree>
    <p:extLst>
      <p:ext uri="{BB962C8B-B14F-4D97-AF65-F5344CB8AC3E}">
        <p14:creationId xmlns:p14="http://schemas.microsoft.com/office/powerpoint/2010/main" val="173615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954DB09-C8C6-4ACF-A650-FB1E294F4736}" type="datetimeFigureOut">
              <a:rPr lang="en-US"/>
              <a:pPr/>
              <a:t>10/14/2015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D72D6B1-C32F-4FCF-941E-D3CAFE1D1F51}" type="slidenum">
              <a:rPr lang="en-US"/>
              <a:pPr/>
              <a:t>‹#›</a:t>
            </a:fld>
            <a:endParaRPr lang="en-US"/>
          </a:p>
        </p:txBody>
      </p:sp>
    </p:spTree>
    <p:extLst>
      <p:ext uri="{BB962C8B-B14F-4D97-AF65-F5344CB8AC3E}">
        <p14:creationId xmlns:p14="http://schemas.microsoft.com/office/powerpoint/2010/main" val="19974050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6503698C-9972-4CFB-8FBC-66C5C491D43A}"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6503698C-9972-4CFB-8FBC-66C5C491D43A}" type="slidenum">
              <a:rPr lang="en-US"/>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Same Side Corner Rectangle 3"/>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5" name="Group 25"/>
          <p:cNvGrpSpPr>
            <a:grpSpLocks noChangeAspect="1"/>
          </p:cNvGrpSpPr>
          <p:nvPr/>
        </p:nvGrpSpPr>
        <p:grpSpPr bwMode="auto">
          <a:xfrm>
            <a:off x="2071688" y="2503488"/>
            <a:ext cx="1466850" cy="1676400"/>
            <a:chOff x="1230573" y="1890215"/>
            <a:chExt cx="1444388" cy="1650696"/>
          </a:xfrm>
        </p:grpSpPr>
        <p:sp>
          <p:nvSpPr>
            <p:cNvPr id="6" name="Oval 5"/>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7" name="Oval 6"/>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8" name="Oval 7"/>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9" name="Oval 8"/>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sp>
        <p:nvSpPr>
          <p:cNvPr id="10" name="Round Same Side Corner Rectangle 9"/>
          <p:cNvSpPr/>
          <p:nvPr/>
        </p:nvSpPr>
        <p:spPr>
          <a:xfrm rot="5400000" flipH="1">
            <a:off x="4572000" y="1603375"/>
            <a:ext cx="3475038" cy="3475038"/>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ctrTitle"/>
          </p:nvPr>
        </p:nvSpPr>
        <p:spPr>
          <a:xfrm>
            <a:off x="4651248" y="1680881"/>
            <a:ext cx="3273552" cy="1640541"/>
          </a:xfrm>
        </p:spPr>
        <p:txBody>
          <a:bodyPr tIns="0" bIns="0" rtlCol="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tIns="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lvl1pPr>
          </a:lstStyle>
          <a:p>
            <a:fld id="{7FD12A78-77F6-4416-A74C-EE845C15C377}" type="datetimeFigureOut">
              <a:rPr lang="en-US"/>
              <a:pPr/>
              <a:t>10/14/2015</a:t>
            </a:fld>
            <a:endParaRPr lang="en-US"/>
          </a:p>
        </p:txBody>
      </p:sp>
      <p:sp>
        <p:nvSpPr>
          <p:cNvPr id="12" name="Footer Placeholder 4"/>
          <p:cNvSpPr>
            <a:spLocks noGrp="1"/>
          </p:cNvSpPr>
          <p:nvPr>
            <p:ph type="ftr" sz="quarter" idx="11"/>
          </p:nvPr>
        </p:nvSpPr>
        <p:spPr/>
        <p:txBody>
          <a:bodyPr/>
          <a:lstStyle>
            <a:lvl1pPr>
              <a:defRPr/>
            </a:lvl1pPr>
          </a:lstStyle>
          <a:p>
            <a:endParaRPr lang="en-US"/>
          </a:p>
        </p:txBody>
      </p:sp>
      <p:sp>
        <p:nvSpPr>
          <p:cNvPr id="13" name="Slide Number Placeholder 5"/>
          <p:cNvSpPr>
            <a:spLocks noGrp="1"/>
          </p:cNvSpPr>
          <p:nvPr>
            <p:ph type="sldNum" sz="quarter" idx="12"/>
          </p:nvPr>
        </p:nvSpPr>
        <p:spPr>
          <a:xfrm>
            <a:off x="4267200" y="6356350"/>
            <a:ext cx="609600" cy="365125"/>
          </a:xfrm>
        </p:spPr>
        <p:txBody>
          <a:bodyPr/>
          <a:lstStyle>
            <a:lvl1pPr algn="ctr" defTabSz="914400">
              <a:defRPr sz="900">
                <a:solidFill>
                  <a:srgbClr val="BFBFBF"/>
                </a:solidFill>
                <a:latin typeface="News Gothic MT" charset="0"/>
              </a:defRPr>
            </a:lvl1pPr>
          </a:lstStyle>
          <a:p>
            <a:fld id="{486F5525-76EE-4479-AF05-93A6B243B6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fld id="{B16BCBC2-CB5A-47B0-B4C8-8059575F66D4}" type="datetimeFigureOut">
              <a:rPr lang="en-US"/>
              <a:pPr/>
              <a:t>10/14/2015</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
        <p:nvSpPr>
          <p:cNvPr id="7" name="Slide Number Placeholder 5"/>
          <p:cNvSpPr>
            <a:spLocks noGrp="1"/>
          </p:cNvSpPr>
          <p:nvPr>
            <p:ph type="sldNum" sz="quarter" idx="16"/>
          </p:nvPr>
        </p:nvSpPr>
        <p:spPr/>
        <p:txBody>
          <a:bodyPr/>
          <a:lstStyle>
            <a:lvl1pPr>
              <a:defRPr/>
            </a:lvl1pPr>
          </a:lstStyle>
          <a:p>
            <a:fld id="{C95F90E9-64BD-4213-9136-CFCB93FE367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fld id="{C87F99B1-A5C1-41C5-ACDB-34F12D11DC56}" type="datetimeFigureOut">
              <a:rPr lang="en-US"/>
              <a:pPr/>
              <a:t>10/14/2015</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
        <p:nvSpPr>
          <p:cNvPr id="7" name="Slide Number Placeholder 5"/>
          <p:cNvSpPr>
            <a:spLocks noGrp="1"/>
          </p:cNvSpPr>
          <p:nvPr>
            <p:ph type="sldNum" sz="quarter" idx="16"/>
          </p:nvPr>
        </p:nvSpPr>
        <p:spPr/>
        <p:txBody>
          <a:bodyPr/>
          <a:lstStyle>
            <a:lvl1pPr>
              <a:defRPr/>
            </a:lvl1pPr>
          </a:lstStyle>
          <a:p>
            <a:fld id="{BE4A9C70-3566-4B31-AE6B-9309D8DECC2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en-US" noProof="0" smtClean="0"/>
              <a:t>Drag picture to placeholder or click icon to add</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en-US" noProof="0" smtClean="0"/>
              <a:t>Drag picture to placeholder or click icon to add</a:t>
            </a:r>
            <a:endParaRPr noProof="0"/>
          </a:p>
        </p:txBody>
      </p:sp>
      <p:sp>
        <p:nvSpPr>
          <p:cNvPr id="7" name="Date Placeholder 3"/>
          <p:cNvSpPr>
            <a:spLocks noGrp="1"/>
          </p:cNvSpPr>
          <p:nvPr>
            <p:ph type="dt" sz="half" idx="16"/>
          </p:nvPr>
        </p:nvSpPr>
        <p:spPr/>
        <p:txBody>
          <a:bodyPr/>
          <a:lstStyle>
            <a:lvl1pPr>
              <a:defRPr/>
            </a:lvl1pPr>
          </a:lstStyle>
          <a:p>
            <a:fld id="{43CA199C-9738-4BB4-80CB-B8FFBC710F12}" type="datetimeFigureOut">
              <a:rPr lang="en-US"/>
              <a:pPr/>
              <a:t>10/14/2015</a:t>
            </a:fld>
            <a:endParaRPr lang="en-US"/>
          </a:p>
        </p:txBody>
      </p:sp>
      <p:sp>
        <p:nvSpPr>
          <p:cNvPr id="8" name="Footer Placeholder 4"/>
          <p:cNvSpPr>
            <a:spLocks noGrp="1"/>
          </p:cNvSpPr>
          <p:nvPr>
            <p:ph type="ftr" sz="quarter" idx="17"/>
          </p:nvPr>
        </p:nvSpPr>
        <p:spPr/>
        <p:txBody>
          <a:bodyPr/>
          <a:lstStyle>
            <a:lvl1pPr>
              <a:defRPr/>
            </a:lvl1pPr>
          </a:lstStyle>
          <a:p>
            <a:endParaRPr lang="en-US"/>
          </a:p>
        </p:txBody>
      </p:sp>
      <p:sp>
        <p:nvSpPr>
          <p:cNvPr id="9" name="Slide Number Placeholder 5"/>
          <p:cNvSpPr>
            <a:spLocks noGrp="1"/>
          </p:cNvSpPr>
          <p:nvPr>
            <p:ph type="sldNum" sz="quarter" idx="18"/>
          </p:nvPr>
        </p:nvSpPr>
        <p:spPr/>
        <p:txBody>
          <a:bodyPr/>
          <a:lstStyle>
            <a:lvl1pPr>
              <a:defRPr/>
            </a:lvl1pPr>
          </a:lstStyle>
          <a:p>
            <a:fld id="{2F443AF3-7B08-4111-BDDB-DBCC0923B23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US" noProof="0" smtClean="0"/>
              <a:t>Drag picture to placeholder or click icon to add</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US" noProof="0" smtClean="0"/>
              <a:t>Drag picture to placeholder or click icon to add</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en-US" noProof="0" smtClean="0"/>
              <a:t>Drag picture to placeholder or click icon to add</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en-US" noProof="0" smtClean="0"/>
              <a:t>Drag picture to placeholder or click icon to add</a:t>
            </a:r>
            <a:endParaRPr noProof="0"/>
          </a:p>
        </p:txBody>
      </p:sp>
      <p:sp>
        <p:nvSpPr>
          <p:cNvPr id="8" name="Date Placeholder 3"/>
          <p:cNvSpPr>
            <a:spLocks noGrp="1"/>
          </p:cNvSpPr>
          <p:nvPr>
            <p:ph type="dt" sz="half" idx="18"/>
          </p:nvPr>
        </p:nvSpPr>
        <p:spPr/>
        <p:txBody>
          <a:bodyPr/>
          <a:lstStyle>
            <a:lvl1pPr>
              <a:defRPr/>
            </a:lvl1pPr>
          </a:lstStyle>
          <a:p>
            <a:fld id="{31A8D131-36F8-428E-979E-87BC05B6F3D7}" type="datetimeFigureOut">
              <a:rPr lang="en-US"/>
              <a:pPr/>
              <a:t>10/14/2015</a:t>
            </a:fld>
            <a:endParaRPr lang="en-US"/>
          </a:p>
        </p:txBody>
      </p:sp>
      <p:sp>
        <p:nvSpPr>
          <p:cNvPr id="9" name="Footer Placeholder 4"/>
          <p:cNvSpPr>
            <a:spLocks noGrp="1"/>
          </p:cNvSpPr>
          <p:nvPr>
            <p:ph type="ftr" sz="quarter" idx="19"/>
          </p:nvPr>
        </p:nvSpPr>
        <p:spPr/>
        <p:txBody>
          <a:bodyPr/>
          <a:lstStyle>
            <a:lvl1pPr>
              <a:defRPr/>
            </a:lvl1pPr>
          </a:lstStyle>
          <a:p>
            <a:endParaRPr lang="en-US"/>
          </a:p>
        </p:txBody>
      </p:sp>
      <p:sp>
        <p:nvSpPr>
          <p:cNvPr id="12" name="Slide Number Placeholder 5"/>
          <p:cNvSpPr>
            <a:spLocks noGrp="1"/>
          </p:cNvSpPr>
          <p:nvPr>
            <p:ph type="sldNum" sz="quarter" idx="20"/>
          </p:nvPr>
        </p:nvSpPr>
        <p:spPr/>
        <p:txBody>
          <a:bodyPr/>
          <a:lstStyle>
            <a:lvl1pPr>
              <a:defRPr/>
            </a:lvl1pPr>
          </a:lstStyle>
          <a:p>
            <a:fld id="{91753669-0405-4742-BC61-26C05715CE8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en-US" noProof="0" smtClean="0"/>
              <a:t>Drag picture to placeholder or click icon to add</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US" noProof="0" smtClean="0"/>
              <a:t>Drag picture to placeholder or click icon to add</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8"/>
          </p:nvPr>
        </p:nvSpPr>
        <p:spPr/>
        <p:txBody>
          <a:bodyPr/>
          <a:lstStyle>
            <a:lvl1pPr>
              <a:defRPr/>
            </a:lvl1pPr>
          </a:lstStyle>
          <a:p>
            <a:fld id="{AD9E2A2F-8EBB-43B9-B173-307642DF0D7E}" type="datetimeFigureOut">
              <a:rPr lang="en-US"/>
              <a:pPr/>
              <a:t>10/14/2015</a:t>
            </a:fld>
            <a:endParaRPr lang="en-US"/>
          </a:p>
        </p:txBody>
      </p:sp>
      <p:sp>
        <p:nvSpPr>
          <p:cNvPr id="9" name="Footer Placeholder 4"/>
          <p:cNvSpPr>
            <a:spLocks noGrp="1"/>
          </p:cNvSpPr>
          <p:nvPr>
            <p:ph type="ftr" sz="quarter" idx="19"/>
          </p:nvPr>
        </p:nvSpPr>
        <p:spPr/>
        <p:txBody>
          <a:bodyPr/>
          <a:lstStyle>
            <a:lvl1pPr>
              <a:defRPr/>
            </a:lvl1pPr>
          </a:lstStyle>
          <a:p>
            <a:endParaRPr lang="en-US"/>
          </a:p>
        </p:txBody>
      </p:sp>
      <p:sp>
        <p:nvSpPr>
          <p:cNvPr id="10" name="Slide Number Placeholder 5"/>
          <p:cNvSpPr>
            <a:spLocks noGrp="1"/>
          </p:cNvSpPr>
          <p:nvPr>
            <p:ph type="sldNum" sz="quarter" idx="20"/>
          </p:nvPr>
        </p:nvSpPr>
        <p:spPr/>
        <p:txBody>
          <a:bodyPr/>
          <a:lstStyle>
            <a:lvl1pPr>
              <a:defRPr/>
            </a:lvl1pPr>
          </a:lstStyle>
          <a:p>
            <a:fld id="{E90844B0-54EA-4187-96E5-10556BA97B5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en-US" noProof="0" smtClean="0"/>
              <a:t>Drag picture to placeholder or click icon to add</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US" noProof="0" smtClean="0"/>
              <a:t>Drag picture to placeholder or click icon to add</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en-US" noProof="0" smtClean="0"/>
              <a:t>Drag picture to placeholder or click icon to add</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23"/>
          </p:nvPr>
        </p:nvSpPr>
        <p:spPr/>
        <p:txBody>
          <a:bodyPr/>
          <a:lstStyle>
            <a:lvl1pPr>
              <a:defRPr/>
            </a:lvl1pPr>
          </a:lstStyle>
          <a:p>
            <a:fld id="{3CD33739-DE40-425B-9510-38EC1AA374E4}" type="datetimeFigureOut">
              <a:rPr lang="en-US"/>
              <a:pPr/>
              <a:t>10/14/2015</a:t>
            </a:fld>
            <a:endParaRPr lang="en-US"/>
          </a:p>
        </p:txBody>
      </p:sp>
      <p:sp>
        <p:nvSpPr>
          <p:cNvPr id="19" name="Footer Placeholder 4"/>
          <p:cNvSpPr>
            <a:spLocks noGrp="1"/>
          </p:cNvSpPr>
          <p:nvPr>
            <p:ph type="ftr" sz="quarter" idx="24"/>
          </p:nvPr>
        </p:nvSpPr>
        <p:spPr/>
        <p:txBody>
          <a:bodyPr/>
          <a:lstStyle>
            <a:lvl1pPr>
              <a:defRPr/>
            </a:lvl1pPr>
          </a:lstStyle>
          <a:p>
            <a:endParaRPr lang="en-US"/>
          </a:p>
        </p:txBody>
      </p:sp>
      <p:sp>
        <p:nvSpPr>
          <p:cNvPr id="20" name="Slide Number Placeholder 5"/>
          <p:cNvSpPr>
            <a:spLocks noGrp="1"/>
          </p:cNvSpPr>
          <p:nvPr>
            <p:ph type="sldNum" sz="quarter" idx="25"/>
          </p:nvPr>
        </p:nvSpPr>
        <p:spPr/>
        <p:txBody>
          <a:bodyPr/>
          <a:lstStyle>
            <a:lvl1pPr>
              <a:defRPr/>
            </a:lvl1pPr>
          </a:lstStyle>
          <a:p>
            <a:fld id="{509C60D2-77A9-4A74-897E-66BC883A778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08E6489-85F9-4EDA-AD7D-4A0EF2B09FE0}" type="datetimeFigureOut">
              <a:rPr lang="en-US"/>
              <a:pPr/>
              <a:t>10/14/2015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32652C-55A8-4979-BAF3-0B8B5623E13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AF66E003-C95A-4FAE-838E-00D9714D2A5F}" type="datetimeFigureOut">
              <a:rPr lang="en-US"/>
              <a:pPr/>
              <a:t>10/14/2015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E5C169-1308-4CCC-AE12-D64AE5D8787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9AE794AD-A9AC-435F-A095-1AEEECEBEBF8}" type="datetimeFigureOut">
              <a:rPr lang="en-US"/>
              <a:pPr/>
              <a:t>10/14/2015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61BCFE-26BD-44CD-906F-80F82AC7FB4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Round Same Side Corner Rectangle 4"/>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8" name="Oval 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0" name="Oval 9"/>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1" name="Oval 10"/>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en-US" noProof="0" smtClean="0"/>
              <a:t>Drag picture to placeholder or click icon to add</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2" name="Date Placeholder 3"/>
          <p:cNvSpPr>
            <a:spLocks noGrp="1"/>
          </p:cNvSpPr>
          <p:nvPr>
            <p:ph type="dt" sz="half" idx="14"/>
          </p:nvPr>
        </p:nvSpPr>
        <p:spPr/>
        <p:txBody>
          <a:bodyPr/>
          <a:lstStyle>
            <a:lvl1pPr>
              <a:defRPr/>
            </a:lvl1pPr>
          </a:lstStyle>
          <a:p>
            <a:fld id="{908830B3-5FC4-46C7-9620-55E87B08D115}" type="datetimeFigureOut">
              <a:rPr lang="en-US"/>
              <a:pPr/>
              <a:t>10/14/2015</a:t>
            </a:fld>
            <a:endParaRPr lang="en-US"/>
          </a:p>
        </p:txBody>
      </p:sp>
      <p:sp>
        <p:nvSpPr>
          <p:cNvPr id="13" name="Footer Placeholder 4"/>
          <p:cNvSpPr>
            <a:spLocks noGrp="1"/>
          </p:cNvSpPr>
          <p:nvPr>
            <p:ph type="ftr" sz="quarter" idx="15"/>
          </p:nvPr>
        </p:nvSpPr>
        <p:spPr/>
        <p:txBody>
          <a:bodyPr/>
          <a:lstStyle>
            <a:lvl1pPr>
              <a:defRPr/>
            </a:lvl1pPr>
          </a:lstStyle>
          <a:p>
            <a:endParaRPr lang="en-US"/>
          </a:p>
        </p:txBody>
      </p:sp>
      <p:sp>
        <p:nvSpPr>
          <p:cNvPr id="14" name="Slide Number Placeholder 5"/>
          <p:cNvSpPr>
            <a:spLocks noGrp="1"/>
          </p:cNvSpPr>
          <p:nvPr>
            <p:ph type="sldNum" sz="quarter" idx="16"/>
          </p:nvPr>
        </p:nvSpPr>
        <p:spPr>
          <a:xfrm>
            <a:off x="4267200" y="6356350"/>
            <a:ext cx="609600" cy="365125"/>
          </a:xfrm>
        </p:spPr>
        <p:txBody>
          <a:bodyPr/>
          <a:lstStyle>
            <a:lvl1pPr algn="ctr">
              <a:defRPr sz="900">
                <a:solidFill>
                  <a:srgbClr val="BFBFBF"/>
                </a:solidFill>
              </a:defRPr>
            </a:lvl1pPr>
          </a:lstStyle>
          <a:p>
            <a:fld id="{9B2BAE32-37BB-421A-A03E-32CEBCE9DCD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4"/>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nvGrpSpPr>
            <p:cNvPr id="6" name="Group 9"/>
            <p:cNvGrpSpPr>
              <a:grpSpLocks/>
            </p:cNvGrpSpPr>
            <p:nvPr/>
          </p:nvGrpSpPr>
          <p:grpSpPr bwMode="auto">
            <a:xfrm>
              <a:off x="222912" y="1254456"/>
              <a:ext cx="3429000" cy="3918778"/>
              <a:chOff x="1230573" y="1890215"/>
              <a:chExt cx="1444388" cy="1650696"/>
            </a:xfrm>
          </p:grpSpPr>
          <p:sp>
            <p:nvSpPr>
              <p:cNvPr id="7" name="Oval 6"/>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8" name="Oval 7"/>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9" name="Oval 8"/>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0" name="Oval 9"/>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fld id="{0BDD43CF-EED1-46FA-8746-04A6A365852C}" type="datetimeFigureOut">
              <a:rPr lang="en-US"/>
              <a:pPr/>
              <a:t>10/14/2015</a:t>
            </a:fld>
            <a:endParaRPr lang="en-US"/>
          </a:p>
        </p:txBody>
      </p:sp>
      <p:sp>
        <p:nvSpPr>
          <p:cNvPr id="12" name="Footer Placeholder 4"/>
          <p:cNvSpPr>
            <a:spLocks noGrp="1"/>
          </p:cNvSpPr>
          <p:nvPr>
            <p:ph type="ftr" sz="quarter" idx="11"/>
          </p:nvPr>
        </p:nvSpPr>
        <p:spPr/>
        <p:txBody>
          <a:bodyPr/>
          <a:lstStyle>
            <a:lvl1pPr>
              <a:defRPr/>
            </a:lvl1pPr>
          </a:lstStyle>
          <a:p>
            <a:endParaRPr lang="en-US"/>
          </a:p>
        </p:txBody>
      </p:sp>
      <p:sp>
        <p:nvSpPr>
          <p:cNvPr id="13" name="Slide Number Placeholder 5"/>
          <p:cNvSpPr>
            <a:spLocks noGrp="1"/>
          </p:cNvSpPr>
          <p:nvPr>
            <p:ph type="sldNum" sz="quarter" idx="12"/>
          </p:nvPr>
        </p:nvSpPr>
        <p:spPr>
          <a:xfrm>
            <a:off x="4267200" y="6356350"/>
            <a:ext cx="609600" cy="365125"/>
          </a:xfrm>
        </p:spPr>
        <p:txBody>
          <a:bodyPr/>
          <a:lstStyle>
            <a:lvl1pPr algn="ctr" defTabSz="914400">
              <a:defRPr sz="900">
                <a:solidFill>
                  <a:srgbClr val="BFBFBF"/>
                </a:solidFill>
                <a:latin typeface="News Gothic MT" charset="0"/>
              </a:defRPr>
            </a:lvl1pPr>
          </a:lstStyle>
          <a:p>
            <a:fld id="{3BEFA85F-46B2-4BC6-B4E6-D7033F4A6A7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5"/>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nvGrpSpPr>
            <p:cNvPr id="7" name="Group 10"/>
            <p:cNvGrpSpPr>
              <a:grpSpLocks noChangeAspect="1"/>
            </p:cNvGrpSpPr>
            <p:nvPr/>
          </p:nvGrpSpPr>
          <p:grpSpPr bwMode="auto">
            <a:xfrm>
              <a:off x="948372" y="3034353"/>
              <a:ext cx="700732" cy="800823"/>
              <a:chOff x="1230573" y="1890215"/>
              <a:chExt cx="1444388" cy="1650696"/>
            </a:xfrm>
          </p:grpSpPr>
          <p:sp>
            <p:nvSpPr>
              <p:cNvPr id="8" name="Oval 7"/>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9" name="Oval 8"/>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0" name="Oval 9"/>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1" name="Oval 10"/>
              <p:cNvSpPr/>
              <p:nvPr/>
            </p:nvSpPr>
            <p:spPr>
              <a:xfrm>
                <a:off x="1634445" y="2392820"/>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Date Placeholder 4"/>
          <p:cNvSpPr>
            <a:spLocks noGrp="1"/>
          </p:cNvSpPr>
          <p:nvPr>
            <p:ph type="dt" sz="half" idx="10"/>
          </p:nvPr>
        </p:nvSpPr>
        <p:spPr/>
        <p:txBody>
          <a:bodyPr/>
          <a:lstStyle>
            <a:lvl1pPr>
              <a:defRPr/>
            </a:lvl1pPr>
          </a:lstStyle>
          <a:p>
            <a:fld id="{EE60E2D5-4ABD-4A58-BB68-8386E292CC8E}" type="datetimeFigureOut">
              <a:rPr lang="en-US"/>
              <a:pPr/>
              <a:t>10/14/2015</a:t>
            </a:fld>
            <a:endParaRPr lang="en-US"/>
          </a:p>
        </p:txBody>
      </p:sp>
      <p:sp>
        <p:nvSpPr>
          <p:cNvPr id="13" name="Footer Placeholder 5"/>
          <p:cNvSpPr>
            <a:spLocks noGrp="1"/>
          </p:cNvSpPr>
          <p:nvPr>
            <p:ph type="ftr" sz="quarter" idx="11"/>
          </p:nvPr>
        </p:nvSpPr>
        <p:spPr/>
        <p:txBody>
          <a:bodyPr/>
          <a:lstStyle>
            <a:lvl1pPr>
              <a:defRPr/>
            </a:lvl1pPr>
          </a:lstStyle>
          <a:p>
            <a:endParaRPr lang="en-US"/>
          </a:p>
        </p:txBody>
      </p:sp>
      <p:sp>
        <p:nvSpPr>
          <p:cNvPr id="14" name="Slide Number Placeholder 6"/>
          <p:cNvSpPr>
            <a:spLocks noGrp="1"/>
          </p:cNvSpPr>
          <p:nvPr>
            <p:ph type="sldNum" sz="quarter" idx="12"/>
          </p:nvPr>
        </p:nvSpPr>
        <p:spPr>
          <a:xfrm>
            <a:off x="8321675" y="363538"/>
            <a:ext cx="609600" cy="365125"/>
          </a:xfrm>
        </p:spPr>
        <p:txBody>
          <a:bodyPr/>
          <a:lstStyle>
            <a:lvl1pPr>
              <a:defRPr/>
            </a:lvl1pPr>
          </a:lstStyle>
          <a:p>
            <a:fld id="{2D7B0D26-B359-498D-9769-533C84FF780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7"/>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nvGrpSpPr>
            <p:cNvPr id="9" name="Group 17"/>
            <p:cNvGrpSpPr>
              <a:grpSpLocks noChangeAspect="1"/>
            </p:cNvGrpSpPr>
            <p:nvPr/>
          </p:nvGrpSpPr>
          <p:grpSpPr bwMode="auto">
            <a:xfrm>
              <a:off x="948372" y="3034353"/>
              <a:ext cx="700732" cy="800823"/>
              <a:chOff x="1230573" y="1890215"/>
              <a:chExt cx="1444388" cy="1650696"/>
            </a:xfrm>
          </p:grpSpPr>
          <p:sp>
            <p:nvSpPr>
              <p:cNvPr id="10" name="Oval 9"/>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1" name="Oval 10"/>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2" name="Oval 11"/>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3" name="Oval 12"/>
              <p:cNvSpPr/>
              <p:nvPr/>
            </p:nvSpPr>
            <p:spPr>
              <a:xfrm>
                <a:off x="1634445" y="2392820"/>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Date Placeholder 6"/>
          <p:cNvSpPr>
            <a:spLocks noGrp="1"/>
          </p:cNvSpPr>
          <p:nvPr>
            <p:ph type="dt" sz="half" idx="10"/>
          </p:nvPr>
        </p:nvSpPr>
        <p:spPr/>
        <p:txBody>
          <a:bodyPr/>
          <a:lstStyle>
            <a:lvl1pPr>
              <a:defRPr/>
            </a:lvl1pPr>
          </a:lstStyle>
          <a:p>
            <a:fld id="{EAC65BB9-0B55-4A5C-A568-F964D98D0D82}" type="datetimeFigureOut">
              <a:rPr lang="en-US"/>
              <a:pPr/>
              <a:t>10/14/2015</a:t>
            </a:fld>
            <a:endParaRPr lang="en-US"/>
          </a:p>
        </p:txBody>
      </p:sp>
      <p:sp>
        <p:nvSpPr>
          <p:cNvPr id="15" name="Footer Placeholder 7"/>
          <p:cNvSpPr>
            <a:spLocks noGrp="1"/>
          </p:cNvSpPr>
          <p:nvPr>
            <p:ph type="ftr" sz="quarter" idx="11"/>
          </p:nvPr>
        </p:nvSpPr>
        <p:spPr/>
        <p:txBody>
          <a:bodyPr/>
          <a:lstStyle>
            <a:lvl1pPr>
              <a:defRPr/>
            </a:lvl1pPr>
          </a:lstStyle>
          <a:p>
            <a:endParaRPr lang="en-US"/>
          </a:p>
        </p:txBody>
      </p:sp>
      <p:sp>
        <p:nvSpPr>
          <p:cNvPr id="16" name="Slide Number Placeholder 8"/>
          <p:cNvSpPr>
            <a:spLocks noGrp="1"/>
          </p:cNvSpPr>
          <p:nvPr>
            <p:ph type="sldNum" sz="quarter" idx="12"/>
          </p:nvPr>
        </p:nvSpPr>
        <p:spPr>
          <a:xfrm>
            <a:off x="8321675" y="365125"/>
            <a:ext cx="609600" cy="365125"/>
          </a:xfrm>
        </p:spPr>
        <p:txBody>
          <a:bodyPr/>
          <a:lstStyle>
            <a:lvl1pPr defTabSz="914400">
              <a:defRPr>
                <a:latin typeface="News Gothic MT" charset="0"/>
              </a:defRPr>
            </a:lvl1pPr>
          </a:lstStyle>
          <a:p>
            <a:fld id="{F55B49BE-2533-40C0-8ECC-9ED4DE8659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3"/>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nvGrpSpPr>
            <p:cNvPr id="5" name="Group 10"/>
            <p:cNvGrpSpPr>
              <a:grpSpLocks noChangeAspect="1"/>
            </p:cNvGrpSpPr>
            <p:nvPr/>
          </p:nvGrpSpPr>
          <p:grpSpPr bwMode="auto">
            <a:xfrm>
              <a:off x="948372" y="3034353"/>
              <a:ext cx="700732" cy="800823"/>
              <a:chOff x="1230573" y="1890215"/>
              <a:chExt cx="1444388" cy="1650696"/>
            </a:xfrm>
          </p:grpSpPr>
          <p:sp>
            <p:nvSpPr>
              <p:cNvPr id="6" name="Oval 5"/>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7" name="Oval 6"/>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8" name="Oval 7"/>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9" name="Oval 8"/>
              <p:cNvSpPr/>
              <p:nvPr/>
            </p:nvSpPr>
            <p:spPr>
              <a:xfrm>
                <a:off x="1634445" y="2392820"/>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10" name="Date Placeholder 2"/>
          <p:cNvSpPr>
            <a:spLocks noGrp="1"/>
          </p:cNvSpPr>
          <p:nvPr>
            <p:ph type="dt" sz="half" idx="10"/>
          </p:nvPr>
        </p:nvSpPr>
        <p:spPr/>
        <p:txBody>
          <a:bodyPr/>
          <a:lstStyle>
            <a:lvl1pPr>
              <a:defRPr/>
            </a:lvl1pPr>
          </a:lstStyle>
          <a:p>
            <a:fld id="{2508E138-E06F-4AED-8BB4-52DF4EAD67AC}" type="datetimeFigureOut">
              <a:rPr lang="en-US"/>
              <a:pPr/>
              <a:t>10/14/2015</a:t>
            </a:fld>
            <a:endParaRPr lang="en-US"/>
          </a:p>
        </p:txBody>
      </p:sp>
      <p:sp>
        <p:nvSpPr>
          <p:cNvPr id="11" name="Footer Placeholder 3"/>
          <p:cNvSpPr>
            <a:spLocks noGrp="1"/>
          </p:cNvSpPr>
          <p:nvPr>
            <p:ph type="ftr" sz="quarter" idx="11"/>
          </p:nvPr>
        </p:nvSpPr>
        <p:spPr/>
        <p:txBody>
          <a:bodyPr/>
          <a:lstStyle>
            <a:lvl1pPr>
              <a:defRPr/>
            </a:lvl1pPr>
          </a:lstStyle>
          <a:p>
            <a:endParaRPr lang="en-US"/>
          </a:p>
        </p:txBody>
      </p:sp>
      <p:sp>
        <p:nvSpPr>
          <p:cNvPr id="12" name="Slide Number Placeholder 4"/>
          <p:cNvSpPr>
            <a:spLocks noGrp="1"/>
          </p:cNvSpPr>
          <p:nvPr>
            <p:ph type="sldNum" sz="quarter" idx="12"/>
          </p:nvPr>
        </p:nvSpPr>
        <p:spPr>
          <a:xfrm>
            <a:off x="8321675" y="365125"/>
            <a:ext cx="609600" cy="365125"/>
          </a:xfrm>
        </p:spPr>
        <p:txBody>
          <a:bodyPr/>
          <a:lstStyle>
            <a:lvl1pPr>
              <a:defRPr/>
            </a:lvl1pPr>
          </a:lstStyle>
          <a:p>
            <a:fld id="{D2A6DDFA-A7A8-4696-B685-053BF4837EF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2"/>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nvGrpSpPr>
            <p:cNvPr id="4" name="Group 10"/>
            <p:cNvGrpSpPr>
              <a:grpSpLocks noChangeAspect="1"/>
            </p:cNvGrpSpPr>
            <p:nvPr/>
          </p:nvGrpSpPr>
          <p:grpSpPr bwMode="auto">
            <a:xfrm>
              <a:off x="948372" y="3034353"/>
              <a:ext cx="700732" cy="800823"/>
              <a:chOff x="1230573" y="1890215"/>
              <a:chExt cx="1444388" cy="1650696"/>
            </a:xfrm>
          </p:grpSpPr>
          <p:sp>
            <p:nvSpPr>
              <p:cNvPr id="5" name="Oval 4"/>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6" name="Oval 5"/>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7" name="Oval 6"/>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8" name="Oval 7"/>
              <p:cNvSpPr/>
              <p:nvPr/>
            </p:nvSpPr>
            <p:spPr>
              <a:xfrm>
                <a:off x="1634445" y="2392820"/>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grpSp>
      <p:sp>
        <p:nvSpPr>
          <p:cNvPr id="9" name="Date Placeholder 1"/>
          <p:cNvSpPr>
            <a:spLocks noGrp="1"/>
          </p:cNvSpPr>
          <p:nvPr>
            <p:ph type="dt" sz="half" idx="10"/>
          </p:nvPr>
        </p:nvSpPr>
        <p:spPr/>
        <p:txBody>
          <a:bodyPr/>
          <a:lstStyle>
            <a:lvl1pPr>
              <a:defRPr/>
            </a:lvl1pPr>
          </a:lstStyle>
          <a:p>
            <a:fld id="{EBAE24B1-2F6F-41CE-995C-6FE9E386A821}" type="datetimeFigureOut">
              <a:rPr lang="en-US"/>
              <a:pPr/>
              <a:t>10/14/2015</a:t>
            </a:fld>
            <a:endParaRPr lang="en-US"/>
          </a:p>
        </p:txBody>
      </p:sp>
      <p:sp>
        <p:nvSpPr>
          <p:cNvPr id="10" name="Footer Placeholder 2"/>
          <p:cNvSpPr>
            <a:spLocks noGrp="1"/>
          </p:cNvSpPr>
          <p:nvPr>
            <p:ph type="ftr" sz="quarter" idx="11"/>
          </p:nvPr>
        </p:nvSpPr>
        <p:spPr/>
        <p:txBody>
          <a:bodyPr/>
          <a:lstStyle>
            <a:lvl1pPr>
              <a:defRPr/>
            </a:lvl1pPr>
          </a:lstStyle>
          <a:p>
            <a:endParaRPr lang="en-US"/>
          </a:p>
        </p:txBody>
      </p:sp>
      <p:sp>
        <p:nvSpPr>
          <p:cNvPr id="11" name="Slide Number Placeholder 3"/>
          <p:cNvSpPr>
            <a:spLocks noGrp="1"/>
          </p:cNvSpPr>
          <p:nvPr>
            <p:ph type="sldNum" sz="quarter" idx="12"/>
          </p:nvPr>
        </p:nvSpPr>
        <p:spPr>
          <a:xfrm>
            <a:off x="8321675" y="365125"/>
            <a:ext cx="609600" cy="365125"/>
          </a:xfrm>
        </p:spPr>
        <p:txBody>
          <a:bodyPr/>
          <a:lstStyle>
            <a:lvl1pPr>
              <a:defRPr/>
            </a:lvl1pPr>
          </a:lstStyle>
          <a:p>
            <a:fld id="{F6886C12-AF1F-441E-A6C2-848138F834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63F2EA-AA52-4B4D-AD6F-43D7B5FAB1A2}" type="datetimeFigureOut">
              <a:rPr lang="en-US"/>
              <a:pPr/>
              <a:t>10/14/2015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E7C133B-0DC2-484D-BAF7-ADFD5914440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b="1">
                <a:solidFill>
                  <a:srgbClr val="BFBFBF"/>
                </a:solidFill>
              </a:defRPr>
            </a:lvl1pPr>
          </a:lstStyle>
          <a:p>
            <a:fld id="{635E985C-CA0A-4876-BA6E-F34FA8E01737}" type="datetimeFigureOut">
              <a:rPr lang="en-US"/>
              <a:pPr/>
              <a:t>10/14/2015</a:t>
            </a:fld>
            <a:endParaRPr lang="en-US"/>
          </a:p>
        </p:txBody>
      </p:sp>
      <p:sp>
        <p:nvSpPr>
          <p:cNvPr id="1027" name="Title Placeholder 1"/>
          <p:cNvSpPr>
            <a:spLocks noGrp="1"/>
          </p:cNvSpPr>
          <p:nvPr>
            <p:ph type="title"/>
          </p:nvPr>
        </p:nvSpPr>
        <p:spPr bwMode="auto">
          <a:xfrm>
            <a:off x="3429000" y="685800"/>
            <a:ext cx="4948238" cy="887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429000" y="2020888"/>
            <a:ext cx="4946650" cy="41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57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900" b="1">
                <a:solidFill>
                  <a:srgbClr val="BFBFBF"/>
                </a:solidFill>
              </a:defRPr>
            </a:lvl1pPr>
          </a:lstStyle>
          <a:p>
            <a:endParaRPr lang="en-US"/>
          </a:p>
        </p:txBody>
      </p:sp>
      <p:sp>
        <p:nvSpPr>
          <p:cNvPr id="6" name="Slide Number Placeholder 5"/>
          <p:cNvSpPr>
            <a:spLocks noGrp="1"/>
          </p:cNvSpPr>
          <p:nvPr>
            <p:ph type="sldNum" sz="quarter" idx="4"/>
          </p:nvPr>
        </p:nvSpPr>
        <p:spPr>
          <a:xfrm>
            <a:off x="1752600" y="2878138"/>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defRPr>
            </a:lvl1pPr>
          </a:lstStyle>
          <a:p>
            <a:fld id="{DEA31939-AFFA-41CD-98A3-257ECC7C0EE7}" type="slidenum">
              <a:rPr lang="en-US"/>
              <a:pPr/>
              <a:t>‹#›</a:t>
            </a:fld>
            <a:endParaRPr lang="en-US"/>
          </a:p>
        </p:txBody>
      </p:sp>
      <p:grpSp>
        <p:nvGrpSpPr>
          <p:cNvPr id="1031" name="Group 18"/>
          <p:cNvGrpSpPr>
            <a:grpSpLocks/>
          </p:cNvGrpSpPr>
          <p:nvPr/>
        </p:nvGrpSpPr>
        <p:grpSpPr bwMode="auto">
          <a:xfrm>
            <a:off x="842963"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nvGrpSpPr>
            <p:cNvPr id="1033" name="Group 10"/>
            <p:cNvGrpSpPr>
              <a:grpSpLocks noChangeAspect="1"/>
            </p:cNvGrpSpPr>
            <p:nvPr userDrawn="1"/>
          </p:nvGrpSpPr>
          <p:grpSpPr bwMode="auto">
            <a:xfrm>
              <a:off x="948372" y="3034352"/>
              <a:ext cx="700732" cy="800822"/>
              <a:chOff x="1230573" y="1890215"/>
              <a:chExt cx="1444388" cy="1650696"/>
            </a:xfrm>
          </p:grpSpPr>
          <p:sp>
            <p:nvSpPr>
              <p:cNvPr id="12" name="Oval 11"/>
              <p:cNvSpPr/>
              <p:nvPr userDrawn="1"/>
            </p:nvSpPr>
            <p:spPr>
              <a:xfrm>
                <a:off x="1231958" y="1888898"/>
                <a:ext cx="1443061" cy="939131"/>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3" name="Oval 12"/>
              <p:cNvSpPr/>
              <p:nvPr userDrawn="1"/>
            </p:nvSpPr>
            <p:spPr>
              <a:xfrm>
                <a:off x="1935492" y="2844391"/>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4" name="Oval 13"/>
              <p:cNvSpPr/>
              <p:nvPr userDrawn="1"/>
            </p:nvSpPr>
            <p:spPr>
              <a:xfrm>
                <a:off x="1902769" y="3276327"/>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5" name="Oval 14"/>
              <p:cNvSpPr/>
              <p:nvPr userDrawn="1"/>
            </p:nvSpPr>
            <p:spPr>
              <a:xfrm>
                <a:off x="1634445" y="2392822"/>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grpSp>
      </p:grpSp>
    </p:spTree>
  </p:cSld>
  <p:clrMap bg1="lt1" tx1="dk1" bg2="lt2" tx2="dk2" accent1="accent1" accent2="accent2" accent3="accent3" accent4="accent4" accent5="accent5" accent6="accent6" hlink="hlink" folHlink="folHlink"/>
  <p:sldLayoutIdLst>
    <p:sldLayoutId id="2147483887" r:id="rId1"/>
    <p:sldLayoutId id="2147483877" r:id="rId2"/>
    <p:sldLayoutId id="2147483888" r:id="rId3"/>
    <p:sldLayoutId id="2147483889" r:id="rId4"/>
    <p:sldLayoutId id="2147483890" r:id="rId5"/>
    <p:sldLayoutId id="2147483891" r:id="rId6"/>
    <p:sldLayoutId id="2147483892" r:id="rId7"/>
    <p:sldLayoutId id="2147483893"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l" rtl="0" eaLnBrk="0" fontAlgn="base" hangingPunct="0">
        <a:spcBef>
          <a:spcPct val="0"/>
        </a:spcBef>
        <a:spcAft>
          <a:spcPct val="0"/>
        </a:spcAft>
        <a:defRPr sz="28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1"/>
          </a:solidFill>
          <a:latin typeface="News Gothic MT" charset="0"/>
          <a:ea typeface="ＭＳ Ｐゴシック" charset="0"/>
          <a:cs typeface="ＭＳ Ｐゴシック" charset="0"/>
        </a:defRPr>
      </a:lvl2pPr>
      <a:lvl3pPr algn="l" rtl="0" eaLnBrk="0" fontAlgn="base" hangingPunct="0">
        <a:spcBef>
          <a:spcPct val="0"/>
        </a:spcBef>
        <a:spcAft>
          <a:spcPct val="0"/>
        </a:spcAft>
        <a:defRPr sz="2800">
          <a:solidFill>
            <a:schemeClr val="accent1"/>
          </a:solidFill>
          <a:latin typeface="News Gothic MT" charset="0"/>
          <a:ea typeface="ＭＳ Ｐゴシック" charset="0"/>
          <a:cs typeface="ＭＳ Ｐゴシック" charset="0"/>
        </a:defRPr>
      </a:lvl3pPr>
      <a:lvl4pPr algn="l" rtl="0" eaLnBrk="0" fontAlgn="base" hangingPunct="0">
        <a:spcBef>
          <a:spcPct val="0"/>
        </a:spcBef>
        <a:spcAft>
          <a:spcPct val="0"/>
        </a:spcAft>
        <a:defRPr sz="2800">
          <a:solidFill>
            <a:schemeClr val="accent1"/>
          </a:solidFill>
          <a:latin typeface="News Gothic MT" charset="0"/>
          <a:ea typeface="ＭＳ Ｐゴシック" charset="0"/>
          <a:cs typeface="ＭＳ Ｐゴシック" charset="0"/>
        </a:defRPr>
      </a:lvl4pPr>
      <a:lvl5pPr algn="l" rtl="0" eaLnBrk="0" fontAlgn="base" hangingPunct="0">
        <a:spcBef>
          <a:spcPct val="0"/>
        </a:spcBef>
        <a:spcAft>
          <a:spcPct val="0"/>
        </a:spcAft>
        <a:defRPr sz="2800">
          <a:solidFill>
            <a:schemeClr val="accent1"/>
          </a:solidFill>
          <a:latin typeface="News Gothic MT" charset="0"/>
          <a:ea typeface="ＭＳ Ｐゴシック" charset="0"/>
          <a:cs typeface="ＭＳ Ｐゴシック" charset="0"/>
        </a:defRPr>
      </a:lvl5pPr>
      <a:lvl6pPr marL="457200" algn="l" rtl="0" fontAlgn="base">
        <a:spcBef>
          <a:spcPct val="0"/>
        </a:spcBef>
        <a:spcAft>
          <a:spcPct val="0"/>
        </a:spcAft>
        <a:defRPr sz="2800">
          <a:solidFill>
            <a:schemeClr val="accent1"/>
          </a:solidFill>
          <a:latin typeface="News Gothic MT" charset="0"/>
          <a:ea typeface="ＭＳ Ｐゴシック" charset="0"/>
          <a:cs typeface="ＭＳ Ｐゴシック" charset="0"/>
        </a:defRPr>
      </a:lvl6pPr>
      <a:lvl7pPr marL="914400" algn="l" rtl="0" fontAlgn="base">
        <a:spcBef>
          <a:spcPct val="0"/>
        </a:spcBef>
        <a:spcAft>
          <a:spcPct val="0"/>
        </a:spcAft>
        <a:defRPr sz="2800">
          <a:solidFill>
            <a:schemeClr val="accent1"/>
          </a:solidFill>
          <a:latin typeface="News Gothic MT" charset="0"/>
          <a:ea typeface="ＭＳ Ｐゴシック" charset="0"/>
          <a:cs typeface="ＭＳ Ｐゴシック" charset="0"/>
        </a:defRPr>
      </a:lvl7pPr>
      <a:lvl8pPr marL="1371600" algn="l" rtl="0" fontAlgn="base">
        <a:spcBef>
          <a:spcPct val="0"/>
        </a:spcBef>
        <a:spcAft>
          <a:spcPct val="0"/>
        </a:spcAft>
        <a:defRPr sz="2800">
          <a:solidFill>
            <a:schemeClr val="accent1"/>
          </a:solidFill>
          <a:latin typeface="News Gothic MT" charset="0"/>
          <a:ea typeface="ＭＳ Ｐゴシック" charset="0"/>
          <a:cs typeface="ＭＳ Ｐゴシック" charset="0"/>
        </a:defRPr>
      </a:lvl8pPr>
      <a:lvl9pPr marL="1828800" algn="l" rtl="0" fontAlgn="base">
        <a:spcBef>
          <a:spcPct val="0"/>
        </a:spcBef>
        <a:spcAft>
          <a:spcPct val="0"/>
        </a:spcAft>
        <a:defRPr sz="2800">
          <a:solidFill>
            <a:schemeClr val="accent1"/>
          </a:solidFill>
          <a:latin typeface="News Gothic MT" charset="0"/>
          <a:ea typeface="ＭＳ Ｐゴシック" charset="0"/>
          <a:cs typeface="ＭＳ Ｐゴシック" charset="0"/>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ＭＳ Ｐゴシック" charset="0"/>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ＭＳ Ｐゴシック" charset="0"/>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4701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95536" y="1509913"/>
            <a:ext cx="8229600" cy="4525963"/>
          </a:xfrm>
        </p:spPr>
        <p:txBody>
          <a:bodyPr/>
          <a:lstStyle/>
          <a:p>
            <a:pPr marL="0" indent="0">
              <a:buNone/>
            </a:pPr>
            <a:endParaRPr lang="en-US" dirty="0" smtClean="0">
              <a:solidFill>
                <a:srgbClr val="FF0000"/>
              </a:solidFill>
            </a:endParaRPr>
          </a:p>
          <a:p>
            <a:pPr marL="0" indent="0">
              <a:buNone/>
            </a:pPr>
            <a:r>
              <a:rPr lang="en-US" dirty="0" smtClean="0">
                <a:solidFill>
                  <a:srgbClr val="FF0000"/>
                </a:solidFill>
              </a:rPr>
              <a:t>Journal </a:t>
            </a:r>
            <a:r>
              <a:rPr lang="en-US" dirty="0">
                <a:solidFill>
                  <a:srgbClr val="FF0000"/>
                </a:solidFill>
              </a:rPr>
              <a:t>of </a:t>
            </a:r>
            <a:r>
              <a:rPr lang="en-US" dirty="0" smtClean="0">
                <a:solidFill>
                  <a:srgbClr val="FF0000"/>
                </a:solidFill>
              </a:rPr>
              <a:t>Blood and Lymph Related </a:t>
            </a:r>
            <a:r>
              <a:rPr lang="en-US" dirty="0">
                <a:solidFill>
                  <a:srgbClr val="FF0000"/>
                </a:solidFill>
              </a:rPr>
              <a:t>Journals</a:t>
            </a:r>
            <a:endParaRPr lang="en-US" dirty="0" smtClean="0"/>
          </a:p>
          <a:p>
            <a:pPr marL="0" indent="0">
              <a:buNone/>
            </a:pPr>
            <a:endParaRPr lang="en-US" dirty="0"/>
          </a:p>
          <a:p>
            <a:r>
              <a:rPr lang="en-US" dirty="0" smtClean="0"/>
              <a:t>                    Blood Disorders and Transfusion</a:t>
            </a:r>
          </a:p>
          <a:p>
            <a:r>
              <a:rPr lang="en-US" dirty="0" smtClean="0"/>
              <a:t>                    Bone marrow Research</a:t>
            </a:r>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37" y="260647"/>
            <a:ext cx="8107999" cy="15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44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a:t>
            </a:r>
            <a:r>
              <a:rPr lang="en-US" dirty="0" err="1">
                <a:latin typeface="Calisto MT" panose="02040603050505030304" pitchFamily="18" charset="0"/>
              </a:rPr>
              <a:t>InternationalOpen</a:t>
            </a:r>
            <a:r>
              <a:rPr lang="en-US" dirty="0">
                <a:latin typeface="Calisto MT" panose="02040603050505030304" pitchFamily="18" charset="0"/>
              </a:rPr>
              <a:t> </a:t>
            </a:r>
            <a:r>
              <a:rPr lang="en-US" dirty="0">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358706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3"/>
          <p:cNvSpPr>
            <a:spLocks noGrp="1"/>
          </p:cNvSpPr>
          <p:nvPr>
            <p:ph type="title"/>
          </p:nvPr>
        </p:nvSpPr>
        <p:spPr>
          <a:xfrm>
            <a:off x="818867" y="1919862"/>
            <a:ext cx="3152633" cy="370219"/>
          </a:xfrm>
          <a:solidFill>
            <a:schemeClr val="accent1">
              <a:lumMod val="20000"/>
              <a:lumOff val="80000"/>
            </a:schemeClr>
          </a:solidFill>
        </p:spPr>
        <p:txBody>
          <a:bodyPr/>
          <a:lstStyle/>
          <a:p>
            <a:r>
              <a:rPr lang="en-US" sz="1800" b="1" dirty="0" smtClean="0">
                <a:solidFill>
                  <a:schemeClr val="tx1"/>
                </a:solidFill>
                <a:latin typeface="Century Gothic" pitchFamily="34" charset="0"/>
              </a:rPr>
              <a:t>Preethi Ravindranathan</a:t>
            </a:r>
            <a:r>
              <a:rPr lang="en-US" sz="1800" dirty="0" smtClean="0">
                <a:solidFill>
                  <a:schemeClr val="tx1"/>
                </a:solidFill>
                <a:latin typeface="Century Gothic" pitchFamily="34" charset="0"/>
              </a:rPr>
              <a:t/>
            </a:r>
            <a:br>
              <a:rPr lang="en-US" sz="1800" dirty="0" smtClean="0">
                <a:solidFill>
                  <a:schemeClr val="tx1"/>
                </a:solidFill>
                <a:latin typeface="Century Gothic" pitchFamily="34" charset="0"/>
              </a:rPr>
            </a:br>
            <a:r>
              <a:rPr lang="en-US" sz="1800" dirty="0" smtClean="0">
                <a:solidFill>
                  <a:schemeClr val="tx1"/>
                </a:solidFill>
                <a:latin typeface="Century Gothic" pitchFamily="34" charset="0"/>
              </a:rPr>
              <a:t>UT Southwestern Medical Center</a:t>
            </a:r>
            <a:br>
              <a:rPr lang="en-US" sz="1800" dirty="0" smtClean="0">
                <a:solidFill>
                  <a:schemeClr val="tx1"/>
                </a:solidFill>
                <a:latin typeface="Century Gothic" pitchFamily="34" charset="0"/>
              </a:rPr>
            </a:br>
            <a:r>
              <a:rPr lang="en-US" sz="1400" dirty="0" smtClean="0">
                <a:solidFill>
                  <a:schemeClr val="tx1"/>
                </a:solidFill>
                <a:latin typeface="Century Gothic" pitchFamily="34" charset="0"/>
              </a:rPr>
              <a:t>5323 Harry Hines Blvd, JA5.130D</a:t>
            </a:r>
            <a:br>
              <a:rPr lang="en-US" sz="1400" dirty="0" smtClean="0">
                <a:solidFill>
                  <a:schemeClr val="tx1"/>
                </a:solidFill>
                <a:latin typeface="Century Gothic" pitchFamily="34" charset="0"/>
              </a:rPr>
            </a:br>
            <a:r>
              <a:rPr lang="en-US" sz="1400" dirty="0" smtClean="0">
                <a:solidFill>
                  <a:schemeClr val="tx1"/>
                </a:solidFill>
                <a:latin typeface="Century Gothic" pitchFamily="34" charset="0"/>
              </a:rPr>
              <a:t>Dallas TX 75390</a:t>
            </a:r>
            <a:br>
              <a:rPr lang="en-US" sz="1400" dirty="0" smtClean="0">
                <a:solidFill>
                  <a:schemeClr val="tx1"/>
                </a:solidFill>
                <a:latin typeface="Century Gothic" pitchFamily="34" charset="0"/>
              </a:rPr>
            </a:br>
            <a:r>
              <a:rPr lang="en-US" sz="1400" dirty="0" err="1" smtClean="0">
                <a:solidFill>
                  <a:schemeClr val="tx1"/>
                </a:solidFill>
                <a:latin typeface="Century Gothic" pitchFamily="34" charset="0"/>
              </a:rPr>
              <a:t>Ph</a:t>
            </a:r>
            <a:r>
              <a:rPr lang="en-US" sz="1400" dirty="0" smtClean="0">
                <a:solidFill>
                  <a:schemeClr val="tx1"/>
                </a:solidFill>
                <a:latin typeface="Century Gothic" pitchFamily="34" charset="0"/>
              </a:rPr>
              <a:t>: 214-648-3363/3764</a:t>
            </a:r>
            <a:endParaRPr lang="en-US" sz="1400" b="1" dirty="0" smtClean="0">
              <a:solidFill>
                <a:schemeClr val="tx1"/>
              </a:solidFill>
              <a:ea typeface="ＭＳ Ｐゴシック" charset="-128"/>
            </a:endParaRPr>
          </a:p>
        </p:txBody>
      </p:sp>
      <p:sp>
        <p:nvSpPr>
          <p:cNvPr id="20486" name="Text Placeholder 6"/>
          <p:cNvSpPr>
            <a:spLocks/>
          </p:cNvSpPr>
          <p:nvPr/>
        </p:nvSpPr>
        <p:spPr bwMode="auto">
          <a:xfrm rot="5400000">
            <a:off x="6094412" y="3544888"/>
            <a:ext cx="5540375" cy="482600"/>
          </a:xfrm>
          <a:prstGeom prst="roundRect">
            <a:avLst>
              <a:gd name="adj" fmla="val 34060"/>
            </a:avLst>
          </a:prstGeom>
          <a:solidFill>
            <a:schemeClr val="accent1"/>
          </a:solidFill>
          <a:ln w="38100" cmpd="thickThin">
            <a:noFill/>
            <a:round/>
            <a:headEnd/>
            <a:tailEnd/>
          </a:ln>
        </p:spPr>
        <p:txBody>
          <a:bodyPr anchor="ctr"/>
          <a:lstStyle/>
          <a:p>
            <a:pPr algn="ctr" defTabSz="914400">
              <a:buClr>
                <a:schemeClr val="accent1"/>
              </a:buClr>
              <a:buSzPct val="130000"/>
              <a:buFont typeface="Wingdings" pitchFamily="2" charset="2"/>
              <a:buNone/>
            </a:pPr>
            <a:r>
              <a:rPr lang="en-US" sz="2400" b="1">
                <a:solidFill>
                  <a:srgbClr val="FFFFFF"/>
                </a:solidFill>
                <a:latin typeface="News Gothic MT" charset="0"/>
              </a:rPr>
              <a:t>SHORT BIO</a:t>
            </a:r>
          </a:p>
        </p:txBody>
      </p:sp>
      <p:sp>
        <p:nvSpPr>
          <p:cNvPr id="14" name="Content Placeholder 6"/>
          <p:cNvSpPr>
            <a:spLocks noGrp="1"/>
          </p:cNvSpPr>
          <p:nvPr>
            <p:ph sz="quarter" idx="4"/>
          </p:nvPr>
        </p:nvSpPr>
        <p:spPr>
          <a:xfrm>
            <a:off x="5565011" y="4384790"/>
            <a:ext cx="2711232" cy="1253099"/>
          </a:xfrm>
        </p:spPr>
        <p:txBody>
          <a:bodyPr numCol="1">
            <a:noAutofit/>
          </a:bodyPr>
          <a:lstStyle/>
          <a:p>
            <a:pPr>
              <a:spcBef>
                <a:spcPts val="0"/>
              </a:spcBef>
              <a:buNone/>
            </a:pPr>
            <a:r>
              <a:rPr lang="en-US" dirty="0" smtClean="0">
                <a:latin typeface="Calibri" pitchFamily="34" charset="0"/>
              </a:rPr>
              <a:t>Prostate cancer</a:t>
            </a:r>
          </a:p>
          <a:p>
            <a:pPr>
              <a:spcBef>
                <a:spcPts val="0"/>
              </a:spcBef>
              <a:buNone/>
            </a:pPr>
            <a:r>
              <a:rPr lang="en-US" dirty="0" smtClean="0">
                <a:latin typeface="Calibri" pitchFamily="34" charset="0"/>
              </a:rPr>
              <a:t>Small molecule drugs</a:t>
            </a:r>
          </a:p>
          <a:p>
            <a:pPr>
              <a:spcBef>
                <a:spcPts val="0"/>
              </a:spcBef>
              <a:buNone/>
            </a:pPr>
            <a:r>
              <a:rPr lang="en-US" dirty="0" smtClean="0">
                <a:latin typeface="Calibri" pitchFamily="34" charset="0"/>
              </a:rPr>
              <a:t>Peptidomimetics</a:t>
            </a:r>
          </a:p>
          <a:p>
            <a:pPr>
              <a:spcBef>
                <a:spcPts val="0"/>
              </a:spcBef>
              <a:buNone/>
            </a:pPr>
            <a:r>
              <a:rPr lang="en-US" dirty="0" smtClean="0">
                <a:latin typeface="Calibri" pitchFamily="34" charset="0"/>
              </a:rPr>
              <a:t>Androgen Receptor</a:t>
            </a:r>
          </a:p>
          <a:p>
            <a:pPr>
              <a:spcBef>
                <a:spcPts val="0"/>
              </a:spcBef>
              <a:buNone/>
            </a:pPr>
            <a:r>
              <a:rPr lang="en-US" dirty="0" smtClean="0">
                <a:latin typeface="Calibri" pitchFamily="34" charset="0"/>
              </a:rPr>
              <a:t>Breast cancer</a:t>
            </a:r>
          </a:p>
          <a:p>
            <a:pPr>
              <a:spcBef>
                <a:spcPts val="0"/>
              </a:spcBef>
              <a:buNone/>
            </a:pPr>
            <a:r>
              <a:rPr lang="en-US" dirty="0" smtClean="0">
                <a:latin typeface="Calibri" pitchFamily="34" charset="0"/>
              </a:rPr>
              <a:t>Molecular endocrinology</a:t>
            </a:r>
          </a:p>
        </p:txBody>
      </p:sp>
      <p:sp>
        <p:nvSpPr>
          <p:cNvPr id="17" name="Text Placeholder 4"/>
          <p:cNvSpPr>
            <a:spLocks noGrp="1"/>
          </p:cNvSpPr>
          <p:nvPr>
            <p:ph type="body" idx="1"/>
          </p:nvPr>
        </p:nvSpPr>
        <p:spPr>
          <a:xfrm>
            <a:off x="5436433" y="3786188"/>
            <a:ext cx="2968387" cy="397965"/>
          </a:xfrm>
          <a:prstGeom prst="roundRect">
            <a:avLst>
              <a:gd name="adj" fmla="val 31162"/>
            </a:avLst>
          </a:prstGeom>
          <a:ln w="9525" cmpd="sng"/>
        </p:spPr>
        <p:txBody>
          <a:bodyPr/>
          <a:lstStyle/>
          <a:p>
            <a:r>
              <a:rPr lang="en-US" sz="1800" b="1" dirty="0" smtClean="0">
                <a:solidFill>
                  <a:srgbClr val="FFFFFF"/>
                </a:solidFill>
                <a:ea typeface="ＭＳ Ｐゴシック" charset="-128"/>
              </a:rPr>
              <a:t>Areas of interest</a:t>
            </a:r>
          </a:p>
        </p:txBody>
      </p:sp>
      <p:pic>
        <p:nvPicPr>
          <p:cNvPr id="1026" name="Picture 2" descr="C:\Users\pravin\Google Drive\career\passport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504" y="2315648"/>
            <a:ext cx="1173708" cy="12790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7422" y="3164681"/>
            <a:ext cx="4585648" cy="3693319"/>
          </a:xfrm>
          <a:prstGeom prst="rect">
            <a:avLst/>
          </a:prstGeom>
        </p:spPr>
        <p:txBody>
          <a:bodyPr wrap="square">
            <a:spAutoFit/>
          </a:bodyPr>
          <a:lstStyle/>
          <a:p>
            <a:pPr marL="285750" indent="-285750">
              <a:spcBef>
                <a:spcPts val="0"/>
              </a:spcBef>
              <a:buFont typeface="Arial" pitchFamily="34" charset="0"/>
              <a:buChar char="•"/>
            </a:pPr>
            <a:r>
              <a:rPr lang="en-US" dirty="0"/>
              <a:t>Designing and evaluating small molecules to inhibit protein interactions to block prostate cancer </a:t>
            </a:r>
            <a:r>
              <a:rPr lang="en-US" dirty="0" smtClean="0"/>
              <a:t>progression</a:t>
            </a:r>
          </a:p>
          <a:p>
            <a:pPr marL="285750" indent="-285750">
              <a:spcBef>
                <a:spcPts val="0"/>
              </a:spcBef>
              <a:buFont typeface="Arial" pitchFamily="34" charset="0"/>
              <a:buChar char="•"/>
            </a:pPr>
            <a:endParaRPr lang="en-US" dirty="0"/>
          </a:p>
          <a:p>
            <a:pPr marL="285750" indent="-285750">
              <a:spcBef>
                <a:spcPts val="0"/>
              </a:spcBef>
              <a:buFont typeface="Arial" pitchFamily="34" charset="0"/>
              <a:buChar char="•"/>
            </a:pPr>
            <a:r>
              <a:rPr lang="en-US" dirty="0"/>
              <a:t>Studying the role of variants of AR protein in advanced stages (castration -resistant) of prostate cancer (CRPC) and evaluating rationally designed peptidomimetics in blocking AR variant </a:t>
            </a:r>
            <a:r>
              <a:rPr lang="en-US" dirty="0" smtClean="0"/>
              <a:t>activity</a:t>
            </a:r>
          </a:p>
          <a:p>
            <a:pPr marL="285750" indent="-285750">
              <a:spcBef>
                <a:spcPts val="0"/>
              </a:spcBef>
              <a:buFont typeface="Arial" pitchFamily="34" charset="0"/>
              <a:buChar char="•"/>
            </a:pPr>
            <a:endParaRPr lang="en-US" dirty="0"/>
          </a:p>
          <a:p>
            <a:pPr marL="285750" indent="-285750">
              <a:spcBef>
                <a:spcPts val="0"/>
              </a:spcBef>
              <a:buFont typeface="Arial" pitchFamily="34" charset="0"/>
              <a:buChar char="•"/>
            </a:pPr>
            <a:r>
              <a:rPr lang="en-US" dirty="0"/>
              <a:t>Development of tumor culture model for the evaluation of therapeutic agents in human solid tumors</a:t>
            </a:r>
          </a:p>
        </p:txBody>
      </p:sp>
      <p:sp>
        <p:nvSpPr>
          <p:cNvPr id="16" name="Text Placeholder 4"/>
          <p:cNvSpPr>
            <a:spLocks noGrp="1"/>
          </p:cNvSpPr>
          <p:nvPr>
            <p:ph type="body" idx="1"/>
          </p:nvPr>
        </p:nvSpPr>
        <p:spPr>
          <a:xfrm>
            <a:off x="337783" y="2521209"/>
            <a:ext cx="4264925" cy="596426"/>
          </a:xfrm>
          <a:prstGeom prst="roundRect">
            <a:avLst>
              <a:gd name="adj" fmla="val 31162"/>
            </a:avLst>
          </a:prstGeom>
          <a:ln w="9525" cmpd="sng"/>
        </p:spPr>
        <p:txBody>
          <a:bodyPr/>
          <a:lstStyle/>
          <a:p>
            <a:r>
              <a:rPr lang="en-US" sz="1800" b="1" dirty="0" smtClean="0">
                <a:solidFill>
                  <a:srgbClr val="FFFFFF"/>
                </a:solidFill>
                <a:ea typeface="ＭＳ Ｐゴシック" charset="-128"/>
              </a:rPr>
              <a:t>Research Focus: </a:t>
            </a:r>
          </a:p>
          <a:p>
            <a:r>
              <a:rPr lang="en-US" sz="1800" b="1" dirty="0" smtClean="0">
                <a:solidFill>
                  <a:srgbClr val="FFFFFF"/>
                </a:solidFill>
                <a:ea typeface="ＭＳ Ｐゴシック" charset="-128"/>
              </a:rPr>
              <a:t>Prostate cancer</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582" y="0"/>
            <a:ext cx="6852637" cy="85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545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Placeholder 4"/>
          <p:cNvSpPr>
            <a:spLocks noGrp="1"/>
          </p:cNvSpPr>
          <p:nvPr>
            <p:ph type="body" idx="1"/>
          </p:nvPr>
        </p:nvSpPr>
        <p:spPr>
          <a:xfrm>
            <a:off x="449388" y="618035"/>
            <a:ext cx="4930576" cy="746741"/>
          </a:xfrm>
          <a:prstGeom prst="roundRect">
            <a:avLst>
              <a:gd name="adj" fmla="val 31162"/>
            </a:avLst>
          </a:prstGeom>
          <a:ln w="9525" cmpd="sng"/>
        </p:spPr>
        <p:txBody>
          <a:bodyPr/>
          <a:lstStyle/>
          <a:p>
            <a:r>
              <a:rPr lang="en-US" sz="1600" b="1" dirty="0" smtClean="0">
                <a:solidFill>
                  <a:srgbClr val="FFFFFF"/>
                </a:solidFill>
                <a:ea typeface="ＭＳ Ｐゴシック" charset="-128"/>
              </a:rPr>
              <a:t>Employment History	</a:t>
            </a:r>
          </a:p>
        </p:txBody>
      </p:sp>
      <p:sp>
        <p:nvSpPr>
          <p:cNvPr id="20486" name="Text Placeholder 6"/>
          <p:cNvSpPr>
            <a:spLocks/>
          </p:cNvSpPr>
          <p:nvPr/>
        </p:nvSpPr>
        <p:spPr bwMode="auto">
          <a:xfrm rot="5400000">
            <a:off x="6094412" y="3544888"/>
            <a:ext cx="5540375" cy="482600"/>
          </a:xfrm>
          <a:prstGeom prst="roundRect">
            <a:avLst>
              <a:gd name="adj" fmla="val 34060"/>
            </a:avLst>
          </a:prstGeom>
          <a:solidFill>
            <a:schemeClr val="accent1"/>
          </a:solidFill>
          <a:ln w="38100" cmpd="thickThin">
            <a:noFill/>
            <a:round/>
            <a:headEnd/>
            <a:tailEnd/>
          </a:ln>
        </p:spPr>
        <p:txBody>
          <a:bodyPr anchor="ctr"/>
          <a:lstStyle/>
          <a:p>
            <a:pPr algn="ctr" defTabSz="914400">
              <a:buClr>
                <a:schemeClr val="accent1"/>
              </a:buClr>
              <a:buSzPct val="130000"/>
              <a:buFont typeface="Wingdings" pitchFamily="2" charset="2"/>
              <a:buNone/>
            </a:pPr>
            <a:r>
              <a:rPr lang="en-US" sz="2400" b="1">
                <a:solidFill>
                  <a:srgbClr val="FFFFFF"/>
                </a:solidFill>
                <a:latin typeface="News Gothic MT" charset="0"/>
              </a:rPr>
              <a:t>SHORT BIO</a:t>
            </a:r>
          </a:p>
        </p:txBody>
      </p:sp>
      <p:sp>
        <p:nvSpPr>
          <p:cNvPr id="12" name="Content Placeholder 6"/>
          <p:cNvSpPr>
            <a:spLocks noGrp="1"/>
          </p:cNvSpPr>
          <p:nvPr>
            <p:ph sz="quarter" idx="4"/>
          </p:nvPr>
        </p:nvSpPr>
        <p:spPr>
          <a:xfrm>
            <a:off x="469067" y="1364776"/>
            <a:ext cx="4926842" cy="1141412"/>
          </a:xfrm>
        </p:spPr>
        <p:txBody>
          <a:bodyPr>
            <a:noAutofit/>
          </a:bodyPr>
          <a:lstStyle/>
          <a:p>
            <a:pPr>
              <a:spcBef>
                <a:spcPts val="0"/>
              </a:spcBef>
              <a:buNone/>
            </a:pPr>
            <a:r>
              <a:rPr lang="en-US" sz="1400" b="1" dirty="0" smtClean="0"/>
              <a:t>Research Associate</a:t>
            </a:r>
          </a:p>
          <a:p>
            <a:pPr>
              <a:spcBef>
                <a:spcPts val="0"/>
              </a:spcBef>
              <a:buNone/>
            </a:pPr>
            <a:r>
              <a:rPr lang="en-US" sz="1400" b="1" dirty="0" smtClean="0"/>
              <a:t>May 2014-Present</a:t>
            </a:r>
          </a:p>
          <a:p>
            <a:pPr>
              <a:spcBef>
                <a:spcPts val="0"/>
              </a:spcBef>
              <a:buNone/>
            </a:pPr>
            <a:r>
              <a:rPr lang="en-US" sz="1400" dirty="0" smtClean="0"/>
              <a:t>UT Southwestern Medical Center, Dallas TX</a:t>
            </a:r>
          </a:p>
          <a:p>
            <a:pPr>
              <a:spcBef>
                <a:spcPts val="0"/>
              </a:spcBef>
            </a:pPr>
            <a:endParaRPr lang="en-US" sz="1400" dirty="0" smtClean="0"/>
          </a:p>
          <a:p>
            <a:pPr>
              <a:spcBef>
                <a:spcPts val="0"/>
              </a:spcBef>
              <a:buNone/>
            </a:pPr>
            <a:r>
              <a:rPr lang="en-US" sz="1400" b="1" dirty="0" smtClean="0"/>
              <a:t>Research Technician II                                                      </a:t>
            </a:r>
          </a:p>
          <a:p>
            <a:pPr>
              <a:spcBef>
                <a:spcPts val="0"/>
              </a:spcBef>
              <a:buNone/>
            </a:pPr>
            <a:r>
              <a:rPr lang="en-US" sz="1400" b="1" dirty="0" smtClean="0"/>
              <a:t>Jun 2014-May 2014</a:t>
            </a:r>
          </a:p>
          <a:p>
            <a:pPr>
              <a:spcBef>
                <a:spcPts val="0"/>
              </a:spcBef>
              <a:buNone/>
            </a:pPr>
            <a:r>
              <a:rPr lang="en-US" sz="1400" dirty="0" smtClean="0"/>
              <a:t>UT Dallas, Dallas, TX  </a:t>
            </a:r>
          </a:p>
          <a:p>
            <a:pPr>
              <a:spcBef>
                <a:spcPts val="0"/>
              </a:spcBef>
              <a:buNone/>
            </a:pPr>
            <a:r>
              <a:rPr lang="en-US" sz="1400" dirty="0" smtClean="0"/>
              <a:t>(Site of activity: UT Southwestern Medical Center, Dallas TX)</a:t>
            </a:r>
          </a:p>
          <a:p>
            <a:pPr>
              <a:spcBef>
                <a:spcPts val="0"/>
              </a:spcBef>
            </a:pPr>
            <a:endParaRPr lang="en-US" sz="1400" dirty="0" smtClean="0"/>
          </a:p>
          <a:p>
            <a:pPr>
              <a:spcBef>
                <a:spcPts val="0"/>
              </a:spcBef>
              <a:buNone/>
            </a:pPr>
            <a:r>
              <a:rPr lang="en-US" sz="1400" b="1" dirty="0" smtClean="0"/>
              <a:t>Research Technician II                                                       </a:t>
            </a:r>
          </a:p>
          <a:p>
            <a:pPr>
              <a:spcBef>
                <a:spcPts val="0"/>
              </a:spcBef>
              <a:buNone/>
            </a:pPr>
            <a:r>
              <a:rPr lang="en-US" sz="1400" b="1" dirty="0" smtClean="0"/>
              <a:t>Dec 2008-Apr 2011</a:t>
            </a:r>
          </a:p>
          <a:p>
            <a:pPr>
              <a:spcBef>
                <a:spcPts val="0"/>
              </a:spcBef>
              <a:buNone/>
            </a:pPr>
            <a:r>
              <a:rPr lang="en-US" sz="1400" dirty="0" smtClean="0"/>
              <a:t>UT Southwestern Medical Center, Dallas TX</a:t>
            </a:r>
          </a:p>
          <a:p>
            <a:pPr>
              <a:spcBef>
                <a:spcPts val="0"/>
              </a:spcBef>
            </a:pPr>
            <a:endParaRPr lang="en-US" sz="1400" dirty="0" smtClean="0"/>
          </a:p>
          <a:p>
            <a:pPr>
              <a:spcBef>
                <a:spcPts val="0"/>
              </a:spcBef>
              <a:buNone/>
            </a:pPr>
            <a:r>
              <a:rPr lang="en-US" sz="1400" b="1" dirty="0" smtClean="0"/>
              <a:t>Graduate Research Assistant                                            </a:t>
            </a:r>
          </a:p>
          <a:p>
            <a:pPr>
              <a:spcBef>
                <a:spcPts val="0"/>
              </a:spcBef>
              <a:buNone/>
            </a:pPr>
            <a:r>
              <a:rPr lang="en-US" sz="1400" b="1" dirty="0" smtClean="0"/>
              <a:t>Aug 2006-Oct 2008</a:t>
            </a:r>
          </a:p>
          <a:p>
            <a:pPr>
              <a:spcBef>
                <a:spcPts val="0"/>
              </a:spcBef>
              <a:buNone/>
            </a:pPr>
            <a:r>
              <a:rPr lang="en-US" sz="1400" dirty="0" smtClean="0"/>
              <a:t>UT Health Science Center at Tyler, Tyler TX</a:t>
            </a:r>
          </a:p>
          <a:p>
            <a:pPr>
              <a:spcBef>
                <a:spcPts val="0"/>
              </a:spcBef>
            </a:pPr>
            <a:endParaRPr lang="en-US" sz="1400" dirty="0" smtClean="0"/>
          </a:p>
          <a:p>
            <a:pPr>
              <a:spcBef>
                <a:spcPts val="0"/>
              </a:spcBef>
              <a:buNone/>
            </a:pPr>
            <a:r>
              <a:rPr lang="en-US" sz="1400" b="1" dirty="0" smtClean="0"/>
              <a:t>Intern                                                                                   </a:t>
            </a:r>
          </a:p>
          <a:p>
            <a:pPr>
              <a:spcBef>
                <a:spcPts val="0"/>
              </a:spcBef>
              <a:buNone/>
            </a:pPr>
            <a:r>
              <a:rPr lang="en-US" sz="1400" b="1" dirty="0" smtClean="0"/>
              <a:t>Dec 2005-May 2006</a:t>
            </a:r>
          </a:p>
          <a:p>
            <a:pPr>
              <a:spcBef>
                <a:spcPts val="0"/>
              </a:spcBef>
              <a:buNone/>
            </a:pPr>
            <a:r>
              <a:rPr lang="en-US" sz="1400" dirty="0" smtClean="0"/>
              <a:t>Central Leather Research Institute, Chennai, India</a:t>
            </a:r>
          </a:p>
          <a:p>
            <a:pPr marL="0" indent="0">
              <a:spcBef>
                <a:spcPts val="0"/>
              </a:spcBef>
              <a:buNone/>
            </a:pPr>
            <a:r>
              <a:rPr lang="en-US" sz="1400" dirty="0" smtClean="0"/>
              <a:t>	</a:t>
            </a:r>
          </a:p>
        </p:txBody>
      </p:sp>
      <p:sp>
        <p:nvSpPr>
          <p:cNvPr id="8" name="Content Placeholder 6"/>
          <p:cNvSpPr>
            <a:spLocks noGrp="1"/>
          </p:cNvSpPr>
          <p:nvPr>
            <p:ph sz="quarter" idx="4"/>
          </p:nvPr>
        </p:nvSpPr>
        <p:spPr>
          <a:xfrm>
            <a:off x="5651813" y="2611457"/>
            <a:ext cx="2711232" cy="1141412"/>
          </a:xfrm>
        </p:spPr>
        <p:txBody>
          <a:bodyPr>
            <a:noAutofit/>
          </a:bodyPr>
          <a:lstStyle/>
          <a:p>
            <a:pPr>
              <a:spcBef>
                <a:spcPts val="0"/>
              </a:spcBef>
              <a:buNone/>
            </a:pPr>
            <a:r>
              <a:rPr lang="en-US" sz="1400" b="1" dirty="0" smtClean="0"/>
              <a:t>Master of Science     </a:t>
            </a:r>
          </a:p>
          <a:p>
            <a:pPr>
              <a:spcBef>
                <a:spcPts val="0"/>
              </a:spcBef>
              <a:buNone/>
            </a:pPr>
            <a:r>
              <a:rPr lang="en-US" sz="1400" b="1" dirty="0" smtClean="0"/>
              <a:t>(Biotechnology) </a:t>
            </a:r>
          </a:p>
          <a:p>
            <a:pPr>
              <a:spcBef>
                <a:spcPts val="0"/>
              </a:spcBef>
              <a:buNone/>
            </a:pPr>
            <a:r>
              <a:rPr lang="en-US" sz="1400" b="1" dirty="0" smtClean="0"/>
              <a:t>Aug 2006-Oct 2008</a:t>
            </a:r>
          </a:p>
          <a:p>
            <a:pPr>
              <a:spcBef>
                <a:spcPts val="0"/>
              </a:spcBef>
              <a:buNone/>
            </a:pPr>
            <a:r>
              <a:rPr lang="en-US" sz="1400" dirty="0" smtClean="0"/>
              <a:t>Stephen F. Austin State University, Nacogdoches, TX</a:t>
            </a:r>
          </a:p>
          <a:p>
            <a:pPr>
              <a:spcBef>
                <a:spcPts val="0"/>
              </a:spcBef>
            </a:pPr>
            <a:endParaRPr lang="en-US" sz="1400" dirty="0" smtClean="0"/>
          </a:p>
          <a:p>
            <a:pPr>
              <a:spcBef>
                <a:spcPts val="0"/>
              </a:spcBef>
              <a:buNone/>
            </a:pPr>
            <a:r>
              <a:rPr lang="en-US" sz="1400" b="1" dirty="0" smtClean="0"/>
              <a:t>Bachelor of Technology        </a:t>
            </a:r>
          </a:p>
          <a:p>
            <a:pPr>
              <a:spcBef>
                <a:spcPts val="0"/>
              </a:spcBef>
              <a:buNone/>
            </a:pPr>
            <a:r>
              <a:rPr lang="en-US" sz="1400" b="1" dirty="0" smtClean="0"/>
              <a:t>(Industrial     Biotechnology)</a:t>
            </a:r>
          </a:p>
          <a:p>
            <a:pPr>
              <a:spcBef>
                <a:spcPts val="0"/>
              </a:spcBef>
              <a:buNone/>
            </a:pPr>
            <a:r>
              <a:rPr lang="en-US" sz="1400" b="1" dirty="0" smtClean="0"/>
              <a:t>May 2002-Jun 2006</a:t>
            </a:r>
          </a:p>
          <a:p>
            <a:pPr>
              <a:spcBef>
                <a:spcPts val="0"/>
              </a:spcBef>
              <a:buNone/>
            </a:pPr>
            <a:r>
              <a:rPr lang="en-US" sz="1400" dirty="0" smtClean="0"/>
              <a:t>Anna University, Chennai,  India</a:t>
            </a:r>
          </a:p>
          <a:p>
            <a:pPr>
              <a:spcBef>
                <a:spcPts val="0"/>
              </a:spcBef>
            </a:pPr>
            <a:r>
              <a:rPr lang="en-US" sz="1400" b="1" dirty="0" smtClean="0"/>
              <a:t>Recipient of Gold Medal </a:t>
            </a:r>
            <a:r>
              <a:rPr lang="en-US" sz="1400" dirty="0" smtClean="0"/>
              <a:t>for securing 8</a:t>
            </a:r>
            <a:r>
              <a:rPr lang="en-US" sz="1400" baseline="30000" dirty="0" smtClean="0"/>
              <a:t>th</a:t>
            </a:r>
            <a:r>
              <a:rPr lang="en-US" sz="1400" dirty="0" smtClean="0"/>
              <a:t> position among 607 candidates who graduated with Bachelor of Technology (Industrial Biotechnology) degree in Apr 2006 from Anna University, India</a:t>
            </a:r>
          </a:p>
          <a:p>
            <a:pPr>
              <a:spcBef>
                <a:spcPts val="0"/>
              </a:spcBef>
              <a:buNone/>
            </a:pPr>
            <a:r>
              <a:rPr lang="en-US" sz="1400" dirty="0" smtClean="0"/>
              <a:t>	</a:t>
            </a:r>
          </a:p>
        </p:txBody>
      </p:sp>
      <p:sp>
        <p:nvSpPr>
          <p:cNvPr id="18" name="Text Placeholder 4"/>
          <p:cNvSpPr>
            <a:spLocks noGrp="1"/>
          </p:cNvSpPr>
          <p:nvPr>
            <p:ph type="body" idx="1"/>
          </p:nvPr>
        </p:nvSpPr>
        <p:spPr>
          <a:xfrm>
            <a:off x="5651813" y="618035"/>
            <a:ext cx="2711232" cy="397965"/>
          </a:xfrm>
          <a:prstGeom prst="roundRect">
            <a:avLst>
              <a:gd name="adj" fmla="val 31162"/>
            </a:avLst>
          </a:prstGeom>
          <a:ln w="9525" cmpd="sng"/>
        </p:spPr>
        <p:txBody>
          <a:bodyPr/>
          <a:lstStyle/>
          <a:p>
            <a:r>
              <a:rPr lang="en-US" sz="1600" b="1" dirty="0" smtClean="0">
                <a:solidFill>
                  <a:srgbClr val="FFFFFF"/>
                </a:solidFill>
                <a:ea typeface="ＭＳ Ｐゴシック" charset="-128"/>
              </a:rPr>
              <a:t>Education</a:t>
            </a:r>
          </a:p>
        </p:txBody>
      </p:sp>
      <p:sp>
        <p:nvSpPr>
          <p:cNvPr id="20" name="Rectangle 19"/>
          <p:cNvSpPr/>
          <p:nvPr/>
        </p:nvSpPr>
        <p:spPr>
          <a:xfrm>
            <a:off x="469067" y="5889153"/>
            <a:ext cx="8138358" cy="738664"/>
          </a:xfrm>
          <a:prstGeom prst="rect">
            <a:avLst/>
          </a:prstGeom>
        </p:spPr>
        <p:txBody>
          <a:bodyPr wrap="square">
            <a:spAutoFit/>
          </a:bodyPr>
          <a:lstStyle/>
          <a:p>
            <a:pPr>
              <a:buFont typeface="Arial"/>
              <a:buChar char="•"/>
            </a:pPr>
            <a:endParaRPr lang="en-US" sz="1400" dirty="0">
              <a:latin typeface="+mn-lt"/>
            </a:endParaRPr>
          </a:p>
          <a:p>
            <a:pPr>
              <a:buFont typeface="Arial"/>
              <a:buChar char="•"/>
            </a:pPr>
            <a:r>
              <a:rPr lang="en-US" sz="1400" dirty="0" smtClean="0">
                <a:latin typeface="+mn-lt"/>
              </a:rPr>
              <a:t>American Association for Cancer Research (AACR)</a:t>
            </a:r>
          </a:p>
          <a:p>
            <a:pPr>
              <a:buFont typeface="Arial"/>
              <a:buChar char="•"/>
            </a:pPr>
            <a:r>
              <a:rPr lang="en-US" sz="1400" dirty="0" smtClean="0">
                <a:latin typeface="+mn-lt"/>
              </a:rPr>
              <a:t>Society for Basic Urologic Research (SBUR)</a:t>
            </a:r>
          </a:p>
        </p:txBody>
      </p:sp>
      <p:sp>
        <p:nvSpPr>
          <p:cNvPr id="21" name="Text Placeholder 4"/>
          <p:cNvSpPr>
            <a:spLocks noGrp="1"/>
          </p:cNvSpPr>
          <p:nvPr>
            <p:ph type="body" idx="1"/>
          </p:nvPr>
        </p:nvSpPr>
        <p:spPr>
          <a:xfrm>
            <a:off x="518617" y="5690170"/>
            <a:ext cx="4930576" cy="397965"/>
          </a:xfrm>
          <a:prstGeom prst="roundRect">
            <a:avLst>
              <a:gd name="adj" fmla="val 31162"/>
            </a:avLst>
          </a:prstGeom>
          <a:ln w="9525" cmpd="sng"/>
        </p:spPr>
        <p:txBody>
          <a:bodyPr/>
          <a:lstStyle/>
          <a:p>
            <a:r>
              <a:rPr lang="en-US" sz="1600" b="1" dirty="0" smtClean="0">
                <a:solidFill>
                  <a:srgbClr val="FFFFFF"/>
                </a:solidFill>
                <a:ea typeface="ＭＳ Ｐゴシック" charset="-128"/>
              </a:rPr>
              <a:t>Member Affiliations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17" y="42284"/>
            <a:ext cx="7844427" cy="61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6"/>
          <p:cNvSpPr>
            <a:spLocks noGrp="1"/>
          </p:cNvSpPr>
          <p:nvPr>
            <p:ph sz="half" idx="1"/>
          </p:nvPr>
        </p:nvSpPr>
        <p:spPr>
          <a:xfrm>
            <a:off x="380009" y="694750"/>
            <a:ext cx="8134105" cy="4310943"/>
          </a:xfrm>
          <a:solidFill>
            <a:srgbClr val="FFFFFF"/>
          </a:solidFill>
        </p:spPr>
        <p:txBody>
          <a:bodyPr/>
          <a:lstStyle/>
          <a:p>
            <a:pPr marL="354330" indent="-171450">
              <a:spcBef>
                <a:spcPts val="400"/>
              </a:spcBef>
            </a:pPr>
            <a:endParaRPr lang="en-US" sz="1400" dirty="0" smtClean="0"/>
          </a:p>
          <a:p>
            <a:pPr marL="354330" indent="-171450">
              <a:spcBef>
                <a:spcPts val="400"/>
              </a:spcBef>
            </a:pPr>
            <a:endParaRPr lang="en-US" sz="1400" dirty="0" smtClean="0"/>
          </a:p>
          <a:p>
            <a:pPr marL="354330" indent="-171450">
              <a:spcBef>
                <a:spcPts val="400"/>
              </a:spcBef>
            </a:pPr>
            <a:r>
              <a:rPr lang="en-US" sz="1400" b="1" dirty="0" err="1" smtClean="0"/>
              <a:t>Peptidomimetic</a:t>
            </a:r>
            <a:r>
              <a:rPr lang="en-US" sz="1400" b="1" dirty="0" smtClean="0"/>
              <a:t> targeting of critical androgen receptor-coregulator interactions in prostate cancer</a:t>
            </a:r>
            <a:r>
              <a:rPr lang="en-US" sz="1400" dirty="0" smtClean="0"/>
              <a:t>; Preethi Ravindranathan, Tae-Kyung Lee, Lin Yang, Margaret </a:t>
            </a:r>
            <a:r>
              <a:rPr lang="en-US" sz="1400" dirty="0" err="1" smtClean="0"/>
              <a:t>Centenera</a:t>
            </a:r>
            <a:r>
              <a:rPr lang="en-US" sz="1400" dirty="0" smtClean="0"/>
              <a:t>, Lisa Butler, Wayne Tilley, </a:t>
            </a:r>
            <a:r>
              <a:rPr lang="en-US" sz="1400" dirty="0" err="1" smtClean="0"/>
              <a:t>Jer-Tsong</a:t>
            </a:r>
            <a:r>
              <a:rPr lang="en-US" sz="1400" dirty="0" smtClean="0"/>
              <a:t> Hsieh, Jung-Mo </a:t>
            </a:r>
            <a:r>
              <a:rPr lang="en-US" sz="1400" dirty="0" err="1" smtClean="0"/>
              <a:t>Ahn</a:t>
            </a:r>
            <a:r>
              <a:rPr lang="en-US" sz="1400" dirty="0" smtClean="0"/>
              <a:t>, Ganesh Raj; </a:t>
            </a:r>
            <a:r>
              <a:rPr lang="en-US" sz="1400" b="1" dirty="0" smtClean="0"/>
              <a:t>Nature Communications</a:t>
            </a:r>
            <a:r>
              <a:rPr lang="en-US" sz="1400" dirty="0" smtClean="0"/>
              <a:t>, May 2013, 4:1923</a:t>
            </a:r>
          </a:p>
          <a:p>
            <a:pPr marL="354330" indent="-171450">
              <a:spcBef>
                <a:spcPts val="400"/>
              </a:spcBef>
            </a:pPr>
            <a:r>
              <a:rPr lang="en-US" sz="1400" b="1" dirty="0" smtClean="0"/>
              <a:t>Central role for PELP1 in non-androgenic activation of androgen receptor in prostate cancer</a:t>
            </a:r>
            <a:r>
              <a:rPr lang="en-US" sz="1400" dirty="0" smtClean="0"/>
              <a:t>; Lin Yang, Preethi Ravindranathan, </a:t>
            </a:r>
            <a:r>
              <a:rPr lang="en-US" sz="1400" dirty="0" err="1" smtClean="0"/>
              <a:t>Payal</a:t>
            </a:r>
            <a:r>
              <a:rPr lang="en-US" sz="1400" dirty="0" smtClean="0"/>
              <a:t> </a:t>
            </a:r>
            <a:r>
              <a:rPr lang="en-US" sz="1400" dirty="0" err="1" smtClean="0"/>
              <a:t>Kapoor</a:t>
            </a:r>
            <a:r>
              <a:rPr lang="en-US" sz="1400" dirty="0" smtClean="0"/>
              <a:t>, </a:t>
            </a:r>
            <a:r>
              <a:rPr lang="en-US" sz="1400" dirty="0" err="1" smtClean="0"/>
              <a:t>Meera</a:t>
            </a:r>
            <a:r>
              <a:rPr lang="en-US" sz="1400" dirty="0" smtClean="0"/>
              <a:t> Raman, Ganesh Raj; </a:t>
            </a:r>
            <a:r>
              <a:rPr lang="en-US" sz="1400" b="1" dirty="0" smtClean="0"/>
              <a:t>Molecular Endocrinology</a:t>
            </a:r>
            <a:r>
              <a:rPr lang="en-US" sz="1400" dirty="0" smtClean="0"/>
              <a:t>, April 2012, 26(4):550 –561</a:t>
            </a:r>
          </a:p>
          <a:p>
            <a:pPr marL="354330" indent="-171450">
              <a:spcBef>
                <a:spcPts val="400"/>
              </a:spcBef>
            </a:pPr>
            <a:r>
              <a:rPr lang="en-US" sz="1400" b="1" dirty="0" smtClean="0"/>
              <a:t>Dual roles of PARP-1 promote cancer growth and progression</a:t>
            </a:r>
            <a:r>
              <a:rPr lang="en-US" sz="1400" dirty="0" smtClean="0"/>
              <a:t>; Matthew </a:t>
            </a:r>
            <a:r>
              <a:rPr lang="en-US" sz="1400" dirty="0" err="1" smtClean="0"/>
              <a:t>Shiewer</a:t>
            </a:r>
            <a:r>
              <a:rPr lang="en-US" sz="1400" dirty="0" smtClean="0"/>
              <a:t>, Jonathan Goodwin, </a:t>
            </a:r>
            <a:r>
              <a:rPr lang="en-US" sz="1400" dirty="0" err="1" smtClean="0"/>
              <a:t>Sumin</a:t>
            </a:r>
            <a:r>
              <a:rPr lang="en-US" sz="1400" dirty="0" smtClean="0"/>
              <a:t> Han, Chad Brenner, Michael </a:t>
            </a:r>
            <a:r>
              <a:rPr lang="en-US" sz="1400" dirty="0" err="1" smtClean="0"/>
              <a:t>Augello</a:t>
            </a:r>
            <a:r>
              <a:rPr lang="en-US" sz="1400" dirty="0" smtClean="0"/>
              <a:t>, Jeffry Dean, </a:t>
            </a:r>
            <a:r>
              <a:rPr lang="en-US" sz="1400" dirty="0" err="1" smtClean="0"/>
              <a:t>Fengzhi</a:t>
            </a:r>
            <a:r>
              <a:rPr lang="en-US" sz="1400" dirty="0" smtClean="0"/>
              <a:t> Liu, Jamie Planck, </a:t>
            </a:r>
            <a:r>
              <a:rPr lang="en-US" sz="1400" dirty="0" err="1" smtClean="0"/>
              <a:t>Preethi</a:t>
            </a:r>
            <a:r>
              <a:rPr lang="en-US" sz="1400" dirty="0" smtClean="0"/>
              <a:t> </a:t>
            </a:r>
            <a:r>
              <a:rPr lang="en-US" sz="1400" dirty="0" err="1" smtClean="0"/>
              <a:t>Ravindranathan</a:t>
            </a:r>
            <a:r>
              <a:rPr lang="en-US" sz="1400" dirty="0" smtClean="0"/>
              <a:t>, Arul </a:t>
            </a:r>
            <a:r>
              <a:rPr lang="en-US" sz="1400" dirty="0" err="1" smtClean="0"/>
              <a:t>Chinnaiyan</a:t>
            </a:r>
            <a:r>
              <a:rPr lang="en-US" sz="1400" dirty="0" smtClean="0"/>
              <a:t>, Peter McCue, Leonard </a:t>
            </a:r>
            <a:r>
              <a:rPr lang="en-US" sz="1400" dirty="0" err="1" smtClean="0"/>
              <a:t>Gomella</a:t>
            </a:r>
            <a:r>
              <a:rPr lang="en-US" sz="1400" dirty="0" smtClean="0"/>
              <a:t>, Ganesh Raj, Adam Dicker, Jonathan Brody, John Pascal, Margaret </a:t>
            </a:r>
            <a:r>
              <a:rPr lang="en-US" sz="1400" dirty="0" err="1" smtClean="0"/>
              <a:t>Centenera</a:t>
            </a:r>
            <a:r>
              <a:rPr lang="en-US" sz="1400" dirty="0" smtClean="0"/>
              <a:t>, Lisa Butler, Wayne Tilley, Felix </a:t>
            </a:r>
            <a:r>
              <a:rPr lang="en-US" sz="1400" dirty="0" err="1" smtClean="0"/>
              <a:t>Feng</a:t>
            </a:r>
            <a:r>
              <a:rPr lang="en-US" sz="1400" dirty="0" smtClean="0"/>
              <a:t>, Karen Knudsen; </a:t>
            </a:r>
            <a:r>
              <a:rPr lang="en-US" sz="1400" b="1" dirty="0" smtClean="0"/>
              <a:t>Cancer Discovery</a:t>
            </a:r>
            <a:r>
              <a:rPr lang="en-US" sz="1400" dirty="0" smtClean="0"/>
              <a:t>, December 2012, 2(12):1134-49</a:t>
            </a:r>
          </a:p>
          <a:p>
            <a:pPr marL="354330" indent="-171450">
              <a:spcBef>
                <a:spcPts val="400"/>
              </a:spcBef>
            </a:pPr>
            <a:r>
              <a:rPr lang="en-US" sz="1400" b="1" dirty="0" smtClean="0"/>
              <a:t>Progesterone receptor-B enhances estrogen responsiveness of breast cancer cells via scaffolding PELP1- and estrogen receptor-containing transcription complex</a:t>
            </a:r>
            <a:r>
              <a:rPr lang="en-US" sz="1400" dirty="0" smtClean="0"/>
              <a:t>; Andrea Daniel, Angela </a:t>
            </a:r>
            <a:r>
              <a:rPr lang="en-US" sz="1400" dirty="0" err="1" smtClean="0"/>
              <a:t>Gaviglio</a:t>
            </a:r>
            <a:r>
              <a:rPr lang="en-US" sz="1400" dirty="0" smtClean="0"/>
              <a:t>, Todd Knutson, Julie Ostrander, Preethi Ravindranathan, Yan </a:t>
            </a:r>
            <a:r>
              <a:rPr lang="en-US" sz="1400" dirty="0" err="1" smtClean="0"/>
              <a:t>Peng</a:t>
            </a:r>
            <a:r>
              <a:rPr lang="en-US" sz="1400" dirty="0" smtClean="0"/>
              <a:t>, Ganesh Raj, Douglas Yee, Carol Lange; </a:t>
            </a:r>
            <a:r>
              <a:rPr lang="en-US" sz="1400" b="1" dirty="0" smtClean="0"/>
              <a:t>Oncogene</a:t>
            </a:r>
            <a:r>
              <a:rPr lang="en-US" sz="1400" dirty="0" smtClean="0"/>
              <a:t> , advance online publication January 2014, DOI: 10.1038</a:t>
            </a:r>
          </a:p>
          <a:p>
            <a:pPr marL="354330" indent="-171450">
              <a:spcBef>
                <a:spcPts val="400"/>
              </a:spcBef>
            </a:pPr>
            <a:r>
              <a:rPr lang="en-US" sz="1400" b="1" dirty="0" smtClean="0"/>
              <a:t>Ablation of the oncogenic transcription factor ERG by </a:t>
            </a:r>
            <a:r>
              <a:rPr lang="en-US" sz="1400" b="1" dirty="0" err="1" smtClean="0"/>
              <a:t>Deubiquitinase</a:t>
            </a:r>
            <a:r>
              <a:rPr lang="en-US" sz="1400" b="1" dirty="0" smtClean="0"/>
              <a:t> inhibition in prostate cancer</a:t>
            </a:r>
            <a:r>
              <a:rPr lang="en-US" sz="1400" dirty="0" smtClean="0"/>
              <a:t>; Shan Wang, Rahul </a:t>
            </a:r>
            <a:r>
              <a:rPr lang="en-US" sz="1400" dirty="0" err="1" smtClean="0"/>
              <a:t>Kollipara</a:t>
            </a:r>
            <a:r>
              <a:rPr lang="en-US" sz="1400" dirty="0" smtClean="0"/>
              <a:t>, Nishi </a:t>
            </a:r>
            <a:r>
              <a:rPr lang="en-US" sz="1400" dirty="0" err="1" smtClean="0"/>
              <a:t>Srivastava</a:t>
            </a:r>
            <a:r>
              <a:rPr lang="en-US" sz="1400" dirty="0" smtClean="0"/>
              <a:t>, </a:t>
            </a:r>
            <a:r>
              <a:rPr lang="en-US" sz="1400" dirty="0" err="1" smtClean="0"/>
              <a:t>Rui</a:t>
            </a:r>
            <a:r>
              <a:rPr lang="en-US" sz="1400" dirty="0" smtClean="0"/>
              <a:t> Li, Preethi Ravindranathan, Elizabeth Hernandez, Eva Freeman, Caroline Humphries, </a:t>
            </a:r>
            <a:r>
              <a:rPr lang="en-US" sz="1400" dirty="0" err="1" smtClean="0"/>
              <a:t>Payal</a:t>
            </a:r>
            <a:r>
              <a:rPr lang="en-US" sz="1400" dirty="0" smtClean="0"/>
              <a:t> </a:t>
            </a:r>
            <a:r>
              <a:rPr lang="en-US" sz="1400" dirty="0" err="1" smtClean="0"/>
              <a:t>Kapur</a:t>
            </a:r>
            <a:r>
              <a:rPr lang="en-US" sz="1400" dirty="0" smtClean="0"/>
              <a:t>, </a:t>
            </a:r>
            <a:r>
              <a:rPr lang="en-US" sz="1400" dirty="0" err="1" smtClean="0"/>
              <a:t>Yair</a:t>
            </a:r>
            <a:r>
              <a:rPr lang="en-US" sz="1400" dirty="0" smtClean="0"/>
              <a:t> </a:t>
            </a:r>
            <a:r>
              <a:rPr lang="en-US" sz="1400" dirty="0" err="1" smtClean="0"/>
              <a:t>Lotan</a:t>
            </a:r>
            <a:r>
              <a:rPr lang="en-US" sz="1400" dirty="0" smtClean="0"/>
              <a:t>, </a:t>
            </a:r>
            <a:r>
              <a:rPr lang="en-US" sz="1400" dirty="0" err="1" smtClean="0"/>
              <a:t>Ladan</a:t>
            </a:r>
            <a:r>
              <a:rPr lang="en-US" sz="1400" dirty="0" smtClean="0"/>
              <a:t> </a:t>
            </a:r>
            <a:r>
              <a:rPr lang="en-US" sz="1400" dirty="0" err="1" smtClean="0"/>
              <a:t>Fazli</a:t>
            </a:r>
            <a:r>
              <a:rPr lang="en-US" sz="1400" dirty="0" smtClean="0"/>
              <a:t>, Martin </a:t>
            </a:r>
            <a:r>
              <a:rPr lang="en-US" sz="1400" dirty="0" err="1" smtClean="0"/>
              <a:t>Gleave</a:t>
            </a:r>
            <a:r>
              <a:rPr lang="en-US" sz="1400" dirty="0" smtClean="0"/>
              <a:t>, Stephen </a:t>
            </a:r>
            <a:r>
              <a:rPr lang="en-US" sz="1400" dirty="0" err="1" smtClean="0"/>
              <a:t>Plymate</a:t>
            </a:r>
            <a:r>
              <a:rPr lang="en-US" sz="1400" dirty="0" smtClean="0"/>
              <a:t>, Ganesh Raj, </a:t>
            </a:r>
            <a:r>
              <a:rPr lang="en-US" sz="1400" dirty="0" err="1" smtClean="0"/>
              <a:t>Jer-Tsong</a:t>
            </a:r>
            <a:r>
              <a:rPr lang="en-US" sz="1400" dirty="0" smtClean="0"/>
              <a:t> Hsieh, Ralf Kittler; </a:t>
            </a:r>
            <a:r>
              <a:rPr lang="en-US" sz="1400" b="1" dirty="0" smtClean="0"/>
              <a:t>PNAS</a:t>
            </a:r>
            <a:r>
              <a:rPr lang="en-US" sz="1400" dirty="0" smtClean="0"/>
              <a:t>, March 2014, 111(11):4251-6</a:t>
            </a:r>
          </a:p>
          <a:p>
            <a:pPr marL="354330" indent="-171450">
              <a:spcBef>
                <a:spcPts val="400"/>
              </a:spcBef>
            </a:pPr>
            <a:r>
              <a:rPr lang="en-US" sz="1400" b="1" dirty="0" smtClean="0"/>
              <a:t>The social network of PELP1 and its implications in breast and prostate cancer (a review)</a:t>
            </a:r>
            <a:r>
              <a:rPr lang="en-US" sz="1400" dirty="0" smtClean="0"/>
              <a:t>; Vijay Gonugunta, Lu Miao, </a:t>
            </a:r>
            <a:r>
              <a:rPr lang="en-US" sz="1400" dirty="0" err="1" smtClean="0"/>
              <a:t>Sareddy</a:t>
            </a:r>
            <a:r>
              <a:rPr lang="en-US" sz="1400" dirty="0" smtClean="0"/>
              <a:t> Reddy, Preethi Ravindranathan, </a:t>
            </a:r>
            <a:r>
              <a:rPr lang="en-US" sz="1400" dirty="0" err="1" smtClean="0"/>
              <a:t>Ratna</a:t>
            </a:r>
            <a:r>
              <a:rPr lang="en-US" sz="1400" dirty="0" smtClean="0"/>
              <a:t> </a:t>
            </a:r>
            <a:r>
              <a:rPr lang="en-US" sz="1400" dirty="0" err="1" smtClean="0"/>
              <a:t>Vadlamudi</a:t>
            </a:r>
            <a:r>
              <a:rPr lang="en-US" sz="1400" dirty="0" smtClean="0"/>
              <a:t>, Ganesh Raj; </a:t>
            </a:r>
            <a:r>
              <a:rPr lang="en-US" sz="1400" b="1" dirty="0" smtClean="0"/>
              <a:t>Endocrine Related Cancer, </a:t>
            </a:r>
            <a:r>
              <a:rPr lang="en-US" sz="1400" dirty="0" smtClean="0"/>
              <a:t>May 2014, 21(4):T79-T86</a:t>
            </a:r>
          </a:p>
        </p:txBody>
      </p:sp>
      <p:sp>
        <p:nvSpPr>
          <p:cNvPr id="22533" name="Text Placeholder 6"/>
          <p:cNvSpPr>
            <a:spLocks/>
          </p:cNvSpPr>
          <p:nvPr/>
        </p:nvSpPr>
        <p:spPr bwMode="auto">
          <a:xfrm rot="5400000">
            <a:off x="5815011" y="3279777"/>
            <a:ext cx="6099175" cy="482600"/>
          </a:xfrm>
          <a:prstGeom prst="roundRect">
            <a:avLst>
              <a:gd name="adj" fmla="val 34060"/>
            </a:avLst>
          </a:prstGeom>
          <a:solidFill>
            <a:schemeClr val="accent1"/>
          </a:solidFill>
          <a:ln w="38100" cmpd="thickThin">
            <a:noFill/>
            <a:round/>
            <a:headEnd/>
            <a:tailEnd/>
          </a:ln>
        </p:spPr>
        <p:txBody>
          <a:bodyPr anchor="ctr"/>
          <a:lstStyle/>
          <a:p>
            <a:pPr algn="ctr" defTabSz="914400">
              <a:buClr>
                <a:schemeClr val="accent1"/>
              </a:buClr>
              <a:buSzPct val="130000"/>
              <a:buFont typeface="Wingdings" pitchFamily="2" charset="2"/>
              <a:buNone/>
            </a:pPr>
            <a:r>
              <a:rPr lang="en-US" sz="2800" b="1" dirty="0">
                <a:solidFill>
                  <a:srgbClr val="FFFFFF"/>
                </a:solidFill>
                <a:latin typeface="News Gothic MT" charset="0"/>
              </a:rPr>
              <a:t>JOURNAL </a:t>
            </a:r>
            <a:r>
              <a:rPr lang="en-US" sz="2800" b="1" dirty="0" smtClean="0">
                <a:solidFill>
                  <a:srgbClr val="FFFFFF"/>
                </a:solidFill>
                <a:latin typeface="News Gothic MT" charset="0"/>
              </a:rPr>
              <a:t>ARTICLES</a:t>
            </a:r>
            <a:endParaRPr lang="en-US" sz="2800" b="1" dirty="0">
              <a:solidFill>
                <a:srgbClr val="FFFFFF"/>
              </a:solidFill>
              <a:latin typeface="News Gothic MT" charset="0"/>
            </a:endParaRPr>
          </a:p>
        </p:txBody>
      </p:sp>
      <p:sp>
        <p:nvSpPr>
          <p:cNvPr id="9" name="Text Placeholder 6"/>
          <p:cNvSpPr>
            <a:spLocks/>
          </p:cNvSpPr>
          <p:nvPr/>
        </p:nvSpPr>
        <p:spPr bwMode="auto">
          <a:xfrm>
            <a:off x="723330" y="694750"/>
            <a:ext cx="3029803" cy="391428"/>
          </a:xfrm>
          <a:prstGeom prst="roundRect">
            <a:avLst>
              <a:gd name="adj" fmla="val 34060"/>
            </a:avLst>
          </a:prstGeom>
          <a:solidFill>
            <a:schemeClr val="accent1"/>
          </a:solidFill>
          <a:ln w="38100" cmpd="thickThin">
            <a:noFill/>
            <a:round/>
            <a:headEnd/>
            <a:tailEnd/>
          </a:ln>
        </p:spPr>
        <p:txBody>
          <a:bodyPr anchor="ctr"/>
          <a:lstStyle/>
          <a:p>
            <a:pPr algn="ctr" defTabSz="914400">
              <a:buClr>
                <a:schemeClr val="accent1"/>
              </a:buClr>
              <a:buSzPct val="130000"/>
              <a:buFont typeface="Wingdings" pitchFamily="2" charset="2"/>
              <a:buNone/>
            </a:pPr>
            <a:r>
              <a:rPr lang="en-US" sz="1600" b="1" dirty="0" smtClean="0">
                <a:solidFill>
                  <a:srgbClr val="FFFFFF"/>
                </a:solidFill>
                <a:latin typeface="News Gothic MT" charset="0"/>
              </a:rPr>
              <a:t>Key publications</a:t>
            </a:r>
            <a:endParaRPr lang="en-US" sz="1600" b="1" dirty="0">
              <a:solidFill>
                <a:srgbClr val="FFFFFF"/>
              </a:solidFill>
              <a:latin typeface="News Gothic MT"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707" y="1738"/>
            <a:ext cx="5584276" cy="69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836802" y="935669"/>
            <a:ext cx="7642534" cy="627321"/>
          </a:xfrm>
        </p:spPr>
        <p:txBody>
          <a:bodyPr/>
          <a:lstStyle/>
          <a:p>
            <a:pPr eaLnBrk="1" hangingPunct="1"/>
            <a:r>
              <a:rPr lang="en-US" sz="2000" b="1" dirty="0" smtClean="0">
                <a:solidFill>
                  <a:srgbClr val="000000"/>
                </a:solidFill>
                <a:ea typeface="ＭＳ Ｐゴシック" charset="-128"/>
              </a:rPr>
              <a:t>Research referred by researchers from all over the world*</a:t>
            </a:r>
          </a:p>
        </p:txBody>
      </p:sp>
      <p:sp>
        <p:nvSpPr>
          <p:cNvPr id="24578" name="Text Placeholder 6"/>
          <p:cNvSpPr>
            <a:spLocks/>
          </p:cNvSpPr>
          <p:nvPr/>
        </p:nvSpPr>
        <p:spPr bwMode="auto">
          <a:xfrm rot="5400000">
            <a:off x="5953919" y="3277394"/>
            <a:ext cx="5821362" cy="482600"/>
          </a:xfrm>
          <a:prstGeom prst="roundRect">
            <a:avLst>
              <a:gd name="adj" fmla="val 34060"/>
            </a:avLst>
          </a:prstGeom>
          <a:solidFill>
            <a:schemeClr val="accent1"/>
          </a:solidFill>
          <a:ln w="38100" cmpd="thickThin">
            <a:noFill/>
            <a:round/>
            <a:headEnd/>
            <a:tailEnd/>
          </a:ln>
        </p:spPr>
        <p:txBody>
          <a:bodyPr anchor="ctr"/>
          <a:lstStyle/>
          <a:p>
            <a:pPr algn="ctr" defTabSz="914400">
              <a:buClr>
                <a:schemeClr val="accent1"/>
              </a:buClr>
              <a:buSzPct val="130000"/>
              <a:buFont typeface="Wingdings" pitchFamily="2" charset="2"/>
              <a:buNone/>
            </a:pPr>
            <a:r>
              <a:rPr lang="en-US" sz="2800" b="1" dirty="0" smtClean="0">
                <a:solidFill>
                  <a:srgbClr val="FFFFFF"/>
                </a:solidFill>
                <a:latin typeface="News Gothic MT" charset="0"/>
              </a:rPr>
              <a:t>WORLDWIDE IMPACT</a:t>
            </a:r>
            <a:endParaRPr lang="en-US" sz="2800" b="1" dirty="0">
              <a:solidFill>
                <a:srgbClr val="FFFFFF"/>
              </a:solidFill>
              <a:latin typeface="News Gothic MT" charset="0"/>
            </a:endParaRPr>
          </a:p>
        </p:txBody>
      </p:sp>
      <p:sp>
        <p:nvSpPr>
          <p:cNvPr id="2" name="TextBox 1"/>
          <p:cNvSpPr txBox="1"/>
          <p:nvPr/>
        </p:nvSpPr>
        <p:spPr>
          <a:xfrm>
            <a:off x="0" y="6568385"/>
            <a:ext cx="3515258" cy="276999"/>
          </a:xfrm>
          <a:prstGeom prst="rect">
            <a:avLst/>
          </a:prstGeom>
          <a:noFill/>
        </p:spPr>
        <p:txBody>
          <a:bodyPr wrap="none" rtlCol="0">
            <a:spAutoFit/>
          </a:bodyPr>
          <a:lstStyle/>
          <a:p>
            <a:r>
              <a:rPr lang="en-US" sz="1200" dirty="0" smtClean="0"/>
              <a:t>*Based on country of citing of corresponding author</a:t>
            </a:r>
            <a:endParaRPr lang="en-US"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394" y="1664391"/>
            <a:ext cx="5728600" cy="490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37" y="125974"/>
            <a:ext cx="7768515" cy="96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3" name="Text Placeholder 6"/>
          <p:cNvSpPr>
            <a:spLocks/>
          </p:cNvSpPr>
          <p:nvPr/>
        </p:nvSpPr>
        <p:spPr bwMode="auto">
          <a:xfrm rot="5400000">
            <a:off x="5815012" y="3279776"/>
            <a:ext cx="6099175" cy="482600"/>
          </a:xfrm>
          <a:prstGeom prst="roundRect">
            <a:avLst>
              <a:gd name="adj" fmla="val 34060"/>
            </a:avLst>
          </a:prstGeom>
          <a:solidFill>
            <a:schemeClr val="accent1"/>
          </a:solidFill>
          <a:ln w="38100" cmpd="thickThin">
            <a:noFill/>
            <a:round/>
            <a:headEnd/>
            <a:tailEnd/>
          </a:ln>
        </p:spPr>
        <p:txBody>
          <a:bodyPr anchor="ctr"/>
          <a:lstStyle/>
          <a:p>
            <a:pPr algn="ctr" defTabSz="914400">
              <a:buClr>
                <a:schemeClr val="accent1"/>
              </a:buClr>
              <a:buSzPct val="130000"/>
              <a:buFont typeface="Wingdings" pitchFamily="2" charset="2"/>
              <a:buNone/>
            </a:pPr>
            <a:r>
              <a:rPr lang="en-US" sz="2800" b="1" dirty="0" smtClean="0">
                <a:solidFill>
                  <a:srgbClr val="FFFFFF"/>
                </a:solidFill>
                <a:latin typeface="News Gothic MT" charset="0"/>
              </a:rPr>
              <a:t>MEDIA ATTENTION</a:t>
            </a:r>
            <a:endParaRPr lang="en-US" sz="2800" b="1" dirty="0">
              <a:solidFill>
                <a:srgbClr val="FFFFFF"/>
              </a:solidFill>
              <a:latin typeface="News Gothic MT" charset="0"/>
            </a:endParaRPr>
          </a:p>
        </p:txBody>
      </p:sp>
      <p:pic>
        <p:nvPicPr>
          <p:cNvPr id="34829" name="Picture 13"/>
          <p:cNvPicPr>
            <a:picLocks noChangeAspect="1" noChangeArrowheads="1"/>
          </p:cNvPicPr>
          <p:nvPr/>
        </p:nvPicPr>
        <p:blipFill>
          <a:blip r:embed="rId2"/>
          <a:srcRect/>
          <a:stretch>
            <a:fillRect/>
          </a:stretch>
        </p:blipFill>
        <p:spPr bwMode="auto">
          <a:xfrm>
            <a:off x="5739617" y="1078985"/>
            <a:ext cx="1182417" cy="436266"/>
          </a:xfrm>
          <a:prstGeom prst="rect">
            <a:avLst/>
          </a:prstGeom>
          <a:noFill/>
          <a:ln w="9525">
            <a:noFill/>
            <a:miter lim="800000"/>
            <a:headEnd/>
            <a:tailEnd/>
          </a:ln>
          <a:effectLst/>
        </p:spPr>
      </p:pic>
      <p:sp>
        <p:nvSpPr>
          <p:cNvPr id="43" name="Rectangle 42"/>
          <p:cNvSpPr/>
          <p:nvPr/>
        </p:nvSpPr>
        <p:spPr>
          <a:xfrm>
            <a:off x="109184" y="1207474"/>
            <a:ext cx="2454518" cy="307777"/>
          </a:xfrm>
          <a:prstGeom prst="rect">
            <a:avLst/>
          </a:prstGeom>
        </p:spPr>
        <p:txBody>
          <a:bodyPr wrap="none">
            <a:spAutoFit/>
          </a:bodyPr>
          <a:lstStyle/>
          <a:p>
            <a:r>
              <a:rPr lang="en-US" sz="1400" dirty="0">
                <a:latin typeface="+mn-lt"/>
              </a:rPr>
              <a:t>Picked up by 6 news outlets:</a:t>
            </a:r>
          </a:p>
        </p:txBody>
      </p:sp>
      <p:sp>
        <p:nvSpPr>
          <p:cNvPr id="44" name="Title 1"/>
          <p:cNvSpPr>
            <a:spLocks noGrp="1"/>
          </p:cNvSpPr>
          <p:nvPr>
            <p:ph type="title"/>
          </p:nvPr>
        </p:nvSpPr>
        <p:spPr>
          <a:xfrm>
            <a:off x="274054" y="799484"/>
            <a:ext cx="7519915" cy="282025"/>
          </a:xfrm>
          <a:solidFill>
            <a:schemeClr val="bg1"/>
          </a:solidFill>
        </p:spPr>
        <p:txBody>
          <a:bodyPr/>
          <a:lstStyle/>
          <a:p>
            <a:pPr eaLnBrk="1" hangingPunct="1"/>
            <a:r>
              <a:rPr lang="en-US" sz="2400" b="1" dirty="0" smtClean="0">
                <a:solidFill>
                  <a:srgbClr val="000000"/>
                </a:solidFill>
                <a:latin typeface="Calibri" pitchFamily="34" charset="0"/>
                <a:ea typeface="ＭＳ Ｐゴシック" charset="-128"/>
              </a:rPr>
              <a:t>    Mainstream-media coverage of research work</a:t>
            </a:r>
          </a:p>
        </p:txBody>
      </p:sp>
      <p:grpSp>
        <p:nvGrpSpPr>
          <p:cNvPr id="2" name="Group 1"/>
          <p:cNvGrpSpPr/>
          <p:nvPr/>
        </p:nvGrpSpPr>
        <p:grpSpPr>
          <a:xfrm>
            <a:off x="4034012" y="1950132"/>
            <a:ext cx="4019542" cy="4930080"/>
            <a:chOff x="183385" y="1564409"/>
            <a:chExt cx="5391150" cy="6907515"/>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85" y="1564409"/>
              <a:ext cx="53911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85" y="5352815"/>
              <a:ext cx="53530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412" y="6652649"/>
              <a:ext cx="53244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430305" y="1564409"/>
            <a:ext cx="3521065" cy="4918205"/>
            <a:chOff x="-1548684" y="0"/>
            <a:chExt cx="5424099" cy="7762875"/>
          </a:xfrm>
        </p:grpSpPr>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8684" y="0"/>
              <a:ext cx="5314951"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6685" y="6162675"/>
              <a:ext cx="53721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TextBox 37"/>
          <p:cNvSpPr txBox="1"/>
          <p:nvPr/>
        </p:nvSpPr>
        <p:spPr>
          <a:xfrm>
            <a:off x="8421424" y="0"/>
            <a:ext cx="716863" cy="369332"/>
          </a:xfrm>
          <a:prstGeom prst="rect">
            <a:avLst/>
          </a:prstGeom>
          <a:noFill/>
        </p:spPr>
        <p:txBody>
          <a:bodyPr wrap="none" rtlCol="0">
            <a:spAutoFit/>
          </a:bodyPr>
          <a:lstStyle/>
          <a:p>
            <a:r>
              <a:rPr lang="en-US" dirty="0" smtClean="0"/>
              <a:t>1 of 3</a:t>
            </a:r>
            <a:endParaRPr lang="en-US" dirty="0"/>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093" y="12117"/>
            <a:ext cx="7398462" cy="73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3" name="Text Placeholder 6"/>
          <p:cNvSpPr>
            <a:spLocks/>
          </p:cNvSpPr>
          <p:nvPr/>
        </p:nvSpPr>
        <p:spPr bwMode="auto">
          <a:xfrm rot="5400000">
            <a:off x="5815012" y="3279776"/>
            <a:ext cx="6099175" cy="482600"/>
          </a:xfrm>
          <a:prstGeom prst="roundRect">
            <a:avLst>
              <a:gd name="adj" fmla="val 34060"/>
            </a:avLst>
          </a:prstGeom>
          <a:solidFill>
            <a:schemeClr val="accent1"/>
          </a:solidFill>
          <a:ln w="38100" cmpd="thickThin">
            <a:noFill/>
            <a:round/>
            <a:headEnd/>
            <a:tailEnd/>
          </a:ln>
        </p:spPr>
        <p:txBody>
          <a:bodyPr anchor="ctr"/>
          <a:lstStyle/>
          <a:p>
            <a:pPr algn="ctr" defTabSz="914400">
              <a:buClr>
                <a:schemeClr val="accent1"/>
              </a:buClr>
              <a:buSzPct val="130000"/>
              <a:buFont typeface="Wingdings" pitchFamily="2" charset="2"/>
              <a:buNone/>
            </a:pPr>
            <a:r>
              <a:rPr lang="en-US" sz="2800" b="1" dirty="0" smtClean="0">
                <a:solidFill>
                  <a:srgbClr val="FFFFFF"/>
                </a:solidFill>
                <a:latin typeface="News Gothic MT" charset="0"/>
              </a:rPr>
              <a:t>MEDIA ATTENTION</a:t>
            </a:r>
            <a:endParaRPr lang="en-US" sz="2800" b="1" dirty="0">
              <a:solidFill>
                <a:srgbClr val="FFFFFF"/>
              </a:solidFill>
              <a:latin typeface="News Gothic MT" charset="0"/>
            </a:endParaRPr>
          </a:p>
        </p:txBody>
      </p:sp>
      <p:grpSp>
        <p:nvGrpSpPr>
          <p:cNvPr id="26" name="Group 25"/>
          <p:cNvGrpSpPr/>
          <p:nvPr/>
        </p:nvGrpSpPr>
        <p:grpSpPr>
          <a:xfrm>
            <a:off x="692148" y="1787857"/>
            <a:ext cx="2706145" cy="4938532"/>
            <a:chOff x="484762" y="1111086"/>
            <a:chExt cx="3062182" cy="5458608"/>
          </a:xfrm>
        </p:grpSpPr>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62" y="1111086"/>
              <a:ext cx="3038434" cy="458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12" y="5697401"/>
              <a:ext cx="3038432" cy="87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5"/>
          <p:cNvPicPr>
            <a:picLocks noChangeAspect="1" noChangeArrowheads="1"/>
          </p:cNvPicPr>
          <p:nvPr/>
        </p:nvPicPr>
        <p:blipFill>
          <a:blip r:embed="rId4"/>
          <a:srcRect/>
          <a:stretch>
            <a:fillRect/>
          </a:stretch>
        </p:blipFill>
        <p:spPr bwMode="auto">
          <a:xfrm>
            <a:off x="883217" y="1279779"/>
            <a:ext cx="962373" cy="470996"/>
          </a:xfrm>
          <a:prstGeom prst="rect">
            <a:avLst/>
          </a:prstGeom>
          <a:noFill/>
          <a:ln w="9525">
            <a:noFill/>
            <a:miter lim="800000"/>
            <a:headEnd/>
            <a:tailEnd/>
          </a:ln>
          <a:effectLst/>
        </p:spPr>
      </p:pic>
      <p:pic>
        <p:nvPicPr>
          <p:cNvPr id="17" name="Picture 9"/>
          <p:cNvPicPr>
            <a:picLocks noChangeAspect="1" noChangeArrowheads="1"/>
          </p:cNvPicPr>
          <p:nvPr/>
        </p:nvPicPr>
        <p:blipFill>
          <a:blip r:embed="rId5"/>
          <a:srcRect/>
          <a:stretch>
            <a:fillRect/>
          </a:stretch>
        </p:blipFill>
        <p:spPr bwMode="auto">
          <a:xfrm>
            <a:off x="5568496" y="1385282"/>
            <a:ext cx="882340" cy="304230"/>
          </a:xfrm>
          <a:prstGeom prst="rect">
            <a:avLst/>
          </a:prstGeom>
          <a:noFill/>
          <a:ln w="9525">
            <a:noFill/>
            <a:miter lim="800000"/>
            <a:headEnd/>
            <a:tailEnd/>
          </a:ln>
          <a:effectLst/>
        </p:spPr>
      </p:pic>
      <p:pic>
        <p:nvPicPr>
          <p:cNvPr id="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5774" y="1757565"/>
            <a:ext cx="3317790" cy="496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p:cNvSpPr>
            <a:spLocks noGrp="1"/>
          </p:cNvSpPr>
          <p:nvPr>
            <p:ph type="title"/>
          </p:nvPr>
        </p:nvSpPr>
        <p:spPr>
          <a:xfrm>
            <a:off x="750627" y="983313"/>
            <a:ext cx="6782937" cy="401969"/>
          </a:xfrm>
          <a:solidFill>
            <a:schemeClr val="bg1"/>
          </a:solidFill>
        </p:spPr>
        <p:txBody>
          <a:bodyPr/>
          <a:lstStyle/>
          <a:p>
            <a:pPr eaLnBrk="1" hangingPunct="1"/>
            <a:r>
              <a:rPr lang="en-US" sz="2400" b="1" dirty="0" smtClean="0">
                <a:solidFill>
                  <a:srgbClr val="000000"/>
                </a:solidFill>
                <a:latin typeface="Calibri" pitchFamily="34" charset="0"/>
                <a:ea typeface="ＭＳ Ｐゴシック" charset="-128"/>
              </a:rPr>
              <a:t>   C. Mainstream-media coverage of research work</a:t>
            </a:r>
          </a:p>
        </p:txBody>
      </p:sp>
      <p:sp>
        <p:nvSpPr>
          <p:cNvPr id="21" name="TextBox 20"/>
          <p:cNvSpPr txBox="1"/>
          <p:nvPr/>
        </p:nvSpPr>
        <p:spPr>
          <a:xfrm>
            <a:off x="8421424" y="0"/>
            <a:ext cx="716863" cy="369332"/>
          </a:xfrm>
          <a:prstGeom prst="rect">
            <a:avLst/>
          </a:prstGeom>
          <a:noFill/>
        </p:spPr>
        <p:txBody>
          <a:bodyPr wrap="none" rtlCol="0">
            <a:spAutoFit/>
          </a:bodyPr>
          <a:lstStyle/>
          <a:p>
            <a:r>
              <a:rPr lang="en-US" dirty="0"/>
              <a:t>2</a:t>
            </a:r>
            <a:r>
              <a:rPr lang="en-US" dirty="0" smtClean="0"/>
              <a:t> of 3</a:t>
            </a:r>
            <a:endParaRPr lang="en-US" dirty="0"/>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148" y="52206"/>
            <a:ext cx="6757120" cy="8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080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6078" y="2042523"/>
            <a:ext cx="3703320" cy="4525963"/>
          </a:xfrm>
        </p:spPr>
        <p:txBody>
          <a:bodyPr/>
          <a:lstStyle/>
          <a:p>
            <a:endParaRPr lang="en-US" dirty="0"/>
          </a:p>
        </p:txBody>
      </p:sp>
      <p:pic>
        <p:nvPicPr>
          <p:cNvPr id="11" name="Picture 7"/>
          <p:cNvPicPr>
            <a:picLocks noChangeAspect="1" noChangeArrowheads="1"/>
          </p:cNvPicPr>
          <p:nvPr/>
        </p:nvPicPr>
        <p:blipFill>
          <a:blip r:embed="rId2"/>
          <a:srcRect/>
          <a:stretch>
            <a:fillRect/>
          </a:stretch>
        </p:blipFill>
        <p:spPr bwMode="auto">
          <a:xfrm>
            <a:off x="586923" y="1065641"/>
            <a:ext cx="1459581" cy="455638"/>
          </a:xfrm>
          <a:prstGeom prst="rect">
            <a:avLst/>
          </a:prstGeom>
          <a:noFill/>
          <a:ln w="9525">
            <a:noFill/>
            <a:miter lim="800000"/>
            <a:headEnd/>
            <a:tailEnd/>
          </a:ln>
          <a:effectLst/>
        </p:spPr>
      </p:pic>
      <p:pic>
        <p:nvPicPr>
          <p:cNvPr id="18" name="Picture 14"/>
          <p:cNvPicPr>
            <a:picLocks noChangeAspect="1" noChangeArrowheads="1"/>
          </p:cNvPicPr>
          <p:nvPr/>
        </p:nvPicPr>
        <p:blipFill>
          <a:blip r:embed="rId3"/>
          <a:srcRect/>
          <a:stretch>
            <a:fillRect/>
          </a:stretch>
        </p:blipFill>
        <p:spPr bwMode="auto">
          <a:xfrm>
            <a:off x="4993958" y="1521279"/>
            <a:ext cx="955865" cy="30423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22" y="2080498"/>
            <a:ext cx="3505633" cy="419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a:spLocks noGrp="1"/>
          </p:cNvSpPr>
          <p:nvPr>
            <p:ph type="title"/>
          </p:nvPr>
        </p:nvSpPr>
        <p:spPr>
          <a:xfrm>
            <a:off x="265740" y="764274"/>
            <a:ext cx="8514115" cy="614146"/>
          </a:xfrm>
          <a:solidFill>
            <a:schemeClr val="bg1"/>
          </a:solidFill>
        </p:spPr>
        <p:txBody>
          <a:bodyPr/>
          <a:lstStyle/>
          <a:p>
            <a:pPr eaLnBrk="1" hangingPunct="1"/>
            <a:r>
              <a:rPr lang="en-US" sz="2400" b="1" dirty="0" smtClean="0">
                <a:solidFill>
                  <a:srgbClr val="000000"/>
                </a:solidFill>
                <a:latin typeface="Calibri" pitchFamily="34" charset="0"/>
                <a:ea typeface="ＭＳ Ｐゴシック" charset="-128"/>
              </a:rPr>
              <a:t>   C. Mainstream-media coverage of research work</a:t>
            </a: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298" y="2042523"/>
            <a:ext cx="3262938" cy="423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Placeholder 6"/>
          <p:cNvSpPr>
            <a:spLocks/>
          </p:cNvSpPr>
          <p:nvPr/>
        </p:nvSpPr>
        <p:spPr bwMode="auto">
          <a:xfrm rot="5400000">
            <a:off x="5815012" y="3279776"/>
            <a:ext cx="6099175" cy="482600"/>
          </a:xfrm>
          <a:prstGeom prst="roundRect">
            <a:avLst>
              <a:gd name="adj" fmla="val 34060"/>
            </a:avLst>
          </a:prstGeom>
          <a:solidFill>
            <a:schemeClr val="accent1"/>
          </a:solidFill>
          <a:ln w="38100" cmpd="thickThin">
            <a:noFill/>
            <a:round/>
            <a:headEnd/>
            <a:tailEnd/>
          </a:ln>
        </p:spPr>
        <p:txBody>
          <a:bodyPr anchor="ctr"/>
          <a:lstStyle/>
          <a:p>
            <a:pPr algn="ctr" defTabSz="914400">
              <a:buClr>
                <a:schemeClr val="accent1"/>
              </a:buClr>
              <a:buSzPct val="130000"/>
              <a:buFont typeface="Wingdings" pitchFamily="2" charset="2"/>
              <a:buNone/>
            </a:pPr>
            <a:r>
              <a:rPr lang="en-US" sz="2800" b="1" dirty="0" smtClean="0">
                <a:solidFill>
                  <a:srgbClr val="FFFFFF"/>
                </a:solidFill>
                <a:latin typeface="News Gothic MT" charset="0"/>
              </a:rPr>
              <a:t>MEDIA ATTENTION</a:t>
            </a:r>
            <a:endParaRPr lang="en-US" sz="2800" b="1" dirty="0">
              <a:solidFill>
                <a:srgbClr val="FFFFFF"/>
              </a:solidFill>
              <a:latin typeface="News Gothic MT" charset="0"/>
            </a:endParaRPr>
          </a:p>
        </p:txBody>
      </p:sp>
      <p:sp>
        <p:nvSpPr>
          <p:cNvPr id="30" name="TextBox 29"/>
          <p:cNvSpPr txBox="1"/>
          <p:nvPr/>
        </p:nvSpPr>
        <p:spPr>
          <a:xfrm>
            <a:off x="8421424" y="0"/>
            <a:ext cx="716863" cy="369332"/>
          </a:xfrm>
          <a:prstGeom prst="rect">
            <a:avLst/>
          </a:prstGeom>
          <a:noFill/>
        </p:spPr>
        <p:txBody>
          <a:bodyPr wrap="none" rtlCol="0">
            <a:spAutoFit/>
          </a:bodyPr>
          <a:lstStyle/>
          <a:p>
            <a:r>
              <a:rPr lang="en-US" dirty="0"/>
              <a:t>3</a:t>
            </a:r>
            <a:r>
              <a:rPr lang="en-US" dirty="0" smtClean="0"/>
              <a:t> of 3</a:t>
            </a:r>
            <a:endParaRPr lang="en-US" dirty="0"/>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878" y="260649"/>
            <a:ext cx="5554638" cy="68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34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 Journal </a:t>
            </a:r>
            <a:r>
              <a:rPr lang="en-US" dirty="0">
                <a:solidFill>
                  <a:srgbClr val="FF0000"/>
                </a:solidFill>
              </a:rPr>
              <a:t>of </a:t>
            </a:r>
            <a:r>
              <a:rPr lang="en-US" dirty="0" smtClean="0">
                <a:solidFill>
                  <a:srgbClr val="FF0000"/>
                </a:solidFill>
              </a:rPr>
              <a:t>Blood and Lymph Related Conferences</a:t>
            </a:r>
          </a:p>
          <a:p>
            <a:pPr marL="0" indent="0">
              <a:buNone/>
            </a:pPr>
            <a:endParaRPr lang="en-US" dirty="0" smtClean="0">
              <a:solidFill>
                <a:srgbClr val="FF0000"/>
              </a:solidFill>
            </a:endParaRPr>
          </a:p>
          <a:p>
            <a:r>
              <a:rPr lang="en-US" dirty="0" smtClean="0"/>
              <a:t>Second international conference on Hematology and blood Disorders.</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53" y="605562"/>
            <a:ext cx="7768515" cy="112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367323"/>
      </p:ext>
    </p:extLst>
  </p:cSld>
  <p:clrMapOvr>
    <a:masterClrMapping/>
  </p:clrMapOvr>
</p:sld>
</file>

<file path=ppt/theme/theme1.xml><?xml version="1.0" encoding="utf-8"?>
<a:theme xmlns:a="http://schemas.openxmlformats.org/drawingml/2006/main" name="Inspiratio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7487</TotalTime>
  <Words>812</Words>
  <Application>Microsoft Office PowerPoint</Application>
  <PresentationFormat>On-screen Show (4:3)</PresentationFormat>
  <Paragraphs>98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Inspiration</vt:lpstr>
      <vt:lpstr>PowerPoint Presentation</vt:lpstr>
      <vt:lpstr>Preethi Ravindranathan UT Southwestern Medical Center 5323 Harry Hines Blvd, JA5.130D Dallas TX 75390 Ph: 214-648-3363/3764</vt:lpstr>
      <vt:lpstr>PowerPoint Presentation</vt:lpstr>
      <vt:lpstr>PowerPoint Presentation</vt:lpstr>
      <vt:lpstr>Research referred by researchers from all over the world*</vt:lpstr>
      <vt:lpstr>    Mainstream-media coverage of research work</vt:lpstr>
      <vt:lpstr>   C. Mainstream-media coverage of research work</vt:lpstr>
      <vt:lpstr>   C. Mainstream-media coverage of research work</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Genentech</dc:creator>
  <cp:lastModifiedBy>sowmya-p</cp:lastModifiedBy>
  <cp:revision>192</cp:revision>
  <dcterms:created xsi:type="dcterms:W3CDTF">2014-06-14T23:25:38Z</dcterms:created>
  <dcterms:modified xsi:type="dcterms:W3CDTF">2015-10-14T07:00:21Z</dcterms:modified>
</cp:coreProperties>
</file>